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7" r:id="rId3"/>
    <p:sldId id="258" r:id="rId4"/>
    <p:sldId id="263" r:id="rId5"/>
    <p:sldId id="264" r:id="rId6"/>
    <p:sldId id="265" r:id="rId7"/>
    <p:sldId id="277" r:id="rId8"/>
    <p:sldId id="280" r:id="rId9"/>
    <p:sldId id="281" r:id="rId10"/>
    <p:sldId id="270" r:id="rId11"/>
    <p:sldId id="276" r:id="rId12"/>
    <p:sldId id="282" r:id="rId13"/>
    <p:sldId id="260" r:id="rId14"/>
    <p:sldId id="271" r:id="rId15"/>
    <p:sldId id="269" r:id="rId16"/>
    <p:sldId id="268" r:id="rId17"/>
    <p:sldId id="259" r:id="rId18"/>
    <p:sldId id="272" r:id="rId19"/>
    <p:sldId id="262" r:id="rId20"/>
    <p:sldId id="273" r:id="rId21"/>
    <p:sldId id="266" r:id="rId22"/>
    <p:sldId id="267" r:id="rId23"/>
    <p:sldId id="274" r:id="rId24"/>
    <p:sldId id="275" r:id="rId25"/>
    <p:sldId id="287" r:id="rId26"/>
    <p:sldId id="290" r:id="rId27"/>
    <p:sldId id="283" r:id="rId28"/>
    <p:sldId id="289" r:id="rId29"/>
    <p:sldId id="284" r:id="rId30"/>
    <p:sldId id="288" r:id="rId31"/>
    <p:sldId id="285" r:id="rId32"/>
    <p:sldId id="291" r:id="rId33"/>
    <p:sldId id="286" r:id="rId34"/>
    <p:sldId id="278" r:id="rId35"/>
    <p:sldId id="279"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249" autoAdjust="0"/>
  </p:normalViewPr>
  <p:slideViewPr>
    <p:cSldViewPr>
      <p:cViewPr varScale="1">
        <p:scale>
          <a:sx n="65" d="100"/>
          <a:sy n="65" d="100"/>
        </p:scale>
        <p:origin x="153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D4EC50-FDA7-4118-84C5-6A9EC8BCF51A}" type="datetimeFigureOut">
              <a:rPr lang="en-US" smtClean="0"/>
              <a:t>12/16/2024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3D57CC-80BF-4D12-A931-A551B520CDAE}" type="slidenum">
              <a:rPr lang="en-US" smtClean="0"/>
              <a:t>‹#›</a:t>
            </a:fld>
            <a:endParaRPr lang="en-US"/>
          </a:p>
        </p:txBody>
      </p:sp>
    </p:spTree>
    <p:extLst>
      <p:ext uri="{BB962C8B-B14F-4D97-AF65-F5344CB8AC3E}">
        <p14:creationId xmlns:p14="http://schemas.microsoft.com/office/powerpoint/2010/main" val="3140079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Answers:</a:t>
            </a:r>
          </a:p>
          <a:p>
            <a:pPr marL="228600" indent="-228600">
              <a:buAutoNum type="arabicPeriod"/>
            </a:pPr>
            <a:r>
              <a:rPr lang="en-US" dirty="0"/>
              <a:t>54.7 miles</a:t>
            </a:r>
          </a:p>
          <a:p>
            <a:pPr marL="228600" indent="-228600">
              <a:buAutoNum type="arabicPeriod"/>
            </a:pPr>
            <a:r>
              <a:rPr lang="en-US" dirty="0"/>
              <a:t>14.2 feet</a:t>
            </a:r>
          </a:p>
          <a:p>
            <a:pPr marL="228600" indent="-228600">
              <a:buAutoNum type="arabicPeriod"/>
            </a:pPr>
            <a:r>
              <a:rPr lang="en-US" dirty="0"/>
              <a:t>17 feet</a:t>
            </a:r>
          </a:p>
        </p:txBody>
      </p:sp>
      <p:sp>
        <p:nvSpPr>
          <p:cNvPr id="4" name="Slide Number Placeholder 3"/>
          <p:cNvSpPr>
            <a:spLocks noGrp="1"/>
          </p:cNvSpPr>
          <p:nvPr>
            <p:ph type="sldNum" sz="quarter" idx="5"/>
          </p:nvPr>
        </p:nvSpPr>
        <p:spPr/>
        <p:txBody>
          <a:bodyPr/>
          <a:lstStyle/>
          <a:p>
            <a:fld id="{B33D57CC-80BF-4D12-A931-A551B520CDAE}" type="slidenum">
              <a:rPr lang="en-US" smtClean="0"/>
              <a:t>14</a:t>
            </a:fld>
            <a:endParaRPr lang="en-US"/>
          </a:p>
        </p:txBody>
      </p:sp>
    </p:spTree>
    <p:extLst>
      <p:ext uri="{BB962C8B-B14F-4D97-AF65-F5344CB8AC3E}">
        <p14:creationId xmlns:p14="http://schemas.microsoft.com/office/powerpoint/2010/main" val="3495261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3D57CC-80BF-4D12-A931-A551B520CDAE}" type="slidenum">
              <a:rPr lang="en-US" smtClean="0"/>
              <a:t>34</a:t>
            </a:fld>
            <a:endParaRPr lang="en-US"/>
          </a:p>
        </p:txBody>
      </p:sp>
    </p:spTree>
    <p:extLst>
      <p:ext uri="{BB962C8B-B14F-4D97-AF65-F5344CB8AC3E}">
        <p14:creationId xmlns:p14="http://schemas.microsoft.com/office/powerpoint/2010/main" val="4090405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50.png"/><Relationship Id="rId13" Type="http://schemas.openxmlformats.org/officeDocument/2006/relationships/image" Target="../media/image200.png"/><Relationship Id="rId3" Type="http://schemas.openxmlformats.org/officeDocument/2006/relationships/image" Target="../media/image100.png"/><Relationship Id="rId7" Type="http://schemas.openxmlformats.org/officeDocument/2006/relationships/image" Target="../media/image140.png"/><Relationship Id="rId12" Type="http://schemas.openxmlformats.org/officeDocument/2006/relationships/image" Target="../media/image190.png"/><Relationship Id="rId17" Type="http://schemas.openxmlformats.org/officeDocument/2006/relationships/image" Target="../media/image22.jpeg"/><Relationship Id="rId2" Type="http://schemas.openxmlformats.org/officeDocument/2006/relationships/image" Target="../media/image21.jpeg"/><Relationship Id="rId16"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130.png"/><Relationship Id="rId11" Type="http://schemas.openxmlformats.org/officeDocument/2006/relationships/image" Target="../media/image180.png"/><Relationship Id="rId5" Type="http://schemas.openxmlformats.org/officeDocument/2006/relationships/image" Target="../media/image121.png"/><Relationship Id="rId15" Type="http://schemas.openxmlformats.org/officeDocument/2006/relationships/image" Target="../media/image220.png"/><Relationship Id="rId10" Type="http://schemas.openxmlformats.org/officeDocument/2006/relationships/image" Target="../media/image170.png"/><Relationship Id="rId4" Type="http://schemas.openxmlformats.org/officeDocument/2006/relationships/image" Target="../media/image110.png"/><Relationship Id="rId9" Type="http://schemas.openxmlformats.org/officeDocument/2006/relationships/image" Target="../media/image160.png"/><Relationship Id="rId14" Type="http://schemas.openxmlformats.org/officeDocument/2006/relationships/image" Target="../media/image210.png"/></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18" Type="http://schemas.openxmlformats.org/officeDocument/2006/relationships/image" Target="../media/image39.png"/><Relationship Id="rId26" Type="http://schemas.openxmlformats.org/officeDocument/2006/relationships/image" Target="../media/image21.jpeg"/><Relationship Id="rId3" Type="http://schemas.openxmlformats.org/officeDocument/2006/relationships/image" Target="../media/image24.png"/><Relationship Id="rId21" Type="http://schemas.openxmlformats.org/officeDocument/2006/relationships/image" Target="../media/image42.jpeg"/><Relationship Id="rId7" Type="http://schemas.openxmlformats.org/officeDocument/2006/relationships/image" Target="../media/image28.png"/><Relationship Id="rId12" Type="http://schemas.openxmlformats.org/officeDocument/2006/relationships/image" Target="../media/image33.png"/><Relationship Id="rId17" Type="http://schemas.openxmlformats.org/officeDocument/2006/relationships/image" Target="../media/image38.png"/><Relationship Id="rId25" Type="http://schemas.openxmlformats.org/officeDocument/2006/relationships/image" Target="../media/image46.png"/><Relationship Id="rId2" Type="http://schemas.openxmlformats.org/officeDocument/2006/relationships/image" Target="../media/image23.jpeg"/><Relationship Id="rId16" Type="http://schemas.openxmlformats.org/officeDocument/2006/relationships/image" Target="../media/image37.png"/><Relationship Id="rId20"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32.png"/><Relationship Id="rId24" Type="http://schemas.openxmlformats.org/officeDocument/2006/relationships/image" Target="../media/image45.png"/><Relationship Id="rId5" Type="http://schemas.openxmlformats.org/officeDocument/2006/relationships/image" Target="../media/image26.png"/><Relationship Id="rId15" Type="http://schemas.openxmlformats.org/officeDocument/2006/relationships/image" Target="../media/image36.png"/><Relationship Id="rId23" Type="http://schemas.openxmlformats.org/officeDocument/2006/relationships/image" Target="../media/image44.png"/><Relationship Id="rId10" Type="http://schemas.openxmlformats.org/officeDocument/2006/relationships/image" Target="../media/image31.png"/><Relationship Id="rId19" Type="http://schemas.openxmlformats.org/officeDocument/2006/relationships/image" Target="../media/image40.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 Id="rId22" Type="http://schemas.openxmlformats.org/officeDocument/2006/relationships/image" Target="../media/image43.png"/></Relationships>
</file>

<file path=ppt/slides/_rels/slide12.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2.jpe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1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3.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7.png"/><Relationship Id="rId4" Type="http://schemas.openxmlformats.org/officeDocument/2006/relationships/image" Target="../media/image56.png"/></Relationships>
</file>

<file path=ppt/slides/_rels/slide15.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png"/><Relationship Id="rId7" Type="http://schemas.openxmlformats.org/officeDocument/2006/relationships/image" Target="../media/image63.jpeg"/><Relationship Id="rId2" Type="http://schemas.openxmlformats.org/officeDocument/2006/relationships/image" Target="../media/image58.jpeg"/><Relationship Id="rId1" Type="http://schemas.openxmlformats.org/officeDocument/2006/relationships/slideLayout" Target="../slideLayouts/slideLayout7.xml"/><Relationship Id="rId6" Type="http://schemas.openxmlformats.org/officeDocument/2006/relationships/image" Target="../media/image62.jpeg"/><Relationship Id="rId5" Type="http://schemas.openxmlformats.org/officeDocument/2006/relationships/image" Target="../media/image61.jpeg"/><Relationship Id="rId10" Type="http://schemas.openxmlformats.org/officeDocument/2006/relationships/image" Target="../media/image65.png"/><Relationship Id="rId4" Type="http://schemas.openxmlformats.org/officeDocument/2006/relationships/image" Target="../media/image60.jpeg"/><Relationship Id="rId9" Type="http://schemas.microsoft.com/office/2007/relationships/hdphoto" Target="../media/hdphoto3.wdp"/></Relationships>
</file>

<file path=ppt/slides/_rels/slide16.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png"/><Relationship Id="rId1" Type="http://schemas.openxmlformats.org/officeDocument/2006/relationships/slideLayout" Target="../slideLayouts/slideLayout7.xml"/><Relationship Id="rId6" Type="http://schemas.openxmlformats.org/officeDocument/2006/relationships/image" Target="../media/image70.jpeg"/><Relationship Id="rId5" Type="http://schemas.openxmlformats.org/officeDocument/2006/relationships/image" Target="../media/image69.png"/><Relationship Id="rId4" Type="http://schemas.openxmlformats.org/officeDocument/2006/relationships/image" Target="../media/image68.jpeg"/></Relationships>
</file>

<file path=ppt/slides/_rels/slide17.xml.rels><?xml version="1.0" encoding="UTF-8" standalone="yes"?>
<Relationships xmlns="http://schemas.openxmlformats.org/package/2006/relationships"><Relationship Id="rId3" Type="http://schemas.openxmlformats.org/officeDocument/2006/relationships/image" Target="../media/image300.png"/><Relationship Id="rId2" Type="http://schemas.openxmlformats.org/officeDocument/2006/relationships/image" Target="../media/image71.jpeg"/><Relationship Id="rId1" Type="http://schemas.openxmlformats.org/officeDocument/2006/relationships/slideLayout" Target="../slideLayouts/slideLayout2.xml"/><Relationship Id="rId6" Type="http://schemas.openxmlformats.org/officeDocument/2006/relationships/image" Target="../media/image73.png"/><Relationship Id="rId5" Type="http://schemas.microsoft.com/office/2007/relationships/hdphoto" Target="../media/hdphoto4.wdp"/><Relationship Id="rId4" Type="http://schemas.openxmlformats.org/officeDocument/2006/relationships/image" Target="../media/image72.png"/></Relationships>
</file>

<file path=ppt/slides/_rels/slide18.xml.rels><?xml version="1.0" encoding="UTF-8" standalone="yes"?>
<Relationships xmlns="http://schemas.openxmlformats.org/package/2006/relationships"><Relationship Id="rId8" Type="http://schemas.openxmlformats.org/officeDocument/2006/relationships/image" Target="../media/image390.png"/><Relationship Id="rId13" Type="http://schemas.openxmlformats.org/officeDocument/2006/relationships/image" Target="../media/image440.png"/><Relationship Id="rId3" Type="http://schemas.openxmlformats.org/officeDocument/2006/relationships/image" Target="../media/image340.png"/><Relationship Id="rId7" Type="http://schemas.openxmlformats.org/officeDocument/2006/relationships/image" Target="../media/image380.png"/><Relationship Id="rId12" Type="http://schemas.openxmlformats.org/officeDocument/2006/relationships/image" Target="../media/image430.png"/><Relationship Id="rId2" Type="http://schemas.openxmlformats.org/officeDocument/2006/relationships/image" Target="../media/image73.jpeg"/><Relationship Id="rId1" Type="http://schemas.openxmlformats.org/officeDocument/2006/relationships/slideLayout" Target="../slideLayouts/slideLayout7.xml"/><Relationship Id="rId6" Type="http://schemas.openxmlformats.org/officeDocument/2006/relationships/image" Target="../media/image370.png"/><Relationship Id="rId11" Type="http://schemas.openxmlformats.org/officeDocument/2006/relationships/image" Target="../media/image420.png"/><Relationship Id="rId5" Type="http://schemas.openxmlformats.org/officeDocument/2006/relationships/image" Target="../media/image360.png"/><Relationship Id="rId10" Type="http://schemas.openxmlformats.org/officeDocument/2006/relationships/image" Target="../media/image410.png"/><Relationship Id="rId4" Type="http://schemas.openxmlformats.org/officeDocument/2006/relationships/image" Target="../media/image350.png"/><Relationship Id="rId9" Type="http://schemas.openxmlformats.org/officeDocument/2006/relationships/image" Target="../media/image400.png"/><Relationship Id="rId14" Type="http://schemas.openxmlformats.org/officeDocument/2006/relationships/image" Target="../media/image450.png"/></Relationships>
</file>

<file path=ppt/slides/_rels/slide19.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480.png"/><Relationship Id="rId7" Type="http://schemas.openxmlformats.org/officeDocument/2006/relationships/image" Target="../media/image520.png"/><Relationship Id="rId2" Type="http://schemas.openxmlformats.org/officeDocument/2006/relationships/image" Target="../media/image470.png"/><Relationship Id="rId1" Type="http://schemas.openxmlformats.org/officeDocument/2006/relationships/slideLayout" Target="../slideLayouts/slideLayout7.xml"/><Relationship Id="rId6" Type="http://schemas.openxmlformats.org/officeDocument/2006/relationships/image" Target="../media/image510.png"/><Relationship Id="rId5" Type="http://schemas.openxmlformats.org/officeDocument/2006/relationships/image" Target="../media/image500.png"/><Relationship Id="rId4" Type="http://schemas.openxmlformats.org/officeDocument/2006/relationships/image" Target="../media/image490.png"/><Relationship Id="rId9" Type="http://schemas.openxmlformats.org/officeDocument/2006/relationships/image" Target="../media/image75.jpeg"/></Relationships>
</file>

<file path=ppt/slides/_rels/slide2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77.png"/><Relationship Id="rId1" Type="http://schemas.openxmlformats.org/officeDocument/2006/relationships/slideLayout" Target="../slideLayouts/slideLayout2.xml"/><Relationship Id="rId4" Type="http://schemas.openxmlformats.org/officeDocument/2006/relationships/image" Target="../media/image78.png"/></Relationships>
</file>

<file path=ppt/slides/_rels/slide2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jpeg"/><Relationship Id="rId1" Type="http://schemas.openxmlformats.org/officeDocument/2006/relationships/slideLayout" Target="../slideLayouts/slideLayout2.xml"/><Relationship Id="rId5" Type="http://schemas.openxmlformats.org/officeDocument/2006/relationships/image" Target="../media/image81.gif"/><Relationship Id="rId4" Type="http://schemas.microsoft.com/office/2007/relationships/hdphoto" Target="../media/hdphoto6.wdp"/></Relationships>
</file>

<file path=ppt/slides/_rels/slide23.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jpeg"/><Relationship Id="rId1" Type="http://schemas.openxmlformats.org/officeDocument/2006/relationships/slideLayout" Target="../slideLayouts/slideLayout7.xml"/><Relationship Id="rId4" Type="http://schemas.openxmlformats.org/officeDocument/2006/relationships/image" Target="../media/image84.jpeg"/></Relationships>
</file>

<file path=ppt/slides/_rels/slide24.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8" Type="http://schemas.openxmlformats.org/officeDocument/2006/relationships/image" Target="../media/image94.png"/><Relationship Id="rId13" Type="http://schemas.openxmlformats.org/officeDocument/2006/relationships/image" Target="../media/image90.png"/><Relationship Id="rId18" Type="http://schemas.openxmlformats.org/officeDocument/2006/relationships/image" Target="../media/image105.png"/><Relationship Id="rId26" Type="http://schemas.openxmlformats.org/officeDocument/2006/relationships/image" Target="../media/image114.png"/><Relationship Id="rId3" Type="http://schemas.openxmlformats.org/officeDocument/2006/relationships/image" Target="../media/image88.png"/><Relationship Id="rId21" Type="http://schemas.openxmlformats.org/officeDocument/2006/relationships/image" Target="../media/image108.png"/><Relationship Id="rId7" Type="http://schemas.openxmlformats.org/officeDocument/2006/relationships/image" Target="../media/image93.png"/><Relationship Id="rId12" Type="http://schemas.openxmlformats.org/officeDocument/2006/relationships/image" Target="../media/image98.png"/><Relationship Id="rId17" Type="http://schemas.openxmlformats.org/officeDocument/2006/relationships/image" Target="../media/image104.png"/><Relationship Id="rId25" Type="http://schemas.openxmlformats.org/officeDocument/2006/relationships/image" Target="../media/image113.png"/><Relationship Id="rId2" Type="http://schemas.openxmlformats.org/officeDocument/2006/relationships/image" Target="../media/image87.png"/><Relationship Id="rId16" Type="http://schemas.openxmlformats.org/officeDocument/2006/relationships/image" Target="../media/image102.png"/><Relationship Id="rId20" Type="http://schemas.openxmlformats.org/officeDocument/2006/relationships/image" Target="../media/image107.png"/><Relationship Id="rId1" Type="http://schemas.openxmlformats.org/officeDocument/2006/relationships/slideLayout" Target="../slideLayouts/slideLayout7.xml"/><Relationship Id="rId6" Type="http://schemas.openxmlformats.org/officeDocument/2006/relationships/image" Target="../media/image92.png"/><Relationship Id="rId11" Type="http://schemas.openxmlformats.org/officeDocument/2006/relationships/image" Target="../media/image97.png"/><Relationship Id="rId24" Type="http://schemas.openxmlformats.org/officeDocument/2006/relationships/image" Target="../media/image112.png"/><Relationship Id="rId5" Type="http://schemas.openxmlformats.org/officeDocument/2006/relationships/image" Target="../media/image91.png"/><Relationship Id="rId15" Type="http://schemas.openxmlformats.org/officeDocument/2006/relationships/image" Target="../media/image101.png"/><Relationship Id="rId23" Type="http://schemas.openxmlformats.org/officeDocument/2006/relationships/image" Target="../media/image111.png"/><Relationship Id="rId28" Type="http://schemas.openxmlformats.org/officeDocument/2006/relationships/image" Target="../media/image116.png"/><Relationship Id="rId10" Type="http://schemas.openxmlformats.org/officeDocument/2006/relationships/image" Target="../media/image96.png"/><Relationship Id="rId19" Type="http://schemas.openxmlformats.org/officeDocument/2006/relationships/image" Target="../media/image106.png"/><Relationship Id="rId4" Type="http://schemas.openxmlformats.org/officeDocument/2006/relationships/image" Target="../media/image89.png"/><Relationship Id="rId9" Type="http://schemas.openxmlformats.org/officeDocument/2006/relationships/image" Target="../media/image95.png"/><Relationship Id="rId14" Type="http://schemas.openxmlformats.org/officeDocument/2006/relationships/image" Target="../media/image99.png"/><Relationship Id="rId22" Type="http://schemas.openxmlformats.org/officeDocument/2006/relationships/image" Target="../media/image109.png"/><Relationship Id="rId27" Type="http://schemas.openxmlformats.org/officeDocument/2006/relationships/image" Target="../media/image11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17.png"/><Relationship Id="rId7" Type="http://schemas.openxmlformats.org/officeDocument/2006/relationships/image" Target="../media/image122.png"/><Relationship Id="rId2" Type="http://schemas.openxmlformats.org/officeDocument/2006/relationships/image" Target="../media/image103.png"/><Relationship Id="rId1" Type="http://schemas.openxmlformats.org/officeDocument/2006/relationships/slideLayout" Target="../slideLayouts/slideLayout7.xml"/><Relationship Id="rId6" Type="http://schemas.openxmlformats.org/officeDocument/2006/relationships/image" Target="../media/image120.png"/><Relationship Id="rId5" Type="http://schemas.openxmlformats.org/officeDocument/2006/relationships/image" Target="../media/image119.png"/><Relationship Id="rId4" Type="http://schemas.openxmlformats.org/officeDocument/2006/relationships/image" Target="../media/image118.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8" Type="http://schemas.openxmlformats.org/officeDocument/2006/relationships/image" Target="../media/image129.png"/><Relationship Id="rId13" Type="http://schemas.openxmlformats.org/officeDocument/2006/relationships/image" Target="../media/image133.png"/><Relationship Id="rId3" Type="http://schemas.openxmlformats.org/officeDocument/2006/relationships/image" Target="../media/image124.png"/><Relationship Id="rId7" Type="http://schemas.openxmlformats.org/officeDocument/2006/relationships/image" Target="../media/image128.png"/><Relationship Id="rId12" Type="http://schemas.openxmlformats.org/officeDocument/2006/relationships/image" Target="../media/image132.png"/><Relationship Id="rId2" Type="http://schemas.openxmlformats.org/officeDocument/2006/relationships/image" Target="../media/image123.png"/><Relationship Id="rId16" Type="http://schemas.openxmlformats.org/officeDocument/2006/relationships/image" Target="../media/image137.png"/><Relationship Id="rId1" Type="http://schemas.openxmlformats.org/officeDocument/2006/relationships/slideLayout" Target="../slideLayouts/slideLayout7.xml"/><Relationship Id="rId6" Type="http://schemas.openxmlformats.org/officeDocument/2006/relationships/image" Target="../media/image127.png"/><Relationship Id="rId11" Type="http://schemas.microsoft.com/office/2007/relationships/hdphoto" Target="../media/hdphoto8.wdp"/><Relationship Id="rId5" Type="http://schemas.openxmlformats.org/officeDocument/2006/relationships/image" Target="../media/image126.png"/><Relationship Id="rId15" Type="http://schemas.openxmlformats.org/officeDocument/2006/relationships/image" Target="../media/image136.png"/><Relationship Id="rId10" Type="http://schemas.openxmlformats.org/officeDocument/2006/relationships/image" Target="../media/image131.png"/><Relationship Id="rId4" Type="http://schemas.openxmlformats.org/officeDocument/2006/relationships/image" Target="../media/image125.png"/><Relationship Id="rId9" Type="http://schemas.microsoft.com/office/2007/relationships/hdphoto" Target="../media/hdphoto7.wdp"/><Relationship Id="rId14" Type="http://schemas.openxmlformats.org/officeDocument/2006/relationships/image" Target="../media/image13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8" Type="http://schemas.openxmlformats.org/officeDocument/2006/relationships/image" Target="../media/image145.png"/><Relationship Id="rId13" Type="http://schemas.openxmlformats.org/officeDocument/2006/relationships/image" Target="../media/image152.png"/><Relationship Id="rId18" Type="http://schemas.openxmlformats.org/officeDocument/2006/relationships/image" Target="../media/image157.png"/><Relationship Id="rId3" Type="http://schemas.openxmlformats.org/officeDocument/2006/relationships/image" Target="../media/image138.png"/><Relationship Id="rId21" Type="http://schemas.openxmlformats.org/officeDocument/2006/relationships/image" Target="../media/image161.png"/><Relationship Id="rId7" Type="http://schemas.openxmlformats.org/officeDocument/2006/relationships/image" Target="../media/image144.png"/><Relationship Id="rId12" Type="http://schemas.openxmlformats.org/officeDocument/2006/relationships/image" Target="../media/image149.png"/><Relationship Id="rId17" Type="http://schemas.openxmlformats.org/officeDocument/2006/relationships/image" Target="../media/image156.png"/><Relationship Id="rId2" Type="http://schemas.openxmlformats.org/officeDocument/2006/relationships/image" Target="../media/image134.png"/><Relationship Id="rId16" Type="http://schemas.openxmlformats.org/officeDocument/2006/relationships/image" Target="../media/image155.png"/><Relationship Id="rId20" Type="http://schemas.openxmlformats.org/officeDocument/2006/relationships/image" Target="../media/image159.png"/><Relationship Id="rId1" Type="http://schemas.openxmlformats.org/officeDocument/2006/relationships/slideLayout" Target="../slideLayouts/slideLayout7.xml"/><Relationship Id="rId6" Type="http://schemas.openxmlformats.org/officeDocument/2006/relationships/image" Target="../media/image143.png"/><Relationship Id="rId11" Type="http://schemas.openxmlformats.org/officeDocument/2006/relationships/image" Target="../media/image148.png"/><Relationship Id="rId5" Type="http://schemas.openxmlformats.org/officeDocument/2006/relationships/image" Target="../media/image142.png"/><Relationship Id="rId15" Type="http://schemas.openxmlformats.org/officeDocument/2006/relationships/image" Target="../media/image154.png"/><Relationship Id="rId10" Type="http://schemas.openxmlformats.org/officeDocument/2006/relationships/image" Target="../media/image147.png"/><Relationship Id="rId19" Type="http://schemas.openxmlformats.org/officeDocument/2006/relationships/image" Target="../media/image158.png"/><Relationship Id="rId4" Type="http://schemas.openxmlformats.org/officeDocument/2006/relationships/image" Target="../media/image139.png"/><Relationship Id="rId9" Type="http://schemas.openxmlformats.org/officeDocument/2006/relationships/image" Target="../media/image146.png"/><Relationship Id="rId14" Type="http://schemas.openxmlformats.org/officeDocument/2006/relationships/image" Target="../media/image153.png"/><Relationship Id="rId22" Type="http://schemas.openxmlformats.org/officeDocument/2006/relationships/image" Target="../media/image162.png"/></Relationships>
</file>

<file path=ppt/slides/_rels/slide34.xml.rels><?xml version="1.0" encoding="UTF-8" standalone="yes"?>
<Relationships xmlns="http://schemas.openxmlformats.org/package/2006/relationships"><Relationship Id="rId3" Type="http://schemas.openxmlformats.org/officeDocument/2006/relationships/image" Target="../media/image163.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66.png"/><Relationship Id="rId5" Type="http://schemas.openxmlformats.org/officeDocument/2006/relationships/image" Target="../media/image165.jpeg"/><Relationship Id="rId4" Type="http://schemas.openxmlformats.org/officeDocument/2006/relationships/image" Target="../media/image164.jpeg"/></Relationships>
</file>

<file path=ppt/slides/_rels/slide35.xml.rels><?xml version="1.0" encoding="UTF-8" standalone="yes"?>
<Relationships xmlns="http://schemas.openxmlformats.org/package/2006/relationships"><Relationship Id="rId3" Type="http://schemas.openxmlformats.org/officeDocument/2006/relationships/image" Target="../media/image168.png"/><Relationship Id="rId2" Type="http://schemas.openxmlformats.org/officeDocument/2006/relationships/image" Target="../media/image16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1.png"/><Relationship Id="rId4" Type="http://schemas.openxmlformats.org/officeDocument/2006/relationships/image" Target="../media/image141.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9628" y="1164159"/>
            <a:ext cx="7772400" cy="1470025"/>
          </a:xfrm>
        </p:spPr>
        <p:txBody>
          <a:bodyPr>
            <a:noAutofit/>
          </a:bodyPr>
          <a:lstStyle/>
          <a:p>
            <a:r>
              <a:rPr lang="en-US" sz="5400" dirty="0">
                <a:latin typeface="Amasis MT Pro Medium" panose="02040604050005020304" pitchFamily="18" charset="0"/>
              </a:rPr>
              <a:t>Lecture 2</a:t>
            </a:r>
            <a:endParaRPr lang="ru-RU" dirty="0"/>
          </a:p>
        </p:txBody>
      </p:sp>
      <p:pic>
        <p:nvPicPr>
          <p:cNvPr id="4" name="Picture 2" descr="Tishk International University - TIU - previously Known As Ishik University">
            <a:extLst>
              <a:ext uri="{FF2B5EF4-FFF2-40B4-BE49-F238E27FC236}">
                <a16:creationId xmlns:a16="http://schemas.microsoft.com/office/drawing/2014/main" id="{A7FE41BB-0AF0-441A-A558-DFA647F8E43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11844" y="-100369"/>
            <a:ext cx="1692712" cy="152375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8.2 - Difference of Squares">
            <a:extLst>
              <a:ext uri="{FF2B5EF4-FFF2-40B4-BE49-F238E27FC236}">
                <a16:creationId xmlns:a16="http://schemas.microsoft.com/office/drawing/2014/main" id="{098F5D79-518B-4951-BDAE-694714CAD0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504" y="4684004"/>
            <a:ext cx="4906740" cy="17256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ythagoras Theorem (Pythagorean) - Formula, Proof, Examples">
            <a:extLst>
              <a:ext uri="{FF2B5EF4-FFF2-40B4-BE49-F238E27FC236}">
                <a16:creationId xmlns:a16="http://schemas.microsoft.com/office/drawing/2014/main" id="{379D2B23-4FC0-4D83-A525-682B014FB87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5503"/>
          <a:stretch/>
        </p:blipFill>
        <p:spPr bwMode="auto">
          <a:xfrm>
            <a:off x="-228600" y="1715219"/>
            <a:ext cx="3360166" cy="241732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alculating Clipart Transparent Background, Calculator Math Clipart, Math  Clipart, Math Clip Art, Clipart PNG Image For Free Download">
            <a:extLst>
              <a:ext uri="{FF2B5EF4-FFF2-40B4-BE49-F238E27FC236}">
                <a16:creationId xmlns:a16="http://schemas.microsoft.com/office/drawing/2014/main" id="{3FC1C0E3-AE47-443B-BBF2-A7867C90E67A}"/>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saturation sat="40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7467601" y="3626471"/>
            <a:ext cx="1472340" cy="147234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C599276-1147-4540-978A-A9FAC91CA1C8}"/>
              </a:ext>
            </a:extLst>
          </p:cNvPr>
          <p:cNvSpPr txBox="1"/>
          <p:nvPr/>
        </p:nvSpPr>
        <p:spPr>
          <a:xfrm>
            <a:off x="3016628" y="2449154"/>
            <a:ext cx="4064571" cy="2246769"/>
          </a:xfrm>
          <a:prstGeom prst="rect">
            <a:avLst/>
          </a:prstGeom>
          <a:noFill/>
        </p:spPr>
        <p:txBody>
          <a:bodyPr wrap="square">
            <a:spAutoFit/>
          </a:bodyPr>
          <a:lstStyle/>
          <a:p>
            <a:pPr marL="285750" indent="-285750">
              <a:buFont typeface="Wingdings" panose="05000000000000000000" pitchFamily="2" charset="2"/>
              <a:buChar char="Ø"/>
            </a:pPr>
            <a:r>
              <a:rPr lang="en-US" sz="2000" dirty="0">
                <a:latin typeface="Amasis MT Pro Medium" panose="02040604050005020304" pitchFamily="18" charset="0"/>
              </a:rPr>
              <a:t>Surd Expressions</a:t>
            </a:r>
          </a:p>
          <a:p>
            <a:pPr marL="285750" indent="-285750">
              <a:buFont typeface="Wingdings" panose="05000000000000000000" pitchFamily="2" charset="2"/>
              <a:buChar char="Ø"/>
            </a:pPr>
            <a:r>
              <a:rPr lang="en-US" sz="2000" dirty="0">
                <a:latin typeface="Amasis MT Pro Medium" panose="02040604050005020304" pitchFamily="18" charset="0"/>
              </a:rPr>
              <a:t>Perfect Square Trinomials</a:t>
            </a:r>
          </a:p>
          <a:p>
            <a:pPr marL="285750" indent="-285750">
              <a:buFont typeface="Wingdings" panose="05000000000000000000" pitchFamily="2" charset="2"/>
              <a:buChar char="Ø"/>
            </a:pPr>
            <a:r>
              <a:rPr lang="en-US" sz="2000" dirty="0">
                <a:latin typeface="Amasis MT Pro Medium" panose="02040604050005020304" pitchFamily="18" charset="0"/>
              </a:rPr>
              <a:t>Theorem of Pythagoras</a:t>
            </a:r>
          </a:p>
          <a:p>
            <a:pPr marL="285750" indent="-285750">
              <a:buFont typeface="Wingdings" panose="05000000000000000000" pitchFamily="2" charset="2"/>
              <a:buChar char="Ø"/>
            </a:pPr>
            <a:r>
              <a:rPr lang="en-US" sz="2000" dirty="0">
                <a:latin typeface="Amasis MT Pro Medium" panose="02040604050005020304" pitchFamily="18" charset="0"/>
              </a:rPr>
              <a:t>Rationalizing the denominator</a:t>
            </a:r>
          </a:p>
          <a:p>
            <a:pPr marL="285750" indent="-285750">
              <a:buFont typeface="Wingdings" panose="05000000000000000000" pitchFamily="2" charset="2"/>
              <a:buChar char="Ø"/>
            </a:pPr>
            <a:r>
              <a:rPr lang="en-US" sz="2000" dirty="0">
                <a:latin typeface="Amasis MT Pro Medium" panose="02040604050005020304" pitchFamily="18" charset="0"/>
              </a:rPr>
              <a:t>Factorization of zero</a:t>
            </a:r>
          </a:p>
          <a:p>
            <a:pPr marL="285750" indent="-285750">
              <a:buFont typeface="Wingdings" panose="05000000000000000000" pitchFamily="2" charset="2"/>
              <a:buChar char="Ø"/>
            </a:pPr>
            <a:r>
              <a:rPr lang="en-US" sz="2000" dirty="0">
                <a:latin typeface="Amasis MT Pro Medium" panose="02040604050005020304" pitchFamily="18" charset="0"/>
              </a:rPr>
              <a:t>Inequalities</a:t>
            </a:r>
            <a:br>
              <a:rPr lang="en-US" sz="2000" dirty="0">
                <a:latin typeface="Amasis MT Pro Medium" panose="02040604050005020304" pitchFamily="18" charset="0"/>
              </a:rPr>
            </a:br>
            <a:endParaRPr lang="en-US" sz="2000" dirty="0"/>
          </a:p>
        </p:txBody>
      </p:sp>
      <p:pic>
        <p:nvPicPr>
          <p:cNvPr id="5" name="Picture 4" descr="A computer monitor with a graduation cap on top&#10;&#10;Description automatically generated">
            <a:extLst>
              <a:ext uri="{FF2B5EF4-FFF2-40B4-BE49-F238E27FC236}">
                <a16:creationId xmlns:a16="http://schemas.microsoft.com/office/drawing/2014/main" id="{A7BBD9A1-6A5B-2D1B-3258-312D4093D8B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578" y="87536"/>
            <a:ext cx="956393" cy="1296096"/>
          </a:xfrm>
          <a:prstGeom prst="rect">
            <a:avLst/>
          </a:prstGeom>
        </p:spPr>
      </p:pic>
    </p:spTree>
    <p:extLst>
      <p:ext uri="{BB962C8B-B14F-4D97-AF65-F5344CB8AC3E}">
        <p14:creationId xmlns:p14="http://schemas.microsoft.com/office/powerpoint/2010/main" val="2673160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Vector back to school doodle elements pattern or background. Study and  learning objects. Book, notebook, bag, ball, chalkboard illustration Stock  Vector | Adobe Stock">
            <a:extLst>
              <a:ext uri="{FF2B5EF4-FFF2-40B4-BE49-F238E27FC236}">
                <a16:creationId xmlns:a16="http://schemas.microsoft.com/office/drawing/2014/main" id="{D32B8BFB-FF0D-43B1-AD40-B4D652830811}"/>
              </a:ext>
            </a:extLst>
          </p:cNvPr>
          <p:cNvPicPr>
            <a:picLocks noChangeAspect="1" noChangeArrowheads="1"/>
          </p:cNvPicPr>
          <p:nvPr/>
        </p:nvPicPr>
        <p:blipFill>
          <a:blip r:embed="rId2">
            <a:alphaModFix amt="9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53A7763-1A5C-4AFD-BE76-3E68854AE205}"/>
              </a:ext>
            </a:extLst>
          </p:cNvPr>
          <p:cNvSpPr txBox="1"/>
          <p:nvPr/>
        </p:nvSpPr>
        <p:spPr>
          <a:xfrm>
            <a:off x="457200" y="304800"/>
            <a:ext cx="1877437" cy="646331"/>
          </a:xfrm>
          <a:prstGeom prst="rect">
            <a:avLst/>
          </a:prstGeom>
          <a:noFill/>
        </p:spPr>
        <p:txBody>
          <a:bodyPr wrap="none" rtlCol="0">
            <a:spAutoFit/>
          </a:bodyPr>
          <a:lstStyle/>
          <a:p>
            <a:r>
              <a:rPr lang="en-US" sz="3600" dirty="0">
                <a:latin typeface="Amasis MT Pro Medium" panose="02040604050005020304" pitchFamily="18" charset="0"/>
              </a:rPr>
              <a:t>Practice</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1526816-FEA7-4418-B13B-34CEE1F0D6F7}"/>
                  </a:ext>
                </a:extLst>
              </p:cNvPr>
              <p:cNvSpPr txBox="1"/>
              <p:nvPr/>
            </p:nvSpPr>
            <p:spPr>
              <a:xfrm>
                <a:off x="4665063" y="1546987"/>
                <a:ext cx="4572000" cy="403124"/>
              </a:xfrm>
              <a:prstGeom prst="rect">
                <a:avLst/>
              </a:prstGeom>
              <a:noFill/>
            </p:spPr>
            <p:txBody>
              <a:bodyPr wrap="square">
                <a:spAutoFit/>
              </a:bodyPr>
              <a:lstStyle/>
              <a:p>
                <a:pPr marL="285750" indent="-285750">
                  <a:buFont typeface="Wingdings" panose="05000000000000000000" pitchFamily="2" charset="2"/>
                  <a:buChar char="v"/>
                </a:pPr>
                <a14:m>
                  <m:oMath xmlns:m="http://schemas.openxmlformats.org/officeDocument/2006/math">
                    <m:r>
                      <a:rPr lang="en-US" b="0" i="1" dirty="0" smtClean="0">
                        <a:solidFill>
                          <a:srgbClr val="000000"/>
                        </a:solidFill>
                        <a:effectLst/>
                        <a:latin typeface="Cambria Math" panose="02040503050406030204" pitchFamily="18" charset="0"/>
                      </a:rPr>
                      <m:t>49</m:t>
                    </m:r>
                    <m:r>
                      <a:rPr lang="en-US" b="0" i="1" dirty="0" smtClean="0">
                        <a:solidFill>
                          <a:srgbClr val="000000"/>
                        </a:solidFill>
                        <a:effectLst/>
                        <a:latin typeface="Cambria Math" panose="02040503050406030204" pitchFamily="18" charset="0"/>
                      </a:rPr>
                      <m:t>𝑥</m:t>
                    </m:r>
                    <m:r>
                      <a:rPr lang="en-US" b="0" i="1" baseline="30000" dirty="0">
                        <a:solidFill>
                          <a:srgbClr val="000000"/>
                        </a:solidFill>
                        <a:effectLst/>
                        <a:latin typeface="Cambria Math" panose="02040503050406030204" pitchFamily="18" charset="0"/>
                      </a:rPr>
                      <m:t>2</m:t>
                    </m:r>
                    <m:r>
                      <a:rPr lang="en-US" b="0" i="1" dirty="0">
                        <a:solidFill>
                          <a:srgbClr val="000000"/>
                        </a:solidFill>
                        <a:effectLst/>
                        <a:latin typeface="Cambria Math" panose="02040503050406030204" pitchFamily="18" charset="0"/>
                      </a:rPr>
                      <m:t> + 84</m:t>
                    </m:r>
                    <m:r>
                      <a:rPr lang="en-US" b="0" i="1" dirty="0">
                        <a:solidFill>
                          <a:srgbClr val="000000"/>
                        </a:solidFill>
                        <a:effectLst/>
                        <a:latin typeface="Cambria Math" panose="02040503050406030204" pitchFamily="18" charset="0"/>
                      </a:rPr>
                      <m:t>𝑥</m:t>
                    </m:r>
                    <m:r>
                      <a:rPr lang="en-US" b="0" i="1" dirty="0">
                        <a:solidFill>
                          <a:srgbClr val="000000"/>
                        </a:solidFill>
                        <a:effectLst/>
                        <a:latin typeface="Cambria Math" panose="02040503050406030204" pitchFamily="18" charset="0"/>
                      </a:rPr>
                      <m:t> + 36</m:t>
                    </m:r>
                  </m:oMath>
                </a14:m>
                <a:endParaRPr lang="en-US" dirty="0"/>
              </a:p>
            </p:txBody>
          </p:sp>
        </mc:Choice>
        <mc:Fallback xmlns="">
          <p:sp>
            <p:nvSpPr>
              <p:cNvPr id="4" name="TextBox 3">
                <a:extLst>
                  <a:ext uri="{FF2B5EF4-FFF2-40B4-BE49-F238E27FC236}">
                    <a16:creationId xmlns:a16="http://schemas.microsoft.com/office/drawing/2014/main" id="{11526816-FEA7-4418-B13B-34CEE1F0D6F7}"/>
                  </a:ext>
                </a:extLst>
              </p:cNvPr>
              <p:cNvSpPr txBox="1">
                <a:spLocks noRot="1" noChangeAspect="1" noMove="1" noResize="1" noEditPoints="1" noAdjustHandles="1" noChangeArrowheads="1" noChangeShapeType="1" noTextEdit="1"/>
              </p:cNvSpPr>
              <p:nvPr/>
            </p:nvSpPr>
            <p:spPr>
              <a:xfrm>
                <a:off x="4665063" y="1546987"/>
                <a:ext cx="4572000" cy="403124"/>
              </a:xfrm>
              <a:prstGeom prst="rect">
                <a:avLst/>
              </a:prstGeom>
              <a:blipFill>
                <a:blip r:embed="rId3"/>
                <a:stretch>
                  <a:fillRect l="-800" t="-3030" b="-212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2CBBDF3-ABFC-4696-B3CE-03D6303CB8BE}"/>
                  </a:ext>
                </a:extLst>
              </p:cNvPr>
              <p:cNvSpPr txBox="1"/>
              <p:nvPr/>
            </p:nvSpPr>
            <p:spPr>
              <a:xfrm>
                <a:off x="4666235" y="4328014"/>
                <a:ext cx="4572000" cy="403124"/>
              </a:xfrm>
              <a:prstGeom prst="rect">
                <a:avLst/>
              </a:prstGeom>
              <a:noFill/>
            </p:spPr>
            <p:txBody>
              <a:bodyPr wrap="square">
                <a:spAutoFit/>
              </a:bodyPr>
              <a:lstStyle/>
              <a:p>
                <a:pPr marL="285750" indent="-285750">
                  <a:buFont typeface="Wingdings" panose="05000000000000000000" pitchFamily="2" charset="2"/>
                  <a:buChar char="v"/>
                </a:pPr>
                <a14:m>
                  <m:oMath xmlns:m="http://schemas.openxmlformats.org/officeDocument/2006/math">
                    <m:r>
                      <a:rPr lang="en-US" b="0" i="1" dirty="0" smtClean="0">
                        <a:solidFill>
                          <a:srgbClr val="000000"/>
                        </a:solidFill>
                        <a:effectLst/>
                        <a:latin typeface="Cambria Math" panose="02040503050406030204" pitchFamily="18" charset="0"/>
                      </a:rPr>
                      <m:t>81</m:t>
                    </m:r>
                    <m:r>
                      <a:rPr lang="en-US" b="0" i="1" dirty="0" smtClean="0">
                        <a:solidFill>
                          <a:srgbClr val="000000"/>
                        </a:solidFill>
                        <a:effectLst/>
                        <a:latin typeface="Cambria Math" panose="02040503050406030204" pitchFamily="18" charset="0"/>
                      </a:rPr>
                      <m:t>𝑥</m:t>
                    </m:r>
                    <m:r>
                      <a:rPr lang="en-US" b="0" i="1" baseline="30000" dirty="0">
                        <a:solidFill>
                          <a:srgbClr val="000000"/>
                        </a:solidFill>
                        <a:effectLst/>
                        <a:latin typeface="Cambria Math" panose="02040503050406030204" pitchFamily="18" charset="0"/>
                      </a:rPr>
                      <m:t>2</m:t>
                    </m:r>
                    <m:r>
                      <a:rPr lang="en-US" b="0" i="1" dirty="0">
                        <a:solidFill>
                          <a:srgbClr val="000000"/>
                        </a:solidFill>
                        <a:effectLst/>
                        <a:latin typeface="Cambria Math" panose="02040503050406030204" pitchFamily="18" charset="0"/>
                      </a:rPr>
                      <m:t> − 180</m:t>
                    </m:r>
                    <m:r>
                      <a:rPr lang="en-US" b="0" i="1" dirty="0">
                        <a:solidFill>
                          <a:srgbClr val="000000"/>
                        </a:solidFill>
                        <a:effectLst/>
                        <a:latin typeface="Cambria Math" panose="02040503050406030204" pitchFamily="18" charset="0"/>
                      </a:rPr>
                      <m:t>𝑥</m:t>
                    </m:r>
                    <m:r>
                      <a:rPr lang="en-US" b="0" i="1" dirty="0">
                        <a:solidFill>
                          <a:srgbClr val="000000"/>
                        </a:solidFill>
                        <a:effectLst/>
                        <a:latin typeface="Cambria Math" panose="02040503050406030204" pitchFamily="18" charset="0"/>
                      </a:rPr>
                      <m:t> + 100</m:t>
                    </m:r>
                  </m:oMath>
                </a14:m>
                <a:endParaRPr lang="en-US" dirty="0"/>
              </a:p>
            </p:txBody>
          </p:sp>
        </mc:Choice>
        <mc:Fallback xmlns="">
          <p:sp>
            <p:nvSpPr>
              <p:cNvPr id="6" name="TextBox 5">
                <a:extLst>
                  <a:ext uri="{FF2B5EF4-FFF2-40B4-BE49-F238E27FC236}">
                    <a16:creationId xmlns:a16="http://schemas.microsoft.com/office/drawing/2014/main" id="{22CBBDF3-ABFC-4696-B3CE-03D6303CB8BE}"/>
                  </a:ext>
                </a:extLst>
              </p:cNvPr>
              <p:cNvSpPr txBox="1">
                <a:spLocks noRot="1" noChangeAspect="1" noMove="1" noResize="1" noEditPoints="1" noAdjustHandles="1" noChangeArrowheads="1" noChangeShapeType="1" noTextEdit="1"/>
              </p:cNvSpPr>
              <p:nvPr/>
            </p:nvSpPr>
            <p:spPr>
              <a:xfrm>
                <a:off x="4666235" y="4328014"/>
                <a:ext cx="4572000" cy="403124"/>
              </a:xfrm>
              <a:prstGeom prst="rect">
                <a:avLst/>
              </a:prstGeom>
              <a:blipFill>
                <a:blip r:embed="rId4"/>
                <a:stretch>
                  <a:fillRect l="-800" t="-3030" b="-212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34736A7-BA72-4769-BB83-DC1777B7C2B7}"/>
                  </a:ext>
                </a:extLst>
              </p:cNvPr>
              <p:cNvSpPr txBox="1"/>
              <p:nvPr/>
            </p:nvSpPr>
            <p:spPr>
              <a:xfrm>
                <a:off x="4666235" y="3569057"/>
                <a:ext cx="4572000" cy="403124"/>
              </a:xfrm>
              <a:prstGeom prst="rect">
                <a:avLst/>
              </a:prstGeom>
              <a:noFill/>
            </p:spPr>
            <p:txBody>
              <a:bodyPr wrap="square">
                <a:spAutoFit/>
              </a:bodyPr>
              <a:lstStyle/>
              <a:p>
                <a:pPr marL="285750" indent="-285750">
                  <a:buFont typeface="Wingdings" panose="05000000000000000000" pitchFamily="2" charset="2"/>
                  <a:buChar char="v"/>
                </a:pPr>
                <a14:m>
                  <m:oMath xmlns:m="http://schemas.openxmlformats.org/officeDocument/2006/math">
                    <m:r>
                      <a:rPr lang="en-US" b="0" i="1" dirty="0" smtClean="0">
                        <a:solidFill>
                          <a:srgbClr val="000000"/>
                        </a:solidFill>
                        <a:effectLst/>
                        <a:latin typeface="Cambria Math" panose="02040503050406030204" pitchFamily="18" charset="0"/>
                      </a:rPr>
                      <m:t>9</m:t>
                    </m:r>
                    <m:r>
                      <a:rPr lang="en-US" b="0" i="1" dirty="0" smtClean="0">
                        <a:solidFill>
                          <a:srgbClr val="000000"/>
                        </a:solidFill>
                        <a:effectLst/>
                        <a:latin typeface="Cambria Math" panose="02040503050406030204" pitchFamily="18" charset="0"/>
                      </a:rPr>
                      <m:t>𝑥</m:t>
                    </m:r>
                    <m:r>
                      <a:rPr lang="en-US" b="0" i="1" baseline="30000" dirty="0" smtClean="0">
                        <a:solidFill>
                          <a:srgbClr val="000000"/>
                        </a:solidFill>
                        <a:effectLst/>
                        <a:latin typeface="Cambria Math" panose="02040503050406030204" pitchFamily="18" charset="0"/>
                      </a:rPr>
                      <m:t>2</m:t>
                    </m:r>
                    <m:r>
                      <a:rPr lang="en-US" b="0" i="1" dirty="0" smtClean="0">
                        <a:solidFill>
                          <a:srgbClr val="000000"/>
                        </a:solidFill>
                        <a:effectLst/>
                        <a:latin typeface="Cambria Math" panose="02040503050406030204" pitchFamily="18" charset="0"/>
                      </a:rPr>
                      <m:t> − 12</m:t>
                    </m:r>
                    <m:r>
                      <a:rPr lang="en-US" b="0" i="1" dirty="0" smtClean="0">
                        <a:solidFill>
                          <a:srgbClr val="000000"/>
                        </a:solidFill>
                        <a:effectLst/>
                        <a:latin typeface="Cambria Math" panose="02040503050406030204" pitchFamily="18" charset="0"/>
                      </a:rPr>
                      <m:t>𝑥</m:t>
                    </m:r>
                    <m:r>
                      <a:rPr lang="en-US" b="0" i="1" dirty="0" smtClean="0">
                        <a:solidFill>
                          <a:srgbClr val="000000"/>
                        </a:solidFill>
                        <a:effectLst/>
                        <a:latin typeface="Cambria Math" panose="02040503050406030204" pitchFamily="18" charset="0"/>
                      </a:rPr>
                      <m:t> + 4</m:t>
                    </m:r>
                  </m:oMath>
                </a14:m>
                <a:endParaRPr lang="en-US" dirty="0"/>
              </a:p>
            </p:txBody>
          </p:sp>
        </mc:Choice>
        <mc:Fallback xmlns="">
          <p:sp>
            <p:nvSpPr>
              <p:cNvPr id="8" name="TextBox 7">
                <a:extLst>
                  <a:ext uri="{FF2B5EF4-FFF2-40B4-BE49-F238E27FC236}">
                    <a16:creationId xmlns:a16="http://schemas.microsoft.com/office/drawing/2014/main" id="{034736A7-BA72-4769-BB83-DC1777B7C2B7}"/>
                  </a:ext>
                </a:extLst>
              </p:cNvPr>
              <p:cNvSpPr txBox="1">
                <a:spLocks noRot="1" noChangeAspect="1" noMove="1" noResize="1" noEditPoints="1" noAdjustHandles="1" noChangeArrowheads="1" noChangeShapeType="1" noTextEdit="1"/>
              </p:cNvSpPr>
              <p:nvPr/>
            </p:nvSpPr>
            <p:spPr>
              <a:xfrm>
                <a:off x="4666235" y="3569057"/>
                <a:ext cx="4572000" cy="403124"/>
              </a:xfrm>
              <a:prstGeom prst="rect">
                <a:avLst/>
              </a:prstGeom>
              <a:blipFill>
                <a:blip r:embed="rId5"/>
                <a:stretch>
                  <a:fillRect l="-800" t="-1493" b="-194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9511EB4-6C59-4456-A269-7CB18D7CE2B4}"/>
                  </a:ext>
                </a:extLst>
              </p:cNvPr>
              <p:cNvSpPr txBox="1"/>
              <p:nvPr/>
            </p:nvSpPr>
            <p:spPr>
              <a:xfrm>
                <a:off x="4665063" y="5095661"/>
                <a:ext cx="4572000" cy="403124"/>
              </a:xfrm>
              <a:prstGeom prst="rect">
                <a:avLst/>
              </a:prstGeom>
              <a:noFill/>
            </p:spPr>
            <p:txBody>
              <a:bodyPr wrap="square">
                <a:spAutoFit/>
              </a:bodyPr>
              <a:lstStyle/>
              <a:p>
                <a:pPr marL="285750" indent="-285750">
                  <a:buFont typeface="Wingdings" panose="05000000000000000000" pitchFamily="2" charset="2"/>
                  <a:buChar char="v"/>
                </a:pPr>
                <a14:m>
                  <m:oMath xmlns:m="http://schemas.openxmlformats.org/officeDocument/2006/math">
                    <m:r>
                      <a:rPr lang="en-US" b="0" i="1" dirty="0" smtClean="0">
                        <a:solidFill>
                          <a:srgbClr val="000000"/>
                        </a:solidFill>
                        <a:effectLst/>
                        <a:latin typeface="Cambria Math" panose="02040503050406030204" pitchFamily="18" charset="0"/>
                      </a:rPr>
                      <m:t>36</m:t>
                    </m:r>
                    <m:r>
                      <a:rPr lang="en-US" b="0" i="1" dirty="0" smtClean="0">
                        <a:solidFill>
                          <a:srgbClr val="000000"/>
                        </a:solidFill>
                        <a:effectLst/>
                        <a:latin typeface="Cambria Math" panose="02040503050406030204" pitchFamily="18" charset="0"/>
                      </a:rPr>
                      <m:t>𝑥</m:t>
                    </m:r>
                    <m:r>
                      <a:rPr lang="en-US" b="0" i="1" baseline="30000" dirty="0" smtClean="0">
                        <a:solidFill>
                          <a:srgbClr val="000000"/>
                        </a:solidFill>
                        <a:effectLst/>
                        <a:latin typeface="Cambria Math" panose="02040503050406030204" pitchFamily="18" charset="0"/>
                      </a:rPr>
                      <m:t>2</m:t>
                    </m:r>
                    <m:r>
                      <a:rPr lang="en-US" b="0" i="1" dirty="0" smtClean="0">
                        <a:solidFill>
                          <a:srgbClr val="000000"/>
                        </a:solidFill>
                        <a:effectLst/>
                        <a:latin typeface="Cambria Math" panose="02040503050406030204" pitchFamily="18" charset="0"/>
                      </a:rPr>
                      <m:t> + 132</m:t>
                    </m:r>
                    <m:r>
                      <a:rPr lang="en-US" b="0" i="1" dirty="0" smtClean="0">
                        <a:solidFill>
                          <a:srgbClr val="000000"/>
                        </a:solidFill>
                        <a:effectLst/>
                        <a:latin typeface="Cambria Math" panose="02040503050406030204" pitchFamily="18" charset="0"/>
                      </a:rPr>
                      <m:t>𝑥</m:t>
                    </m:r>
                    <m:r>
                      <a:rPr lang="en-US" b="0" i="1" dirty="0" smtClean="0">
                        <a:solidFill>
                          <a:srgbClr val="000000"/>
                        </a:solidFill>
                        <a:effectLst/>
                        <a:latin typeface="Cambria Math" panose="02040503050406030204" pitchFamily="18" charset="0"/>
                      </a:rPr>
                      <m:t> + 121</m:t>
                    </m:r>
                  </m:oMath>
                </a14:m>
                <a:endParaRPr lang="en-US" dirty="0"/>
              </a:p>
            </p:txBody>
          </p:sp>
        </mc:Choice>
        <mc:Fallback xmlns="">
          <p:sp>
            <p:nvSpPr>
              <p:cNvPr id="10" name="TextBox 9">
                <a:extLst>
                  <a:ext uri="{FF2B5EF4-FFF2-40B4-BE49-F238E27FC236}">
                    <a16:creationId xmlns:a16="http://schemas.microsoft.com/office/drawing/2014/main" id="{A9511EB4-6C59-4456-A269-7CB18D7CE2B4}"/>
                  </a:ext>
                </a:extLst>
              </p:cNvPr>
              <p:cNvSpPr txBox="1">
                <a:spLocks noRot="1" noChangeAspect="1" noMove="1" noResize="1" noEditPoints="1" noAdjustHandles="1" noChangeArrowheads="1" noChangeShapeType="1" noTextEdit="1"/>
              </p:cNvSpPr>
              <p:nvPr/>
            </p:nvSpPr>
            <p:spPr>
              <a:xfrm>
                <a:off x="4665063" y="5095661"/>
                <a:ext cx="4572000" cy="403124"/>
              </a:xfrm>
              <a:prstGeom prst="rect">
                <a:avLst/>
              </a:prstGeom>
              <a:blipFill>
                <a:blip r:embed="rId6"/>
                <a:stretch>
                  <a:fillRect l="-800" t="-3030" b="-212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8AFA6FFA-2B8B-44DB-B22E-E2455BEA8642}"/>
                  </a:ext>
                </a:extLst>
              </p:cNvPr>
              <p:cNvSpPr txBox="1"/>
              <p:nvPr/>
            </p:nvSpPr>
            <p:spPr>
              <a:xfrm>
                <a:off x="457200" y="1573549"/>
                <a:ext cx="4572000" cy="369332"/>
              </a:xfrm>
              <a:prstGeom prst="rect">
                <a:avLst/>
              </a:prstGeom>
              <a:noFill/>
            </p:spPr>
            <p:txBody>
              <a:bodyPr wrap="square">
                <a:spAutoFit/>
              </a:bodyPr>
              <a:lstStyle/>
              <a:p>
                <a:pPr marL="285750" indent="-285750">
                  <a:buFont typeface="Wingdings" panose="05000000000000000000" pitchFamily="2" charset="2"/>
                  <a:buChar char="v"/>
                </a:pPr>
                <a:r>
                  <a:rPr lang="en-US" dirty="0"/>
                  <a:t> </a:t>
                </a:r>
                <a14:m>
                  <m:oMath xmlns:m="http://schemas.openxmlformats.org/officeDocument/2006/math">
                    <m:r>
                      <a:rPr lang="en-US" i="1" dirty="0" smtClean="0">
                        <a:latin typeface="Cambria Math" panose="02040503050406030204" pitchFamily="18" charset="0"/>
                      </a:rPr>
                      <m:t>64</m:t>
                    </m:r>
                    <m:sSup>
                      <m:sSupPr>
                        <m:ctrlPr>
                          <a:rPr lang="en-US" i="1" dirty="0" smtClean="0">
                            <a:latin typeface="Cambria Math" panose="02040503050406030204" pitchFamily="18" charset="0"/>
                          </a:rPr>
                        </m:ctrlPr>
                      </m:sSupPr>
                      <m:e>
                        <m:r>
                          <a:rPr lang="en-US" b="0" i="1" dirty="0" smtClean="0">
                            <a:latin typeface="Cambria Math" panose="02040503050406030204" pitchFamily="18" charset="0"/>
                          </a:rPr>
                          <m:t>𝑛</m:t>
                        </m:r>
                      </m:e>
                      <m:sup>
                        <m:r>
                          <a:rPr lang="en-US" b="0" i="1" dirty="0" smtClean="0">
                            <a:latin typeface="Cambria Math" panose="02040503050406030204" pitchFamily="18" charset="0"/>
                          </a:rPr>
                          <m:t>2</m:t>
                        </m:r>
                      </m:sup>
                    </m:sSup>
                    <m:r>
                      <a:rPr lang="en-US" i="1" dirty="0" smtClean="0">
                        <a:latin typeface="Cambria Math" panose="02040503050406030204" pitchFamily="18" charset="0"/>
                      </a:rPr>
                      <m:t>− 32</m:t>
                    </m:r>
                    <m:r>
                      <a:rPr lang="en-US" i="1" dirty="0" smtClean="0">
                        <a:latin typeface="Cambria Math" panose="02040503050406030204" pitchFamily="18" charset="0"/>
                      </a:rPr>
                      <m:t>𝑛</m:t>
                    </m:r>
                    <m:r>
                      <a:rPr lang="en-US" i="1" dirty="0" smtClean="0">
                        <a:latin typeface="Cambria Math" panose="02040503050406030204" pitchFamily="18" charset="0"/>
                      </a:rPr>
                      <m:t>+4</m:t>
                    </m:r>
                  </m:oMath>
                </a14:m>
                <a:endParaRPr lang="en-US" dirty="0"/>
              </a:p>
            </p:txBody>
          </p:sp>
        </mc:Choice>
        <mc:Fallback xmlns="">
          <p:sp>
            <p:nvSpPr>
              <p:cNvPr id="12" name="TextBox 11">
                <a:extLst>
                  <a:ext uri="{FF2B5EF4-FFF2-40B4-BE49-F238E27FC236}">
                    <a16:creationId xmlns:a16="http://schemas.microsoft.com/office/drawing/2014/main" id="{8AFA6FFA-2B8B-44DB-B22E-E2455BEA8642}"/>
                  </a:ext>
                </a:extLst>
              </p:cNvPr>
              <p:cNvSpPr txBox="1">
                <a:spLocks noRot="1" noChangeAspect="1" noMove="1" noResize="1" noEditPoints="1" noAdjustHandles="1" noChangeArrowheads="1" noChangeShapeType="1" noTextEdit="1"/>
              </p:cNvSpPr>
              <p:nvPr/>
            </p:nvSpPr>
            <p:spPr>
              <a:xfrm>
                <a:off x="457200" y="1573549"/>
                <a:ext cx="4572000" cy="369332"/>
              </a:xfrm>
              <a:prstGeom prst="rect">
                <a:avLst/>
              </a:prstGeom>
              <a:blipFill>
                <a:blip r:embed="rId7"/>
                <a:stretch>
                  <a:fillRect l="-800" t="-3279" b="-180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946B0C81-4D9F-41F8-8FAE-C39C77B7748F}"/>
                  </a:ext>
                </a:extLst>
              </p:cNvPr>
              <p:cNvSpPr txBox="1"/>
              <p:nvPr/>
            </p:nvSpPr>
            <p:spPr>
              <a:xfrm>
                <a:off x="457200" y="5819832"/>
                <a:ext cx="4572000" cy="369332"/>
              </a:xfrm>
              <a:prstGeom prst="rect">
                <a:avLst/>
              </a:prstGeom>
              <a:noFill/>
            </p:spPr>
            <p:txBody>
              <a:bodyPr wrap="square">
                <a:spAutoFit/>
              </a:bodyPr>
              <a:lstStyle/>
              <a:p>
                <a:pPr marL="285750" indent="-285750">
                  <a:buFont typeface="Wingdings" panose="05000000000000000000" pitchFamily="2" charset="2"/>
                  <a:buChar char="v"/>
                </a:pPr>
                <a14:m>
                  <m:oMath xmlns:m="http://schemas.openxmlformats.org/officeDocument/2006/math">
                    <m:r>
                      <a:rPr lang="en-US" i="1" dirty="0" smtClean="0">
                        <a:latin typeface="Cambria Math" panose="02040503050406030204" pitchFamily="18" charset="0"/>
                      </a:rPr>
                      <m:t> 640</m:t>
                    </m:r>
                    <m:sSup>
                      <m:sSupPr>
                        <m:ctrlPr>
                          <a:rPr lang="en-US" i="1" dirty="0" smtClean="0">
                            <a:latin typeface="Cambria Math" panose="02040503050406030204" pitchFamily="18" charset="0"/>
                          </a:rPr>
                        </m:ctrlPr>
                      </m:sSupPr>
                      <m:e>
                        <m:r>
                          <a:rPr lang="en-US" b="0" i="1" dirty="0" smtClean="0">
                            <a:latin typeface="Cambria Math" panose="02040503050406030204" pitchFamily="18" charset="0"/>
                          </a:rPr>
                          <m:t>𝑣</m:t>
                        </m:r>
                      </m:e>
                      <m:sup>
                        <m:r>
                          <a:rPr lang="en-US" b="0" i="1" dirty="0" smtClean="0">
                            <a:latin typeface="Cambria Math" panose="02040503050406030204" pitchFamily="18" charset="0"/>
                          </a:rPr>
                          <m:t>2</m:t>
                        </m:r>
                      </m:sup>
                    </m:sSup>
                    <m:r>
                      <a:rPr lang="en-US" i="1" dirty="0" smtClean="0">
                        <a:latin typeface="Cambria Math" panose="02040503050406030204" pitchFamily="18" charset="0"/>
                      </a:rPr>
                      <m:t>+1120</m:t>
                    </m:r>
                    <m:r>
                      <a:rPr lang="en-US" i="1" dirty="0" smtClean="0">
                        <a:latin typeface="Cambria Math" panose="02040503050406030204" pitchFamily="18" charset="0"/>
                      </a:rPr>
                      <m:t>𝑣</m:t>
                    </m:r>
                    <m:r>
                      <a:rPr lang="en-US" i="1" dirty="0" smtClean="0">
                        <a:latin typeface="Cambria Math" panose="02040503050406030204" pitchFamily="18" charset="0"/>
                      </a:rPr>
                      <m:t>+490</m:t>
                    </m:r>
                  </m:oMath>
                </a14:m>
                <a:endParaRPr lang="en-US" dirty="0"/>
              </a:p>
            </p:txBody>
          </p:sp>
        </mc:Choice>
        <mc:Fallback xmlns="">
          <p:sp>
            <p:nvSpPr>
              <p:cNvPr id="14" name="TextBox 13">
                <a:extLst>
                  <a:ext uri="{FF2B5EF4-FFF2-40B4-BE49-F238E27FC236}">
                    <a16:creationId xmlns:a16="http://schemas.microsoft.com/office/drawing/2014/main" id="{946B0C81-4D9F-41F8-8FAE-C39C77B7748F}"/>
                  </a:ext>
                </a:extLst>
              </p:cNvPr>
              <p:cNvSpPr txBox="1">
                <a:spLocks noRot="1" noChangeAspect="1" noMove="1" noResize="1" noEditPoints="1" noAdjustHandles="1" noChangeArrowheads="1" noChangeShapeType="1" noTextEdit="1"/>
              </p:cNvSpPr>
              <p:nvPr/>
            </p:nvSpPr>
            <p:spPr>
              <a:xfrm>
                <a:off x="457200" y="5819832"/>
                <a:ext cx="4572000" cy="369332"/>
              </a:xfrm>
              <a:prstGeom prst="rect">
                <a:avLst/>
              </a:prstGeom>
              <a:blipFill>
                <a:blip r:embed="rId8"/>
                <a:stretch>
                  <a:fillRect l="-800" t="-5000"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F9048EEA-BCCB-4731-94C5-CA0BA8421908}"/>
                  </a:ext>
                </a:extLst>
              </p:cNvPr>
              <p:cNvSpPr txBox="1"/>
              <p:nvPr/>
            </p:nvSpPr>
            <p:spPr>
              <a:xfrm>
                <a:off x="457200" y="2989407"/>
                <a:ext cx="4572000" cy="369332"/>
              </a:xfrm>
              <a:prstGeom prst="rect">
                <a:avLst/>
              </a:prstGeom>
              <a:noFill/>
            </p:spPr>
            <p:txBody>
              <a:bodyPr wrap="square">
                <a:spAutoFit/>
              </a:bodyPr>
              <a:lstStyle/>
              <a:p>
                <a:pPr marL="285750" indent="-285750">
                  <a:buFont typeface="Wingdings" panose="05000000000000000000" pitchFamily="2" charset="2"/>
                  <a:buChar char="v"/>
                </a:pPr>
                <a14:m>
                  <m:oMath xmlns:m="http://schemas.openxmlformats.org/officeDocument/2006/math">
                    <m:r>
                      <a:rPr lang="en-US" i="1" dirty="0" smtClean="0">
                        <a:latin typeface="Cambria Math" panose="02040503050406030204" pitchFamily="18" charset="0"/>
                      </a:rPr>
                      <m:t> 9+ 18</m:t>
                    </m:r>
                    <m:r>
                      <a:rPr lang="en-US" i="1" dirty="0" smtClean="0">
                        <a:latin typeface="Cambria Math" panose="02040503050406030204" pitchFamily="18" charset="0"/>
                      </a:rPr>
                      <m:t>𝑝</m:t>
                    </m:r>
                    <m:r>
                      <a:rPr lang="en-US" i="1" dirty="0" smtClean="0">
                        <a:latin typeface="Cambria Math" panose="02040503050406030204" pitchFamily="18" charset="0"/>
                      </a:rPr>
                      <m:t>+9</m:t>
                    </m:r>
                    <m:sSup>
                      <m:sSupPr>
                        <m:ctrlPr>
                          <a:rPr lang="en-US" i="1" dirty="0" smtClean="0">
                            <a:latin typeface="Cambria Math" panose="02040503050406030204" pitchFamily="18" charset="0"/>
                          </a:rPr>
                        </m:ctrlPr>
                      </m:sSupPr>
                      <m:e>
                        <m:r>
                          <a:rPr lang="en-US" b="0" i="1" dirty="0" smtClean="0">
                            <a:latin typeface="Cambria Math" panose="02040503050406030204" pitchFamily="18" charset="0"/>
                          </a:rPr>
                          <m:t>𝑝</m:t>
                        </m:r>
                      </m:e>
                      <m:sup>
                        <m:r>
                          <a:rPr lang="en-US" b="0" i="1" dirty="0" smtClean="0">
                            <a:latin typeface="Cambria Math" panose="02040503050406030204" pitchFamily="18" charset="0"/>
                          </a:rPr>
                          <m:t>2</m:t>
                        </m:r>
                      </m:sup>
                    </m:sSup>
                    <m:r>
                      <a:rPr lang="en-US" i="1" dirty="0" smtClean="0">
                        <a:latin typeface="Cambria Math" panose="02040503050406030204" pitchFamily="18" charset="0"/>
                      </a:rPr>
                      <m:t> </m:t>
                    </m:r>
                  </m:oMath>
                </a14:m>
                <a:endParaRPr lang="en-US" dirty="0"/>
              </a:p>
            </p:txBody>
          </p:sp>
        </mc:Choice>
        <mc:Fallback xmlns="">
          <p:sp>
            <p:nvSpPr>
              <p:cNvPr id="16" name="TextBox 15">
                <a:extLst>
                  <a:ext uri="{FF2B5EF4-FFF2-40B4-BE49-F238E27FC236}">
                    <a16:creationId xmlns:a16="http://schemas.microsoft.com/office/drawing/2014/main" id="{F9048EEA-BCCB-4731-94C5-CA0BA8421908}"/>
                  </a:ext>
                </a:extLst>
              </p:cNvPr>
              <p:cNvSpPr txBox="1">
                <a:spLocks noRot="1" noChangeAspect="1" noMove="1" noResize="1" noEditPoints="1" noAdjustHandles="1" noChangeArrowheads="1" noChangeShapeType="1" noTextEdit="1"/>
              </p:cNvSpPr>
              <p:nvPr/>
            </p:nvSpPr>
            <p:spPr>
              <a:xfrm>
                <a:off x="457200" y="2989407"/>
                <a:ext cx="4572000" cy="369332"/>
              </a:xfrm>
              <a:prstGeom prst="rect">
                <a:avLst/>
              </a:prstGeom>
              <a:blipFill>
                <a:blip r:embed="rId9"/>
                <a:stretch>
                  <a:fillRect l="-800" t="-3279" b="-180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4A3199D1-D128-4ED7-94EC-F9A5469E0445}"/>
                  </a:ext>
                </a:extLst>
              </p:cNvPr>
              <p:cNvSpPr txBox="1"/>
              <p:nvPr/>
            </p:nvSpPr>
            <p:spPr>
              <a:xfrm>
                <a:off x="457200" y="5099514"/>
                <a:ext cx="4572000" cy="369332"/>
              </a:xfrm>
              <a:prstGeom prst="rect">
                <a:avLst/>
              </a:prstGeom>
              <a:noFill/>
            </p:spPr>
            <p:txBody>
              <a:bodyPr wrap="square">
                <a:spAutoFit/>
              </a:bodyPr>
              <a:lstStyle/>
              <a:p>
                <a:pPr marL="285750" indent="-285750">
                  <a:buFont typeface="Wingdings" panose="05000000000000000000" pitchFamily="2" charset="2"/>
                  <a:buChar char="v"/>
                </a:pPr>
                <a14:m>
                  <m:oMath xmlns:m="http://schemas.openxmlformats.org/officeDocument/2006/math">
                    <m:r>
                      <a:rPr lang="en-US" i="1" dirty="0" smtClean="0">
                        <a:latin typeface="Cambria Math" panose="02040503050406030204" pitchFamily="18" charset="0"/>
                      </a:rPr>
                      <m:t> 96</m:t>
                    </m:r>
                    <m:sSup>
                      <m:sSupPr>
                        <m:ctrlPr>
                          <a:rPr lang="en-US" i="1" dirty="0" smtClean="0">
                            <a:latin typeface="Cambria Math" panose="02040503050406030204" pitchFamily="18" charset="0"/>
                          </a:rPr>
                        </m:ctrlPr>
                      </m:sSupPr>
                      <m:e>
                        <m:r>
                          <a:rPr lang="en-US" b="0" i="1" dirty="0" smtClean="0">
                            <a:latin typeface="Cambria Math" panose="02040503050406030204" pitchFamily="18" charset="0"/>
                          </a:rPr>
                          <m:t>𝑣</m:t>
                        </m:r>
                      </m:e>
                      <m:sup>
                        <m:r>
                          <a:rPr lang="en-US" b="0" i="1" dirty="0" smtClean="0">
                            <a:latin typeface="Cambria Math" panose="02040503050406030204" pitchFamily="18" charset="0"/>
                          </a:rPr>
                          <m:t>2</m:t>
                        </m:r>
                      </m:sup>
                    </m:sSup>
                    <m:r>
                      <a:rPr lang="en-US" i="1" dirty="0" smtClean="0">
                        <a:latin typeface="Cambria Math" panose="02040503050406030204" pitchFamily="18" charset="0"/>
                      </a:rPr>
                      <m:t>+48</m:t>
                    </m:r>
                    <m:r>
                      <a:rPr lang="en-US" i="1" dirty="0" smtClean="0">
                        <a:latin typeface="Cambria Math" panose="02040503050406030204" pitchFamily="18" charset="0"/>
                      </a:rPr>
                      <m:t>𝑣</m:t>
                    </m:r>
                    <m:r>
                      <a:rPr lang="en-US" i="1" dirty="0" smtClean="0">
                        <a:latin typeface="Cambria Math" panose="02040503050406030204" pitchFamily="18" charset="0"/>
                      </a:rPr>
                      <m:t>+6</m:t>
                    </m:r>
                  </m:oMath>
                </a14:m>
                <a:endParaRPr lang="en-US" dirty="0"/>
              </a:p>
            </p:txBody>
          </p:sp>
        </mc:Choice>
        <mc:Fallback xmlns="">
          <p:sp>
            <p:nvSpPr>
              <p:cNvPr id="18" name="TextBox 17">
                <a:extLst>
                  <a:ext uri="{FF2B5EF4-FFF2-40B4-BE49-F238E27FC236}">
                    <a16:creationId xmlns:a16="http://schemas.microsoft.com/office/drawing/2014/main" id="{4A3199D1-D128-4ED7-94EC-F9A5469E0445}"/>
                  </a:ext>
                </a:extLst>
              </p:cNvPr>
              <p:cNvSpPr txBox="1">
                <a:spLocks noRot="1" noChangeAspect="1" noMove="1" noResize="1" noEditPoints="1" noAdjustHandles="1" noChangeArrowheads="1" noChangeShapeType="1" noTextEdit="1"/>
              </p:cNvSpPr>
              <p:nvPr/>
            </p:nvSpPr>
            <p:spPr>
              <a:xfrm>
                <a:off x="457200" y="5099514"/>
                <a:ext cx="4572000" cy="369332"/>
              </a:xfrm>
              <a:prstGeom prst="rect">
                <a:avLst/>
              </a:prstGeom>
              <a:blipFill>
                <a:blip r:embed="rId10"/>
                <a:stretch>
                  <a:fillRect l="-800" t="-5000"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ABC34619-DDEF-4FE0-8792-7B8C910880E0}"/>
                  </a:ext>
                </a:extLst>
              </p:cNvPr>
              <p:cNvSpPr txBox="1"/>
              <p:nvPr/>
            </p:nvSpPr>
            <p:spPr>
              <a:xfrm>
                <a:off x="457200" y="2282680"/>
                <a:ext cx="4572000" cy="369332"/>
              </a:xfrm>
              <a:prstGeom prst="rect">
                <a:avLst/>
              </a:prstGeom>
              <a:noFill/>
            </p:spPr>
            <p:txBody>
              <a:bodyPr wrap="square">
                <a:spAutoFit/>
              </a:bodyPr>
              <a:lstStyle/>
              <a:p>
                <a:pPr marL="285750" indent="-285750">
                  <a:buFont typeface="Wingdings" panose="05000000000000000000" pitchFamily="2" charset="2"/>
                  <a:buChar char="v"/>
                </a:pPr>
                <a14:m>
                  <m:oMath xmlns:m="http://schemas.openxmlformats.org/officeDocument/2006/math">
                    <m:r>
                      <a:rPr lang="en-US" i="1" dirty="0" smtClean="0">
                        <a:latin typeface="Cambria Math" panose="02040503050406030204" pitchFamily="18" charset="0"/>
                      </a:rPr>
                      <m:t>10−140</m:t>
                    </m:r>
                    <m:r>
                      <a:rPr lang="en-US" i="1" dirty="0" smtClean="0">
                        <a:latin typeface="Cambria Math" panose="02040503050406030204" pitchFamily="18" charset="0"/>
                      </a:rPr>
                      <m:t>𝑛</m:t>
                    </m:r>
                    <m:r>
                      <a:rPr lang="en-US" i="1" dirty="0" smtClean="0">
                        <a:latin typeface="Cambria Math" panose="02040503050406030204" pitchFamily="18" charset="0"/>
                      </a:rPr>
                      <m:t>+490</m:t>
                    </m:r>
                    <m:sSup>
                      <m:sSupPr>
                        <m:ctrlPr>
                          <a:rPr lang="en-US" i="1" dirty="0" smtClean="0">
                            <a:latin typeface="Cambria Math" panose="02040503050406030204" pitchFamily="18" charset="0"/>
                          </a:rPr>
                        </m:ctrlPr>
                      </m:sSupPr>
                      <m:e>
                        <m:r>
                          <a:rPr lang="en-US" b="0" i="1" dirty="0" smtClean="0">
                            <a:latin typeface="Cambria Math" panose="02040503050406030204" pitchFamily="18" charset="0"/>
                          </a:rPr>
                          <m:t>𝑛</m:t>
                        </m:r>
                      </m:e>
                      <m:sup>
                        <m:r>
                          <a:rPr lang="en-US" b="0" i="1" dirty="0" smtClean="0">
                            <a:latin typeface="Cambria Math" panose="02040503050406030204" pitchFamily="18" charset="0"/>
                          </a:rPr>
                          <m:t>2</m:t>
                        </m:r>
                      </m:sup>
                    </m:sSup>
                  </m:oMath>
                </a14:m>
                <a:endParaRPr lang="en-US" dirty="0"/>
              </a:p>
            </p:txBody>
          </p:sp>
        </mc:Choice>
        <mc:Fallback xmlns="">
          <p:sp>
            <p:nvSpPr>
              <p:cNvPr id="20" name="TextBox 19">
                <a:extLst>
                  <a:ext uri="{FF2B5EF4-FFF2-40B4-BE49-F238E27FC236}">
                    <a16:creationId xmlns:a16="http://schemas.microsoft.com/office/drawing/2014/main" id="{ABC34619-DDEF-4FE0-8792-7B8C910880E0}"/>
                  </a:ext>
                </a:extLst>
              </p:cNvPr>
              <p:cNvSpPr txBox="1">
                <a:spLocks noRot="1" noChangeAspect="1" noMove="1" noResize="1" noEditPoints="1" noAdjustHandles="1" noChangeArrowheads="1" noChangeShapeType="1" noTextEdit="1"/>
              </p:cNvSpPr>
              <p:nvPr/>
            </p:nvSpPr>
            <p:spPr>
              <a:xfrm>
                <a:off x="457200" y="2282680"/>
                <a:ext cx="4572000" cy="369332"/>
              </a:xfrm>
              <a:prstGeom prst="rect">
                <a:avLst/>
              </a:prstGeom>
              <a:blipFill>
                <a:blip r:embed="rId11"/>
                <a:stretch>
                  <a:fillRect l="-800" t="-3279" b="-180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66658AE5-8EE5-4ECB-BF03-F0B316C5CE6D}"/>
                  </a:ext>
                </a:extLst>
              </p:cNvPr>
              <p:cNvSpPr txBox="1"/>
              <p:nvPr/>
            </p:nvSpPr>
            <p:spPr>
              <a:xfrm>
                <a:off x="457200" y="4355822"/>
                <a:ext cx="4572000" cy="369332"/>
              </a:xfrm>
              <a:prstGeom prst="rect">
                <a:avLst/>
              </a:prstGeom>
              <a:noFill/>
            </p:spPr>
            <p:txBody>
              <a:bodyPr wrap="square">
                <a:spAutoFit/>
              </a:bodyPr>
              <a:lstStyle/>
              <a:p>
                <a:pPr marL="285750" indent="-285750">
                  <a:buFont typeface="Wingdings" panose="05000000000000000000" pitchFamily="2" charset="2"/>
                  <a:buChar char="v"/>
                </a:pPr>
                <a14:m>
                  <m:oMath xmlns:m="http://schemas.openxmlformats.org/officeDocument/2006/math">
                    <m:r>
                      <a:rPr lang="en-US" i="1" dirty="0" smtClean="0">
                        <a:latin typeface="Cambria Math" panose="02040503050406030204" pitchFamily="18" charset="0"/>
                      </a:rPr>
                      <m:t>288</m:t>
                    </m:r>
                    <m:sSup>
                      <m:sSupPr>
                        <m:ctrlPr>
                          <a:rPr lang="en-US" i="1" dirty="0" smtClean="0">
                            <a:latin typeface="Cambria Math" panose="02040503050406030204" pitchFamily="18" charset="0"/>
                          </a:rPr>
                        </m:ctrlPr>
                      </m:sSupPr>
                      <m:e>
                        <m:r>
                          <a:rPr lang="en-US" b="0" i="1" dirty="0" smtClean="0">
                            <a:latin typeface="Cambria Math" panose="02040503050406030204" pitchFamily="18" charset="0"/>
                          </a:rPr>
                          <m:t>𝑏</m:t>
                        </m:r>
                      </m:e>
                      <m:sup>
                        <m:r>
                          <a:rPr lang="en-US" b="0" i="1" dirty="0" smtClean="0">
                            <a:latin typeface="Cambria Math" panose="02040503050406030204" pitchFamily="18" charset="0"/>
                          </a:rPr>
                          <m:t>2</m:t>
                        </m:r>
                      </m:sup>
                    </m:sSup>
                    <m:r>
                      <a:rPr lang="en-US" i="1" dirty="0" smtClean="0">
                        <a:latin typeface="Cambria Math" panose="02040503050406030204" pitchFamily="18" charset="0"/>
                      </a:rPr>
                      <m:t>+672</m:t>
                    </m:r>
                    <m:r>
                      <a:rPr lang="en-US" i="1" dirty="0" smtClean="0">
                        <a:latin typeface="Cambria Math" panose="02040503050406030204" pitchFamily="18" charset="0"/>
                      </a:rPr>
                      <m:t>𝑏</m:t>
                    </m:r>
                    <m:r>
                      <a:rPr lang="en-US" i="1" dirty="0" smtClean="0">
                        <a:latin typeface="Cambria Math" panose="02040503050406030204" pitchFamily="18" charset="0"/>
                      </a:rPr>
                      <m:t>+392</m:t>
                    </m:r>
                  </m:oMath>
                </a14:m>
                <a:endParaRPr lang="en-US" dirty="0"/>
              </a:p>
            </p:txBody>
          </p:sp>
        </mc:Choice>
        <mc:Fallback xmlns="">
          <p:sp>
            <p:nvSpPr>
              <p:cNvPr id="22" name="TextBox 21">
                <a:extLst>
                  <a:ext uri="{FF2B5EF4-FFF2-40B4-BE49-F238E27FC236}">
                    <a16:creationId xmlns:a16="http://schemas.microsoft.com/office/drawing/2014/main" id="{66658AE5-8EE5-4ECB-BF03-F0B316C5CE6D}"/>
                  </a:ext>
                </a:extLst>
              </p:cNvPr>
              <p:cNvSpPr txBox="1">
                <a:spLocks noRot="1" noChangeAspect="1" noMove="1" noResize="1" noEditPoints="1" noAdjustHandles="1" noChangeArrowheads="1" noChangeShapeType="1" noTextEdit="1"/>
              </p:cNvSpPr>
              <p:nvPr/>
            </p:nvSpPr>
            <p:spPr>
              <a:xfrm>
                <a:off x="457200" y="4355822"/>
                <a:ext cx="4572000" cy="369332"/>
              </a:xfrm>
              <a:prstGeom prst="rect">
                <a:avLst/>
              </a:prstGeom>
              <a:blipFill>
                <a:blip r:embed="rId12"/>
                <a:stretch>
                  <a:fillRect l="-800" t="-5000"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05267706-0AA1-4502-BE01-E5E3255687C3}"/>
                  </a:ext>
                </a:extLst>
              </p:cNvPr>
              <p:cNvSpPr txBox="1"/>
              <p:nvPr/>
            </p:nvSpPr>
            <p:spPr>
              <a:xfrm>
                <a:off x="4760812" y="2247517"/>
                <a:ext cx="1192378" cy="276999"/>
              </a:xfrm>
              <a:prstGeom prst="rect">
                <a:avLst/>
              </a:prstGeom>
              <a:noFill/>
            </p:spPr>
            <p:txBody>
              <a:bodyPr wrap="none" lIns="0" tIns="0" rIns="0" bIns="0" rtlCol="0">
                <a:spAutoFit/>
              </a:bodyPr>
              <a:lstStyle/>
              <a:p>
                <a:pPr marL="285750" indent="-285750">
                  <a:buFont typeface="Wingdings" panose="05000000000000000000" pitchFamily="2" charset="2"/>
                  <a:buChar char="v"/>
                </a:pPr>
                <a14:m>
                  <m:oMath xmlns:m="http://schemas.openxmlformats.org/officeDocument/2006/math">
                    <m:r>
                      <a:rPr lang="en-US" b="0" i="1" smtClean="0">
                        <a:latin typeface="Cambria Math" panose="02040503050406030204" pitchFamily="18" charset="0"/>
                      </a:rPr>
                      <m:t>25</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+9</m:t>
                    </m:r>
                  </m:oMath>
                </a14:m>
                <a:endParaRPr lang="en-US" dirty="0"/>
              </a:p>
            </p:txBody>
          </p:sp>
        </mc:Choice>
        <mc:Fallback xmlns="">
          <p:sp>
            <p:nvSpPr>
              <p:cNvPr id="23" name="TextBox 22">
                <a:extLst>
                  <a:ext uri="{FF2B5EF4-FFF2-40B4-BE49-F238E27FC236}">
                    <a16:creationId xmlns:a16="http://schemas.microsoft.com/office/drawing/2014/main" id="{05267706-0AA1-4502-BE01-E5E3255687C3}"/>
                  </a:ext>
                </a:extLst>
              </p:cNvPr>
              <p:cNvSpPr txBox="1">
                <a:spLocks noRot="1" noChangeAspect="1" noMove="1" noResize="1" noEditPoints="1" noAdjustHandles="1" noChangeArrowheads="1" noChangeShapeType="1" noTextEdit="1"/>
              </p:cNvSpPr>
              <p:nvPr/>
            </p:nvSpPr>
            <p:spPr>
              <a:xfrm>
                <a:off x="4760812" y="2247517"/>
                <a:ext cx="1192378" cy="276999"/>
              </a:xfrm>
              <a:prstGeom prst="rect">
                <a:avLst/>
              </a:prstGeom>
              <a:blipFill>
                <a:blip r:embed="rId13"/>
                <a:stretch>
                  <a:fillRect l="-11224" t="-22222" r="-5612" b="-4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1B3A91F6-18AF-46D1-87B8-DE110593B195}"/>
                  </a:ext>
                </a:extLst>
              </p:cNvPr>
              <p:cNvSpPr txBox="1"/>
              <p:nvPr/>
            </p:nvSpPr>
            <p:spPr>
              <a:xfrm>
                <a:off x="4760812" y="2880349"/>
                <a:ext cx="1459502" cy="280077"/>
              </a:xfrm>
              <a:prstGeom prst="rect">
                <a:avLst/>
              </a:prstGeom>
              <a:noFill/>
            </p:spPr>
            <p:txBody>
              <a:bodyPr wrap="none" lIns="0" tIns="0" rIns="0" bIns="0" rtlCol="0">
                <a:spAutoFit/>
              </a:bodyPr>
              <a:lstStyle/>
              <a:p>
                <a:pPr marL="285750" indent="-285750">
                  <a:buFont typeface="Wingdings" panose="05000000000000000000" pitchFamily="2" charset="2"/>
                  <a:buChar char="v"/>
                </a:pPr>
                <a14:m>
                  <m:oMath xmlns:m="http://schemas.openxmlformats.org/officeDocument/2006/math">
                    <m:r>
                      <a:rPr lang="en-US" b="0" i="1" smtClean="0">
                        <a:latin typeface="Cambria Math" panose="02040503050406030204" pitchFamily="18" charset="0"/>
                      </a:rPr>
                      <m:t>2</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𝑦</m:t>
                        </m:r>
                      </m:e>
                      <m:sup>
                        <m:r>
                          <a:rPr lang="en-US" b="0" i="1" smtClean="0">
                            <a:latin typeface="Cambria Math" panose="02040503050406030204" pitchFamily="18" charset="0"/>
                          </a:rPr>
                          <m:t>5</m:t>
                        </m:r>
                      </m:sup>
                    </m:sSup>
                    <m:r>
                      <a:rPr lang="en-US" b="0" i="1" smtClean="0">
                        <a:latin typeface="Cambria Math" panose="02040503050406030204" pitchFamily="18" charset="0"/>
                      </a:rPr>
                      <m:t>−162</m:t>
                    </m:r>
                    <m:r>
                      <a:rPr lang="en-US" b="0" i="1" smtClean="0">
                        <a:latin typeface="Cambria Math" panose="02040503050406030204" pitchFamily="18" charset="0"/>
                      </a:rPr>
                      <m:t>𝑦</m:t>
                    </m:r>
                  </m:oMath>
                </a14:m>
                <a:endParaRPr lang="en-US" dirty="0"/>
              </a:p>
            </p:txBody>
          </p:sp>
        </mc:Choice>
        <mc:Fallback xmlns="">
          <p:sp>
            <p:nvSpPr>
              <p:cNvPr id="24" name="TextBox 23">
                <a:extLst>
                  <a:ext uri="{FF2B5EF4-FFF2-40B4-BE49-F238E27FC236}">
                    <a16:creationId xmlns:a16="http://schemas.microsoft.com/office/drawing/2014/main" id="{1B3A91F6-18AF-46D1-87B8-DE110593B195}"/>
                  </a:ext>
                </a:extLst>
              </p:cNvPr>
              <p:cNvSpPr txBox="1">
                <a:spLocks noRot="1" noChangeAspect="1" noMove="1" noResize="1" noEditPoints="1" noAdjustHandles="1" noChangeArrowheads="1" noChangeShapeType="1" noTextEdit="1"/>
              </p:cNvSpPr>
              <p:nvPr/>
            </p:nvSpPr>
            <p:spPr>
              <a:xfrm>
                <a:off x="4760812" y="2880349"/>
                <a:ext cx="1459502" cy="280077"/>
              </a:xfrm>
              <a:prstGeom prst="rect">
                <a:avLst/>
              </a:prstGeom>
              <a:blipFill>
                <a:blip r:embed="rId14"/>
                <a:stretch>
                  <a:fillRect l="-9205" t="-19565" r="-6276" b="-434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1ECBD2DF-1F9E-4242-B9AF-0E7DDC6BE804}"/>
                  </a:ext>
                </a:extLst>
              </p:cNvPr>
              <p:cNvSpPr txBox="1"/>
              <p:nvPr/>
            </p:nvSpPr>
            <p:spPr>
              <a:xfrm>
                <a:off x="4760812" y="5837222"/>
                <a:ext cx="1003223" cy="393441"/>
              </a:xfrm>
              <a:prstGeom prst="rect">
                <a:avLst/>
              </a:prstGeom>
              <a:noFill/>
            </p:spPr>
            <p:txBody>
              <a:bodyPr wrap="none" lIns="0" tIns="0" rIns="0" bIns="0" rtlCol="0">
                <a:spAutoFit/>
              </a:bodyPr>
              <a:lstStyle/>
              <a:p>
                <a:pPr marL="285750" indent="-285750">
                  <a:buFont typeface="Wingdings" panose="05000000000000000000" pitchFamily="2" charset="2"/>
                  <a:buChar char="v"/>
                </a:pP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9</m:t>
                        </m:r>
                      </m:num>
                      <m:den>
                        <m:r>
                          <a:rPr lang="en-US" b="0" i="1" smtClean="0">
                            <a:latin typeface="Cambria Math" panose="02040503050406030204" pitchFamily="18" charset="0"/>
                          </a:rPr>
                          <m:t>64</m:t>
                        </m:r>
                      </m:den>
                    </m:f>
                  </m:oMath>
                </a14:m>
                <a:endParaRPr lang="en-US" dirty="0"/>
              </a:p>
            </p:txBody>
          </p:sp>
        </mc:Choice>
        <mc:Fallback xmlns="">
          <p:sp>
            <p:nvSpPr>
              <p:cNvPr id="25" name="TextBox 24">
                <a:extLst>
                  <a:ext uri="{FF2B5EF4-FFF2-40B4-BE49-F238E27FC236}">
                    <a16:creationId xmlns:a16="http://schemas.microsoft.com/office/drawing/2014/main" id="{1ECBD2DF-1F9E-4242-B9AF-0E7DDC6BE804}"/>
                  </a:ext>
                </a:extLst>
              </p:cNvPr>
              <p:cNvSpPr txBox="1">
                <a:spLocks noRot="1" noChangeAspect="1" noMove="1" noResize="1" noEditPoints="1" noAdjustHandles="1" noChangeArrowheads="1" noChangeShapeType="1" noTextEdit="1"/>
              </p:cNvSpPr>
              <p:nvPr/>
            </p:nvSpPr>
            <p:spPr>
              <a:xfrm>
                <a:off x="4760812" y="5837222"/>
                <a:ext cx="1003223" cy="393441"/>
              </a:xfrm>
              <a:prstGeom prst="rect">
                <a:avLst/>
              </a:prstGeom>
              <a:blipFill>
                <a:blip r:embed="rId15"/>
                <a:stretch>
                  <a:fillRect l="-13333" r="-4242" b="-156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D4EE3CDB-AC4D-467E-92FC-47906CDDED6D}"/>
                  </a:ext>
                </a:extLst>
              </p:cNvPr>
              <p:cNvSpPr txBox="1"/>
              <p:nvPr/>
            </p:nvSpPr>
            <p:spPr>
              <a:xfrm>
                <a:off x="547468" y="3714300"/>
                <a:ext cx="1448602" cy="276999"/>
              </a:xfrm>
              <a:prstGeom prst="rect">
                <a:avLst/>
              </a:prstGeom>
              <a:noFill/>
            </p:spPr>
            <p:txBody>
              <a:bodyPr wrap="none" lIns="0" tIns="0" rIns="0" bIns="0" rtlCol="0">
                <a:spAutoFit/>
              </a:bodyPr>
              <a:lstStyle/>
              <a:p>
                <a:pPr marL="285750" indent="-285750">
                  <a:buFont typeface="Wingdings" panose="05000000000000000000" pitchFamily="2" charset="2"/>
                  <a:buChar char="v"/>
                </a:pP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3</m:t>
                        </m:r>
                      </m:sup>
                    </m:sSup>
                    <m:r>
                      <a:rPr lang="en-US" b="0" i="1" smtClean="0">
                        <a:latin typeface="Cambria Math" panose="02040503050406030204" pitchFamily="18" charset="0"/>
                      </a:rPr>
                      <m:t>𝑦</m:t>
                    </m:r>
                    <m:r>
                      <a:rPr lang="en-US" b="0" i="1" smtClean="0">
                        <a:latin typeface="Cambria Math" panose="02040503050406030204" pitchFamily="18" charset="0"/>
                      </a:rPr>
                      <m:t>−4</m:t>
                    </m:r>
                    <m:r>
                      <a:rPr lang="en-US" b="0" i="1" smtClean="0">
                        <a:latin typeface="Cambria Math" panose="02040503050406030204" pitchFamily="18" charset="0"/>
                      </a:rPr>
                      <m:t>𝑥</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𝑦</m:t>
                        </m:r>
                      </m:e>
                      <m:sup>
                        <m:r>
                          <a:rPr lang="en-US" b="0" i="1" smtClean="0">
                            <a:latin typeface="Cambria Math" panose="02040503050406030204" pitchFamily="18" charset="0"/>
                          </a:rPr>
                          <m:t>3</m:t>
                        </m:r>
                      </m:sup>
                    </m:sSup>
                  </m:oMath>
                </a14:m>
                <a:endParaRPr lang="en-US" dirty="0"/>
              </a:p>
            </p:txBody>
          </p:sp>
        </mc:Choice>
        <mc:Fallback xmlns="">
          <p:sp>
            <p:nvSpPr>
              <p:cNvPr id="26" name="TextBox 25">
                <a:extLst>
                  <a:ext uri="{FF2B5EF4-FFF2-40B4-BE49-F238E27FC236}">
                    <a16:creationId xmlns:a16="http://schemas.microsoft.com/office/drawing/2014/main" id="{D4EE3CDB-AC4D-467E-92FC-47906CDDED6D}"/>
                  </a:ext>
                </a:extLst>
              </p:cNvPr>
              <p:cNvSpPr txBox="1">
                <a:spLocks noRot="1" noChangeAspect="1" noMove="1" noResize="1" noEditPoints="1" noAdjustHandles="1" noChangeArrowheads="1" noChangeShapeType="1" noTextEdit="1"/>
              </p:cNvSpPr>
              <p:nvPr/>
            </p:nvSpPr>
            <p:spPr>
              <a:xfrm>
                <a:off x="547468" y="3714300"/>
                <a:ext cx="1448602" cy="276999"/>
              </a:xfrm>
              <a:prstGeom prst="rect">
                <a:avLst/>
              </a:prstGeom>
              <a:blipFill>
                <a:blip r:embed="rId16"/>
                <a:stretch>
                  <a:fillRect l="-9283" t="-21739" r="-2532" b="-41304"/>
                </a:stretch>
              </a:blipFill>
            </p:spPr>
            <p:txBody>
              <a:bodyPr/>
              <a:lstStyle/>
              <a:p>
                <a:r>
                  <a:rPr lang="en-US">
                    <a:noFill/>
                  </a:rPr>
                  <a:t> </a:t>
                </a:r>
              </a:p>
            </p:txBody>
          </p:sp>
        </mc:Fallback>
      </mc:AlternateContent>
      <p:pic>
        <p:nvPicPr>
          <p:cNvPr id="1026" name="Picture 2" descr="Practice Test Images, Stock Photos &amp;amp; Vectors | Shutterstock">
            <a:extLst>
              <a:ext uri="{FF2B5EF4-FFF2-40B4-BE49-F238E27FC236}">
                <a16:creationId xmlns:a16="http://schemas.microsoft.com/office/drawing/2014/main" id="{0EEFA4F0-B2B9-4FB7-B076-ABF4C8368350}"/>
              </a:ext>
            </a:extLst>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b="7143"/>
          <a:stretch/>
        </p:blipFill>
        <p:spPr bwMode="auto">
          <a:xfrm>
            <a:off x="7020592" y="104422"/>
            <a:ext cx="1857375" cy="123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7971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8" name="Picture 16" descr="You Can Do It. Inspirational Vector Illustration, Motivational Quotes Flat  Stock Vector | Royalty-Free | FreeImages">
            <a:extLst>
              <a:ext uri="{FF2B5EF4-FFF2-40B4-BE49-F238E27FC236}">
                <a16:creationId xmlns:a16="http://schemas.microsoft.com/office/drawing/2014/main" id="{B6855791-AD10-4388-B019-DF460BDECA2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168" b="16040"/>
          <a:stretch/>
        </p:blipFill>
        <p:spPr bwMode="auto">
          <a:xfrm>
            <a:off x="3200940" y="22450"/>
            <a:ext cx="2062183" cy="145985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69D2A90A-5553-498F-AC57-FC2DCDBB91A1}"/>
              </a:ext>
            </a:extLst>
          </p:cNvPr>
          <p:cNvPicPr>
            <a:picLocks noChangeAspect="1"/>
          </p:cNvPicPr>
          <p:nvPr/>
        </p:nvPicPr>
        <p:blipFill>
          <a:blip r:embed="rId3"/>
          <a:stretch>
            <a:fillRect/>
          </a:stretch>
        </p:blipFill>
        <p:spPr>
          <a:xfrm>
            <a:off x="707015" y="1676400"/>
            <a:ext cx="1220902" cy="732541"/>
          </a:xfrm>
          <a:prstGeom prst="rect">
            <a:avLst/>
          </a:prstGeom>
        </p:spPr>
      </p:pic>
      <p:pic>
        <p:nvPicPr>
          <p:cNvPr id="13" name="Picture 12">
            <a:extLst>
              <a:ext uri="{FF2B5EF4-FFF2-40B4-BE49-F238E27FC236}">
                <a16:creationId xmlns:a16="http://schemas.microsoft.com/office/drawing/2014/main" id="{A6E0E466-0D42-47D6-9C11-FA4A1EA40F1D}"/>
              </a:ext>
            </a:extLst>
          </p:cNvPr>
          <p:cNvPicPr>
            <a:picLocks noChangeAspect="1"/>
          </p:cNvPicPr>
          <p:nvPr/>
        </p:nvPicPr>
        <p:blipFill>
          <a:blip r:embed="rId4"/>
          <a:stretch>
            <a:fillRect/>
          </a:stretch>
        </p:blipFill>
        <p:spPr>
          <a:xfrm>
            <a:off x="2637892" y="1682203"/>
            <a:ext cx="1259456" cy="732541"/>
          </a:xfrm>
          <a:prstGeom prst="rect">
            <a:avLst/>
          </a:prstGeom>
        </p:spPr>
      </p:pic>
      <p:pic>
        <p:nvPicPr>
          <p:cNvPr id="15" name="Picture 14">
            <a:extLst>
              <a:ext uri="{FF2B5EF4-FFF2-40B4-BE49-F238E27FC236}">
                <a16:creationId xmlns:a16="http://schemas.microsoft.com/office/drawing/2014/main" id="{230A3FDE-77A1-497C-870D-8182B3F5BA15}"/>
              </a:ext>
            </a:extLst>
          </p:cNvPr>
          <p:cNvPicPr>
            <a:picLocks noChangeAspect="1"/>
          </p:cNvPicPr>
          <p:nvPr/>
        </p:nvPicPr>
        <p:blipFill>
          <a:blip r:embed="rId5"/>
          <a:stretch>
            <a:fillRect/>
          </a:stretch>
        </p:blipFill>
        <p:spPr>
          <a:xfrm>
            <a:off x="911985" y="2640687"/>
            <a:ext cx="939864" cy="732541"/>
          </a:xfrm>
          <a:prstGeom prst="rect">
            <a:avLst/>
          </a:prstGeom>
        </p:spPr>
      </p:pic>
      <p:pic>
        <p:nvPicPr>
          <p:cNvPr id="17" name="Picture 16">
            <a:extLst>
              <a:ext uri="{FF2B5EF4-FFF2-40B4-BE49-F238E27FC236}">
                <a16:creationId xmlns:a16="http://schemas.microsoft.com/office/drawing/2014/main" id="{091A56D4-5CE6-4064-94BE-A16920A95B1D}"/>
              </a:ext>
            </a:extLst>
          </p:cNvPr>
          <p:cNvPicPr>
            <a:picLocks noChangeAspect="1"/>
          </p:cNvPicPr>
          <p:nvPr/>
        </p:nvPicPr>
        <p:blipFill>
          <a:blip r:embed="rId6"/>
          <a:stretch>
            <a:fillRect/>
          </a:stretch>
        </p:blipFill>
        <p:spPr>
          <a:xfrm>
            <a:off x="2749082" y="2702451"/>
            <a:ext cx="970687" cy="710926"/>
          </a:xfrm>
          <a:prstGeom prst="rect">
            <a:avLst/>
          </a:prstGeom>
        </p:spPr>
      </p:pic>
      <p:pic>
        <p:nvPicPr>
          <p:cNvPr id="19" name="Picture 18">
            <a:extLst>
              <a:ext uri="{FF2B5EF4-FFF2-40B4-BE49-F238E27FC236}">
                <a16:creationId xmlns:a16="http://schemas.microsoft.com/office/drawing/2014/main" id="{3B1388EB-1C76-48C5-AC0C-DF81C49B6C37}"/>
              </a:ext>
            </a:extLst>
          </p:cNvPr>
          <p:cNvPicPr>
            <a:picLocks noChangeAspect="1"/>
          </p:cNvPicPr>
          <p:nvPr/>
        </p:nvPicPr>
        <p:blipFill>
          <a:blip r:embed="rId7"/>
          <a:stretch>
            <a:fillRect/>
          </a:stretch>
        </p:blipFill>
        <p:spPr>
          <a:xfrm>
            <a:off x="959914" y="3588691"/>
            <a:ext cx="876809" cy="710926"/>
          </a:xfrm>
          <a:prstGeom prst="rect">
            <a:avLst/>
          </a:prstGeom>
        </p:spPr>
      </p:pic>
      <p:pic>
        <p:nvPicPr>
          <p:cNvPr id="21" name="Picture 20">
            <a:extLst>
              <a:ext uri="{FF2B5EF4-FFF2-40B4-BE49-F238E27FC236}">
                <a16:creationId xmlns:a16="http://schemas.microsoft.com/office/drawing/2014/main" id="{2549A6C1-8F5D-4D2A-B952-08633F0BC420}"/>
              </a:ext>
            </a:extLst>
          </p:cNvPr>
          <p:cNvPicPr>
            <a:picLocks noChangeAspect="1"/>
          </p:cNvPicPr>
          <p:nvPr/>
        </p:nvPicPr>
        <p:blipFill>
          <a:blip r:embed="rId8"/>
          <a:stretch>
            <a:fillRect/>
          </a:stretch>
        </p:blipFill>
        <p:spPr>
          <a:xfrm>
            <a:off x="911985" y="4530173"/>
            <a:ext cx="976721" cy="732541"/>
          </a:xfrm>
          <a:prstGeom prst="rect">
            <a:avLst/>
          </a:prstGeom>
        </p:spPr>
      </p:pic>
      <p:pic>
        <p:nvPicPr>
          <p:cNvPr id="23" name="Picture 22">
            <a:extLst>
              <a:ext uri="{FF2B5EF4-FFF2-40B4-BE49-F238E27FC236}">
                <a16:creationId xmlns:a16="http://schemas.microsoft.com/office/drawing/2014/main" id="{9235EF03-C261-4F60-B795-B92AE9D24CA3}"/>
              </a:ext>
            </a:extLst>
          </p:cNvPr>
          <p:cNvPicPr>
            <a:picLocks noChangeAspect="1"/>
          </p:cNvPicPr>
          <p:nvPr/>
        </p:nvPicPr>
        <p:blipFill>
          <a:blip r:embed="rId9"/>
          <a:stretch>
            <a:fillRect/>
          </a:stretch>
        </p:blipFill>
        <p:spPr>
          <a:xfrm>
            <a:off x="2748767" y="3658844"/>
            <a:ext cx="1048347" cy="570619"/>
          </a:xfrm>
          <a:prstGeom prst="rect">
            <a:avLst/>
          </a:prstGeom>
        </p:spPr>
      </p:pic>
      <p:pic>
        <p:nvPicPr>
          <p:cNvPr id="25" name="Picture 24">
            <a:extLst>
              <a:ext uri="{FF2B5EF4-FFF2-40B4-BE49-F238E27FC236}">
                <a16:creationId xmlns:a16="http://schemas.microsoft.com/office/drawing/2014/main" id="{42EB4B93-EBFA-41D5-AA55-D18E1761E638}"/>
              </a:ext>
            </a:extLst>
          </p:cNvPr>
          <p:cNvPicPr>
            <a:picLocks noChangeAspect="1"/>
          </p:cNvPicPr>
          <p:nvPr/>
        </p:nvPicPr>
        <p:blipFill>
          <a:blip r:embed="rId10"/>
          <a:stretch>
            <a:fillRect/>
          </a:stretch>
        </p:blipFill>
        <p:spPr>
          <a:xfrm>
            <a:off x="2763583" y="5541048"/>
            <a:ext cx="971317" cy="580267"/>
          </a:xfrm>
          <a:prstGeom prst="rect">
            <a:avLst/>
          </a:prstGeom>
        </p:spPr>
      </p:pic>
      <p:pic>
        <p:nvPicPr>
          <p:cNvPr id="29" name="Picture 28">
            <a:extLst>
              <a:ext uri="{FF2B5EF4-FFF2-40B4-BE49-F238E27FC236}">
                <a16:creationId xmlns:a16="http://schemas.microsoft.com/office/drawing/2014/main" id="{E7F2E611-A6AD-4792-A251-5C919B70E952}"/>
              </a:ext>
            </a:extLst>
          </p:cNvPr>
          <p:cNvPicPr>
            <a:picLocks noChangeAspect="1"/>
          </p:cNvPicPr>
          <p:nvPr/>
        </p:nvPicPr>
        <p:blipFill>
          <a:blip r:embed="rId11"/>
          <a:stretch>
            <a:fillRect/>
          </a:stretch>
        </p:blipFill>
        <p:spPr>
          <a:xfrm>
            <a:off x="2763583" y="4614975"/>
            <a:ext cx="1008073" cy="540561"/>
          </a:xfrm>
          <a:prstGeom prst="rect">
            <a:avLst/>
          </a:prstGeom>
        </p:spPr>
      </p:pic>
      <p:pic>
        <p:nvPicPr>
          <p:cNvPr id="31" name="Picture 30">
            <a:extLst>
              <a:ext uri="{FF2B5EF4-FFF2-40B4-BE49-F238E27FC236}">
                <a16:creationId xmlns:a16="http://schemas.microsoft.com/office/drawing/2014/main" id="{1C2D896E-0DB2-4F3A-88B8-79823918E1FF}"/>
              </a:ext>
            </a:extLst>
          </p:cNvPr>
          <p:cNvPicPr>
            <a:picLocks noChangeAspect="1"/>
          </p:cNvPicPr>
          <p:nvPr/>
        </p:nvPicPr>
        <p:blipFill>
          <a:blip r:embed="rId12"/>
          <a:stretch>
            <a:fillRect/>
          </a:stretch>
        </p:blipFill>
        <p:spPr>
          <a:xfrm>
            <a:off x="873727" y="5493270"/>
            <a:ext cx="962996" cy="580267"/>
          </a:xfrm>
          <a:prstGeom prst="rect">
            <a:avLst/>
          </a:prstGeom>
        </p:spPr>
      </p:pic>
      <p:pic>
        <p:nvPicPr>
          <p:cNvPr id="35" name="Picture 34">
            <a:extLst>
              <a:ext uri="{FF2B5EF4-FFF2-40B4-BE49-F238E27FC236}">
                <a16:creationId xmlns:a16="http://schemas.microsoft.com/office/drawing/2014/main" id="{9BB80DAC-B4CF-4238-8A93-F7DFC4ED4529}"/>
              </a:ext>
            </a:extLst>
          </p:cNvPr>
          <p:cNvPicPr>
            <a:picLocks noChangeAspect="1"/>
          </p:cNvPicPr>
          <p:nvPr/>
        </p:nvPicPr>
        <p:blipFill>
          <a:blip r:embed="rId13"/>
          <a:stretch>
            <a:fillRect/>
          </a:stretch>
        </p:blipFill>
        <p:spPr>
          <a:xfrm>
            <a:off x="6787448" y="3625013"/>
            <a:ext cx="1149362" cy="597668"/>
          </a:xfrm>
          <a:prstGeom prst="rect">
            <a:avLst/>
          </a:prstGeom>
        </p:spPr>
      </p:pic>
      <p:pic>
        <p:nvPicPr>
          <p:cNvPr id="39" name="Picture 38">
            <a:extLst>
              <a:ext uri="{FF2B5EF4-FFF2-40B4-BE49-F238E27FC236}">
                <a16:creationId xmlns:a16="http://schemas.microsoft.com/office/drawing/2014/main" id="{8C97FA3B-7A2B-4BF3-AA72-3AC55B0F0E5F}"/>
              </a:ext>
            </a:extLst>
          </p:cNvPr>
          <p:cNvPicPr>
            <a:picLocks noChangeAspect="1"/>
          </p:cNvPicPr>
          <p:nvPr/>
        </p:nvPicPr>
        <p:blipFill>
          <a:blip r:embed="rId14"/>
          <a:stretch>
            <a:fillRect/>
          </a:stretch>
        </p:blipFill>
        <p:spPr>
          <a:xfrm>
            <a:off x="4799786" y="3588691"/>
            <a:ext cx="1173751" cy="599362"/>
          </a:xfrm>
          <a:prstGeom prst="rect">
            <a:avLst/>
          </a:prstGeom>
        </p:spPr>
      </p:pic>
      <p:pic>
        <p:nvPicPr>
          <p:cNvPr id="41" name="Picture 40">
            <a:extLst>
              <a:ext uri="{FF2B5EF4-FFF2-40B4-BE49-F238E27FC236}">
                <a16:creationId xmlns:a16="http://schemas.microsoft.com/office/drawing/2014/main" id="{9C5A46DA-CD9A-4299-9B63-DD0AE01E49A3}"/>
              </a:ext>
            </a:extLst>
          </p:cNvPr>
          <p:cNvPicPr>
            <a:picLocks noChangeAspect="1"/>
          </p:cNvPicPr>
          <p:nvPr/>
        </p:nvPicPr>
        <p:blipFill>
          <a:blip r:embed="rId15"/>
          <a:stretch>
            <a:fillRect/>
          </a:stretch>
        </p:blipFill>
        <p:spPr>
          <a:xfrm>
            <a:off x="4756934" y="2722059"/>
            <a:ext cx="1259456" cy="671710"/>
          </a:xfrm>
          <a:prstGeom prst="rect">
            <a:avLst/>
          </a:prstGeom>
        </p:spPr>
      </p:pic>
      <p:pic>
        <p:nvPicPr>
          <p:cNvPr id="43" name="Picture 42">
            <a:extLst>
              <a:ext uri="{FF2B5EF4-FFF2-40B4-BE49-F238E27FC236}">
                <a16:creationId xmlns:a16="http://schemas.microsoft.com/office/drawing/2014/main" id="{35885324-5CE1-4B08-AA51-1833E06E3ADA}"/>
              </a:ext>
            </a:extLst>
          </p:cNvPr>
          <p:cNvPicPr>
            <a:picLocks noChangeAspect="1"/>
          </p:cNvPicPr>
          <p:nvPr/>
        </p:nvPicPr>
        <p:blipFill>
          <a:blip r:embed="rId16"/>
          <a:stretch>
            <a:fillRect/>
          </a:stretch>
        </p:blipFill>
        <p:spPr>
          <a:xfrm>
            <a:off x="4849310" y="4508669"/>
            <a:ext cx="1046072" cy="753172"/>
          </a:xfrm>
          <a:prstGeom prst="rect">
            <a:avLst/>
          </a:prstGeom>
        </p:spPr>
      </p:pic>
      <p:pic>
        <p:nvPicPr>
          <p:cNvPr id="45" name="Picture 44">
            <a:extLst>
              <a:ext uri="{FF2B5EF4-FFF2-40B4-BE49-F238E27FC236}">
                <a16:creationId xmlns:a16="http://schemas.microsoft.com/office/drawing/2014/main" id="{73FAE2DB-89CB-472F-B876-53B87E73E5AE}"/>
              </a:ext>
            </a:extLst>
          </p:cNvPr>
          <p:cNvPicPr>
            <a:picLocks noChangeAspect="1"/>
          </p:cNvPicPr>
          <p:nvPr/>
        </p:nvPicPr>
        <p:blipFill>
          <a:blip r:embed="rId17"/>
          <a:stretch>
            <a:fillRect/>
          </a:stretch>
        </p:blipFill>
        <p:spPr>
          <a:xfrm>
            <a:off x="6769450" y="2762743"/>
            <a:ext cx="1231294" cy="615647"/>
          </a:xfrm>
          <a:prstGeom prst="rect">
            <a:avLst/>
          </a:prstGeom>
        </p:spPr>
      </p:pic>
      <p:pic>
        <p:nvPicPr>
          <p:cNvPr id="47" name="Picture 46">
            <a:extLst>
              <a:ext uri="{FF2B5EF4-FFF2-40B4-BE49-F238E27FC236}">
                <a16:creationId xmlns:a16="http://schemas.microsoft.com/office/drawing/2014/main" id="{05A3D018-DFE6-4EE4-9575-91D43EF691C5}"/>
              </a:ext>
            </a:extLst>
          </p:cNvPr>
          <p:cNvPicPr>
            <a:picLocks noChangeAspect="1"/>
          </p:cNvPicPr>
          <p:nvPr/>
        </p:nvPicPr>
        <p:blipFill>
          <a:blip r:embed="rId18"/>
          <a:stretch>
            <a:fillRect/>
          </a:stretch>
        </p:blipFill>
        <p:spPr>
          <a:xfrm>
            <a:off x="6777106" y="1734832"/>
            <a:ext cx="1261326" cy="615647"/>
          </a:xfrm>
          <a:prstGeom prst="rect">
            <a:avLst/>
          </a:prstGeom>
        </p:spPr>
      </p:pic>
      <p:pic>
        <p:nvPicPr>
          <p:cNvPr id="49" name="Picture 48">
            <a:extLst>
              <a:ext uri="{FF2B5EF4-FFF2-40B4-BE49-F238E27FC236}">
                <a16:creationId xmlns:a16="http://schemas.microsoft.com/office/drawing/2014/main" id="{A103D30A-4C55-4FEC-B9D8-DE2971923A73}"/>
              </a:ext>
            </a:extLst>
          </p:cNvPr>
          <p:cNvPicPr>
            <a:picLocks noChangeAspect="1"/>
          </p:cNvPicPr>
          <p:nvPr/>
        </p:nvPicPr>
        <p:blipFill>
          <a:blip r:embed="rId19"/>
          <a:stretch>
            <a:fillRect/>
          </a:stretch>
        </p:blipFill>
        <p:spPr>
          <a:xfrm>
            <a:off x="4756934" y="1706687"/>
            <a:ext cx="1173751" cy="645563"/>
          </a:xfrm>
          <a:prstGeom prst="rect">
            <a:avLst/>
          </a:prstGeom>
        </p:spPr>
      </p:pic>
      <p:pic>
        <p:nvPicPr>
          <p:cNvPr id="51" name="Picture 50">
            <a:extLst>
              <a:ext uri="{FF2B5EF4-FFF2-40B4-BE49-F238E27FC236}">
                <a16:creationId xmlns:a16="http://schemas.microsoft.com/office/drawing/2014/main" id="{723EC02A-C1B4-4CAB-9326-54F587114DE2}"/>
              </a:ext>
            </a:extLst>
          </p:cNvPr>
          <p:cNvPicPr>
            <a:picLocks noChangeAspect="1"/>
          </p:cNvPicPr>
          <p:nvPr/>
        </p:nvPicPr>
        <p:blipFill>
          <a:blip r:embed="rId20"/>
          <a:stretch>
            <a:fillRect/>
          </a:stretch>
        </p:blipFill>
        <p:spPr>
          <a:xfrm>
            <a:off x="4839906" y="5522980"/>
            <a:ext cx="1093510" cy="621006"/>
          </a:xfrm>
          <a:prstGeom prst="rect">
            <a:avLst/>
          </a:prstGeom>
        </p:spPr>
      </p:pic>
      <p:pic>
        <p:nvPicPr>
          <p:cNvPr id="8198" name="Picture 6" descr="Cute Cartoon Brain Having Idea Vector Stock Vector (Royalty Free) 90732823  | Shutterstock">
            <a:extLst>
              <a:ext uri="{FF2B5EF4-FFF2-40B4-BE49-F238E27FC236}">
                <a16:creationId xmlns:a16="http://schemas.microsoft.com/office/drawing/2014/main" id="{1E4396E4-9AFF-4C82-A9FD-EA8404A94BF0}"/>
              </a:ext>
            </a:extLst>
          </p:cNvPr>
          <p:cNvPicPr>
            <a:picLocks noChangeAspect="1" noChangeArrowheads="1"/>
          </p:cNvPicPr>
          <p:nvPr/>
        </p:nvPicPr>
        <p:blipFill rotWithShape="1">
          <a:blip r:embed="rId21">
            <a:extLst>
              <a:ext uri="{28A0092B-C50C-407E-A947-70E740481C1C}">
                <a14:useLocalDpi xmlns:a14="http://schemas.microsoft.com/office/drawing/2010/main" val="0"/>
              </a:ext>
            </a:extLst>
          </a:blip>
          <a:srcRect b="7143"/>
          <a:stretch/>
        </p:blipFill>
        <p:spPr bwMode="auto">
          <a:xfrm>
            <a:off x="7245089" y="5288573"/>
            <a:ext cx="1586685" cy="1313816"/>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Light Blue Circle Clip Art Free PNG Image｜Illustoon">
            <a:extLst>
              <a:ext uri="{FF2B5EF4-FFF2-40B4-BE49-F238E27FC236}">
                <a16:creationId xmlns:a16="http://schemas.microsoft.com/office/drawing/2014/main" id="{A26DA490-4C5F-49F7-ABA0-CD6A7C1FAE7D}"/>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66761" y="1922528"/>
            <a:ext cx="240254" cy="240254"/>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8" descr="Light Blue Circle Clip Art Free PNG Image｜Illustoon">
            <a:extLst>
              <a:ext uri="{FF2B5EF4-FFF2-40B4-BE49-F238E27FC236}">
                <a16:creationId xmlns:a16="http://schemas.microsoft.com/office/drawing/2014/main" id="{B5D00AE4-6C5B-4251-BF4B-E09CCC5834BD}"/>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66761" y="2886830"/>
            <a:ext cx="240254" cy="240254"/>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8" descr="Light Blue Circle Clip Art Free PNG Image｜Illustoon">
            <a:extLst>
              <a:ext uri="{FF2B5EF4-FFF2-40B4-BE49-F238E27FC236}">
                <a16:creationId xmlns:a16="http://schemas.microsoft.com/office/drawing/2014/main" id="{DAC16A6C-3626-4C71-9201-F970DF033965}"/>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66761" y="3851132"/>
            <a:ext cx="240254" cy="240254"/>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8" descr="Light Blue Circle Clip Art Free PNG Image｜Illustoon">
            <a:extLst>
              <a:ext uri="{FF2B5EF4-FFF2-40B4-BE49-F238E27FC236}">
                <a16:creationId xmlns:a16="http://schemas.microsoft.com/office/drawing/2014/main" id="{4978D6CC-5E4D-4638-B061-EDBD6B01405C}"/>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66761" y="4783446"/>
            <a:ext cx="240254" cy="240254"/>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8" descr="Light Blue Circle Clip Art Free PNG Image｜Illustoon">
            <a:extLst>
              <a:ext uri="{FF2B5EF4-FFF2-40B4-BE49-F238E27FC236}">
                <a16:creationId xmlns:a16="http://schemas.microsoft.com/office/drawing/2014/main" id="{5821C845-A5BC-4DFA-9286-BECE9EEFC503}"/>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66761" y="5663276"/>
            <a:ext cx="240254" cy="240254"/>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Yellow Circle Clip Art Free PNG Image｜Illustoon">
            <a:extLst>
              <a:ext uri="{FF2B5EF4-FFF2-40B4-BE49-F238E27FC236}">
                <a16:creationId xmlns:a16="http://schemas.microsoft.com/office/drawing/2014/main" id="{16BB9B2A-F4B0-4FE1-8D73-010C2AE45142}"/>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2409292" y="1934182"/>
            <a:ext cx="228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10" descr="Yellow Circle Clip Art Free PNG Image｜Illustoon">
            <a:extLst>
              <a:ext uri="{FF2B5EF4-FFF2-40B4-BE49-F238E27FC236}">
                <a16:creationId xmlns:a16="http://schemas.microsoft.com/office/drawing/2014/main" id="{902DAFE1-259A-4A11-BCB8-9D0AD545AD8F}"/>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2409292" y="2943614"/>
            <a:ext cx="228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10" descr="Yellow Circle Clip Art Free PNG Image｜Illustoon">
            <a:extLst>
              <a:ext uri="{FF2B5EF4-FFF2-40B4-BE49-F238E27FC236}">
                <a16:creationId xmlns:a16="http://schemas.microsoft.com/office/drawing/2014/main" id="{73BA8FF7-2073-4596-AA4F-F4134C9FCB03}"/>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2409292" y="3829853"/>
            <a:ext cx="228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10" descr="Yellow Circle Clip Art Free PNG Image｜Illustoon">
            <a:extLst>
              <a:ext uri="{FF2B5EF4-FFF2-40B4-BE49-F238E27FC236}">
                <a16:creationId xmlns:a16="http://schemas.microsoft.com/office/drawing/2014/main" id="{295B5AB4-B5BE-44A0-9522-75759EBFB236}"/>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2409292" y="4770311"/>
            <a:ext cx="228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10" descr="Yellow Circle Clip Art Free PNG Image｜Illustoon">
            <a:extLst>
              <a:ext uri="{FF2B5EF4-FFF2-40B4-BE49-F238E27FC236}">
                <a16:creationId xmlns:a16="http://schemas.microsoft.com/office/drawing/2014/main" id="{12A770EE-8D5E-4948-9788-ABE3B5CAC1E3}"/>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2409292" y="5674930"/>
            <a:ext cx="228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8204" name="Picture 12" descr="Circle Black and White Clip Art Free PNG Image｜Illustoon">
            <a:extLst>
              <a:ext uri="{FF2B5EF4-FFF2-40B4-BE49-F238E27FC236}">
                <a16:creationId xmlns:a16="http://schemas.microsoft.com/office/drawing/2014/main" id="{724934F4-FEB4-4583-AC05-4E9D67082F46}"/>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4571186" y="1915168"/>
            <a:ext cx="228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12" descr="Circle Black and White Clip Art Free PNG Image｜Illustoon">
            <a:extLst>
              <a:ext uri="{FF2B5EF4-FFF2-40B4-BE49-F238E27FC236}">
                <a16:creationId xmlns:a16="http://schemas.microsoft.com/office/drawing/2014/main" id="{2829587A-EC3B-4523-9FF1-7B3339DCFC2D}"/>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4571186" y="3002169"/>
            <a:ext cx="228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12" descr="Circle Black and White Clip Art Free PNG Image｜Illustoon">
            <a:extLst>
              <a:ext uri="{FF2B5EF4-FFF2-40B4-BE49-F238E27FC236}">
                <a16:creationId xmlns:a16="http://schemas.microsoft.com/office/drawing/2014/main" id="{DC8E6108-7B65-48CE-9E87-574237FE6F12}"/>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4571186" y="3829853"/>
            <a:ext cx="228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12" descr="Circle Black and White Clip Art Free PNG Image｜Illustoon">
            <a:extLst>
              <a:ext uri="{FF2B5EF4-FFF2-40B4-BE49-F238E27FC236}">
                <a16:creationId xmlns:a16="http://schemas.microsoft.com/office/drawing/2014/main" id="{D6750CD4-4686-4488-A8D6-80E1B567EFCC}"/>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4571186" y="4736944"/>
            <a:ext cx="228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12" descr="Circle Black and White Clip Art Free PNG Image｜Illustoon">
            <a:extLst>
              <a:ext uri="{FF2B5EF4-FFF2-40B4-BE49-F238E27FC236}">
                <a16:creationId xmlns:a16="http://schemas.microsoft.com/office/drawing/2014/main" id="{2F878BA7-0CC9-4E93-B2B8-2F302CD352C2}"/>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4571186" y="5716881"/>
            <a:ext cx="228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8206" name="Picture 14" descr="Purple Circle Clip Art Free PNG Image｜Illustoon">
            <a:extLst>
              <a:ext uri="{FF2B5EF4-FFF2-40B4-BE49-F238E27FC236}">
                <a16:creationId xmlns:a16="http://schemas.microsoft.com/office/drawing/2014/main" id="{FB99B4E6-EA95-4561-BD29-A93532D28A51}"/>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6566801" y="1928355"/>
            <a:ext cx="228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14" descr="Purple Circle Clip Art Free PNG Image｜Illustoon">
            <a:extLst>
              <a:ext uri="{FF2B5EF4-FFF2-40B4-BE49-F238E27FC236}">
                <a16:creationId xmlns:a16="http://schemas.microsoft.com/office/drawing/2014/main" id="{E008AA10-2730-49DF-860B-774212B01FDE}"/>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6566801" y="2944961"/>
            <a:ext cx="228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14" descr="Purple Circle Clip Art Free PNG Image｜Illustoon">
            <a:extLst>
              <a:ext uri="{FF2B5EF4-FFF2-40B4-BE49-F238E27FC236}">
                <a16:creationId xmlns:a16="http://schemas.microsoft.com/office/drawing/2014/main" id="{334F466D-636A-4848-9B98-30B39831473D}"/>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6566801" y="3809933"/>
            <a:ext cx="228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Vector back to school doodle elements pattern or background. Study and  learning objects. Book, notebook, bag, ball, chalkboard illustration Stock  Vector | Adobe Stock">
            <a:extLst>
              <a:ext uri="{FF2B5EF4-FFF2-40B4-BE49-F238E27FC236}">
                <a16:creationId xmlns:a16="http://schemas.microsoft.com/office/drawing/2014/main" id="{B9599517-2F7A-4255-A465-3E67FC240E9F}"/>
              </a:ext>
            </a:extLst>
          </p:cNvPr>
          <p:cNvPicPr>
            <a:picLocks noChangeAspect="1" noChangeArrowheads="1"/>
          </p:cNvPicPr>
          <p:nvPr/>
        </p:nvPicPr>
        <p:blipFill>
          <a:blip r:embed="rId26">
            <a:alphaModFix amt="9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3734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white background with black numbers&#10;&#10;Description automatically generated">
            <a:extLst>
              <a:ext uri="{FF2B5EF4-FFF2-40B4-BE49-F238E27FC236}">
                <a16:creationId xmlns:a16="http://schemas.microsoft.com/office/drawing/2014/main" id="{9D535449-B731-2BC7-A06A-FBFF2A20124F}"/>
              </a:ext>
            </a:extLst>
          </p:cNvPr>
          <p:cNvPicPr>
            <a:picLocks noChangeAspect="1"/>
          </p:cNvPicPr>
          <p:nvPr/>
        </p:nvPicPr>
        <p:blipFill>
          <a:blip r:embed="rId2"/>
          <a:stretch>
            <a:fillRect/>
          </a:stretch>
        </p:blipFill>
        <p:spPr>
          <a:xfrm>
            <a:off x="1618530" y="643466"/>
            <a:ext cx="1699176" cy="5571066"/>
          </a:xfrm>
          <a:prstGeom prst="rect">
            <a:avLst/>
          </a:prstGeom>
        </p:spPr>
      </p:pic>
      <p:cxnSp>
        <p:nvCxnSpPr>
          <p:cNvPr id="14" name="Straight Connector 13">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5996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3" name="Picture 2" descr="A math equations on a white background&#10;&#10;Description automatically generated">
            <a:extLst>
              <a:ext uri="{FF2B5EF4-FFF2-40B4-BE49-F238E27FC236}">
                <a16:creationId xmlns:a16="http://schemas.microsoft.com/office/drawing/2014/main" id="{75DDADF1-BDD5-EADA-23A2-4FA8F27AC79B}"/>
              </a:ext>
            </a:extLst>
          </p:cNvPr>
          <p:cNvPicPr>
            <a:picLocks noChangeAspect="1"/>
          </p:cNvPicPr>
          <p:nvPr/>
        </p:nvPicPr>
        <p:blipFill>
          <a:blip r:embed="rId3"/>
          <a:stretch>
            <a:fillRect/>
          </a:stretch>
        </p:blipFill>
        <p:spPr>
          <a:xfrm>
            <a:off x="5833257" y="643467"/>
            <a:ext cx="1685247" cy="5571066"/>
          </a:xfrm>
          <a:prstGeom prst="rect">
            <a:avLst/>
          </a:prstGeom>
        </p:spPr>
      </p:pic>
      <p:pic>
        <p:nvPicPr>
          <p:cNvPr id="6" name="Picture 2" descr="Colorful Arrows Royalty-Free Stock Image - Storyblocks">
            <a:extLst>
              <a:ext uri="{FF2B5EF4-FFF2-40B4-BE49-F238E27FC236}">
                <a16:creationId xmlns:a16="http://schemas.microsoft.com/office/drawing/2014/main" id="{39076D5C-1E50-5EC2-F4D4-76FE7BEEE515}"/>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33" t="51553" r="54864" b="5203"/>
          <a:stretch/>
        </p:blipFill>
        <p:spPr bwMode="auto">
          <a:xfrm rot="13421119">
            <a:off x="909501" y="1625924"/>
            <a:ext cx="512258" cy="54168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olorful Arrows Royalty-Free Stock Image - Storyblocks">
            <a:extLst>
              <a:ext uri="{FF2B5EF4-FFF2-40B4-BE49-F238E27FC236}">
                <a16:creationId xmlns:a16="http://schemas.microsoft.com/office/drawing/2014/main" id="{01447C3C-4D7C-3ADA-C1D1-63C0DBF86A1E}"/>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4045" t="4745" r="2564" b="52012"/>
          <a:stretch/>
        </p:blipFill>
        <p:spPr bwMode="auto">
          <a:xfrm rot="2730653">
            <a:off x="890796" y="2686408"/>
            <a:ext cx="491063" cy="50146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olorful Arrows Royalty-Free Stock Image - Storyblocks">
            <a:extLst>
              <a:ext uri="{FF2B5EF4-FFF2-40B4-BE49-F238E27FC236}">
                <a16:creationId xmlns:a16="http://schemas.microsoft.com/office/drawing/2014/main" id="{0DF93511-A9C2-0FF6-FFF2-7E0123665A18}"/>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50313" t="51553" r="5377" b="5203"/>
          <a:stretch/>
        </p:blipFill>
        <p:spPr bwMode="auto">
          <a:xfrm rot="18841857">
            <a:off x="823455" y="3678701"/>
            <a:ext cx="525144" cy="52514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olorful Arrows Royalty-Free Stock Image - Storyblocks">
            <a:extLst>
              <a:ext uri="{FF2B5EF4-FFF2-40B4-BE49-F238E27FC236}">
                <a16:creationId xmlns:a16="http://schemas.microsoft.com/office/drawing/2014/main" id="{A6C09078-6211-D740-6DC5-B8CCB702F22D}"/>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7737" t="3333" r="51276" b="50000"/>
          <a:stretch/>
        </p:blipFill>
        <p:spPr bwMode="auto">
          <a:xfrm rot="8092052">
            <a:off x="854247" y="591185"/>
            <a:ext cx="476287" cy="55566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olorful Arrows Royalty-Free Stock Image - Storyblocks">
            <a:extLst>
              <a:ext uri="{FF2B5EF4-FFF2-40B4-BE49-F238E27FC236}">
                <a16:creationId xmlns:a16="http://schemas.microsoft.com/office/drawing/2014/main" id="{58CC5C23-C280-F5E7-B3D0-9D125F4B4E87}"/>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33" t="51553" r="54864" b="5203"/>
          <a:stretch/>
        </p:blipFill>
        <p:spPr bwMode="auto">
          <a:xfrm rot="13421119">
            <a:off x="858842" y="5734334"/>
            <a:ext cx="512258" cy="54168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Colorful Arrows Royalty-Free Stock Image - Storyblocks">
            <a:extLst>
              <a:ext uri="{FF2B5EF4-FFF2-40B4-BE49-F238E27FC236}">
                <a16:creationId xmlns:a16="http://schemas.microsoft.com/office/drawing/2014/main" id="{C9F23029-A364-B00E-E6AC-58745BE36170}"/>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7737" t="3333" r="51276" b="50000"/>
          <a:stretch/>
        </p:blipFill>
        <p:spPr bwMode="auto">
          <a:xfrm rot="8092052">
            <a:off x="803588" y="4699595"/>
            <a:ext cx="476287" cy="55566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olorful Arrows Royalty-Free Stock Image - Storyblocks">
            <a:extLst>
              <a:ext uri="{FF2B5EF4-FFF2-40B4-BE49-F238E27FC236}">
                <a16:creationId xmlns:a16="http://schemas.microsoft.com/office/drawing/2014/main" id="{01D679B2-BE29-1078-9E98-17BD989E5FE8}"/>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4045" t="4745" r="2564" b="52012"/>
          <a:stretch/>
        </p:blipFill>
        <p:spPr bwMode="auto">
          <a:xfrm rot="2730653">
            <a:off x="5098220" y="660040"/>
            <a:ext cx="491063" cy="50146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olorful Arrows Royalty-Free Stock Image - Storyblocks">
            <a:extLst>
              <a:ext uri="{FF2B5EF4-FFF2-40B4-BE49-F238E27FC236}">
                <a16:creationId xmlns:a16="http://schemas.microsoft.com/office/drawing/2014/main" id="{277D2102-D2EF-12C1-50D7-48BC4F7EB4D4}"/>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50313" t="51553" r="5377" b="5203"/>
          <a:stretch/>
        </p:blipFill>
        <p:spPr bwMode="auto">
          <a:xfrm rot="18841857">
            <a:off x="5030879" y="1652333"/>
            <a:ext cx="525144" cy="52514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olorful Arrows Royalty-Free Stock Image - Storyblocks">
            <a:extLst>
              <a:ext uri="{FF2B5EF4-FFF2-40B4-BE49-F238E27FC236}">
                <a16:creationId xmlns:a16="http://schemas.microsoft.com/office/drawing/2014/main" id="{C2083BBC-40CC-7695-DB4C-7404C2500864}"/>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33" t="51553" r="54864" b="5203"/>
          <a:stretch/>
        </p:blipFill>
        <p:spPr bwMode="auto">
          <a:xfrm rot="13421119">
            <a:off x="5066266" y="3707966"/>
            <a:ext cx="512258" cy="54168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Colorful Arrows Royalty-Free Stock Image - Storyblocks">
            <a:extLst>
              <a:ext uri="{FF2B5EF4-FFF2-40B4-BE49-F238E27FC236}">
                <a16:creationId xmlns:a16="http://schemas.microsoft.com/office/drawing/2014/main" id="{B87627CA-3E7E-D1DD-1A86-EA9F95701781}"/>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7737" t="3333" r="51276" b="50000"/>
          <a:stretch/>
        </p:blipFill>
        <p:spPr bwMode="auto">
          <a:xfrm rot="8092052">
            <a:off x="5011012" y="2673227"/>
            <a:ext cx="476287" cy="55566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olorful Arrows Royalty-Free Stock Image - Storyblocks">
            <a:extLst>
              <a:ext uri="{FF2B5EF4-FFF2-40B4-BE49-F238E27FC236}">
                <a16:creationId xmlns:a16="http://schemas.microsoft.com/office/drawing/2014/main" id="{5E1532D9-385A-A470-679A-78D25E1EC0BB}"/>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4045" t="4745" r="2564" b="52012"/>
          <a:stretch/>
        </p:blipFill>
        <p:spPr bwMode="auto">
          <a:xfrm rot="2730653">
            <a:off x="5098220" y="4704215"/>
            <a:ext cx="491063" cy="50146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Colorful Arrows Royalty-Free Stock Image - Storyblocks">
            <a:extLst>
              <a:ext uri="{FF2B5EF4-FFF2-40B4-BE49-F238E27FC236}">
                <a16:creationId xmlns:a16="http://schemas.microsoft.com/office/drawing/2014/main" id="{A403AB71-CCEC-B02D-94CA-BDCE77140A98}"/>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50313" t="51553" r="5377" b="5203"/>
          <a:stretch/>
        </p:blipFill>
        <p:spPr bwMode="auto">
          <a:xfrm rot="18841857">
            <a:off x="5030879" y="5696508"/>
            <a:ext cx="525144" cy="525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4781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2950" y="338328"/>
            <a:ext cx="7658100" cy="1078992"/>
          </a:xfrm>
        </p:spPr>
        <p:txBody>
          <a:bodyPr vert="horz" lIns="91440" tIns="45720" rIns="91440" bIns="45720" rtlCol="0" anchor="b">
            <a:normAutofit/>
          </a:bodyPr>
          <a:lstStyle/>
          <a:p>
            <a:pPr algn="ctr">
              <a:lnSpc>
                <a:spcPct val="90000"/>
              </a:lnSpc>
            </a:pPr>
            <a:r>
              <a:rPr lang="en-US" sz="4700" cap="none"/>
              <a:t>Theorem of Pythagoras</a:t>
            </a:r>
          </a:p>
        </p:txBody>
      </p:sp>
      <p:sp>
        <p:nvSpPr>
          <p:cNvPr id="135" name="Rectangle 134">
            <a:extLst>
              <a:ext uri="{FF2B5EF4-FFF2-40B4-BE49-F238E27FC236}">
                <a16:creationId xmlns:a16="http://schemas.microsoft.com/office/drawing/2014/main" id="{70BDD0CE-06A4-404B-8A13-580229C1C9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41750"/>
            <a:ext cx="9144000" cy="471625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ounded Rectangle 26">
            <a:extLst>
              <a:ext uri="{FF2B5EF4-FFF2-40B4-BE49-F238E27FC236}">
                <a16:creationId xmlns:a16="http://schemas.microsoft.com/office/drawing/2014/main" id="{EE9899FA-8881-472C-AA59-D08A89CA8A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1173" y="2423160"/>
            <a:ext cx="4210176"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id="{D315F700-BB69-44E2-B26E-C61084B3030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9361" y="3208886"/>
            <a:ext cx="3730752" cy="2358861"/>
          </a:xfrm>
          <a:prstGeom prst="rect">
            <a:avLst/>
          </a:prstGeom>
          <a:noFill/>
          <a:extLst>
            <a:ext uri="{909E8E84-426E-40DD-AFC4-6F175D3DCCD1}">
              <a14:hiddenFill xmlns:a14="http://schemas.microsoft.com/office/drawing/2010/main">
                <a:solidFill>
                  <a:srgbClr val="FFFFFF"/>
                </a:solidFill>
              </a14:hiddenFill>
            </a:ext>
          </a:extLst>
        </p:spPr>
      </p:pic>
      <p:sp>
        <p:nvSpPr>
          <p:cNvPr id="139" name="Rounded Rectangle 16">
            <a:extLst>
              <a:ext uri="{FF2B5EF4-FFF2-40B4-BE49-F238E27FC236}">
                <a16:creationId xmlns:a16="http://schemas.microsoft.com/office/drawing/2014/main" id="{080B7D90-3DF1-4514-B26D-616BE35553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91061" y="2423160"/>
            <a:ext cx="4210177"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270E50C-D9EF-45B6-B175-F17ADF93E869}"/>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t="9846" b="9960"/>
          <a:stretch/>
        </p:blipFill>
        <p:spPr>
          <a:xfrm>
            <a:off x="5274966" y="3124200"/>
            <a:ext cx="3126084" cy="2699740"/>
          </a:xfrm>
          <a:prstGeom prst="rect">
            <a:avLst/>
          </a:prstGeom>
        </p:spPr>
      </p:pic>
    </p:spTree>
    <p:extLst>
      <p:ext uri="{BB962C8B-B14F-4D97-AF65-F5344CB8AC3E}">
        <p14:creationId xmlns:p14="http://schemas.microsoft.com/office/powerpoint/2010/main" val="1057215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46B24B9-CCBF-431C-8FB5-FBABE6F0D171}"/>
              </a:ext>
            </a:extLst>
          </p:cNvPr>
          <p:cNvSpPr txBox="1"/>
          <p:nvPr/>
        </p:nvSpPr>
        <p:spPr>
          <a:xfrm>
            <a:off x="389359" y="1599529"/>
            <a:ext cx="5334000" cy="1200329"/>
          </a:xfrm>
          <a:prstGeom prst="rect">
            <a:avLst/>
          </a:prstGeom>
          <a:noFill/>
        </p:spPr>
        <p:txBody>
          <a:bodyPr wrap="square" rtlCol="0">
            <a:spAutoFit/>
          </a:bodyPr>
          <a:lstStyle/>
          <a:p>
            <a:r>
              <a:rPr lang="en-US" dirty="0">
                <a:latin typeface="Amasis MT Pro" panose="02040504050005020304" pitchFamily="18" charset="0"/>
              </a:rPr>
              <a:t>Adam is on his way home from work. He drives 35 miles due North and then 42 miles due West. Find the shortest distance he can cover to reach home early.</a:t>
            </a:r>
          </a:p>
        </p:txBody>
      </p:sp>
      <p:pic>
        <p:nvPicPr>
          <p:cNvPr id="4" name="Picture 3">
            <a:extLst>
              <a:ext uri="{FF2B5EF4-FFF2-40B4-BE49-F238E27FC236}">
                <a16:creationId xmlns:a16="http://schemas.microsoft.com/office/drawing/2014/main" id="{E715BC64-9171-4DAC-9072-410DD9A41E24}"/>
              </a:ext>
            </a:extLst>
          </p:cNvPr>
          <p:cNvPicPr>
            <a:picLocks noChangeAspect="1"/>
          </p:cNvPicPr>
          <p:nvPr/>
        </p:nvPicPr>
        <p:blipFill rotWithShape="1">
          <a:blip r:embed="rId3"/>
          <a:srcRect l="65834" t="51482" r="23333" b="32041"/>
          <a:stretch/>
        </p:blipFill>
        <p:spPr>
          <a:xfrm>
            <a:off x="6045090" y="1020000"/>
            <a:ext cx="2361848" cy="2019778"/>
          </a:xfrm>
          <a:prstGeom prst="rect">
            <a:avLst/>
          </a:prstGeom>
        </p:spPr>
      </p:pic>
      <p:pic>
        <p:nvPicPr>
          <p:cNvPr id="6" name="Picture 5">
            <a:extLst>
              <a:ext uri="{FF2B5EF4-FFF2-40B4-BE49-F238E27FC236}">
                <a16:creationId xmlns:a16="http://schemas.microsoft.com/office/drawing/2014/main" id="{C88F0FC0-9B99-4B18-BD37-6CAB47CD001E}"/>
              </a:ext>
            </a:extLst>
          </p:cNvPr>
          <p:cNvPicPr>
            <a:picLocks noChangeAspect="1"/>
          </p:cNvPicPr>
          <p:nvPr/>
        </p:nvPicPr>
        <p:blipFill rotWithShape="1">
          <a:blip r:embed="rId4"/>
          <a:srcRect l="62643" t="45553" r="20000" b="36487"/>
          <a:stretch/>
        </p:blipFill>
        <p:spPr>
          <a:xfrm>
            <a:off x="5745811" y="3138453"/>
            <a:ext cx="3014691" cy="1753806"/>
          </a:xfrm>
          <a:prstGeom prst="rect">
            <a:avLst/>
          </a:prstGeom>
        </p:spPr>
      </p:pic>
      <p:sp>
        <p:nvSpPr>
          <p:cNvPr id="7" name="TextBox 6">
            <a:extLst>
              <a:ext uri="{FF2B5EF4-FFF2-40B4-BE49-F238E27FC236}">
                <a16:creationId xmlns:a16="http://schemas.microsoft.com/office/drawing/2014/main" id="{6BAF03B1-6642-4037-874D-76BA233C0640}"/>
              </a:ext>
            </a:extLst>
          </p:cNvPr>
          <p:cNvSpPr txBox="1"/>
          <p:nvPr/>
        </p:nvSpPr>
        <p:spPr>
          <a:xfrm>
            <a:off x="383498" y="3354912"/>
            <a:ext cx="5102902" cy="923330"/>
          </a:xfrm>
          <a:prstGeom prst="rect">
            <a:avLst/>
          </a:prstGeom>
          <a:noFill/>
        </p:spPr>
        <p:txBody>
          <a:bodyPr wrap="square" rtlCol="0">
            <a:spAutoFit/>
          </a:bodyPr>
          <a:lstStyle/>
          <a:p>
            <a:r>
              <a:rPr lang="en-US" dirty="0">
                <a:latin typeface="Amasis MT Pro" panose="02040504050005020304" pitchFamily="18" charset="0"/>
              </a:rPr>
              <a:t>Rachel bought a rug for her apartment. The rug is 11 feet long and 9 feet wide. Find the diagonal length of the rug. </a:t>
            </a:r>
          </a:p>
        </p:txBody>
      </p:sp>
      <p:sp>
        <p:nvSpPr>
          <p:cNvPr id="10" name="TextBox 9">
            <a:extLst>
              <a:ext uri="{FF2B5EF4-FFF2-40B4-BE49-F238E27FC236}">
                <a16:creationId xmlns:a16="http://schemas.microsoft.com/office/drawing/2014/main" id="{2636CB1D-1192-4E3B-9651-340B148B516F}"/>
              </a:ext>
            </a:extLst>
          </p:cNvPr>
          <p:cNvSpPr txBox="1"/>
          <p:nvPr/>
        </p:nvSpPr>
        <p:spPr>
          <a:xfrm>
            <a:off x="384670" y="407074"/>
            <a:ext cx="1877437" cy="646331"/>
          </a:xfrm>
          <a:prstGeom prst="rect">
            <a:avLst/>
          </a:prstGeom>
          <a:noFill/>
        </p:spPr>
        <p:txBody>
          <a:bodyPr wrap="none" rtlCol="0">
            <a:spAutoFit/>
          </a:bodyPr>
          <a:lstStyle/>
          <a:p>
            <a:r>
              <a:rPr lang="en-US" sz="3600" dirty="0">
                <a:latin typeface="Amasis MT Pro Medium" panose="02040604050005020304" pitchFamily="18" charset="0"/>
              </a:rPr>
              <a:t>Practice</a:t>
            </a:r>
          </a:p>
        </p:txBody>
      </p:sp>
      <p:sp>
        <p:nvSpPr>
          <p:cNvPr id="11" name="TextBox 10">
            <a:extLst>
              <a:ext uri="{FF2B5EF4-FFF2-40B4-BE49-F238E27FC236}">
                <a16:creationId xmlns:a16="http://schemas.microsoft.com/office/drawing/2014/main" id="{71EE4F34-D433-44D3-BF2A-7C2307477C12}"/>
              </a:ext>
            </a:extLst>
          </p:cNvPr>
          <p:cNvSpPr txBox="1"/>
          <p:nvPr/>
        </p:nvSpPr>
        <p:spPr>
          <a:xfrm>
            <a:off x="383498" y="5140775"/>
            <a:ext cx="5026702" cy="923330"/>
          </a:xfrm>
          <a:prstGeom prst="rect">
            <a:avLst/>
          </a:prstGeom>
          <a:noFill/>
        </p:spPr>
        <p:txBody>
          <a:bodyPr wrap="square" rtlCol="0">
            <a:spAutoFit/>
          </a:bodyPr>
          <a:lstStyle/>
          <a:p>
            <a:r>
              <a:rPr lang="en-US" dirty="0">
                <a:latin typeface="Amasis MT Pro" panose="02040504050005020304" pitchFamily="18" charset="0"/>
              </a:rPr>
              <a:t>A 15 feet tree casts a shadow that is 8 feet long. What is the distance from the tip of the tree to the tip of its shadow?</a:t>
            </a:r>
          </a:p>
        </p:txBody>
      </p:sp>
      <p:pic>
        <p:nvPicPr>
          <p:cNvPr id="9" name="Picture 8">
            <a:extLst>
              <a:ext uri="{FF2B5EF4-FFF2-40B4-BE49-F238E27FC236}">
                <a16:creationId xmlns:a16="http://schemas.microsoft.com/office/drawing/2014/main" id="{6DC4EABA-9876-43C1-A9E6-0CD4E15A1B64}"/>
              </a:ext>
            </a:extLst>
          </p:cNvPr>
          <p:cNvPicPr>
            <a:picLocks noChangeAspect="1"/>
          </p:cNvPicPr>
          <p:nvPr/>
        </p:nvPicPr>
        <p:blipFill rotWithShape="1">
          <a:blip r:embed="rId5"/>
          <a:srcRect l="64739" t="61878" r="20833" b="17392"/>
          <a:stretch/>
        </p:blipFill>
        <p:spPr>
          <a:xfrm>
            <a:off x="6082604" y="4910026"/>
            <a:ext cx="2361849" cy="1907976"/>
          </a:xfrm>
          <a:prstGeom prst="rect">
            <a:avLst/>
          </a:prstGeom>
        </p:spPr>
      </p:pic>
    </p:spTree>
    <p:extLst>
      <p:ext uri="{BB962C8B-B14F-4D97-AF65-F5344CB8AC3E}">
        <p14:creationId xmlns:p14="http://schemas.microsoft.com/office/powerpoint/2010/main" val="1231209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Stationery flat lay, books, background studying, creative lifestyle,  planning Hand drawn objects set, illustration pastel colors Stock Vector  Image by ©DafnaDar #285522288">
            <a:extLst>
              <a:ext uri="{FF2B5EF4-FFF2-40B4-BE49-F238E27FC236}">
                <a16:creationId xmlns:a16="http://schemas.microsoft.com/office/drawing/2014/main" id="{D7747D47-BB21-41BF-B7E5-5A586C5DCB3D}"/>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b="6528"/>
          <a:stretch/>
        </p:blipFill>
        <p:spPr bwMode="auto">
          <a:xfrm>
            <a:off x="2689225" y="0"/>
            <a:ext cx="645477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493" r="493"/>
          <a:stretch/>
        </p:blipFill>
        <p:spPr>
          <a:xfrm>
            <a:off x="1516856" y="223837"/>
            <a:ext cx="6110287" cy="6410325"/>
          </a:xfrm>
          <a:prstGeom prst="rect">
            <a:avLst/>
          </a:prstGeom>
        </p:spPr>
      </p:pic>
      <p:pic>
        <p:nvPicPr>
          <p:cNvPr id="4" name="Picture 2" descr="109,748 Arrow Right Cliparts, Stock Vector and Royalty Free Arrow Right  Illustrations">
            <a:extLst>
              <a:ext uri="{FF2B5EF4-FFF2-40B4-BE49-F238E27FC236}">
                <a16:creationId xmlns:a16="http://schemas.microsoft.com/office/drawing/2014/main" id="{66F9CD4D-3320-4CA8-BF03-48D4B1DBE500}"/>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9111" r="50000" b="53556"/>
          <a:stretch/>
        </p:blipFill>
        <p:spPr bwMode="auto">
          <a:xfrm rot="2205931">
            <a:off x="1399164" y="356055"/>
            <a:ext cx="455629" cy="34020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109,748 Arrow Right Cliparts, Stock Vector and Royalty Free Arrow Right  Illustrations">
            <a:extLst>
              <a:ext uri="{FF2B5EF4-FFF2-40B4-BE49-F238E27FC236}">
                <a16:creationId xmlns:a16="http://schemas.microsoft.com/office/drawing/2014/main" id="{C5660D96-E009-411F-B5AD-B4F4E1F5889A}"/>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1778" t="10889" b="53555"/>
          <a:stretch/>
        </p:blipFill>
        <p:spPr bwMode="auto">
          <a:xfrm rot="1987375">
            <a:off x="1398580" y="2781197"/>
            <a:ext cx="465181" cy="34299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109,748 Arrow Right Cliparts, Stock Vector and Royalty Free Arrow Right  Illustrations">
            <a:extLst>
              <a:ext uri="{FF2B5EF4-FFF2-40B4-BE49-F238E27FC236}">
                <a16:creationId xmlns:a16="http://schemas.microsoft.com/office/drawing/2014/main" id="{FC750AA0-CEE2-4132-B653-A9DC0D687A94}"/>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51778" r="50000" b="14445"/>
          <a:stretch/>
        </p:blipFill>
        <p:spPr bwMode="auto">
          <a:xfrm rot="3051152">
            <a:off x="4786739" y="349744"/>
            <a:ext cx="478315" cy="32312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109,748 Arrow Right Cliparts, Stock Vector and Royalty Free Arrow Right  Illustrations">
            <a:extLst>
              <a:ext uri="{FF2B5EF4-FFF2-40B4-BE49-F238E27FC236}">
                <a16:creationId xmlns:a16="http://schemas.microsoft.com/office/drawing/2014/main" id="{636B3B89-F3B6-4464-B9A7-8763F5569D71}"/>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50000" t="51778" b="12666"/>
          <a:stretch/>
        </p:blipFill>
        <p:spPr bwMode="auto">
          <a:xfrm rot="1967517">
            <a:off x="1320249" y="4460965"/>
            <a:ext cx="531091" cy="3776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109,748 Arrow Right Cliparts, Stock Vector and Royalty Free Arrow Right  Illustrations">
            <a:extLst>
              <a:ext uri="{FF2B5EF4-FFF2-40B4-BE49-F238E27FC236}">
                <a16:creationId xmlns:a16="http://schemas.microsoft.com/office/drawing/2014/main" id="{4DB8EE6E-FEEE-4D50-BA2F-6190B7FDB150}"/>
              </a:ext>
            </a:extLst>
          </p:cNvPr>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l="50000" t="51778" b="12666"/>
          <a:stretch/>
        </p:blipFill>
        <p:spPr bwMode="auto">
          <a:xfrm rot="2969077">
            <a:off x="4792402" y="2206649"/>
            <a:ext cx="491713" cy="34966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109,748 Arrow Right Cliparts, Stock Vector and Royalty Free Arrow Right  Illustrations">
            <a:extLst>
              <a:ext uri="{FF2B5EF4-FFF2-40B4-BE49-F238E27FC236}">
                <a16:creationId xmlns:a16="http://schemas.microsoft.com/office/drawing/2014/main" id="{AFFF57EE-C592-4931-A5C6-A244357416FF}"/>
              </a:ext>
            </a:extLst>
          </p:cNvPr>
          <p:cNvPicPr>
            <a:picLocks noChangeAspect="1" noChangeArrowheads="1"/>
          </p:cNvPicPr>
          <p:nvPr/>
        </p:nvPicPr>
        <p:blipFill rotWithShape="1">
          <a:blip r:embed="rId10" cstate="print">
            <a:duotone>
              <a:schemeClr val="accent2">
                <a:shade val="45000"/>
                <a:satMod val="135000"/>
              </a:schemeClr>
              <a:prstClr val="white"/>
            </a:duotone>
            <a:extLst>
              <a:ext uri="{BEBA8EAE-BF5A-486C-A8C5-ECC9F3942E4B}">
                <a14:imgProps xmlns:a14="http://schemas.microsoft.com/office/drawing/2010/main">
                  <a14:imgLayer r:embed="rId9">
                    <a14:imgEffect>
                      <a14:sharpenSoften amount="50000"/>
                    </a14:imgEffect>
                    <a14:imgEffect>
                      <a14:saturation sat="0"/>
                    </a14:imgEffect>
                  </a14:imgLayer>
                </a14:imgProps>
              </a:ext>
              <a:ext uri="{28A0092B-C50C-407E-A947-70E740481C1C}">
                <a14:useLocalDpi xmlns:a14="http://schemas.microsoft.com/office/drawing/2010/main" val="0"/>
              </a:ext>
            </a:extLst>
          </a:blip>
          <a:srcRect l="50000" t="51778" b="12666"/>
          <a:stretch/>
        </p:blipFill>
        <p:spPr bwMode="auto">
          <a:xfrm rot="2606393">
            <a:off x="4807459" y="4772703"/>
            <a:ext cx="505272" cy="359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60243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b="15116"/>
          <a:stretch/>
        </p:blipFill>
        <p:spPr>
          <a:xfrm>
            <a:off x="257276" y="457200"/>
            <a:ext cx="6705600" cy="5691963"/>
          </a:xfrm>
          <a:prstGeom prst="rect">
            <a:avLst/>
          </a:prstGeom>
        </p:spPr>
      </p:pic>
      <p:pic>
        <p:nvPicPr>
          <p:cNvPr id="4" name="Picture 2" descr="Image Suggests Stock Illustrations – 3,001 Image Suggests Stock  Illustrations, Vectors &amp; Clipart - Dreamstime">
            <a:extLst>
              <a:ext uri="{FF2B5EF4-FFF2-40B4-BE49-F238E27FC236}">
                <a16:creationId xmlns:a16="http://schemas.microsoft.com/office/drawing/2014/main" id="{33A5022E-FDC2-FA47-2CF5-F9D862C51BA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276" t="15525" r="19030" b="16770"/>
          <a:stretch/>
        </p:blipFill>
        <p:spPr bwMode="auto">
          <a:xfrm>
            <a:off x="6782559" y="3806429"/>
            <a:ext cx="514836" cy="56499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Woods A-Frame 3-Person 3-Season Tent - Brown | Woods">
            <a:extLst>
              <a:ext uri="{FF2B5EF4-FFF2-40B4-BE49-F238E27FC236}">
                <a16:creationId xmlns:a16="http://schemas.microsoft.com/office/drawing/2014/main" id="{DB9A7EE8-A5CC-4792-A70C-AB8CA6D26FB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71857" y="2362200"/>
            <a:ext cx="1617785" cy="161778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Types of Triangles">
            <a:extLst>
              <a:ext uri="{FF2B5EF4-FFF2-40B4-BE49-F238E27FC236}">
                <a16:creationId xmlns:a16="http://schemas.microsoft.com/office/drawing/2014/main" id="{43AF4FF2-7362-F685-3465-324CAB52DA8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482" t="4644" r="49298" b="3820"/>
          <a:stretch/>
        </p:blipFill>
        <p:spPr bwMode="auto">
          <a:xfrm>
            <a:off x="7115655" y="4200214"/>
            <a:ext cx="2028345" cy="265778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ible Study Clipart">
            <a:extLst>
              <a:ext uri="{FF2B5EF4-FFF2-40B4-BE49-F238E27FC236}">
                <a16:creationId xmlns:a16="http://schemas.microsoft.com/office/drawing/2014/main" id="{7EB5CCA8-2AA5-0F14-322E-FAEDC2A161E4}"/>
              </a:ext>
            </a:extLst>
          </p:cNvPr>
          <p:cNvPicPr>
            <a:picLocks noChangeAspect="1" noChangeArrowheads="1"/>
          </p:cNvPicPr>
          <p:nvPr/>
        </p:nvPicPr>
        <p:blipFill>
          <a:blip r:embed="rId6" cstate="print">
            <a:alphaModFix amt="35000"/>
            <a:extLst>
              <a:ext uri="{28A0092B-C50C-407E-A947-70E740481C1C}">
                <a14:useLocalDpi xmlns:a14="http://schemas.microsoft.com/office/drawing/2010/main" val="0"/>
              </a:ext>
            </a:extLst>
          </a:blip>
          <a:srcRect/>
          <a:stretch>
            <a:fillRect/>
          </a:stretch>
        </p:blipFill>
        <p:spPr bwMode="auto">
          <a:xfrm>
            <a:off x="7624892" y="85415"/>
            <a:ext cx="1344308" cy="947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75813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Back to school background, with bright accessories supplies for school and  study - pen, pencils, markers, pencils, rulers, paperclips, sticks, noteboo  Stock Photo - Alamy">
            <a:extLst>
              <a:ext uri="{FF2B5EF4-FFF2-40B4-BE49-F238E27FC236}">
                <a16:creationId xmlns:a16="http://schemas.microsoft.com/office/drawing/2014/main" id="{E803DF9E-5026-4C8B-A6A1-05B2B09AD1AF}"/>
              </a:ext>
            </a:extLst>
          </p:cNvPr>
          <p:cNvPicPr>
            <a:picLocks noChangeAspect="1" noChangeArrowheads="1"/>
          </p:cNvPicPr>
          <p:nvPr/>
        </p:nvPicPr>
        <p:blipFill rotWithShape="1">
          <a:blip r:embed="rId2">
            <a:alphaModFix amt="5000"/>
            <a:extLst>
              <a:ext uri="{28A0092B-C50C-407E-A947-70E740481C1C}">
                <a14:useLocalDpi xmlns:a14="http://schemas.microsoft.com/office/drawing/2010/main" val="0"/>
              </a:ext>
            </a:extLst>
          </a:blip>
          <a:srcRect b="5257"/>
          <a:stretch/>
        </p:blipFill>
        <p:spPr bwMode="auto">
          <a:xfrm>
            <a:off x="-4690" y="0"/>
            <a:ext cx="916197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144592"/>
            <a:ext cx="8229600" cy="1143000"/>
          </a:xfrm>
        </p:spPr>
        <p:txBody>
          <a:bodyPr/>
          <a:lstStyle/>
          <a:p>
            <a:r>
              <a:rPr lang="en-US" dirty="0">
                <a:latin typeface="Amasis MT Pro Medium" panose="02040604050005020304" pitchFamily="18" charset="0"/>
              </a:rPr>
              <a:t>Rationalizing the denominator</a:t>
            </a:r>
            <a:endParaRPr lang="ru-RU"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f>
                      <m:fPr>
                        <m:ctrlPr>
                          <a:rPr lang="ru-RU" i="1" smtClean="0">
                            <a:latin typeface="Cambria Math" panose="02040503050406030204" pitchFamily="18" charset="0"/>
                          </a:rPr>
                        </m:ctrlPr>
                      </m:fPr>
                      <m:num>
                        <m:r>
                          <a:rPr lang="en-US" b="0" i="1" smtClean="0">
                            <a:latin typeface="Cambria Math"/>
                          </a:rPr>
                          <m:t>1</m:t>
                        </m:r>
                      </m:num>
                      <m:den>
                        <m:r>
                          <a:rPr lang="en-US" b="0" i="1" smtClean="0">
                            <a:latin typeface="Cambria Math"/>
                          </a:rPr>
                          <m:t>𝑎</m:t>
                        </m:r>
                        <m:r>
                          <a:rPr lang="en-US" b="0" i="1" smtClean="0">
                            <a:latin typeface="Cambria Math"/>
                            <a:ea typeface="Cambria Math"/>
                          </a:rPr>
                          <m:t>±</m:t>
                        </m:r>
                        <m:rad>
                          <m:radPr>
                            <m:degHide m:val="on"/>
                            <m:ctrlPr>
                              <a:rPr lang="en-US" b="0" i="1" smtClean="0">
                                <a:latin typeface="Cambria Math" panose="02040503050406030204" pitchFamily="18" charset="0"/>
                                <a:ea typeface="Cambria Math"/>
                              </a:rPr>
                            </m:ctrlPr>
                          </m:radPr>
                          <m:deg/>
                          <m:e>
                            <m:r>
                              <a:rPr lang="en-US" b="0" i="1" smtClean="0">
                                <a:latin typeface="Cambria Math"/>
                                <a:ea typeface="Cambria Math"/>
                              </a:rPr>
                              <m:t>𝑏</m:t>
                            </m:r>
                          </m:e>
                        </m:rad>
                      </m:den>
                    </m:f>
                    <m:r>
                      <a:rPr lang="en-US" b="0" i="1" smtClean="0">
                        <a:latin typeface="Cambria Math"/>
                      </a:rPr>
                      <m:t>=</m:t>
                    </m:r>
                    <m:d>
                      <m:dPr>
                        <m:ctrlPr>
                          <a:rPr lang="en-US" b="0" i="1" smtClean="0">
                            <a:latin typeface="Cambria Math" panose="02040503050406030204" pitchFamily="18" charset="0"/>
                          </a:rPr>
                        </m:ctrlPr>
                      </m:dPr>
                      <m:e>
                        <m:f>
                          <m:fPr>
                            <m:ctrlPr>
                              <a:rPr lang="ru-RU" i="1">
                                <a:latin typeface="Cambria Math" panose="02040503050406030204" pitchFamily="18" charset="0"/>
                              </a:rPr>
                            </m:ctrlPr>
                          </m:fPr>
                          <m:num>
                            <m:r>
                              <a:rPr lang="en-US" i="1">
                                <a:latin typeface="Cambria Math"/>
                              </a:rPr>
                              <m:t>1</m:t>
                            </m:r>
                          </m:num>
                          <m:den>
                            <m:r>
                              <a:rPr lang="en-US" i="1">
                                <a:latin typeface="Cambria Math"/>
                              </a:rPr>
                              <m:t>𝑎</m:t>
                            </m:r>
                            <m:r>
                              <a:rPr lang="en-US" i="1">
                                <a:latin typeface="Cambria Math"/>
                                <a:ea typeface="Cambria Math"/>
                              </a:rPr>
                              <m:t>±</m:t>
                            </m:r>
                            <m:rad>
                              <m:radPr>
                                <m:degHide m:val="on"/>
                                <m:ctrlPr>
                                  <a:rPr lang="en-US" i="1">
                                    <a:latin typeface="Cambria Math" panose="02040503050406030204" pitchFamily="18" charset="0"/>
                                    <a:ea typeface="Cambria Math"/>
                                  </a:rPr>
                                </m:ctrlPr>
                              </m:radPr>
                              <m:deg/>
                              <m:e>
                                <m:r>
                                  <a:rPr lang="en-US" i="1">
                                    <a:latin typeface="Cambria Math"/>
                                    <a:ea typeface="Cambria Math"/>
                                  </a:rPr>
                                  <m:t>𝑏</m:t>
                                </m:r>
                              </m:e>
                            </m:rad>
                          </m:den>
                        </m:f>
                      </m:e>
                    </m:d>
                    <m:d>
                      <m:dPr>
                        <m:ctrlPr>
                          <a:rPr lang="en-US" b="0" i="1" smtClean="0">
                            <a:latin typeface="Cambria Math" panose="02040503050406030204" pitchFamily="18" charset="0"/>
                            <a:ea typeface="Cambria Math"/>
                          </a:rPr>
                        </m:ctrlPr>
                      </m:dPr>
                      <m:e>
                        <m:f>
                          <m:fPr>
                            <m:ctrlPr>
                              <a:rPr lang="en-US" b="0" i="1" smtClean="0">
                                <a:latin typeface="Cambria Math" panose="02040503050406030204" pitchFamily="18" charset="0"/>
                              </a:rPr>
                            </m:ctrlPr>
                          </m:fPr>
                          <m:num>
                            <m:r>
                              <a:rPr lang="en-US" i="1">
                                <a:latin typeface="Cambria Math"/>
                              </a:rPr>
                              <m:t>𝑎</m:t>
                            </m:r>
                            <m:r>
                              <a:rPr lang="en-US" i="1">
                                <a:latin typeface="Cambria Math"/>
                                <a:ea typeface="Cambria Math"/>
                              </a:rPr>
                              <m:t>∓</m:t>
                            </m:r>
                            <m:rad>
                              <m:radPr>
                                <m:degHide m:val="on"/>
                                <m:ctrlPr>
                                  <a:rPr lang="en-US" i="1">
                                    <a:latin typeface="Cambria Math" panose="02040503050406030204" pitchFamily="18" charset="0"/>
                                    <a:ea typeface="Cambria Math"/>
                                  </a:rPr>
                                </m:ctrlPr>
                              </m:radPr>
                              <m:deg/>
                              <m:e>
                                <m:r>
                                  <a:rPr lang="en-US" i="1">
                                    <a:latin typeface="Cambria Math"/>
                                    <a:ea typeface="Cambria Math"/>
                                  </a:rPr>
                                  <m:t>𝑏</m:t>
                                </m:r>
                              </m:e>
                            </m:rad>
                          </m:num>
                          <m:den>
                            <m:r>
                              <a:rPr lang="en-US" i="1">
                                <a:latin typeface="Cambria Math"/>
                              </a:rPr>
                              <m:t>𝑎</m:t>
                            </m:r>
                            <m:r>
                              <a:rPr lang="en-US" i="1">
                                <a:latin typeface="Cambria Math"/>
                                <a:ea typeface="Cambria Math"/>
                              </a:rPr>
                              <m:t>∓</m:t>
                            </m:r>
                            <m:rad>
                              <m:radPr>
                                <m:degHide m:val="on"/>
                                <m:ctrlPr>
                                  <a:rPr lang="en-US" i="1">
                                    <a:latin typeface="Cambria Math" panose="02040503050406030204" pitchFamily="18" charset="0"/>
                                    <a:ea typeface="Cambria Math"/>
                                  </a:rPr>
                                </m:ctrlPr>
                              </m:radPr>
                              <m:deg/>
                              <m:e>
                                <m:r>
                                  <a:rPr lang="en-US" i="1">
                                    <a:latin typeface="Cambria Math"/>
                                    <a:ea typeface="Cambria Math"/>
                                  </a:rPr>
                                  <m:t>𝑏</m:t>
                                </m:r>
                              </m:e>
                            </m:rad>
                          </m:den>
                        </m:f>
                      </m:e>
                    </m:d>
                    <m:r>
                      <a:rPr lang="en-US" b="0" i="1" smtClean="0">
                        <a:latin typeface="Cambria Math"/>
                      </a:rPr>
                      <m:t>=</m:t>
                    </m:r>
                    <m:f>
                      <m:fPr>
                        <m:ctrlPr>
                          <a:rPr lang="en-US" b="0" i="1" smtClean="0">
                            <a:latin typeface="Cambria Math" panose="02040503050406030204" pitchFamily="18" charset="0"/>
                          </a:rPr>
                        </m:ctrlPr>
                      </m:fPr>
                      <m:num>
                        <m:r>
                          <a:rPr lang="en-US" i="1">
                            <a:latin typeface="Cambria Math"/>
                          </a:rPr>
                          <m:t>𝑎</m:t>
                        </m:r>
                        <m:r>
                          <a:rPr lang="en-US" i="1">
                            <a:latin typeface="Cambria Math"/>
                            <a:ea typeface="Cambria Math"/>
                          </a:rPr>
                          <m:t>∓</m:t>
                        </m:r>
                        <m:rad>
                          <m:radPr>
                            <m:degHide m:val="on"/>
                            <m:ctrlPr>
                              <a:rPr lang="en-US" i="1">
                                <a:latin typeface="Cambria Math" panose="02040503050406030204" pitchFamily="18" charset="0"/>
                                <a:ea typeface="Cambria Math"/>
                              </a:rPr>
                            </m:ctrlPr>
                          </m:radPr>
                          <m:deg/>
                          <m:e>
                            <m:r>
                              <a:rPr lang="en-US" i="1">
                                <a:latin typeface="Cambria Math"/>
                                <a:ea typeface="Cambria Math"/>
                              </a:rPr>
                              <m:t>𝑏</m:t>
                            </m:r>
                          </m:e>
                        </m:rad>
                      </m:num>
                      <m:den>
                        <m:sSup>
                          <m:sSupPr>
                            <m:ctrlPr>
                              <a:rPr lang="en-US" b="0" i="1" smtClean="0">
                                <a:latin typeface="Cambria Math" panose="02040503050406030204" pitchFamily="18" charset="0"/>
                              </a:rPr>
                            </m:ctrlPr>
                          </m:sSupPr>
                          <m:e>
                            <m:r>
                              <a:rPr lang="en-US" b="0" i="1" smtClean="0">
                                <a:latin typeface="Cambria Math"/>
                              </a:rPr>
                              <m:t>𝑎</m:t>
                            </m:r>
                          </m:e>
                          <m:sup>
                            <m:r>
                              <a:rPr lang="en-US" b="0" i="1" smtClean="0">
                                <a:latin typeface="Cambria Math"/>
                              </a:rPr>
                              <m:t>2</m:t>
                            </m:r>
                          </m:sup>
                        </m:sSup>
                        <m:r>
                          <a:rPr lang="en-US" b="0" i="1" smtClean="0">
                            <a:latin typeface="Cambria Math"/>
                          </a:rPr>
                          <m:t>−</m:t>
                        </m:r>
                        <m:r>
                          <a:rPr lang="en-US" b="0" i="1" smtClean="0">
                            <a:latin typeface="Cambria Math"/>
                          </a:rPr>
                          <m:t>𝑏</m:t>
                        </m:r>
                      </m:den>
                    </m:f>
                  </m:oMath>
                </a14:m>
                <a:endParaRPr lang="ru-RU"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a:stretch>
              </a:blipFill>
            </p:spPr>
            <p:txBody>
              <a:bodyPr/>
              <a:lstStyle/>
              <a:p>
                <a:r>
                  <a:rPr lang="ru-RU">
                    <a:noFill/>
                  </a:rPr>
                  <a:t> </a:t>
                </a:r>
              </a:p>
            </p:txBody>
          </p:sp>
        </mc:Fallback>
      </mc:AlternateContent>
      <p:grpSp>
        <p:nvGrpSpPr>
          <p:cNvPr id="7" name="Group 6">
            <a:extLst>
              <a:ext uri="{FF2B5EF4-FFF2-40B4-BE49-F238E27FC236}">
                <a16:creationId xmlns:a16="http://schemas.microsoft.com/office/drawing/2014/main" id="{898C7F8A-1039-482E-9DFE-044D4E77C6CF}"/>
              </a:ext>
            </a:extLst>
          </p:cNvPr>
          <p:cNvGrpSpPr/>
          <p:nvPr/>
        </p:nvGrpSpPr>
        <p:grpSpPr>
          <a:xfrm>
            <a:off x="1866900" y="3581400"/>
            <a:ext cx="5410200" cy="1975578"/>
            <a:chOff x="685800" y="3346655"/>
            <a:chExt cx="5562600" cy="2063545"/>
          </a:xfrm>
        </p:grpSpPr>
        <p:pic>
          <p:nvPicPr>
            <p:cNvPr id="2050" name="Picture 2" descr="RD Sharma Ex VSAQs Chapter 3 Class 9 Rationalisation Solutions">
              <a:extLst>
                <a:ext uri="{FF2B5EF4-FFF2-40B4-BE49-F238E27FC236}">
                  <a16:creationId xmlns:a16="http://schemas.microsoft.com/office/drawing/2014/main" id="{135B61A2-23E7-4030-9C4F-D08E63EAF942}"/>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50000"/>
                      </a14:imgEffect>
                      <a14:imgEffect>
                        <a14:saturation sat="300000"/>
                      </a14:imgEffect>
                    </a14:imgLayer>
                  </a14:imgProps>
                </a:ext>
                <a:ext uri="{28A0092B-C50C-407E-A947-70E740481C1C}">
                  <a14:useLocalDpi xmlns:a14="http://schemas.microsoft.com/office/drawing/2010/main" val="0"/>
                </a:ext>
              </a:extLst>
            </a:blip>
            <a:srcRect t="10356" b="42005"/>
            <a:stretch/>
          </p:blipFill>
          <p:spPr bwMode="auto">
            <a:xfrm>
              <a:off x="685800" y="3346655"/>
              <a:ext cx="5562600" cy="206354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3F57420D-1B8C-428C-842D-770980FCF1BB}"/>
                </a:ext>
              </a:extLst>
            </p:cNvPr>
            <p:cNvSpPr/>
            <p:nvPr/>
          </p:nvSpPr>
          <p:spPr>
            <a:xfrm>
              <a:off x="2081011" y="3903806"/>
              <a:ext cx="2247900" cy="461741"/>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0099A69B-9486-43CA-A908-DAA5B103C821}"/>
                  </a:ext>
                </a:extLst>
              </p:cNvPr>
              <p:cNvSpPr/>
              <p:nvPr/>
            </p:nvSpPr>
            <p:spPr>
              <a:xfrm>
                <a:off x="3275034" y="6069439"/>
                <a:ext cx="3610540" cy="461665"/>
              </a:xfrm>
              <a:prstGeom prst="rect">
                <a:avLst/>
              </a:prstGeom>
              <a:ln>
                <a:solidFill>
                  <a:schemeClr val="accent6">
                    <a:lumMod val="50000"/>
                  </a:schemeClr>
                </a:solidFill>
              </a:ln>
              <a:effectLst>
                <a:glow rad="63500">
                  <a:schemeClr val="accent2">
                    <a:satMod val="175000"/>
                    <a:alpha val="40000"/>
                  </a:schemeClr>
                </a:glow>
              </a:effectLst>
              <a:scene3d>
                <a:camera prst="orthographicFront"/>
                <a:lightRig rig="threePt" dir="t"/>
              </a:scene3d>
              <a:sp3d>
                <a:bevelT/>
              </a:sp3d>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400" i="1">
                              <a:latin typeface="Cambria Math" panose="02040503050406030204" pitchFamily="18" charset="0"/>
                            </a:rPr>
                          </m:ctrlPr>
                        </m:sSupPr>
                        <m:e>
                          <m:r>
                            <a:rPr lang="en-US" sz="2400" i="1">
                              <a:latin typeface="Cambria Math"/>
                            </a:rPr>
                            <m:t>𝑎</m:t>
                          </m:r>
                        </m:e>
                        <m:sup>
                          <m:r>
                            <a:rPr lang="en-US" sz="2400" i="1">
                              <a:latin typeface="Cambria Math"/>
                            </a:rPr>
                            <m:t>2</m:t>
                          </m:r>
                        </m:sup>
                      </m:sSup>
                      <m:r>
                        <a:rPr lang="en-US" sz="2400" i="1">
                          <a:latin typeface="Cambria Math"/>
                        </a:rPr>
                        <m:t>−</m:t>
                      </m:r>
                      <m:sSup>
                        <m:sSupPr>
                          <m:ctrlPr>
                            <a:rPr lang="en-US" sz="2400" i="1">
                              <a:latin typeface="Cambria Math" panose="02040503050406030204" pitchFamily="18" charset="0"/>
                            </a:rPr>
                          </m:ctrlPr>
                        </m:sSupPr>
                        <m:e>
                          <m:r>
                            <a:rPr lang="en-US" sz="2400" i="1">
                              <a:latin typeface="Cambria Math"/>
                            </a:rPr>
                            <m:t>𝑏</m:t>
                          </m:r>
                        </m:e>
                        <m:sup>
                          <m:r>
                            <a:rPr lang="en-US" sz="2400" i="1">
                              <a:latin typeface="Cambria Math"/>
                            </a:rPr>
                            <m:t>2</m:t>
                          </m:r>
                        </m:sup>
                      </m:sSup>
                      <m:r>
                        <a:rPr lang="en-US" sz="2400" i="1">
                          <a:latin typeface="Cambria Math"/>
                        </a:rPr>
                        <m:t>=(</m:t>
                      </m:r>
                      <m:r>
                        <a:rPr lang="en-US" sz="2400" i="1">
                          <a:latin typeface="Cambria Math"/>
                        </a:rPr>
                        <m:t>𝑎</m:t>
                      </m:r>
                      <m:r>
                        <a:rPr lang="en-US" sz="2400" i="1">
                          <a:latin typeface="Cambria Math"/>
                        </a:rPr>
                        <m:t>+</m:t>
                      </m:r>
                      <m:r>
                        <a:rPr lang="en-US" sz="2400" i="1">
                          <a:latin typeface="Cambria Math"/>
                        </a:rPr>
                        <m:t>𝑏</m:t>
                      </m:r>
                      <m:r>
                        <a:rPr lang="en-US" sz="2400" i="1">
                          <a:latin typeface="Cambria Math"/>
                        </a:rPr>
                        <m:t>)(</m:t>
                      </m:r>
                      <m:r>
                        <a:rPr lang="en-US" sz="2400" i="1">
                          <a:latin typeface="Cambria Math"/>
                        </a:rPr>
                        <m:t>𝑎</m:t>
                      </m:r>
                      <m:r>
                        <a:rPr lang="en-US" sz="2400" i="1">
                          <a:latin typeface="Cambria Math"/>
                        </a:rPr>
                        <m:t>−</m:t>
                      </m:r>
                      <m:r>
                        <a:rPr lang="en-US" sz="2400" i="1">
                          <a:latin typeface="Cambria Math"/>
                        </a:rPr>
                        <m:t>𝑏</m:t>
                      </m:r>
                      <m:r>
                        <a:rPr lang="en-US" sz="2400" i="1">
                          <a:latin typeface="Cambria Math"/>
                        </a:rPr>
                        <m:t>)</m:t>
                      </m:r>
                    </m:oMath>
                  </m:oMathPara>
                </a14:m>
                <a:endParaRPr lang="ru-RU" sz="2400" dirty="0"/>
              </a:p>
            </p:txBody>
          </p:sp>
        </mc:Choice>
        <mc:Fallback xmlns="">
          <p:sp>
            <p:nvSpPr>
              <p:cNvPr id="9" name="Rectangle 8">
                <a:extLst>
                  <a:ext uri="{FF2B5EF4-FFF2-40B4-BE49-F238E27FC236}">
                    <a16:creationId xmlns:a16="http://schemas.microsoft.com/office/drawing/2014/main" id="{0099A69B-9486-43CA-A908-DAA5B103C821}"/>
                  </a:ext>
                </a:extLst>
              </p:cNvPr>
              <p:cNvSpPr>
                <a:spLocks noRot="1" noChangeAspect="1" noMove="1" noResize="1" noEditPoints="1" noAdjustHandles="1" noChangeArrowheads="1" noChangeShapeType="1" noTextEdit="1"/>
              </p:cNvSpPr>
              <p:nvPr/>
            </p:nvSpPr>
            <p:spPr>
              <a:xfrm>
                <a:off x="3275034" y="6069439"/>
                <a:ext cx="3610540" cy="461665"/>
              </a:xfrm>
              <a:prstGeom prst="rect">
                <a:avLst/>
              </a:prstGeom>
              <a:blipFill>
                <a:blip r:embed="rId6"/>
                <a:stretch>
                  <a:fillRect/>
                </a:stretch>
              </a:blipFill>
              <a:ln>
                <a:solidFill>
                  <a:schemeClr val="accent6">
                    <a:lumMod val="50000"/>
                  </a:schemeClr>
                </a:solidFill>
              </a:ln>
              <a:effectLst>
                <a:glow rad="63500">
                  <a:schemeClr val="accent2">
                    <a:satMod val="175000"/>
                    <a:alpha val="40000"/>
                  </a:schemeClr>
                </a:glow>
              </a:effectLst>
            </p:spPr>
            <p:txBody>
              <a:bodyPr/>
              <a:lstStyle/>
              <a:p>
                <a:r>
                  <a:rPr lang="en-US">
                    <a:noFill/>
                  </a:rPr>
                  <a:t> </a:t>
                </a:r>
              </a:p>
            </p:txBody>
          </p:sp>
        </mc:Fallback>
      </mc:AlternateContent>
      <p:sp>
        <p:nvSpPr>
          <p:cNvPr id="10" name="Arrow: Curved Left 9">
            <a:extLst>
              <a:ext uri="{FF2B5EF4-FFF2-40B4-BE49-F238E27FC236}">
                <a16:creationId xmlns:a16="http://schemas.microsoft.com/office/drawing/2014/main" id="{96E5C148-0886-4647-BDC6-C507ED928ABB}"/>
              </a:ext>
            </a:extLst>
          </p:cNvPr>
          <p:cNvSpPr/>
          <p:nvPr/>
        </p:nvSpPr>
        <p:spPr>
          <a:xfrm rot="10800000">
            <a:off x="2348370" y="4290094"/>
            <a:ext cx="796968" cy="2120661"/>
          </a:xfrm>
          <a:prstGeom prst="curvedLeftArrow">
            <a:avLst/>
          </a:prstGeom>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890399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12South Will Enhance an Already Vibrant Nashville Neighborhood | Powerpoint  background design, Online jobs for teens, Free photos">
            <a:extLst>
              <a:ext uri="{FF2B5EF4-FFF2-40B4-BE49-F238E27FC236}">
                <a16:creationId xmlns:a16="http://schemas.microsoft.com/office/drawing/2014/main" id="{03CBFA99-6864-44C4-A589-684C7AB1F3F1}"/>
              </a:ext>
            </a:extLst>
          </p:cNvPr>
          <p:cNvPicPr>
            <a:picLocks noChangeAspect="1" noChangeArrowheads="1"/>
          </p:cNvPicPr>
          <p:nvPr/>
        </p:nvPicPr>
        <p:blipFill>
          <a:blip r:embed="rId2">
            <a:alphaModFix amt="5000"/>
            <a:extLst>
              <a:ext uri="{28A0092B-C50C-407E-A947-70E740481C1C}">
                <a14:useLocalDpi xmlns:a14="http://schemas.microsoft.com/office/drawing/2010/main" val="0"/>
              </a:ext>
            </a:extLst>
          </a:blip>
          <a:srcRect/>
          <a:stretch>
            <a:fillRect/>
          </a:stretch>
        </p:blipFill>
        <p:spPr bwMode="auto">
          <a:xfrm>
            <a:off x="-1" y="0"/>
            <a:ext cx="915130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E7C038C-D274-48FF-8638-723B33A05F78}"/>
              </a:ext>
            </a:extLst>
          </p:cNvPr>
          <p:cNvSpPr txBox="1"/>
          <p:nvPr/>
        </p:nvSpPr>
        <p:spPr>
          <a:xfrm>
            <a:off x="384670" y="407074"/>
            <a:ext cx="1877437" cy="646331"/>
          </a:xfrm>
          <a:prstGeom prst="rect">
            <a:avLst/>
          </a:prstGeom>
          <a:noFill/>
        </p:spPr>
        <p:txBody>
          <a:bodyPr wrap="none" rtlCol="0">
            <a:spAutoFit/>
          </a:bodyPr>
          <a:lstStyle/>
          <a:p>
            <a:r>
              <a:rPr lang="en-US" sz="3600" dirty="0">
                <a:latin typeface="Amasis MT Pro Medium" panose="02040604050005020304" pitchFamily="18" charset="0"/>
              </a:rPr>
              <a:t>Practice</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30CEB38D-34B1-47EE-BDF9-1073D8BD5549}"/>
                  </a:ext>
                </a:extLst>
              </p:cNvPr>
              <p:cNvSpPr txBox="1"/>
              <p:nvPr/>
            </p:nvSpPr>
            <p:spPr>
              <a:xfrm>
                <a:off x="2549774" y="1883062"/>
                <a:ext cx="859274" cy="542584"/>
              </a:xfrm>
              <a:prstGeom prst="rect">
                <a:avLst/>
              </a:prstGeom>
              <a:noFill/>
            </p:spPr>
            <p:txBody>
              <a:bodyPr wrap="none" lIns="0" tIns="0" rIns="0" bIns="0" rtlCol="0">
                <a:spAutoFit/>
              </a:bodyPr>
              <a:lstStyle/>
              <a:p>
                <a:pPr marL="285750" indent="-285750">
                  <a:buFont typeface="Wingdings" panose="05000000000000000000" pitchFamily="2" charset="2"/>
                  <a:buChar char="v"/>
                </a:pPr>
                <a14:m>
                  <m:oMath xmlns:m="http://schemas.openxmlformats.org/officeDocument/2006/math">
                    <m:f>
                      <m:fPr>
                        <m:ctrlPr>
                          <a:rPr lang="en-US" sz="2400" i="1" smtClean="0">
                            <a:latin typeface="Cambria Math" panose="02040503050406030204" pitchFamily="18" charset="0"/>
                          </a:rPr>
                        </m:ctrlPr>
                      </m:fPr>
                      <m:num>
                        <m:r>
                          <a:rPr lang="ru-RU" sz="2400" b="0" i="1" smtClean="0">
                            <a:latin typeface="Cambria Math" panose="02040503050406030204" pitchFamily="18" charset="0"/>
                          </a:rPr>
                          <m:t>1</m:t>
                        </m:r>
                      </m:num>
                      <m:den>
                        <m:r>
                          <a:rPr lang="ru-RU" sz="2400" b="0" i="1" smtClean="0">
                            <a:latin typeface="Cambria Math" panose="02040503050406030204" pitchFamily="18" charset="0"/>
                          </a:rPr>
                          <m:t>3−</m:t>
                        </m:r>
                        <m:rad>
                          <m:radPr>
                            <m:degHide m:val="on"/>
                            <m:ctrlPr>
                              <a:rPr lang="ru-RU" sz="2400" b="0" i="1" smtClean="0">
                                <a:latin typeface="Cambria Math" panose="02040503050406030204" pitchFamily="18" charset="0"/>
                              </a:rPr>
                            </m:ctrlPr>
                          </m:radPr>
                          <m:deg/>
                          <m:e>
                            <m:r>
                              <a:rPr lang="ru-RU" sz="2400" b="0" i="1" smtClean="0">
                                <a:latin typeface="Cambria Math" panose="02040503050406030204" pitchFamily="18" charset="0"/>
                              </a:rPr>
                              <m:t>5</m:t>
                            </m:r>
                          </m:e>
                        </m:rad>
                      </m:den>
                    </m:f>
                  </m:oMath>
                </a14:m>
                <a:endParaRPr lang="en-US" sz="2400" dirty="0"/>
              </a:p>
            </p:txBody>
          </p:sp>
        </mc:Choice>
        <mc:Fallback xmlns="">
          <p:sp>
            <p:nvSpPr>
              <p:cNvPr id="2" name="TextBox 1">
                <a:extLst>
                  <a:ext uri="{FF2B5EF4-FFF2-40B4-BE49-F238E27FC236}">
                    <a16:creationId xmlns:a16="http://schemas.microsoft.com/office/drawing/2014/main" id="{30CEB38D-34B1-47EE-BDF9-1073D8BD5549}"/>
                  </a:ext>
                </a:extLst>
              </p:cNvPr>
              <p:cNvSpPr txBox="1">
                <a:spLocks noRot="1" noChangeAspect="1" noMove="1" noResize="1" noEditPoints="1" noAdjustHandles="1" noChangeArrowheads="1" noChangeShapeType="1" noTextEdit="1"/>
              </p:cNvSpPr>
              <p:nvPr/>
            </p:nvSpPr>
            <p:spPr>
              <a:xfrm>
                <a:off x="2549774" y="1883062"/>
                <a:ext cx="859274" cy="54258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F7A29E6-84F1-43FC-9565-2261D06D1FDF}"/>
                  </a:ext>
                </a:extLst>
              </p:cNvPr>
              <p:cNvSpPr txBox="1"/>
              <p:nvPr/>
            </p:nvSpPr>
            <p:spPr>
              <a:xfrm>
                <a:off x="2549774" y="3248601"/>
                <a:ext cx="859274" cy="545790"/>
              </a:xfrm>
              <a:prstGeom prst="rect">
                <a:avLst/>
              </a:prstGeom>
              <a:noFill/>
            </p:spPr>
            <p:txBody>
              <a:bodyPr wrap="none" lIns="0" tIns="0" rIns="0" bIns="0" rtlCol="0">
                <a:spAutoFit/>
              </a:bodyPr>
              <a:lstStyle/>
              <a:p>
                <a:pPr marL="285750" indent="-285750">
                  <a:buFont typeface="Wingdings" panose="05000000000000000000" pitchFamily="2" charset="2"/>
                  <a:buChar char="v"/>
                </a:pPr>
                <a14:m>
                  <m:oMath xmlns:m="http://schemas.openxmlformats.org/officeDocument/2006/math">
                    <m:f>
                      <m:fPr>
                        <m:ctrlPr>
                          <a:rPr lang="en-US" sz="2400" i="1" smtClean="0">
                            <a:latin typeface="Cambria Math" panose="02040503050406030204" pitchFamily="18" charset="0"/>
                          </a:rPr>
                        </m:ctrlPr>
                      </m:fPr>
                      <m:num>
                        <m:r>
                          <a:rPr lang="ru-RU" sz="2400" b="0" i="1" smtClean="0">
                            <a:latin typeface="Cambria Math" panose="02040503050406030204" pitchFamily="18" charset="0"/>
                          </a:rPr>
                          <m:t>2</m:t>
                        </m:r>
                      </m:num>
                      <m:den>
                        <m:r>
                          <a:rPr lang="ru-RU" sz="2400" b="0" i="1" smtClean="0">
                            <a:latin typeface="Cambria Math" panose="02040503050406030204" pitchFamily="18" charset="0"/>
                          </a:rPr>
                          <m:t>4+</m:t>
                        </m:r>
                        <m:rad>
                          <m:radPr>
                            <m:degHide m:val="on"/>
                            <m:ctrlPr>
                              <a:rPr lang="ru-RU" sz="2400" b="0" i="1" smtClean="0">
                                <a:latin typeface="Cambria Math" panose="02040503050406030204" pitchFamily="18" charset="0"/>
                              </a:rPr>
                            </m:ctrlPr>
                          </m:radPr>
                          <m:deg/>
                          <m:e>
                            <m:r>
                              <a:rPr lang="ru-RU" sz="2400" b="0" i="1" smtClean="0">
                                <a:latin typeface="Cambria Math" panose="02040503050406030204" pitchFamily="18" charset="0"/>
                              </a:rPr>
                              <m:t>3</m:t>
                            </m:r>
                          </m:e>
                        </m:rad>
                      </m:den>
                    </m:f>
                  </m:oMath>
                </a14:m>
                <a:endParaRPr lang="en-US" sz="2400" dirty="0"/>
              </a:p>
            </p:txBody>
          </p:sp>
        </mc:Choice>
        <mc:Fallback xmlns="">
          <p:sp>
            <p:nvSpPr>
              <p:cNvPr id="7" name="TextBox 6">
                <a:extLst>
                  <a:ext uri="{FF2B5EF4-FFF2-40B4-BE49-F238E27FC236}">
                    <a16:creationId xmlns:a16="http://schemas.microsoft.com/office/drawing/2014/main" id="{BF7A29E6-84F1-43FC-9565-2261D06D1FDF}"/>
                  </a:ext>
                </a:extLst>
              </p:cNvPr>
              <p:cNvSpPr txBox="1">
                <a:spLocks noRot="1" noChangeAspect="1" noMove="1" noResize="1" noEditPoints="1" noAdjustHandles="1" noChangeArrowheads="1" noChangeShapeType="1" noTextEdit="1"/>
              </p:cNvSpPr>
              <p:nvPr/>
            </p:nvSpPr>
            <p:spPr>
              <a:xfrm>
                <a:off x="2549774" y="3248601"/>
                <a:ext cx="859274" cy="545790"/>
              </a:xfrm>
              <a:prstGeom prst="rect">
                <a:avLst/>
              </a:prstGeom>
              <a:blipFill>
                <a:blip r:embed="rId4"/>
                <a:stretch>
                  <a:fillRect b="-11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6A66007-3636-49F9-8A0F-52B16FF886DF}"/>
                  </a:ext>
                </a:extLst>
              </p:cNvPr>
              <p:cNvSpPr txBox="1"/>
              <p:nvPr/>
            </p:nvSpPr>
            <p:spPr>
              <a:xfrm>
                <a:off x="2549773" y="4754561"/>
                <a:ext cx="859274" cy="544829"/>
              </a:xfrm>
              <a:prstGeom prst="rect">
                <a:avLst/>
              </a:prstGeom>
              <a:noFill/>
            </p:spPr>
            <p:txBody>
              <a:bodyPr wrap="none" lIns="0" tIns="0" rIns="0" bIns="0" rtlCol="0">
                <a:spAutoFit/>
              </a:bodyPr>
              <a:lstStyle/>
              <a:p>
                <a:pPr marL="285750" indent="-285750">
                  <a:buFont typeface="Wingdings" panose="05000000000000000000" pitchFamily="2" charset="2"/>
                  <a:buChar char="v"/>
                </a:pPr>
                <a14:m>
                  <m:oMath xmlns:m="http://schemas.openxmlformats.org/officeDocument/2006/math">
                    <m:f>
                      <m:fPr>
                        <m:ctrlPr>
                          <a:rPr lang="en-US" sz="2400" i="1" smtClean="0">
                            <a:latin typeface="Cambria Math" panose="02040503050406030204" pitchFamily="18" charset="0"/>
                          </a:rPr>
                        </m:ctrlPr>
                      </m:fPr>
                      <m:num>
                        <m:r>
                          <a:rPr lang="ru-RU" sz="2400" b="0" i="1" smtClean="0">
                            <a:latin typeface="Cambria Math" panose="02040503050406030204" pitchFamily="18" charset="0"/>
                          </a:rPr>
                          <m:t>6</m:t>
                        </m:r>
                      </m:num>
                      <m:den>
                        <m:r>
                          <a:rPr lang="ru-RU" sz="2400" b="0" i="1" smtClean="0">
                            <a:latin typeface="Cambria Math" panose="02040503050406030204" pitchFamily="18" charset="0"/>
                          </a:rPr>
                          <m:t>5−</m:t>
                        </m:r>
                        <m:rad>
                          <m:radPr>
                            <m:degHide m:val="on"/>
                            <m:ctrlPr>
                              <a:rPr lang="ru-RU" sz="2400" b="0" i="1" smtClean="0">
                                <a:latin typeface="Cambria Math" panose="02040503050406030204" pitchFamily="18" charset="0"/>
                              </a:rPr>
                            </m:ctrlPr>
                          </m:radPr>
                          <m:deg/>
                          <m:e>
                            <m:r>
                              <a:rPr lang="ru-RU" sz="2400" b="0" i="1" smtClean="0">
                                <a:latin typeface="Cambria Math" panose="02040503050406030204" pitchFamily="18" charset="0"/>
                              </a:rPr>
                              <m:t>2</m:t>
                            </m:r>
                          </m:e>
                        </m:rad>
                      </m:den>
                    </m:f>
                  </m:oMath>
                </a14:m>
                <a:endParaRPr lang="en-US" sz="2400" dirty="0"/>
              </a:p>
            </p:txBody>
          </p:sp>
        </mc:Choice>
        <mc:Fallback xmlns="">
          <p:sp>
            <p:nvSpPr>
              <p:cNvPr id="8" name="TextBox 7">
                <a:extLst>
                  <a:ext uri="{FF2B5EF4-FFF2-40B4-BE49-F238E27FC236}">
                    <a16:creationId xmlns:a16="http://schemas.microsoft.com/office/drawing/2014/main" id="{D6A66007-3636-49F9-8A0F-52B16FF886DF}"/>
                  </a:ext>
                </a:extLst>
              </p:cNvPr>
              <p:cNvSpPr txBox="1">
                <a:spLocks noRot="1" noChangeAspect="1" noMove="1" noResize="1" noEditPoints="1" noAdjustHandles="1" noChangeArrowheads="1" noChangeShapeType="1" noTextEdit="1"/>
              </p:cNvSpPr>
              <p:nvPr/>
            </p:nvSpPr>
            <p:spPr>
              <a:xfrm>
                <a:off x="2549773" y="4754561"/>
                <a:ext cx="859274" cy="544829"/>
              </a:xfrm>
              <a:prstGeom prst="rect">
                <a:avLst/>
              </a:prstGeom>
              <a:blipFill>
                <a:blip r:embed="rId5"/>
                <a:stretch>
                  <a:fillRect b="-11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83BFDFC-8EBD-4F42-A66A-4686912747FD}"/>
                  </a:ext>
                </a:extLst>
              </p:cNvPr>
              <p:cNvSpPr txBox="1"/>
              <p:nvPr/>
            </p:nvSpPr>
            <p:spPr>
              <a:xfrm>
                <a:off x="4553932" y="1883061"/>
                <a:ext cx="1000402" cy="545342"/>
              </a:xfrm>
              <a:prstGeom prst="rect">
                <a:avLst/>
              </a:prstGeom>
              <a:noFill/>
            </p:spPr>
            <p:txBody>
              <a:bodyPr wrap="none" lIns="0" tIns="0" rIns="0" bIns="0" rtlCol="0">
                <a:spAutoFit/>
              </a:bodyPr>
              <a:lstStyle/>
              <a:p>
                <a:pPr marL="285750" indent="-285750">
                  <a:buFont typeface="Wingdings" panose="05000000000000000000" pitchFamily="2" charset="2"/>
                  <a:buChar char="v"/>
                </a:pPr>
                <a14:m>
                  <m:oMath xmlns:m="http://schemas.openxmlformats.org/officeDocument/2006/math">
                    <m:f>
                      <m:fPr>
                        <m:ctrlPr>
                          <a:rPr lang="en-US" sz="2400" i="1" smtClean="0">
                            <a:latin typeface="Cambria Math" panose="02040503050406030204" pitchFamily="18" charset="0"/>
                          </a:rPr>
                        </m:ctrlPr>
                      </m:fPr>
                      <m:num>
                        <m:r>
                          <a:rPr lang="ru-RU" sz="2400" b="0" i="1" smtClean="0">
                            <a:latin typeface="Cambria Math" panose="02040503050406030204" pitchFamily="18" charset="0"/>
                          </a:rPr>
                          <m:t>1</m:t>
                        </m:r>
                      </m:num>
                      <m:den>
                        <m:rad>
                          <m:radPr>
                            <m:degHide m:val="on"/>
                            <m:ctrlPr>
                              <a:rPr lang="en-US" sz="2400" i="1" smtClean="0">
                                <a:latin typeface="Cambria Math" panose="02040503050406030204" pitchFamily="18" charset="0"/>
                              </a:rPr>
                            </m:ctrlPr>
                          </m:radPr>
                          <m:deg/>
                          <m:e>
                            <m:r>
                              <a:rPr lang="ru-RU" sz="2400" b="0" i="1" smtClean="0">
                                <a:latin typeface="Cambria Math" panose="02040503050406030204" pitchFamily="18" charset="0"/>
                              </a:rPr>
                              <m:t>9</m:t>
                            </m:r>
                          </m:e>
                        </m:rad>
                        <m:r>
                          <a:rPr lang="ru-RU" sz="2400" b="0" i="1" smtClean="0">
                            <a:latin typeface="Cambria Math" panose="02040503050406030204" pitchFamily="18" charset="0"/>
                          </a:rPr>
                          <m:t>−</m:t>
                        </m:r>
                        <m:rad>
                          <m:radPr>
                            <m:degHide m:val="on"/>
                            <m:ctrlPr>
                              <a:rPr lang="ru-RU" sz="2400" b="0" i="1" smtClean="0">
                                <a:latin typeface="Cambria Math" panose="02040503050406030204" pitchFamily="18" charset="0"/>
                              </a:rPr>
                            </m:ctrlPr>
                          </m:radPr>
                          <m:deg/>
                          <m:e>
                            <m:r>
                              <a:rPr lang="ru-RU" sz="2400" b="0" i="1" smtClean="0">
                                <a:latin typeface="Cambria Math" panose="02040503050406030204" pitchFamily="18" charset="0"/>
                              </a:rPr>
                              <m:t>8</m:t>
                            </m:r>
                          </m:e>
                        </m:rad>
                      </m:den>
                    </m:f>
                  </m:oMath>
                </a14:m>
                <a:endParaRPr lang="en-US" sz="2400" dirty="0"/>
              </a:p>
            </p:txBody>
          </p:sp>
        </mc:Choice>
        <mc:Fallback xmlns="">
          <p:sp>
            <p:nvSpPr>
              <p:cNvPr id="9" name="TextBox 8">
                <a:extLst>
                  <a:ext uri="{FF2B5EF4-FFF2-40B4-BE49-F238E27FC236}">
                    <a16:creationId xmlns:a16="http://schemas.microsoft.com/office/drawing/2014/main" id="{883BFDFC-8EBD-4F42-A66A-4686912747FD}"/>
                  </a:ext>
                </a:extLst>
              </p:cNvPr>
              <p:cNvSpPr txBox="1">
                <a:spLocks noRot="1" noChangeAspect="1" noMove="1" noResize="1" noEditPoints="1" noAdjustHandles="1" noChangeArrowheads="1" noChangeShapeType="1" noTextEdit="1"/>
              </p:cNvSpPr>
              <p:nvPr/>
            </p:nvSpPr>
            <p:spPr>
              <a:xfrm>
                <a:off x="4553932" y="1883061"/>
                <a:ext cx="1000402" cy="545342"/>
              </a:xfrm>
              <a:prstGeom prst="rect">
                <a:avLst/>
              </a:prstGeom>
              <a:blipFill>
                <a:blip r:embed="rId6"/>
                <a:stretch>
                  <a:fillRect b="-11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85A2FE74-CBF2-4CB2-8548-FA638BDC7BBD}"/>
                  </a:ext>
                </a:extLst>
              </p:cNvPr>
              <p:cNvSpPr txBox="1"/>
              <p:nvPr/>
            </p:nvSpPr>
            <p:spPr>
              <a:xfrm>
                <a:off x="7045574" y="4731543"/>
                <a:ext cx="1034322" cy="580736"/>
              </a:xfrm>
              <a:prstGeom prst="rect">
                <a:avLst/>
              </a:prstGeom>
              <a:noFill/>
            </p:spPr>
            <p:txBody>
              <a:bodyPr wrap="none" lIns="0" tIns="0" rIns="0" bIns="0" rtlCol="0">
                <a:spAutoFit/>
              </a:bodyPr>
              <a:lstStyle/>
              <a:p>
                <a:pPr marL="285750" indent="-285750">
                  <a:buFont typeface="Wingdings" panose="05000000000000000000" pitchFamily="2" charset="2"/>
                  <a:buChar char="v"/>
                </a:pPr>
                <a14:m>
                  <m:oMath xmlns:m="http://schemas.openxmlformats.org/officeDocument/2006/math">
                    <m:f>
                      <m:fPr>
                        <m:ctrlPr>
                          <a:rPr lang="en-US" sz="2400" i="1" smtClean="0">
                            <a:latin typeface="Cambria Math" panose="02040503050406030204" pitchFamily="18" charset="0"/>
                          </a:rPr>
                        </m:ctrlPr>
                      </m:fPr>
                      <m:num>
                        <m:r>
                          <a:rPr lang="ru-RU" sz="2400" b="0" i="1" smtClean="0">
                            <a:latin typeface="Cambria Math" panose="02040503050406030204" pitchFamily="18" charset="0"/>
                          </a:rPr>
                          <m:t>1</m:t>
                        </m:r>
                      </m:num>
                      <m:den>
                        <m:rad>
                          <m:radPr>
                            <m:degHide m:val="on"/>
                            <m:ctrlPr>
                              <a:rPr lang="en-US" sz="2400" i="1" smtClean="0">
                                <a:latin typeface="Cambria Math" panose="02040503050406030204" pitchFamily="18" charset="0"/>
                              </a:rPr>
                            </m:ctrlPr>
                          </m:radPr>
                          <m:deg/>
                          <m:e>
                            <m:r>
                              <a:rPr lang="en-US" sz="2400" b="0" i="1" smtClean="0">
                                <a:latin typeface="Cambria Math" panose="02040503050406030204" pitchFamily="18" charset="0"/>
                              </a:rPr>
                              <m:t>𝑥</m:t>
                            </m:r>
                          </m:e>
                        </m:rad>
                        <m:r>
                          <a:rPr lang="ru-RU" sz="2400" b="0" i="1" smtClean="0">
                            <a:latin typeface="Cambria Math" panose="02040503050406030204" pitchFamily="18" charset="0"/>
                          </a:rPr>
                          <m:t>−</m:t>
                        </m:r>
                        <m:rad>
                          <m:radPr>
                            <m:degHide m:val="on"/>
                            <m:ctrlPr>
                              <a:rPr lang="ru-RU" sz="2400" b="0" i="1" smtClean="0">
                                <a:latin typeface="Cambria Math" panose="02040503050406030204" pitchFamily="18" charset="0"/>
                              </a:rPr>
                            </m:ctrlPr>
                          </m:radPr>
                          <m:deg/>
                          <m:e>
                            <m:r>
                              <a:rPr lang="en-US" sz="2400" b="0" i="1" smtClean="0">
                                <a:latin typeface="Cambria Math" panose="02040503050406030204" pitchFamily="18" charset="0"/>
                              </a:rPr>
                              <m:t>𝑦</m:t>
                            </m:r>
                          </m:e>
                        </m:rad>
                      </m:den>
                    </m:f>
                  </m:oMath>
                </a14:m>
                <a:endParaRPr lang="en-US" sz="2400" dirty="0"/>
              </a:p>
            </p:txBody>
          </p:sp>
        </mc:Choice>
        <mc:Fallback xmlns="">
          <p:sp>
            <p:nvSpPr>
              <p:cNvPr id="10" name="TextBox 9">
                <a:extLst>
                  <a:ext uri="{FF2B5EF4-FFF2-40B4-BE49-F238E27FC236}">
                    <a16:creationId xmlns:a16="http://schemas.microsoft.com/office/drawing/2014/main" id="{85A2FE74-CBF2-4CB2-8548-FA638BDC7BBD}"/>
                  </a:ext>
                </a:extLst>
              </p:cNvPr>
              <p:cNvSpPr txBox="1">
                <a:spLocks noRot="1" noChangeAspect="1" noMove="1" noResize="1" noEditPoints="1" noAdjustHandles="1" noChangeArrowheads="1" noChangeShapeType="1" noTextEdit="1"/>
              </p:cNvSpPr>
              <p:nvPr/>
            </p:nvSpPr>
            <p:spPr>
              <a:xfrm>
                <a:off x="7045574" y="4731543"/>
                <a:ext cx="1034322" cy="580736"/>
              </a:xfrm>
              <a:prstGeom prst="rect">
                <a:avLst/>
              </a:prstGeom>
              <a:blipFill>
                <a:blip r:embed="rId7"/>
                <a:stretch>
                  <a:fillRect b="-10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3714E46D-963F-4E0F-A93A-7BA8B2A82D52}"/>
                  </a:ext>
                </a:extLst>
              </p:cNvPr>
              <p:cNvSpPr txBox="1"/>
              <p:nvPr/>
            </p:nvSpPr>
            <p:spPr>
              <a:xfrm>
                <a:off x="949574" y="1883062"/>
                <a:ext cx="565924" cy="544829"/>
              </a:xfrm>
              <a:prstGeom prst="rect">
                <a:avLst/>
              </a:prstGeom>
              <a:noFill/>
            </p:spPr>
            <p:txBody>
              <a:bodyPr wrap="none" lIns="0" tIns="0" rIns="0" bIns="0" rtlCol="0">
                <a:spAutoFit/>
              </a:bodyPr>
              <a:lstStyle/>
              <a:p>
                <a:pPr marL="285750" indent="-285750">
                  <a:buFont typeface="Wingdings" panose="05000000000000000000" pitchFamily="2" charset="2"/>
                  <a:buChar char="v"/>
                </a:pP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2</m:t>
                        </m:r>
                      </m:num>
                      <m:den>
                        <m:rad>
                          <m:radPr>
                            <m:degHide m:val="on"/>
                            <m:ctrlPr>
                              <a:rPr lang="en-US" sz="2400" i="1" smtClean="0">
                                <a:latin typeface="Cambria Math" panose="02040503050406030204" pitchFamily="18" charset="0"/>
                              </a:rPr>
                            </m:ctrlPr>
                          </m:radPr>
                          <m:deg/>
                          <m:e>
                            <m:r>
                              <a:rPr lang="en-US" sz="2400" b="0" i="1" smtClean="0">
                                <a:latin typeface="Cambria Math" panose="02040503050406030204" pitchFamily="18" charset="0"/>
                              </a:rPr>
                              <m:t>2</m:t>
                            </m:r>
                          </m:e>
                        </m:rad>
                      </m:den>
                    </m:f>
                  </m:oMath>
                </a14:m>
                <a:endParaRPr lang="en-US" sz="2400" dirty="0"/>
              </a:p>
            </p:txBody>
          </p:sp>
        </mc:Choice>
        <mc:Fallback xmlns="">
          <p:sp>
            <p:nvSpPr>
              <p:cNvPr id="11" name="TextBox 10">
                <a:extLst>
                  <a:ext uri="{FF2B5EF4-FFF2-40B4-BE49-F238E27FC236}">
                    <a16:creationId xmlns:a16="http://schemas.microsoft.com/office/drawing/2014/main" id="{3714E46D-963F-4E0F-A93A-7BA8B2A82D52}"/>
                  </a:ext>
                </a:extLst>
              </p:cNvPr>
              <p:cNvSpPr txBox="1">
                <a:spLocks noRot="1" noChangeAspect="1" noMove="1" noResize="1" noEditPoints="1" noAdjustHandles="1" noChangeArrowheads="1" noChangeShapeType="1" noTextEdit="1"/>
              </p:cNvSpPr>
              <p:nvPr/>
            </p:nvSpPr>
            <p:spPr>
              <a:xfrm>
                <a:off x="949574" y="1883062"/>
                <a:ext cx="565924" cy="544829"/>
              </a:xfrm>
              <a:prstGeom prst="rect">
                <a:avLst/>
              </a:prstGeom>
              <a:blipFill>
                <a:blip r:embed="rId8"/>
                <a:stretch>
                  <a:fillRect b="-11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0F540EC7-18E3-4A64-96E1-2BD5B97E6DDE}"/>
                  </a:ext>
                </a:extLst>
              </p:cNvPr>
              <p:cNvSpPr txBox="1"/>
              <p:nvPr/>
            </p:nvSpPr>
            <p:spPr>
              <a:xfrm>
                <a:off x="949573" y="3248602"/>
                <a:ext cx="565924" cy="548612"/>
              </a:xfrm>
              <a:prstGeom prst="rect">
                <a:avLst/>
              </a:prstGeom>
              <a:noFill/>
            </p:spPr>
            <p:txBody>
              <a:bodyPr wrap="none" lIns="0" tIns="0" rIns="0" bIns="0" rtlCol="0">
                <a:spAutoFit/>
              </a:bodyPr>
              <a:lstStyle/>
              <a:p>
                <a:pPr marL="285750" indent="-285750">
                  <a:buFont typeface="Wingdings" panose="05000000000000000000" pitchFamily="2" charset="2"/>
                  <a:buChar char="v"/>
                </a:pP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5</m:t>
                        </m:r>
                      </m:num>
                      <m:den>
                        <m:rad>
                          <m:radPr>
                            <m:degHide m:val="on"/>
                            <m:ctrlPr>
                              <a:rPr lang="en-US" sz="2400" i="1" smtClean="0">
                                <a:latin typeface="Cambria Math" panose="02040503050406030204" pitchFamily="18" charset="0"/>
                              </a:rPr>
                            </m:ctrlPr>
                          </m:radPr>
                          <m:deg/>
                          <m:e>
                            <m:r>
                              <a:rPr lang="en-US" sz="2400" b="0" i="1" smtClean="0">
                                <a:latin typeface="Cambria Math" panose="02040503050406030204" pitchFamily="18" charset="0"/>
                              </a:rPr>
                              <m:t>5</m:t>
                            </m:r>
                          </m:e>
                        </m:rad>
                      </m:den>
                    </m:f>
                  </m:oMath>
                </a14:m>
                <a:endParaRPr lang="en-US" sz="2400" dirty="0"/>
              </a:p>
            </p:txBody>
          </p:sp>
        </mc:Choice>
        <mc:Fallback xmlns="">
          <p:sp>
            <p:nvSpPr>
              <p:cNvPr id="12" name="TextBox 11">
                <a:extLst>
                  <a:ext uri="{FF2B5EF4-FFF2-40B4-BE49-F238E27FC236}">
                    <a16:creationId xmlns:a16="http://schemas.microsoft.com/office/drawing/2014/main" id="{0F540EC7-18E3-4A64-96E1-2BD5B97E6DDE}"/>
                  </a:ext>
                </a:extLst>
              </p:cNvPr>
              <p:cNvSpPr txBox="1">
                <a:spLocks noRot="1" noChangeAspect="1" noMove="1" noResize="1" noEditPoints="1" noAdjustHandles="1" noChangeArrowheads="1" noChangeShapeType="1" noTextEdit="1"/>
              </p:cNvSpPr>
              <p:nvPr/>
            </p:nvSpPr>
            <p:spPr>
              <a:xfrm>
                <a:off x="949573" y="3248602"/>
                <a:ext cx="565924" cy="54861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54103FAF-E0E3-4D75-83F3-880CCE1CA163}"/>
                  </a:ext>
                </a:extLst>
              </p:cNvPr>
              <p:cNvSpPr txBox="1"/>
              <p:nvPr/>
            </p:nvSpPr>
            <p:spPr>
              <a:xfrm>
                <a:off x="4767580" y="3217438"/>
                <a:ext cx="695768" cy="609719"/>
              </a:xfrm>
              <a:prstGeom prst="rect">
                <a:avLst/>
              </a:prstGeom>
              <a:noFill/>
            </p:spPr>
            <p:txBody>
              <a:bodyPr wrap="none" lIns="0" tIns="0" rIns="0" bIns="0" rtlCol="0">
                <a:spAutoFit/>
              </a:bodyPr>
              <a:lstStyle/>
              <a:p>
                <a:pPr marL="285750" indent="-285750">
                  <a:buFont typeface="Wingdings" panose="05000000000000000000" pitchFamily="2" charset="2"/>
                  <a:buChar char="v"/>
                </a:pPr>
                <a14:m>
                  <m:oMath xmlns:m="http://schemas.openxmlformats.org/officeDocument/2006/math">
                    <m:f>
                      <m:fPr>
                        <m:ctrlPr>
                          <a:rPr lang="en-US" sz="2400" i="1" smtClean="0">
                            <a:latin typeface="Cambria Math" panose="02040503050406030204" pitchFamily="18" charset="0"/>
                          </a:rPr>
                        </m:ctrlPr>
                      </m:fPr>
                      <m:num>
                        <m:rad>
                          <m:radPr>
                            <m:degHide m:val="on"/>
                            <m:ctrlPr>
                              <a:rPr lang="en-US" sz="2400" i="1" smtClean="0">
                                <a:latin typeface="Cambria Math" panose="02040503050406030204" pitchFamily="18" charset="0"/>
                              </a:rPr>
                            </m:ctrlPr>
                          </m:radPr>
                          <m:deg/>
                          <m:e>
                            <m:r>
                              <a:rPr lang="en-US" sz="2400" b="0" i="1" smtClean="0">
                                <a:latin typeface="Cambria Math" panose="02040503050406030204" pitchFamily="18" charset="0"/>
                              </a:rPr>
                              <m:t>8</m:t>
                            </m:r>
                          </m:e>
                        </m:rad>
                      </m:num>
                      <m:den>
                        <m:rad>
                          <m:radPr>
                            <m:degHide m:val="on"/>
                            <m:ctrlPr>
                              <a:rPr lang="en-US" sz="2400" i="1" smtClean="0">
                                <a:latin typeface="Cambria Math" panose="02040503050406030204" pitchFamily="18" charset="0"/>
                              </a:rPr>
                            </m:ctrlPr>
                          </m:radPr>
                          <m:deg/>
                          <m:e>
                            <m:r>
                              <a:rPr lang="en-US" sz="2400" b="0" i="1" smtClean="0">
                                <a:latin typeface="Cambria Math" panose="02040503050406030204" pitchFamily="18" charset="0"/>
                              </a:rPr>
                              <m:t>24</m:t>
                            </m:r>
                          </m:e>
                        </m:rad>
                      </m:den>
                    </m:f>
                  </m:oMath>
                </a14:m>
                <a:endParaRPr lang="en-US" sz="2400" dirty="0"/>
              </a:p>
            </p:txBody>
          </p:sp>
        </mc:Choice>
        <mc:Fallback xmlns="">
          <p:sp>
            <p:nvSpPr>
              <p:cNvPr id="13" name="TextBox 12">
                <a:extLst>
                  <a:ext uri="{FF2B5EF4-FFF2-40B4-BE49-F238E27FC236}">
                    <a16:creationId xmlns:a16="http://schemas.microsoft.com/office/drawing/2014/main" id="{54103FAF-E0E3-4D75-83F3-880CCE1CA163}"/>
                  </a:ext>
                </a:extLst>
              </p:cNvPr>
              <p:cNvSpPr txBox="1">
                <a:spLocks noRot="1" noChangeAspect="1" noMove="1" noResize="1" noEditPoints="1" noAdjustHandles="1" noChangeArrowheads="1" noChangeShapeType="1" noTextEdit="1"/>
              </p:cNvSpPr>
              <p:nvPr/>
            </p:nvSpPr>
            <p:spPr>
              <a:xfrm>
                <a:off x="4767580" y="3217438"/>
                <a:ext cx="695768" cy="609719"/>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A07DFBB2-E5AA-4877-9055-9D048711EFF2}"/>
                  </a:ext>
                </a:extLst>
              </p:cNvPr>
              <p:cNvSpPr txBox="1"/>
              <p:nvPr/>
            </p:nvSpPr>
            <p:spPr>
              <a:xfrm>
                <a:off x="885452" y="4815146"/>
                <a:ext cx="695768" cy="611001"/>
              </a:xfrm>
              <a:prstGeom prst="rect">
                <a:avLst/>
              </a:prstGeom>
              <a:noFill/>
            </p:spPr>
            <p:txBody>
              <a:bodyPr wrap="none" lIns="0" tIns="0" rIns="0" bIns="0" rtlCol="0">
                <a:spAutoFit/>
              </a:bodyPr>
              <a:lstStyle/>
              <a:p>
                <a:pPr marL="285750" indent="-285750">
                  <a:buFont typeface="Wingdings" panose="05000000000000000000" pitchFamily="2" charset="2"/>
                  <a:buChar char="v"/>
                </a:pPr>
                <a14:m>
                  <m:oMath xmlns:m="http://schemas.openxmlformats.org/officeDocument/2006/math">
                    <m:f>
                      <m:fPr>
                        <m:ctrlPr>
                          <a:rPr lang="en-US" sz="2400" i="1" smtClean="0">
                            <a:latin typeface="Cambria Math" panose="02040503050406030204" pitchFamily="18" charset="0"/>
                          </a:rPr>
                        </m:ctrlPr>
                      </m:fPr>
                      <m:num>
                        <m:rad>
                          <m:radPr>
                            <m:degHide m:val="on"/>
                            <m:ctrlPr>
                              <a:rPr lang="en-US" sz="2400" i="1" smtClean="0">
                                <a:latin typeface="Cambria Math" panose="02040503050406030204" pitchFamily="18" charset="0"/>
                              </a:rPr>
                            </m:ctrlPr>
                          </m:radPr>
                          <m:deg/>
                          <m:e>
                            <m:r>
                              <a:rPr lang="en-US" sz="2400" b="0" i="1" smtClean="0">
                                <a:latin typeface="Cambria Math" panose="02040503050406030204" pitchFamily="18" charset="0"/>
                              </a:rPr>
                              <m:t>5</m:t>
                            </m:r>
                          </m:e>
                        </m:rad>
                      </m:num>
                      <m:den>
                        <m:rad>
                          <m:radPr>
                            <m:degHide m:val="on"/>
                            <m:ctrlPr>
                              <a:rPr lang="en-US" sz="2400" i="1" smtClean="0">
                                <a:latin typeface="Cambria Math" panose="02040503050406030204" pitchFamily="18" charset="0"/>
                              </a:rPr>
                            </m:ctrlPr>
                          </m:radPr>
                          <m:deg/>
                          <m:e>
                            <m:r>
                              <a:rPr lang="en-US" sz="2400" b="0" i="1" smtClean="0">
                                <a:latin typeface="Cambria Math" panose="02040503050406030204" pitchFamily="18" charset="0"/>
                              </a:rPr>
                              <m:t>45</m:t>
                            </m:r>
                          </m:e>
                        </m:rad>
                      </m:den>
                    </m:f>
                  </m:oMath>
                </a14:m>
                <a:endParaRPr lang="en-US" sz="2400" dirty="0"/>
              </a:p>
            </p:txBody>
          </p:sp>
        </mc:Choice>
        <mc:Fallback xmlns="">
          <p:sp>
            <p:nvSpPr>
              <p:cNvPr id="14" name="TextBox 13">
                <a:extLst>
                  <a:ext uri="{FF2B5EF4-FFF2-40B4-BE49-F238E27FC236}">
                    <a16:creationId xmlns:a16="http://schemas.microsoft.com/office/drawing/2014/main" id="{A07DFBB2-E5AA-4877-9055-9D048711EFF2}"/>
                  </a:ext>
                </a:extLst>
              </p:cNvPr>
              <p:cNvSpPr txBox="1">
                <a:spLocks noRot="1" noChangeAspect="1" noMove="1" noResize="1" noEditPoints="1" noAdjustHandles="1" noChangeArrowheads="1" noChangeShapeType="1" noTextEdit="1"/>
              </p:cNvSpPr>
              <p:nvPr/>
            </p:nvSpPr>
            <p:spPr>
              <a:xfrm>
                <a:off x="885452" y="4815146"/>
                <a:ext cx="695768" cy="611001"/>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B8C0C57C-B82F-4576-9571-C3F62D8742AF}"/>
                  </a:ext>
                </a:extLst>
              </p:cNvPr>
              <p:cNvSpPr txBox="1"/>
              <p:nvPr/>
            </p:nvSpPr>
            <p:spPr>
              <a:xfrm>
                <a:off x="4572000" y="4800600"/>
                <a:ext cx="989117" cy="516103"/>
              </a:xfrm>
              <a:prstGeom prst="rect">
                <a:avLst/>
              </a:prstGeom>
              <a:noFill/>
            </p:spPr>
            <p:txBody>
              <a:bodyPr wrap="none" lIns="0" tIns="0" rIns="0" bIns="0" rtlCol="0">
                <a:spAutoFit/>
              </a:bodyPr>
              <a:lstStyle/>
              <a:p>
                <a:pPr marL="285750" indent="-285750">
                  <a:buFont typeface="Wingdings" panose="05000000000000000000" pitchFamily="2" charset="2"/>
                  <a:buChar char="v"/>
                </a:pP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𝑥</m:t>
                        </m:r>
                      </m:num>
                      <m:den>
                        <m:r>
                          <a:rPr lang="en-US" sz="2400" b="0" i="1" smtClean="0">
                            <a:latin typeface="Cambria Math" panose="02040503050406030204" pitchFamily="18" charset="0"/>
                          </a:rPr>
                          <m:t>4</m:t>
                        </m:r>
                        <m:r>
                          <a:rPr lang="ru-RU" sz="2400" b="0" i="1" smtClean="0">
                            <a:latin typeface="Cambria Math" panose="02040503050406030204" pitchFamily="18" charset="0"/>
                          </a:rPr>
                          <m:t>−</m:t>
                        </m:r>
                        <m:r>
                          <a:rPr lang="en-US" sz="2400" b="0" i="1" smtClean="0">
                            <a:latin typeface="Cambria Math" panose="02040503050406030204" pitchFamily="18" charset="0"/>
                          </a:rPr>
                          <m:t>3</m:t>
                        </m:r>
                        <m:rad>
                          <m:radPr>
                            <m:degHide m:val="on"/>
                            <m:ctrlPr>
                              <a:rPr lang="ru-RU" sz="2400" b="0" i="1" smtClean="0">
                                <a:latin typeface="Cambria Math" panose="02040503050406030204" pitchFamily="18" charset="0"/>
                              </a:rPr>
                            </m:ctrlPr>
                          </m:radPr>
                          <m:deg/>
                          <m:e>
                            <m:r>
                              <a:rPr lang="en-US" sz="2400" b="0" i="1" smtClean="0">
                                <a:latin typeface="Cambria Math" panose="02040503050406030204" pitchFamily="18" charset="0"/>
                              </a:rPr>
                              <m:t>7</m:t>
                            </m:r>
                          </m:e>
                        </m:rad>
                      </m:den>
                    </m:f>
                  </m:oMath>
                </a14:m>
                <a:endParaRPr lang="en-US" sz="2400" dirty="0"/>
              </a:p>
            </p:txBody>
          </p:sp>
        </mc:Choice>
        <mc:Fallback xmlns="">
          <p:sp>
            <p:nvSpPr>
              <p:cNvPr id="15" name="TextBox 14">
                <a:extLst>
                  <a:ext uri="{FF2B5EF4-FFF2-40B4-BE49-F238E27FC236}">
                    <a16:creationId xmlns:a16="http://schemas.microsoft.com/office/drawing/2014/main" id="{B8C0C57C-B82F-4576-9571-C3F62D8742AF}"/>
                  </a:ext>
                </a:extLst>
              </p:cNvPr>
              <p:cNvSpPr txBox="1">
                <a:spLocks noRot="1" noChangeAspect="1" noMove="1" noResize="1" noEditPoints="1" noAdjustHandles="1" noChangeArrowheads="1" noChangeShapeType="1" noTextEdit="1"/>
              </p:cNvSpPr>
              <p:nvPr/>
            </p:nvSpPr>
            <p:spPr>
              <a:xfrm>
                <a:off x="4572000" y="4800600"/>
                <a:ext cx="989117" cy="516103"/>
              </a:xfrm>
              <a:prstGeom prst="rect">
                <a:avLst/>
              </a:prstGeom>
              <a:blipFill>
                <a:blip r:embed="rId12"/>
                <a:stretch>
                  <a:fillRect b="-11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6BE5781E-C3D0-42A5-8930-FC1047ED7814}"/>
                  </a:ext>
                </a:extLst>
              </p:cNvPr>
              <p:cNvSpPr txBox="1"/>
              <p:nvPr/>
            </p:nvSpPr>
            <p:spPr>
              <a:xfrm>
                <a:off x="7045574" y="1889322"/>
                <a:ext cx="1118961" cy="544444"/>
              </a:xfrm>
              <a:prstGeom prst="rect">
                <a:avLst/>
              </a:prstGeom>
              <a:noFill/>
            </p:spPr>
            <p:txBody>
              <a:bodyPr wrap="none" lIns="0" tIns="0" rIns="0" bIns="0" rtlCol="0">
                <a:spAutoFit/>
              </a:bodyPr>
              <a:lstStyle/>
              <a:p>
                <a:pPr marL="285750" indent="-285750">
                  <a:buFont typeface="Wingdings" panose="05000000000000000000" pitchFamily="2" charset="2"/>
                  <a:buChar char="v"/>
                </a:pP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𝑦</m:t>
                        </m:r>
                        <m:r>
                          <a:rPr lang="en-US" sz="2400" b="0" i="1" smtClean="0">
                            <a:latin typeface="Cambria Math" panose="02040503050406030204" pitchFamily="18" charset="0"/>
                          </a:rPr>
                          <m:t>+1</m:t>
                        </m:r>
                      </m:num>
                      <m:den>
                        <m:r>
                          <a:rPr lang="en-US" sz="2400" b="0" i="1" smtClean="0">
                            <a:latin typeface="Cambria Math" panose="02040503050406030204" pitchFamily="18" charset="0"/>
                          </a:rPr>
                          <m:t>5+2</m:t>
                        </m:r>
                        <m:rad>
                          <m:radPr>
                            <m:degHide m:val="on"/>
                            <m:ctrlPr>
                              <a:rPr lang="ru-RU" sz="2400" b="0" i="1" smtClean="0">
                                <a:latin typeface="Cambria Math" panose="02040503050406030204" pitchFamily="18" charset="0"/>
                              </a:rPr>
                            </m:ctrlPr>
                          </m:radPr>
                          <m:deg/>
                          <m:e>
                            <m:r>
                              <a:rPr lang="en-US" sz="2400" b="0" i="1" smtClean="0">
                                <a:latin typeface="Cambria Math" panose="02040503050406030204" pitchFamily="18" charset="0"/>
                              </a:rPr>
                              <m:t>11</m:t>
                            </m:r>
                          </m:e>
                        </m:rad>
                      </m:den>
                    </m:f>
                  </m:oMath>
                </a14:m>
                <a:endParaRPr lang="en-US" sz="2400" dirty="0"/>
              </a:p>
            </p:txBody>
          </p:sp>
        </mc:Choice>
        <mc:Fallback xmlns="">
          <p:sp>
            <p:nvSpPr>
              <p:cNvPr id="16" name="TextBox 15">
                <a:extLst>
                  <a:ext uri="{FF2B5EF4-FFF2-40B4-BE49-F238E27FC236}">
                    <a16:creationId xmlns:a16="http://schemas.microsoft.com/office/drawing/2014/main" id="{6BE5781E-C3D0-42A5-8930-FC1047ED7814}"/>
                  </a:ext>
                </a:extLst>
              </p:cNvPr>
              <p:cNvSpPr txBox="1">
                <a:spLocks noRot="1" noChangeAspect="1" noMove="1" noResize="1" noEditPoints="1" noAdjustHandles="1" noChangeArrowheads="1" noChangeShapeType="1" noTextEdit="1"/>
              </p:cNvSpPr>
              <p:nvPr/>
            </p:nvSpPr>
            <p:spPr>
              <a:xfrm>
                <a:off x="7045574" y="1889322"/>
                <a:ext cx="1118961" cy="544444"/>
              </a:xfrm>
              <a:prstGeom prst="rect">
                <a:avLst/>
              </a:prstGeom>
              <a:blipFill>
                <a:blip r:embed="rId13"/>
                <a:stretch>
                  <a:fillRect b="-11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8B865044-9787-4E85-A46D-DF3654932769}"/>
                  </a:ext>
                </a:extLst>
              </p:cNvPr>
              <p:cNvSpPr txBox="1"/>
              <p:nvPr/>
            </p:nvSpPr>
            <p:spPr>
              <a:xfrm>
                <a:off x="7109693" y="3206035"/>
                <a:ext cx="989117" cy="544829"/>
              </a:xfrm>
              <a:prstGeom prst="rect">
                <a:avLst/>
              </a:prstGeom>
              <a:noFill/>
            </p:spPr>
            <p:txBody>
              <a:bodyPr wrap="none" lIns="0" tIns="0" rIns="0" bIns="0" rtlCol="0">
                <a:spAutoFit/>
              </a:bodyPr>
              <a:lstStyle/>
              <a:p>
                <a:pPr marL="285750" indent="-285750">
                  <a:buFont typeface="Wingdings" panose="05000000000000000000" pitchFamily="2" charset="2"/>
                  <a:buChar char="v"/>
                </a:pP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𝑥</m:t>
                        </m:r>
                        <m:r>
                          <a:rPr lang="en-US" sz="2400" b="0" i="1" smtClean="0">
                            <a:latin typeface="Cambria Math" panose="02040503050406030204" pitchFamily="18" charset="0"/>
                          </a:rPr>
                          <m:t>−2</m:t>
                        </m:r>
                      </m:num>
                      <m:den>
                        <m:r>
                          <a:rPr lang="en-US" sz="2400" b="0" i="1" smtClean="0">
                            <a:latin typeface="Cambria Math" panose="02040503050406030204" pitchFamily="18" charset="0"/>
                          </a:rPr>
                          <m:t>6</m:t>
                        </m:r>
                        <m:r>
                          <a:rPr lang="ru-RU" sz="2400" b="0" i="1" smtClean="0">
                            <a:latin typeface="Cambria Math" panose="02040503050406030204" pitchFamily="18" charset="0"/>
                          </a:rPr>
                          <m:t>−</m:t>
                        </m:r>
                        <m:r>
                          <a:rPr lang="en-US" sz="2400" b="0" i="1" smtClean="0">
                            <a:latin typeface="Cambria Math" panose="02040503050406030204" pitchFamily="18" charset="0"/>
                          </a:rPr>
                          <m:t>7</m:t>
                        </m:r>
                        <m:rad>
                          <m:radPr>
                            <m:degHide m:val="on"/>
                            <m:ctrlPr>
                              <a:rPr lang="ru-RU" sz="2400" b="0" i="1" smtClean="0">
                                <a:latin typeface="Cambria Math" panose="02040503050406030204" pitchFamily="18" charset="0"/>
                              </a:rPr>
                            </m:ctrlPr>
                          </m:radPr>
                          <m:deg/>
                          <m:e>
                            <m:r>
                              <a:rPr lang="en-US" sz="2400" b="0" i="1" smtClean="0">
                                <a:latin typeface="Cambria Math" panose="02040503050406030204" pitchFamily="18" charset="0"/>
                              </a:rPr>
                              <m:t>2</m:t>
                            </m:r>
                          </m:e>
                        </m:rad>
                      </m:den>
                    </m:f>
                  </m:oMath>
                </a14:m>
                <a:endParaRPr lang="en-US" sz="2400" dirty="0"/>
              </a:p>
            </p:txBody>
          </p:sp>
        </mc:Choice>
        <mc:Fallback xmlns="">
          <p:sp>
            <p:nvSpPr>
              <p:cNvPr id="17" name="TextBox 16">
                <a:extLst>
                  <a:ext uri="{FF2B5EF4-FFF2-40B4-BE49-F238E27FC236}">
                    <a16:creationId xmlns:a16="http://schemas.microsoft.com/office/drawing/2014/main" id="{8B865044-9787-4E85-A46D-DF3654932769}"/>
                  </a:ext>
                </a:extLst>
              </p:cNvPr>
              <p:cNvSpPr txBox="1">
                <a:spLocks noRot="1" noChangeAspect="1" noMove="1" noResize="1" noEditPoints="1" noAdjustHandles="1" noChangeArrowheads="1" noChangeShapeType="1" noTextEdit="1"/>
              </p:cNvSpPr>
              <p:nvPr/>
            </p:nvSpPr>
            <p:spPr>
              <a:xfrm>
                <a:off x="7109693" y="3206035"/>
                <a:ext cx="989117" cy="544829"/>
              </a:xfrm>
              <a:prstGeom prst="rect">
                <a:avLst/>
              </a:prstGeom>
              <a:blipFill>
                <a:blip r:embed="rId14"/>
                <a:stretch>
                  <a:fillRect b="-1124"/>
                </a:stretch>
              </a:blipFill>
            </p:spPr>
            <p:txBody>
              <a:bodyPr/>
              <a:lstStyle/>
              <a:p>
                <a:r>
                  <a:rPr lang="en-US">
                    <a:noFill/>
                  </a:rPr>
                  <a:t> </a:t>
                </a:r>
              </a:p>
            </p:txBody>
          </p:sp>
        </mc:Fallback>
      </mc:AlternateContent>
    </p:spTree>
    <p:extLst>
      <p:ext uri="{BB962C8B-B14F-4D97-AF65-F5344CB8AC3E}">
        <p14:creationId xmlns:p14="http://schemas.microsoft.com/office/powerpoint/2010/main" val="16980702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1" name="Straight Connector 70">
            <a:extLst>
              <a:ext uri="{FF2B5EF4-FFF2-40B4-BE49-F238E27FC236}">
                <a16:creationId xmlns:a16="http://schemas.microsoft.com/office/drawing/2014/main" id="{D2E961F1-4A28-4A5F-BBD4-6E400E5E6C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72357"/>
            <a:ext cx="9141618"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3" name="Rectangle 72">
            <a:extLst>
              <a:ext uri="{FF2B5EF4-FFF2-40B4-BE49-F238E27FC236}">
                <a16:creationId xmlns:a16="http://schemas.microsoft.com/office/drawing/2014/main" id="{7F57BEA8-497D-4AA8-8A18-BDCD696B2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8596"/>
            <a:ext cx="9144000" cy="1735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94554" y="489439"/>
            <a:ext cx="8354891" cy="930447"/>
          </a:xfrm>
        </p:spPr>
        <p:txBody>
          <a:bodyPr vert="horz" lIns="91440" tIns="45720" rIns="91440" bIns="45720" rtlCol="0" anchor="b">
            <a:normAutofit/>
          </a:bodyPr>
          <a:lstStyle/>
          <a:p>
            <a:pPr>
              <a:lnSpc>
                <a:spcPct val="90000"/>
              </a:lnSpc>
            </a:pPr>
            <a:r>
              <a:rPr lang="en-US" sz="4700" kern="1200" dirty="0">
                <a:solidFill>
                  <a:schemeClr val="bg1"/>
                </a:solidFill>
                <a:latin typeface="Amasis MT Pro Medium" panose="02040604050005020304" pitchFamily="18" charset="0"/>
              </a:rPr>
              <a:t>Factorization of Zero</a:t>
            </a:r>
          </a:p>
        </p:txBody>
      </p:sp>
      <p:cxnSp>
        <p:nvCxnSpPr>
          <p:cNvPr id="75" name="Straight Connector 74">
            <a:extLst>
              <a:ext uri="{FF2B5EF4-FFF2-40B4-BE49-F238E27FC236}">
                <a16:creationId xmlns:a16="http://schemas.microsoft.com/office/drawing/2014/main" id="{A82415D3-DDE5-4D63-8CB3-23A5EC581B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43300" y="1479733"/>
            <a:ext cx="20574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AD7193FB-6AE6-4B3B-8F89-56B55DD63B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201402"/>
            <a:ext cx="9141618"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3074" name="Picture 2" descr="Solving quadratic equations by factoring (article) | Khan Academy">
            <a:extLst>
              <a:ext uri="{FF2B5EF4-FFF2-40B4-BE49-F238E27FC236}">
                <a16:creationId xmlns:a16="http://schemas.microsoft.com/office/drawing/2014/main" id="{CD5526CE-CDEB-449A-B7E5-4C55DC563AE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1428"/>
          <a:stretch/>
        </p:blipFill>
        <p:spPr bwMode="auto">
          <a:xfrm>
            <a:off x="240030" y="2520901"/>
            <a:ext cx="8622615" cy="3810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0868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383" y="274638"/>
            <a:ext cx="8229600" cy="1143000"/>
          </a:xfrm>
        </p:spPr>
        <p:txBody>
          <a:bodyPr/>
          <a:lstStyle/>
          <a:p>
            <a:r>
              <a:rPr lang="en-US" dirty="0">
                <a:latin typeface="Amasis MT Pro Medium" panose="02040604050005020304" pitchFamily="18" charset="0"/>
              </a:rPr>
              <a:t>Surd Expressions</a:t>
            </a:r>
            <a:endParaRPr lang="ru-RU"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60513" y="1752600"/>
                <a:ext cx="8229600" cy="4525963"/>
              </a:xfrm>
            </p:spPr>
            <p:txBody>
              <a:bodyPr>
                <a:normAutofit fontScale="70000" lnSpcReduction="20000"/>
              </a:bodyPr>
              <a:lstStyle/>
              <a:p>
                <a:pPr>
                  <a:lnSpc>
                    <a:spcPct val="120000"/>
                  </a:lnSpc>
                </a:pPr>
                <a:r>
                  <a:rPr lang="en-US" sz="2800" dirty="0">
                    <a:latin typeface="Amasis MT Pro" panose="02040504050005020304" pitchFamily="18" charset="0"/>
                  </a:rPr>
                  <a:t>Any expression involving a square root symbol </a:t>
                </a:r>
                <a14:m>
                  <m:oMath xmlns:m="http://schemas.openxmlformats.org/officeDocument/2006/math">
                    <m:rad>
                      <m:radPr>
                        <m:degHide m:val="on"/>
                        <m:ctrlPr>
                          <a:rPr lang="en-US" sz="2800" i="1" smtClean="0">
                            <a:latin typeface="Cambria Math" panose="02040503050406030204" pitchFamily="18" charset="0"/>
                          </a:rPr>
                        </m:ctrlPr>
                      </m:radPr>
                      <m:deg/>
                      <m:e/>
                    </m:rad>
                    <m:r>
                      <a:rPr lang="en-US" sz="2800" b="0" i="1" smtClean="0">
                        <a:latin typeface="Cambria Math"/>
                      </a:rPr>
                      <m:t> </m:t>
                    </m:r>
                  </m:oMath>
                </a14:m>
                <a:r>
                  <a:rPr lang="en-US" sz="2800" dirty="0">
                    <a:latin typeface="Amasis MT Pro" panose="02040504050005020304" pitchFamily="18" charset="0"/>
                  </a:rPr>
                  <a:t> </a:t>
                </a:r>
                <a:br>
                  <a:rPr lang="en-US" sz="2800" dirty="0">
                    <a:latin typeface="Amasis MT Pro" panose="02040504050005020304" pitchFamily="18" charset="0"/>
                  </a:rPr>
                </a:br>
                <a:endParaRPr lang="en-US" sz="2800" dirty="0">
                  <a:latin typeface="Amasis MT Pro" panose="02040504050005020304" pitchFamily="18" charset="0"/>
                </a:endParaRPr>
              </a:p>
              <a:p>
                <a:pPr>
                  <a:lnSpc>
                    <a:spcPct val="120000"/>
                  </a:lnSpc>
                </a:pPr>
                <a:r>
                  <a:rPr lang="en-US" sz="2800" dirty="0">
                    <a:latin typeface="Amasis MT Pro" panose="02040504050005020304" pitchFamily="18" charset="0"/>
                  </a:rPr>
                  <a:t>When we can't simplify a number to remove a square root (or cube root etc.) then it is </a:t>
                </a:r>
                <a:r>
                  <a:rPr lang="en-US" sz="2800" b="1" dirty="0">
                    <a:latin typeface="Amasis MT Pro" panose="02040504050005020304" pitchFamily="18" charset="0"/>
                  </a:rPr>
                  <a:t>a surd</a:t>
                </a:r>
                <a:r>
                  <a:rPr lang="en-US" sz="2800" dirty="0">
                    <a:latin typeface="Amasis MT Pro" panose="02040504050005020304" pitchFamily="18" charset="0"/>
                  </a:rPr>
                  <a:t>.</a:t>
                </a:r>
                <a:br>
                  <a:rPr lang="en-US" sz="2800" dirty="0">
                    <a:latin typeface="Amasis MT Pro" panose="02040504050005020304" pitchFamily="18" charset="0"/>
                  </a:rPr>
                </a:br>
                <a:endParaRPr lang="en-US" sz="2800" dirty="0">
                  <a:latin typeface="Amasis MT Pro" panose="02040504050005020304" pitchFamily="18" charset="0"/>
                </a:endParaRPr>
              </a:p>
              <a:p>
                <a:pPr>
                  <a:lnSpc>
                    <a:spcPct val="120000"/>
                  </a:lnSpc>
                </a:pPr>
                <a:r>
                  <a:rPr lang="en-US" sz="2800" dirty="0">
                    <a:latin typeface="Amasis MT Pro" panose="02040504050005020304" pitchFamily="18" charset="0"/>
                  </a:rPr>
                  <a:t>The surds have a decimal which goes on forever without repeating, and are </a:t>
                </a:r>
                <a:r>
                  <a:rPr lang="en-US" sz="2800" u="sng" dirty="0">
                    <a:latin typeface="Amasis MT Pro" panose="02040504050005020304" pitchFamily="18" charset="0"/>
                  </a:rPr>
                  <a:t>Irrational Numbers</a:t>
                </a:r>
                <a:r>
                  <a:rPr lang="en-US" sz="2800" dirty="0">
                    <a:latin typeface="Amasis MT Pro" panose="02040504050005020304" pitchFamily="18" charset="0"/>
                  </a:rPr>
                  <a:t>.</a:t>
                </a:r>
              </a:p>
              <a:p>
                <a:endParaRPr lang="en-US" sz="2800" dirty="0">
                  <a:latin typeface="Amasis MT Pro" panose="02040504050005020304" pitchFamily="18" charset="0"/>
                </a:endParaRPr>
              </a:p>
              <a:p>
                <a14:m>
                  <m:oMath xmlns:m="http://schemas.openxmlformats.org/officeDocument/2006/math">
                    <m:rad>
                      <m:radPr>
                        <m:degHide m:val="on"/>
                        <m:ctrlPr>
                          <a:rPr lang="ru-RU" sz="2800" i="1" smtClean="0">
                            <a:latin typeface="Cambria Math" panose="02040503050406030204" pitchFamily="18" charset="0"/>
                          </a:rPr>
                        </m:ctrlPr>
                      </m:radPr>
                      <m:deg/>
                      <m:e>
                        <m:r>
                          <a:rPr lang="en-US" sz="2800" b="0" i="1" smtClean="0">
                            <a:latin typeface="Cambria Math"/>
                          </a:rPr>
                          <m:t>2</m:t>
                        </m:r>
                      </m:e>
                    </m:rad>
                    <m:r>
                      <a:rPr lang="en-US" sz="2800" b="0" i="1" smtClean="0">
                        <a:latin typeface="Cambria Math"/>
                      </a:rPr>
                      <m:t>, </m:t>
                    </m:r>
                    <m:rad>
                      <m:radPr>
                        <m:degHide m:val="on"/>
                        <m:ctrlPr>
                          <a:rPr lang="en-US" sz="2800" b="0" i="1" smtClean="0">
                            <a:latin typeface="Cambria Math" panose="02040503050406030204" pitchFamily="18" charset="0"/>
                            <a:ea typeface="Cambria Math"/>
                          </a:rPr>
                        </m:ctrlPr>
                      </m:radPr>
                      <m:deg/>
                      <m:e>
                        <m:r>
                          <a:rPr lang="en-US" sz="2800" b="0" i="1" smtClean="0">
                            <a:latin typeface="Cambria Math"/>
                            <a:ea typeface="Cambria Math"/>
                          </a:rPr>
                          <m:t>3</m:t>
                        </m:r>
                      </m:e>
                    </m:rad>
                    <m:r>
                      <a:rPr lang="en-US" sz="2800" b="0" i="1" smtClean="0">
                        <a:latin typeface="Cambria Math"/>
                        <a:ea typeface="Cambria Math"/>
                      </a:rPr>
                      <m:t>+1, </m:t>
                    </m:r>
                    <m:f>
                      <m:fPr>
                        <m:ctrlPr>
                          <a:rPr lang="en-US" sz="2800" b="0" i="1" smtClean="0">
                            <a:latin typeface="Cambria Math" panose="02040503050406030204" pitchFamily="18" charset="0"/>
                            <a:ea typeface="Cambria Math"/>
                          </a:rPr>
                        </m:ctrlPr>
                      </m:fPr>
                      <m:num>
                        <m:rad>
                          <m:radPr>
                            <m:degHide m:val="on"/>
                            <m:ctrlPr>
                              <a:rPr lang="en-US" sz="2800" b="0" i="1" smtClean="0">
                                <a:latin typeface="Cambria Math" panose="02040503050406030204" pitchFamily="18" charset="0"/>
                                <a:ea typeface="Cambria Math"/>
                              </a:rPr>
                            </m:ctrlPr>
                          </m:radPr>
                          <m:deg/>
                          <m:e>
                            <m:r>
                              <a:rPr lang="en-US" sz="2800" b="0" i="1" smtClean="0">
                                <a:latin typeface="Cambria Math"/>
                                <a:ea typeface="Cambria Math"/>
                              </a:rPr>
                              <m:t>13−</m:t>
                            </m:r>
                            <m:r>
                              <a:rPr lang="en-US" sz="2800" b="0" i="1" smtClean="0">
                                <a:latin typeface="Cambria Math"/>
                                <a:ea typeface="Cambria Math"/>
                              </a:rPr>
                              <m:t>𝑎</m:t>
                            </m:r>
                          </m:e>
                        </m:rad>
                      </m:num>
                      <m:den>
                        <m:rad>
                          <m:radPr>
                            <m:degHide m:val="on"/>
                            <m:ctrlPr>
                              <a:rPr lang="en-US" sz="2800" b="0" i="1" smtClean="0">
                                <a:latin typeface="Cambria Math" panose="02040503050406030204" pitchFamily="18" charset="0"/>
                                <a:ea typeface="Cambria Math"/>
                              </a:rPr>
                            </m:ctrlPr>
                          </m:radPr>
                          <m:deg/>
                          <m:e>
                            <m:r>
                              <a:rPr lang="en-US" sz="2800" b="0" i="1" smtClean="0">
                                <a:latin typeface="Cambria Math"/>
                                <a:ea typeface="Cambria Math"/>
                              </a:rPr>
                              <m:t>𝑏</m:t>
                            </m:r>
                            <m:r>
                              <a:rPr lang="en-US" sz="2800" b="0" i="1" smtClean="0">
                                <a:latin typeface="Cambria Math"/>
                                <a:ea typeface="Cambria Math"/>
                              </a:rPr>
                              <m:t>+</m:t>
                            </m:r>
                            <m:r>
                              <a:rPr lang="en-US" sz="2800" b="0" i="1" smtClean="0">
                                <a:latin typeface="Cambria Math"/>
                                <a:ea typeface="Cambria Math"/>
                              </a:rPr>
                              <m:t>𝑐</m:t>
                            </m:r>
                          </m:e>
                        </m:rad>
                      </m:den>
                    </m:f>
                  </m:oMath>
                </a14:m>
                <a:r>
                  <a:rPr lang="en-US" sz="2800" dirty="0">
                    <a:latin typeface="Amasis MT Pro" panose="02040504050005020304" pitchFamily="18" charset="0"/>
                  </a:rPr>
                  <a:t> , … - surd expressions</a:t>
                </a:r>
              </a:p>
              <a:p>
                <a:pPr marL="0" indent="0">
                  <a:buNone/>
                </a:pPr>
                <a:endParaRPr lang="en-US" sz="2800" i="1" dirty="0">
                  <a:latin typeface="Amasis MT Pro" panose="02040504050005020304" pitchFamily="18" charset="0"/>
                </a:endParaRPr>
              </a:p>
              <a:p>
                <a14:m>
                  <m:oMath xmlns:m="http://schemas.openxmlformats.org/officeDocument/2006/math">
                    <m:rad>
                      <m:radPr>
                        <m:degHide m:val="on"/>
                        <m:ctrlPr>
                          <a:rPr lang="en-US" sz="2800" i="1">
                            <a:latin typeface="Cambria Math" panose="02040503050406030204" pitchFamily="18" charset="0"/>
                          </a:rPr>
                        </m:ctrlPr>
                      </m:radPr>
                      <m:deg/>
                      <m:e>
                        <m:r>
                          <a:rPr lang="en-US" sz="2800" b="0" i="1" smtClean="0">
                            <a:latin typeface="Cambria Math"/>
                          </a:rPr>
                          <m:t>𝑎</m:t>
                        </m:r>
                      </m:e>
                    </m:rad>
                  </m:oMath>
                </a14:m>
                <a:r>
                  <a:rPr lang="en-US" sz="2800" dirty="0">
                    <a:latin typeface="Amasis MT Pro" panose="02040504050005020304" pitchFamily="18" charset="0"/>
                  </a:rPr>
                  <a:t> </a:t>
                </a:r>
                <a:r>
                  <a:rPr lang="en-US" sz="2800" dirty="0">
                    <a:latin typeface="Amasis MT Pro" panose="02040504050005020304" pitchFamily="18" charset="0"/>
                    <a:ea typeface="Cambria Math"/>
                  </a:rPr>
                  <a:t>⟶</a:t>
                </a:r>
                <a:r>
                  <a:rPr lang="en-US" sz="2800" dirty="0">
                    <a:latin typeface="Amasis MT Pro" panose="02040504050005020304" pitchFamily="18" charset="0"/>
                  </a:rPr>
                  <a:t> </a:t>
                </a:r>
                <a:r>
                  <a:rPr lang="en-US" sz="2800" i="1" dirty="0">
                    <a:solidFill>
                      <a:srgbClr val="FF0000"/>
                    </a:solidFill>
                    <a:latin typeface="Amasis MT Pro" panose="02040504050005020304" pitchFamily="18" charset="0"/>
                  </a:rPr>
                  <a:t>a </a:t>
                </a:r>
                <a:r>
                  <a:rPr lang="en-US" sz="2800" dirty="0">
                    <a:solidFill>
                      <a:srgbClr val="FF0000"/>
                    </a:solidFill>
                    <a:latin typeface="Amasis MT Pro" panose="02040504050005020304" pitchFamily="18" charset="0"/>
                    <a:ea typeface="Cambria Math"/>
                  </a:rPr>
                  <a:t>≥ 0</a:t>
                </a:r>
                <a:r>
                  <a:rPr lang="en-US" sz="2800" dirty="0">
                    <a:latin typeface="Amasis MT Pro" panose="02040504050005020304" pitchFamily="18" charset="0"/>
                  </a:rPr>
                  <a:t> </a:t>
                </a:r>
              </a:p>
              <a:p>
                <a:r>
                  <a:rPr lang="en-US" sz="2800" dirty="0">
                    <a:solidFill>
                      <a:schemeClr val="accent3">
                        <a:lumMod val="50000"/>
                      </a:schemeClr>
                    </a:solidFill>
                    <a:latin typeface="Amasis MT Pro" panose="02040504050005020304" pitchFamily="18" charset="0"/>
                  </a:rPr>
                  <a:t>- </a:t>
                </a:r>
                <a14:m>
                  <m:oMath xmlns:m="http://schemas.openxmlformats.org/officeDocument/2006/math">
                    <m:rad>
                      <m:radPr>
                        <m:degHide m:val="on"/>
                        <m:ctrlPr>
                          <a:rPr lang="en-US" sz="2800" i="1">
                            <a:solidFill>
                              <a:schemeClr val="accent3">
                                <a:lumMod val="50000"/>
                              </a:schemeClr>
                            </a:solidFill>
                            <a:latin typeface="Cambria Math" panose="02040503050406030204" pitchFamily="18" charset="0"/>
                          </a:rPr>
                        </m:ctrlPr>
                      </m:radPr>
                      <m:deg/>
                      <m:e>
                        <m:r>
                          <a:rPr lang="en-US" sz="2800" i="1">
                            <a:solidFill>
                              <a:schemeClr val="accent3">
                                <a:lumMod val="50000"/>
                              </a:schemeClr>
                            </a:solidFill>
                            <a:latin typeface="Cambria Math"/>
                          </a:rPr>
                          <m:t>𝑎</m:t>
                        </m:r>
                      </m:e>
                    </m:rad>
                  </m:oMath>
                </a14:m>
                <a:r>
                  <a:rPr lang="en-US" sz="2800" dirty="0">
                    <a:solidFill>
                      <a:schemeClr val="accent3">
                        <a:lumMod val="50000"/>
                      </a:schemeClr>
                    </a:solidFill>
                    <a:latin typeface="Amasis MT Pro" panose="02040504050005020304" pitchFamily="18" charset="0"/>
                  </a:rPr>
                  <a:t> is possible </a:t>
                </a:r>
              </a:p>
              <a:p>
                <a14:m>
                  <m:oMath xmlns:m="http://schemas.openxmlformats.org/officeDocument/2006/math">
                    <m:rad>
                      <m:radPr>
                        <m:degHide m:val="on"/>
                        <m:ctrlPr>
                          <a:rPr lang="ru-RU" sz="2800" i="1" smtClean="0">
                            <a:solidFill>
                              <a:schemeClr val="accent3">
                                <a:lumMod val="50000"/>
                              </a:schemeClr>
                            </a:solidFill>
                            <a:latin typeface="Cambria Math" panose="02040503050406030204" pitchFamily="18" charset="0"/>
                          </a:rPr>
                        </m:ctrlPr>
                      </m:radPr>
                      <m:deg/>
                      <m:e>
                        <m:r>
                          <a:rPr lang="en-US" sz="2800" b="0" i="1" smtClean="0">
                            <a:solidFill>
                              <a:schemeClr val="accent3">
                                <a:lumMod val="50000"/>
                              </a:schemeClr>
                            </a:solidFill>
                            <a:latin typeface="Cambria Math" panose="02040503050406030204" pitchFamily="18" charset="0"/>
                          </a:rPr>
                          <m:t>−</m:t>
                        </m:r>
                        <m:r>
                          <a:rPr lang="en-US" sz="2800" b="0" i="1" smtClean="0">
                            <a:solidFill>
                              <a:schemeClr val="accent3">
                                <a:lumMod val="50000"/>
                              </a:schemeClr>
                            </a:solidFill>
                            <a:latin typeface="Cambria Math" panose="02040503050406030204" pitchFamily="18" charset="0"/>
                          </a:rPr>
                          <m:t>𝑎</m:t>
                        </m:r>
                      </m:e>
                    </m:rad>
                  </m:oMath>
                </a14:m>
                <a:r>
                  <a:rPr lang="en-US" sz="2800" dirty="0">
                    <a:solidFill>
                      <a:schemeClr val="accent3">
                        <a:lumMod val="50000"/>
                      </a:schemeClr>
                    </a:solidFill>
                  </a:rPr>
                  <a:t> </a:t>
                </a:r>
                <a:r>
                  <a:rPr lang="en-US" sz="2800" dirty="0">
                    <a:solidFill>
                      <a:schemeClr val="accent3">
                        <a:lumMod val="50000"/>
                      </a:schemeClr>
                    </a:solidFill>
                    <a:latin typeface="Amasis MT Pro" panose="02040504050005020304" pitchFamily="18" charset="0"/>
                  </a:rPr>
                  <a:t>is an imaginary number</a:t>
                </a:r>
                <a:endParaRPr lang="ru-RU" sz="2800" dirty="0">
                  <a:solidFill>
                    <a:schemeClr val="accent3">
                      <a:lumMod val="50000"/>
                    </a:schemeClr>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60513" y="1752600"/>
                <a:ext cx="8229600" cy="4525963"/>
              </a:xfrm>
              <a:blipFill>
                <a:blip r:embed="rId2"/>
                <a:stretch>
                  <a:fillRect l="-667" b="-135"/>
                </a:stretch>
              </a:blipFill>
            </p:spPr>
            <p:txBody>
              <a:bodyPr/>
              <a:lstStyle/>
              <a:p>
                <a:r>
                  <a:rPr lang="en-US">
                    <a:noFill/>
                  </a:rPr>
                  <a:t> </a:t>
                </a:r>
              </a:p>
            </p:txBody>
          </p:sp>
        </mc:Fallback>
      </mc:AlternateContent>
      <p:pic>
        <p:nvPicPr>
          <p:cNvPr id="1026" name="Picture 2" descr="Square root - Free interface icons">
            <a:extLst>
              <a:ext uri="{FF2B5EF4-FFF2-40B4-BE49-F238E27FC236}">
                <a16:creationId xmlns:a16="http://schemas.microsoft.com/office/drawing/2014/main" id="{85A2DFA3-2C65-49B2-BE0E-AB7C8B9DFBC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138113"/>
            <a:ext cx="1279525" cy="127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08903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E7C038C-D274-48FF-8638-723B33A05F78}"/>
              </a:ext>
            </a:extLst>
          </p:cNvPr>
          <p:cNvSpPr txBox="1"/>
          <p:nvPr/>
        </p:nvSpPr>
        <p:spPr>
          <a:xfrm>
            <a:off x="228600" y="351037"/>
            <a:ext cx="1877437" cy="646331"/>
          </a:xfrm>
          <a:prstGeom prst="rect">
            <a:avLst/>
          </a:prstGeom>
          <a:noFill/>
        </p:spPr>
        <p:txBody>
          <a:bodyPr wrap="none" rtlCol="0">
            <a:spAutoFit/>
          </a:bodyPr>
          <a:lstStyle/>
          <a:p>
            <a:r>
              <a:rPr lang="en-US" sz="3600" dirty="0">
                <a:latin typeface="Amasis MT Pro Medium" panose="02040604050005020304" pitchFamily="18" charset="0"/>
              </a:rPr>
              <a:t>Practice</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3714E46D-963F-4E0F-A93A-7BA8B2A82D52}"/>
                  </a:ext>
                </a:extLst>
              </p:cNvPr>
              <p:cNvSpPr txBox="1"/>
              <p:nvPr/>
            </p:nvSpPr>
            <p:spPr>
              <a:xfrm>
                <a:off x="1085738" y="1716116"/>
                <a:ext cx="2616614" cy="369332"/>
              </a:xfrm>
              <a:prstGeom prst="rect">
                <a:avLst/>
              </a:prstGeom>
              <a:noFill/>
            </p:spPr>
            <p:txBody>
              <a:bodyPr wrap="none" lIns="0" tIns="0" rIns="0" bIns="0" rtlCol="0">
                <a:spAutoFit/>
              </a:bodyPr>
              <a:lstStyle/>
              <a:p>
                <a:pPr marL="342900" indent="-342900">
                  <a:buFont typeface="Arial" panose="020B0604020202020204" pitchFamily="34" charset="0"/>
                  <a:buChar char="•"/>
                </a:pPr>
                <a14:m>
                  <m:oMath xmlns:m="http://schemas.openxmlformats.org/officeDocument/2006/math">
                    <m:r>
                      <a:rPr lang="en-US" sz="2400" i="1" smtClean="0">
                        <a:latin typeface="Cambria Math" panose="02040503050406030204" pitchFamily="18" charset="0"/>
                      </a:rPr>
                      <m:t>(</m:t>
                    </m:r>
                    <m:r>
                      <a:rPr lang="en-US" sz="2400" b="0" i="1" smtClean="0">
                        <a:latin typeface="Cambria Math" panose="02040503050406030204" pitchFamily="18" charset="0"/>
                      </a:rPr>
                      <m:t>2</m:t>
                    </m:r>
                    <m:r>
                      <a:rPr lang="en-US" sz="2400" b="0" i="1" smtClean="0">
                        <a:latin typeface="Cambria Math" panose="02040503050406030204" pitchFamily="18" charset="0"/>
                      </a:rPr>
                      <m:t>𝑥</m:t>
                    </m:r>
                    <m:r>
                      <a:rPr lang="en-US" sz="2400" b="0" i="1" smtClean="0">
                        <a:latin typeface="Cambria Math" panose="02040503050406030204" pitchFamily="18" charset="0"/>
                      </a:rPr>
                      <m:t>+1)(3</m:t>
                    </m:r>
                    <m:r>
                      <a:rPr lang="en-US" sz="2400" b="0" i="1" smtClean="0">
                        <a:latin typeface="Cambria Math" panose="02040503050406030204" pitchFamily="18" charset="0"/>
                      </a:rPr>
                      <m:t>𝑥</m:t>
                    </m:r>
                    <m:r>
                      <a:rPr lang="en-US" sz="2400" b="0" i="1" smtClean="0">
                        <a:latin typeface="Cambria Math" panose="02040503050406030204" pitchFamily="18" charset="0"/>
                      </a:rPr>
                      <m:t>−4)</m:t>
                    </m:r>
                  </m:oMath>
                </a14:m>
                <a:endParaRPr lang="en-US" sz="2400" dirty="0"/>
              </a:p>
            </p:txBody>
          </p:sp>
        </mc:Choice>
        <mc:Fallback xmlns="">
          <p:sp>
            <p:nvSpPr>
              <p:cNvPr id="11" name="TextBox 10">
                <a:extLst>
                  <a:ext uri="{FF2B5EF4-FFF2-40B4-BE49-F238E27FC236}">
                    <a16:creationId xmlns:a16="http://schemas.microsoft.com/office/drawing/2014/main" id="{3714E46D-963F-4E0F-A93A-7BA8B2A82D52}"/>
                  </a:ext>
                </a:extLst>
              </p:cNvPr>
              <p:cNvSpPr txBox="1">
                <a:spLocks noRot="1" noChangeAspect="1" noMove="1" noResize="1" noEditPoints="1" noAdjustHandles="1" noChangeArrowheads="1" noChangeShapeType="1" noTextEdit="1"/>
              </p:cNvSpPr>
              <p:nvPr/>
            </p:nvSpPr>
            <p:spPr>
              <a:xfrm>
                <a:off x="1085738" y="1716116"/>
                <a:ext cx="2616614" cy="369332"/>
              </a:xfrm>
              <a:prstGeom prst="rect">
                <a:avLst/>
              </a:prstGeom>
              <a:blipFill>
                <a:blip r:embed="rId2"/>
                <a:stretch>
                  <a:fillRect l="-6527" t="-21667" r="-4895" b="-4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0F540EC7-18E3-4A64-96E1-2BD5B97E6DDE}"/>
                  </a:ext>
                </a:extLst>
              </p:cNvPr>
              <p:cNvSpPr txBox="1"/>
              <p:nvPr/>
            </p:nvSpPr>
            <p:spPr>
              <a:xfrm>
                <a:off x="1085738" y="2842192"/>
                <a:ext cx="2779992" cy="524631"/>
              </a:xfrm>
              <a:prstGeom prst="rect">
                <a:avLst/>
              </a:prstGeom>
              <a:noFill/>
            </p:spPr>
            <p:txBody>
              <a:bodyPr wrap="none" lIns="0" tIns="0" rIns="0" bIns="0" rtlCol="0">
                <a:spAutoFit/>
              </a:bodyPr>
              <a:lstStyle/>
              <a:p>
                <a:pPr marL="342900" indent="-342900">
                  <a:buFont typeface="Arial" panose="020B0604020202020204" pitchFamily="34" charset="0"/>
                  <a:buChar char="•"/>
                </a:pPr>
                <a14:m>
                  <m:oMath xmlns:m="http://schemas.openxmlformats.org/officeDocument/2006/math">
                    <m:r>
                      <a:rPr lang="en-US" sz="2400" i="1" smtClean="0">
                        <a:latin typeface="Cambria Math" panose="02040503050406030204" pitchFamily="18" charset="0"/>
                      </a:rPr>
                      <m:t>3</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4</m:t>
                        </m:r>
                        <m:r>
                          <a:rPr lang="en-US" sz="2400" b="0" i="1" smtClean="0">
                            <a:latin typeface="Cambria Math" panose="02040503050406030204" pitchFamily="18" charset="0"/>
                          </a:rPr>
                          <m:t>𝑥</m:t>
                        </m:r>
                      </m:num>
                      <m:den>
                        <m:r>
                          <a:rPr lang="en-US" sz="2400" b="0" i="1" smtClean="0">
                            <a:latin typeface="Cambria Math" panose="02040503050406030204" pitchFamily="18" charset="0"/>
                          </a:rPr>
                          <m:t>5</m:t>
                        </m:r>
                      </m:den>
                    </m:f>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7</m:t>
                        </m:r>
                      </m:den>
                    </m:f>
                    <m:r>
                      <a:rPr lang="en-US" sz="2400" b="0" i="1" smtClean="0">
                        <a:latin typeface="Cambria Math" panose="02040503050406030204" pitchFamily="18" charset="0"/>
                      </a:rPr>
                      <m:t>)(1</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3</m:t>
                        </m:r>
                      </m:den>
                    </m:f>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3</m:t>
                        </m:r>
                        <m:r>
                          <a:rPr lang="en-US" sz="2400" b="0" i="1" smtClean="0">
                            <a:latin typeface="Cambria Math" panose="02040503050406030204" pitchFamily="18" charset="0"/>
                          </a:rPr>
                          <m:t>𝑥</m:t>
                        </m:r>
                      </m:num>
                      <m:den>
                        <m:r>
                          <a:rPr lang="en-US" sz="2400" b="0" i="1" smtClean="0">
                            <a:latin typeface="Cambria Math" panose="02040503050406030204" pitchFamily="18" charset="0"/>
                          </a:rPr>
                          <m:t>10</m:t>
                        </m:r>
                      </m:den>
                    </m:f>
                    <m:r>
                      <a:rPr lang="en-US" sz="2400" b="0" i="1" smtClean="0">
                        <a:latin typeface="Cambria Math" panose="02040503050406030204" pitchFamily="18" charset="0"/>
                      </a:rPr>
                      <m:t>)</m:t>
                    </m:r>
                  </m:oMath>
                </a14:m>
                <a:endParaRPr lang="en-US" sz="2400" dirty="0"/>
              </a:p>
            </p:txBody>
          </p:sp>
        </mc:Choice>
        <mc:Fallback xmlns="">
          <p:sp>
            <p:nvSpPr>
              <p:cNvPr id="12" name="TextBox 11">
                <a:extLst>
                  <a:ext uri="{FF2B5EF4-FFF2-40B4-BE49-F238E27FC236}">
                    <a16:creationId xmlns:a16="http://schemas.microsoft.com/office/drawing/2014/main" id="{0F540EC7-18E3-4A64-96E1-2BD5B97E6DDE}"/>
                  </a:ext>
                </a:extLst>
              </p:cNvPr>
              <p:cNvSpPr txBox="1">
                <a:spLocks noRot="1" noChangeAspect="1" noMove="1" noResize="1" noEditPoints="1" noAdjustHandles="1" noChangeArrowheads="1" noChangeShapeType="1" noTextEdit="1"/>
              </p:cNvSpPr>
              <p:nvPr/>
            </p:nvSpPr>
            <p:spPr>
              <a:xfrm>
                <a:off x="1085738" y="2842192"/>
                <a:ext cx="2779992" cy="52463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A07DFBB2-E5AA-4877-9055-9D048711EFF2}"/>
                  </a:ext>
                </a:extLst>
              </p:cNvPr>
              <p:cNvSpPr txBox="1"/>
              <p:nvPr/>
            </p:nvSpPr>
            <p:spPr>
              <a:xfrm>
                <a:off x="1085738" y="4134076"/>
                <a:ext cx="2996590" cy="404150"/>
              </a:xfrm>
              <a:prstGeom prst="rect">
                <a:avLst/>
              </a:prstGeom>
              <a:noFill/>
            </p:spPr>
            <p:txBody>
              <a:bodyPr wrap="none" lIns="0" tIns="0" rIns="0" bIns="0" rtlCol="0">
                <a:spAutoFit/>
              </a:bodyPr>
              <a:lstStyle/>
              <a:p>
                <a:pPr marL="342900" indent="-342900">
                  <a:buFont typeface="Arial" panose="020B0604020202020204" pitchFamily="34" charset="0"/>
                  <a:buChar char="•"/>
                </a:pPr>
                <a14:m>
                  <m:oMath xmlns:m="http://schemas.openxmlformats.org/officeDocument/2006/math">
                    <m:r>
                      <a:rPr lang="en-US" sz="2400" i="1" smtClean="0">
                        <a:latin typeface="Cambria Math" panose="02040503050406030204" pitchFamily="18" charset="0"/>
                      </a:rPr>
                      <m:t>(</m:t>
                    </m:r>
                    <m:r>
                      <a:rPr lang="en-US" sz="2400" b="0" i="1" smtClean="0">
                        <a:latin typeface="Cambria Math" panose="02040503050406030204" pitchFamily="18" charset="0"/>
                      </a:rPr>
                      <m:t>2</m:t>
                    </m:r>
                    <m:rad>
                      <m:radPr>
                        <m:degHide m:val="on"/>
                        <m:ctrlPr>
                          <a:rPr lang="en-US" sz="2400" b="0" i="1" smtClean="0">
                            <a:latin typeface="Cambria Math" panose="02040503050406030204" pitchFamily="18" charset="0"/>
                          </a:rPr>
                        </m:ctrlPr>
                      </m:radPr>
                      <m:deg/>
                      <m:e>
                        <m:r>
                          <a:rPr lang="en-US" sz="2400" b="0" i="1" smtClean="0">
                            <a:latin typeface="Cambria Math" panose="02040503050406030204" pitchFamily="18" charset="0"/>
                          </a:rPr>
                          <m:t>3</m:t>
                        </m:r>
                      </m:e>
                    </m:rad>
                    <m:r>
                      <a:rPr lang="en-US" sz="2400" b="0" i="1" smtClean="0">
                        <a:latin typeface="Cambria Math" panose="02040503050406030204" pitchFamily="18" charset="0"/>
                      </a:rPr>
                      <m:t>𝑦</m:t>
                    </m:r>
                    <m:r>
                      <a:rPr lang="en-US" sz="2400" b="0" i="1" smtClean="0">
                        <a:latin typeface="Cambria Math" panose="02040503050406030204" pitchFamily="18" charset="0"/>
                      </a:rPr>
                      <m:t>−4)(4</m:t>
                    </m:r>
                    <m:r>
                      <a:rPr lang="en-US" sz="2400" b="0" i="1" smtClean="0">
                        <a:latin typeface="Cambria Math" panose="02040503050406030204" pitchFamily="18" charset="0"/>
                      </a:rPr>
                      <m:t>𝑦</m:t>
                    </m:r>
                    <m:r>
                      <a:rPr lang="en-US" sz="2400" b="0" i="1" smtClean="0">
                        <a:latin typeface="Cambria Math" panose="02040503050406030204" pitchFamily="18" charset="0"/>
                      </a:rPr>
                      <m:t>+7)</m:t>
                    </m:r>
                  </m:oMath>
                </a14:m>
                <a:endParaRPr lang="en-US" sz="2400" dirty="0"/>
              </a:p>
            </p:txBody>
          </p:sp>
        </mc:Choice>
        <mc:Fallback xmlns="">
          <p:sp>
            <p:nvSpPr>
              <p:cNvPr id="14" name="TextBox 13">
                <a:extLst>
                  <a:ext uri="{FF2B5EF4-FFF2-40B4-BE49-F238E27FC236}">
                    <a16:creationId xmlns:a16="http://schemas.microsoft.com/office/drawing/2014/main" id="{A07DFBB2-E5AA-4877-9055-9D048711EFF2}"/>
                  </a:ext>
                </a:extLst>
              </p:cNvPr>
              <p:cNvSpPr txBox="1">
                <a:spLocks noRot="1" noChangeAspect="1" noMove="1" noResize="1" noEditPoints="1" noAdjustHandles="1" noChangeArrowheads="1" noChangeShapeType="1" noTextEdit="1"/>
              </p:cNvSpPr>
              <p:nvPr/>
            </p:nvSpPr>
            <p:spPr>
              <a:xfrm>
                <a:off x="1085738" y="4134076"/>
                <a:ext cx="2996590" cy="40415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1D268EC3-54DE-45EE-A972-4EB45AF04696}"/>
                  </a:ext>
                </a:extLst>
              </p:cNvPr>
              <p:cNvSpPr txBox="1"/>
              <p:nvPr/>
            </p:nvSpPr>
            <p:spPr>
              <a:xfrm>
                <a:off x="5398122" y="1716116"/>
                <a:ext cx="2908360" cy="524631"/>
              </a:xfrm>
              <a:prstGeom prst="rect">
                <a:avLst/>
              </a:prstGeom>
              <a:noFill/>
            </p:spPr>
            <p:txBody>
              <a:bodyPr wrap="none" lIns="0" tIns="0" rIns="0" bIns="0" rtlCol="0">
                <a:spAutoFit/>
              </a:bodyPr>
              <a:lstStyle/>
              <a:p>
                <a:pPr marL="342900" indent="-342900">
                  <a:buFont typeface="Arial" panose="020B0604020202020204" pitchFamily="34" charset="0"/>
                  <a:buChar char="•"/>
                </a:pPr>
                <a14:m>
                  <m:oMath xmlns:m="http://schemas.openxmlformats.org/officeDocument/2006/math">
                    <m:r>
                      <a:rPr lang="en-US" sz="2400" i="1" smtClean="0">
                        <a:latin typeface="Cambria Math" panose="02040503050406030204" pitchFamily="18" charset="0"/>
                      </a:rPr>
                      <m:t>(</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2</m:t>
                        </m:r>
                      </m:num>
                      <m:den>
                        <m:r>
                          <a:rPr lang="en-US" sz="2400" b="0" i="1" smtClean="0">
                            <a:latin typeface="Cambria Math" panose="02040503050406030204" pitchFamily="18" charset="0"/>
                          </a:rPr>
                          <m:t>5</m:t>
                        </m:r>
                      </m:den>
                    </m:f>
                    <m:r>
                      <a:rPr lang="en-US" sz="2400" b="0" i="1" smtClean="0">
                        <a:latin typeface="Cambria Math" panose="02040503050406030204" pitchFamily="18" charset="0"/>
                      </a:rPr>
                      <m:t>𝑥</m:t>
                    </m:r>
                    <m:r>
                      <a:rPr lang="en-US" sz="2400" b="0" i="1" smtClean="0">
                        <a:latin typeface="Cambria Math" panose="02040503050406030204" pitchFamily="18" charset="0"/>
                      </a:rPr>
                      <m:t>+1)(4</m:t>
                    </m:r>
                    <m:r>
                      <a:rPr lang="en-US" sz="2400" b="0" i="1" smtClean="0">
                        <a:latin typeface="Cambria Math" panose="02040503050406030204" pitchFamily="18" charset="0"/>
                      </a:rPr>
                      <m:t>𝑥</m:t>
                    </m:r>
                    <m:r>
                      <a:rPr lang="en-US" sz="2400" b="0" i="1" smtClean="0">
                        <a:latin typeface="Cambria Math" panose="02040503050406030204" pitchFamily="18" charset="0"/>
                      </a:rPr>
                      <m:t>+4)</m:t>
                    </m:r>
                  </m:oMath>
                </a14:m>
                <a:endParaRPr lang="en-US" sz="2400" dirty="0"/>
              </a:p>
            </p:txBody>
          </p:sp>
        </mc:Choice>
        <mc:Fallback xmlns="">
          <p:sp>
            <p:nvSpPr>
              <p:cNvPr id="18" name="TextBox 17">
                <a:extLst>
                  <a:ext uri="{FF2B5EF4-FFF2-40B4-BE49-F238E27FC236}">
                    <a16:creationId xmlns:a16="http://schemas.microsoft.com/office/drawing/2014/main" id="{1D268EC3-54DE-45EE-A972-4EB45AF04696}"/>
                  </a:ext>
                </a:extLst>
              </p:cNvPr>
              <p:cNvSpPr txBox="1">
                <a:spLocks noRot="1" noChangeAspect="1" noMove="1" noResize="1" noEditPoints="1" noAdjustHandles="1" noChangeArrowheads="1" noChangeShapeType="1" noTextEdit="1"/>
              </p:cNvSpPr>
              <p:nvPr/>
            </p:nvSpPr>
            <p:spPr>
              <a:xfrm>
                <a:off x="5398122" y="1716116"/>
                <a:ext cx="2908360" cy="52463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D2514EA8-712C-4EC7-8F46-686417F04FE1}"/>
                  </a:ext>
                </a:extLst>
              </p:cNvPr>
              <p:cNvSpPr txBox="1"/>
              <p:nvPr/>
            </p:nvSpPr>
            <p:spPr>
              <a:xfrm>
                <a:off x="5398122" y="2842192"/>
                <a:ext cx="2770759" cy="524631"/>
              </a:xfrm>
              <a:prstGeom prst="rect">
                <a:avLst/>
              </a:prstGeom>
              <a:noFill/>
            </p:spPr>
            <p:txBody>
              <a:bodyPr wrap="none" lIns="0" tIns="0" rIns="0" bIns="0" rtlCol="0">
                <a:spAutoFit/>
              </a:bodyPr>
              <a:lstStyle/>
              <a:p>
                <a:pPr marL="342900" indent="-342900">
                  <a:buFont typeface="Arial" panose="020B0604020202020204" pitchFamily="34" charset="0"/>
                  <a:buChar char="•"/>
                </a:pPr>
                <a14:m>
                  <m:oMath xmlns:m="http://schemas.openxmlformats.org/officeDocument/2006/math">
                    <m:r>
                      <a:rPr lang="en-US" sz="2400" i="1" smtClean="0">
                        <a:latin typeface="Cambria Math" panose="02040503050406030204" pitchFamily="18" charset="0"/>
                      </a:rPr>
                      <m:t>9</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𝑥</m:t>
                        </m:r>
                      </m:num>
                      <m:den>
                        <m:r>
                          <a:rPr lang="en-US" sz="2400" b="0" i="1" smtClean="0">
                            <a:latin typeface="Cambria Math" panose="02040503050406030204" pitchFamily="18" charset="0"/>
                          </a:rPr>
                          <m:t>11</m:t>
                        </m:r>
                      </m:den>
                    </m:f>
                    <m:r>
                      <a:rPr lang="en-US" sz="2400" b="0" i="1" smtClean="0">
                        <a:latin typeface="Cambria Math" panose="02040503050406030204" pitchFamily="18" charset="0"/>
                      </a:rPr>
                      <m:t>−2</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2</m:t>
                        </m:r>
                      </m:num>
                      <m:den>
                        <m:r>
                          <a:rPr lang="en-US" sz="2400" b="0" i="1" smtClean="0">
                            <a:latin typeface="Cambria Math" panose="02040503050406030204" pitchFamily="18" charset="0"/>
                          </a:rPr>
                          <m:t>5</m:t>
                        </m:r>
                      </m:den>
                    </m:f>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2</m:t>
                        </m:r>
                      </m:num>
                      <m:den>
                        <m:r>
                          <a:rPr lang="en-US" sz="2400" b="0" i="1" smtClean="0">
                            <a:latin typeface="Cambria Math" panose="02040503050406030204" pitchFamily="18" charset="0"/>
                          </a:rPr>
                          <m:t>3</m:t>
                        </m:r>
                      </m:den>
                    </m:f>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3</m:t>
                        </m:r>
                        <m:r>
                          <a:rPr lang="en-US" sz="2400" b="0" i="1" smtClean="0">
                            <a:latin typeface="Cambria Math" panose="02040503050406030204" pitchFamily="18" charset="0"/>
                          </a:rPr>
                          <m:t>𝑥</m:t>
                        </m:r>
                      </m:num>
                      <m:den>
                        <m:r>
                          <a:rPr lang="en-US" sz="2400" b="0" i="1" smtClean="0">
                            <a:latin typeface="Cambria Math" panose="02040503050406030204" pitchFamily="18" charset="0"/>
                          </a:rPr>
                          <m:t>12</m:t>
                        </m:r>
                      </m:den>
                    </m:f>
                    <m:r>
                      <a:rPr lang="en-US" sz="2400" b="0" i="1" smtClean="0">
                        <a:latin typeface="Cambria Math" panose="02040503050406030204" pitchFamily="18" charset="0"/>
                      </a:rPr>
                      <m:t>)</m:t>
                    </m:r>
                  </m:oMath>
                </a14:m>
                <a:endParaRPr lang="en-US" sz="2400" dirty="0"/>
              </a:p>
            </p:txBody>
          </p:sp>
        </mc:Choice>
        <mc:Fallback xmlns="">
          <p:sp>
            <p:nvSpPr>
              <p:cNvPr id="19" name="TextBox 18">
                <a:extLst>
                  <a:ext uri="{FF2B5EF4-FFF2-40B4-BE49-F238E27FC236}">
                    <a16:creationId xmlns:a16="http://schemas.microsoft.com/office/drawing/2014/main" id="{D2514EA8-712C-4EC7-8F46-686417F04FE1}"/>
                  </a:ext>
                </a:extLst>
              </p:cNvPr>
              <p:cNvSpPr txBox="1">
                <a:spLocks noRot="1" noChangeAspect="1" noMove="1" noResize="1" noEditPoints="1" noAdjustHandles="1" noChangeArrowheads="1" noChangeShapeType="1" noTextEdit="1"/>
              </p:cNvSpPr>
              <p:nvPr/>
            </p:nvSpPr>
            <p:spPr>
              <a:xfrm>
                <a:off x="5398122" y="2842192"/>
                <a:ext cx="2770759" cy="52463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7956E2BC-F49A-4568-A060-14C1DC61E3B3}"/>
                  </a:ext>
                </a:extLst>
              </p:cNvPr>
              <p:cNvSpPr txBox="1"/>
              <p:nvPr/>
            </p:nvSpPr>
            <p:spPr>
              <a:xfrm>
                <a:off x="5398122" y="4130357"/>
                <a:ext cx="3461460" cy="407869"/>
              </a:xfrm>
              <a:prstGeom prst="rect">
                <a:avLst/>
              </a:prstGeom>
              <a:noFill/>
            </p:spPr>
            <p:txBody>
              <a:bodyPr wrap="none" lIns="0" tIns="0" rIns="0" bIns="0" rtlCol="0">
                <a:spAutoFit/>
              </a:bodyPr>
              <a:lstStyle/>
              <a:p>
                <a:pPr marL="342900" indent="-342900">
                  <a:buFont typeface="Arial" panose="020B0604020202020204" pitchFamily="34" charset="0"/>
                  <a:buChar char="•"/>
                </a:pPr>
                <a14:m>
                  <m:oMath xmlns:m="http://schemas.openxmlformats.org/officeDocument/2006/math">
                    <m:r>
                      <a:rPr lang="en-US" sz="2400" i="1" smtClean="0">
                        <a:latin typeface="Cambria Math" panose="02040503050406030204" pitchFamily="18" charset="0"/>
                      </a:rPr>
                      <m:t>(</m:t>
                    </m:r>
                    <m:r>
                      <a:rPr lang="en-US" sz="2400" b="0" i="1" smtClean="0">
                        <a:latin typeface="Cambria Math" panose="02040503050406030204" pitchFamily="18" charset="0"/>
                      </a:rPr>
                      <m:t>9</m:t>
                    </m:r>
                    <m:rad>
                      <m:radPr>
                        <m:degHide m:val="on"/>
                        <m:ctrlPr>
                          <a:rPr lang="en-US" sz="2400" b="0" i="1" smtClean="0">
                            <a:latin typeface="Cambria Math" panose="02040503050406030204" pitchFamily="18" charset="0"/>
                          </a:rPr>
                        </m:ctrlPr>
                      </m:radPr>
                      <m:deg/>
                      <m:e>
                        <m:r>
                          <a:rPr lang="en-US" sz="2400" b="0" i="1" smtClean="0">
                            <a:latin typeface="Cambria Math" panose="02040503050406030204" pitchFamily="18" charset="0"/>
                          </a:rPr>
                          <m:t>5</m:t>
                        </m:r>
                      </m:e>
                    </m:rad>
                    <m:r>
                      <a:rPr lang="en-US" sz="2400" b="0" i="1" smtClean="0">
                        <a:latin typeface="Cambria Math" panose="02040503050406030204" pitchFamily="18" charset="0"/>
                      </a:rPr>
                      <m:t>𝑧</m:t>
                    </m:r>
                    <m:r>
                      <a:rPr lang="en-US" sz="2400" b="0" i="1" smtClean="0">
                        <a:latin typeface="Cambria Math" panose="02040503050406030204" pitchFamily="18" charset="0"/>
                      </a:rPr>
                      <m:t>−13)(24</m:t>
                    </m:r>
                    <m:r>
                      <a:rPr lang="en-US" sz="2400" b="0" i="1" smtClean="0">
                        <a:latin typeface="Cambria Math" panose="02040503050406030204" pitchFamily="18" charset="0"/>
                      </a:rPr>
                      <m:t>𝑧</m:t>
                    </m:r>
                    <m:r>
                      <a:rPr lang="en-US" sz="2400" b="0" i="1" smtClean="0">
                        <a:latin typeface="Cambria Math" panose="02040503050406030204" pitchFamily="18" charset="0"/>
                      </a:rPr>
                      <m:t>+43)</m:t>
                    </m:r>
                  </m:oMath>
                </a14:m>
                <a:endParaRPr lang="en-US" sz="2400" dirty="0"/>
              </a:p>
            </p:txBody>
          </p:sp>
        </mc:Choice>
        <mc:Fallback xmlns="">
          <p:sp>
            <p:nvSpPr>
              <p:cNvPr id="20" name="TextBox 19">
                <a:extLst>
                  <a:ext uri="{FF2B5EF4-FFF2-40B4-BE49-F238E27FC236}">
                    <a16:creationId xmlns:a16="http://schemas.microsoft.com/office/drawing/2014/main" id="{7956E2BC-F49A-4568-A060-14C1DC61E3B3}"/>
                  </a:ext>
                </a:extLst>
              </p:cNvPr>
              <p:cNvSpPr txBox="1">
                <a:spLocks noRot="1" noChangeAspect="1" noMove="1" noResize="1" noEditPoints="1" noAdjustHandles="1" noChangeArrowheads="1" noChangeShapeType="1" noTextEdit="1"/>
              </p:cNvSpPr>
              <p:nvPr/>
            </p:nvSpPr>
            <p:spPr>
              <a:xfrm>
                <a:off x="5398122" y="4130357"/>
                <a:ext cx="3461460" cy="407869"/>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0D6D2C3D-DC68-411E-BAA8-B0D795F731CA}"/>
                  </a:ext>
                </a:extLst>
              </p:cNvPr>
              <p:cNvSpPr txBox="1"/>
              <p:nvPr/>
            </p:nvSpPr>
            <p:spPr>
              <a:xfrm>
                <a:off x="2565679" y="5301760"/>
                <a:ext cx="4411208" cy="529889"/>
              </a:xfrm>
              <a:prstGeom prst="rect">
                <a:avLst/>
              </a:prstGeom>
              <a:noFill/>
            </p:spPr>
            <p:txBody>
              <a:bodyPr wrap="none" lIns="0" tIns="0" rIns="0" bIns="0" rtlCol="0">
                <a:spAutoFit/>
              </a:bodyPr>
              <a:lstStyle/>
              <a:p>
                <a:pPr marL="342900" indent="-342900">
                  <a:buFont typeface="Arial" panose="020B0604020202020204" pitchFamily="34" charset="0"/>
                  <a:buChar char="•"/>
                </a:pPr>
                <a14:m>
                  <m:oMath xmlns:m="http://schemas.openxmlformats.org/officeDocument/2006/math">
                    <m:r>
                      <a:rPr lang="en-US" sz="2400" i="1" smtClean="0">
                        <a:latin typeface="Cambria Math" panose="02040503050406030204" pitchFamily="18" charset="0"/>
                      </a:rPr>
                      <m:t>(</m:t>
                    </m:r>
                    <m:r>
                      <a:rPr lang="en-US" sz="2400" b="0" i="1" smtClean="0">
                        <a:latin typeface="Cambria Math" panose="02040503050406030204" pitchFamily="18" charset="0"/>
                      </a:rPr>
                      <m:t>7−3</m:t>
                    </m:r>
                    <m:rad>
                      <m:radPr>
                        <m:degHide m:val="on"/>
                        <m:ctrlPr>
                          <a:rPr lang="en-US" sz="2400" b="0" i="1" smtClean="0">
                            <a:latin typeface="Cambria Math" panose="02040503050406030204" pitchFamily="18" charset="0"/>
                          </a:rPr>
                        </m:ctrlPr>
                      </m:radPr>
                      <m:deg/>
                      <m:e>
                        <m:r>
                          <a:rPr lang="en-US" sz="2400" b="0" i="1" smtClean="0">
                            <a:latin typeface="Cambria Math" panose="02040503050406030204" pitchFamily="18" charset="0"/>
                          </a:rPr>
                          <m:t>5</m:t>
                        </m:r>
                      </m:e>
                    </m:rad>
                    <m:r>
                      <a:rPr lang="en-US" sz="2400" b="0" i="1" smtClean="0">
                        <a:latin typeface="Cambria Math" panose="02040503050406030204" pitchFamily="18" charset="0"/>
                      </a:rPr>
                      <m:t>𝑦</m:t>
                    </m:r>
                    <m:r>
                      <a:rPr lang="en-US" sz="2400" b="0" i="1" smtClean="0">
                        <a:latin typeface="Cambria Math" panose="02040503050406030204" pitchFamily="18" charset="0"/>
                      </a:rPr>
                      <m:t>)(3</m:t>
                    </m:r>
                    <m:r>
                      <a:rPr lang="en-US" sz="2400" b="0" i="1" smtClean="0">
                        <a:latin typeface="Cambria Math" panose="02040503050406030204" pitchFamily="18" charset="0"/>
                      </a:rPr>
                      <m:t>𝑦</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2</m:t>
                        </m:r>
                      </m:num>
                      <m:den>
                        <m:r>
                          <a:rPr lang="en-US" sz="2400" b="0" i="1" smtClean="0">
                            <a:latin typeface="Cambria Math" panose="02040503050406030204" pitchFamily="18" charset="0"/>
                          </a:rPr>
                          <m:t>3</m:t>
                        </m:r>
                      </m:den>
                    </m:f>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15</m:t>
                        </m:r>
                        <m:r>
                          <a:rPr lang="en-US" sz="2400" b="0" i="1" smtClean="0">
                            <a:latin typeface="Cambria Math" panose="02040503050406030204" pitchFamily="18" charset="0"/>
                          </a:rPr>
                          <m:t>𝑦</m:t>
                        </m:r>
                      </m:num>
                      <m:den>
                        <m:r>
                          <a:rPr lang="en-US" sz="2400" b="0" i="1" smtClean="0">
                            <a:latin typeface="Cambria Math" panose="02040503050406030204" pitchFamily="18" charset="0"/>
                          </a:rPr>
                          <m:t>17</m:t>
                        </m:r>
                      </m:den>
                    </m:f>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34</m:t>
                        </m:r>
                      </m:num>
                      <m:den>
                        <m:r>
                          <a:rPr lang="en-US" sz="2400" b="0" i="1" smtClean="0">
                            <a:latin typeface="Cambria Math" panose="02040503050406030204" pitchFamily="18" charset="0"/>
                          </a:rPr>
                          <m:t>55</m:t>
                        </m:r>
                      </m:den>
                    </m:f>
                    <m:r>
                      <a:rPr lang="en-US" sz="2400" b="0" i="1" smtClean="0">
                        <a:latin typeface="Cambria Math" panose="02040503050406030204" pitchFamily="18" charset="0"/>
                      </a:rPr>
                      <m:t>)</m:t>
                    </m:r>
                  </m:oMath>
                </a14:m>
                <a:endParaRPr lang="en-US" sz="2400" dirty="0"/>
              </a:p>
            </p:txBody>
          </p:sp>
        </mc:Choice>
        <mc:Fallback xmlns="">
          <p:sp>
            <p:nvSpPr>
              <p:cNvPr id="21" name="TextBox 20">
                <a:extLst>
                  <a:ext uri="{FF2B5EF4-FFF2-40B4-BE49-F238E27FC236}">
                    <a16:creationId xmlns:a16="http://schemas.microsoft.com/office/drawing/2014/main" id="{0D6D2C3D-DC68-411E-BAA8-B0D795F731CA}"/>
                  </a:ext>
                </a:extLst>
              </p:cNvPr>
              <p:cNvSpPr txBox="1">
                <a:spLocks noRot="1" noChangeAspect="1" noMove="1" noResize="1" noEditPoints="1" noAdjustHandles="1" noChangeArrowheads="1" noChangeShapeType="1" noTextEdit="1"/>
              </p:cNvSpPr>
              <p:nvPr/>
            </p:nvSpPr>
            <p:spPr>
              <a:xfrm>
                <a:off x="2565679" y="5301760"/>
                <a:ext cx="4411208" cy="529889"/>
              </a:xfrm>
              <a:prstGeom prst="rect">
                <a:avLst/>
              </a:prstGeom>
              <a:blipFill>
                <a:blip r:embed="rId8"/>
                <a:stretch>
                  <a:fillRect/>
                </a:stretch>
              </a:blipFill>
            </p:spPr>
            <p:txBody>
              <a:bodyPr/>
              <a:lstStyle/>
              <a:p>
                <a:r>
                  <a:rPr lang="en-US">
                    <a:noFill/>
                  </a:rPr>
                  <a:t> </a:t>
                </a:r>
              </a:p>
            </p:txBody>
          </p:sp>
        </mc:Fallback>
      </mc:AlternateContent>
      <p:pic>
        <p:nvPicPr>
          <p:cNvPr id="6146" name="Picture 2" descr="Sticker with PRACTICE Text on Notebooks on the White Background Stock Photo  - Image of scientific, business: 231259292">
            <a:extLst>
              <a:ext uri="{FF2B5EF4-FFF2-40B4-BE49-F238E27FC236}">
                <a16:creationId xmlns:a16="http://schemas.microsoft.com/office/drawing/2014/main" id="{18F109EA-98FF-46C2-B993-93B5C9EC0D17}"/>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b="8482"/>
          <a:stretch/>
        </p:blipFill>
        <p:spPr bwMode="auto">
          <a:xfrm>
            <a:off x="6783501" y="0"/>
            <a:ext cx="2345415" cy="1550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11299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49192-1A22-4547-A231-F90A26A9FD5F}"/>
              </a:ext>
            </a:extLst>
          </p:cNvPr>
          <p:cNvSpPr>
            <a:spLocks noGrp="1"/>
          </p:cNvSpPr>
          <p:nvPr>
            <p:ph type="title"/>
          </p:nvPr>
        </p:nvSpPr>
        <p:spPr>
          <a:xfrm>
            <a:off x="228600" y="228600"/>
            <a:ext cx="8229600" cy="1143000"/>
          </a:xfrm>
        </p:spPr>
        <p:txBody>
          <a:bodyPr/>
          <a:lstStyle/>
          <a:p>
            <a:r>
              <a:rPr lang="en-US" dirty="0">
                <a:latin typeface="Amasis MT Pro Medium" panose="02040604050005020304" pitchFamily="18" charset="0"/>
              </a:rPr>
              <a:t>Inequalities</a:t>
            </a:r>
          </a:p>
        </p:txBody>
      </p:sp>
      <p:pic>
        <p:nvPicPr>
          <p:cNvPr id="5122" name="Picture 2" descr="Graphing Linear Inequalities on a Number Line (examples, solutions, videos,  worksheets, games, activities)">
            <a:extLst>
              <a:ext uri="{FF2B5EF4-FFF2-40B4-BE49-F238E27FC236}">
                <a16:creationId xmlns:a16="http://schemas.microsoft.com/office/drawing/2014/main" id="{F59F709F-2C0D-4549-8FFB-957376715CEE}"/>
              </a:ext>
            </a:extLst>
          </p:cNvPr>
          <p:cNvPicPr>
            <a:picLocks noGrp="1" noChangeAspect="1" noChangeArrowheads="1"/>
          </p:cNvPicPr>
          <p:nvPr>
            <p:ph idx="1"/>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1983" t="13972" r="3156" b="2197"/>
          <a:stretch/>
        </p:blipFill>
        <p:spPr bwMode="auto">
          <a:xfrm>
            <a:off x="1276349" y="1981200"/>
            <a:ext cx="6591301" cy="390595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hemical equilibrium clipart - Clip Art Library">
            <a:extLst>
              <a:ext uri="{FF2B5EF4-FFF2-40B4-BE49-F238E27FC236}">
                <a16:creationId xmlns:a16="http://schemas.microsoft.com/office/drawing/2014/main" id="{8161CC33-FF04-43EC-BD64-BBC3FFFCF8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0483" y="342900"/>
            <a:ext cx="2074333" cy="133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13400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Premium Photo | Workplace with smartphone laptop and notebook | Wallpaper  powerpoint, Powerpoint background design, Background powerpoint">
            <a:extLst>
              <a:ext uri="{FF2B5EF4-FFF2-40B4-BE49-F238E27FC236}">
                <a16:creationId xmlns:a16="http://schemas.microsoft.com/office/drawing/2014/main" id="{B743CF8A-7CFA-4423-97CA-8567E564DD68}"/>
              </a:ext>
            </a:extLst>
          </p:cNvPr>
          <p:cNvPicPr>
            <a:picLocks noChangeAspect="1" noChangeArrowheads="1"/>
          </p:cNvPicPr>
          <p:nvPr/>
        </p:nvPicPr>
        <p:blipFill>
          <a:blip r:embed="rId2">
            <a:alphaModFix amt="5000"/>
            <a:extLst>
              <a:ext uri="{28A0092B-C50C-407E-A947-70E740481C1C}">
                <a14:useLocalDpi xmlns:a14="http://schemas.microsoft.com/office/drawing/2010/main" val="0"/>
              </a:ext>
            </a:extLst>
          </a:blip>
          <a:srcRect/>
          <a:stretch>
            <a:fillRect/>
          </a:stretch>
        </p:blipFill>
        <p:spPr bwMode="auto">
          <a:xfrm>
            <a:off x="24618" y="15240"/>
            <a:ext cx="9094764" cy="683572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FA2F911-2FFF-428F-B308-D10515936FB5}"/>
              </a:ext>
            </a:extLst>
          </p:cNvPr>
          <p:cNvSpPr>
            <a:spLocks noGrp="1"/>
          </p:cNvSpPr>
          <p:nvPr>
            <p:ph type="title"/>
          </p:nvPr>
        </p:nvSpPr>
        <p:spPr/>
        <p:txBody>
          <a:bodyPr/>
          <a:lstStyle/>
          <a:p>
            <a:r>
              <a:rPr lang="en-US" dirty="0">
                <a:latin typeface="Amasis MT Pro Medium" panose="02040604050005020304" pitchFamily="18" charset="0"/>
              </a:rPr>
              <a:t>Inequalities</a:t>
            </a:r>
          </a:p>
        </p:txBody>
      </p:sp>
      <p:pic>
        <p:nvPicPr>
          <p:cNvPr id="6146" name="Picture 2" descr="Solving Compound Inequalities">
            <a:extLst>
              <a:ext uri="{FF2B5EF4-FFF2-40B4-BE49-F238E27FC236}">
                <a16:creationId xmlns:a16="http://schemas.microsoft.com/office/drawing/2014/main" id="{3CECC418-A293-4B36-A4C8-11DBF0FE0E1B}"/>
              </a:ext>
            </a:extLst>
          </p:cNvPr>
          <p:cNvPicPr>
            <a:picLocks noGrp="1" noChangeAspect="1" noChangeArrowheads="1"/>
          </p:cNvPicPr>
          <p:nvPr>
            <p:ph idx="1"/>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273995" y="2048871"/>
            <a:ext cx="6596010" cy="41148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Algebraic Equations &amp; Inequalities - Ms. Pannek's Class Website">
            <a:extLst>
              <a:ext uri="{FF2B5EF4-FFF2-40B4-BE49-F238E27FC236}">
                <a16:creationId xmlns:a16="http://schemas.microsoft.com/office/drawing/2014/main" id="{F04ABC12-015D-43AC-B393-02D2AE4E454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1963" r="14276"/>
          <a:stretch/>
        </p:blipFill>
        <p:spPr bwMode="auto">
          <a:xfrm>
            <a:off x="6604782" y="15240"/>
            <a:ext cx="2514600" cy="1735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47112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Free Photo | Blue surface with study tools | Background for powerpoint  presentation, Wallpaper powerpoint, Powerpoint background design">
            <a:extLst>
              <a:ext uri="{FF2B5EF4-FFF2-40B4-BE49-F238E27FC236}">
                <a16:creationId xmlns:a16="http://schemas.microsoft.com/office/drawing/2014/main" id="{827047E3-065C-45DB-B3A3-30F8A69AB4C9}"/>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1" y="-1"/>
            <a:ext cx="915371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E7C038C-D274-48FF-8638-723B33A05F78}"/>
              </a:ext>
            </a:extLst>
          </p:cNvPr>
          <p:cNvSpPr txBox="1"/>
          <p:nvPr/>
        </p:nvSpPr>
        <p:spPr>
          <a:xfrm>
            <a:off x="384670" y="407074"/>
            <a:ext cx="1877437" cy="646331"/>
          </a:xfrm>
          <a:prstGeom prst="rect">
            <a:avLst/>
          </a:prstGeom>
          <a:noFill/>
        </p:spPr>
        <p:txBody>
          <a:bodyPr wrap="none" rtlCol="0">
            <a:spAutoFit/>
          </a:bodyPr>
          <a:lstStyle/>
          <a:p>
            <a:r>
              <a:rPr lang="en-US" sz="3600" dirty="0">
                <a:latin typeface="Amasis MT Pro Medium" panose="02040604050005020304" pitchFamily="18" charset="0"/>
              </a:rPr>
              <a:t>Practice</a:t>
            </a:r>
          </a:p>
        </p:txBody>
      </p:sp>
      <p:sp>
        <p:nvSpPr>
          <p:cNvPr id="5" name="TextBox 4">
            <a:extLst>
              <a:ext uri="{FF2B5EF4-FFF2-40B4-BE49-F238E27FC236}">
                <a16:creationId xmlns:a16="http://schemas.microsoft.com/office/drawing/2014/main" id="{7AEB345C-CC71-49B8-BE75-F94F4A49CE07}"/>
              </a:ext>
            </a:extLst>
          </p:cNvPr>
          <p:cNvSpPr txBox="1"/>
          <p:nvPr/>
        </p:nvSpPr>
        <p:spPr>
          <a:xfrm>
            <a:off x="762000" y="1543205"/>
            <a:ext cx="5791200" cy="923330"/>
          </a:xfrm>
          <a:prstGeom prst="rect">
            <a:avLst/>
          </a:prstGeom>
          <a:noFill/>
        </p:spPr>
        <p:txBody>
          <a:bodyPr wrap="square">
            <a:spAutoFit/>
          </a:bodyPr>
          <a:lstStyle/>
          <a:p>
            <a:r>
              <a:rPr lang="en-US" dirty="0">
                <a:latin typeface="Amasis MT Pro" panose="02040504050005020304" pitchFamily="18" charset="0"/>
              </a:rPr>
              <a:t> If  5  times  a  number  is  increased  by  4,  the  result  is  at  least  19.    Find  the  least  possible number  that  satisfies  these  conditions. </a:t>
            </a:r>
          </a:p>
        </p:txBody>
      </p:sp>
      <p:sp>
        <p:nvSpPr>
          <p:cNvPr id="6" name="TextBox 5">
            <a:extLst>
              <a:ext uri="{FF2B5EF4-FFF2-40B4-BE49-F238E27FC236}">
                <a16:creationId xmlns:a16="http://schemas.microsoft.com/office/drawing/2014/main" id="{2FB14D59-3A61-4FD8-B3DB-9B141D56519E}"/>
              </a:ext>
            </a:extLst>
          </p:cNvPr>
          <p:cNvSpPr txBox="1"/>
          <p:nvPr/>
        </p:nvSpPr>
        <p:spPr>
          <a:xfrm>
            <a:off x="762000" y="3001781"/>
            <a:ext cx="5791200" cy="646331"/>
          </a:xfrm>
          <a:prstGeom prst="rect">
            <a:avLst/>
          </a:prstGeom>
          <a:noFill/>
        </p:spPr>
        <p:txBody>
          <a:bodyPr wrap="square">
            <a:spAutoFit/>
          </a:bodyPr>
          <a:lstStyle/>
          <a:p>
            <a:r>
              <a:rPr lang="en-US" dirty="0">
                <a:latin typeface="Amasis MT Pro" panose="02040504050005020304" pitchFamily="18" charset="0"/>
              </a:rPr>
              <a:t> The  sum  of  twice  a  number  and  5  is  at  most  15.    What  are  the  possible  values  for  the number? </a:t>
            </a:r>
          </a:p>
        </p:txBody>
      </p:sp>
      <p:sp>
        <p:nvSpPr>
          <p:cNvPr id="8" name="TextBox 7">
            <a:extLst>
              <a:ext uri="{FF2B5EF4-FFF2-40B4-BE49-F238E27FC236}">
                <a16:creationId xmlns:a16="http://schemas.microsoft.com/office/drawing/2014/main" id="{B3EDB959-96DC-46D8-8789-AD98F3AC4813}"/>
              </a:ext>
            </a:extLst>
          </p:cNvPr>
          <p:cNvSpPr txBox="1"/>
          <p:nvPr/>
        </p:nvSpPr>
        <p:spPr>
          <a:xfrm>
            <a:off x="767862" y="5364935"/>
            <a:ext cx="5791200" cy="923330"/>
          </a:xfrm>
          <a:prstGeom prst="rect">
            <a:avLst/>
          </a:prstGeom>
          <a:noFill/>
        </p:spPr>
        <p:txBody>
          <a:bodyPr wrap="square">
            <a:spAutoFit/>
          </a:bodyPr>
          <a:lstStyle/>
          <a:p>
            <a:r>
              <a:rPr lang="en-US" dirty="0">
                <a:latin typeface="Amasis MT Pro" panose="02040504050005020304" pitchFamily="18" charset="0"/>
              </a:rPr>
              <a:t>The cost  of  a  gallon  of  orange  juice  is  $3.50.    What  is  the  maximum  number  of  containers you can  buy  for  $15? </a:t>
            </a:r>
          </a:p>
        </p:txBody>
      </p:sp>
      <p:sp>
        <p:nvSpPr>
          <p:cNvPr id="10" name="TextBox 9">
            <a:extLst>
              <a:ext uri="{FF2B5EF4-FFF2-40B4-BE49-F238E27FC236}">
                <a16:creationId xmlns:a16="http://schemas.microsoft.com/office/drawing/2014/main" id="{931EF2C6-3C29-4C8D-B970-EB49CAFF5085}"/>
              </a:ext>
            </a:extLst>
          </p:cNvPr>
          <p:cNvSpPr txBox="1"/>
          <p:nvPr/>
        </p:nvSpPr>
        <p:spPr>
          <a:xfrm>
            <a:off x="762000" y="4183358"/>
            <a:ext cx="5791200" cy="646331"/>
          </a:xfrm>
          <a:prstGeom prst="rect">
            <a:avLst/>
          </a:prstGeom>
          <a:noFill/>
        </p:spPr>
        <p:txBody>
          <a:bodyPr wrap="square">
            <a:spAutoFit/>
          </a:bodyPr>
          <a:lstStyle/>
          <a:p>
            <a:r>
              <a:rPr lang="en-US" dirty="0">
                <a:latin typeface="Amasis MT Pro" panose="02040504050005020304" pitchFamily="18" charset="0"/>
              </a:rPr>
              <a:t> Three  times  a number  increased  by  8  is  no  more  than  the  number  decreased  by  4.    Find the  number. </a:t>
            </a:r>
          </a:p>
        </p:txBody>
      </p:sp>
      <p:pic>
        <p:nvPicPr>
          <p:cNvPr id="2050" name="Picture 2" descr="Spanish present tense practice [only exercises] - Spanish2learn">
            <a:extLst>
              <a:ext uri="{FF2B5EF4-FFF2-40B4-BE49-F238E27FC236}">
                <a16:creationId xmlns:a16="http://schemas.microsoft.com/office/drawing/2014/main" id="{5D2B17A4-387E-48AF-9701-BEFF1FD26A1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954" t="25481" r="10010" b="9022"/>
          <a:stretch/>
        </p:blipFill>
        <p:spPr bwMode="auto">
          <a:xfrm>
            <a:off x="6885586" y="1"/>
            <a:ext cx="2258413" cy="105340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58 Practice Makes Perfect Cliparts, Stock Vector and Royalty Free Practice  Makes Perfect Illustrations">
            <a:extLst>
              <a:ext uri="{FF2B5EF4-FFF2-40B4-BE49-F238E27FC236}">
                <a16:creationId xmlns:a16="http://schemas.microsoft.com/office/drawing/2014/main" id="{5DB3977E-C53D-4CD1-B963-1F8C07DC3CB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04070" y="5147137"/>
            <a:ext cx="1710863" cy="1710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96845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42713" y="-1142284"/>
            <a:ext cx="68580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733" y="0"/>
            <a:ext cx="6803134"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125298" y="-161647"/>
            <a:ext cx="4894564"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99D9CCF-C6D1-4943-9035-4F39D73F29BC}"/>
              </a:ext>
            </a:extLst>
          </p:cNvPr>
          <p:cNvPicPr>
            <a:picLocks noChangeAspect="1"/>
          </p:cNvPicPr>
          <p:nvPr/>
        </p:nvPicPr>
        <p:blipFill rotWithShape="1">
          <a:blip r:embed="rId2"/>
          <a:srcRect l="19167" t="24803" r="35000" b="23320"/>
          <a:stretch/>
        </p:blipFill>
        <p:spPr>
          <a:xfrm>
            <a:off x="342900" y="736430"/>
            <a:ext cx="8458200" cy="5385140"/>
          </a:xfrm>
          <a:prstGeom prst="rect">
            <a:avLst/>
          </a:prstGeom>
        </p:spPr>
      </p:pic>
    </p:spTree>
    <p:extLst>
      <p:ext uri="{BB962C8B-B14F-4D97-AF65-F5344CB8AC3E}">
        <p14:creationId xmlns:p14="http://schemas.microsoft.com/office/powerpoint/2010/main" val="40587567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Hourglass and a calendar">
            <a:extLst>
              <a:ext uri="{FF2B5EF4-FFF2-40B4-BE49-F238E27FC236}">
                <a16:creationId xmlns:a16="http://schemas.microsoft.com/office/drawing/2014/main" id="{50AABD11-61CC-5E3F-CE11-390AB1C2F288}"/>
              </a:ext>
            </a:extLst>
          </p:cNvPr>
          <p:cNvPicPr>
            <a:picLocks noChangeAspect="1"/>
          </p:cNvPicPr>
          <p:nvPr/>
        </p:nvPicPr>
        <p:blipFill rotWithShape="1">
          <a:blip r:embed="rId2"/>
          <a:srcRect l="10667" r="2" b="2"/>
          <a:stretch/>
        </p:blipFill>
        <p:spPr>
          <a:xfrm>
            <a:off x="20" y="10"/>
            <a:ext cx="9143980" cy="6857990"/>
          </a:xfrm>
          <a:prstGeom prst="rect">
            <a:avLst/>
          </a:prstGeom>
        </p:spPr>
      </p:pic>
      <p:sp useBgFill="1">
        <p:nvSpPr>
          <p:cNvPr id="8" name="Rectangle 7">
            <a:extLst>
              <a:ext uri="{FF2B5EF4-FFF2-40B4-BE49-F238E27FC236}">
                <a16:creationId xmlns:a16="http://schemas.microsoft.com/office/drawing/2014/main" id="{8870DEF6-46A2-D4F8-8BE6-91165D93E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950" y="1860919"/>
            <a:ext cx="3731460" cy="3108645"/>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299D39-CE36-EEE2-5A20-9DD87393DE82}"/>
              </a:ext>
            </a:extLst>
          </p:cNvPr>
          <p:cNvSpPr>
            <a:spLocks noGrp="1"/>
          </p:cNvSpPr>
          <p:nvPr>
            <p:ph type="title"/>
          </p:nvPr>
        </p:nvSpPr>
        <p:spPr>
          <a:xfrm>
            <a:off x="1567896" y="2299175"/>
            <a:ext cx="3098526" cy="1735597"/>
          </a:xfrm>
        </p:spPr>
        <p:txBody>
          <a:bodyPr vert="horz" lIns="91440" tIns="45720" rIns="91440" bIns="45720" rtlCol="0" anchor="t">
            <a:normAutofit/>
          </a:bodyPr>
          <a:lstStyle/>
          <a:p>
            <a:pPr>
              <a:lnSpc>
                <a:spcPct val="90000"/>
              </a:lnSpc>
            </a:pPr>
            <a:r>
              <a:rPr lang="en-US" sz="5400" b="1" dirty="0"/>
              <a:t>Practice Time</a:t>
            </a:r>
          </a:p>
        </p:txBody>
      </p:sp>
      <p:cxnSp>
        <p:nvCxnSpPr>
          <p:cNvPr id="10" name="Straight Connector 9">
            <a:extLst>
              <a:ext uri="{FF2B5EF4-FFF2-40B4-BE49-F238E27FC236}">
                <a16:creationId xmlns:a16="http://schemas.microsoft.com/office/drawing/2014/main" id="{522632D6-DED9-FDEC-FD9F-09FF0A4544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52377" y="4034776"/>
            <a:ext cx="552704"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17568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095C1F4-AE7F-44E4-8693-40D3D68311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8734DDD3-F723-4DD3-8ABE-EC0B2AC87D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891743" y="-15978"/>
            <a:ext cx="5360514" cy="5876916"/>
            <a:chOff x="329184" y="-99107"/>
            <a:chExt cx="524256" cy="5876916"/>
          </a:xfrm>
        </p:grpSpPr>
        <p:cxnSp>
          <p:nvCxnSpPr>
            <p:cNvPr id="21" name="Straight Connector 20">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99107"/>
              <a:ext cx="524256" cy="56312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Rectangle 23">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348" y="1055718"/>
            <a:ext cx="8249304" cy="335834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8C28D6-573F-52E5-9051-A30BFC220B9D}"/>
              </a:ext>
            </a:extLst>
          </p:cNvPr>
          <p:cNvSpPr>
            <a:spLocks noGrp="1"/>
          </p:cNvSpPr>
          <p:nvPr>
            <p:ph type="title"/>
          </p:nvPr>
        </p:nvSpPr>
        <p:spPr>
          <a:xfrm>
            <a:off x="1143000" y="1584683"/>
            <a:ext cx="6858000" cy="2551829"/>
          </a:xfrm>
        </p:spPr>
        <p:txBody>
          <a:bodyPr vert="horz" lIns="91440" tIns="45720" rIns="91440" bIns="45720" rtlCol="0" anchor="ctr">
            <a:normAutofit/>
          </a:bodyPr>
          <a:lstStyle/>
          <a:p>
            <a:pPr>
              <a:lnSpc>
                <a:spcPct val="90000"/>
              </a:lnSpc>
            </a:pPr>
            <a:r>
              <a:rPr lang="en-US" sz="5300" kern="1200">
                <a:solidFill>
                  <a:schemeClr val="tx1"/>
                </a:solidFill>
                <a:latin typeface="+mj-lt"/>
                <a:ea typeface="+mj-ea"/>
                <a:cs typeface="+mj-cs"/>
              </a:rPr>
              <a:t>Perfect Square Trinomials &amp; </a:t>
            </a:r>
            <a:r>
              <a:rPr lang="en-US" sz="5300" b="0" i="0" kern="1200">
                <a:solidFill>
                  <a:schemeClr val="tx1"/>
                </a:solidFill>
                <a:effectLst/>
                <a:latin typeface="+mj-lt"/>
                <a:ea typeface="+mj-ea"/>
                <a:cs typeface="+mj-cs"/>
              </a:rPr>
              <a:t>Difference of two squares</a:t>
            </a:r>
            <a:endParaRPr lang="en-US" sz="5300" kern="1200">
              <a:solidFill>
                <a:schemeClr val="tx1"/>
              </a:solidFill>
              <a:latin typeface="+mj-lt"/>
              <a:ea typeface="+mj-ea"/>
              <a:cs typeface="+mj-cs"/>
            </a:endParaRPr>
          </a:p>
        </p:txBody>
      </p:sp>
    </p:spTree>
    <p:extLst>
      <p:ext uri="{BB962C8B-B14F-4D97-AF65-F5344CB8AC3E}">
        <p14:creationId xmlns:p14="http://schemas.microsoft.com/office/powerpoint/2010/main" val="182824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6E8BE0-D3D3-1DC4-60B1-C2990A3BE98C}"/>
              </a:ext>
            </a:extLst>
          </p:cNvPr>
          <p:cNvPicPr>
            <a:picLocks noChangeAspect="1"/>
          </p:cNvPicPr>
          <p:nvPr/>
        </p:nvPicPr>
        <p:blipFill>
          <a:blip r:embed="rId2"/>
          <a:stretch>
            <a:fillRect/>
          </a:stretch>
        </p:blipFill>
        <p:spPr>
          <a:xfrm>
            <a:off x="6934200" y="1856313"/>
            <a:ext cx="1798229" cy="518508"/>
          </a:xfrm>
          <a:prstGeom prst="rect">
            <a:avLst/>
          </a:prstGeom>
        </p:spPr>
      </p:pic>
      <p:pic>
        <p:nvPicPr>
          <p:cNvPr id="5" name="Picture 4">
            <a:extLst>
              <a:ext uri="{FF2B5EF4-FFF2-40B4-BE49-F238E27FC236}">
                <a16:creationId xmlns:a16="http://schemas.microsoft.com/office/drawing/2014/main" id="{16A8A17C-DE49-7E01-12AB-A41E080C1395}"/>
              </a:ext>
            </a:extLst>
          </p:cNvPr>
          <p:cNvPicPr>
            <a:picLocks noChangeAspect="1"/>
          </p:cNvPicPr>
          <p:nvPr/>
        </p:nvPicPr>
        <p:blipFill>
          <a:blip r:embed="rId3"/>
          <a:stretch>
            <a:fillRect/>
          </a:stretch>
        </p:blipFill>
        <p:spPr>
          <a:xfrm>
            <a:off x="514946" y="1291410"/>
            <a:ext cx="1836134" cy="354342"/>
          </a:xfrm>
          <a:prstGeom prst="rect">
            <a:avLst/>
          </a:prstGeom>
        </p:spPr>
      </p:pic>
      <p:pic>
        <p:nvPicPr>
          <p:cNvPr id="7" name="Picture 6">
            <a:extLst>
              <a:ext uri="{FF2B5EF4-FFF2-40B4-BE49-F238E27FC236}">
                <a16:creationId xmlns:a16="http://schemas.microsoft.com/office/drawing/2014/main" id="{BA063EC5-BAB6-B1F8-4158-DB834762F253}"/>
              </a:ext>
            </a:extLst>
          </p:cNvPr>
          <p:cNvPicPr>
            <a:picLocks noChangeAspect="1"/>
          </p:cNvPicPr>
          <p:nvPr/>
        </p:nvPicPr>
        <p:blipFill>
          <a:blip r:embed="rId4"/>
          <a:stretch>
            <a:fillRect/>
          </a:stretch>
        </p:blipFill>
        <p:spPr>
          <a:xfrm>
            <a:off x="3759545" y="3151696"/>
            <a:ext cx="1674170" cy="374349"/>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B72B4707-71F4-EAA2-C8F4-3354699D52AC}"/>
                  </a:ext>
                </a:extLst>
              </p:cNvPr>
              <p:cNvSpPr txBox="1"/>
              <p:nvPr/>
            </p:nvSpPr>
            <p:spPr>
              <a:xfrm>
                <a:off x="228274" y="4448597"/>
                <a:ext cx="2580449" cy="403124"/>
              </a:xfrm>
              <a:prstGeom prst="rect">
                <a:avLst/>
              </a:prstGeom>
              <a:noFill/>
            </p:spPr>
            <p:txBody>
              <a:bodyPr wrap="square">
                <a:spAutoFit/>
              </a:bodyPr>
              <a:lstStyle/>
              <a:p>
                <a:pPr marL="285750" indent="-285750">
                  <a:buFont typeface="Wingdings" panose="05000000000000000000" pitchFamily="2" charset="2"/>
                  <a:buChar char="Ø"/>
                </a:pPr>
                <a14:m>
                  <m:oMath xmlns:m="http://schemas.openxmlformats.org/officeDocument/2006/math">
                    <m:r>
                      <a:rPr lang="en-US" b="0" i="1" dirty="0" smtClean="0">
                        <a:solidFill>
                          <a:srgbClr val="000000"/>
                        </a:solidFill>
                        <a:effectLst/>
                        <a:latin typeface="Cambria Math" panose="02040503050406030204" pitchFamily="18" charset="0"/>
                      </a:rPr>
                      <m:t>36</m:t>
                    </m:r>
                    <m:r>
                      <a:rPr lang="en-US" b="0" i="1" dirty="0" smtClean="0">
                        <a:solidFill>
                          <a:srgbClr val="000000"/>
                        </a:solidFill>
                        <a:effectLst/>
                        <a:latin typeface="Cambria Math" panose="02040503050406030204" pitchFamily="18" charset="0"/>
                      </a:rPr>
                      <m:t>𝑥</m:t>
                    </m:r>
                    <m:r>
                      <a:rPr lang="en-US" b="0" i="1" baseline="30000" dirty="0">
                        <a:solidFill>
                          <a:srgbClr val="000000"/>
                        </a:solidFill>
                        <a:effectLst/>
                        <a:latin typeface="Cambria Math" panose="02040503050406030204" pitchFamily="18" charset="0"/>
                      </a:rPr>
                      <m:t>2</m:t>
                    </m:r>
                    <m:r>
                      <a:rPr lang="en-US" b="0" i="1" dirty="0">
                        <a:solidFill>
                          <a:srgbClr val="000000"/>
                        </a:solidFill>
                        <a:effectLst/>
                        <a:latin typeface="Cambria Math" panose="02040503050406030204" pitchFamily="18" charset="0"/>
                      </a:rPr>
                      <m:t> + 132</m:t>
                    </m:r>
                    <m:r>
                      <a:rPr lang="en-US" b="0" i="1" dirty="0">
                        <a:solidFill>
                          <a:srgbClr val="000000"/>
                        </a:solidFill>
                        <a:effectLst/>
                        <a:latin typeface="Cambria Math" panose="02040503050406030204" pitchFamily="18" charset="0"/>
                      </a:rPr>
                      <m:t>𝑥</m:t>
                    </m:r>
                    <m:r>
                      <a:rPr lang="en-US" b="0" i="1" dirty="0">
                        <a:solidFill>
                          <a:srgbClr val="000000"/>
                        </a:solidFill>
                        <a:effectLst/>
                        <a:latin typeface="Cambria Math" panose="02040503050406030204" pitchFamily="18" charset="0"/>
                      </a:rPr>
                      <m:t> + 121</m:t>
                    </m:r>
                  </m:oMath>
                </a14:m>
                <a:r>
                  <a:rPr lang="en-US" dirty="0"/>
                  <a:t> </a:t>
                </a:r>
              </a:p>
            </p:txBody>
          </p:sp>
        </mc:Choice>
        <mc:Fallback xmlns="">
          <p:sp>
            <p:nvSpPr>
              <p:cNvPr id="9" name="TextBox 8">
                <a:extLst>
                  <a:ext uri="{FF2B5EF4-FFF2-40B4-BE49-F238E27FC236}">
                    <a16:creationId xmlns:a16="http://schemas.microsoft.com/office/drawing/2014/main" id="{B72B4707-71F4-EAA2-C8F4-3354699D52AC}"/>
                  </a:ext>
                </a:extLst>
              </p:cNvPr>
              <p:cNvSpPr txBox="1">
                <a:spLocks noRot="1" noChangeAspect="1" noMove="1" noResize="1" noEditPoints="1" noAdjustHandles="1" noChangeArrowheads="1" noChangeShapeType="1" noTextEdit="1"/>
              </p:cNvSpPr>
              <p:nvPr/>
            </p:nvSpPr>
            <p:spPr>
              <a:xfrm>
                <a:off x="228274" y="4448597"/>
                <a:ext cx="2580449" cy="403124"/>
              </a:xfrm>
              <a:prstGeom prst="rect">
                <a:avLst/>
              </a:prstGeom>
              <a:blipFill>
                <a:blip r:embed="rId5"/>
                <a:stretch>
                  <a:fillRect l="-1415" t="-3030" b="-212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2BF053A6-BF3F-C6C8-EAD7-1283E05487AF}"/>
                  </a:ext>
                </a:extLst>
              </p:cNvPr>
              <p:cNvSpPr txBox="1"/>
              <p:nvPr/>
            </p:nvSpPr>
            <p:spPr>
              <a:xfrm>
                <a:off x="247850" y="3748949"/>
                <a:ext cx="2128511" cy="403124"/>
              </a:xfrm>
              <a:prstGeom prst="rect">
                <a:avLst/>
              </a:prstGeom>
              <a:noFill/>
            </p:spPr>
            <p:txBody>
              <a:bodyPr wrap="square">
                <a:spAutoFit/>
              </a:bodyPr>
              <a:lstStyle/>
              <a:p>
                <a:pPr marL="285750" indent="-285750">
                  <a:buFont typeface="Wingdings" panose="05000000000000000000" pitchFamily="2" charset="2"/>
                  <a:buChar char="Ø"/>
                </a:pPr>
                <a14:m>
                  <m:oMath xmlns:m="http://schemas.openxmlformats.org/officeDocument/2006/math">
                    <m:r>
                      <a:rPr lang="en-US" b="0" i="1" dirty="0" smtClean="0">
                        <a:solidFill>
                          <a:srgbClr val="000000"/>
                        </a:solidFill>
                        <a:effectLst/>
                        <a:latin typeface="Cambria Math" panose="02040503050406030204" pitchFamily="18" charset="0"/>
                      </a:rPr>
                      <m:t>𝑥</m:t>
                    </m:r>
                    <m:r>
                      <a:rPr lang="en-US" b="0" i="1" baseline="30000" dirty="0">
                        <a:solidFill>
                          <a:srgbClr val="000000"/>
                        </a:solidFill>
                        <a:effectLst/>
                        <a:latin typeface="Cambria Math" panose="02040503050406030204" pitchFamily="18" charset="0"/>
                      </a:rPr>
                      <m:t>2</m:t>
                    </m:r>
                    <m:r>
                      <a:rPr lang="en-US" b="0" i="1" dirty="0">
                        <a:solidFill>
                          <a:srgbClr val="000000"/>
                        </a:solidFill>
                        <a:effectLst/>
                        <a:latin typeface="Cambria Math" panose="02040503050406030204" pitchFamily="18" charset="0"/>
                      </a:rPr>
                      <m:t> + 18</m:t>
                    </m:r>
                    <m:r>
                      <a:rPr lang="en-US" b="0" i="1" dirty="0">
                        <a:solidFill>
                          <a:srgbClr val="000000"/>
                        </a:solidFill>
                        <a:effectLst/>
                        <a:latin typeface="Cambria Math" panose="02040503050406030204" pitchFamily="18" charset="0"/>
                      </a:rPr>
                      <m:t>𝑥</m:t>
                    </m:r>
                    <m:r>
                      <a:rPr lang="en-US" b="0" i="1" dirty="0">
                        <a:solidFill>
                          <a:srgbClr val="000000"/>
                        </a:solidFill>
                        <a:effectLst/>
                        <a:latin typeface="Cambria Math" panose="02040503050406030204" pitchFamily="18" charset="0"/>
                      </a:rPr>
                      <m:t> + 81</m:t>
                    </m:r>
                  </m:oMath>
                </a14:m>
                <a:r>
                  <a:rPr lang="en-US" dirty="0"/>
                  <a:t> </a:t>
                </a:r>
              </a:p>
            </p:txBody>
          </p:sp>
        </mc:Choice>
        <mc:Fallback xmlns="">
          <p:sp>
            <p:nvSpPr>
              <p:cNvPr id="11" name="TextBox 10">
                <a:extLst>
                  <a:ext uri="{FF2B5EF4-FFF2-40B4-BE49-F238E27FC236}">
                    <a16:creationId xmlns:a16="http://schemas.microsoft.com/office/drawing/2014/main" id="{2BF053A6-BF3F-C6C8-EAD7-1283E05487AF}"/>
                  </a:ext>
                </a:extLst>
              </p:cNvPr>
              <p:cNvSpPr txBox="1">
                <a:spLocks noRot="1" noChangeAspect="1" noMove="1" noResize="1" noEditPoints="1" noAdjustHandles="1" noChangeArrowheads="1" noChangeShapeType="1" noTextEdit="1"/>
              </p:cNvSpPr>
              <p:nvPr/>
            </p:nvSpPr>
            <p:spPr>
              <a:xfrm>
                <a:off x="247850" y="3748949"/>
                <a:ext cx="2128511" cy="403124"/>
              </a:xfrm>
              <a:prstGeom prst="rect">
                <a:avLst/>
              </a:prstGeom>
              <a:blipFill>
                <a:blip r:embed="rId6"/>
                <a:stretch>
                  <a:fillRect l="-2006" t="-3030" b="-212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D453537D-52E7-352D-620B-A08C4B6047F4}"/>
                  </a:ext>
                </a:extLst>
              </p:cNvPr>
              <p:cNvSpPr txBox="1"/>
              <p:nvPr/>
            </p:nvSpPr>
            <p:spPr>
              <a:xfrm>
                <a:off x="6791903" y="3983897"/>
                <a:ext cx="1237262" cy="276999"/>
              </a:xfrm>
              <a:prstGeom prst="rect">
                <a:avLst/>
              </a:prstGeom>
              <a:noFill/>
            </p:spPr>
            <p:txBody>
              <a:bodyPr wrap="none" lIns="0" tIns="0" rIns="0" bIns="0" rtlCol="0">
                <a:spAutoFit/>
              </a:bodyPr>
              <a:lstStyle/>
              <a:p>
                <a:pPr marL="285750" indent="-285750">
                  <a:buFont typeface="Wingdings" panose="05000000000000000000" pitchFamily="2" charset="2"/>
                  <a:buChar char="Ø"/>
                </a:pP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+16</m:t>
                    </m:r>
                  </m:oMath>
                </a14:m>
                <a:endParaRPr lang="en-US" dirty="0"/>
              </a:p>
            </p:txBody>
          </p:sp>
        </mc:Choice>
        <mc:Fallback xmlns="">
          <p:sp>
            <p:nvSpPr>
              <p:cNvPr id="12" name="TextBox 11">
                <a:extLst>
                  <a:ext uri="{FF2B5EF4-FFF2-40B4-BE49-F238E27FC236}">
                    <a16:creationId xmlns:a16="http://schemas.microsoft.com/office/drawing/2014/main" id="{D453537D-52E7-352D-620B-A08C4B6047F4}"/>
                  </a:ext>
                </a:extLst>
              </p:cNvPr>
              <p:cNvSpPr txBox="1">
                <a:spLocks noRot="1" noChangeAspect="1" noMove="1" noResize="1" noEditPoints="1" noAdjustHandles="1" noChangeArrowheads="1" noChangeShapeType="1" noTextEdit="1"/>
              </p:cNvSpPr>
              <p:nvPr/>
            </p:nvSpPr>
            <p:spPr>
              <a:xfrm>
                <a:off x="6791903" y="3983897"/>
                <a:ext cx="1237262" cy="276999"/>
              </a:xfrm>
              <a:prstGeom prst="rect">
                <a:avLst/>
              </a:prstGeom>
              <a:blipFill>
                <a:blip r:embed="rId7"/>
                <a:stretch>
                  <a:fillRect l="-10345" t="-22222" r="-5911" b="-4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5C5F1087-4D28-4567-DD91-DC7CF79142A3}"/>
                  </a:ext>
                </a:extLst>
              </p:cNvPr>
              <p:cNvSpPr txBox="1"/>
              <p:nvPr/>
            </p:nvSpPr>
            <p:spPr>
              <a:xfrm>
                <a:off x="304195" y="2594678"/>
                <a:ext cx="1510735" cy="276999"/>
              </a:xfrm>
              <a:prstGeom prst="rect">
                <a:avLst/>
              </a:prstGeom>
              <a:noFill/>
            </p:spPr>
            <p:txBody>
              <a:bodyPr wrap="none" lIns="0" tIns="0" rIns="0" bIns="0" rtlCol="0">
                <a:spAutoFit/>
              </a:bodyPr>
              <a:lstStyle/>
              <a:p>
                <a:pPr marL="285750" indent="-285750">
                  <a:buFont typeface="Wingdings" panose="05000000000000000000" pitchFamily="2" charset="2"/>
                  <a:buChar char="Ø"/>
                </a:pPr>
                <a14:m>
                  <m:oMath xmlns:m="http://schemas.openxmlformats.org/officeDocument/2006/math">
                    <m:r>
                      <a:rPr lang="en-US" b="0" i="1" smtClean="0">
                        <a:latin typeface="Cambria Math" panose="02040503050406030204" pitchFamily="18" charset="0"/>
                      </a:rPr>
                      <m:t>36</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𝑚</m:t>
                        </m:r>
                      </m:e>
                      <m:sup>
                        <m:r>
                          <a:rPr lang="en-US" b="0" i="1" smtClean="0">
                            <a:latin typeface="Cambria Math" panose="02040503050406030204" pitchFamily="18" charset="0"/>
                          </a:rPr>
                          <m:t>2</m:t>
                        </m:r>
                      </m:sup>
                    </m:sSup>
                    <m:r>
                      <a:rPr lang="en-US" b="0" i="1" smtClean="0">
                        <a:latin typeface="Cambria Math" panose="02040503050406030204" pitchFamily="18" charset="0"/>
                      </a:rPr>
                      <m:t>−121</m:t>
                    </m:r>
                  </m:oMath>
                </a14:m>
                <a:endParaRPr lang="en-US" dirty="0"/>
              </a:p>
            </p:txBody>
          </p:sp>
        </mc:Choice>
        <mc:Fallback xmlns="">
          <p:sp>
            <p:nvSpPr>
              <p:cNvPr id="13" name="TextBox 12">
                <a:extLst>
                  <a:ext uri="{FF2B5EF4-FFF2-40B4-BE49-F238E27FC236}">
                    <a16:creationId xmlns:a16="http://schemas.microsoft.com/office/drawing/2014/main" id="{5C5F1087-4D28-4567-DD91-DC7CF79142A3}"/>
                  </a:ext>
                </a:extLst>
              </p:cNvPr>
              <p:cNvSpPr txBox="1">
                <a:spLocks noRot="1" noChangeAspect="1" noMove="1" noResize="1" noEditPoints="1" noAdjustHandles="1" noChangeArrowheads="1" noChangeShapeType="1" noTextEdit="1"/>
              </p:cNvSpPr>
              <p:nvPr/>
            </p:nvSpPr>
            <p:spPr>
              <a:xfrm>
                <a:off x="304195" y="2594678"/>
                <a:ext cx="1510735" cy="276999"/>
              </a:xfrm>
              <a:prstGeom prst="rect">
                <a:avLst/>
              </a:prstGeom>
              <a:blipFill>
                <a:blip r:embed="rId8"/>
                <a:stretch>
                  <a:fillRect l="-8871" t="-22222" r="-4435" b="-4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2756A9FE-6DC5-A682-8B90-BA33339E8518}"/>
                  </a:ext>
                </a:extLst>
              </p:cNvPr>
              <p:cNvSpPr txBox="1"/>
              <p:nvPr/>
            </p:nvSpPr>
            <p:spPr>
              <a:xfrm>
                <a:off x="3501342" y="4557878"/>
                <a:ext cx="1429879" cy="276999"/>
              </a:xfrm>
              <a:prstGeom prst="rect">
                <a:avLst/>
              </a:prstGeom>
              <a:noFill/>
            </p:spPr>
            <p:txBody>
              <a:bodyPr wrap="none" lIns="0" tIns="0" rIns="0" bIns="0" rtlCol="0">
                <a:spAutoFit/>
              </a:bodyPr>
              <a:lstStyle/>
              <a:p>
                <a:pPr marL="285750" indent="-285750">
                  <a:buFont typeface="Wingdings" panose="05000000000000000000" pitchFamily="2" charset="2"/>
                  <a:buChar char="Ø"/>
                </a:pPr>
                <a14:m>
                  <m:oMath xmlns:m="http://schemas.openxmlformats.org/officeDocument/2006/math">
                    <m:r>
                      <a:rPr lang="en-US" b="0" i="1" smtClean="0">
                        <a:latin typeface="Cambria Math" panose="02040503050406030204" pitchFamily="18" charset="0"/>
                      </a:rPr>
                      <m:t>4</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2</m:t>
                        </m:r>
                      </m:sup>
                    </m:sSup>
                    <m:r>
                      <a:rPr lang="en-US" b="0" i="1" smtClean="0">
                        <a:latin typeface="Cambria Math" panose="02040503050406030204" pitchFamily="18" charset="0"/>
                      </a:rPr>
                      <m:t>−81</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𝑏</m:t>
                        </m:r>
                      </m:e>
                      <m:sup>
                        <m:r>
                          <a:rPr lang="en-US" b="0" i="1" smtClean="0">
                            <a:latin typeface="Cambria Math" panose="02040503050406030204" pitchFamily="18" charset="0"/>
                          </a:rPr>
                          <m:t>2</m:t>
                        </m:r>
                      </m:sup>
                    </m:sSup>
                  </m:oMath>
                </a14:m>
                <a:endParaRPr lang="en-US" dirty="0"/>
              </a:p>
            </p:txBody>
          </p:sp>
        </mc:Choice>
        <mc:Fallback xmlns="">
          <p:sp>
            <p:nvSpPr>
              <p:cNvPr id="14" name="TextBox 13">
                <a:extLst>
                  <a:ext uri="{FF2B5EF4-FFF2-40B4-BE49-F238E27FC236}">
                    <a16:creationId xmlns:a16="http://schemas.microsoft.com/office/drawing/2014/main" id="{2756A9FE-6DC5-A682-8B90-BA33339E8518}"/>
                  </a:ext>
                </a:extLst>
              </p:cNvPr>
              <p:cNvSpPr txBox="1">
                <a:spLocks noRot="1" noChangeAspect="1" noMove="1" noResize="1" noEditPoints="1" noAdjustHandles="1" noChangeArrowheads="1" noChangeShapeType="1" noTextEdit="1"/>
              </p:cNvSpPr>
              <p:nvPr/>
            </p:nvSpPr>
            <p:spPr>
              <a:xfrm>
                <a:off x="3501342" y="4557878"/>
                <a:ext cx="1429879" cy="276999"/>
              </a:xfrm>
              <a:prstGeom prst="rect">
                <a:avLst/>
              </a:prstGeom>
              <a:blipFill>
                <a:blip r:embed="rId9"/>
                <a:stretch>
                  <a:fillRect l="-8936" t="-22222" r="-2553" b="-4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7A9DE6CC-DB47-AE42-1C53-1306078F8857}"/>
                  </a:ext>
                </a:extLst>
              </p:cNvPr>
              <p:cNvSpPr txBox="1"/>
              <p:nvPr/>
            </p:nvSpPr>
            <p:spPr>
              <a:xfrm>
                <a:off x="3553984" y="5175793"/>
                <a:ext cx="1320618" cy="276999"/>
              </a:xfrm>
              <a:prstGeom prst="rect">
                <a:avLst/>
              </a:prstGeom>
              <a:noFill/>
            </p:spPr>
            <p:txBody>
              <a:bodyPr wrap="none" lIns="0" tIns="0" rIns="0" bIns="0" rtlCol="0">
                <a:spAutoFit/>
              </a:bodyPr>
              <a:lstStyle/>
              <a:p>
                <a:pPr marL="285750" indent="-285750">
                  <a:buFont typeface="Wingdings" panose="05000000000000000000" pitchFamily="2" charset="2"/>
                  <a:buChar char="Ø"/>
                </a:pPr>
                <a14:m>
                  <m:oMath xmlns:m="http://schemas.openxmlformats.org/officeDocument/2006/math">
                    <m:r>
                      <a:rPr lang="en-US" b="0" i="1" smtClean="0">
                        <a:latin typeface="Cambria Math" panose="02040503050406030204" pitchFamily="18" charset="0"/>
                      </a:rPr>
                      <m:t>12</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−75</m:t>
                    </m:r>
                  </m:oMath>
                </a14:m>
                <a:endParaRPr lang="en-US" dirty="0"/>
              </a:p>
            </p:txBody>
          </p:sp>
        </mc:Choice>
        <mc:Fallback xmlns="">
          <p:sp>
            <p:nvSpPr>
              <p:cNvPr id="15" name="TextBox 14">
                <a:extLst>
                  <a:ext uri="{FF2B5EF4-FFF2-40B4-BE49-F238E27FC236}">
                    <a16:creationId xmlns:a16="http://schemas.microsoft.com/office/drawing/2014/main" id="{7A9DE6CC-DB47-AE42-1C53-1306078F8857}"/>
                  </a:ext>
                </a:extLst>
              </p:cNvPr>
              <p:cNvSpPr txBox="1">
                <a:spLocks noRot="1" noChangeAspect="1" noMove="1" noResize="1" noEditPoints="1" noAdjustHandles="1" noChangeArrowheads="1" noChangeShapeType="1" noTextEdit="1"/>
              </p:cNvSpPr>
              <p:nvPr/>
            </p:nvSpPr>
            <p:spPr>
              <a:xfrm>
                <a:off x="3553984" y="5175793"/>
                <a:ext cx="1320618" cy="276999"/>
              </a:xfrm>
              <a:prstGeom prst="rect">
                <a:avLst/>
              </a:prstGeom>
              <a:blipFill>
                <a:blip r:embed="rId10"/>
                <a:stretch>
                  <a:fillRect l="-9677" t="-22222" r="-5530" b="-444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8624F300-BD1E-707D-F896-6502C2909571}"/>
                  </a:ext>
                </a:extLst>
              </p:cNvPr>
              <p:cNvSpPr txBox="1"/>
              <p:nvPr/>
            </p:nvSpPr>
            <p:spPr>
              <a:xfrm>
                <a:off x="3570549" y="5843521"/>
                <a:ext cx="1175258" cy="276999"/>
              </a:xfrm>
              <a:prstGeom prst="rect">
                <a:avLst/>
              </a:prstGeom>
              <a:noFill/>
            </p:spPr>
            <p:txBody>
              <a:bodyPr wrap="none" lIns="0" tIns="0" rIns="0" bIns="0" rtlCol="0">
                <a:spAutoFit/>
              </a:bodyPr>
              <a:lstStyle/>
              <a:p>
                <a:pPr marL="285750" indent="-285750">
                  <a:buFont typeface="Wingdings" panose="05000000000000000000" pitchFamily="2" charset="2"/>
                  <a:buChar char="Ø"/>
                </a:pP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2</m:t>
                        </m:r>
                      </m:sup>
                    </m:sSup>
                    <m:r>
                      <a:rPr lang="en-US" b="0" i="1" smtClean="0">
                        <a:latin typeface="Cambria Math" panose="02040503050406030204" pitchFamily="18" charset="0"/>
                      </a:rPr>
                      <m:t>𝑏</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𝑏</m:t>
                        </m:r>
                      </m:e>
                      <m:sup>
                        <m:r>
                          <a:rPr lang="en-US" b="0" i="1" smtClean="0">
                            <a:latin typeface="Cambria Math" panose="02040503050406030204" pitchFamily="18" charset="0"/>
                          </a:rPr>
                          <m:t>3</m:t>
                        </m:r>
                      </m:sup>
                    </m:sSup>
                  </m:oMath>
                </a14:m>
                <a:endParaRPr lang="en-US" dirty="0"/>
              </a:p>
            </p:txBody>
          </p:sp>
        </mc:Choice>
        <mc:Fallback xmlns="">
          <p:sp>
            <p:nvSpPr>
              <p:cNvPr id="16" name="TextBox 15">
                <a:extLst>
                  <a:ext uri="{FF2B5EF4-FFF2-40B4-BE49-F238E27FC236}">
                    <a16:creationId xmlns:a16="http://schemas.microsoft.com/office/drawing/2014/main" id="{8624F300-BD1E-707D-F896-6502C2909571}"/>
                  </a:ext>
                </a:extLst>
              </p:cNvPr>
              <p:cNvSpPr txBox="1">
                <a:spLocks noRot="1" noChangeAspect="1" noMove="1" noResize="1" noEditPoints="1" noAdjustHandles="1" noChangeArrowheads="1" noChangeShapeType="1" noTextEdit="1"/>
              </p:cNvSpPr>
              <p:nvPr/>
            </p:nvSpPr>
            <p:spPr>
              <a:xfrm>
                <a:off x="3570549" y="5843521"/>
                <a:ext cx="1175258" cy="276999"/>
              </a:xfrm>
              <a:prstGeom prst="rect">
                <a:avLst/>
              </a:prstGeom>
              <a:blipFill>
                <a:blip r:embed="rId11"/>
                <a:stretch>
                  <a:fillRect l="-11399" t="-22222" r="-2591" b="-4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0BB938F9-A349-9757-C07E-44CCFD9F3E31}"/>
                  </a:ext>
                </a:extLst>
              </p:cNvPr>
              <p:cNvSpPr txBox="1"/>
              <p:nvPr/>
            </p:nvSpPr>
            <p:spPr>
              <a:xfrm>
                <a:off x="6709751" y="1329385"/>
                <a:ext cx="1064137" cy="276999"/>
              </a:xfrm>
              <a:prstGeom prst="rect">
                <a:avLst/>
              </a:prstGeom>
              <a:noFill/>
            </p:spPr>
            <p:txBody>
              <a:bodyPr wrap="none" lIns="0" tIns="0" rIns="0" bIns="0" rtlCol="0">
                <a:spAutoFit/>
              </a:bodyPr>
              <a:lstStyle/>
              <a:p>
                <a:pPr marL="285750" indent="-285750">
                  <a:buFont typeface="Wingdings" panose="05000000000000000000" pitchFamily="2" charset="2"/>
                  <a:buChar char="Ø"/>
                </a:pPr>
                <a14:m>
                  <m:oMath xmlns:m="http://schemas.openxmlformats.org/officeDocument/2006/math">
                    <m:r>
                      <a:rPr lang="en-US" i="1" smtClean="0">
                        <a:latin typeface="Cambria Math" panose="02040503050406030204" pitchFamily="18" charset="0"/>
                      </a:rPr>
                      <m:t>9</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4</m:t>
                        </m:r>
                      </m:sup>
                    </m:sSup>
                    <m:r>
                      <a:rPr lang="en-US" b="0" i="1" smtClean="0">
                        <a:latin typeface="Cambria Math" panose="02040503050406030204" pitchFamily="18" charset="0"/>
                      </a:rPr>
                      <m:t>−4</m:t>
                    </m:r>
                  </m:oMath>
                </a14:m>
                <a:endParaRPr lang="en-US" dirty="0"/>
              </a:p>
            </p:txBody>
          </p:sp>
        </mc:Choice>
        <mc:Fallback xmlns="">
          <p:sp>
            <p:nvSpPr>
              <p:cNvPr id="17" name="TextBox 16">
                <a:extLst>
                  <a:ext uri="{FF2B5EF4-FFF2-40B4-BE49-F238E27FC236}">
                    <a16:creationId xmlns:a16="http://schemas.microsoft.com/office/drawing/2014/main" id="{0BB938F9-A349-9757-C07E-44CCFD9F3E31}"/>
                  </a:ext>
                </a:extLst>
              </p:cNvPr>
              <p:cNvSpPr txBox="1">
                <a:spLocks noRot="1" noChangeAspect="1" noMove="1" noResize="1" noEditPoints="1" noAdjustHandles="1" noChangeArrowheads="1" noChangeShapeType="1" noTextEdit="1"/>
              </p:cNvSpPr>
              <p:nvPr/>
            </p:nvSpPr>
            <p:spPr>
              <a:xfrm>
                <a:off x="6709751" y="1329385"/>
                <a:ext cx="1064137" cy="276999"/>
              </a:xfrm>
              <a:prstGeom prst="rect">
                <a:avLst/>
              </a:prstGeom>
              <a:blipFill>
                <a:blip r:embed="rId12"/>
                <a:stretch>
                  <a:fillRect l="-12644" t="-21739" r="-6897" b="-41304"/>
                </a:stretch>
              </a:blipFill>
            </p:spPr>
            <p:txBody>
              <a:bodyPr/>
              <a:lstStyle/>
              <a:p>
                <a:r>
                  <a:rPr lang="en-US">
                    <a:noFill/>
                  </a:rPr>
                  <a:t> </a:t>
                </a:r>
              </a:p>
            </p:txBody>
          </p:sp>
        </mc:Fallback>
      </mc:AlternateContent>
      <p:pic>
        <p:nvPicPr>
          <p:cNvPr id="19" name="Picture 18">
            <a:extLst>
              <a:ext uri="{FF2B5EF4-FFF2-40B4-BE49-F238E27FC236}">
                <a16:creationId xmlns:a16="http://schemas.microsoft.com/office/drawing/2014/main" id="{76322C67-3666-6ED7-A4C6-777949B55EC2}"/>
              </a:ext>
            </a:extLst>
          </p:cNvPr>
          <p:cNvPicPr>
            <a:picLocks noChangeAspect="1"/>
          </p:cNvPicPr>
          <p:nvPr/>
        </p:nvPicPr>
        <p:blipFill>
          <a:blip r:embed="rId13"/>
          <a:stretch>
            <a:fillRect/>
          </a:stretch>
        </p:blipFill>
        <p:spPr>
          <a:xfrm>
            <a:off x="6933336" y="2642595"/>
            <a:ext cx="1912560" cy="347738"/>
          </a:xfrm>
          <a:prstGeom prst="rect">
            <a:avLst/>
          </a:prstGeom>
        </p:spPr>
      </p:pic>
      <p:pic>
        <p:nvPicPr>
          <p:cNvPr id="21" name="Picture 20">
            <a:extLst>
              <a:ext uri="{FF2B5EF4-FFF2-40B4-BE49-F238E27FC236}">
                <a16:creationId xmlns:a16="http://schemas.microsoft.com/office/drawing/2014/main" id="{D12835C8-459A-B684-33D4-3881251879EB}"/>
              </a:ext>
            </a:extLst>
          </p:cNvPr>
          <p:cNvPicPr>
            <a:picLocks noChangeAspect="1"/>
          </p:cNvPicPr>
          <p:nvPr/>
        </p:nvPicPr>
        <p:blipFill>
          <a:blip r:embed="rId14"/>
          <a:stretch>
            <a:fillRect/>
          </a:stretch>
        </p:blipFill>
        <p:spPr>
          <a:xfrm>
            <a:off x="3720423" y="1184640"/>
            <a:ext cx="1961269" cy="418139"/>
          </a:xfrm>
          <a:prstGeom prst="rect">
            <a:avLst/>
          </a:prstGeom>
        </p:spPr>
      </p:pic>
      <p:pic>
        <p:nvPicPr>
          <p:cNvPr id="23" name="Picture 22">
            <a:extLst>
              <a:ext uri="{FF2B5EF4-FFF2-40B4-BE49-F238E27FC236}">
                <a16:creationId xmlns:a16="http://schemas.microsoft.com/office/drawing/2014/main" id="{599DDCF6-E267-88EC-A698-2BD0FAD29EC1}"/>
              </a:ext>
            </a:extLst>
          </p:cNvPr>
          <p:cNvPicPr>
            <a:picLocks noChangeAspect="1"/>
          </p:cNvPicPr>
          <p:nvPr/>
        </p:nvPicPr>
        <p:blipFill>
          <a:blip r:embed="rId15"/>
          <a:stretch>
            <a:fillRect/>
          </a:stretch>
        </p:blipFill>
        <p:spPr>
          <a:xfrm>
            <a:off x="3640196" y="535018"/>
            <a:ext cx="1855943" cy="455846"/>
          </a:xfrm>
          <a:prstGeom prst="rect">
            <a:avLst/>
          </a:prstGeom>
        </p:spPr>
      </p:pic>
      <p:pic>
        <p:nvPicPr>
          <p:cNvPr id="25" name="Picture 24">
            <a:extLst>
              <a:ext uri="{FF2B5EF4-FFF2-40B4-BE49-F238E27FC236}">
                <a16:creationId xmlns:a16="http://schemas.microsoft.com/office/drawing/2014/main" id="{C9449517-975C-5620-B40D-DF89B008CB7B}"/>
              </a:ext>
            </a:extLst>
          </p:cNvPr>
          <p:cNvPicPr>
            <a:picLocks noChangeAspect="1"/>
          </p:cNvPicPr>
          <p:nvPr/>
        </p:nvPicPr>
        <p:blipFill>
          <a:blip r:embed="rId16"/>
          <a:stretch>
            <a:fillRect/>
          </a:stretch>
        </p:blipFill>
        <p:spPr>
          <a:xfrm>
            <a:off x="6908306" y="552347"/>
            <a:ext cx="1937590" cy="381334"/>
          </a:xfrm>
          <a:prstGeom prst="rect">
            <a:avLst/>
          </a:prstGeom>
        </p:spPr>
      </p:pic>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54A6AF99-7202-1ABB-7122-1E9845DF8490}"/>
                  </a:ext>
                </a:extLst>
              </p:cNvPr>
              <p:cNvSpPr txBox="1"/>
              <p:nvPr/>
            </p:nvSpPr>
            <p:spPr>
              <a:xfrm>
                <a:off x="3466024" y="3914437"/>
                <a:ext cx="1250855" cy="276999"/>
              </a:xfrm>
              <a:prstGeom prst="rect">
                <a:avLst/>
              </a:prstGeom>
              <a:noFill/>
            </p:spPr>
            <p:txBody>
              <a:bodyPr wrap="none" lIns="0" tIns="0" rIns="0" bIns="0" rtlCol="0">
                <a:spAutoFit/>
              </a:bodyPr>
              <a:lstStyle/>
              <a:p>
                <a:pPr marL="285750" indent="-285750">
                  <a:buFont typeface="Wingdings" panose="05000000000000000000" pitchFamily="2" charset="2"/>
                  <a:buChar char="Ø"/>
                </a:pP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(3</m:t>
                        </m:r>
                        <m:r>
                          <a:rPr lang="en-US" b="0" i="1" smtClean="0">
                            <a:latin typeface="Cambria Math" panose="02040503050406030204" pitchFamily="18" charset="0"/>
                          </a:rPr>
                          <m:t>𝑥</m:t>
                        </m:r>
                        <m:r>
                          <a:rPr lang="en-US" b="0" i="1" smtClean="0">
                            <a:latin typeface="Cambria Math" panose="02040503050406030204" pitchFamily="18" charset="0"/>
                          </a:rPr>
                          <m:t>+2)</m:t>
                        </m:r>
                      </m:e>
                      <m:sup>
                        <m:r>
                          <a:rPr lang="en-US" b="0" i="1" smtClean="0">
                            <a:latin typeface="Cambria Math" panose="02040503050406030204" pitchFamily="18" charset="0"/>
                          </a:rPr>
                          <m:t>2</m:t>
                        </m:r>
                      </m:sup>
                    </m:sSup>
                  </m:oMath>
                </a14:m>
                <a:endParaRPr lang="en-US" dirty="0"/>
              </a:p>
            </p:txBody>
          </p:sp>
        </mc:Choice>
        <mc:Fallback xmlns="">
          <p:sp>
            <p:nvSpPr>
              <p:cNvPr id="26" name="TextBox 25">
                <a:extLst>
                  <a:ext uri="{FF2B5EF4-FFF2-40B4-BE49-F238E27FC236}">
                    <a16:creationId xmlns:a16="http://schemas.microsoft.com/office/drawing/2014/main" id="{54A6AF99-7202-1ABB-7122-1E9845DF8490}"/>
                  </a:ext>
                </a:extLst>
              </p:cNvPr>
              <p:cNvSpPr txBox="1">
                <a:spLocks noRot="1" noChangeAspect="1" noMove="1" noResize="1" noEditPoints="1" noAdjustHandles="1" noChangeArrowheads="1" noChangeShapeType="1" noTextEdit="1"/>
              </p:cNvSpPr>
              <p:nvPr/>
            </p:nvSpPr>
            <p:spPr>
              <a:xfrm>
                <a:off x="3466024" y="3914437"/>
                <a:ext cx="1250855" cy="276999"/>
              </a:xfrm>
              <a:prstGeom prst="rect">
                <a:avLst/>
              </a:prstGeom>
              <a:blipFill>
                <a:blip r:embed="rId17"/>
                <a:stretch>
                  <a:fillRect l="-10732" t="-21739" r="-2927" b="-413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7DDA9FA6-BF8A-682D-0AE9-56F80CAC0EE5}"/>
                  </a:ext>
                </a:extLst>
              </p:cNvPr>
              <p:cNvSpPr txBox="1"/>
              <p:nvPr/>
            </p:nvSpPr>
            <p:spPr>
              <a:xfrm>
                <a:off x="6791903" y="5259353"/>
                <a:ext cx="1254254" cy="276999"/>
              </a:xfrm>
              <a:prstGeom prst="rect">
                <a:avLst/>
              </a:prstGeom>
              <a:noFill/>
            </p:spPr>
            <p:txBody>
              <a:bodyPr wrap="none" lIns="0" tIns="0" rIns="0" bIns="0" rtlCol="0">
                <a:spAutoFit/>
              </a:bodyPr>
              <a:lstStyle/>
              <a:p>
                <a:pPr marL="285750" indent="-285750">
                  <a:buFont typeface="Wingdings" panose="05000000000000000000" pitchFamily="2" charset="2"/>
                  <a:buChar char="Ø"/>
                </a:pP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(8</m:t>
                        </m:r>
                        <m:r>
                          <a:rPr lang="en-US" b="0" i="1" smtClean="0">
                            <a:latin typeface="Cambria Math" panose="02040503050406030204" pitchFamily="18" charset="0"/>
                          </a:rPr>
                          <m:t>𝑦</m:t>
                        </m:r>
                        <m:r>
                          <a:rPr lang="en-US" b="0" i="1" smtClean="0">
                            <a:latin typeface="Cambria Math" panose="02040503050406030204" pitchFamily="18" charset="0"/>
                          </a:rPr>
                          <m:t>−2)</m:t>
                        </m:r>
                      </m:e>
                      <m:sup>
                        <m:r>
                          <a:rPr lang="en-US" b="0" i="1" smtClean="0">
                            <a:latin typeface="Cambria Math" panose="02040503050406030204" pitchFamily="18" charset="0"/>
                          </a:rPr>
                          <m:t>2</m:t>
                        </m:r>
                      </m:sup>
                    </m:sSup>
                  </m:oMath>
                </a14:m>
                <a:endParaRPr lang="en-US" dirty="0"/>
              </a:p>
            </p:txBody>
          </p:sp>
        </mc:Choice>
        <mc:Fallback xmlns="">
          <p:sp>
            <p:nvSpPr>
              <p:cNvPr id="27" name="TextBox 26">
                <a:extLst>
                  <a:ext uri="{FF2B5EF4-FFF2-40B4-BE49-F238E27FC236}">
                    <a16:creationId xmlns:a16="http://schemas.microsoft.com/office/drawing/2014/main" id="{7DDA9FA6-BF8A-682D-0AE9-56F80CAC0EE5}"/>
                  </a:ext>
                </a:extLst>
              </p:cNvPr>
              <p:cNvSpPr txBox="1">
                <a:spLocks noRot="1" noChangeAspect="1" noMove="1" noResize="1" noEditPoints="1" noAdjustHandles="1" noChangeArrowheads="1" noChangeShapeType="1" noTextEdit="1"/>
              </p:cNvSpPr>
              <p:nvPr/>
            </p:nvSpPr>
            <p:spPr>
              <a:xfrm>
                <a:off x="6791903" y="5259353"/>
                <a:ext cx="1254254" cy="276999"/>
              </a:xfrm>
              <a:prstGeom prst="rect">
                <a:avLst/>
              </a:prstGeom>
              <a:blipFill>
                <a:blip r:embed="rId18"/>
                <a:stretch>
                  <a:fillRect l="-10194" t="-22222" r="-3398" b="-4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28C7AD03-27E2-E35B-4F80-06ABEEEF9949}"/>
                  </a:ext>
                </a:extLst>
              </p:cNvPr>
              <p:cNvSpPr txBox="1"/>
              <p:nvPr/>
            </p:nvSpPr>
            <p:spPr>
              <a:xfrm>
                <a:off x="304195" y="5843521"/>
                <a:ext cx="1363835" cy="276999"/>
              </a:xfrm>
              <a:prstGeom prst="rect">
                <a:avLst/>
              </a:prstGeom>
              <a:noFill/>
            </p:spPr>
            <p:txBody>
              <a:bodyPr wrap="none" lIns="0" tIns="0" rIns="0" bIns="0" rtlCol="0">
                <a:spAutoFit/>
              </a:bodyPr>
              <a:lstStyle/>
              <a:p>
                <a:pPr marL="285750" indent="-285750">
                  <a:buFont typeface="Wingdings" panose="05000000000000000000" pitchFamily="2" charset="2"/>
                  <a:buChar char="Ø"/>
                </a:pP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(5</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−9)</m:t>
                        </m:r>
                      </m:e>
                      <m:sup>
                        <m:r>
                          <a:rPr lang="en-US" b="0" i="1" smtClean="0">
                            <a:latin typeface="Cambria Math" panose="02040503050406030204" pitchFamily="18" charset="0"/>
                          </a:rPr>
                          <m:t>2</m:t>
                        </m:r>
                      </m:sup>
                    </m:sSup>
                  </m:oMath>
                </a14:m>
                <a:endParaRPr lang="en-US" dirty="0"/>
              </a:p>
            </p:txBody>
          </p:sp>
        </mc:Choice>
        <mc:Fallback xmlns="">
          <p:sp>
            <p:nvSpPr>
              <p:cNvPr id="28" name="TextBox 27">
                <a:extLst>
                  <a:ext uri="{FF2B5EF4-FFF2-40B4-BE49-F238E27FC236}">
                    <a16:creationId xmlns:a16="http://schemas.microsoft.com/office/drawing/2014/main" id="{28C7AD03-27E2-E35B-4F80-06ABEEEF9949}"/>
                  </a:ext>
                </a:extLst>
              </p:cNvPr>
              <p:cNvSpPr txBox="1">
                <a:spLocks noRot="1" noChangeAspect="1" noMove="1" noResize="1" noEditPoints="1" noAdjustHandles="1" noChangeArrowheads="1" noChangeShapeType="1" noTextEdit="1"/>
              </p:cNvSpPr>
              <p:nvPr/>
            </p:nvSpPr>
            <p:spPr>
              <a:xfrm>
                <a:off x="304195" y="5843521"/>
                <a:ext cx="1363835" cy="276999"/>
              </a:xfrm>
              <a:prstGeom prst="rect">
                <a:avLst/>
              </a:prstGeom>
              <a:blipFill>
                <a:blip r:embed="rId19"/>
                <a:stretch>
                  <a:fillRect l="-9821" t="-22222" r="-2679" b="-4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9435C42F-B2B9-16F4-FF4A-DC423F65463B}"/>
                  </a:ext>
                </a:extLst>
              </p:cNvPr>
              <p:cNvSpPr txBox="1"/>
              <p:nvPr/>
            </p:nvSpPr>
            <p:spPr>
              <a:xfrm>
                <a:off x="6791903" y="4641438"/>
                <a:ext cx="1251496" cy="276999"/>
              </a:xfrm>
              <a:prstGeom prst="rect">
                <a:avLst/>
              </a:prstGeom>
              <a:noFill/>
            </p:spPr>
            <p:txBody>
              <a:bodyPr wrap="none" lIns="0" tIns="0" rIns="0" bIns="0" rtlCol="0">
                <a:spAutoFit/>
              </a:bodyPr>
              <a:lstStyle/>
              <a:p>
                <a:pPr marL="285750" indent="-285750">
                  <a:buFont typeface="Wingdings" panose="05000000000000000000" pitchFamily="2" charset="2"/>
                  <a:buChar char="Ø"/>
                </a:pP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(5</m:t>
                        </m:r>
                        <m:r>
                          <a:rPr lang="en-US" b="0" i="1" smtClean="0">
                            <a:latin typeface="Cambria Math" panose="02040503050406030204" pitchFamily="18" charset="0"/>
                          </a:rPr>
                          <m:t>𝑝</m:t>
                        </m:r>
                        <m:r>
                          <a:rPr lang="en-US" b="0" i="1" smtClean="0">
                            <a:latin typeface="Cambria Math" panose="02040503050406030204" pitchFamily="18" charset="0"/>
                          </a:rPr>
                          <m:t>+3)</m:t>
                        </m:r>
                      </m:e>
                      <m:sup>
                        <m:r>
                          <a:rPr lang="en-US" b="0" i="1" smtClean="0">
                            <a:latin typeface="Cambria Math" panose="02040503050406030204" pitchFamily="18" charset="0"/>
                          </a:rPr>
                          <m:t>2</m:t>
                        </m:r>
                      </m:sup>
                    </m:sSup>
                  </m:oMath>
                </a14:m>
                <a:endParaRPr lang="en-US" dirty="0"/>
              </a:p>
            </p:txBody>
          </p:sp>
        </mc:Choice>
        <mc:Fallback xmlns="">
          <p:sp>
            <p:nvSpPr>
              <p:cNvPr id="29" name="TextBox 28">
                <a:extLst>
                  <a:ext uri="{FF2B5EF4-FFF2-40B4-BE49-F238E27FC236}">
                    <a16:creationId xmlns:a16="http://schemas.microsoft.com/office/drawing/2014/main" id="{9435C42F-B2B9-16F4-FF4A-DC423F65463B}"/>
                  </a:ext>
                </a:extLst>
              </p:cNvPr>
              <p:cNvSpPr txBox="1">
                <a:spLocks noRot="1" noChangeAspect="1" noMove="1" noResize="1" noEditPoints="1" noAdjustHandles="1" noChangeArrowheads="1" noChangeShapeType="1" noTextEdit="1"/>
              </p:cNvSpPr>
              <p:nvPr/>
            </p:nvSpPr>
            <p:spPr>
              <a:xfrm>
                <a:off x="6791903" y="4641438"/>
                <a:ext cx="1251496" cy="276999"/>
              </a:xfrm>
              <a:prstGeom prst="rect">
                <a:avLst/>
              </a:prstGeom>
              <a:blipFill>
                <a:blip r:embed="rId20"/>
                <a:stretch>
                  <a:fillRect l="-10244" t="-21739" r="-3415" b="-413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23EE8469-7194-C7EE-7722-A4E58127039C}"/>
                  </a:ext>
                </a:extLst>
              </p:cNvPr>
              <p:cNvSpPr txBox="1"/>
              <p:nvPr/>
            </p:nvSpPr>
            <p:spPr>
              <a:xfrm>
                <a:off x="304195" y="5148245"/>
                <a:ext cx="1254254" cy="276999"/>
              </a:xfrm>
              <a:prstGeom prst="rect">
                <a:avLst/>
              </a:prstGeom>
              <a:noFill/>
            </p:spPr>
            <p:txBody>
              <a:bodyPr wrap="none" lIns="0" tIns="0" rIns="0" bIns="0" rtlCol="0">
                <a:spAutoFit/>
              </a:bodyPr>
              <a:lstStyle/>
              <a:p>
                <a:pPr marL="285750" indent="-285750">
                  <a:buFont typeface="Wingdings" panose="05000000000000000000" pitchFamily="2" charset="2"/>
                  <a:buChar char="Ø"/>
                </a:pP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(2</m:t>
                        </m:r>
                        <m:r>
                          <a:rPr lang="en-US" b="0" i="1" smtClean="0">
                            <a:latin typeface="Cambria Math" panose="02040503050406030204" pitchFamily="18" charset="0"/>
                          </a:rPr>
                          <m:t>𝑦</m:t>
                        </m:r>
                        <m:r>
                          <a:rPr lang="en-US" b="0" i="1" smtClean="0">
                            <a:latin typeface="Cambria Math" panose="02040503050406030204" pitchFamily="18" charset="0"/>
                          </a:rPr>
                          <m:t>+5)</m:t>
                        </m:r>
                      </m:e>
                      <m:sup>
                        <m:r>
                          <a:rPr lang="en-US" b="0" i="1" smtClean="0">
                            <a:latin typeface="Cambria Math" panose="02040503050406030204" pitchFamily="18" charset="0"/>
                          </a:rPr>
                          <m:t>2</m:t>
                        </m:r>
                      </m:sup>
                    </m:sSup>
                  </m:oMath>
                </a14:m>
                <a:endParaRPr lang="en-US" dirty="0"/>
              </a:p>
            </p:txBody>
          </p:sp>
        </mc:Choice>
        <mc:Fallback xmlns="">
          <p:sp>
            <p:nvSpPr>
              <p:cNvPr id="30" name="TextBox 29">
                <a:extLst>
                  <a:ext uri="{FF2B5EF4-FFF2-40B4-BE49-F238E27FC236}">
                    <a16:creationId xmlns:a16="http://schemas.microsoft.com/office/drawing/2014/main" id="{23EE8469-7194-C7EE-7722-A4E58127039C}"/>
                  </a:ext>
                </a:extLst>
              </p:cNvPr>
              <p:cNvSpPr txBox="1">
                <a:spLocks noRot="1" noChangeAspect="1" noMove="1" noResize="1" noEditPoints="1" noAdjustHandles="1" noChangeArrowheads="1" noChangeShapeType="1" noTextEdit="1"/>
              </p:cNvSpPr>
              <p:nvPr/>
            </p:nvSpPr>
            <p:spPr>
              <a:xfrm>
                <a:off x="304195" y="5148245"/>
                <a:ext cx="1254254" cy="276999"/>
              </a:xfrm>
              <a:prstGeom prst="rect">
                <a:avLst/>
              </a:prstGeom>
              <a:blipFill>
                <a:blip r:embed="rId21"/>
                <a:stretch>
                  <a:fillRect l="-10680" t="-22222" r="-2913" b="-4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420BA336-F535-09AA-5724-642CACDDF2A4}"/>
                  </a:ext>
                </a:extLst>
              </p:cNvPr>
              <p:cNvSpPr txBox="1"/>
              <p:nvPr/>
            </p:nvSpPr>
            <p:spPr>
              <a:xfrm>
                <a:off x="271065" y="1993915"/>
                <a:ext cx="1998496" cy="276999"/>
              </a:xfrm>
              <a:prstGeom prst="rect">
                <a:avLst/>
              </a:prstGeom>
              <a:noFill/>
            </p:spPr>
            <p:txBody>
              <a:bodyPr wrap="none" lIns="0" tIns="0" rIns="0" bIns="0" rtlCol="0">
                <a:spAutoFit/>
              </a:bodyPr>
              <a:lstStyle/>
              <a:p>
                <a:pPr marL="285750" indent="-285750">
                  <a:buFont typeface="Wingdings" panose="05000000000000000000" pitchFamily="2" charset="2"/>
                  <a:buChar char="Ø"/>
                </a:pPr>
                <a14:m>
                  <m:oMath xmlns:m="http://schemas.openxmlformats.org/officeDocument/2006/math">
                    <m:r>
                      <a:rPr lang="en-US" b="0" i="1" smtClean="0">
                        <a:latin typeface="Cambria Math" panose="02040503050406030204" pitchFamily="18" charset="0"/>
                      </a:rPr>
                      <m:t>(3</m:t>
                    </m:r>
                    <m:r>
                      <a:rPr lang="en-US" b="0" i="1" smtClean="0">
                        <a:latin typeface="Cambria Math" panose="02040503050406030204" pitchFamily="18" charset="0"/>
                      </a:rPr>
                      <m:t>𝑥</m:t>
                    </m:r>
                    <m:r>
                      <a:rPr lang="en-US" b="0" i="1" smtClean="0">
                        <a:latin typeface="Cambria Math" panose="02040503050406030204" pitchFamily="18" charset="0"/>
                      </a:rPr>
                      <m:t>+1)(3</m:t>
                    </m:r>
                    <m:r>
                      <a:rPr lang="en-US" b="0" i="1" smtClean="0">
                        <a:latin typeface="Cambria Math" panose="02040503050406030204" pitchFamily="18" charset="0"/>
                      </a:rPr>
                      <m:t>𝑥</m:t>
                    </m:r>
                    <m:r>
                      <a:rPr lang="en-US" b="0" i="1" smtClean="0">
                        <a:latin typeface="Cambria Math" panose="02040503050406030204" pitchFamily="18" charset="0"/>
                      </a:rPr>
                      <m:t>−1)</m:t>
                    </m:r>
                  </m:oMath>
                </a14:m>
                <a:endParaRPr lang="en-US" dirty="0"/>
              </a:p>
            </p:txBody>
          </p:sp>
        </mc:Choice>
        <mc:Fallback xmlns="">
          <p:sp>
            <p:nvSpPr>
              <p:cNvPr id="31" name="TextBox 30">
                <a:extLst>
                  <a:ext uri="{FF2B5EF4-FFF2-40B4-BE49-F238E27FC236}">
                    <a16:creationId xmlns:a16="http://schemas.microsoft.com/office/drawing/2014/main" id="{420BA336-F535-09AA-5724-642CACDDF2A4}"/>
                  </a:ext>
                </a:extLst>
              </p:cNvPr>
              <p:cNvSpPr txBox="1">
                <a:spLocks noRot="1" noChangeAspect="1" noMove="1" noResize="1" noEditPoints="1" noAdjustHandles="1" noChangeArrowheads="1" noChangeShapeType="1" noTextEdit="1"/>
              </p:cNvSpPr>
              <p:nvPr/>
            </p:nvSpPr>
            <p:spPr>
              <a:xfrm>
                <a:off x="271065" y="1993915"/>
                <a:ext cx="1998496" cy="276999"/>
              </a:xfrm>
              <a:prstGeom prst="rect">
                <a:avLst/>
              </a:prstGeom>
              <a:blipFill>
                <a:blip r:embed="rId22"/>
                <a:stretch>
                  <a:fillRect l="-6402" t="-21739" r="-4573" b="-413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E7BB0B0E-828A-C39F-5AB2-07C8C31C69B9}"/>
                  </a:ext>
                </a:extLst>
              </p:cNvPr>
              <p:cNvSpPr txBox="1"/>
              <p:nvPr/>
            </p:nvSpPr>
            <p:spPr>
              <a:xfrm>
                <a:off x="6719160" y="3375897"/>
                <a:ext cx="2126736" cy="276999"/>
              </a:xfrm>
              <a:prstGeom prst="rect">
                <a:avLst/>
              </a:prstGeom>
              <a:noFill/>
            </p:spPr>
            <p:txBody>
              <a:bodyPr wrap="none" lIns="0" tIns="0" rIns="0" bIns="0" rtlCol="0">
                <a:spAutoFit/>
              </a:bodyPr>
              <a:lstStyle/>
              <a:p>
                <a:pPr marL="285750" indent="-285750">
                  <a:buFont typeface="Wingdings" panose="05000000000000000000" pitchFamily="2" charset="2"/>
                  <a:buChar char="Ø"/>
                </a:pPr>
                <a14:m>
                  <m:oMath xmlns:m="http://schemas.openxmlformats.org/officeDocument/2006/math">
                    <m:r>
                      <a:rPr lang="en-US" b="0" i="1" smtClean="0">
                        <a:latin typeface="Cambria Math" panose="02040503050406030204" pitchFamily="18" charset="0"/>
                      </a:rPr>
                      <m:t>6(2</m:t>
                    </m:r>
                    <m:r>
                      <a:rPr lang="en-US" b="0" i="1" smtClean="0">
                        <a:latin typeface="Cambria Math" panose="02040503050406030204" pitchFamily="18" charset="0"/>
                      </a:rPr>
                      <m:t>𝑥</m:t>
                    </m:r>
                    <m:r>
                      <a:rPr lang="en-US" b="0" i="1" smtClean="0">
                        <a:latin typeface="Cambria Math" panose="02040503050406030204" pitchFamily="18" charset="0"/>
                      </a:rPr>
                      <m:t>+3)(2</m:t>
                    </m:r>
                    <m:r>
                      <a:rPr lang="en-US" b="0" i="1" smtClean="0">
                        <a:latin typeface="Cambria Math" panose="02040503050406030204" pitchFamily="18" charset="0"/>
                      </a:rPr>
                      <m:t>𝑥</m:t>
                    </m:r>
                    <m:r>
                      <a:rPr lang="en-US" b="0" i="1" smtClean="0">
                        <a:latin typeface="Cambria Math" panose="02040503050406030204" pitchFamily="18" charset="0"/>
                      </a:rPr>
                      <m:t>−3)</m:t>
                    </m:r>
                  </m:oMath>
                </a14:m>
                <a:endParaRPr lang="en-US" dirty="0"/>
              </a:p>
            </p:txBody>
          </p:sp>
        </mc:Choice>
        <mc:Fallback xmlns="">
          <p:sp>
            <p:nvSpPr>
              <p:cNvPr id="32" name="TextBox 31">
                <a:extLst>
                  <a:ext uri="{FF2B5EF4-FFF2-40B4-BE49-F238E27FC236}">
                    <a16:creationId xmlns:a16="http://schemas.microsoft.com/office/drawing/2014/main" id="{E7BB0B0E-828A-C39F-5AB2-07C8C31C69B9}"/>
                  </a:ext>
                </a:extLst>
              </p:cNvPr>
              <p:cNvSpPr txBox="1">
                <a:spLocks noRot="1" noChangeAspect="1" noMove="1" noResize="1" noEditPoints="1" noAdjustHandles="1" noChangeArrowheads="1" noChangeShapeType="1" noTextEdit="1"/>
              </p:cNvSpPr>
              <p:nvPr/>
            </p:nvSpPr>
            <p:spPr>
              <a:xfrm>
                <a:off x="6719160" y="3375897"/>
                <a:ext cx="2126736" cy="276999"/>
              </a:xfrm>
              <a:prstGeom prst="rect">
                <a:avLst/>
              </a:prstGeom>
              <a:blipFill>
                <a:blip r:embed="rId23"/>
                <a:stretch>
                  <a:fillRect l="-6017" t="-22222" r="-4298" b="-4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55BFC016-0817-2538-9890-3A5B44F6F22F}"/>
                  </a:ext>
                </a:extLst>
              </p:cNvPr>
              <p:cNvSpPr txBox="1"/>
              <p:nvPr/>
            </p:nvSpPr>
            <p:spPr>
              <a:xfrm>
                <a:off x="228275" y="3148186"/>
                <a:ext cx="2580448" cy="369332"/>
              </a:xfrm>
              <a:prstGeom prst="rect">
                <a:avLst/>
              </a:prstGeom>
              <a:noFill/>
            </p:spPr>
            <p:txBody>
              <a:bodyPr wrap="square">
                <a:spAutoFit/>
              </a:bodyPr>
              <a:lstStyle/>
              <a:p>
                <a:pPr marL="285750" indent="-285750">
                  <a:buFont typeface="Wingdings" panose="05000000000000000000" pitchFamily="2" charset="2"/>
                  <a:buChar char="Ø"/>
                </a:pPr>
                <a14:m>
                  <m:oMath xmlns:m="http://schemas.openxmlformats.org/officeDocument/2006/math">
                    <m:r>
                      <a:rPr lang="en-US" i="1" dirty="0" smtClean="0">
                        <a:latin typeface="Cambria Math" panose="02040503050406030204" pitchFamily="18" charset="0"/>
                      </a:rPr>
                      <m:t>6</m:t>
                    </m:r>
                    <m:d>
                      <m:dPr>
                        <m:ctrlPr>
                          <a:rPr lang="en-US" i="1" dirty="0" smtClean="0">
                            <a:latin typeface="Cambria Math" panose="02040503050406030204" pitchFamily="18" charset="0"/>
                          </a:rPr>
                        </m:ctrlPr>
                      </m:dPr>
                      <m:e>
                        <m:r>
                          <a:rPr lang="en-US" i="1" dirty="0" smtClean="0">
                            <a:latin typeface="Cambria Math" panose="02040503050406030204" pitchFamily="18" charset="0"/>
                          </a:rPr>
                          <m:t>7</m:t>
                        </m:r>
                        <m:r>
                          <a:rPr lang="en-US" i="1" dirty="0" smtClean="0">
                            <a:latin typeface="Cambria Math" panose="02040503050406030204" pitchFamily="18" charset="0"/>
                          </a:rPr>
                          <m:t>𝑟</m:t>
                        </m:r>
                        <m:r>
                          <a:rPr lang="en-US" i="1" dirty="0" smtClean="0">
                            <a:latin typeface="Cambria Math" panose="02040503050406030204" pitchFamily="18" charset="0"/>
                          </a:rPr>
                          <m:t> + 5</m:t>
                        </m:r>
                      </m:e>
                    </m:d>
                    <m:d>
                      <m:dPr>
                        <m:ctrlPr>
                          <a:rPr lang="en-US" i="1" dirty="0" smtClean="0">
                            <a:latin typeface="Cambria Math" panose="02040503050406030204" pitchFamily="18" charset="0"/>
                          </a:rPr>
                        </m:ctrlPr>
                      </m:dPr>
                      <m:e>
                        <m:r>
                          <a:rPr lang="en-US" i="1" dirty="0" smtClean="0">
                            <a:latin typeface="Cambria Math" panose="02040503050406030204" pitchFamily="18" charset="0"/>
                          </a:rPr>
                          <m:t>7</m:t>
                        </m:r>
                        <m:r>
                          <a:rPr lang="en-US" i="1" dirty="0" smtClean="0">
                            <a:latin typeface="Cambria Math" panose="02040503050406030204" pitchFamily="18" charset="0"/>
                          </a:rPr>
                          <m:t>𝑟</m:t>
                        </m:r>
                        <m:r>
                          <a:rPr lang="en-US" i="1" dirty="0" smtClean="0">
                            <a:latin typeface="Cambria Math" panose="02040503050406030204" pitchFamily="18" charset="0"/>
                          </a:rPr>
                          <m:t> − 5</m:t>
                        </m:r>
                      </m:e>
                    </m:d>
                  </m:oMath>
                </a14:m>
                <a:r>
                  <a:rPr lang="en-US" dirty="0"/>
                  <a:t> </a:t>
                </a:r>
              </a:p>
            </p:txBody>
          </p:sp>
        </mc:Choice>
        <mc:Fallback xmlns="">
          <p:sp>
            <p:nvSpPr>
              <p:cNvPr id="34" name="TextBox 33">
                <a:extLst>
                  <a:ext uri="{FF2B5EF4-FFF2-40B4-BE49-F238E27FC236}">
                    <a16:creationId xmlns:a16="http://schemas.microsoft.com/office/drawing/2014/main" id="{55BFC016-0817-2538-9890-3A5B44F6F22F}"/>
                  </a:ext>
                </a:extLst>
              </p:cNvPr>
              <p:cNvSpPr txBox="1">
                <a:spLocks noRot="1" noChangeAspect="1" noMove="1" noResize="1" noEditPoints="1" noAdjustHandles="1" noChangeArrowheads="1" noChangeShapeType="1" noTextEdit="1"/>
              </p:cNvSpPr>
              <p:nvPr/>
            </p:nvSpPr>
            <p:spPr>
              <a:xfrm>
                <a:off x="228275" y="3148186"/>
                <a:ext cx="2580448" cy="369332"/>
              </a:xfrm>
              <a:prstGeom prst="rect">
                <a:avLst/>
              </a:prstGeom>
              <a:blipFill>
                <a:blip r:embed="rId24"/>
                <a:stretch>
                  <a:fillRect l="-1415" t="-3279" b="-180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81DA820F-E69E-91AF-BEEC-66962A4B48D6}"/>
                  </a:ext>
                </a:extLst>
              </p:cNvPr>
              <p:cNvSpPr txBox="1"/>
              <p:nvPr/>
            </p:nvSpPr>
            <p:spPr>
              <a:xfrm>
                <a:off x="3448636" y="1989897"/>
                <a:ext cx="2965171" cy="276999"/>
              </a:xfrm>
              <a:prstGeom prst="rect">
                <a:avLst/>
              </a:prstGeom>
              <a:noFill/>
            </p:spPr>
            <p:txBody>
              <a:bodyPr wrap="none" lIns="0" tIns="0" rIns="0" bIns="0" rtlCol="0">
                <a:spAutoFit/>
              </a:bodyPr>
              <a:lstStyle/>
              <a:p>
                <a:pPr marL="285750" indent="-285750">
                  <a:buFont typeface="Wingdings" panose="05000000000000000000" pitchFamily="2" charset="2"/>
                  <a:buChar char="Ø"/>
                </a:pPr>
                <a14:m>
                  <m:oMath xmlns:m="http://schemas.openxmlformats.org/officeDocument/2006/math">
                    <m:r>
                      <a:rPr lang="en-US" b="0" i="1" smtClean="0">
                        <a:latin typeface="Cambria Math" panose="02040503050406030204" pitchFamily="18" charset="0"/>
                      </a:rPr>
                      <m:t>5(5</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𝑚</m:t>
                        </m:r>
                      </m:e>
                      <m:sup>
                        <m:r>
                          <a:rPr lang="en-US" b="0" i="1" smtClean="0">
                            <a:latin typeface="Cambria Math" panose="02040503050406030204" pitchFamily="18" charset="0"/>
                          </a:rPr>
                          <m:t>2</m:t>
                        </m:r>
                      </m:sup>
                    </m:sSup>
                    <m:r>
                      <a:rPr lang="en-US" b="0" i="1" smtClean="0">
                        <a:latin typeface="Cambria Math" panose="02040503050406030204" pitchFamily="18" charset="0"/>
                      </a:rPr>
                      <m:t>+2</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r>
                      <a:rPr lang="en-US" b="0" i="1" smtClean="0">
                        <a:latin typeface="Cambria Math" panose="02040503050406030204" pitchFamily="18" charset="0"/>
                      </a:rPr>
                      <m:t>)(5</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𝑚</m:t>
                        </m:r>
                      </m:e>
                      <m:sup>
                        <m:r>
                          <a:rPr lang="en-US" b="0" i="1" smtClean="0">
                            <a:latin typeface="Cambria Math" panose="02040503050406030204" pitchFamily="18" charset="0"/>
                          </a:rPr>
                          <m:t>2</m:t>
                        </m:r>
                      </m:sup>
                    </m:sSup>
                    <m:r>
                      <a:rPr lang="en-US" b="0" i="1" smtClean="0">
                        <a:latin typeface="Cambria Math" panose="02040503050406030204" pitchFamily="18" charset="0"/>
                      </a:rPr>
                      <m:t>−2</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r>
                      <a:rPr lang="en-US" b="0" i="1" smtClean="0">
                        <a:latin typeface="Cambria Math" panose="02040503050406030204" pitchFamily="18" charset="0"/>
                      </a:rPr>
                      <m:t>)</m:t>
                    </m:r>
                  </m:oMath>
                </a14:m>
                <a:endParaRPr lang="en-US" dirty="0"/>
              </a:p>
            </p:txBody>
          </p:sp>
        </mc:Choice>
        <mc:Fallback xmlns="">
          <p:sp>
            <p:nvSpPr>
              <p:cNvPr id="35" name="TextBox 34">
                <a:extLst>
                  <a:ext uri="{FF2B5EF4-FFF2-40B4-BE49-F238E27FC236}">
                    <a16:creationId xmlns:a16="http://schemas.microsoft.com/office/drawing/2014/main" id="{81DA820F-E69E-91AF-BEEC-66962A4B48D6}"/>
                  </a:ext>
                </a:extLst>
              </p:cNvPr>
              <p:cNvSpPr txBox="1">
                <a:spLocks noRot="1" noChangeAspect="1" noMove="1" noResize="1" noEditPoints="1" noAdjustHandles="1" noChangeArrowheads="1" noChangeShapeType="1" noTextEdit="1"/>
              </p:cNvSpPr>
              <p:nvPr/>
            </p:nvSpPr>
            <p:spPr>
              <a:xfrm>
                <a:off x="3448636" y="1989897"/>
                <a:ext cx="2965171" cy="276999"/>
              </a:xfrm>
              <a:prstGeom prst="rect">
                <a:avLst/>
              </a:prstGeom>
              <a:blipFill>
                <a:blip r:embed="rId25"/>
                <a:stretch>
                  <a:fillRect l="-4527" t="-21739" r="-3086" b="-413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DD3B9EBA-6143-9283-8B28-A7568F1F803C}"/>
                  </a:ext>
                </a:extLst>
              </p:cNvPr>
              <p:cNvSpPr txBox="1"/>
              <p:nvPr/>
            </p:nvSpPr>
            <p:spPr>
              <a:xfrm>
                <a:off x="247850" y="650044"/>
                <a:ext cx="2580450" cy="276999"/>
              </a:xfrm>
              <a:prstGeom prst="rect">
                <a:avLst/>
              </a:prstGeom>
              <a:noFill/>
            </p:spPr>
            <p:txBody>
              <a:bodyPr wrap="none" lIns="0" tIns="0" rIns="0" bIns="0" rtlCol="0">
                <a:spAutoFit/>
              </a:bodyPr>
              <a:lstStyle/>
              <a:p>
                <a:pPr marL="285750" indent="-285750">
                  <a:buFont typeface="Wingdings" panose="05000000000000000000" pitchFamily="2" charset="2"/>
                  <a:buChar char="Ø"/>
                </a:pPr>
                <a14:m>
                  <m:oMath xmlns:m="http://schemas.openxmlformats.org/officeDocument/2006/math">
                    <m:r>
                      <a:rPr lang="en-US" b="0" i="1" smtClean="0">
                        <a:latin typeface="Cambria Math" panose="02040503050406030204" pitchFamily="18" charset="0"/>
                      </a:rPr>
                      <m:t>(4</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𝑚</m:t>
                        </m:r>
                      </m:e>
                      <m:sup>
                        <m:r>
                          <a:rPr lang="en-US" b="0" i="1" smtClean="0">
                            <a:latin typeface="Cambria Math" panose="02040503050406030204" pitchFamily="18" charset="0"/>
                          </a:rPr>
                          <m:t>3</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3</m:t>
                        </m:r>
                      </m:sup>
                    </m:sSup>
                    <m:r>
                      <a:rPr lang="en-US" b="0" i="1" smtClean="0">
                        <a:latin typeface="Cambria Math" panose="02040503050406030204" pitchFamily="18" charset="0"/>
                      </a:rPr>
                      <m:t>)(4</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𝑚</m:t>
                        </m:r>
                      </m:e>
                      <m:sup>
                        <m:r>
                          <a:rPr lang="en-US" b="0" i="1" smtClean="0">
                            <a:latin typeface="Cambria Math" panose="02040503050406030204" pitchFamily="18" charset="0"/>
                          </a:rPr>
                          <m:t>3</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3</m:t>
                        </m:r>
                      </m:sup>
                    </m:sSup>
                    <m:r>
                      <a:rPr lang="en-US" b="0" i="1" smtClean="0">
                        <a:latin typeface="Cambria Math" panose="02040503050406030204" pitchFamily="18" charset="0"/>
                      </a:rPr>
                      <m:t>)</m:t>
                    </m:r>
                  </m:oMath>
                </a14:m>
                <a:endParaRPr lang="en-US" dirty="0"/>
              </a:p>
            </p:txBody>
          </p:sp>
        </mc:Choice>
        <mc:Fallback xmlns="">
          <p:sp>
            <p:nvSpPr>
              <p:cNvPr id="36" name="TextBox 35">
                <a:extLst>
                  <a:ext uri="{FF2B5EF4-FFF2-40B4-BE49-F238E27FC236}">
                    <a16:creationId xmlns:a16="http://schemas.microsoft.com/office/drawing/2014/main" id="{DD3B9EBA-6143-9283-8B28-A7568F1F803C}"/>
                  </a:ext>
                </a:extLst>
              </p:cNvPr>
              <p:cNvSpPr txBox="1">
                <a:spLocks noRot="1" noChangeAspect="1" noMove="1" noResize="1" noEditPoints="1" noAdjustHandles="1" noChangeArrowheads="1" noChangeShapeType="1" noTextEdit="1"/>
              </p:cNvSpPr>
              <p:nvPr/>
            </p:nvSpPr>
            <p:spPr>
              <a:xfrm>
                <a:off x="247850" y="650044"/>
                <a:ext cx="2580450" cy="276999"/>
              </a:xfrm>
              <a:prstGeom prst="rect">
                <a:avLst/>
              </a:prstGeom>
              <a:blipFill>
                <a:blip r:embed="rId26"/>
                <a:stretch>
                  <a:fillRect l="-5201" t="-22222" r="-3546" b="-4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0CEE824F-6EBE-0255-0206-68985BFBEEE5}"/>
                  </a:ext>
                </a:extLst>
              </p:cNvPr>
              <p:cNvSpPr txBox="1"/>
              <p:nvPr/>
            </p:nvSpPr>
            <p:spPr>
              <a:xfrm>
                <a:off x="3466024" y="2574663"/>
                <a:ext cx="1184363" cy="276999"/>
              </a:xfrm>
              <a:prstGeom prst="rect">
                <a:avLst/>
              </a:prstGeom>
              <a:noFill/>
            </p:spPr>
            <p:txBody>
              <a:bodyPr wrap="none" lIns="0" tIns="0" rIns="0" bIns="0" rtlCol="0">
                <a:spAutoFit/>
              </a:bodyPr>
              <a:lstStyle/>
              <a:p>
                <a:pPr marL="285750" indent="-285750">
                  <a:buFont typeface="Wingdings" panose="05000000000000000000" pitchFamily="2" charset="2"/>
                  <a:buChar char="Ø"/>
                </a:pP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−9</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𝑦</m:t>
                        </m:r>
                      </m:e>
                      <m:sup>
                        <m:r>
                          <a:rPr lang="en-US" b="0" i="1" smtClean="0">
                            <a:latin typeface="Cambria Math" panose="02040503050406030204" pitchFamily="18" charset="0"/>
                          </a:rPr>
                          <m:t>2</m:t>
                        </m:r>
                      </m:sup>
                    </m:sSup>
                  </m:oMath>
                </a14:m>
                <a:endParaRPr lang="en-US" dirty="0"/>
              </a:p>
            </p:txBody>
          </p:sp>
        </mc:Choice>
        <mc:Fallback xmlns="">
          <p:sp>
            <p:nvSpPr>
              <p:cNvPr id="37" name="TextBox 36">
                <a:extLst>
                  <a:ext uri="{FF2B5EF4-FFF2-40B4-BE49-F238E27FC236}">
                    <a16:creationId xmlns:a16="http://schemas.microsoft.com/office/drawing/2014/main" id="{0CEE824F-6EBE-0255-0206-68985BFBEEE5}"/>
                  </a:ext>
                </a:extLst>
              </p:cNvPr>
              <p:cNvSpPr txBox="1">
                <a:spLocks noRot="1" noChangeAspect="1" noMove="1" noResize="1" noEditPoints="1" noAdjustHandles="1" noChangeArrowheads="1" noChangeShapeType="1" noTextEdit="1"/>
              </p:cNvSpPr>
              <p:nvPr/>
            </p:nvSpPr>
            <p:spPr>
              <a:xfrm>
                <a:off x="3466024" y="2574663"/>
                <a:ext cx="1184363" cy="276999"/>
              </a:xfrm>
              <a:prstGeom prst="rect">
                <a:avLst/>
              </a:prstGeom>
              <a:blipFill>
                <a:blip r:embed="rId27"/>
                <a:stretch>
                  <a:fillRect l="-11340" t="-21739" r="-3093" b="-413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C19CA385-B5C5-6A8F-2358-3744F4E2E0F5}"/>
                  </a:ext>
                </a:extLst>
              </p:cNvPr>
              <p:cNvSpPr txBox="1"/>
              <p:nvPr/>
            </p:nvSpPr>
            <p:spPr>
              <a:xfrm>
                <a:off x="6791903" y="5950960"/>
                <a:ext cx="1351267" cy="276999"/>
              </a:xfrm>
              <a:prstGeom prst="rect">
                <a:avLst/>
              </a:prstGeom>
              <a:noFill/>
            </p:spPr>
            <p:txBody>
              <a:bodyPr wrap="none" lIns="0" tIns="0" rIns="0" bIns="0" rtlCol="0">
                <a:spAutoFit/>
              </a:bodyPr>
              <a:lstStyle/>
              <a:p>
                <a:pPr marL="285750" indent="-285750">
                  <a:buFont typeface="Wingdings" panose="05000000000000000000" pitchFamily="2" charset="2"/>
                  <a:buChar char="Ø"/>
                </a:pP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(4</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𝑧</m:t>
                            </m:r>
                          </m:e>
                          <m:sup>
                            <m:r>
                              <a:rPr lang="en-US" b="0" i="1" smtClean="0">
                                <a:latin typeface="Cambria Math" panose="02040503050406030204" pitchFamily="18" charset="0"/>
                              </a:rPr>
                              <m:t>2</m:t>
                            </m:r>
                          </m:sup>
                        </m:sSup>
                        <m:r>
                          <a:rPr lang="en-US" b="0" i="1" smtClean="0">
                            <a:latin typeface="Cambria Math" panose="02040503050406030204" pitchFamily="18" charset="0"/>
                          </a:rPr>
                          <m:t>+8)</m:t>
                        </m:r>
                      </m:e>
                      <m:sup>
                        <m:r>
                          <a:rPr lang="en-US" b="0" i="1" smtClean="0">
                            <a:latin typeface="Cambria Math" panose="02040503050406030204" pitchFamily="18" charset="0"/>
                          </a:rPr>
                          <m:t>2</m:t>
                        </m:r>
                      </m:sup>
                    </m:sSup>
                  </m:oMath>
                </a14:m>
                <a:endParaRPr lang="en-US" dirty="0"/>
              </a:p>
            </p:txBody>
          </p:sp>
        </mc:Choice>
        <mc:Fallback xmlns="">
          <p:sp>
            <p:nvSpPr>
              <p:cNvPr id="38" name="TextBox 37">
                <a:extLst>
                  <a:ext uri="{FF2B5EF4-FFF2-40B4-BE49-F238E27FC236}">
                    <a16:creationId xmlns:a16="http://schemas.microsoft.com/office/drawing/2014/main" id="{C19CA385-B5C5-6A8F-2358-3744F4E2E0F5}"/>
                  </a:ext>
                </a:extLst>
              </p:cNvPr>
              <p:cNvSpPr txBox="1">
                <a:spLocks noRot="1" noChangeAspect="1" noMove="1" noResize="1" noEditPoints="1" noAdjustHandles="1" noChangeArrowheads="1" noChangeShapeType="1" noTextEdit="1"/>
              </p:cNvSpPr>
              <p:nvPr/>
            </p:nvSpPr>
            <p:spPr>
              <a:xfrm>
                <a:off x="6791903" y="5950960"/>
                <a:ext cx="1351267" cy="276999"/>
              </a:xfrm>
              <a:prstGeom prst="rect">
                <a:avLst/>
              </a:prstGeom>
              <a:blipFill>
                <a:blip r:embed="rId28"/>
                <a:stretch>
                  <a:fillRect l="-9459" t="-21739" r="-3153" b="-41304"/>
                </a:stretch>
              </a:blipFill>
            </p:spPr>
            <p:txBody>
              <a:bodyPr/>
              <a:lstStyle/>
              <a:p>
                <a:r>
                  <a:rPr lang="en-US">
                    <a:noFill/>
                  </a:rPr>
                  <a:t> </a:t>
                </a:r>
              </a:p>
            </p:txBody>
          </p:sp>
        </mc:Fallback>
      </mc:AlternateContent>
      <p:sp>
        <p:nvSpPr>
          <p:cNvPr id="39" name="TextBox 38">
            <a:extLst>
              <a:ext uri="{FF2B5EF4-FFF2-40B4-BE49-F238E27FC236}">
                <a16:creationId xmlns:a16="http://schemas.microsoft.com/office/drawing/2014/main" id="{252D7D74-E2D1-17F9-D5B5-6D29E70E62FA}"/>
              </a:ext>
            </a:extLst>
          </p:cNvPr>
          <p:cNvSpPr txBox="1"/>
          <p:nvPr/>
        </p:nvSpPr>
        <p:spPr>
          <a:xfrm>
            <a:off x="6681408" y="664906"/>
            <a:ext cx="341440" cy="276999"/>
          </a:xfrm>
          <a:prstGeom prst="rect">
            <a:avLst/>
          </a:prstGeom>
          <a:noFill/>
        </p:spPr>
        <p:txBody>
          <a:bodyPr wrap="none" lIns="0" tIns="0" rIns="0" bIns="0" rtlCol="0">
            <a:spAutoFit/>
          </a:bodyPr>
          <a:lstStyle/>
          <a:p>
            <a:pPr marL="285750" indent="-285750">
              <a:buFont typeface="Wingdings" panose="05000000000000000000" pitchFamily="2" charset="2"/>
              <a:buChar char="Ø"/>
            </a:pPr>
            <a:r>
              <a:rPr lang="en-US" dirty="0"/>
              <a:t> </a:t>
            </a:r>
          </a:p>
        </p:txBody>
      </p:sp>
      <p:sp>
        <p:nvSpPr>
          <p:cNvPr id="40" name="TextBox 39">
            <a:extLst>
              <a:ext uri="{FF2B5EF4-FFF2-40B4-BE49-F238E27FC236}">
                <a16:creationId xmlns:a16="http://schemas.microsoft.com/office/drawing/2014/main" id="{3166BE63-051C-A4B7-E567-853EADB0F649}"/>
              </a:ext>
            </a:extLst>
          </p:cNvPr>
          <p:cNvSpPr txBox="1"/>
          <p:nvPr/>
        </p:nvSpPr>
        <p:spPr>
          <a:xfrm>
            <a:off x="6706438" y="2715735"/>
            <a:ext cx="341440" cy="276999"/>
          </a:xfrm>
          <a:prstGeom prst="rect">
            <a:avLst/>
          </a:prstGeom>
          <a:noFill/>
        </p:spPr>
        <p:txBody>
          <a:bodyPr wrap="none" lIns="0" tIns="0" rIns="0" bIns="0" rtlCol="0">
            <a:spAutoFit/>
          </a:bodyPr>
          <a:lstStyle/>
          <a:p>
            <a:pPr marL="285750" indent="-285750">
              <a:buFont typeface="Wingdings" panose="05000000000000000000" pitchFamily="2" charset="2"/>
              <a:buChar char="Ø"/>
            </a:pPr>
            <a:r>
              <a:rPr lang="en-US" dirty="0"/>
              <a:t> </a:t>
            </a:r>
          </a:p>
        </p:txBody>
      </p:sp>
      <p:sp>
        <p:nvSpPr>
          <p:cNvPr id="41" name="TextBox 40">
            <a:extLst>
              <a:ext uri="{FF2B5EF4-FFF2-40B4-BE49-F238E27FC236}">
                <a16:creationId xmlns:a16="http://schemas.microsoft.com/office/drawing/2014/main" id="{BD626B58-48DE-3F42-C24D-03ED7F9BC969}"/>
              </a:ext>
            </a:extLst>
          </p:cNvPr>
          <p:cNvSpPr txBox="1"/>
          <p:nvPr/>
        </p:nvSpPr>
        <p:spPr>
          <a:xfrm>
            <a:off x="3448636" y="1278354"/>
            <a:ext cx="341440" cy="276999"/>
          </a:xfrm>
          <a:prstGeom prst="rect">
            <a:avLst/>
          </a:prstGeom>
          <a:noFill/>
        </p:spPr>
        <p:txBody>
          <a:bodyPr wrap="none" lIns="0" tIns="0" rIns="0" bIns="0" rtlCol="0">
            <a:spAutoFit/>
          </a:bodyPr>
          <a:lstStyle/>
          <a:p>
            <a:pPr marL="285750" indent="-285750">
              <a:buFont typeface="Wingdings" panose="05000000000000000000" pitchFamily="2" charset="2"/>
              <a:buChar char="Ø"/>
            </a:pPr>
            <a:r>
              <a:rPr lang="en-US" dirty="0"/>
              <a:t> </a:t>
            </a:r>
          </a:p>
        </p:txBody>
      </p:sp>
      <p:sp>
        <p:nvSpPr>
          <p:cNvPr id="42" name="TextBox 41">
            <a:extLst>
              <a:ext uri="{FF2B5EF4-FFF2-40B4-BE49-F238E27FC236}">
                <a16:creationId xmlns:a16="http://schemas.microsoft.com/office/drawing/2014/main" id="{0B216C57-C289-285A-A3BC-1A46E3E3FFD0}"/>
              </a:ext>
            </a:extLst>
          </p:cNvPr>
          <p:cNvSpPr txBox="1"/>
          <p:nvPr/>
        </p:nvSpPr>
        <p:spPr>
          <a:xfrm>
            <a:off x="3469476" y="607665"/>
            <a:ext cx="341440" cy="276999"/>
          </a:xfrm>
          <a:prstGeom prst="rect">
            <a:avLst/>
          </a:prstGeom>
          <a:noFill/>
        </p:spPr>
        <p:txBody>
          <a:bodyPr wrap="none" lIns="0" tIns="0" rIns="0" bIns="0" rtlCol="0">
            <a:spAutoFit/>
          </a:bodyPr>
          <a:lstStyle/>
          <a:p>
            <a:pPr marL="285750" indent="-285750">
              <a:buFont typeface="Wingdings" panose="05000000000000000000" pitchFamily="2" charset="2"/>
              <a:buChar char="Ø"/>
            </a:pPr>
            <a:r>
              <a:rPr lang="en-US" dirty="0"/>
              <a:t> </a:t>
            </a:r>
          </a:p>
        </p:txBody>
      </p:sp>
      <p:sp>
        <p:nvSpPr>
          <p:cNvPr id="43" name="TextBox 42">
            <a:extLst>
              <a:ext uri="{FF2B5EF4-FFF2-40B4-BE49-F238E27FC236}">
                <a16:creationId xmlns:a16="http://schemas.microsoft.com/office/drawing/2014/main" id="{2AFC01CE-35DE-34C5-D216-2A4A07B248A0}"/>
              </a:ext>
            </a:extLst>
          </p:cNvPr>
          <p:cNvSpPr txBox="1"/>
          <p:nvPr/>
        </p:nvSpPr>
        <p:spPr>
          <a:xfrm>
            <a:off x="6697094" y="2026047"/>
            <a:ext cx="341440" cy="276999"/>
          </a:xfrm>
          <a:prstGeom prst="rect">
            <a:avLst/>
          </a:prstGeom>
          <a:noFill/>
        </p:spPr>
        <p:txBody>
          <a:bodyPr wrap="none" lIns="0" tIns="0" rIns="0" bIns="0" rtlCol="0">
            <a:spAutoFit/>
          </a:bodyPr>
          <a:lstStyle/>
          <a:p>
            <a:pPr marL="285750" indent="-285750">
              <a:buFont typeface="Wingdings" panose="05000000000000000000" pitchFamily="2" charset="2"/>
              <a:buChar char="Ø"/>
            </a:pPr>
            <a:r>
              <a:rPr lang="en-US" dirty="0"/>
              <a:t> </a:t>
            </a:r>
          </a:p>
        </p:txBody>
      </p:sp>
      <p:sp>
        <p:nvSpPr>
          <p:cNvPr id="44" name="TextBox 43">
            <a:extLst>
              <a:ext uri="{FF2B5EF4-FFF2-40B4-BE49-F238E27FC236}">
                <a16:creationId xmlns:a16="http://schemas.microsoft.com/office/drawing/2014/main" id="{2450FBA3-5125-6131-F28C-DC8736D97635}"/>
              </a:ext>
            </a:extLst>
          </p:cNvPr>
          <p:cNvSpPr txBox="1"/>
          <p:nvPr/>
        </p:nvSpPr>
        <p:spPr>
          <a:xfrm>
            <a:off x="3445323" y="3198054"/>
            <a:ext cx="341440" cy="276999"/>
          </a:xfrm>
          <a:prstGeom prst="rect">
            <a:avLst/>
          </a:prstGeom>
          <a:noFill/>
        </p:spPr>
        <p:txBody>
          <a:bodyPr wrap="none" lIns="0" tIns="0" rIns="0" bIns="0" rtlCol="0">
            <a:spAutoFit/>
          </a:bodyPr>
          <a:lstStyle/>
          <a:p>
            <a:pPr marL="285750" indent="-285750">
              <a:buFont typeface="Wingdings" panose="05000000000000000000" pitchFamily="2" charset="2"/>
              <a:buChar char="Ø"/>
            </a:pPr>
            <a:r>
              <a:rPr lang="en-US" dirty="0"/>
              <a:t> </a:t>
            </a:r>
          </a:p>
        </p:txBody>
      </p:sp>
      <p:sp>
        <p:nvSpPr>
          <p:cNvPr id="45" name="TextBox 44">
            <a:extLst>
              <a:ext uri="{FF2B5EF4-FFF2-40B4-BE49-F238E27FC236}">
                <a16:creationId xmlns:a16="http://schemas.microsoft.com/office/drawing/2014/main" id="{7BA02572-000D-B592-A7F9-9FF0DC0D896E}"/>
              </a:ext>
            </a:extLst>
          </p:cNvPr>
          <p:cNvSpPr txBox="1"/>
          <p:nvPr/>
        </p:nvSpPr>
        <p:spPr>
          <a:xfrm>
            <a:off x="252259" y="1330382"/>
            <a:ext cx="341440" cy="276999"/>
          </a:xfrm>
          <a:prstGeom prst="rect">
            <a:avLst/>
          </a:prstGeom>
          <a:noFill/>
        </p:spPr>
        <p:txBody>
          <a:bodyPr wrap="none" lIns="0" tIns="0" rIns="0" bIns="0" rtlCol="0">
            <a:spAutoFit/>
          </a:bodyPr>
          <a:lstStyle/>
          <a:p>
            <a:pPr marL="285750" indent="-285750">
              <a:buFont typeface="Wingdings" panose="05000000000000000000" pitchFamily="2" charset="2"/>
              <a:buChar char="Ø"/>
            </a:pPr>
            <a:r>
              <a:rPr lang="en-US" dirty="0"/>
              <a:t> </a:t>
            </a:r>
          </a:p>
        </p:txBody>
      </p:sp>
      <p:cxnSp>
        <p:nvCxnSpPr>
          <p:cNvPr id="47" name="Straight Connector 46">
            <a:extLst>
              <a:ext uri="{FF2B5EF4-FFF2-40B4-BE49-F238E27FC236}">
                <a16:creationId xmlns:a16="http://schemas.microsoft.com/office/drawing/2014/main" id="{5800BF84-5E79-4BB1-2901-28D2604E5A1F}"/>
              </a:ext>
            </a:extLst>
          </p:cNvPr>
          <p:cNvCxnSpPr/>
          <p:nvPr/>
        </p:nvCxnSpPr>
        <p:spPr>
          <a:xfrm>
            <a:off x="3048000" y="304800"/>
            <a:ext cx="0" cy="6172200"/>
          </a:xfrm>
          <a:prstGeom prst="line">
            <a:avLst/>
          </a:pr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8" name="Straight Connector 47">
            <a:extLst>
              <a:ext uri="{FF2B5EF4-FFF2-40B4-BE49-F238E27FC236}">
                <a16:creationId xmlns:a16="http://schemas.microsoft.com/office/drawing/2014/main" id="{65C6766A-1077-B4CE-D6CC-87D1441D0FAE}"/>
              </a:ext>
            </a:extLst>
          </p:cNvPr>
          <p:cNvCxnSpPr/>
          <p:nvPr/>
        </p:nvCxnSpPr>
        <p:spPr>
          <a:xfrm>
            <a:off x="6553200" y="342900"/>
            <a:ext cx="0" cy="6172200"/>
          </a:xfrm>
          <a:prstGeom prst="line">
            <a:avLst/>
          </a:pr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0017260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095C1F4-AE7F-44E4-8693-40D3D68311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8734DDD3-F723-4DD3-8ABE-EC0B2AC87D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891743" y="-15978"/>
            <a:ext cx="5360514" cy="5876916"/>
            <a:chOff x="329184" y="-99107"/>
            <a:chExt cx="524256" cy="5876916"/>
          </a:xfrm>
        </p:grpSpPr>
        <p:cxnSp>
          <p:nvCxnSpPr>
            <p:cNvPr id="10" name="Straight Connector 9">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99107"/>
              <a:ext cx="524256" cy="56312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Rectangle 12">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348" y="1055718"/>
            <a:ext cx="8249304" cy="335834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6E94EE-E02B-A85E-0851-E6E02DC00DE7}"/>
              </a:ext>
            </a:extLst>
          </p:cNvPr>
          <p:cNvSpPr>
            <a:spLocks noGrp="1"/>
          </p:cNvSpPr>
          <p:nvPr>
            <p:ph type="title"/>
          </p:nvPr>
        </p:nvSpPr>
        <p:spPr>
          <a:xfrm>
            <a:off x="1143000" y="1584683"/>
            <a:ext cx="6858000" cy="2551829"/>
          </a:xfrm>
        </p:spPr>
        <p:txBody>
          <a:bodyPr vert="horz" lIns="91440" tIns="45720" rIns="91440" bIns="45720" rtlCol="0" anchor="ctr">
            <a:normAutofit/>
          </a:bodyPr>
          <a:lstStyle/>
          <a:p>
            <a:pPr fontAlgn="ctr">
              <a:lnSpc>
                <a:spcPct val="90000"/>
              </a:lnSpc>
            </a:pPr>
            <a:r>
              <a:rPr lang="en-US" sz="5700" b="0" i="0" kern="1200">
                <a:solidFill>
                  <a:schemeClr val="tx1"/>
                </a:solidFill>
                <a:effectLst/>
                <a:latin typeface="+mj-lt"/>
                <a:ea typeface="+mj-ea"/>
                <a:cs typeface="+mj-cs"/>
              </a:rPr>
              <a:t>Pythagorean theorem</a:t>
            </a:r>
            <a:endParaRPr lang="en-US" sz="5700" kern="1200">
              <a:solidFill>
                <a:schemeClr val="tx1"/>
              </a:solidFill>
              <a:latin typeface="+mj-lt"/>
              <a:ea typeface="+mj-ea"/>
              <a:cs typeface="+mj-cs"/>
            </a:endParaRPr>
          </a:p>
        </p:txBody>
      </p:sp>
    </p:spTree>
    <p:extLst>
      <p:ext uri="{BB962C8B-B14F-4D97-AF65-F5344CB8AC3E}">
        <p14:creationId xmlns:p14="http://schemas.microsoft.com/office/powerpoint/2010/main" val="909959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0CB313-31AD-432F-65B9-4C367BBA1AF9}"/>
              </a:ext>
            </a:extLst>
          </p:cNvPr>
          <p:cNvPicPr>
            <a:picLocks noChangeAspect="1"/>
          </p:cNvPicPr>
          <p:nvPr/>
        </p:nvPicPr>
        <p:blipFill>
          <a:blip r:embed="rId2"/>
          <a:stretch>
            <a:fillRect/>
          </a:stretch>
        </p:blipFill>
        <p:spPr>
          <a:xfrm>
            <a:off x="7256008" y="3114986"/>
            <a:ext cx="1676400" cy="1942059"/>
          </a:xfrm>
          <a:prstGeom prst="rect">
            <a:avLst/>
          </a:prstGeom>
        </p:spPr>
      </p:pic>
      <p:pic>
        <p:nvPicPr>
          <p:cNvPr id="5" name="Picture 4">
            <a:extLst>
              <a:ext uri="{FF2B5EF4-FFF2-40B4-BE49-F238E27FC236}">
                <a16:creationId xmlns:a16="http://schemas.microsoft.com/office/drawing/2014/main" id="{049BCDC7-8E91-05C1-2701-9301FD23E814}"/>
              </a:ext>
            </a:extLst>
          </p:cNvPr>
          <p:cNvPicPr>
            <a:picLocks noChangeAspect="1"/>
          </p:cNvPicPr>
          <p:nvPr/>
        </p:nvPicPr>
        <p:blipFill>
          <a:blip r:embed="rId3"/>
          <a:stretch>
            <a:fillRect/>
          </a:stretch>
        </p:blipFill>
        <p:spPr>
          <a:xfrm>
            <a:off x="7141002" y="334796"/>
            <a:ext cx="1906412" cy="2341074"/>
          </a:xfrm>
          <a:prstGeom prst="rect">
            <a:avLst/>
          </a:prstGeom>
        </p:spPr>
      </p:pic>
      <p:pic>
        <p:nvPicPr>
          <p:cNvPr id="7" name="Picture 6">
            <a:extLst>
              <a:ext uri="{FF2B5EF4-FFF2-40B4-BE49-F238E27FC236}">
                <a16:creationId xmlns:a16="http://schemas.microsoft.com/office/drawing/2014/main" id="{E661F3BA-8EFE-3E68-C8CD-12AAAF9D0708}"/>
              </a:ext>
            </a:extLst>
          </p:cNvPr>
          <p:cNvPicPr>
            <a:picLocks noChangeAspect="1"/>
          </p:cNvPicPr>
          <p:nvPr/>
        </p:nvPicPr>
        <p:blipFill>
          <a:blip r:embed="rId4"/>
          <a:stretch>
            <a:fillRect/>
          </a:stretch>
        </p:blipFill>
        <p:spPr>
          <a:xfrm>
            <a:off x="609600" y="5951125"/>
            <a:ext cx="4057649" cy="533400"/>
          </a:xfrm>
          <a:prstGeom prst="rect">
            <a:avLst/>
          </a:prstGeom>
        </p:spPr>
      </p:pic>
      <p:pic>
        <p:nvPicPr>
          <p:cNvPr id="9" name="Picture 8">
            <a:extLst>
              <a:ext uri="{FF2B5EF4-FFF2-40B4-BE49-F238E27FC236}">
                <a16:creationId xmlns:a16="http://schemas.microsoft.com/office/drawing/2014/main" id="{591A99B4-053B-C52C-14C6-A881E1E7BCAB}"/>
              </a:ext>
            </a:extLst>
          </p:cNvPr>
          <p:cNvPicPr>
            <a:picLocks noChangeAspect="1"/>
          </p:cNvPicPr>
          <p:nvPr/>
        </p:nvPicPr>
        <p:blipFill>
          <a:blip r:embed="rId5"/>
          <a:stretch>
            <a:fillRect/>
          </a:stretch>
        </p:blipFill>
        <p:spPr>
          <a:xfrm>
            <a:off x="209216" y="341422"/>
            <a:ext cx="6614733" cy="2575783"/>
          </a:xfrm>
          <a:prstGeom prst="rect">
            <a:avLst/>
          </a:prstGeom>
        </p:spPr>
      </p:pic>
      <p:pic>
        <p:nvPicPr>
          <p:cNvPr id="11" name="Picture 10">
            <a:extLst>
              <a:ext uri="{FF2B5EF4-FFF2-40B4-BE49-F238E27FC236}">
                <a16:creationId xmlns:a16="http://schemas.microsoft.com/office/drawing/2014/main" id="{6CD4AC80-28B8-089A-66DC-276EFB2DD3D8}"/>
              </a:ext>
            </a:extLst>
          </p:cNvPr>
          <p:cNvPicPr>
            <a:picLocks noChangeAspect="1"/>
          </p:cNvPicPr>
          <p:nvPr/>
        </p:nvPicPr>
        <p:blipFill>
          <a:blip r:embed="rId6"/>
          <a:stretch>
            <a:fillRect/>
          </a:stretch>
        </p:blipFill>
        <p:spPr>
          <a:xfrm>
            <a:off x="5675243" y="4343400"/>
            <a:ext cx="1295512" cy="1569856"/>
          </a:xfrm>
          <a:prstGeom prst="rect">
            <a:avLst/>
          </a:prstGeom>
        </p:spPr>
      </p:pic>
      <p:pic>
        <p:nvPicPr>
          <p:cNvPr id="13" name="Picture 12">
            <a:extLst>
              <a:ext uri="{FF2B5EF4-FFF2-40B4-BE49-F238E27FC236}">
                <a16:creationId xmlns:a16="http://schemas.microsoft.com/office/drawing/2014/main" id="{B194BE0F-7355-08BD-6F48-9C75BD2FB444}"/>
              </a:ext>
            </a:extLst>
          </p:cNvPr>
          <p:cNvPicPr>
            <a:picLocks noChangeAspect="1"/>
          </p:cNvPicPr>
          <p:nvPr/>
        </p:nvPicPr>
        <p:blipFill>
          <a:blip r:embed="rId7"/>
          <a:stretch>
            <a:fillRect/>
          </a:stretch>
        </p:blipFill>
        <p:spPr>
          <a:xfrm>
            <a:off x="533400" y="4873111"/>
            <a:ext cx="4676026" cy="763433"/>
          </a:xfrm>
          <a:prstGeom prst="rect">
            <a:avLst/>
          </a:prstGeom>
        </p:spPr>
      </p:pic>
      <p:sp>
        <p:nvSpPr>
          <p:cNvPr id="15" name="TextBox 14">
            <a:extLst>
              <a:ext uri="{FF2B5EF4-FFF2-40B4-BE49-F238E27FC236}">
                <a16:creationId xmlns:a16="http://schemas.microsoft.com/office/drawing/2014/main" id="{A5C35C67-0942-D373-CD9C-9C5CC6ADBD4D}"/>
              </a:ext>
            </a:extLst>
          </p:cNvPr>
          <p:cNvSpPr txBox="1"/>
          <p:nvPr/>
        </p:nvSpPr>
        <p:spPr>
          <a:xfrm>
            <a:off x="533400" y="3608963"/>
            <a:ext cx="5105400" cy="954107"/>
          </a:xfrm>
          <a:prstGeom prst="rect">
            <a:avLst/>
          </a:prstGeom>
          <a:noFill/>
        </p:spPr>
        <p:txBody>
          <a:bodyPr wrap="square">
            <a:spAutoFit/>
          </a:bodyPr>
          <a:lstStyle/>
          <a:p>
            <a:r>
              <a:rPr lang="en-US" sz="1400" b="1" dirty="0">
                <a:latin typeface="Avenir Next LT Pro Light" panose="020B0304020202020204" pitchFamily="34" charset="0"/>
              </a:rPr>
              <a:t>To wash a window that is 8 </a:t>
            </a:r>
            <a:r>
              <a:rPr lang="en-US" sz="1400" b="1" dirty="0" err="1">
                <a:latin typeface="Avenir Next LT Pro Light" panose="020B0304020202020204" pitchFamily="34" charset="0"/>
              </a:rPr>
              <a:t>metres</a:t>
            </a:r>
            <a:r>
              <a:rPr lang="en-US" sz="1400" b="1" dirty="0">
                <a:latin typeface="Avenir Next LT Pro Light" panose="020B0304020202020204" pitchFamily="34" charset="0"/>
              </a:rPr>
              <a:t> off the ground, Aisha leans a 10 </a:t>
            </a:r>
            <a:r>
              <a:rPr lang="en-US" sz="1400" b="1" dirty="0" err="1">
                <a:latin typeface="Avenir Next LT Pro Light" panose="020B0304020202020204" pitchFamily="34" charset="0"/>
              </a:rPr>
              <a:t>metre</a:t>
            </a:r>
            <a:r>
              <a:rPr lang="en-US" sz="1400" b="1" dirty="0">
                <a:latin typeface="Avenir Next LT Pro Light" panose="020B0304020202020204" pitchFamily="34" charset="0"/>
              </a:rPr>
              <a:t> ladder against the side of the building. To reach the window, how far from the building should Aisha place the base of the ladder?</a:t>
            </a:r>
          </a:p>
        </p:txBody>
      </p:sp>
      <p:sp>
        <p:nvSpPr>
          <p:cNvPr id="16" name="TextBox 15">
            <a:extLst>
              <a:ext uri="{FF2B5EF4-FFF2-40B4-BE49-F238E27FC236}">
                <a16:creationId xmlns:a16="http://schemas.microsoft.com/office/drawing/2014/main" id="{C18BC7BB-92A4-4AC3-3676-F24004DC9D76}"/>
              </a:ext>
            </a:extLst>
          </p:cNvPr>
          <p:cNvSpPr txBox="1"/>
          <p:nvPr/>
        </p:nvSpPr>
        <p:spPr>
          <a:xfrm>
            <a:off x="7117811" y="685800"/>
            <a:ext cx="341440" cy="276999"/>
          </a:xfrm>
          <a:prstGeom prst="rect">
            <a:avLst/>
          </a:prstGeom>
          <a:noFill/>
        </p:spPr>
        <p:txBody>
          <a:bodyPr wrap="none" lIns="0" tIns="0" rIns="0" bIns="0" rtlCol="0">
            <a:spAutoFit/>
          </a:bodyPr>
          <a:lstStyle/>
          <a:p>
            <a:pPr marL="285750" indent="-285750">
              <a:buFont typeface="Wingdings" panose="05000000000000000000" pitchFamily="2" charset="2"/>
              <a:buChar char="Ø"/>
            </a:pPr>
            <a:r>
              <a:rPr lang="en-US" dirty="0"/>
              <a:t> </a:t>
            </a:r>
          </a:p>
        </p:txBody>
      </p:sp>
      <p:sp>
        <p:nvSpPr>
          <p:cNvPr id="17" name="TextBox 16">
            <a:extLst>
              <a:ext uri="{FF2B5EF4-FFF2-40B4-BE49-F238E27FC236}">
                <a16:creationId xmlns:a16="http://schemas.microsoft.com/office/drawing/2014/main" id="{4F89E12C-002A-5512-38D0-6E21BE781C25}"/>
              </a:ext>
            </a:extLst>
          </p:cNvPr>
          <p:cNvSpPr txBox="1"/>
          <p:nvPr/>
        </p:nvSpPr>
        <p:spPr>
          <a:xfrm>
            <a:off x="7117811" y="3331260"/>
            <a:ext cx="341440" cy="276999"/>
          </a:xfrm>
          <a:prstGeom prst="rect">
            <a:avLst/>
          </a:prstGeom>
          <a:noFill/>
        </p:spPr>
        <p:txBody>
          <a:bodyPr wrap="none" lIns="0" tIns="0" rIns="0" bIns="0" rtlCol="0">
            <a:spAutoFit/>
          </a:bodyPr>
          <a:lstStyle/>
          <a:p>
            <a:pPr marL="285750" indent="-285750">
              <a:buFont typeface="Wingdings" panose="05000000000000000000" pitchFamily="2" charset="2"/>
              <a:buChar char="Ø"/>
            </a:pPr>
            <a:r>
              <a:rPr lang="en-US" dirty="0"/>
              <a:t> </a:t>
            </a:r>
          </a:p>
        </p:txBody>
      </p:sp>
      <p:sp>
        <p:nvSpPr>
          <p:cNvPr id="18" name="TextBox 17">
            <a:extLst>
              <a:ext uri="{FF2B5EF4-FFF2-40B4-BE49-F238E27FC236}">
                <a16:creationId xmlns:a16="http://schemas.microsoft.com/office/drawing/2014/main" id="{2C670A5D-BA8F-F614-AACF-316C0FEAE8C6}"/>
              </a:ext>
            </a:extLst>
          </p:cNvPr>
          <p:cNvSpPr txBox="1"/>
          <p:nvPr/>
        </p:nvSpPr>
        <p:spPr>
          <a:xfrm>
            <a:off x="214740" y="3663093"/>
            <a:ext cx="341440" cy="276999"/>
          </a:xfrm>
          <a:prstGeom prst="rect">
            <a:avLst/>
          </a:prstGeom>
          <a:noFill/>
        </p:spPr>
        <p:txBody>
          <a:bodyPr wrap="none" lIns="0" tIns="0" rIns="0" bIns="0" rtlCol="0">
            <a:spAutoFit/>
          </a:bodyPr>
          <a:lstStyle/>
          <a:p>
            <a:pPr marL="285750" indent="-285750">
              <a:buFont typeface="Wingdings" panose="05000000000000000000" pitchFamily="2" charset="2"/>
              <a:buChar char="Ø"/>
            </a:pPr>
            <a:r>
              <a:rPr lang="en-US" dirty="0"/>
              <a:t> </a:t>
            </a:r>
          </a:p>
        </p:txBody>
      </p:sp>
      <p:sp>
        <p:nvSpPr>
          <p:cNvPr id="19" name="TextBox 18">
            <a:extLst>
              <a:ext uri="{FF2B5EF4-FFF2-40B4-BE49-F238E27FC236}">
                <a16:creationId xmlns:a16="http://schemas.microsoft.com/office/drawing/2014/main" id="{0A1CC417-D33A-6915-A851-8E18EF4D4074}"/>
              </a:ext>
            </a:extLst>
          </p:cNvPr>
          <p:cNvSpPr txBox="1"/>
          <p:nvPr/>
        </p:nvSpPr>
        <p:spPr>
          <a:xfrm>
            <a:off x="209216" y="4918545"/>
            <a:ext cx="341440" cy="276999"/>
          </a:xfrm>
          <a:prstGeom prst="rect">
            <a:avLst/>
          </a:prstGeom>
          <a:noFill/>
        </p:spPr>
        <p:txBody>
          <a:bodyPr wrap="none" lIns="0" tIns="0" rIns="0" bIns="0" rtlCol="0">
            <a:spAutoFit/>
          </a:bodyPr>
          <a:lstStyle/>
          <a:p>
            <a:pPr marL="285750" indent="-285750">
              <a:buFont typeface="Wingdings" panose="05000000000000000000" pitchFamily="2" charset="2"/>
              <a:buChar char="Ø"/>
            </a:pPr>
            <a:r>
              <a:rPr lang="en-US" dirty="0"/>
              <a:t> </a:t>
            </a:r>
          </a:p>
        </p:txBody>
      </p:sp>
      <p:sp>
        <p:nvSpPr>
          <p:cNvPr id="20" name="TextBox 19">
            <a:extLst>
              <a:ext uri="{FF2B5EF4-FFF2-40B4-BE49-F238E27FC236}">
                <a16:creationId xmlns:a16="http://schemas.microsoft.com/office/drawing/2014/main" id="{7DEAF4B8-1430-8AE4-FAE2-14ED39430202}"/>
              </a:ext>
            </a:extLst>
          </p:cNvPr>
          <p:cNvSpPr txBox="1"/>
          <p:nvPr/>
        </p:nvSpPr>
        <p:spPr>
          <a:xfrm>
            <a:off x="209216" y="5941432"/>
            <a:ext cx="341440" cy="276999"/>
          </a:xfrm>
          <a:prstGeom prst="rect">
            <a:avLst/>
          </a:prstGeom>
          <a:noFill/>
        </p:spPr>
        <p:txBody>
          <a:bodyPr wrap="none" lIns="0" tIns="0" rIns="0" bIns="0" rtlCol="0">
            <a:spAutoFit/>
          </a:bodyPr>
          <a:lstStyle/>
          <a:p>
            <a:pPr marL="285750" indent="-285750">
              <a:buFont typeface="Wingdings" panose="05000000000000000000" pitchFamily="2" charset="2"/>
              <a:buChar char="Ø"/>
            </a:pPr>
            <a:r>
              <a:rPr lang="en-US" dirty="0"/>
              <a:t> </a:t>
            </a:r>
          </a:p>
        </p:txBody>
      </p:sp>
      <p:cxnSp>
        <p:nvCxnSpPr>
          <p:cNvPr id="21" name="Straight Connector 20">
            <a:extLst>
              <a:ext uri="{FF2B5EF4-FFF2-40B4-BE49-F238E27FC236}">
                <a16:creationId xmlns:a16="http://schemas.microsoft.com/office/drawing/2014/main" id="{66ED8DD8-1D39-B461-D500-5AA1B6A19981}"/>
              </a:ext>
            </a:extLst>
          </p:cNvPr>
          <p:cNvCxnSpPr/>
          <p:nvPr/>
        </p:nvCxnSpPr>
        <p:spPr>
          <a:xfrm>
            <a:off x="6957503" y="245160"/>
            <a:ext cx="0" cy="6172200"/>
          </a:xfrm>
          <a:prstGeom prst="line">
            <a:avLst/>
          </a:pr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727438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Math Background Images – Browse 355,138 Stock Photos, Vectors, and Video |  Adobe Stock">
            <a:extLst>
              <a:ext uri="{FF2B5EF4-FFF2-40B4-BE49-F238E27FC236}">
                <a16:creationId xmlns:a16="http://schemas.microsoft.com/office/drawing/2014/main" id="{B9309FF1-EB5F-45E7-983D-915B6FE02F2C}"/>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38346" y="228600"/>
            <a:ext cx="8400854" cy="1143000"/>
          </a:xfrm>
        </p:spPr>
        <p:txBody>
          <a:bodyPr>
            <a:normAutofit fontScale="90000"/>
          </a:bodyPr>
          <a:lstStyle/>
          <a:p>
            <a:r>
              <a:rPr lang="en-US" b="1" dirty="0">
                <a:latin typeface="Amasis MT Pro Medium" panose="02040604050005020304" pitchFamily="18" charset="0"/>
              </a:rPr>
              <a:t>Squares and Differences of Squares</a:t>
            </a:r>
            <a:endParaRPr lang="ru-RU"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2438400"/>
                <a:ext cx="8229600" cy="3687763"/>
              </a:xfrm>
            </p:spPr>
            <p:txBody>
              <a:bodyPr/>
              <a:lstStyle/>
              <a:p>
                <a:pPr>
                  <a:lnSpc>
                    <a:spcPct val="150000"/>
                  </a:lnSpc>
                </a:pP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a:rPr>
                          <m:t>(</m:t>
                        </m:r>
                        <m:r>
                          <a:rPr lang="en-US" b="0" i="1" smtClean="0">
                            <a:latin typeface="Cambria Math"/>
                          </a:rPr>
                          <m:t>𝑎</m:t>
                        </m:r>
                        <m:r>
                          <a:rPr lang="en-US" b="0" i="1" smtClean="0">
                            <a:latin typeface="Cambria Math"/>
                          </a:rPr>
                          <m:t>+</m:t>
                        </m:r>
                        <m:r>
                          <a:rPr lang="en-US" b="0" i="1" smtClean="0">
                            <a:latin typeface="Cambria Math"/>
                          </a:rPr>
                          <m:t>𝑏</m:t>
                        </m:r>
                        <m:r>
                          <a:rPr lang="en-US" b="0" i="1" smtClean="0">
                            <a:latin typeface="Cambria Math"/>
                          </a:rPr>
                          <m:t>)</m:t>
                        </m:r>
                      </m:e>
                      <m:sup>
                        <m:r>
                          <a:rPr lang="en-US" b="0" i="1" smtClean="0">
                            <a:latin typeface="Cambria Math"/>
                          </a:rPr>
                          <m:t>2</m:t>
                        </m:r>
                      </m:sup>
                    </m:sSup>
                    <m:r>
                      <a:rPr lang="en-US" b="0" i="1" smtClean="0">
                        <a:latin typeface="Cambria Math"/>
                      </a:rPr>
                      <m:t>=</m:t>
                    </m:r>
                    <m:sSup>
                      <m:sSupPr>
                        <m:ctrlPr>
                          <a:rPr lang="en-US" b="0" i="1" smtClean="0">
                            <a:latin typeface="Cambria Math" panose="02040503050406030204" pitchFamily="18" charset="0"/>
                          </a:rPr>
                        </m:ctrlPr>
                      </m:sSupPr>
                      <m:e>
                        <m:r>
                          <a:rPr lang="en-US" b="0" i="1" smtClean="0">
                            <a:latin typeface="Cambria Math"/>
                          </a:rPr>
                          <m:t>𝑎</m:t>
                        </m:r>
                      </m:e>
                      <m:sup>
                        <m:r>
                          <a:rPr lang="en-US" b="0" i="1" smtClean="0">
                            <a:latin typeface="Cambria Math"/>
                          </a:rPr>
                          <m:t>2</m:t>
                        </m:r>
                      </m:sup>
                    </m:sSup>
                    <m:r>
                      <a:rPr lang="en-US" b="0" i="1" smtClean="0">
                        <a:latin typeface="Cambria Math"/>
                      </a:rPr>
                      <m:t>+2</m:t>
                    </m:r>
                    <m:r>
                      <a:rPr lang="en-US" b="0" i="1" smtClean="0">
                        <a:latin typeface="Cambria Math"/>
                      </a:rPr>
                      <m:t>𝑎𝑏</m:t>
                    </m:r>
                    <m:r>
                      <a:rPr lang="en-US" b="0" i="1" smtClean="0">
                        <a:latin typeface="Cambria Math"/>
                      </a:rPr>
                      <m:t>+</m:t>
                    </m:r>
                    <m:sSup>
                      <m:sSupPr>
                        <m:ctrlPr>
                          <a:rPr lang="en-US" b="0" i="1" smtClean="0">
                            <a:latin typeface="Cambria Math" panose="02040503050406030204" pitchFamily="18" charset="0"/>
                          </a:rPr>
                        </m:ctrlPr>
                      </m:sSupPr>
                      <m:e>
                        <m:r>
                          <a:rPr lang="en-US" b="0" i="1" smtClean="0">
                            <a:latin typeface="Cambria Math"/>
                          </a:rPr>
                          <m:t>𝑏</m:t>
                        </m:r>
                      </m:e>
                      <m:sup>
                        <m:r>
                          <a:rPr lang="en-US" b="0" i="1" smtClean="0">
                            <a:latin typeface="Cambria Math"/>
                          </a:rPr>
                          <m:t>2</m:t>
                        </m:r>
                      </m:sup>
                    </m:sSup>
                  </m:oMath>
                </a14:m>
                <a:endParaRPr lang="en-US" b="0" dirty="0"/>
              </a:p>
              <a:p>
                <a:pPr>
                  <a:lnSpc>
                    <a:spcPct val="150000"/>
                  </a:lnSpc>
                </a:pPr>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a:rPr>
                          <m:t>(</m:t>
                        </m:r>
                        <m:r>
                          <a:rPr lang="en-US" i="1">
                            <a:latin typeface="Cambria Math"/>
                          </a:rPr>
                          <m:t>𝑎</m:t>
                        </m:r>
                        <m:r>
                          <a:rPr lang="en-US" b="0" i="1" smtClean="0">
                            <a:latin typeface="Cambria Math"/>
                          </a:rPr>
                          <m:t>−</m:t>
                        </m:r>
                        <m:r>
                          <a:rPr lang="en-US" i="1">
                            <a:latin typeface="Cambria Math"/>
                          </a:rPr>
                          <m:t>𝑏</m:t>
                        </m:r>
                        <m:r>
                          <a:rPr lang="en-US" i="1">
                            <a:latin typeface="Cambria Math"/>
                          </a:rPr>
                          <m:t>)</m:t>
                        </m:r>
                      </m:e>
                      <m:sup>
                        <m:r>
                          <a:rPr lang="en-US" i="1">
                            <a:latin typeface="Cambria Math"/>
                          </a:rPr>
                          <m:t>2</m:t>
                        </m:r>
                      </m:sup>
                    </m:sSup>
                    <m:r>
                      <a:rPr lang="en-US" i="1">
                        <a:latin typeface="Cambria Math"/>
                      </a:rPr>
                      <m:t>=</m:t>
                    </m:r>
                    <m:sSup>
                      <m:sSupPr>
                        <m:ctrlPr>
                          <a:rPr lang="en-US" i="1">
                            <a:latin typeface="Cambria Math" panose="02040503050406030204" pitchFamily="18" charset="0"/>
                          </a:rPr>
                        </m:ctrlPr>
                      </m:sSupPr>
                      <m:e>
                        <m:r>
                          <a:rPr lang="en-US" i="1">
                            <a:latin typeface="Cambria Math"/>
                          </a:rPr>
                          <m:t>𝑎</m:t>
                        </m:r>
                      </m:e>
                      <m:sup>
                        <m:r>
                          <a:rPr lang="en-US" i="1">
                            <a:latin typeface="Cambria Math"/>
                          </a:rPr>
                          <m:t>2</m:t>
                        </m:r>
                      </m:sup>
                    </m:sSup>
                    <m:r>
                      <a:rPr lang="en-US" b="0" i="1" smtClean="0">
                        <a:latin typeface="Cambria Math"/>
                      </a:rPr>
                      <m:t>−</m:t>
                    </m:r>
                    <m:r>
                      <a:rPr lang="en-US" i="1">
                        <a:latin typeface="Cambria Math"/>
                      </a:rPr>
                      <m:t>2</m:t>
                    </m:r>
                    <m:r>
                      <a:rPr lang="en-US" i="1">
                        <a:latin typeface="Cambria Math"/>
                      </a:rPr>
                      <m:t>𝑎𝑏</m:t>
                    </m:r>
                    <m:r>
                      <a:rPr lang="en-US" i="1">
                        <a:latin typeface="Cambria Math"/>
                      </a:rPr>
                      <m:t>+</m:t>
                    </m:r>
                    <m:sSup>
                      <m:sSupPr>
                        <m:ctrlPr>
                          <a:rPr lang="en-US" i="1">
                            <a:latin typeface="Cambria Math" panose="02040503050406030204" pitchFamily="18" charset="0"/>
                          </a:rPr>
                        </m:ctrlPr>
                      </m:sSupPr>
                      <m:e>
                        <m:r>
                          <a:rPr lang="en-US" i="1">
                            <a:latin typeface="Cambria Math"/>
                          </a:rPr>
                          <m:t>𝑏</m:t>
                        </m:r>
                      </m:e>
                      <m:sup>
                        <m:r>
                          <a:rPr lang="en-US" i="1">
                            <a:latin typeface="Cambria Math"/>
                          </a:rPr>
                          <m:t>2</m:t>
                        </m:r>
                      </m:sup>
                    </m:sSup>
                  </m:oMath>
                </a14:m>
                <a:endParaRPr lang="en-US" dirty="0"/>
              </a:p>
              <a:p>
                <a:pPr>
                  <a:lnSpc>
                    <a:spcPct val="150000"/>
                  </a:lnSpc>
                </a:pPr>
                <a:r>
                  <a:rPr lang="en-US" dirty="0"/>
                  <a:t>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a:rPr>
                          <m:t>𝑎</m:t>
                        </m:r>
                      </m:e>
                      <m:sup>
                        <m:r>
                          <a:rPr lang="en-US" b="0" i="1" smtClean="0">
                            <a:latin typeface="Cambria Math"/>
                          </a:rPr>
                          <m:t>2</m:t>
                        </m:r>
                      </m:sup>
                    </m:sSup>
                    <m:r>
                      <a:rPr lang="en-US" b="0" i="1" smtClean="0">
                        <a:latin typeface="Cambria Math"/>
                      </a:rPr>
                      <m:t>−</m:t>
                    </m:r>
                    <m:sSup>
                      <m:sSupPr>
                        <m:ctrlPr>
                          <a:rPr lang="en-US" b="0" i="1" smtClean="0">
                            <a:latin typeface="Cambria Math" panose="02040503050406030204" pitchFamily="18" charset="0"/>
                          </a:rPr>
                        </m:ctrlPr>
                      </m:sSupPr>
                      <m:e>
                        <m:r>
                          <a:rPr lang="en-US" b="0" i="1" smtClean="0">
                            <a:latin typeface="Cambria Math"/>
                          </a:rPr>
                          <m:t>𝑏</m:t>
                        </m:r>
                      </m:e>
                      <m:sup>
                        <m:r>
                          <a:rPr lang="en-US" b="0" i="1" smtClean="0">
                            <a:latin typeface="Cambria Math"/>
                          </a:rPr>
                          <m:t>2</m:t>
                        </m:r>
                      </m:sup>
                    </m:sSup>
                    <m:r>
                      <a:rPr lang="en-US" b="0" i="1" smtClean="0">
                        <a:latin typeface="Cambria Math"/>
                      </a:rPr>
                      <m:t>=(</m:t>
                    </m:r>
                    <m:r>
                      <a:rPr lang="en-US" b="0" i="1" smtClean="0">
                        <a:latin typeface="Cambria Math"/>
                      </a:rPr>
                      <m:t>𝑎</m:t>
                    </m:r>
                    <m:r>
                      <a:rPr lang="en-US" b="0" i="1" smtClean="0">
                        <a:latin typeface="Cambria Math"/>
                      </a:rPr>
                      <m:t>+</m:t>
                    </m:r>
                    <m:r>
                      <a:rPr lang="en-US" b="0" i="1" smtClean="0">
                        <a:latin typeface="Cambria Math"/>
                      </a:rPr>
                      <m:t>𝑏</m:t>
                    </m:r>
                    <m:r>
                      <a:rPr lang="en-US" b="0" i="1" smtClean="0">
                        <a:latin typeface="Cambria Math"/>
                      </a:rPr>
                      <m:t>)(</m:t>
                    </m:r>
                    <m:r>
                      <a:rPr lang="en-US" b="0" i="1" smtClean="0">
                        <a:latin typeface="Cambria Math"/>
                      </a:rPr>
                      <m:t>𝑎</m:t>
                    </m:r>
                    <m:r>
                      <a:rPr lang="en-US" b="0" i="1" smtClean="0">
                        <a:latin typeface="Cambria Math"/>
                      </a:rPr>
                      <m:t>−</m:t>
                    </m:r>
                    <m:r>
                      <a:rPr lang="en-US" b="0" i="1" smtClean="0">
                        <a:latin typeface="Cambria Math"/>
                      </a:rPr>
                      <m:t>𝑏</m:t>
                    </m:r>
                    <m:r>
                      <a:rPr lang="en-US" b="0" i="1" smtClean="0">
                        <a:latin typeface="Cambria Math"/>
                      </a:rPr>
                      <m:t>)</m:t>
                    </m:r>
                  </m:oMath>
                </a14:m>
                <a:endParaRPr lang="ru-RU" dirty="0"/>
              </a:p>
              <a:p>
                <a:endParaRPr lang="ru-RU"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2438400"/>
                <a:ext cx="8229600" cy="3687763"/>
              </a:xfrm>
              <a:blipFill>
                <a:blip r:embed="rId3"/>
                <a:stretch>
                  <a:fillRect l="-1704"/>
                </a:stretch>
              </a:blipFill>
            </p:spPr>
            <p:txBody>
              <a:bodyPr/>
              <a:lstStyle/>
              <a:p>
                <a:r>
                  <a:rPr lang="en-US">
                    <a:noFill/>
                  </a:rPr>
                  <a:t> </a:t>
                </a:r>
              </a:p>
            </p:txBody>
          </p:sp>
        </mc:Fallback>
      </mc:AlternateContent>
      <p:pic>
        <p:nvPicPr>
          <p:cNvPr id="1026" name="Picture 2" descr="Premium Vector | Important message banner badge important with exclamation  mark">
            <a:extLst>
              <a:ext uri="{FF2B5EF4-FFF2-40B4-BE49-F238E27FC236}">
                <a16:creationId xmlns:a16="http://schemas.microsoft.com/office/drawing/2014/main" id="{97B5213A-5D01-62FC-04D5-C425A45BA4E9}"/>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91618" y="2631281"/>
            <a:ext cx="2252382" cy="1595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98740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095C1F4-AE7F-44E4-8693-40D3D68311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8734DDD3-F723-4DD3-8ABE-EC0B2AC87D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891743" y="-15978"/>
            <a:ext cx="5360514" cy="5876916"/>
            <a:chOff x="329184" y="-99107"/>
            <a:chExt cx="524256" cy="5876916"/>
          </a:xfrm>
        </p:grpSpPr>
        <p:cxnSp>
          <p:nvCxnSpPr>
            <p:cNvPr id="10" name="Straight Connector 9">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99107"/>
              <a:ext cx="524256" cy="56312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Rectangle 12">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348" y="1055718"/>
            <a:ext cx="8249304" cy="335834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388C9A-FF70-CEF8-C5C6-7E8BB6C23CC4}"/>
              </a:ext>
            </a:extLst>
          </p:cNvPr>
          <p:cNvSpPr>
            <a:spLocks noGrp="1"/>
          </p:cNvSpPr>
          <p:nvPr>
            <p:ph type="title"/>
          </p:nvPr>
        </p:nvSpPr>
        <p:spPr>
          <a:xfrm>
            <a:off x="1143000" y="1584683"/>
            <a:ext cx="6858000" cy="2551829"/>
          </a:xfrm>
        </p:spPr>
        <p:txBody>
          <a:bodyPr vert="horz" lIns="91440" tIns="45720" rIns="91440" bIns="45720" rtlCol="0" anchor="ctr">
            <a:normAutofit/>
          </a:bodyPr>
          <a:lstStyle/>
          <a:p>
            <a:pPr>
              <a:lnSpc>
                <a:spcPct val="90000"/>
              </a:lnSpc>
            </a:pPr>
            <a:r>
              <a:rPr lang="en-US" sz="5700" kern="1200">
                <a:solidFill>
                  <a:schemeClr val="tx1"/>
                </a:solidFill>
                <a:latin typeface="+mj-lt"/>
                <a:ea typeface="+mj-ea"/>
                <a:cs typeface="+mj-cs"/>
              </a:rPr>
              <a:t>Rationalising the Denominator &amp; Factorization of Zero</a:t>
            </a:r>
          </a:p>
        </p:txBody>
      </p:sp>
    </p:spTree>
    <p:extLst>
      <p:ext uri="{BB962C8B-B14F-4D97-AF65-F5344CB8AC3E}">
        <p14:creationId xmlns:p14="http://schemas.microsoft.com/office/powerpoint/2010/main" val="4031114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7865C3-7ABB-8EF9-CC62-6284F80DFC73}"/>
              </a:ext>
            </a:extLst>
          </p:cNvPr>
          <p:cNvPicPr>
            <a:picLocks noChangeAspect="1"/>
          </p:cNvPicPr>
          <p:nvPr/>
        </p:nvPicPr>
        <p:blipFill>
          <a:blip r:embed="rId2"/>
          <a:stretch>
            <a:fillRect/>
          </a:stretch>
        </p:blipFill>
        <p:spPr>
          <a:xfrm>
            <a:off x="993518" y="777782"/>
            <a:ext cx="739204" cy="662997"/>
          </a:xfrm>
          <a:prstGeom prst="rect">
            <a:avLst/>
          </a:prstGeom>
        </p:spPr>
      </p:pic>
      <p:pic>
        <p:nvPicPr>
          <p:cNvPr id="5" name="Picture 4">
            <a:extLst>
              <a:ext uri="{FF2B5EF4-FFF2-40B4-BE49-F238E27FC236}">
                <a16:creationId xmlns:a16="http://schemas.microsoft.com/office/drawing/2014/main" id="{17822FEE-6313-1B8F-8309-C820CE8B548B}"/>
              </a:ext>
            </a:extLst>
          </p:cNvPr>
          <p:cNvPicPr>
            <a:picLocks noChangeAspect="1"/>
          </p:cNvPicPr>
          <p:nvPr/>
        </p:nvPicPr>
        <p:blipFill>
          <a:blip r:embed="rId3"/>
          <a:stretch>
            <a:fillRect/>
          </a:stretch>
        </p:blipFill>
        <p:spPr>
          <a:xfrm>
            <a:off x="2971800" y="777782"/>
            <a:ext cx="762066" cy="739204"/>
          </a:xfrm>
          <a:prstGeom prst="rect">
            <a:avLst/>
          </a:prstGeom>
        </p:spPr>
      </p:pic>
      <p:pic>
        <p:nvPicPr>
          <p:cNvPr id="7" name="Picture 6">
            <a:extLst>
              <a:ext uri="{FF2B5EF4-FFF2-40B4-BE49-F238E27FC236}">
                <a16:creationId xmlns:a16="http://schemas.microsoft.com/office/drawing/2014/main" id="{5A155931-D1D1-2288-1966-AB36F14EC343}"/>
              </a:ext>
            </a:extLst>
          </p:cNvPr>
          <p:cNvPicPr>
            <a:picLocks noChangeAspect="1"/>
          </p:cNvPicPr>
          <p:nvPr/>
        </p:nvPicPr>
        <p:blipFill>
          <a:blip r:embed="rId4"/>
          <a:stretch>
            <a:fillRect/>
          </a:stretch>
        </p:blipFill>
        <p:spPr>
          <a:xfrm>
            <a:off x="4901831" y="824431"/>
            <a:ext cx="876376" cy="723963"/>
          </a:xfrm>
          <a:prstGeom prst="rect">
            <a:avLst/>
          </a:prstGeom>
        </p:spPr>
      </p:pic>
      <p:pic>
        <p:nvPicPr>
          <p:cNvPr id="9" name="Picture 8">
            <a:extLst>
              <a:ext uri="{FF2B5EF4-FFF2-40B4-BE49-F238E27FC236}">
                <a16:creationId xmlns:a16="http://schemas.microsoft.com/office/drawing/2014/main" id="{58FF06D5-4B9B-9EAA-A6E2-2CF20515997E}"/>
              </a:ext>
            </a:extLst>
          </p:cNvPr>
          <p:cNvPicPr>
            <a:picLocks noChangeAspect="1"/>
          </p:cNvPicPr>
          <p:nvPr/>
        </p:nvPicPr>
        <p:blipFill>
          <a:blip r:embed="rId5"/>
          <a:stretch>
            <a:fillRect/>
          </a:stretch>
        </p:blipFill>
        <p:spPr>
          <a:xfrm>
            <a:off x="791570" y="2461473"/>
            <a:ext cx="1143099" cy="693480"/>
          </a:xfrm>
          <a:prstGeom prst="rect">
            <a:avLst/>
          </a:prstGeom>
        </p:spPr>
      </p:pic>
      <p:pic>
        <p:nvPicPr>
          <p:cNvPr id="11" name="Picture 10">
            <a:extLst>
              <a:ext uri="{FF2B5EF4-FFF2-40B4-BE49-F238E27FC236}">
                <a16:creationId xmlns:a16="http://schemas.microsoft.com/office/drawing/2014/main" id="{7D7D476B-714A-444F-FD8B-089AB5BE12C0}"/>
              </a:ext>
            </a:extLst>
          </p:cNvPr>
          <p:cNvPicPr>
            <a:picLocks noChangeAspect="1"/>
          </p:cNvPicPr>
          <p:nvPr/>
        </p:nvPicPr>
        <p:blipFill>
          <a:blip r:embed="rId6"/>
          <a:stretch>
            <a:fillRect/>
          </a:stretch>
        </p:blipFill>
        <p:spPr>
          <a:xfrm>
            <a:off x="7109264" y="2404318"/>
            <a:ext cx="800169" cy="807790"/>
          </a:xfrm>
          <a:prstGeom prst="rect">
            <a:avLst/>
          </a:prstGeom>
        </p:spPr>
      </p:pic>
      <p:pic>
        <p:nvPicPr>
          <p:cNvPr id="13" name="Picture 12">
            <a:extLst>
              <a:ext uri="{FF2B5EF4-FFF2-40B4-BE49-F238E27FC236}">
                <a16:creationId xmlns:a16="http://schemas.microsoft.com/office/drawing/2014/main" id="{271C9314-184F-6FF7-2E3E-C4C8AA0988DA}"/>
              </a:ext>
            </a:extLst>
          </p:cNvPr>
          <p:cNvPicPr>
            <a:picLocks noChangeAspect="1"/>
          </p:cNvPicPr>
          <p:nvPr/>
        </p:nvPicPr>
        <p:blipFill>
          <a:blip r:embed="rId7"/>
          <a:stretch>
            <a:fillRect/>
          </a:stretch>
        </p:blipFill>
        <p:spPr>
          <a:xfrm>
            <a:off x="4961788" y="2415843"/>
            <a:ext cx="502964" cy="815411"/>
          </a:xfrm>
          <a:prstGeom prst="rect">
            <a:avLst/>
          </a:prstGeom>
        </p:spPr>
      </p:pic>
      <p:pic>
        <p:nvPicPr>
          <p:cNvPr id="15" name="Picture 14">
            <a:extLst>
              <a:ext uri="{FF2B5EF4-FFF2-40B4-BE49-F238E27FC236}">
                <a16:creationId xmlns:a16="http://schemas.microsoft.com/office/drawing/2014/main" id="{D94DDB1E-A241-1591-B4DB-856ADF015F66}"/>
              </a:ext>
            </a:extLst>
          </p:cNvPr>
          <p:cNvPicPr>
            <a:picLocks noChangeAspect="1"/>
          </p:cNvPicPr>
          <p:nvPr/>
        </p:nvPicPr>
        <p:blipFill>
          <a:blip r:embed="rId8">
            <a:extLst>
              <a:ext uri="{BEBA8EAE-BF5A-486C-A8C5-ECC9F3942E4B}">
                <a14:imgProps xmlns:a14="http://schemas.microsoft.com/office/drawing/2010/main">
                  <a14:imgLayer r:embed="rId9">
                    <a14:imgEffect>
                      <a14:sharpenSoften amount="25000"/>
                    </a14:imgEffect>
                  </a14:imgLayer>
                </a14:imgProps>
              </a:ext>
            </a:extLst>
          </a:blip>
          <a:stretch>
            <a:fillRect/>
          </a:stretch>
        </p:blipFill>
        <p:spPr>
          <a:xfrm>
            <a:off x="6949485" y="863793"/>
            <a:ext cx="1119729" cy="723963"/>
          </a:xfrm>
          <a:prstGeom prst="rect">
            <a:avLst/>
          </a:prstGeom>
        </p:spPr>
      </p:pic>
      <p:pic>
        <p:nvPicPr>
          <p:cNvPr id="17" name="Picture 16">
            <a:extLst>
              <a:ext uri="{FF2B5EF4-FFF2-40B4-BE49-F238E27FC236}">
                <a16:creationId xmlns:a16="http://schemas.microsoft.com/office/drawing/2014/main" id="{7EA31095-56F7-03D6-1EF7-82EBA715134C}"/>
              </a:ext>
            </a:extLst>
          </p:cNvPr>
          <p:cNvPicPr>
            <a:picLocks noChangeAspect="1"/>
          </p:cNvPicPr>
          <p:nvPr/>
        </p:nvPicPr>
        <p:blipFill>
          <a:blip r:embed="rId10">
            <a:extLst>
              <a:ext uri="{BEBA8EAE-BF5A-486C-A8C5-ECC9F3942E4B}">
                <a14:imgProps xmlns:a14="http://schemas.microsoft.com/office/drawing/2010/main">
                  <a14:imgLayer r:embed="rId11">
                    <a14:imgEffect>
                      <a14:sharpenSoften amount="50000"/>
                    </a14:imgEffect>
                  </a14:imgLayer>
                </a14:imgProps>
              </a:ext>
            </a:extLst>
          </a:blip>
          <a:stretch>
            <a:fillRect/>
          </a:stretch>
        </p:blipFill>
        <p:spPr>
          <a:xfrm>
            <a:off x="2774933" y="2476809"/>
            <a:ext cx="1155799" cy="693480"/>
          </a:xfrm>
          <a:prstGeom prst="rect">
            <a:avLst/>
          </a:prstGeom>
        </p:spPr>
      </p:pic>
      <p:pic>
        <p:nvPicPr>
          <p:cNvPr id="19" name="Picture 18">
            <a:extLst>
              <a:ext uri="{FF2B5EF4-FFF2-40B4-BE49-F238E27FC236}">
                <a16:creationId xmlns:a16="http://schemas.microsoft.com/office/drawing/2014/main" id="{3944BB0D-DCEE-025C-C8AC-1E6E31F7CE62}"/>
              </a:ext>
            </a:extLst>
          </p:cNvPr>
          <p:cNvPicPr>
            <a:picLocks noChangeAspect="1"/>
          </p:cNvPicPr>
          <p:nvPr/>
        </p:nvPicPr>
        <p:blipFill>
          <a:blip r:embed="rId12"/>
          <a:stretch>
            <a:fillRect/>
          </a:stretch>
        </p:blipFill>
        <p:spPr>
          <a:xfrm>
            <a:off x="727527" y="4114776"/>
            <a:ext cx="2133600" cy="381000"/>
          </a:xfrm>
          <a:prstGeom prst="rect">
            <a:avLst/>
          </a:prstGeom>
        </p:spPr>
      </p:pic>
      <p:pic>
        <p:nvPicPr>
          <p:cNvPr id="21" name="Picture 20">
            <a:extLst>
              <a:ext uri="{FF2B5EF4-FFF2-40B4-BE49-F238E27FC236}">
                <a16:creationId xmlns:a16="http://schemas.microsoft.com/office/drawing/2014/main" id="{3BD4BDE8-5F47-2A42-78E5-3A166EAC0DB1}"/>
              </a:ext>
            </a:extLst>
          </p:cNvPr>
          <p:cNvPicPr>
            <a:picLocks noChangeAspect="1"/>
          </p:cNvPicPr>
          <p:nvPr/>
        </p:nvPicPr>
        <p:blipFill>
          <a:blip r:embed="rId13"/>
          <a:stretch>
            <a:fillRect/>
          </a:stretch>
        </p:blipFill>
        <p:spPr>
          <a:xfrm>
            <a:off x="5301187" y="5070385"/>
            <a:ext cx="2138706" cy="502537"/>
          </a:xfrm>
          <a:prstGeom prst="rect">
            <a:avLst/>
          </a:prstGeom>
        </p:spPr>
      </p:pic>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C09713BF-F79B-7F63-5974-637A97875D71}"/>
                  </a:ext>
                </a:extLst>
              </p:cNvPr>
              <p:cNvSpPr txBox="1"/>
              <p:nvPr/>
            </p:nvSpPr>
            <p:spPr>
              <a:xfrm>
                <a:off x="369275" y="6119442"/>
                <a:ext cx="3451394" cy="393121"/>
              </a:xfrm>
              <a:prstGeom prst="rect">
                <a:avLst/>
              </a:prstGeom>
              <a:noFill/>
            </p:spPr>
            <p:txBody>
              <a:bodyPr wrap="none" lIns="0" tIns="0" rIns="0" bIns="0" rtlCol="0">
                <a:spAutoFit/>
              </a:bodyPr>
              <a:lstStyle/>
              <a:p>
                <a:pPr marL="285750" indent="-285750">
                  <a:buFont typeface="Wingdings" panose="05000000000000000000" pitchFamily="2" charset="2"/>
                  <a:buChar char="Ø"/>
                </a:pPr>
                <a14:m>
                  <m:oMath xmlns:m="http://schemas.openxmlformats.org/officeDocument/2006/math">
                    <m:r>
                      <a:rPr lang="en-US" i="1" smtClean="0">
                        <a:latin typeface="Cambria Math" panose="02040503050406030204" pitchFamily="18" charset="0"/>
                      </a:rPr>
                      <m:t>(</m:t>
                    </m:r>
                    <m:r>
                      <a:rPr lang="en-US" b="0" i="1" smtClean="0">
                        <a:latin typeface="Cambria Math" panose="02040503050406030204" pitchFamily="18" charset="0"/>
                      </a:rPr>
                      <m:t>13−2</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8</m:t>
                        </m:r>
                      </m:e>
                    </m:rad>
                    <m:r>
                      <a:rPr lang="en-US" b="0" i="1" smtClean="0">
                        <a:latin typeface="Cambria Math" panose="02040503050406030204" pitchFamily="18" charset="0"/>
                      </a:rPr>
                      <m:t>𝑦</m:t>
                    </m:r>
                    <m:r>
                      <a:rPr lang="en-US" b="0" i="1" smtClean="0">
                        <a:latin typeface="Cambria Math" panose="02040503050406030204" pitchFamily="18" charset="0"/>
                      </a:rPr>
                      <m:t>)(5</m:t>
                    </m:r>
                    <m:r>
                      <a:rPr lang="en-US" b="0" i="1" smtClean="0">
                        <a:latin typeface="Cambria Math" panose="02040503050406030204" pitchFamily="18" charset="0"/>
                      </a:rPr>
                      <m:t>𝑦</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6</m:t>
                        </m:r>
                      </m:num>
                      <m:den>
                        <m:r>
                          <a:rPr lang="en-US" b="0" i="1" smtClean="0">
                            <a:latin typeface="Cambria Math" panose="02040503050406030204" pitchFamily="18" charset="0"/>
                          </a:rPr>
                          <m:t>13</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14</m:t>
                        </m:r>
                        <m:r>
                          <a:rPr lang="en-US" b="0" i="1" smtClean="0">
                            <a:latin typeface="Cambria Math" panose="02040503050406030204" pitchFamily="18" charset="0"/>
                          </a:rPr>
                          <m:t>𝑦</m:t>
                        </m:r>
                      </m:num>
                      <m:den>
                        <m:r>
                          <a:rPr lang="en-US" b="0" i="1" smtClean="0">
                            <a:latin typeface="Cambria Math" panose="02040503050406030204" pitchFamily="18" charset="0"/>
                          </a:rPr>
                          <m:t>23</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46</m:t>
                        </m:r>
                      </m:num>
                      <m:den>
                        <m:r>
                          <a:rPr lang="en-US" b="0" i="1" smtClean="0">
                            <a:latin typeface="Cambria Math" panose="02040503050406030204" pitchFamily="18" charset="0"/>
                          </a:rPr>
                          <m:t>77</m:t>
                        </m:r>
                      </m:den>
                    </m:f>
                    <m:r>
                      <a:rPr lang="en-US" b="0" i="1" smtClean="0">
                        <a:latin typeface="Cambria Math" panose="02040503050406030204" pitchFamily="18" charset="0"/>
                      </a:rPr>
                      <m:t>)</m:t>
                    </m:r>
                  </m:oMath>
                </a14:m>
                <a:endParaRPr lang="en-US" dirty="0"/>
              </a:p>
            </p:txBody>
          </p:sp>
        </mc:Choice>
        <mc:Fallback xmlns="">
          <p:sp>
            <p:nvSpPr>
              <p:cNvPr id="22" name="TextBox 21">
                <a:extLst>
                  <a:ext uri="{FF2B5EF4-FFF2-40B4-BE49-F238E27FC236}">
                    <a16:creationId xmlns:a16="http://schemas.microsoft.com/office/drawing/2014/main" id="{C09713BF-F79B-7F63-5974-637A97875D71}"/>
                  </a:ext>
                </a:extLst>
              </p:cNvPr>
              <p:cNvSpPr txBox="1">
                <a:spLocks noRot="1" noChangeAspect="1" noMove="1" noResize="1" noEditPoints="1" noAdjustHandles="1" noChangeArrowheads="1" noChangeShapeType="1" noTextEdit="1"/>
              </p:cNvSpPr>
              <p:nvPr/>
            </p:nvSpPr>
            <p:spPr>
              <a:xfrm>
                <a:off x="369275" y="6119442"/>
                <a:ext cx="3451394" cy="393121"/>
              </a:xfrm>
              <a:prstGeom prst="rect">
                <a:avLst/>
              </a:prstGeom>
              <a:blipFill>
                <a:blip r:embed="rId14"/>
                <a:stretch>
                  <a:fillRect l="-3887" r="-2297" b="-156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3C438CF8-FBD6-E7B3-5712-1D193F5CCE6D}"/>
                  </a:ext>
                </a:extLst>
              </p:cNvPr>
              <p:cNvSpPr txBox="1"/>
              <p:nvPr/>
            </p:nvSpPr>
            <p:spPr>
              <a:xfrm>
                <a:off x="4961788" y="4050608"/>
                <a:ext cx="2133789" cy="397353"/>
              </a:xfrm>
              <a:prstGeom prst="rect">
                <a:avLst/>
              </a:prstGeom>
              <a:noFill/>
            </p:spPr>
            <p:txBody>
              <a:bodyPr wrap="none" lIns="0" tIns="0" rIns="0" bIns="0" rtlCol="0">
                <a:spAutoFit/>
              </a:bodyPr>
              <a:lstStyle/>
              <a:p>
                <a:pPr marL="285750" indent="-285750">
                  <a:buFont typeface="Wingdings" panose="05000000000000000000" pitchFamily="2" charset="2"/>
                  <a:buChar char="Ø"/>
                </a:pPr>
                <a14:m>
                  <m:oMath xmlns:m="http://schemas.openxmlformats.org/officeDocument/2006/math">
                    <m:r>
                      <a:rPr lang="en-US" i="1" smtClean="0">
                        <a:latin typeface="Cambria Math" panose="02040503050406030204" pitchFamily="18" charset="0"/>
                      </a:rPr>
                      <m:t>4</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3</m:t>
                        </m:r>
                        <m:r>
                          <a:rPr lang="en-US" b="0" i="1" smtClean="0">
                            <a:latin typeface="Cambria Math" panose="02040503050406030204" pitchFamily="18" charset="0"/>
                          </a:rPr>
                          <m:t>𝑦</m:t>
                        </m:r>
                      </m:num>
                      <m:den>
                        <m:r>
                          <a:rPr lang="en-US" b="0" i="1" smtClean="0">
                            <a:latin typeface="Cambria Math" panose="02040503050406030204" pitchFamily="18" charset="0"/>
                          </a:rPr>
                          <m:t>12</m:t>
                        </m:r>
                      </m:den>
                    </m:f>
                    <m:r>
                      <a:rPr lang="en-US" b="0" i="1" smtClean="0">
                        <a:latin typeface="Cambria Math" panose="02040503050406030204" pitchFamily="18" charset="0"/>
                      </a:rPr>
                      <m:t>+2</m:t>
                    </m:r>
                    <m:f>
                      <m:fPr>
                        <m:ctrlPr>
                          <a:rPr lang="en-US" b="0"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7</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5</m:t>
                        </m:r>
                      </m:num>
                      <m:den>
                        <m:r>
                          <a:rPr lang="en-US" b="0" i="1" smtClean="0">
                            <a:latin typeface="Cambria Math" panose="02040503050406030204" pitchFamily="18" charset="0"/>
                          </a:rPr>
                          <m:t>9</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3</m:t>
                        </m:r>
                        <m:r>
                          <a:rPr lang="en-US" b="0" i="1" smtClean="0">
                            <a:latin typeface="Cambria Math" panose="02040503050406030204" pitchFamily="18" charset="0"/>
                          </a:rPr>
                          <m:t>𝑦</m:t>
                        </m:r>
                      </m:num>
                      <m:den>
                        <m:r>
                          <a:rPr lang="en-US" b="0" i="1" smtClean="0">
                            <a:latin typeface="Cambria Math" panose="02040503050406030204" pitchFamily="18" charset="0"/>
                          </a:rPr>
                          <m:t>15</m:t>
                        </m:r>
                      </m:den>
                    </m:f>
                    <m:r>
                      <a:rPr lang="en-US" b="0" i="1" smtClean="0">
                        <a:latin typeface="Cambria Math" panose="02040503050406030204" pitchFamily="18" charset="0"/>
                      </a:rPr>
                      <m:t>)</m:t>
                    </m:r>
                  </m:oMath>
                </a14:m>
                <a:endParaRPr lang="en-US" dirty="0"/>
              </a:p>
            </p:txBody>
          </p:sp>
        </mc:Choice>
        <mc:Fallback xmlns="">
          <p:sp>
            <p:nvSpPr>
              <p:cNvPr id="23" name="TextBox 22">
                <a:extLst>
                  <a:ext uri="{FF2B5EF4-FFF2-40B4-BE49-F238E27FC236}">
                    <a16:creationId xmlns:a16="http://schemas.microsoft.com/office/drawing/2014/main" id="{3C438CF8-FBD6-E7B3-5712-1D193F5CCE6D}"/>
                  </a:ext>
                </a:extLst>
              </p:cNvPr>
              <p:cNvSpPr txBox="1">
                <a:spLocks noRot="1" noChangeAspect="1" noMove="1" noResize="1" noEditPoints="1" noAdjustHandles="1" noChangeArrowheads="1" noChangeShapeType="1" noTextEdit="1"/>
              </p:cNvSpPr>
              <p:nvPr/>
            </p:nvSpPr>
            <p:spPr>
              <a:xfrm>
                <a:off x="4961788" y="4050608"/>
                <a:ext cx="2133789" cy="397353"/>
              </a:xfrm>
              <a:prstGeom prst="rect">
                <a:avLst/>
              </a:prstGeom>
              <a:blipFill>
                <a:blip r:embed="rId15"/>
                <a:stretch>
                  <a:fillRect l="-6286" t="-1515" r="-4571" b="-136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FE0385E4-266A-BA15-6404-92D341BB0DD3}"/>
                  </a:ext>
                </a:extLst>
              </p:cNvPr>
              <p:cNvSpPr txBox="1"/>
              <p:nvPr/>
            </p:nvSpPr>
            <p:spPr>
              <a:xfrm>
                <a:off x="372588" y="5281267"/>
                <a:ext cx="2663037" cy="303096"/>
              </a:xfrm>
              <a:prstGeom prst="rect">
                <a:avLst/>
              </a:prstGeom>
              <a:noFill/>
            </p:spPr>
            <p:txBody>
              <a:bodyPr wrap="none" lIns="0" tIns="0" rIns="0" bIns="0" rtlCol="0">
                <a:spAutoFit/>
              </a:bodyPr>
              <a:lstStyle/>
              <a:p>
                <a:pPr marL="285750" indent="-285750">
                  <a:buFont typeface="Wingdings" panose="05000000000000000000" pitchFamily="2" charset="2"/>
                  <a:buChar char="Ø"/>
                </a:pPr>
                <a14:m>
                  <m:oMath xmlns:m="http://schemas.openxmlformats.org/officeDocument/2006/math">
                    <m:r>
                      <a:rPr lang="en-US" i="1" smtClean="0">
                        <a:latin typeface="Cambria Math" panose="02040503050406030204" pitchFamily="18" charset="0"/>
                      </a:rPr>
                      <m:t>(</m:t>
                    </m:r>
                    <m:r>
                      <a:rPr lang="en-US" b="0" i="1" smtClean="0">
                        <a:latin typeface="Cambria Math" panose="02040503050406030204" pitchFamily="18" charset="0"/>
                      </a:rPr>
                      <m:t>6</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3</m:t>
                        </m:r>
                      </m:e>
                    </m:rad>
                    <m:r>
                      <a:rPr lang="en-US" b="0" i="1" smtClean="0">
                        <a:latin typeface="Cambria Math" panose="02040503050406030204" pitchFamily="18" charset="0"/>
                      </a:rPr>
                      <m:t>𝑥</m:t>
                    </m:r>
                    <m:r>
                      <a:rPr lang="en-US" b="0" i="1" smtClean="0">
                        <a:latin typeface="Cambria Math" panose="02040503050406030204" pitchFamily="18" charset="0"/>
                      </a:rPr>
                      <m:t>−18)(16</m:t>
                    </m:r>
                    <m:r>
                      <a:rPr lang="en-US" b="0" i="1" smtClean="0">
                        <a:latin typeface="Cambria Math" panose="02040503050406030204" pitchFamily="18" charset="0"/>
                      </a:rPr>
                      <m:t>𝑥</m:t>
                    </m:r>
                    <m:r>
                      <a:rPr lang="en-US" b="0" i="1" smtClean="0">
                        <a:latin typeface="Cambria Math" panose="02040503050406030204" pitchFamily="18" charset="0"/>
                      </a:rPr>
                      <m:t>+70)</m:t>
                    </m:r>
                  </m:oMath>
                </a14:m>
                <a:endParaRPr lang="en-US" dirty="0"/>
              </a:p>
            </p:txBody>
          </p:sp>
        </mc:Choice>
        <mc:Fallback xmlns="">
          <p:sp>
            <p:nvSpPr>
              <p:cNvPr id="24" name="TextBox 23">
                <a:extLst>
                  <a:ext uri="{FF2B5EF4-FFF2-40B4-BE49-F238E27FC236}">
                    <a16:creationId xmlns:a16="http://schemas.microsoft.com/office/drawing/2014/main" id="{FE0385E4-266A-BA15-6404-92D341BB0DD3}"/>
                  </a:ext>
                </a:extLst>
              </p:cNvPr>
              <p:cNvSpPr txBox="1">
                <a:spLocks noRot="1" noChangeAspect="1" noMove="1" noResize="1" noEditPoints="1" noAdjustHandles="1" noChangeArrowheads="1" noChangeShapeType="1" noTextEdit="1"/>
              </p:cNvSpPr>
              <p:nvPr/>
            </p:nvSpPr>
            <p:spPr>
              <a:xfrm>
                <a:off x="372588" y="5281267"/>
                <a:ext cx="2663037" cy="303096"/>
              </a:xfrm>
              <a:prstGeom prst="rect">
                <a:avLst/>
              </a:prstGeom>
              <a:blipFill>
                <a:blip r:embed="rId16"/>
                <a:stretch>
                  <a:fillRect l="-4805" t="-10000" r="-3204" b="-40000"/>
                </a:stretch>
              </a:blipFill>
            </p:spPr>
            <p:txBody>
              <a:bodyPr/>
              <a:lstStyle/>
              <a:p>
                <a:r>
                  <a:rPr lang="en-US">
                    <a:noFill/>
                  </a:rPr>
                  <a:t> </a:t>
                </a:r>
              </a:p>
            </p:txBody>
          </p:sp>
        </mc:Fallback>
      </mc:AlternateContent>
      <p:sp>
        <p:nvSpPr>
          <p:cNvPr id="27" name="TextBox 26">
            <a:extLst>
              <a:ext uri="{FF2B5EF4-FFF2-40B4-BE49-F238E27FC236}">
                <a16:creationId xmlns:a16="http://schemas.microsoft.com/office/drawing/2014/main" id="{5116F128-E8C2-7838-9911-6C47A26A2775}"/>
              </a:ext>
            </a:extLst>
          </p:cNvPr>
          <p:cNvSpPr txBox="1"/>
          <p:nvPr/>
        </p:nvSpPr>
        <p:spPr>
          <a:xfrm>
            <a:off x="611279" y="909413"/>
            <a:ext cx="341440" cy="276999"/>
          </a:xfrm>
          <a:prstGeom prst="rect">
            <a:avLst/>
          </a:prstGeom>
          <a:noFill/>
        </p:spPr>
        <p:txBody>
          <a:bodyPr wrap="none" lIns="0" tIns="0" rIns="0" bIns="0" rtlCol="0">
            <a:spAutoFit/>
          </a:bodyPr>
          <a:lstStyle/>
          <a:p>
            <a:pPr marL="285750" indent="-285750">
              <a:buFont typeface="Wingdings" panose="05000000000000000000" pitchFamily="2" charset="2"/>
              <a:buChar char="Ø"/>
            </a:pPr>
            <a:r>
              <a:rPr lang="en-US" dirty="0"/>
              <a:t> </a:t>
            </a:r>
          </a:p>
        </p:txBody>
      </p:sp>
      <p:sp>
        <p:nvSpPr>
          <p:cNvPr id="28" name="TextBox 27">
            <a:extLst>
              <a:ext uri="{FF2B5EF4-FFF2-40B4-BE49-F238E27FC236}">
                <a16:creationId xmlns:a16="http://schemas.microsoft.com/office/drawing/2014/main" id="{ABD48749-18E6-D52C-56CA-CF50907EC976}"/>
              </a:ext>
            </a:extLst>
          </p:cNvPr>
          <p:cNvSpPr txBox="1"/>
          <p:nvPr/>
        </p:nvSpPr>
        <p:spPr>
          <a:xfrm>
            <a:off x="386087" y="2685048"/>
            <a:ext cx="341440" cy="276999"/>
          </a:xfrm>
          <a:prstGeom prst="rect">
            <a:avLst/>
          </a:prstGeom>
          <a:noFill/>
        </p:spPr>
        <p:txBody>
          <a:bodyPr wrap="none" lIns="0" tIns="0" rIns="0" bIns="0" rtlCol="0">
            <a:spAutoFit/>
          </a:bodyPr>
          <a:lstStyle/>
          <a:p>
            <a:pPr marL="285750" indent="-285750">
              <a:buFont typeface="Wingdings" panose="05000000000000000000" pitchFamily="2" charset="2"/>
              <a:buChar char="Ø"/>
            </a:pPr>
            <a:r>
              <a:rPr lang="en-US" dirty="0"/>
              <a:t> </a:t>
            </a:r>
          </a:p>
        </p:txBody>
      </p:sp>
      <p:sp>
        <p:nvSpPr>
          <p:cNvPr id="29" name="TextBox 28">
            <a:extLst>
              <a:ext uri="{FF2B5EF4-FFF2-40B4-BE49-F238E27FC236}">
                <a16:creationId xmlns:a16="http://schemas.microsoft.com/office/drawing/2014/main" id="{B6AFA937-4FF0-889E-F183-F8A4E6D8DF5A}"/>
              </a:ext>
            </a:extLst>
          </p:cNvPr>
          <p:cNvSpPr txBox="1"/>
          <p:nvPr/>
        </p:nvSpPr>
        <p:spPr>
          <a:xfrm>
            <a:off x="2433493" y="2684628"/>
            <a:ext cx="341440" cy="276999"/>
          </a:xfrm>
          <a:prstGeom prst="rect">
            <a:avLst/>
          </a:prstGeom>
          <a:noFill/>
        </p:spPr>
        <p:txBody>
          <a:bodyPr wrap="none" lIns="0" tIns="0" rIns="0" bIns="0" rtlCol="0">
            <a:spAutoFit/>
          </a:bodyPr>
          <a:lstStyle/>
          <a:p>
            <a:pPr marL="285750" indent="-285750">
              <a:buFont typeface="Wingdings" panose="05000000000000000000" pitchFamily="2" charset="2"/>
              <a:buChar char="Ø"/>
            </a:pPr>
            <a:r>
              <a:rPr lang="en-US" dirty="0"/>
              <a:t> </a:t>
            </a:r>
          </a:p>
        </p:txBody>
      </p:sp>
      <p:sp>
        <p:nvSpPr>
          <p:cNvPr id="30" name="TextBox 29">
            <a:extLst>
              <a:ext uri="{FF2B5EF4-FFF2-40B4-BE49-F238E27FC236}">
                <a16:creationId xmlns:a16="http://schemas.microsoft.com/office/drawing/2014/main" id="{384AF176-AA56-9DA6-2CC2-B5F9786A1CB2}"/>
              </a:ext>
            </a:extLst>
          </p:cNvPr>
          <p:cNvSpPr txBox="1"/>
          <p:nvPr/>
        </p:nvSpPr>
        <p:spPr>
          <a:xfrm>
            <a:off x="4572000" y="2690025"/>
            <a:ext cx="341440" cy="276999"/>
          </a:xfrm>
          <a:prstGeom prst="rect">
            <a:avLst/>
          </a:prstGeom>
          <a:noFill/>
        </p:spPr>
        <p:txBody>
          <a:bodyPr wrap="none" lIns="0" tIns="0" rIns="0" bIns="0" rtlCol="0">
            <a:spAutoFit/>
          </a:bodyPr>
          <a:lstStyle/>
          <a:p>
            <a:pPr marL="285750" indent="-285750">
              <a:buFont typeface="Wingdings" panose="05000000000000000000" pitchFamily="2" charset="2"/>
              <a:buChar char="Ø"/>
            </a:pPr>
            <a:r>
              <a:rPr lang="en-US" dirty="0"/>
              <a:t> </a:t>
            </a:r>
          </a:p>
        </p:txBody>
      </p:sp>
      <p:sp>
        <p:nvSpPr>
          <p:cNvPr id="31" name="TextBox 30">
            <a:extLst>
              <a:ext uri="{FF2B5EF4-FFF2-40B4-BE49-F238E27FC236}">
                <a16:creationId xmlns:a16="http://schemas.microsoft.com/office/drawing/2014/main" id="{E42AFF4F-ECE2-5B61-89FD-39F43ADFE9BE}"/>
              </a:ext>
            </a:extLst>
          </p:cNvPr>
          <p:cNvSpPr txBox="1"/>
          <p:nvPr/>
        </p:nvSpPr>
        <p:spPr>
          <a:xfrm>
            <a:off x="6924857" y="2606350"/>
            <a:ext cx="341440" cy="276999"/>
          </a:xfrm>
          <a:prstGeom prst="rect">
            <a:avLst/>
          </a:prstGeom>
          <a:noFill/>
        </p:spPr>
        <p:txBody>
          <a:bodyPr wrap="none" lIns="0" tIns="0" rIns="0" bIns="0" rtlCol="0">
            <a:spAutoFit/>
          </a:bodyPr>
          <a:lstStyle/>
          <a:p>
            <a:pPr marL="285750" indent="-285750">
              <a:buFont typeface="Wingdings" panose="05000000000000000000" pitchFamily="2" charset="2"/>
              <a:buChar char="Ø"/>
            </a:pPr>
            <a:r>
              <a:rPr lang="en-US" dirty="0"/>
              <a:t> </a:t>
            </a:r>
          </a:p>
        </p:txBody>
      </p:sp>
      <p:sp>
        <p:nvSpPr>
          <p:cNvPr id="32" name="TextBox 31">
            <a:extLst>
              <a:ext uri="{FF2B5EF4-FFF2-40B4-BE49-F238E27FC236}">
                <a16:creationId xmlns:a16="http://schemas.microsoft.com/office/drawing/2014/main" id="{556FDC16-DB7C-9125-E914-94558238A99B}"/>
              </a:ext>
            </a:extLst>
          </p:cNvPr>
          <p:cNvSpPr txBox="1"/>
          <p:nvPr/>
        </p:nvSpPr>
        <p:spPr>
          <a:xfrm>
            <a:off x="6583417" y="1066413"/>
            <a:ext cx="341440" cy="276999"/>
          </a:xfrm>
          <a:prstGeom prst="rect">
            <a:avLst/>
          </a:prstGeom>
          <a:noFill/>
        </p:spPr>
        <p:txBody>
          <a:bodyPr wrap="none" lIns="0" tIns="0" rIns="0" bIns="0" rtlCol="0">
            <a:spAutoFit/>
          </a:bodyPr>
          <a:lstStyle/>
          <a:p>
            <a:pPr marL="285750" indent="-285750">
              <a:buFont typeface="Wingdings" panose="05000000000000000000" pitchFamily="2" charset="2"/>
              <a:buChar char="Ø"/>
            </a:pPr>
            <a:r>
              <a:rPr lang="en-US" dirty="0"/>
              <a:t> </a:t>
            </a:r>
          </a:p>
        </p:txBody>
      </p:sp>
      <p:sp>
        <p:nvSpPr>
          <p:cNvPr id="33" name="TextBox 32">
            <a:extLst>
              <a:ext uri="{FF2B5EF4-FFF2-40B4-BE49-F238E27FC236}">
                <a16:creationId xmlns:a16="http://schemas.microsoft.com/office/drawing/2014/main" id="{EF59B31A-D8E9-5E26-6F7E-CFB72B2032D8}"/>
              </a:ext>
            </a:extLst>
          </p:cNvPr>
          <p:cNvSpPr txBox="1"/>
          <p:nvPr/>
        </p:nvSpPr>
        <p:spPr>
          <a:xfrm>
            <a:off x="4560391" y="1038933"/>
            <a:ext cx="341440" cy="276999"/>
          </a:xfrm>
          <a:prstGeom prst="rect">
            <a:avLst/>
          </a:prstGeom>
          <a:noFill/>
        </p:spPr>
        <p:txBody>
          <a:bodyPr wrap="none" lIns="0" tIns="0" rIns="0" bIns="0" rtlCol="0">
            <a:spAutoFit/>
          </a:bodyPr>
          <a:lstStyle/>
          <a:p>
            <a:pPr marL="285750" indent="-285750">
              <a:buFont typeface="Wingdings" panose="05000000000000000000" pitchFamily="2" charset="2"/>
              <a:buChar char="Ø"/>
            </a:pPr>
            <a:r>
              <a:rPr lang="en-US" dirty="0"/>
              <a:t> </a:t>
            </a:r>
          </a:p>
        </p:txBody>
      </p:sp>
      <p:sp>
        <p:nvSpPr>
          <p:cNvPr id="34" name="TextBox 33">
            <a:extLst>
              <a:ext uri="{FF2B5EF4-FFF2-40B4-BE49-F238E27FC236}">
                <a16:creationId xmlns:a16="http://schemas.microsoft.com/office/drawing/2014/main" id="{1589A160-DC55-4165-836D-86D05DA4E76F}"/>
              </a:ext>
            </a:extLst>
          </p:cNvPr>
          <p:cNvSpPr txBox="1"/>
          <p:nvPr/>
        </p:nvSpPr>
        <p:spPr>
          <a:xfrm>
            <a:off x="2630360" y="1033536"/>
            <a:ext cx="341440" cy="276999"/>
          </a:xfrm>
          <a:prstGeom prst="rect">
            <a:avLst/>
          </a:prstGeom>
          <a:noFill/>
        </p:spPr>
        <p:txBody>
          <a:bodyPr wrap="none" lIns="0" tIns="0" rIns="0" bIns="0" rtlCol="0">
            <a:spAutoFit/>
          </a:bodyPr>
          <a:lstStyle/>
          <a:p>
            <a:pPr marL="285750" indent="-285750">
              <a:buFont typeface="Wingdings" panose="05000000000000000000" pitchFamily="2" charset="2"/>
              <a:buChar char="Ø"/>
            </a:pPr>
            <a:r>
              <a:rPr lang="en-US" dirty="0"/>
              <a:t> </a:t>
            </a:r>
          </a:p>
        </p:txBody>
      </p:sp>
      <p:sp>
        <p:nvSpPr>
          <p:cNvPr id="35" name="TextBox 34">
            <a:extLst>
              <a:ext uri="{FF2B5EF4-FFF2-40B4-BE49-F238E27FC236}">
                <a16:creationId xmlns:a16="http://schemas.microsoft.com/office/drawing/2014/main" id="{034E5953-80D8-3AC5-F21E-1D6440074199}"/>
              </a:ext>
            </a:extLst>
          </p:cNvPr>
          <p:cNvSpPr txBox="1"/>
          <p:nvPr/>
        </p:nvSpPr>
        <p:spPr>
          <a:xfrm>
            <a:off x="379531" y="4183684"/>
            <a:ext cx="341440" cy="276999"/>
          </a:xfrm>
          <a:prstGeom prst="rect">
            <a:avLst/>
          </a:prstGeom>
          <a:noFill/>
        </p:spPr>
        <p:txBody>
          <a:bodyPr wrap="none" lIns="0" tIns="0" rIns="0" bIns="0" rtlCol="0">
            <a:spAutoFit/>
          </a:bodyPr>
          <a:lstStyle/>
          <a:p>
            <a:pPr marL="285750" indent="-285750">
              <a:buFont typeface="Wingdings" panose="05000000000000000000" pitchFamily="2" charset="2"/>
              <a:buChar char="Ø"/>
            </a:pPr>
            <a:r>
              <a:rPr lang="en-US" dirty="0"/>
              <a:t> </a:t>
            </a:r>
          </a:p>
        </p:txBody>
      </p:sp>
      <p:sp>
        <p:nvSpPr>
          <p:cNvPr id="36" name="TextBox 35">
            <a:extLst>
              <a:ext uri="{FF2B5EF4-FFF2-40B4-BE49-F238E27FC236}">
                <a16:creationId xmlns:a16="http://schemas.microsoft.com/office/drawing/2014/main" id="{573A667C-6EC2-3C90-36B1-DB6F27FCADC4}"/>
              </a:ext>
            </a:extLst>
          </p:cNvPr>
          <p:cNvSpPr txBox="1"/>
          <p:nvPr/>
        </p:nvSpPr>
        <p:spPr>
          <a:xfrm>
            <a:off x="4965101" y="5183153"/>
            <a:ext cx="341440" cy="276999"/>
          </a:xfrm>
          <a:prstGeom prst="rect">
            <a:avLst/>
          </a:prstGeom>
          <a:noFill/>
        </p:spPr>
        <p:txBody>
          <a:bodyPr wrap="none" lIns="0" tIns="0" rIns="0" bIns="0" rtlCol="0">
            <a:spAutoFit/>
          </a:bodyPr>
          <a:lstStyle/>
          <a:p>
            <a:pPr marL="285750" indent="-285750">
              <a:buFont typeface="Wingdings" panose="05000000000000000000" pitchFamily="2" charset="2"/>
              <a:buChar char="Ø"/>
            </a:pPr>
            <a:r>
              <a:rPr lang="en-US" dirty="0"/>
              <a:t> </a:t>
            </a:r>
          </a:p>
        </p:txBody>
      </p:sp>
      <p:cxnSp>
        <p:nvCxnSpPr>
          <p:cNvPr id="37" name="Straight Connector 36">
            <a:extLst>
              <a:ext uri="{FF2B5EF4-FFF2-40B4-BE49-F238E27FC236}">
                <a16:creationId xmlns:a16="http://schemas.microsoft.com/office/drawing/2014/main" id="{D5A26455-29FA-C5FA-3183-69B3E9B0063D}"/>
              </a:ext>
            </a:extLst>
          </p:cNvPr>
          <p:cNvCxnSpPr>
            <a:cxnSpLocks/>
          </p:cNvCxnSpPr>
          <p:nvPr/>
        </p:nvCxnSpPr>
        <p:spPr>
          <a:xfrm flipH="1" flipV="1">
            <a:off x="403850" y="3716089"/>
            <a:ext cx="8359150" cy="19341"/>
          </a:xfrm>
          <a:prstGeom prst="line">
            <a:avLst/>
          </a:pr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7973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095C1F4-AE7F-44E4-8693-40D3D68311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8734DDD3-F723-4DD3-8ABE-EC0B2AC87D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891743" y="-15978"/>
            <a:ext cx="5360514" cy="5876916"/>
            <a:chOff x="329184" y="-99107"/>
            <a:chExt cx="524256" cy="5876916"/>
          </a:xfrm>
        </p:grpSpPr>
        <p:cxnSp>
          <p:nvCxnSpPr>
            <p:cNvPr id="10" name="Straight Connector 9">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99107"/>
              <a:ext cx="524256" cy="56312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Rectangle 12">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348" y="1055718"/>
            <a:ext cx="8249304" cy="335834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063D13-E34D-624C-9FAF-D1F8BC42156C}"/>
              </a:ext>
            </a:extLst>
          </p:cNvPr>
          <p:cNvSpPr>
            <a:spLocks noGrp="1"/>
          </p:cNvSpPr>
          <p:nvPr>
            <p:ph type="title"/>
          </p:nvPr>
        </p:nvSpPr>
        <p:spPr>
          <a:xfrm>
            <a:off x="1143000" y="1584683"/>
            <a:ext cx="6858000" cy="2551829"/>
          </a:xfrm>
        </p:spPr>
        <p:txBody>
          <a:bodyPr vert="horz" lIns="91440" tIns="45720" rIns="91440" bIns="45720" rtlCol="0" anchor="ctr">
            <a:normAutofit/>
          </a:bodyPr>
          <a:lstStyle/>
          <a:p>
            <a:pPr>
              <a:lnSpc>
                <a:spcPct val="90000"/>
              </a:lnSpc>
            </a:pPr>
            <a:r>
              <a:rPr lang="en-US" sz="5700" kern="1200">
                <a:solidFill>
                  <a:schemeClr val="tx1"/>
                </a:solidFill>
                <a:latin typeface="+mj-lt"/>
                <a:ea typeface="+mj-ea"/>
                <a:cs typeface="+mj-cs"/>
              </a:rPr>
              <a:t>Inequalities </a:t>
            </a:r>
          </a:p>
        </p:txBody>
      </p:sp>
    </p:spTree>
    <p:extLst>
      <p:ext uri="{BB962C8B-B14F-4D97-AF65-F5344CB8AC3E}">
        <p14:creationId xmlns:p14="http://schemas.microsoft.com/office/powerpoint/2010/main" val="359671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F9E464-01AA-E1F7-F7DC-4D3BE41ADB8F}"/>
              </a:ext>
            </a:extLst>
          </p:cNvPr>
          <p:cNvPicPr>
            <a:picLocks noChangeAspect="1"/>
          </p:cNvPicPr>
          <p:nvPr/>
        </p:nvPicPr>
        <p:blipFill>
          <a:blip r:embed="rId2"/>
          <a:stretch>
            <a:fillRect/>
          </a:stretch>
        </p:blipFill>
        <p:spPr>
          <a:xfrm>
            <a:off x="823131" y="2165770"/>
            <a:ext cx="1046283" cy="609486"/>
          </a:xfrm>
          <a:prstGeom prst="rect">
            <a:avLst/>
          </a:prstGeom>
        </p:spPr>
      </p:pic>
      <p:pic>
        <p:nvPicPr>
          <p:cNvPr id="5" name="Picture 4">
            <a:extLst>
              <a:ext uri="{FF2B5EF4-FFF2-40B4-BE49-F238E27FC236}">
                <a16:creationId xmlns:a16="http://schemas.microsoft.com/office/drawing/2014/main" id="{0A770A93-46BA-DA1F-9E31-6EA25F26965E}"/>
              </a:ext>
            </a:extLst>
          </p:cNvPr>
          <p:cNvPicPr>
            <a:picLocks noChangeAspect="1"/>
          </p:cNvPicPr>
          <p:nvPr/>
        </p:nvPicPr>
        <p:blipFill>
          <a:blip r:embed="rId3"/>
          <a:stretch>
            <a:fillRect/>
          </a:stretch>
        </p:blipFill>
        <p:spPr>
          <a:xfrm>
            <a:off x="3880235" y="1295697"/>
            <a:ext cx="1190060" cy="409693"/>
          </a:xfrm>
          <a:prstGeom prst="rect">
            <a:avLst/>
          </a:prstGeom>
        </p:spPr>
      </p:pic>
      <p:pic>
        <p:nvPicPr>
          <p:cNvPr id="7" name="Picture 6">
            <a:extLst>
              <a:ext uri="{FF2B5EF4-FFF2-40B4-BE49-F238E27FC236}">
                <a16:creationId xmlns:a16="http://schemas.microsoft.com/office/drawing/2014/main" id="{AFAFA666-23ED-ACB3-4322-53D6E317DF6A}"/>
              </a:ext>
            </a:extLst>
          </p:cNvPr>
          <p:cNvPicPr>
            <a:picLocks noChangeAspect="1"/>
          </p:cNvPicPr>
          <p:nvPr/>
        </p:nvPicPr>
        <p:blipFill>
          <a:blip r:embed="rId4"/>
          <a:stretch>
            <a:fillRect/>
          </a:stretch>
        </p:blipFill>
        <p:spPr>
          <a:xfrm>
            <a:off x="718908" y="4848105"/>
            <a:ext cx="1074708" cy="629334"/>
          </a:xfrm>
          <a:prstGeom prst="rect">
            <a:avLst/>
          </a:prstGeom>
        </p:spPr>
      </p:pic>
      <p:pic>
        <p:nvPicPr>
          <p:cNvPr id="9" name="Picture 8">
            <a:extLst>
              <a:ext uri="{FF2B5EF4-FFF2-40B4-BE49-F238E27FC236}">
                <a16:creationId xmlns:a16="http://schemas.microsoft.com/office/drawing/2014/main" id="{42AEC8AC-374D-7F37-48F6-CF749843F824}"/>
              </a:ext>
            </a:extLst>
          </p:cNvPr>
          <p:cNvPicPr>
            <a:picLocks noChangeAspect="1"/>
          </p:cNvPicPr>
          <p:nvPr/>
        </p:nvPicPr>
        <p:blipFill>
          <a:blip r:embed="rId5"/>
          <a:stretch>
            <a:fillRect/>
          </a:stretch>
        </p:blipFill>
        <p:spPr>
          <a:xfrm>
            <a:off x="6699973" y="4924086"/>
            <a:ext cx="1556656" cy="457200"/>
          </a:xfrm>
          <a:prstGeom prst="rect">
            <a:avLst/>
          </a:prstGeom>
        </p:spPr>
      </p:pic>
      <p:pic>
        <p:nvPicPr>
          <p:cNvPr id="11" name="Picture 10">
            <a:extLst>
              <a:ext uri="{FF2B5EF4-FFF2-40B4-BE49-F238E27FC236}">
                <a16:creationId xmlns:a16="http://schemas.microsoft.com/office/drawing/2014/main" id="{E7FBA7C7-8D2A-29AB-17F3-CC5A7F5150CD}"/>
              </a:ext>
            </a:extLst>
          </p:cNvPr>
          <p:cNvPicPr>
            <a:picLocks noChangeAspect="1"/>
          </p:cNvPicPr>
          <p:nvPr/>
        </p:nvPicPr>
        <p:blipFill>
          <a:blip r:embed="rId6"/>
          <a:stretch>
            <a:fillRect/>
          </a:stretch>
        </p:blipFill>
        <p:spPr>
          <a:xfrm>
            <a:off x="715549" y="4075923"/>
            <a:ext cx="1494196" cy="403836"/>
          </a:xfrm>
          <a:prstGeom prst="rect">
            <a:avLst/>
          </a:prstGeom>
        </p:spPr>
      </p:pic>
      <p:pic>
        <p:nvPicPr>
          <p:cNvPr id="13" name="Picture 12">
            <a:extLst>
              <a:ext uri="{FF2B5EF4-FFF2-40B4-BE49-F238E27FC236}">
                <a16:creationId xmlns:a16="http://schemas.microsoft.com/office/drawing/2014/main" id="{B16DD1C5-B018-F643-9904-C6F250E7D075}"/>
              </a:ext>
            </a:extLst>
          </p:cNvPr>
          <p:cNvPicPr>
            <a:picLocks noChangeAspect="1"/>
          </p:cNvPicPr>
          <p:nvPr/>
        </p:nvPicPr>
        <p:blipFill>
          <a:blip r:embed="rId7"/>
          <a:stretch>
            <a:fillRect/>
          </a:stretch>
        </p:blipFill>
        <p:spPr>
          <a:xfrm>
            <a:off x="3825243" y="4849460"/>
            <a:ext cx="1889758" cy="464860"/>
          </a:xfrm>
          <a:prstGeom prst="rect">
            <a:avLst/>
          </a:prstGeom>
        </p:spPr>
      </p:pic>
      <p:pic>
        <p:nvPicPr>
          <p:cNvPr id="15" name="Picture 14">
            <a:extLst>
              <a:ext uri="{FF2B5EF4-FFF2-40B4-BE49-F238E27FC236}">
                <a16:creationId xmlns:a16="http://schemas.microsoft.com/office/drawing/2014/main" id="{895D1041-A7CF-ED7C-4D6F-840F8BA9A42C}"/>
              </a:ext>
            </a:extLst>
          </p:cNvPr>
          <p:cNvPicPr>
            <a:picLocks noChangeAspect="1"/>
          </p:cNvPicPr>
          <p:nvPr/>
        </p:nvPicPr>
        <p:blipFill>
          <a:blip r:embed="rId8"/>
          <a:stretch>
            <a:fillRect/>
          </a:stretch>
        </p:blipFill>
        <p:spPr>
          <a:xfrm>
            <a:off x="3876505" y="3088859"/>
            <a:ext cx="1000914" cy="536572"/>
          </a:xfrm>
          <a:prstGeom prst="rect">
            <a:avLst/>
          </a:prstGeom>
        </p:spPr>
      </p:pic>
      <p:pic>
        <p:nvPicPr>
          <p:cNvPr id="17" name="Picture 16">
            <a:extLst>
              <a:ext uri="{FF2B5EF4-FFF2-40B4-BE49-F238E27FC236}">
                <a16:creationId xmlns:a16="http://schemas.microsoft.com/office/drawing/2014/main" id="{FE474CB2-3651-35AC-5B4E-595F68A4063A}"/>
              </a:ext>
            </a:extLst>
          </p:cNvPr>
          <p:cNvPicPr>
            <a:picLocks noChangeAspect="1"/>
          </p:cNvPicPr>
          <p:nvPr/>
        </p:nvPicPr>
        <p:blipFill>
          <a:blip r:embed="rId9"/>
          <a:stretch>
            <a:fillRect/>
          </a:stretch>
        </p:blipFill>
        <p:spPr>
          <a:xfrm>
            <a:off x="6736416" y="3088859"/>
            <a:ext cx="1088136" cy="533400"/>
          </a:xfrm>
          <a:prstGeom prst="rect">
            <a:avLst/>
          </a:prstGeom>
        </p:spPr>
      </p:pic>
      <p:pic>
        <p:nvPicPr>
          <p:cNvPr id="29" name="Picture 28">
            <a:extLst>
              <a:ext uri="{FF2B5EF4-FFF2-40B4-BE49-F238E27FC236}">
                <a16:creationId xmlns:a16="http://schemas.microsoft.com/office/drawing/2014/main" id="{0EE47CDF-A3AC-7296-2762-2310185616D2}"/>
              </a:ext>
            </a:extLst>
          </p:cNvPr>
          <p:cNvPicPr>
            <a:picLocks noChangeAspect="1"/>
          </p:cNvPicPr>
          <p:nvPr/>
        </p:nvPicPr>
        <p:blipFill>
          <a:blip r:embed="rId10"/>
          <a:stretch>
            <a:fillRect/>
          </a:stretch>
        </p:blipFill>
        <p:spPr>
          <a:xfrm>
            <a:off x="6691256" y="2124694"/>
            <a:ext cx="1632204" cy="533400"/>
          </a:xfrm>
          <a:prstGeom prst="rect">
            <a:avLst/>
          </a:prstGeom>
        </p:spPr>
      </p:pic>
      <p:pic>
        <p:nvPicPr>
          <p:cNvPr id="31" name="Picture 30">
            <a:extLst>
              <a:ext uri="{FF2B5EF4-FFF2-40B4-BE49-F238E27FC236}">
                <a16:creationId xmlns:a16="http://schemas.microsoft.com/office/drawing/2014/main" id="{34CE4833-F281-D54C-CA46-E794E616B4E3}"/>
              </a:ext>
            </a:extLst>
          </p:cNvPr>
          <p:cNvPicPr>
            <a:picLocks noChangeAspect="1"/>
          </p:cNvPicPr>
          <p:nvPr/>
        </p:nvPicPr>
        <p:blipFill>
          <a:blip r:embed="rId11"/>
          <a:stretch>
            <a:fillRect/>
          </a:stretch>
        </p:blipFill>
        <p:spPr>
          <a:xfrm>
            <a:off x="751814" y="1242527"/>
            <a:ext cx="1885950" cy="533400"/>
          </a:xfrm>
          <a:prstGeom prst="rect">
            <a:avLst/>
          </a:prstGeom>
        </p:spPr>
      </p:pic>
      <p:cxnSp>
        <p:nvCxnSpPr>
          <p:cNvPr id="32" name="Straight Connector 31">
            <a:extLst>
              <a:ext uri="{FF2B5EF4-FFF2-40B4-BE49-F238E27FC236}">
                <a16:creationId xmlns:a16="http://schemas.microsoft.com/office/drawing/2014/main" id="{AB0C77DE-2FE5-C410-A937-389748B80A4A}"/>
              </a:ext>
            </a:extLst>
          </p:cNvPr>
          <p:cNvCxnSpPr/>
          <p:nvPr/>
        </p:nvCxnSpPr>
        <p:spPr>
          <a:xfrm>
            <a:off x="3048000" y="304800"/>
            <a:ext cx="0" cy="6172200"/>
          </a:xfrm>
          <a:prstGeom prst="line">
            <a:avLst/>
          </a:pr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3" name="Straight Connector 32">
            <a:extLst>
              <a:ext uri="{FF2B5EF4-FFF2-40B4-BE49-F238E27FC236}">
                <a16:creationId xmlns:a16="http://schemas.microsoft.com/office/drawing/2014/main" id="{447C55A5-BD13-8A18-942C-E2B313671C40}"/>
              </a:ext>
            </a:extLst>
          </p:cNvPr>
          <p:cNvCxnSpPr/>
          <p:nvPr/>
        </p:nvCxnSpPr>
        <p:spPr>
          <a:xfrm>
            <a:off x="6096000" y="193642"/>
            <a:ext cx="0" cy="6172200"/>
          </a:xfrm>
          <a:prstGeom prst="line">
            <a:avLst/>
          </a:pr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5" name="TextBox 34">
            <a:extLst>
              <a:ext uri="{FF2B5EF4-FFF2-40B4-BE49-F238E27FC236}">
                <a16:creationId xmlns:a16="http://schemas.microsoft.com/office/drawing/2014/main" id="{D35B232D-CC95-1536-8D1F-230F9F95BE7E}"/>
              </a:ext>
            </a:extLst>
          </p:cNvPr>
          <p:cNvSpPr txBox="1"/>
          <p:nvPr/>
        </p:nvSpPr>
        <p:spPr>
          <a:xfrm>
            <a:off x="276732" y="1336058"/>
            <a:ext cx="438817" cy="369332"/>
          </a:xfrm>
          <a:prstGeom prst="rect">
            <a:avLst/>
          </a:prstGeom>
          <a:noFill/>
        </p:spPr>
        <p:txBody>
          <a:bodyPr wrap="square">
            <a:spAutoFit/>
          </a:bodyPr>
          <a:lstStyle/>
          <a:p>
            <a:pPr marL="285750" indent="-285750">
              <a:buFont typeface="Wingdings" panose="05000000000000000000" pitchFamily="2" charset="2"/>
              <a:buChar char="Ø"/>
            </a:pPr>
            <a:r>
              <a:rPr lang="en-US" dirty="0"/>
              <a:t> </a:t>
            </a:r>
          </a:p>
        </p:txBody>
      </p:sp>
      <p:sp>
        <p:nvSpPr>
          <p:cNvPr id="36" name="TextBox 35">
            <a:extLst>
              <a:ext uri="{FF2B5EF4-FFF2-40B4-BE49-F238E27FC236}">
                <a16:creationId xmlns:a16="http://schemas.microsoft.com/office/drawing/2014/main" id="{83081989-1993-8D93-5C2C-AA04150D8424}"/>
              </a:ext>
            </a:extLst>
          </p:cNvPr>
          <p:cNvSpPr txBox="1"/>
          <p:nvPr/>
        </p:nvSpPr>
        <p:spPr>
          <a:xfrm>
            <a:off x="283515" y="2312403"/>
            <a:ext cx="438817" cy="369332"/>
          </a:xfrm>
          <a:prstGeom prst="rect">
            <a:avLst/>
          </a:prstGeom>
          <a:noFill/>
        </p:spPr>
        <p:txBody>
          <a:bodyPr wrap="square">
            <a:spAutoFit/>
          </a:bodyPr>
          <a:lstStyle/>
          <a:p>
            <a:pPr marL="285750" indent="-285750">
              <a:buFont typeface="Wingdings" panose="05000000000000000000" pitchFamily="2" charset="2"/>
              <a:buChar char="Ø"/>
            </a:pPr>
            <a:r>
              <a:rPr lang="en-US" dirty="0"/>
              <a:t> </a:t>
            </a:r>
          </a:p>
        </p:txBody>
      </p:sp>
      <p:sp>
        <p:nvSpPr>
          <p:cNvPr id="37" name="TextBox 36">
            <a:extLst>
              <a:ext uri="{FF2B5EF4-FFF2-40B4-BE49-F238E27FC236}">
                <a16:creationId xmlns:a16="http://schemas.microsoft.com/office/drawing/2014/main" id="{65BC3D1A-64C9-4BEA-16EB-9502F188C43C}"/>
              </a:ext>
            </a:extLst>
          </p:cNvPr>
          <p:cNvSpPr txBox="1"/>
          <p:nvPr/>
        </p:nvSpPr>
        <p:spPr>
          <a:xfrm>
            <a:off x="283515" y="3172479"/>
            <a:ext cx="438817" cy="369332"/>
          </a:xfrm>
          <a:prstGeom prst="rect">
            <a:avLst/>
          </a:prstGeom>
          <a:noFill/>
        </p:spPr>
        <p:txBody>
          <a:bodyPr wrap="square">
            <a:spAutoFit/>
          </a:bodyPr>
          <a:lstStyle/>
          <a:p>
            <a:pPr marL="285750" indent="-285750">
              <a:buFont typeface="Wingdings" panose="05000000000000000000" pitchFamily="2" charset="2"/>
              <a:buChar char="Ø"/>
            </a:pPr>
            <a:r>
              <a:rPr lang="en-US" dirty="0"/>
              <a:t> </a:t>
            </a:r>
          </a:p>
        </p:txBody>
      </p:sp>
      <p:sp>
        <p:nvSpPr>
          <p:cNvPr id="38" name="TextBox 37">
            <a:extLst>
              <a:ext uri="{FF2B5EF4-FFF2-40B4-BE49-F238E27FC236}">
                <a16:creationId xmlns:a16="http://schemas.microsoft.com/office/drawing/2014/main" id="{ABB4C0D1-EF63-C47A-889B-1899430E7F23}"/>
              </a:ext>
            </a:extLst>
          </p:cNvPr>
          <p:cNvSpPr txBox="1"/>
          <p:nvPr/>
        </p:nvSpPr>
        <p:spPr>
          <a:xfrm>
            <a:off x="283515" y="4075923"/>
            <a:ext cx="438817" cy="369332"/>
          </a:xfrm>
          <a:prstGeom prst="rect">
            <a:avLst/>
          </a:prstGeom>
          <a:noFill/>
        </p:spPr>
        <p:txBody>
          <a:bodyPr wrap="square">
            <a:spAutoFit/>
          </a:bodyPr>
          <a:lstStyle/>
          <a:p>
            <a:pPr marL="285750" indent="-285750">
              <a:buFont typeface="Wingdings" panose="05000000000000000000" pitchFamily="2" charset="2"/>
              <a:buChar char="Ø"/>
            </a:pPr>
            <a:r>
              <a:rPr lang="en-US" dirty="0"/>
              <a:t> </a:t>
            </a:r>
          </a:p>
        </p:txBody>
      </p:sp>
      <p:sp>
        <p:nvSpPr>
          <p:cNvPr id="39" name="TextBox 38">
            <a:extLst>
              <a:ext uri="{FF2B5EF4-FFF2-40B4-BE49-F238E27FC236}">
                <a16:creationId xmlns:a16="http://schemas.microsoft.com/office/drawing/2014/main" id="{EE3375BA-B6A4-4554-E7A6-872FC51C0177}"/>
              </a:ext>
            </a:extLst>
          </p:cNvPr>
          <p:cNvSpPr txBox="1"/>
          <p:nvPr/>
        </p:nvSpPr>
        <p:spPr>
          <a:xfrm>
            <a:off x="276732" y="4983730"/>
            <a:ext cx="438817" cy="369332"/>
          </a:xfrm>
          <a:prstGeom prst="rect">
            <a:avLst/>
          </a:prstGeom>
          <a:noFill/>
        </p:spPr>
        <p:txBody>
          <a:bodyPr wrap="square">
            <a:spAutoFit/>
          </a:bodyPr>
          <a:lstStyle/>
          <a:p>
            <a:pPr marL="285750" indent="-285750">
              <a:buFont typeface="Wingdings" panose="05000000000000000000" pitchFamily="2" charset="2"/>
              <a:buChar char="Ø"/>
            </a:pPr>
            <a:r>
              <a:rPr lang="en-US" dirty="0"/>
              <a:t> </a:t>
            </a:r>
          </a:p>
        </p:txBody>
      </p:sp>
      <p:sp>
        <p:nvSpPr>
          <p:cNvPr id="40" name="TextBox 39">
            <a:extLst>
              <a:ext uri="{FF2B5EF4-FFF2-40B4-BE49-F238E27FC236}">
                <a16:creationId xmlns:a16="http://schemas.microsoft.com/office/drawing/2014/main" id="{F074F813-852B-B225-DAC7-07467FA5AF1C}"/>
              </a:ext>
            </a:extLst>
          </p:cNvPr>
          <p:cNvSpPr txBox="1"/>
          <p:nvPr/>
        </p:nvSpPr>
        <p:spPr>
          <a:xfrm>
            <a:off x="3388745" y="1348051"/>
            <a:ext cx="438817" cy="369332"/>
          </a:xfrm>
          <a:prstGeom prst="rect">
            <a:avLst/>
          </a:prstGeom>
          <a:noFill/>
        </p:spPr>
        <p:txBody>
          <a:bodyPr wrap="square">
            <a:spAutoFit/>
          </a:bodyPr>
          <a:lstStyle/>
          <a:p>
            <a:pPr marL="285750" indent="-285750">
              <a:buFont typeface="Wingdings" panose="05000000000000000000" pitchFamily="2" charset="2"/>
              <a:buChar char="Ø"/>
            </a:pPr>
            <a:r>
              <a:rPr lang="en-US" dirty="0"/>
              <a:t> </a:t>
            </a:r>
          </a:p>
        </p:txBody>
      </p:sp>
      <p:sp>
        <p:nvSpPr>
          <p:cNvPr id="41" name="TextBox 40">
            <a:extLst>
              <a:ext uri="{FF2B5EF4-FFF2-40B4-BE49-F238E27FC236}">
                <a16:creationId xmlns:a16="http://schemas.microsoft.com/office/drawing/2014/main" id="{1F961297-10E3-70EB-9AA5-FBED9C7D427F}"/>
              </a:ext>
            </a:extLst>
          </p:cNvPr>
          <p:cNvSpPr txBox="1"/>
          <p:nvPr/>
        </p:nvSpPr>
        <p:spPr>
          <a:xfrm>
            <a:off x="3388745" y="2250076"/>
            <a:ext cx="438817" cy="369332"/>
          </a:xfrm>
          <a:prstGeom prst="rect">
            <a:avLst/>
          </a:prstGeom>
          <a:noFill/>
        </p:spPr>
        <p:txBody>
          <a:bodyPr wrap="square">
            <a:spAutoFit/>
          </a:bodyPr>
          <a:lstStyle/>
          <a:p>
            <a:pPr marL="285750" indent="-285750">
              <a:buFont typeface="Wingdings" panose="05000000000000000000" pitchFamily="2" charset="2"/>
              <a:buChar char="Ø"/>
            </a:pPr>
            <a:r>
              <a:rPr lang="en-US" dirty="0"/>
              <a:t> </a:t>
            </a:r>
          </a:p>
        </p:txBody>
      </p:sp>
      <p:sp>
        <p:nvSpPr>
          <p:cNvPr id="42" name="TextBox 41">
            <a:extLst>
              <a:ext uri="{FF2B5EF4-FFF2-40B4-BE49-F238E27FC236}">
                <a16:creationId xmlns:a16="http://schemas.microsoft.com/office/drawing/2014/main" id="{1226DB99-1696-3D42-5528-7EAC90246A47}"/>
              </a:ext>
            </a:extLst>
          </p:cNvPr>
          <p:cNvSpPr txBox="1"/>
          <p:nvPr/>
        </p:nvSpPr>
        <p:spPr>
          <a:xfrm>
            <a:off x="3381380" y="3172479"/>
            <a:ext cx="438817" cy="369332"/>
          </a:xfrm>
          <a:prstGeom prst="rect">
            <a:avLst/>
          </a:prstGeom>
          <a:noFill/>
        </p:spPr>
        <p:txBody>
          <a:bodyPr wrap="square">
            <a:spAutoFit/>
          </a:bodyPr>
          <a:lstStyle/>
          <a:p>
            <a:pPr marL="285750" indent="-285750">
              <a:buFont typeface="Wingdings" panose="05000000000000000000" pitchFamily="2" charset="2"/>
              <a:buChar char="Ø"/>
            </a:pPr>
            <a:r>
              <a:rPr lang="en-US" dirty="0"/>
              <a:t> </a:t>
            </a:r>
          </a:p>
        </p:txBody>
      </p:sp>
      <p:sp>
        <p:nvSpPr>
          <p:cNvPr id="43" name="TextBox 42">
            <a:extLst>
              <a:ext uri="{FF2B5EF4-FFF2-40B4-BE49-F238E27FC236}">
                <a16:creationId xmlns:a16="http://schemas.microsoft.com/office/drawing/2014/main" id="{CFB74021-2277-3865-7EB7-140B40D3071C}"/>
              </a:ext>
            </a:extLst>
          </p:cNvPr>
          <p:cNvSpPr txBox="1"/>
          <p:nvPr/>
        </p:nvSpPr>
        <p:spPr>
          <a:xfrm>
            <a:off x="3381380" y="4104555"/>
            <a:ext cx="438817" cy="369332"/>
          </a:xfrm>
          <a:prstGeom prst="rect">
            <a:avLst/>
          </a:prstGeom>
          <a:noFill/>
        </p:spPr>
        <p:txBody>
          <a:bodyPr wrap="square">
            <a:spAutoFit/>
          </a:bodyPr>
          <a:lstStyle/>
          <a:p>
            <a:pPr marL="285750" indent="-285750">
              <a:buFont typeface="Wingdings" panose="05000000000000000000" pitchFamily="2" charset="2"/>
              <a:buChar char="Ø"/>
            </a:pPr>
            <a:r>
              <a:rPr lang="en-US" dirty="0"/>
              <a:t> </a:t>
            </a:r>
          </a:p>
        </p:txBody>
      </p:sp>
      <p:sp>
        <p:nvSpPr>
          <p:cNvPr id="44" name="TextBox 43">
            <a:extLst>
              <a:ext uri="{FF2B5EF4-FFF2-40B4-BE49-F238E27FC236}">
                <a16:creationId xmlns:a16="http://schemas.microsoft.com/office/drawing/2014/main" id="{6D4EBEEA-51A1-3997-002E-7B5220E08E69}"/>
              </a:ext>
            </a:extLst>
          </p:cNvPr>
          <p:cNvSpPr txBox="1"/>
          <p:nvPr/>
        </p:nvSpPr>
        <p:spPr>
          <a:xfrm>
            <a:off x="3381380" y="4927201"/>
            <a:ext cx="438817" cy="369332"/>
          </a:xfrm>
          <a:prstGeom prst="rect">
            <a:avLst/>
          </a:prstGeom>
          <a:noFill/>
        </p:spPr>
        <p:txBody>
          <a:bodyPr wrap="square">
            <a:spAutoFit/>
          </a:bodyPr>
          <a:lstStyle/>
          <a:p>
            <a:pPr marL="285750" indent="-285750">
              <a:buFont typeface="Wingdings" panose="05000000000000000000" pitchFamily="2" charset="2"/>
              <a:buChar char="Ø"/>
            </a:pPr>
            <a:r>
              <a:rPr lang="en-US" dirty="0"/>
              <a:t> </a:t>
            </a:r>
          </a:p>
        </p:txBody>
      </p:sp>
      <p:sp>
        <p:nvSpPr>
          <p:cNvPr id="45" name="TextBox 44">
            <a:extLst>
              <a:ext uri="{FF2B5EF4-FFF2-40B4-BE49-F238E27FC236}">
                <a16:creationId xmlns:a16="http://schemas.microsoft.com/office/drawing/2014/main" id="{D77014AE-55E9-1B37-5D90-A032F4176FB5}"/>
              </a:ext>
            </a:extLst>
          </p:cNvPr>
          <p:cNvSpPr txBox="1"/>
          <p:nvPr/>
        </p:nvSpPr>
        <p:spPr>
          <a:xfrm>
            <a:off x="6257591" y="1324561"/>
            <a:ext cx="438817" cy="369332"/>
          </a:xfrm>
          <a:prstGeom prst="rect">
            <a:avLst/>
          </a:prstGeom>
          <a:noFill/>
        </p:spPr>
        <p:txBody>
          <a:bodyPr wrap="square">
            <a:spAutoFit/>
          </a:bodyPr>
          <a:lstStyle/>
          <a:p>
            <a:pPr marL="285750" indent="-285750">
              <a:buFont typeface="Wingdings" panose="05000000000000000000" pitchFamily="2" charset="2"/>
              <a:buChar char="Ø"/>
            </a:pPr>
            <a:r>
              <a:rPr lang="en-US" dirty="0"/>
              <a:t> </a:t>
            </a:r>
          </a:p>
        </p:txBody>
      </p:sp>
      <p:sp>
        <p:nvSpPr>
          <p:cNvPr id="46" name="TextBox 45">
            <a:extLst>
              <a:ext uri="{FF2B5EF4-FFF2-40B4-BE49-F238E27FC236}">
                <a16:creationId xmlns:a16="http://schemas.microsoft.com/office/drawing/2014/main" id="{6B6A7F19-C4AE-ED70-A531-3FE56FE7908F}"/>
              </a:ext>
            </a:extLst>
          </p:cNvPr>
          <p:cNvSpPr txBox="1"/>
          <p:nvPr/>
        </p:nvSpPr>
        <p:spPr>
          <a:xfrm>
            <a:off x="6252439" y="2214992"/>
            <a:ext cx="438817" cy="369332"/>
          </a:xfrm>
          <a:prstGeom prst="rect">
            <a:avLst/>
          </a:prstGeom>
          <a:noFill/>
        </p:spPr>
        <p:txBody>
          <a:bodyPr wrap="square">
            <a:spAutoFit/>
          </a:bodyPr>
          <a:lstStyle/>
          <a:p>
            <a:pPr marL="285750" indent="-285750">
              <a:buFont typeface="Wingdings" panose="05000000000000000000" pitchFamily="2" charset="2"/>
              <a:buChar char="Ø"/>
            </a:pPr>
            <a:r>
              <a:rPr lang="en-US" dirty="0"/>
              <a:t> </a:t>
            </a:r>
          </a:p>
        </p:txBody>
      </p:sp>
      <p:sp>
        <p:nvSpPr>
          <p:cNvPr id="47" name="TextBox 46">
            <a:extLst>
              <a:ext uri="{FF2B5EF4-FFF2-40B4-BE49-F238E27FC236}">
                <a16:creationId xmlns:a16="http://schemas.microsoft.com/office/drawing/2014/main" id="{A0BABE99-97AB-8581-DECD-64C83722CAF8}"/>
              </a:ext>
            </a:extLst>
          </p:cNvPr>
          <p:cNvSpPr txBox="1"/>
          <p:nvPr/>
        </p:nvSpPr>
        <p:spPr>
          <a:xfrm>
            <a:off x="6261156" y="3181534"/>
            <a:ext cx="438817" cy="369332"/>
          </a:xfrm>
          <a:prstGeom prst="rect">
            <a:avLst/>
          </a:prstGeom>
          <a:noFill/>
        </p:spPr>
        <p:txBody>
          <a:bodyPr wrap="square">
            <a:spAutoFit/>
          </a:bodyPr>
          <a:lstStyle/>
          <a:p>
            <a:pPr marL="285750" indent="-285750">
              <a:buFont typeface="Wingdings" panose="05000000000000000000" pitchFamily="2" charset="2"/>
              <a:buChar char="Ø"/>
            </a:pPr>
            <a:r>
              <a:rPr lang="en-US" dirty="0"/>
              <a:t> </a:t>
            </a:r>
          </a:p>
        </p:txBody>
      </p:sp>
      <p:sp>
        <p:nvSpPr>
          <p:cNvPr id="48" name="TextBox 47">
            <a:extLst>
              <a:ext uri="{FF2B5EF4-FFF2-40B4-BE49-F238E27FC236}">
                <a16:creationId xmlns:a16="http://schemas.microsoft.com/office/drawing/2014/main" id="{2210411A-CD4D-28B2-57D1-846ECA4225D4}"/>
              </a:ext>
            </a:extLst>
          </p:cNvPr>
          <p:cNvSpPr txBox="1"/>
          <p:nvPr/>
        </p:nvSpPr>
        <p:spPr>
          <a:xfrm>
            <a:off x="6297599" y="4098853"/>
            <a:ext cx="438817" cy="369332"/>
          </a:xfrm>
          <a:prstGeom prst="rect">
            <a:avLst/>
          </a:prstGeom>
          <a:noFill/>
        </p:spPr>
        <p:txBody>
          <a:bodyPr wrap="square">
            <a:spAutoFit/>
          </a:bodyPr>
          <a:lstStyle/>
          <a:p>
            <a:pPr marL="285750" indent="-285750">
              <a:buFont typeface="Wingdings" panose="05000000000000000000" pitchFamily="2" charset="2"/>
              <a:buChar char="Ø"/>
            </a:pPr>
            <a:r>
              <a:rPr lang="en-US" dirty="0"/>
              <a:t> </a:t>
            </a:r>
          </a:p>
        </p:txBody>
      </p:sp>
      <p:sp>
        <p:nvSpPr>
          <p:cNvPr id="49" name="TextBox 48">
            <a:extLst>
              <a:ext uri="{FF2B5EF4-FFF2-40B4-BE49-F238E27FC236}">
                <a16:creationId xmlns:a16="http://schemas.microsoft.com/office/drawing/2014/main" id="{447D5C82-D112-EE6D-27EE-C6D1488B5A12}"/>
              </a:ext>
            </a:extLst>
          </p:cNvPr>
          <p:cNvSpPr txBox="1"/>
          <p:nvPr/>
        </p:nvSpPr>
        <p:spPr>
          <a:xfrm>
            <a:off x="6297599" y="4956008"/>
            <a:ext cx="438817" cy="369332"/>
          </a:xfrm>
          <a:prstGeom prst="rect">
            <a:avLst/>
          </a:prstGeom>
          <a:noFill/>
        </p:spPr>
        <p:txBody>
          <a:bodyPr wrap="square">
            <a:spAutoFit/>
          </a:bodyPr>
          <a:lstStyle/>
          <a:p>
            <a:pPr marL="285750" indent="-285750">
              <a:buFont typeface="Wingdings" panose="05000000000000000000" pitchFamily="2" charset="2"/>
              <a:buChar char="Ø"/>
            </a:pPr>
            <a:r>
              <a:rPr lang="en-US" dirty="0"/>
              <a:t> </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025F13DE-AFFE-2B53-1AC8-7A0053FCFEDF}"/>
                  </a:ext>
                </a:extLst>
              </p:cNvPr>
              <p:cNvSpPr txBox="1"/>
              <p:nvPr/>
            </p:nvSpPr>
            <p:spPr>
              <a:xfrm>
                <a:off x="6727038" y="1359872"/>
                <a:ext cx="159319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d>
                        <m:dPr>
                          <m:ctrlPr>
                            <a:rPr lang="en-US" b="0" i="1" smtClean="0">
                              <a:latin typeface="Cambria Math" panose="02040503050406030204" pitchFamily="18" charset="0"/>
                            </a:rPr>
                          </m:ctrlPr>
                        </m:dPr>
                        <m:e>
                          <m:r>
                            <a:rPr lang="en-US" b="0" i="1" smtClean="0">
                              <a:latin typeface="Cambria Math" panose="02040503050406030204" pitchFamily="18" charset="0"/>
                            </a:rPr>
                            <m:t>4</m:t>
                          </m:r>
                          <m:r>
                            <a:rPr lang="en-US" b="0" i="1" smtClean="0">
                              <a:latin typeface="Cambria Math" panose="02040503050406030204" pitchFamily="18" charset="0"/>
                            </a:rPr>
                            <m:t>𝑥</m:t>
                          </m:r>
                          <m:r>
                            <a:rPr lang="en-US" b="0" i="1" smtClean="0">
                              <a:latin typeface="Cambria Math" panose="02040503050406030204" pitchFamily="18" charset="0"/>
                            </a:rPr>
                            <m:t>−1</m:t>
                          </m:r>
                        </m:e>
                      </m:d>
                      <m:r>
                        <a:rPr lang="en-US" b="0" i="1" smtClean="0">
                          <a:latin typeface="Cambria Math" panose="02040503050406030204" pitchFamily="18" charset="0"/>
                        </a:rPr>
                        <m:t>&lt;38</m:t>
                      </m:r>
                    </m:oMath>
                  </m:oMathPara>
                </a14:m>
                <a:endParaRPr lang="en-US" dirty="0"/>
              </a:p>
            </p:txBody>
          </p:sp>
        </mc:Choice>
        <mc:Fallback xmlns="">
          <p:sp>
            <p:nvSpPr>
              <p:cNvPr id="2" name="TextBox 1">
                <a:extLst>
                  <a:ext uri="{FF2B5EF4-FFF2-40B4-BE49-F238E27FC236}">
                    <a16:creationId xmlns:a16="http://schemas.microsoft.com/office/drawing/2014/main" id="{025F13DE-AFFE-2B53-1AC8-7A0053FCFEDF}"/>
                  </a:ext>
                </a:extLst>
              </p:cNvPr>
              <p:cNvSpPr txBox="1">
                <a:spLocks noRot="1" noChangeAspect="1" noMove="1" noResize="1" noEditPoints="1" noAdjustHandles="1" noChangeArrowheads="1" noChangeShapeType="1" noTextEdit="1"/>
              </p:cNvSpPr>
              <p:nvPr/>
            </p:nvSpPr>
            <p:spPr>
              <a:xfrm>
                <a:off x="6727038" y="1359872"/>
                <a:ext cx="1593192" cy="276999"/>
              </a:xfrm>
              <a:prstGeom prst="rect">
                <a:avLst/>
              </a:prstGeom>
              <a:blipFill>
                <a:blip r:embed="rId12"/>
                <a:stretch>
                  <a:fillRect l="-3448" r="-3065" b="-65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4C0CD25-0BB6-E4A8-36F9-7EA4D2B1B6D1}"/>
                  </a:ext>
                </a:extLst>
              </p:cNvPr>
              <p:cNvSpPr txBox="1"/>
              <p:nvPr/>
            </p:nvSpPr>
            <p:spPr>
              <a:xfrm>
                <a:off x="6727038" y="4027542"/>
                <a:ext cx="1596143" cy="4725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−9−</m:t>
                      </m:r>
                      <m:f>
                        <m:fPr>
                          <m:ctrlPr>
                            <a:rPr lang="en-US" b="0" i="1" smtClean="0">
                              <a:latin typeface="Cambria Math" panose="02040503050406030204" pitchFamily="18" charset="0"/>
                            </a:rPr>
                          </m:ctrlPr>
                        </m:fPr>
                        <m:num>
                          <m:r>
                            <a:rPr lang="en-US" b="0" i="1" smtClean="0">
                              <a:latin typeface="Cambria Math" panose="02040503050406030204" pitchFamily="18" charset="0"/>
                            </a:rPr>
                            <m:t>𝑥</m:t>
                          </m:r>
                        </m:num>
                        <m:den>
                          <m:r>
                            <a:rPr lang="en-US" b="0" i="1" smtClean="0">
                              <a:latin typeface="Cambria Math" panose="02040503050406030204" pitchFamily="18" charset="0"/>
                            </a:rPr>
                            <m:t>2</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𝑥</m:t>
                          </m:r>
                        </m:num>
                        <m:den>
                          <m:r>
                            <a:rPr lang="en-US" b="0" i="1" smtClean="0">
                              <a:latin typeface="Cambria Math" panose="02040503050406030204" pitchFamily="18" charset="0"/>
                            </a:rPr>
                            <m:t>2</m:t>
                          </m:r>
                        </m:den>
                      </m:f>
                      <m:r>
                        <a:rPr lang="en-US" b="0" i="1" smtClean="0">
                          <a:latin typeface="Cambria Math" panose="02040503050406030204" pitchFamily="18" charset="0"/>
                        </a:rPr>
                        <m:t>+1</m:t>
                      </m:r>
                    </m:oMath>
                  </m:oMathPara>
                </a14:m>
                <a:endParaRPr lang="en-US" dirty="0"/>
              </a:p>
            </p:txBody>
          </p:sp>
        </mc:Choice>
        <mc:Fallback xmlns="">
          <p:sp>
            <p:nvSpPr>
              <p:cNvPr id="4" name="TextBox 3">
                <a:extLst>
                  <a:ext uri="{FF2B5EF4-FFF2-40B4-BE49-F238E27FC236}">
                    <a16:creationId xmlns:a16="http://schemas.microsoft.com/office/drawing/2014/main" id="{44C0CD25-0BB6-E4A8-36F9-7EA4D2B1B6D1}"/>
                  </a:ext>
                </a:extLst>
              </p:cNvPr>
              <p:cNvSpPr txBox="1">
                <a:spLocks noRot="1" noChangeAspect="1" noMove="1" noResize="1" noEditPoints="1" noAdjustHandles="1" noChangeArrowheads="1" noChangeShapeType="1" noTextEdit="1"/>
              </p:cNvSpPr>
              <p:nvPr/>
            </p:nvSpPr>
            <p:spPr>
              <a:xfrm>
                <a:off x="6727038" y="4027542"/>
                <a:ext cx="1596143" cy="472565"/>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39B9854-5AEA-D3B9-DB43-133935D6C70B}"/>
                  </a:ext>
                </a:extLst>
              </p:cNvPr>
              <p:cNvSpPr txBox="1"/>
              <p:nvPr/>
            </p:nvSpPr>
            <p:spPr>
              <a:xfrm>
                <a:off x="3812204" y="4005691"/>
                <a:ext cx="1589731" cy="5186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m:t>
                      </m:r>
                      <m:f>
                        <m:fPr>
                          <m:ctrlPr>
                            <a:rPr lang="en-US" b="0"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2</m:t>
                          </m:r>
                        </m:den>
                      </m:f>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−4</m:t>
                      </m:r>
                    </m:oMath>
                  </m:oMathPara>
                </a14:m>
                <a:endParaRPr lang="en-US" dirty="0"/>
              </a:p>
            </p:txBody>
          </p:sp>
        </mc:Choice>
        <mc:Fallback xmlns="">
          <p:sp>
            <p:nvSpPr>
              <p:cNvPr id="6" name="TextBox 5">
                <a:extLst>
                  <a:ext uri="{FF2B5EF4-FFF2-40B4-BE49-F238E27FC236}">
                    <a16:creationId xmlns:a16="http://schemas.microsoft.com/office/drawing/2014/main" id="{139B9854-5AEA-D3B9-DB43-133935D6C70B}"/>
                  </a:ext>
                </a:extLst>
              </p:cNvPr>
              <p:cNvSpPr txBox="1">
                <a:spLocks noRot="1" noChangeAspect="1" noMove="1" noResize="1" noEditPoints="1" noAdjustHandles="1" noChangeArrowheads="1" noChangeShapeType="1" noTextEdit="1"/>
              </p:cNvSpPr>
              <p:nvPr/>
            </p:nvSpPr>
            <p:spPr>
              <a:xfrm>
                <a:off x="3812204" y="4005691"/>
                <a:ext cx="1589731" cy="518604"/>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30A8224A-9E7A-1A84-B8D4-874F839EC78A}"/>
                  </a:ext>
                </a:extLst>
              </p:cNvPr>
              <p:cNvSpPr txBox="1"/>
              <p:nvPr/>
            </p:nvSpPr>
            <p:spPr>
              <a:xfrm>
                <a:off x="674642" y="3192681"/>
                <a:ext cx="187108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4</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+1</m:t>
                          </m:r>
                        </m:e>
                      </m:d>
                      <m:r>
                        <a:rPr lang="en-US" b="0" i="1" smtClean="0">
                          <a:latin typeface="Cambria Math" panose="02040503050406030204" pitchFamily="18" charset="0"/>
                        </a:rPr>
                        <m:t>&lt;2</m:t>
                      </m:r>
                      <m:r>
                        <a:rPr lang="en-US" b="0" i="1" smtClean="0">
                          <a:latin typeface="Cambria Math" panose="02040503050406030204" pitchFamily="18" charset="0"/>
                        </a:rPr>
                        <m:t>𝑥</m:t>
                      </m:r>
                      <m:r>
                        <a:rPr lang="en-US" b="0" i="1" smtClean="0">
                          <a:latin typeface="Cambria Math" panose="02040503050406030204" pitchFamily="18" charset="0"/>
                        </a:rPr>
                        <m:t>+3</m:t>
                      </m:r>
                    </m:oMath>
                  </m:oMathPara>
                </a14:m>
                <a:endParaRPr lang="en-US" dirty="0"/>
              </a:p>
            </p:txBody>
          </p:sp>
        </mc:Choice>
        <mc:Fallback xmlns="">
          <p:sp>
            <p:nvSpPr>
              <p:cNvPr id="8" name="TextBox 7">
                <a:extLst>
                  <a:ext uri="{FF2B5EF4-FFF2-40B4-BE49-F238E27FC236}">
                    <a16:creationId xmlns:a16="http://schemas.microsoft.com/office/drawing/2014/main" id="{30A8224A-9E7A-1A84-B8D4-874F839EC78A}"/>
                  </a:ext>
                </a:extLst>
              </p:cNvPr>
              <p:cNvSpPr txBox="1">
                <a:spLocks noRot="1" noChangeAspect="1" noMove="1" noResize="1" noEditPoints="1" noAdjustHandles="1" noChangeArrowheads="1" noChangeShapeType="1" noTextEdit="1"/>
              </p:cNvSpPr>
              <p:nvPr/>
            </p:nvSpPr>
            <p:spPr>
              <a:xfrm>
                <a:off x="674642" y="3192681"/>
                <a:ext cx="1871089" cy="276999"/>
              </a:xfrm>
              <a:prstGeom prst="rect">
                <a:avLst/>
              </a:prstGeom>
              <a:blipFill>
                <a:blip r:embed="rId15"/>
                <a:stretch>
                  <a:fillRect l="-2606" r="-2280" b="-6667"/>
                </a:stretch>
              </a:blipFill>
            </p:spPr>
            <p:txBody>
              <a:bodyPr/>
              <a:lstStyle/>
              <a:p>
                <a:r>
                  <a:rPr lang="en-US">
                    <a:noFill/>
                  </a:rPr>
                  <a:t> </a:t>
                </a:r>
              </a:p>
            </p:txBody>
          </p:sp>
        </mc:Fallback>
      </mc:AlternateContent>
      <p:pic>
        <p:nvPicPr>
          <p:cNvPr id="12" name="Picture 11">
            <a:extLst>
              <a:ext uri="{FF2B5EF4-FFF2-40B4-BE49-F238E27FC236}">
                <a16:creationId xmlns:a16="http://schemas.microsoft.com/office/drawing/2014/main" id="{B93BECAE-9E9F-3EB1-D931-21524197B982}"/>
              </a:ext>
            </a:extLst>
          </p:cNvPr>
          <p:cNvPicPr>
            <a:picLocks noChangeAspect="1"/>
          </p:cNvPicPr>
          <p:nvPr/>
        </p:nvPicPr>
        <p:blipFill>
          <a:blip r:embed="rId16"/>
          <a:stretch>
            <a:fillRect/>
          </a:stretch>
        </p:blipFill>
        <p:spPr>
          <a:xfrm>
            <a:off x="548712" y="5771675"/>
            <a:ext cx="2057400" cy="561975"/>
          </a:xfrm>
          <a:prstGeom prst="rect">
            <a:avLst/>
          </a:prstGeom>
        </p:spPr>
      </p:pic>
      <p:pic>
        <p:nvPicPr>
          <p:cNvPr id="16" name="Picture 15">
            <a:extLst>
              <a:ext uri="{FF2B5EF4-FFF2-40B4-BE49-F238E27FC236}">
                <a16:creationId xmlns:a16="http://schemas.microsoft.com/office/drawing/2014/main" id="{2054FCC6-5F22-AEA4-CA91-DF5F2A898B30}"/>
              </a:ext>
            </a:extLst>
          </p:cNvPr>
          <p:cNvPicPr>
            <a:picLocks noChangeAspect="1"/>
          </p:cNvPicPr>
          <p:nvPr/>
        </p:nvPicPr>
        <p:blipFill>
          <a:blip r:embed="rId17"/>
          <a:stretch>
            <a:fillRect/>
          </a:stretch>
        </p:blipFill>
        <p:spPr>
          <a:xfrm>
            <a:off x="3812204" y="5811284"/>
            <a:ext cx="1657350" cy="533400"/>
          </a:xfrm>
          <a:prstGeom prst="rect">
            <a:avLst/>
          </a:prstGeom>
        </p:spPr>
      </p:pic>
      <p:pic>
        <p:nvPicPr>
          <p:cNvPr id="20" name="Picture 19">
            <a:extLst>
              <a:ext uri="{FF2B5EF4-FFF2-40B4-BE49-F238E27FC236}">
                <a16:creationId xmlns:a16="http://schemas.microsoft.com/office/drawing/2014/main" id="{C068E6D4-3713-7D65-BC73-EC025729AA94}"/>
              </a:ext>
            </a:extLst>
          </p:cNvPr>
          <p:cNvPicPr>
            <a:picLocks noChangeAspect="1"/>
          </p:cNvPicPr>
          <p:nvPr/>
        </p:nvPicPr>
        <p:blipFill>
          <a:blip r:embed="rId18"/>
          <a:stretch>
            <a:fillRect/>
          </a:stretch>
        </p:blipFill>
        <p:spPr>
          <a:xfrm>
            <a:off x="6743915" y="629007"/>
            <a:ext cx="1695450" cy="542925"/>
          </a:xfrm>
          <a:prstGeom prst="rect">
            <a:avLst/>
          </a:prstGeom>
        </p:spPr>
      </p:pic>
      <p:pic>
        <p:nvPicPr>
          <p:cNvPr id="24" name="Picture 23">
            <a:extLst>
              <a:ext uri="{FF2B5EF4-FFF2-40B4-BE49-F238E27FC236}">
                <a16:creationId xmlns:a16="http://schemas.microsoft.com/office/drawing/2014/main" id="{3E6714ED-0F4D-626D-9BBE-A61251B09233}"/>
              </a:ext>
            </a:extLst>
          </p:cNvPr>
          <p:cNvPicPr>
            <a:picLocks noChangeAspect="1"/>
          </p:cNvPicPr>
          <p:nvPr/>
        </p:nvPicPr>
        <p:blipFill>
          <a:blip r:embed="rId19"/>
          <a:stretch>
            <a:fillRect/>
          </a:stretch>
        </p:blipFill>
        <p:spPr>
          <a:xfrm>
            <a:off x="3829187" y="2337358"/>
            <a:ext cx="1428750" cy="238125"/>
          </a:xfrm>
          <a:prstGeom prst="rect">
            <a:avLst/>
          </a:prstGeom>
        </p:spPr>
      </p:pic>
      <p:pic>
        <p:nvPicPr>
          <p:cNvPr id="28" name="Picture 27">
            <a:extLst>
              <a:ext uri="{FF2B5EF4-FFF2-40B4-BE49-F238E27FC236}">
                <a16:creationId xmlns:a16="http://schemas.microsoft.com/office/drawing/2014/main" id="{38D2615C-D09F-3828-1951-03ADB66ADE9D}"/>
              </a:ext>
            </a:extLst>
          </p:cNvPr>
          <p:cNvPicPr>
            <a:picLocks noChangeAspect="1"/>
          </p:cNvPicPr>
          <p:nvPr/>
        </p:nvPicPr>
        <p:blipFill>
          <a:blip r:embed="rId20"/>
          <a:stretch>
            <a:fillRect/>
          </a:stretch>
        </p:blipFill>
        <p:spPr>
          <a:xfrm>
            <a:off x="3788046" y="557845"/>
            <a:ext cx="1895475" cy="504825"/>
          </a:xfrm>
          <a:prstGeom prst="rect">
            <a:avLst/>
          </a:prstGeom>
        </p:spPr>
      </p:pic>
      <p:pic>
        <p:nvPicPr>
          <p:cNvPr id="34" name="Picture 33">
            <a:extLst>
              <a:ext uri="{FF2B5EF4-FFF2-40B4-BE49-F238E27FC236}">
                <a16:creationId xmlns:a16="http://schemas.microsoft.com/office/drawing/2014/main" id="{3D83BFDD-3A80-1C98-5552-BCDAB9DC297F}"/>
              </a:ext>
            </a:extLst>
          </p:cNvPr>
          <p:cNvPicPr>
            <a:picLocks noChangeAspect="1"/>
          </p:cNvPicPr>
          <p:nvPr/>
        </p:nvPicPr>
        <p:blipFill>
          <a:blip r:embed="rId21"/>
          <a:stretch>
            <a:fillRect/>
          </a:stretch>
        </p:blipFill>
        <p:spPr>
          <a:xfrm>
            <a:off x="6371154" y="5837187"/>
            <a:ext cx="2733675" cy="590550"/>
          </a:xfrm>
          <a:prstGeom prst="rect">
            <a:avLst/>
          </a:prstGeom>
        </p:spPr>
      </p:pic>
      <p:pic>
        <p:nvPicPr>
          <p:cNvPr id="51" name="Picture 50">
            <a:extLst>
              <a:ext uri="{FF2B5EF4-FFF2-40B4-BE49-F238E27FC236}">
                <a16:creationId xmlns:a16="http://schemas.microsoft.com/office/drawing/2014/main" id="{9B085F78-A6B7-08E5-1EB7-50B54D1D277A}"/>
              </a:ext>
            </a:extLst>
          </p:cNvPr>
          <p:cNvPicPr>
            <a:picLocks noChangeAspect="1"/>
          </p:cNvPicPr>
          <p:nvPr/>
        </p:nvPicPr>
        <p:blipFill rotWithShape="1">
          <a:blip r:embed="rId22"/>
          <a:srcRect t="6508"/>
          <a:stretch/>
        </p:blipFill>
        <p:spPr>
          <a:xfrm>
            <a:off x="805828" y="454029"/>
            <a:ext cx="1601757" cy="569054"/>
          </a:xfrm>
          <a:prstGeom prst="rect">
            <a:avLst/>
          </a:prstGeom>
        </p:spPr>
      </p:pic>
      <p:sp>
        <p:nvSpPr>
          <p:cNvPr id="52" name="TextBox 51">
            <a:extLst>
              <a:ext uri="{FF2B5EF4-FFF2-40B4-BE49-F238E27FC236}">
                <a16:creationId xmlns:a16="http://schemas.microsoft.com/office/drawing/2014/main" id="{C57C6651-25AD-6788-3192-48B275234755}"/>
              </a:ext>
            </a:extLst>
          </p:cNvPr>
          <p:cNvSpPr txBox="1"/>
          <p:nvPr/>
        </p:nvSpPr>
        <p:spPr>
          <a:xfrm>
            <a:off x="3270480" y="610314"/>
            <a:ext cx="438817" cy="369332"/>
          </a:xfrm>
          <a:prstGeom prst="rect">
            <a:avLst/>
          </a:prstGeom>
          <a:noFill/>
        </p:spPr>
        <p:txBody>
          <a:bodyPr wrap="square">
            <a:spAutoFit/>
          </a:bodyPr>
          <a:lstStyle/>
          <a:p>
            <a:pPr marL="285750" indent="-285750">
              <a:buFont typeface="Wingdings" panose="05000000000000000000" pitchFamily="2" charset="2"/>
              <a:buChar char="Ø"/>
            </a:pPr>
            <a:r>
              <a:rPr lang="en-US" dirty="0"/>
              <a:t> </a:t>
            </a:r>
          </a:p>
        </p:txBody>
      </p:sp>
      <p:sp>
        <p:nvSpPr>
          <p:cNvPr id="53" name="TextBox 52">
            <a:extLst>
              <a:ext uri="{FF2B5EF4-FFF2-40B4-BE49-F238E27FC236}">
                <a16:creationId xmlns:a16="http://schemas.microsoft.com/office/drawing/2014/main" id="{57EA1B85-171B-A1BB-D3D1-E009541954BF}"/>
              </a:ext>
            </a:extLst>
          </p:cNvPr>
          <p:cNvSpPr txBox="1"/>
          <p:nvPr/>
        </p:nvSpPr>
        <p:spPr>
          <a:xfrm>
            <a:off x="327636" y="524350"/>
            <a:ext cx="438817" cy="369332"/>
          </a:xfrm>
          <a:prstGeom prst="rect">
            <a:avLst/>
          </a:prstGeom>
          <a:noFill/>
        </p:spPr>
        <p:txBody>
          <a:bodyPr wrap="square">
            <a:spAutoFit/>
          </a:bodyPr>
          <a:lstStyle/>
          <a:p>
            <a:pPr marL="285750" indent="-285750">
              <a:buFont typeface="Wingdings" panose="05000000000000000000" pitchFamily="2" charset="2"/>
              <a:buChar char="Ø"/>
            </a:pPr>
            <a:r>
              <a:rPr lang="en-US" dirty="0"/>
              <a:t> </a:t>
            </a:r>
          </a:p>
        </p:txBody>
      </p:sp>
      <p:sp>
        <p:nvSpPr>
          <p:cNvPr id="54" name="TextBox 53">
            <a:extLst>
              <a:ext uri="{FF2B5EF4-FFF2-40B4-BE49-F238E27FC236}">
                <a16:creationId xmlns:a16="http://schemas.microsoft.com/office/drawing/2014/main" id="{0FB63A5D-F5FB-5490-A793-9AF0DC4357BD}"/>
              </a:ext>
            </a:extLst>
          </p:cNvPr>
          <p:cNvSpPr txBox="1"/>
          <p:nvPr/>
        </p:nvSpPr>
        <p:spPr>
          <a:xfrm>
            <a:off x="172865" y="5837187"/>
            <a:ext cx="438817" cy="369332"/>
          </a:xfrm>
          <a:prstGeom prst="rect">
            <a:avLst/>
          </a:prstGeom>
          <a:noFill/>
        </p:spPr>
        <p:txBody>
          <a:bodyPr wrap="square">
            <a:spAutoFit/>
          </a:bodyPr>
          <a:lstStyle/>
          <a:p>
            <a:pPr marL="285750" indent="-285750">
              <a:buFont typeface="Wingdings" panose="05000000000000000000" pitchFamily="2" charset="2"/>
              <a:buChar char="Ø"/>
            </a:pPr>
            <a:r>
              <a:rPr lang="en-US" dirty="0"/>
              <a:t> </a:t>
            </a:r>
          </a:p>
        </p:txBody>
      </p:sp>
      <p:sp>
        <p:nvSpPr>
          <p:cNvPr id="55" name="TextBox 54">
            <a:extLst>
              <a:ext uri="{FF2B5EF4-FFF2-40B4-BE49-F238E27FC236}">
                <a16:creationId xmlns:a16="http://schemas.microsoft.com/office/drawing/2014/main" id="{98B8E53F-A6CD-1043-E3CF-0D0F30148354}"/>
              </a:ext>
            </a:extLst>
          </p:cNvPr>
          <p:cNvSpPr txBox="1"/>
          <p:nvPr/>
        </p:nvSpPr>
        <p:spPr>
          <a:xfrm>
            <a:off x="3388745" y="5793497"/>
            <a:ext cx="438817" cy="369332"/>
          </a:xfrm>
          <a:prstGeom prst="rect">
            <a:avLst/>
          </a:prstGeom>
          <a:noFill/>
        </p:spPr>
        <p:txBody>
          <a:bodyPr wrap="square">
            <a:spAutoFit/>
          </a:bodyPr>
          <a:lstStyle/>
          <a:p>
            <a:pPr marL="285750" indent="-285750">
              <a:buFont typeface="Wingdings" panose="05000000000000000000" pitchFamily="2" charset="2"/>
              <a:buChar char="Ø"/>
            </a:pPr>
            <a:r>
              <a:rPr lang="en-US" dirty="0"/>
              <a:t> </a:t>
            </a:r>
          </a:p>
        </p:txBody>
      </p:sp>
      <p:sp>
        <p:nvSpPr>
          <p:cNvPr id="56" name="TextBox 55">
            <a:extLst>
              <a:ext uri="{FF2B5EF4-FFF2-40B4-BE49-F238E27FC236}">
                <a16:creationId xmlns:a16="http://schemas.microsoft.com/office/drawing/2014/main" id="{D94D4982-4765-0AB8-00A6-81C41C13B43E}"/>
              </a:ext>
            </a:extLst>
          </p:cNvPr>
          <p:cNvSpPr txBox="1"/>
          <p:nvPr/>
        </p:nvSpPr>
        <p:spPr>
          <a:xfrm>
            <a:off x="6014169" y="5912784"/>
            <a:ext cx="438817" cy="369332"/>
          </a:xfrm>
          <a:prstGeom prst="rect">
            <a:avLst/>
          </a:prstGeom>
          <a:noFill/>
        </p:spPr>
        <p:txBody>
          <a:bodyPr wrap="square">
            <a:spAutoFit/>
          </a:bodyPr>
          <a:lstStyle/>
          <a:p>
            <a:pPr marL="285750" indent="-285750">
              <a:buFont typeface="Wingdings" panose="05000000000000000000" pitchFamily="2" charset="2"/>
              <a:buChar char="Ø"/>
            </a:pPr>
            <a:r>
              <a:rPr lang="en-US" dirty="0"/>
              <a:t> </a:t>
            </a:r>
          </a:p>
        </p:txBody>
      </p:sp>
      <p:sp>
        <p:nvSpPr>
          <p:cNvPr id="57" name="TextBox 56">
            <a:extLst>
              <a:ext uri="{FF2B5EF4-FFF2-40B4-BE49-F238E27FC236}">
                <a16:creationId xmlns:a16="http://schemas.microsoft.com/office/drawing/2014/main" id="{33594CA1-1A94-D43A-8B03-4C2C801AF7A3}"/>
              </a:ext>
            </a:extLst>
          </p:cNvPr>
          <p:cNvSpPr txBox="1"/>
          <p:nvPr/>
        </p:nvSpPr>
        <p:spPr>
          <a:xfrm>
            <a:off x="6261156" y="703563"/>
            <a:ext cx="438817" cy="369332"/>
          </a:xfrm>
          <a:prstGeom prst="rect">
            <a:avLst/>
          </a:prstGeom>
          <a:noFill/>
        </p:spPr>
        <p:txBody>
          <a:bodyPr wrap="square">
            <a:spAutoFit/>
          </a:bodyPr>
          <a:lstStyle/>
          <a:p>
            <a:pPr marL="285750" indent="-285750">
              <a:buFont typeface="Wingdings" panose="05000000000000000000" pitchFamily="2" charset="2"/>
              <a:buChar char="Ø"/>
            </a:pPr>
            <a:r>
              <a:rPr lang="en-US" dirty="0"/>
              <a:t> </a:t>
            </a:r>
          </a:p>
        </p:txBody>
      </p:sp>
    </p:spTree>
    <p:extLst>
      <p:ext uri="{BB962C8B-B14F-4D97-AF65-F5344CB8AC3E}">
        <p14:creationId xmlns:p14="http://schemas.microsoft.com/office/powerpoint/2010/main" val="1443483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Summer School Reading And Learning Poster Background | Poster background  design, Paper background design, Background design">
            <a:extLst>
              <a:ext uri="{FF2B5EF4-FFF2-40B4-BE49-F238E27FC236}">
                <a16:creationId xmlns:a16="http://schemas.microsoft.com/office/drawing/2014/main" id="{AF9BA88D-4B39-439C-91E5-1DA200933914}"/>
              </a:ext>
            </a:extLst>
          </p:cNvPr>
          <p:cNvPicPr>
            <a:picLocks noChangeAspect="1" noChangeArrowheads="1"/>
          </p:cNvPicPr>
          <p:nvPr/>
        </p:nvPicPr>
        <p:blipFill>
          <a:blip r:embed="rId3">
            <a:alphaModFix amt="2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tomic Habits: An Easy &amp; Proven Way to Build Good Habits &amp; Break Bad O –  Brave + Kind Bookshop">
            <a:extLst>
              <a:ext uri="{FF2B5EF4-FFF2-40B4-BE49-F238E27FC236}">
                <a16:creationId xmlns:a16="http://schemas.microsoft.com/office/drawing/2014/main" id="{90BE4122-F2FE-41C1-BA72-28A7F51157D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64689" y="62148"/>
            <a:ext cx="2287750" cy="283345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2" name="Picture 8" descr="مراجعة كتاب العادات الذرية - مفيد مراجعة كتاب العادات الذرية">
            <a:extLst>
              <a:ext uri="{FF2B5EF4-FFF2-40B4-BE49-F238E27FC236}">
                <a16:creationId xmlns:a16="http://schemas.microsoft.com/office/drawing/2014/main" id="{83FDFCA9-AE67-4CA6-B1AB-4C5D4769E84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7500" r="20833"/>
          <a:stretch/>
        </p:blipFill>
        <p:spPr bwMode="auto">
          <a:xfrm>
            <a:off x="91561" y="57752"/>
            <a:ext cx="3111122" cy="283784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6" descr="Reading cartoon bee">
            <a:extLst>
              <a:ext uri="{FF2B5EF4-FFF2-40B4-BE49-F238E27FC236}">
                <a16:creationId xmlns:a16="http://schemas.microsoft.com/office/drawing/2014/main" id="{C7FF85C5-A8F9-4640-AC2A-7C4D11B20EC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29834" y="3365755"/>
            <a:ext cx="1157459" cy="1539270"/>
          </a:xfrm>
          <a:prstGeom prst="rect">
            <a:avLst/>
          </a:prstGeom>
        </p:spPr>
      </p:pic>
      <p:sp>
        <p:nvSpPr>
          <p:cNvPr id="8" name="TextBox 7">
            <a:extLst>
              <a:ext uri="{FF2B5EF4-FFF2-40B4-BE49-F238E27FC236}">
                <a16:creationId xmlns:a16="http://schemas.microsoft.com/office/drawing/2014/main" id="{23702EE5-458D-4BB5-9569-48AEC3373968}"/>
              </a:ext>
            </a:extLst>
          </p:cNvPr>
          <p:cNvSpPr txBox="1"/>
          <p:nvPr/>
        </p:nvSpPr>
        <p:spPr>
          <a:xfrm>
            <a:off x="685800" y="3599527"/>
            <a:ext cx="5867400" cy="2554545"/>
          </a:xfrm>
          <a:prstGeom prst="rect">
            <a:avLst/>
          </a:prstGeom>
          <a:noFill/>
        </p:spPr>
        <p:txBody>
          <a:bodyPr wrap="square">
            <a:spAutoFit/>
          </a:bodyPr>
          <a:lstStyle/>
          <a:p>
            <a:pPr algn="ctr"/>
            <a:r>
              <a:rPr lang="en-US" sz="2000" b="1" dirty="0">
                <a:latin typeface="Amasis MT Pro" panose="02040504050005020304" pitchFamily="18" charset="0"/>
              </a:rPr>
              <a:t>Why must we read?</a:t>
            </a:r>
          </a:p>
          <a:p>
            <a:endParaRPr lang="en-US" sz="2000" dirty="0">
              <a:latin typeface="Amasis MT Pro" panose="02040504050005020304" pitchFamily="18" charset="0"/>
            </a:endParaRPr>
          </a:p>
          <a:p>
            <a:pPr algn="just"/>
            <a:r>
              <a:rPr lang="en-US" sz="2000" dirty="0">
                <a:latin typeface="Amasis MT Pro" panose="02040504050005020304" pitchFamily="18" charset="0"/>
              </a:rPr>
              <a:t>Reading is good for you because it </a:t>
            </a:r>
            <a:r>
              <a:rPr lang="en-US" sz="2000" b="1" dirty="0">
                <a:latin typeface="Amasis MT Pro" panose="02040504050005020304" pitchFamily="18" charset="0"/>
              </a:rPr>
              <a:t>improves</a:t>
            </a:r>
            <a:r>
              <a:rPr lang="en-US" sz="2000" dirty="0">
                <a:latin typeface="Amasis MT Pro" panose="02040504050005020304" pitchFamily="18" charset="0"/>
              </a:rPr>
              <a:t> your </a:t>
            </a:r>
            <a:r>
              <a:rPr lang="en-US" sz="2000" b="1" dirty="0">
                <a:latin typeface="Amasis MT Pro" panose="02040504050005020304" pitchFamily="18" charset="0"/>
              </a:rPr>
              <a:t>focus</a:t>
            </a:r>
            <a:r>
              <a:rPr lang="en-US" sz="2000" dirty="0">
                <a:latin typeface="Amasis MT Pro" panose="02040504050005020304" pitchFamily="18" charset="0"/>
              </a:rPr>
              <a:t>, </a:t>
            </a:r>
            <a:r>
              <a:rPr lang="en-US" sz="2000" b="1" dirty="0">
                <a:latin typeface="Amasis MT Pro" panose="02040504050005020304" pitchFamily="18" charset="0"/>
              </a:rPr>
              <a:t>memory</a:t>
            </a:r>
            <a:r>
              <a:rPr lang="en-US" sz="2000" dirty="0">
                <a:latin typeface="Amasis MT Pro" panose="02040504050005020304" pitchFamily="18" charset="0"/>
              </a:rPr>
              <a:t>, </a:t>
            </a:r>
            <a:r>
              <a:rPr lang="en-US" sz="2000" b="1" dirty="0">
                <a:latin typeface="Amasis MT Pro" panose="02040504050005020304" pitchFamily="18" charset="0"/>
              </a:rPr>
              <a:t>empathy</a:t>
            </a:r>
            <a:r>
              <a:rPr lang="en-US" sz="2000" dirty="0">
                <a:latin typeface="Amasis MT Pro" panose="02040504050005020304" pitchFamily="18" charset="0"/>
              </a:rPr>
              <a:t>, and </a:t>
            </a:r>
            <a:r>
              <a:rPr lang="en-US" sz="2000" b="1" dirty="0">
                <a:latin typeface="Amasis MT Pro" panose="02040504050005020304" pitchFamily="18" charset="0"/>
              </a:rPr>
              <a:t>communication</a:t>
            </a:r>
            <a:r>
              <a:rPr lang="en-US" sz="2000" dirty="0">
                <a:latin typeface="Amasis MT Pro" panose="02040504050005020304" pitchFamily="18" charset="0"/>
              </a:rPr>
              <a:t> </a:t>
            </a:r>
            <a:r>
              <a:rPr lang="en-US" sz="2000" b="1" dirty="0">
                <a:latin typeface="Amasis MT Pro" panose="02040504050005020304" pitchFamily="18" charset="0"/>
              </a:rPr>
              <a:t>skills</a:t>
            </a:r>
            <a:r>
              <a:rPr lang="en-US" sz="2000" dirty="0">
                <a:latin typeface="Amasis MT Pro" panose="02040504050005020304" pitchFamily="18" charset="0"/>
              </a:rPr>
              <a:t>. It can </a:t>
            </a:r>
            <a:r>
              <a:rPr lang="en-US" sz="2000" u="sng" dirty="0">
                <a:latin typeface="Amasis MT Pro" panose="02040504050005020304" pitchFamily="18" charset="0"/>
              </a:rPr>
              <a:t>reduce stress</a:t>
            </a:r>
            <a:r>
              <a:rPr lang="en-US" sz="2000" dirty="0">
                <a:latin typeface="Amasis MT Pro" panose="02040504050005020304" pitchFamily="18" charset="0"/>
              </a:rPr>
              <a:t>, </a:t>
            </a:r>
            <a:r>
              <a:rPr lang="en-US" sz="2000" u="sng" dirty="0">
                <a:latin typeface="Amasis MT Pro" panose="02040504050005020304" pitchFamily="18" charset="0"/>
              </a:rPr>
              <a:t>improve your mental health</a:t>
            </a:r>
            <a:r>
              <a:rPr lang="en-US" sz="2000" dirty="0">
                <a:latin typeface="Amasis MT Pro" panose="02040504050005020304" pitchFamily="18" charset="0"/>
              </a:rPr>
              <a:t>, and help you </a:t>
            </a:r>
            <a:r>
              <a:rPr lang="en-US" sz="2000" u="sng" dirty="0">
                <a:latin typeface="Amasis MT Pro" panose="02040504050005020304" pitchFamily="18" charset="0"/>
              </a:rPr>
              <a:t>live longer</a:t>
            </a:r>
            <a:r>
              <a:rPr lang="en-US" sz="2000" dirty="0">
                <a:latin typeface="Amasis MT Pro" panose="02040504050005020304" pitchFamily="18" charset="0"/>
              </a:rPr>
              <a:t>. Reading also allows you to learn new things to </a:t>
            </a:r>
            <a:r>
              <a:rPr lang="en-US" sz="2000" u="sng" dirty="0">
                <a:latin typeface="Amasis MT Pro" panose="02040504050005020304" pitchFamily="18" charset="0"/>
              </a:rPr>
              <a:t>help you succeed</a:t>
            </a:r>
            <a:r>
              <a:rPr lang="en-US" sz="2000" dirty="0">
                <a:latin typeface="Amasis MT Pro" panose="02040504050005020304" pitchFamily="18" charset="0"/>
              </a:rPr>
              <a:t> in your </a:t>
            </a:r>
            <a:r>
              <a:rPr lang="en-US" sz="2000" i="1" dirty="0">
                <a:latin typeface="Amasis MT Pro" panose="02040504050005020304" pitchFamily="18" charset="0"/>
              </a:rPr>
              <a:t>work</a:t>
            </a:r>
            <a:r>
              <a:rPr lang="en-US" sz="2000" dirty="0">
                <a:latin typeface="Amasis MT Pro" panose="02040504050005020304" pitchFamily="18" charset="0"/>
              </a:rPr>
              <a:t> and </a:t>
            </a:r>
            <a:r>
              <a:rPr lang="en-US" sz="2000" i="1" dirty="0">
                <a:latin typeface="Amasis MT Pro" panose="02040504050005020304" pitchFamily="18" charset="0"/>
              </a:rPr>
              <a:t>relationships</a:t>
            </a:r>
            <a:r>
              <a:rPr lang="en-US" sz="2000" dirty="0">
                <a:latin typeface="Amasis MT Pro" panose="02040504050005020304" pitchFamily="18" charset="0"/>
              </a:rPr>
              <a:t>.</a:t>
            </a:r>
          </a:p>
        </p:txBody>
      </p:sp>
      <p:sp>
        <p:nvSpPr>
          <p:cNvPr id="12" name="TextBox 11">
            <a:extLst>
              <a:ext uri="{FF2B5EF4-FFF2-40B4-BE49-F238E27FC236}">
                <a16:creationId xmlns:a16="http://schemas.microsoft.com/office/drawing/2014/main" id="{62262A77-8431-4259-82DF-778A1C393F43}"/>
              </a:ext>
            </a:extLst>
          </p:cNvPr>
          <p:cNvSpPr txBox="1"/>
          <p:nvPr/>
        </p:nvSpPr>
        <p:spPr>
          <a:xfrm>
            <a:off x="3215219" y="322514"/>
            <a:ext cx="3337981" cy="2308324"/>
          </a:xfrm>
          <a:prstGeom prst="rect">
            <a:avLst/>
          </a:prstGeom>
          <a:noFill/>
        </p:spPr>
        <p:txBody>
          <a:bodyPr wrap="square">
            <a:spAutoFit/>
          </a:bodyPr>
          <a:lstStyle/>
          <a:p>
            <a:pPr algn="just"/>
            <a:r>
              <a:rPr lang="en-US" dirty="0">
                <a:latin typeface="Amasis MT Pro" panose="02040504050005020304" pitchFamily="18" charset="0"/>
              </a:rPr>
              <a:t> Atomic Habits is the definitive guide to </a:t>
            </a:r>
            <a:r>
              <a:rPr lang="en-US" b="1" dirty="0">
                <a:latin typeface="Amasis MT Pro" panose="02040504050005020304" pitchFamily="18" charset="0"/>
              </a:rPr>
              <a:t>breaking bad behaviors </a:t>
            </a:r>
            <a:r>
              <a:rPr lang="en-US" dirty="0">
                <a:latin typeface="Amasis MT Pro" panose="02040504050005020304" pitchFamily="18" charset="0"/>
              </a:rPr>
              <a:t>and </a:t>
            </a:r>
            <a:r>
              <a:rPr lang="en-US" b="1" dirty="0">
                <a:latin typeface="Amasis MT Pro" panose="02040504050005020304" pitchFamily="18" charset="0"/>
              </a:rPr>
              <a:t>adopting good ones</a:t>
            </a:r>
            <a:r>
              <a:rPr lang="en-US" dirty="0">
                <a:latin typeface="Amasis MT Pro" panose="02040504050005020304" pitchFamily="18" charset="0"/>
              </a:rPr>
              <a:t> in four steps, showing you how small, incremental, everyday routines compound into massive, positive change over time.</a:t>
            </a:r>
          </a:p>
        </p:txBody>
      </p:sp>
    </p:spTree>
    <p:extLst>
      <p:ext uri="{BB962C8B-B14F-4D97-AF65-F5344CB8AC3E}">
        <p14:creationId xmlns:p14="http://schemas.microsoft.com/office/powerpoint/2010/main" val="36899921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3" name="Freeform: Shape 6152">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1299" y="321733"/>
            <a:ext cx="8660121"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55" name="Right Triangle 6154">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146" name="Picture 2" descr="Ten Amazing Benefits of Reading Books Fine Art Print. Multiple - Etsy  Ireland">
            <a:extLst>
              <a:ext uri="{FF2B5EF4-FFF2-40B4-BE49-F238E27FC236}">
                <a16:creationId xmlns:a16="http://schemas.microsoft.com/office/drawing/2014/main" id="{0CB8CDDE-263B-425E-A3C7-2CA1E1C4C27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38049" y="647700"/>
            <a:ext cx="4241482" cy="55626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Relax Meow">
            <a:extLst>
              <a:ext uri="{FF2B5EF4-FFF2-40B4-BE49-F238E27FC236}">
                <a16:creationId xmlns:a16="http://schemas.microsoft.com/office/drawing/2014/main" id="{9A377C41-E90F-40A0-9BC1-41210EEBB4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8780" y="533400"/>
            <a:ext cx="1905000" cy="1905000"/>
          </a:xfrm>
          <a:prstGeom prst="rect">
            <a:avLst/>
          </a:prstGeom>
        </p:spPr>
      </p:pic>
    </p:spTree>
    <p:extLst>
      <p:ext uri="{BB962C8B-B14F-4D97-AF65-F5344CB8AC3E}">
        <p14:creationId xmlns:p14="http://schemas.microsoft.com/office/powerpoint/2010/main" val="2492091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chool math drawing tools background Stock Photo by ©pixeldreams 19597183">
            <a:extLst>
              <a:ext uri="{FF2B5EF4-FFF2-40B4-BE49-F238E27FC236}">
                <a16:creationId xmlns:a16="http://schemas.microsoft.com/office/drawing/2014/main" id="{98D933B3-454C-4326-87B9-5BFF237595AA}"/>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C7CD5265-0504-4AC6-8C93-1A366BA9E166}"/>
              </a:ext>
            </a:extLst>
          </p:cNvPr>
          <p:cNvSpPr/>
          <p:nvPr/>
        </p:nvSpPr>
        <p:spPr>
          <a:xfrm>
            <a:off x="2667000" y="1676400"/>
            <a:ext cx="4724400" cy="10668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785F892-889B-42A0-BD98-802A558AF082}"/>
                  </a:ext>
                </a:extLst>
              </p:cNvPr>
              <p:cNvSpPr>
                <a:spLocks noGrp="1"/>
              </p:cNvSpPr>
              <p:nvPr>
                <p:ph idx="1"/>
              </p:nvPr>
            </p:nvSpPr>
            <p:spPr>
              <a:xfrm>
                <a:off x="762786" y="1905000"/>
                <a:ext cx="8382000" cy="4297363"/>
              </a:xfrm>
            </p:spPr>
            <p:txBody>
              <a:bodyPr/>
              <a:lstStyle/>
              <a:p>
                <a:pPr marL="0" indent="0">
                  <a:buNone/>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a:rPr>
                            <m:t>(</m:t>
                          </m:r>
                          <m:r>
                            <a:rPr lang="en-US" i="1">
                              <a:latin typeface="Cambria Math"/>
                            </a:rPr>
                            <m:t>𝑎</m:t>
                          </m:r>
                          <m:r>
                            <a:rPr lang="en-US" i="1">
                              <a:latin typeface="Cambria Math"/>
                            </a:rPr>
                            <m:t>+</m:t>
                          </m:r>
                          <m:r>
                            <a:rPr lang="en-US" i="1">
                              <a:latin typeface="Cambria Math"/>
                            </a:rPr>
                            <m:t>𝑏</m:t>
                          </m:r>
                          <m:r>
                            <a:rPr lang="en-US" i="1">
                              <a:latin typeface="Cambria Math"/>
                            </a:rPr>
                            <m:t>)</m:t>
                          </m:r>
                        </m:e>
                        <m:sup>
                          <m:r>
                            <a:rPr lang="en-US" i="1">
                              <a:latin typeface="Cambria Math"/>
                            </a:rPr>
                            <m:t>2</m:t>
                          </m:r>
                        </m:sup>
                      </m:sSup>
                      <m:r>
                        <a:rPr lang="en-US" i="1">
                          <a:latin typeface="Cambria Math"/>
                        </a:rPr>
                        <m:t>=</m:t>
                      </m:r>
                      <m:sSup>
                        <m:sSupPr>
                          <m:ctrlPr>
                            <a:rPr lang="en-US" i="1">
                              <a:latin typeface="Cambria Math" panose="02040503050406030204" pitchFamily="18" charset="0"/>
                            </a:rPr>
                          </m:ctrlPr>
                        </m:sSupPr>
                        <m:e>
                          <m:r>
                            <a:rPr lang="en-US" i="1">
                              <a:latin typeface="Cambria Math"/>
                            </a:rPr>
                            <m:t>𝑎</m:t>
                          </m:r>
                        </m:e>
                        <m:sup>
                          <m:r>
                            <a:rPr lang="en-US" i="1">
                              <a:latin typeface="Cambria Math"/>
                            </a:rPr>
                            <m:t>2</m:t>
                          </m:r>
                        </m:sup>
                      </m:sSup>
                      <m:r>
                        <a:rPr lang="en-US" i="1">
                          <a:latin typeface="Cambria Math"/>
                        </a:rPr>
                        <m:t>+2</m:t>
                      </m:r>
                      <m:r>
                        <a:rPr lang="en-US" i="1">
                          <a:latin typeface="Cambria Math"/>
                        </a:rPr>
                        <m:t>𝑎𝑏</m:t>
                      </m:r>
                      <m:r>
                        <a:rPr lang="en-US" i="1">
                          <a:latin typeface="Cambria Math"/>
                        </a:rPr>
                        <m:t>+</m:t>
                      </m:r>
                      <m:sSup>
                        <m:sSupPr>
                          <m:ctrlPr>
                            <a:rPr lang="en-US" i="1">
                              <a:latin typeface="Cambria Math" panose="02040503050406030204" pitchFamily="18" charset="0"/>
                            </a:rPr>
                          </m:ctrlPr>
                        </m:sSupPr>
                        <m:e>
                          <m:r>
                            <a:rPr lang="en-US" i="1">
                              <a:latin typeface="Cambria Math"/>
                            </a:rPr>
                            <m:t>𝑏</m:t>
                          </m:r>
                        </m:e>
                        <m:sup>
                          <m:r>
                            <a:rPr lang="en-US" i="1">
                              <a:latin typeface="Cambria Math"/>
                            </a:rPr>
                            <m:t>2</m:t>
                          </m:r>
                        </m:sup>
                      </m:sSup>
                    </m:oMath>
                  </m:oMathPara>
                </a14:m>
                <a:endParaRPr lang="en-US" dirty="0"/>
              </a:p>
              <a:p>
                <a:endParaRPr lang="en-US" dirty="0"/>
              </a:p>
              <a:p>
                <a:endParaRPr lang="en-US" dirty="0"/>
              </a:p>
              <a:p>
                <a14:m>
                  <m:oMath xmlns:m="http://schemas.openxmlformats.org/officeDocument/2006/math">
                    <m:sSup>
                      <m:sSupPr>
                        <m:ctrlPr>
                          <a:rPr lang="en-US" i="1" smtClean="0">
                            <a:latin typeface="Cambria Math" panose="02040503050406030204" pitchFamily="18" charset="0"/>
                          </a:rPr>
                        </m:ctrlPr>
                      </m:sSupPr>
                      <m:e>
                        <m:r>
                          <a:rPr lang="en-US" i="1">
                            <a:latin typeface="Cambria Math"/>
                          </a:rPr>
                          <m:t>(</m:t>
                        </m:r>
                        <m:r>
                          <a:rPr lang="en-US" b="0" i="1" smtClean="0">
                            <a:latin typeface="Cambria Math" panose="02040503050406030204" pitchFamily="18" charset="0"/>
                          </a:rPr>
                          <m:t>2</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i="1">
                            <a:latin typeface="Cambria Math"/>
                          </a:rPr>
                          <m:t>+</m:t>
                        </m:r>
                        <m:r>
                          <a:rPr lang="en-US" b="0" i="1" smtClean="0">
                            <a:latin typeface="Cambria Math" panose="02040503050406030204" pitchFamily="18" charset="0"/>
                          </a:rPr>
                          <m:t>5</m:t>
                        </m:r>
                        <m:r>
                          <a:rPr lang="en-US" i="1">
                            <a:latin typeface="Cambria Math"/>
                          </a:rPr>
                          <m:t>)</m:t>
                        </m:r>
                      </m:e>
                      <m:sup>
                        <m:r>
                          <a:rPr lang="en-US" i="1">
                            <a:latin typeface="Cambria Math"/>
                          </a:rPr>
                          <m:t>2</m:t>
                        </m:r>
                      </m:sup>
                    </m:sSup>
                    <m:r>
                      <a:rPr lang="en-US" i="1">
                        <a:latin typeface="Cambria Math"/>
                      </a:rPr>
                      <m:t>=</m:t>
                    </m:r>
                    <m:sSup>
                      <m:sSupPr>
                        <m:ctrlPr>
                          <a:rPr lang="en-US" i="1">
                            <a:latin typeface="Cambria Math" panose="02040503050406030204" pitchFamily="18" charset="0"/>
                          </a:rPr>
                        </m:ctrlPr>
                      </m:sSupPr>
                      <m:e>
                        <m:r>
                          <a:rPr lang="en-US" b="0" i="1" smtClean="0">
                            <a:latin typeface="Cambria Math" panose="02040503050406030204" pitchFamily="18" charset="0"/>
                          </a:rPr>
                          <m:t>(2</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m:t>
                        </m:r>
                      </m:e>
                      <m:sup>
                        <m:r>
                          <a:rPr lang="en-US" i="1">
                            <a:latin typeface="Cambria Math"/>
                          </a:rPr>
                          <m:t>2</m:t>
                        </m:r>
                      </m:sup>
                    </m:sSup>
                    <m:r>
                      <a:rPr lang="en-US" i="1">
                        <a:latin typeface="Cambria Math"/>
                      </a:rPr>
                      <m:t>+2</m:t>
                    </m:r>
                    <m:r>
                      <a:rPr lang="en-US" i="1" smtClean="0">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2</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𝑥</m:t>
                            </m:r>
                          </m:e>
                          <m:sup>
                            <m:r>
                              <a:rPr lang="en-US" b="0" i="1" smtClean="0">
                                <a:latin typeface="Cambria Math" panose="02040503050406030204" pitchFamily="18" charset="0"/>
                                <a:ea typeface="Cambria Math" panose="02040503050406030204" pitchFamily="18" charset="0"/>
                              </a:rPr>
                              <m:t>2</m:t>
                            </m:r>
                          </m:sup>
                        </m:sSup>
                      </m:e>
                    </m:d>
                    <m:r>
                      <a:rPr lang="en-US" b="0" i="1" smtClean="0">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5</m:t>
                        </m:r>
                      </m:e>
                    </m:d>
                    <m:r>
                      <a:rPr lang="en-US" i="1">
                        <a:latin typeface="Cambria Math"/>
                      </a:rPr>
                      <m:t>+</m:t>
                    </m:r>
                    <m:sSup>
                      <m:sSupPr>
                        <m:ctrlPr>
                          <a:rPr lang="en-US" i="1">
                            <a:latin typeface="Cambria Math" panose="02040503050406030204" pitchFamily="18" charset="0"/>
                          </a:rPr>
                        </m:ctrlPr>
                      </m:sSupPr>
                      <m:e>
                        <m:r>
                          <a:rPr lang="en-US" b="0" i="1" smtClean="0">
                            <a:latin typeface="Cambria Math" panose="02040503050406030204" pitchFamily="18" charset="0"/>
                          </a:rPr>
                          <m:t>5</m:t>
                        </m:r>
                      </m:e>
                      <m:sup>
                        <m:r>
                          <a:rPr lang="en-US" i="1">
                            <a:latin typeface="Cambria Math"/>
                          </a:rPr>
                          <m:t>2</m:t>
                        </m:r>
                      </m:sup>
                    </m:sSup>
                    <m:r>
                      <a:rPr lang="en-US" b="0" i="1" smtClean="0">
                        <a:latin typeface="Cambria Math" panose="02040503050406030204" pitchFamily="18" charset="0"/>
                      </a:rPr>
                      <m:t>= </m:t>
                    </m:r>
                    <m:sSup>
                      <m:sSupPr>
                        <m:ctrlPr>
                          <a:rPr lang="en-US" b="0" i="1" smtClean="0">
                            <a:solidFill>
                              <a:schemeClr val="accent2"/>
                            </a:solidFill>
                            <a:latin typeface="Cambria Math" panose="02040503050406030204" pitchFamily="18" charset="0"/>
                          </a:rPr>
                        </m:ctrlPr>
                      </m:sSupPr>
                      <m:e>
                        <m:r>
                          <a:rPr lang="en-US" b="0" i="1" smtClean="0">
                            <a:solidFill>
                              <a:schemeClr val="accent2"/>
                            </a:solidFill>
                            <a:latin typeface="Cambria Math" panose="02040503050406030204" pitchFamily="18" charset="0"/>
                          </a:rPr>
                          <m:t>4</m:t>
                        </m:r>
                        <m:r>
                          <a:rPr lang="en-US" b="0" i="1" smtClean="0">
                            <a:solidFill>
                              <a:schemeClr val="accent2"/>
                            </a:solidFill>
                            <a:latin typeface="Cambria Math" panose="02040503050406030204" pitchFamily="18" charset="0"/>
                          </a:rPr>
                          <m:t>𝑥</m:t>
                        </m:r>
                      </m:e>
                      <m:sup>
                        <m:r>
                          <a:rPr lang="en-US" b="0" i="1" smtClean="0">
                            <a:solidFill>
                              <a:schemeClr val="accent2"/>
                            </a:solidFill>
                            <a:latin typeface="Cambria Math" panose="02040503050406030204" pitchFamily="18" charset="0"/>
                          </a:rPr>
                          <m:t>4</m:t>
                        </m:r>
                      </m:sup>
                    </m:sSup>
                    <m:r>
                      <a:rPr lang="en-US" b="0" i="1" smtClean="0">
                        <a:solidFill>
                          <a:schemeClr val="accent2"/>
                        </a:solidFill>
                        <a:latin typeface="Cambria Math" panose="02040503050406030204" pitchFamily="18" charset="0"/>
                      </a:rPr>
                      <m:t>+20</m:t>
                    </m:r>
                    <m:sSup>
                      <m:sSupPr>
                        <m:ctrlPr>
                          <a:rPr lang="en-US" b="0" i="1" smtClean="0">
                            <a:solidFill>
                              <a:schemeClr val="accent2"/>
                            </a:solidFill>
                            <a:latin typeface="Cambria Math" panose="02040503050406030204" pitchFamily="18" charset="0"/>
                          </a:rPr>
                        </m:ctrlPr>
                      </m:sSupPr>
                      <m:e>
                        <m:r>
                          <a:rPr lang="en-US" b="0" i="1" smtClean="0">
                            <a:solidFill>
                              <a:schemeClr val="accent2"/>
                            </a:solidFill>
                            <a:latin typeface="Cambria Math" panose="02040503050406030204" pitchFamily="18" charset="0"/>
                          </a:rPr>
                          <m:t>𝑥</m:t>
                        </m:r>
                      </m:e>
                      <m:sup>
                        <m:r>
                          <a:rPr lang="en-US" b="0" i="1" smtClean="0">
                            <a:solidFill>
                              <a:schemeClr val="accent2"/>
                            </a:solidFill>
                            <a:latin typeface="Cambria Math" panose="02040503050406030204" pitchFamily="18" charset="0"/>
                          </a:rPr>
                          <m:t>2</m:t>
                        </m:r>
                      </m:sup>
                    </m:sSup>
                    <m:r>
                      <a:rPr lang="en-US" b="0" i="1" smtClean="0">
                        <a:solidFill>
                          <a:schemeClr val="accent2"/>
                        </a:solidFill>
                        <a:latin typeface="Cambria Math" panose="02040503050406030204" pitchFamily="18" charset="0"/>
                      </a:rPr>
                      <m:t>+25</m:t>
                    </m:r>
                  </m:oMath>
                </a14:m>
                <a:endParaRPr lang="en-US" dirty="0"/>
              </a:p>
            </p:txBody>
          </p:sp>
        </mc:Choice>
        <mc:Fallback xmlns="">
          <p:sp>
            <p:nvSpPr>
              <p:cNvPr id="3" name="Content Placeholder 2">
                <a:extLst>
                  <a:ext uri="{FF2B5EF4-FFF2-40B4-BE49-F238E27FC236}">
                    <a16:creationId xmlns:a16="http://schemas.microsoft.com/office/drawing/2014/main" id="{C785F892-889B-42A0-BD98-802A558AF082}"/>
                  </a:ext>
                </a:extLst>
              </p:cNvPr>
              <p:cNvSpPr>
                <a:spLocks noGrp="1" noRot="1" noChangeAspect="1" noMove="1" noResize="1" noEditPoints="1" noAdjustHandles="1" noChangeArrowheads="1" noChangeShapeType="1" noTextEdit="1"/>
              </p:cNvSpPr>
              <p:nvPr>
                <p:ph idx="1"/>
              </p:nvPr>
            </p:nvSpPr>
            <p:spPr>
              <a:xfrm>
                <a:off x="762786" y="1905000"/>
                <a:ext cx="8382000" cy="4297363"/>
              </a:xfr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4497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chool Supplies Borders PNG Transparent, Creative Math School Supplies  Border Elements, Mathematics, Ruler, Learning Tool PNG Image For Free  Download | Creative math, Math design, Math wallpaper">
            <a:extLst>
              <a:ext uri="{FF2B5EF4-FFF2-40B4-BE49-F238E27FC236}">
                <a16:creationId xmlns:a16="http://schemas.microsoft.com/office/drawing/2014/main" id="{610B47A1-C775-49C7-884B-C368327BE36B}"/>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DEFDD2BF-34E9-46A5-BF7C-989F58A4EE27}"/>
              </a:ext>
            </a:extLst>
          </p:cNvPr>
          <p:cNvSpPr/>
          <p:nvPr/>
        </p:nvSpPr>
        <p:spPr>
          <a:xfrm>
            <a:off x="2438400" y="1524000"/>
            <a:ext cx="4724400" cy="10668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9B29795-830B-4D07-B1A8-CA65E3100481}"/>
                  </a:ext>
                </a:extLst>
              </p:cNvPr>
              <p:cNvSpPr>
                <a:spLocks noGrp="1"/>
              </p:cNvSpPr>
              <p:nvPr>
                <p:ph idx="1"/>
              </p:nvPr>
            </p:nvSpPr>
            <p:spPr>
              <a:xfrm>
                <a:off x="533400" y="1752600"/>
                <a:ext cx="8458200" cy="4221163"/>
              </a:xfrm>
            </p:spPr>
            <p:txBody>
              <a:bodyPr/>
              <a:lstStyle/>
              <a:p>
                <a:pPr marL="0" indent="0">
                  <a:buNone/>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a:rPr>
                            <m:t>(</m:t>
                          </m:r>
                          <m:r>
                            <a:rPr lang="en-US" i="1">
                              <a:latin typeface="Cambria Math"/>
                            </a:rPr>
                            <m:t>𝑎</m:t>
                          </m:r>
                          <m:r>
                            <a:rPr lang="en-US" b="0" i="1" smtClean="0">
                              <a:latin typeface="Cambria Math" panose="02040503050406030204" pitchFamily="18" charset="0"/>
                            </a:rPr>
                            <m:t>−</m:t>
                          </m:r>
                          <m:r>
                            <a:rPr lang="en-US" i="1">
                              <a:latin typeface="Cambria Math"/>
                            </a:rPr>
                            <m:t>𝑏</m:t>
                          </m:r>
                          <m:r>
                            <a:rPr lang="en-US" i="1">
                              <a:latin typeface="Cambria Math"/>
                            </a:rPr>
                            <m:t>)</m:t>
                          </m:r>
                        </m:e>
                        <m:sup>
                          <m:r>
                            <a:rPr lang="en-US" i="1">
                              <a:latin typeface="Cambria Math"/>
                            </a:rPr>
                            <m:t>2</m:t>
                          </m:r>
                        </m:sup>
                      </m:sSup>
                      <m:r>
                        <a:rPr lang="en-US" i="1">
                          <a:latin typeface="Cambria Math"/>
                        </a:rPr>
                        <m:t>=</m:t>
                      </m:r>
                      <m:sSup>
                        <m:sSupPr>
                          <m:ctrlPr>
                            <a:rPr lang="en-US" i="1">
                              <a:latin typeface="Cambria Math" panose="02040503050406030204" pitchFamily="18" charset="0"/>
                            </a:rPr>
                          </m:ctrlPr>
                        </m:sSupPr>
                        <m:e>
                          <m:r>
                            <a:rPr lang="en-US" i="1">
                              <a:latin typeface="Cambria Math"/>
                            </a:rPr>
                            <m:t>𝑎</m:t>
                          </m:r>
                        </m:e>
                        <m:sup>
                          <m:r>
                            <a:rPr lang="en-US" i="1">
                              <a:latin typeface="Cambria Math"/>
                            </a:rPr>
                            <m:t>2</m:t>
                          </m:r>
                        </m:sup>
                      </m:sSup>
                      <m:r>
                        <a:rPr lang="en-US" b="0" i="1" smtClean="0">
                          <a:latin typeface="Cambria Math" panose="02040503050406030204" pitchFamily="18" charset="0"/>
                        </a:rPr>
                        <m:t>−</m:t>
                      </m:r>
                      <m:r>
                        <a:rPr lang="en-US" i="1">
                          <a:latin typeface="Cambria Math"/>
                        </a:rPr>
                        <m:t>2</m:t>
                      </m:r>
                      <m:r>
                        <a:rPr lang="en-US" i="1">
                          <a:latin typeface="Cambria Math"/>
                        </a:rPr>
                        <m:t>𝑎𝑏</m:t>
                      </m:r>
                      <m:r>
                        <a:rPr lang="en-US" i="1">
                          <a:latin typeface="Cambria Math"/>
                        </a:rPr>
                        <m:t>+</m:t>
                      </m:r>
                      <m:sSup>
                        <m:sSupPr>
                          <m:ctrlPr>
                            <a:rPr lang="en-US" i="1">
                              <a:latin typeface="Cambria Math" panose="02040503050406030204" pitchFamily="18" charset="0"/>
                            </a:rPr>
                          </m:ctrlPr>
                        </m:sSupPr>
                        <m:e>
                          <m:r>
                            <a:rPr lang="en-US" i="1">
                              <a:latin typeface="Cambria Math"/>
                            </a:rPr>
                            <m:t>𝑏</m:t>
                          </m:r>
                        </m:e>
                        <m:sup>
                          <m:r>
                            <a:rPr lang="en-US" i="1">
                              <a:latin typeface="Cambria Math"/>
                            </a:rPr>
                            <m:t>2</m:t>
                          </m:r>
                        </m:sup>
                      </m:sSup>
                    </m:oMath>
                  </m:oMathPara>
                </a14:m>
                <a:endParaRPr lang="en-US" dirty="0"/>
              </a:p>
              <a:p>
                <a:endParaRPr lang="en-US" dirty="0"/>
              </a:p>
              <a:p>
                <a:endParaRPr lang="en-US" dirty="0"/>
              </a:p>
              <a:p>
                <a14:m>
                  <m:oMath xmlns:m="http://schemas.openxmlformats.org/officeDocument/2006/math">
                    <m:sSup>
                      <m:sSupPr>
                        <m:ctrlPr>
                          <a:rPr lang="en-US" i="1">
                            <a:latin typeface="Cambria Math" panose="02040503050406030204" pitchFamily="18" charset="0"/>
                          </a:rPr>
                        </m:ctrlPr>
                      </m:sSupPr>
                      <m:e>
                        <m:r>
                          <a:rPr lang="en-US" i="1">
                            <a:latin typeface="Cambria Math"/>
                          </a:rPr>
                          <m:t>(</m:t>
                        </m:r>
                        <m:r>
                          <a:rPr lang="en-US" b="0" i="1" smtClean="0">
                            <a:latin typeface="Cambria Math" panose="02040503050406030204" pitchFamily="18" charset="0"/>
                          </a:rPr>
                          <m:t>3</m:t>
                        </m:r>
                        <m:sSup>
                          <m:sSupPr>
                            <m:ctrlPr>
                              <a:rPr lang="en-US" i="1">
                                <a:latin typeface="Cambria Math" panose="02040503050406030204" pitchFamily="18" charset="0"/>
                              </a:rPr>
                            </m:ctrlPr>
                          </m:sSupPr>
                          <m:e>
                            <m:r>
                              <a:rPr lang="en-US" b="0" i="1" smtClean="0">
                                <a:latin typeface="Cambria Math" panose="02040503050406030204" pitchFamily="18" charset="0"/>
                              </a:rPr>
                              <m:t>𝑦</m:t>
                            </m:r>
                          </m:e>
                          <m:sup>
                            <m:r>
                              <a:rPr lang="en-US" i="1">
                                <a:latin typeface="Cambria Math" panose="02040503050406030204" pitchFamily="18" charset="0"/>
                              </a:rPr>
                              <m:t>2</m:t>
                            </m:r>
                          </m:sup>
                        </m:sSup>
                        <m:r>
                          <a:rPr lang="en-US" b="0" i="1" smtClean="0">
                            <a:latin typeface="Cambria Math" panose="02040503050406030204" pitchFamily="18" charset="0"/>
                          </a:rPr>
                          <m:t>−7</m:t>
                        </m:r>
                        <m:r>
                          <a:rPr lang="en-US" i="1">
                            <a:latin typeface="Cambria Math"/>
                          </a:rPr>
                          <m:t>)</m:t>
                        </m:r>
                      </m:e>
                      <m:sup>
                        <m:r>
                          <a:rPr lang="en-US" i="1">
                            <a:latin typeface="Cambria Math"/>
                          </a:rPr>
                          <m:t>2</m:t>
                        </m:r>
                      </m:sup>
                    </m:sSup>
                    <m:r>
                      <a:rPr lang="en-US" i="1">
                        <a:latin typeface="Cambria Math"/>
                      </a:rPr>
                      <m:t>=</m:t>
                    </m:r>
                    <m:sSup>
                      <m:sSupPr>
                        <m:ctrlPr>
                          <a:rPr lang="en-US" i="1">
                            <a:latin typeface="Cambria Math" panose="02040503050406030204" pitchFamily="18" charset="0"/>
                          </a:rPr>
                        </m:ctrlPr>
                      </m:sSupPr>
                      <m:e>
                        <m:r>
                          <a:rPr lang="en-US" i="1">
                            <a:latin typeface="Cambria Math" panose="02040503050406030204" pitchFamily="18" charset="0"/>
                          </a:rPr>
                          <m:t>(</m:t>
                        </m:r>
                        <m:r>
                          <a:rPr lang="en-US" b="0" i="1" smtClean="0">
                            <a:latin typeface="Cambria Math" panose="02040503050406030204" pitchFamily="18" charset="0"/>
                          </a:rPr>
                          <m:t>3</m:t>
                        </m:r>
                        <m:sSup>
                          <m:sSupPr>
                            <m:ctrlPr>
                              <a:rPr lang="en-US" i="1">
                                <a:latin typeface="Cambria Math" panose="02040503050406030204" pitchFamily="18" charset="0"/>
                              </a:rPr>
                            </m:ctrlPr>
                          </m:sSupPr>
                          <m:e>
                            <m:r>
                              <a:rPr lang="en-US" b="0" i="1" smtClean="0">
                                <a:latin typeface="Cambria Math" panose="02040503050406030204" pitchFamily="18" charset="0"/>
                              </a:rPr>
                              <m:t>𝑦</m:t>
                            </m:r>
                          </m:e>
                          <m:sup>
                            <m:r>
                              <a:rPr lang="en-US" i="1">
                                <a:latin typeface="Cambria Math" panose="02040503050406030204" pitchFamily="18" charset="0"/>
                              </a:rPr>
                              <m:t>2</m:t>
                            </m:r>
                          </m:sup>
                        </m:sSup>
                        <m:r>
                          <a:rPr lang="en-US" i="1">
                            <a:latin typeface="Cambria Math" panose="02040503050406030204" pitchFamily="18" charset="0"/>
                          </a:rPr>
                          <m:t>)</m:t>
                        </m:r>
                      </m:e>
                      <m:sup>
                        <m:r>
                          <a:rPr lang="en-US" i="1">
                            <a:latin typeface="Cambria Math"/>
                          </a:rPr>
                          <m:t>2</m:t>
                        </m:r>
                      </m:sup>
                    </m:sSup>
                    <m:r>
                      <a:rPr lang="en-US" b="0" i="1" smtClean="0">
                        <a:latin typeface="Cambria Math" panose="02040503050406030204" pitchFamily="18" charset="0"/>
                      </a:rPr>
                      <m:t>−</m:t>
                    </m:r>
                    <m:r>
                      <a:rPr lang="en-US" i="1">
                        <a:latin typeface="Cambria Math"/>
                      </a:rPr>
                      <m:t>2</m:t>
                    </m:r>
                    <m:r>
                      <a:rPr lang="en-US" i="1">
                        <a:latin typeface="Cambria Math" panose="02040503050406030204" pitchFamily="18" charset="0"/>
                        <a:ea typeface="Cambria Math" panose="02040503050406030204" pitchFamily="18" charset="0"/>
                      </a:rPr>
                      <m:t>×</m:t>
                    </m:r>
                    <m:d>
                      <m:dPr>
                        <m:ctrlPr>
                          <a:rPr lang="en-US" i="1">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3</m:t>
                        </m:r>
                        <m:sSup>
                          <m:sSupPr>
                            <m:ctrlPr>
                              <a:rPr lang="en-US" i="1">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𝑦</m:t>
                            </m:r>
                          </m:e>
                          <m:sup>
                            <m:r>
                              <a:rPr lang="en-US" i="1">
                                <a:latin typeface="Cambria Math" panose="02040503050406030204" pitchFamily="18" charset="0"/>
                                <a:ea typeface="Cambria Math" panose="02040503050406030204" pitchFamily="18" charset="0"/>
                              </a:rPr>
                              <m:t>2</m:t>
                            </m:r>
                          </m:sup>
                        </m:sSup>
                      </m:e>
                    </m:d>
                    <m:r>
                      <a:rPr lang="en-US" i="1">
                        <a:latin typeface="Cambria Math" panose="02040503050406030204" pitchFamily="18" charset="0"/>
                        <a:ea typeface="Cambria Math" panose="02040503050406030204" pitchFamily="18" charset="0"/>
                      </a:rPr>
                      <m:t>×</m:t>
                    </m:r>
                    <m:d>
                      <m:dPr>
                        <m:ctrlPr>
                          <a:rPr lang="en-US" i="1">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7</m:t>
                        </m:r>
                      </m:e>
                    </m:d>
                    <m:r>
                      <a:rPr lang="en-US" i="1">
                        <a:latin typeface="Cambria Math"/>
                      </a:rPr>
                      <m:t>+</m:t>
                    </m:r>
                    <m:sSup>
                      <m:sSupPr>
                        <m:ctrlPr>
                          <a:rPr lang="en-US" i="1">
                            <a:latin typeface="Cambria Math" panose="02040503050406030204" pitchFamily="18" charset="0"/>
                          </a:rPr>
                        </m:ctrlPr>
                      </m:sSupPr>
                      <m:e>
                        <m:r>
                          <a:rPr lang="en-US" b="0" i="1" smtClean="0">
                            <a:latin typeface="Cambria Math" panose="02040503050406030204" pitchFamily="18" charset="0"/>
                          </a:rPr>
                          <m:t>7</m:t>
                        </m:r>
                      </m:e>
                      <m:sup>
                        <m:r>
                          <a:rPr lang="en-US" i="1">
                            <a:latin typeface="Cambria Math"/>
                          </a:rPr>
                          <m:t>2</m:t>
                        </m:r>
                      </m:sup>
                    </m:sSup>
                    <m:r>
                      <a:rPr lang="en-US" i="1">
                        <a:latin typeface="Cambria Math" panose="02040503050406030204" pitchFamily="18" charset="0"/>
                      </a:rPr>
                      <m:t>= </m:t>
                    </m:r>
                    <m:sSup>
                      <m:sSupPr>
                        <m:ctrlPr>
                          <a:rPr lang="en-US" i="1">
                            <a:solidFill>
                              <a:schemeClr val="accent2"/>
                            </a:solidFill>
                            <a:latin typeface="Cambria Math" panose="02040503050406030204" pitchFamily="18" charset="0"/>
                          </a:rPr>
                        </m:ctrlPr>
                      </m:sSupPr>
                      <m:e>
                        <m:r>
                          <a:rPr lang="en-US" b="0" i="1" smtClean="0">
                            <a:solidFill>
                              <a:schemeClr val="accent2"/>
                            </a:solidFill>
                            <a:latin typeface="Cambria Math" panose="02040503050406030204" pitchFamily="18" charset="0"/>
                          </a:rPr>
                          <m:t>9</m:t>
                        </m:r>
                        <m:r>
                          <a:rPr lang="en-US" b="0" i="1" smtClean="0">
                            <a:solidFill>
                              <a:schemeClr val="accent2"/>
                            </a:solidFill>
                            <a:latin typeface="Cambria Math" panose="02040503050406030204" pitchFamily="18" charset="0"/>
                          </a:rPr>
                          <m:t>𝑦</m:t>
                        </m:r>
                      </m:e>
                      <m:sup>
                        <m:r>
                          <a:rPr lang="en-US" i="1">
                            <a:solidFill>
                              <a:schemeClr val="accent2"/>
                            </a:solidFill>
                            <a:latin typeface="Cambria Math" panose="02040503050406030204" pitchFamily="18" charset="0"/>
                          </a:rPr>
                          <m:t>4</m:t>
                        </m:r>
                      </m:sup>
                    </m:sSup>
                    <m:r>
                      <a:rPr lang="en-US" b="0" i="1" smtClean="0">
                        <a:solidFill>
                          <a:schemeClr val="accent2"/>
                        </a:solidFill>
                        <a:latin typeface="Cambria Math" panose="02040503050406030204" pitchFamily="18" charset="0"/>
                      </a:rPr>
                      <m:t>−4</m:t>
                    </m:r>
                    <m:r>
                      <a:rPr lang="en-US" i="1">
                        <a:solidFill>
                          <a:schemeClr val="accent2"/>
                        </a:solidFill>
                        <a:latin typeface="Cambria Math" panose="02040503050406030204" pitchFamily="18" charset="0"/>
                      </a:rPr>
                      <m:t>2</m:t>
                    </m:r>
                    <m:sSup>
                      <m:sSupPr>
                        <m:ctrlPr>
                          <a:rPr lang="en-US" i="1">
                            <a:solidFill>
                              <a:schemeClr val="accent2"/>
                            </a:solidFill>
                            <a:latin typeface="Cambria Math" panose="02040503050406030204" pitchFamily="18" charset="0"/>
                          </a:rPr>
                        </m:ctrlPr>
                      </m:sSupPr>
                      <m:e>
                        <m:r>
                          <a:rPr lang="en-US" b="0" i="1" smtClean="0">
                            <a:solidFill>
                              <a:schemeClr val="accent2"/>
                            </a:solidFill>
                            <a:latin typeface="Cambria Math" panose="02040503050406030204" pitchFamily="18" charset="0"/>
                          </a:rPr>
                          <m:t>𝑦</m:t>
                        </m:r>
                      </m:e>
                      <m:sup>
                        <m:r>
                          <a:rPr lang="en-US" i="1">
                            <a:solidFill>
                              <a:schemeClr val="accent2"/>
                            </a:solidFill>
                            <a:latin typeface="Cambria Math" panose="02040503050406030204" pitchFamily="18" charset="0"/>
                          </a:rPr>
                          <m:t>2</m:t>
                        </m:r>
                      </m:sup>
                    </m:sSup>
                    <m:r>
                      <a:rPr lang="en-US" i="1">
                        <a:solidFill>
                          <a:schemeClr val="accent2"/>
                        </a:solidFill>
                        <a:latin typeface="Cambria Math" panose="02040503050406030204" pitchFamily="18" charset="0"/>
                      </a:rPr>
                      <m:t>+</m:t>
                    </m:r>
                    <m:r>
                      <a:rPr lang="en-US" b="0" i="1" smtClean="0">
                        <a:solidFill>
                          <a:schemeClr val="accent2"/>
                        </a:solidFill>
                        <a:latin typeface="Cambria Math" panose="02040503050406030204" pitchFamily="18" charset="0"/>
                      </a:rPr>
                      <m:t>49</m:t>
                    </m:r>
                  </m:oMath>
                </a14:m>
                <a:endParaRPr lang="en-US" dirty="0"/>
              </a:p>
              <a:p>
                <a:endParaRPr lang="en-US" dirty="0"/>
              </a:p>
            </p:txBody>
          </p:sp>
        </mc:Choice>
        <mc:Fallback xmlns="">
          <p:sp>
            <p:nvSpPr>
              <p:cNvPr id="3" name="Content Placeholder 2">
                <a:extLst>
                  <a:ext uri="{FF2B5EF4-FFF2-40B4-BE49-F238E27FC236}">
                    <a16:creationId xmlns:a16="http://schemas.microsoft.com/office/drawing/2014/main" id="{69B29795-830B-4D07-B1A8-CA65E3100481}"/>
                  </a:ext>
                </a:extLst>
              </p:cNvPr>
              <p:cNvSpPr>
                <a:spLocks noGrp="1" noRot="1" noChangeAspect="1" noMove="1" noResize="1" noEditPoints="1" noAdjustHandles="1" noChangeArrowheads="1" noChangeShapeType="1" noTextEdit="1"/>
              </p:cNvSpPr>
              <p:nvPr>
                <p:ph idx="1"/>
              </p:nvPr>
            </p:nvSpPr>
            <p:spPr>
              <a:xfrm>
                <a:off x="533400" y="1752600"/>
                <a:ext cx="8458200" cy="4221163"/>
              </a:xfr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21671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836482-3F87-472E-8ECF-D3CC579487BA}"/>
              </a:ext>
            </a:extLst>
          </p:cNvPr>
          <p:cNvPicPr>
            <a:picLocks noChangeAspect="1"/>
          </p:cNvPicPr>
          <p:nvPr/>
        </p:nvPicPr>
        <p:blipFill>
          <a:blip r:embed="rId2">
            <a:alphaModFix amt="5000"/>
          </a:blip>
          <a:stretch>
            <a:fillRect/>
          </a:stretch>
        </p:blipFill>
        <p:spPr>
          <a:xfrm>
            <a:off x="0" y="0"/>
            <a:ext cx="9144000" cy="6858000"/>
          </a:xfrm>
          <a:prstGeom prst="rect">
            <a:avLst/>
          </a:prstGeom>
        </p:spPr>
      </p:pic>
      <p:sp>
        <p:nvSpPr>
          <p:cNvPr id="11" name="Rectangle: Rounded Corners 10">
            <a:extLst>
              <a:ext uri="{FF2B5EF4-FFF2-40B4-BE49-F238E27FC236}">
                <a16:creationId xmlns:a16="http://schemas.microsoft.com/office/drawing/2014/main" id="{C3123011-BDF5-4252-8812-6B261F568383}"/>
              </a:ext>
            </a:extLst>
          </p:cNvPr>
          <p:cNvSpPr/>
          <p:nvPr/>
        </p:nvSpPr>
        <p:spPr>
          <a:xfrm>
            <a:off x="2209800" y="172322"/>
            <a:ext cx="4724400" cy="894478"/>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C7D0366-CAA3-4344-8BCA-822931DA0391}"/>
                  </a:ext>
                </a:extLst>
              </p:cNvPr>
              <p:cNvSpPr>
                <a:spLocks noGrp="1"/>
              </p:cNvSpPr>
              <p:nvPr>
                <p:ph idx="1"/>
              </p:nvPr>
            </p:nvSpPr>
            <p:spPr>
              <a:xfrm>
                <a:off x="457200" y="325432"/>
                <a:ext cx="8229600" cy="5800732"/>
              </a:xfrm>
            </p:spPr>
            <p:txBody>
              <a:bodyPr>
                <a:normAutofit lnSpcReduction="10000"/>
              </a:bodyPr>
              <a:lstStyle/>
              <a:p>
                <a:pPr marL="0" indent="0">
                  <a:buNone/>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a:rPr>
                            <m:t>𝑎</m:t>
                          </m:r>
                        </m:e>
                        <m:sup>
                          <m:r>
                            <a:rPr lang="en-US" i="1">
                              <a:latin typeface="Cambria Math"/>
                            </a:rPr>
                            <m:t>2</m:t>
                          </m:r>
                        </m:sup>
                      </m:sSup>
                      <m:r>
                        <a:rPr lang="en-US" i="1">
                          <a:latin typeface="Cambria Math"/>
                        </a:rPr>
                        <m:t>−</m:t>
                      </m:r>
                      <m:sSup>
                        <m:sSupPr>
                          <m:ctrlPr>
                            <a:rPr lang="en-US" i="1">
                              <a:latin typeface="Cambria Math" panose="02040503050406030204" pitchFamily="18" charset="0"/>
                            </a:rPr>
                          </m:ctrlPr>
                        </m:sSupPr>
                        <m:e>
                          <m:r>
                            <a:rPr lang="en-US" i="1">
                              <a:latin typeface="Cambria Math"/>
                            </a:rPr>
                            <m:t>𝑏</m:t>
                          </m:r>
                        </m:e>
                        <m:sup>
                          <m:r>
                            <a:rPr lang="en-US" i="1">
                              <a:latin typeface="Cambria Math"/>
                            </a:rPr>
                            <m:t>2</m:t>
                          </m:r>
                        </m:sup>
                      </m:sSup>
                      <m:r>
                        <a:rPr lang="en-US" i="1">
                          <a:latin typeface="Cambria Math"/>
                        </a:rPr>
                        <m:t>=(</m:t>
                      </m:r>
                      <m:r>
                        <a:rPr lang="en-US" i="1">
                          <a:latin typeface="Cambria Math"/>
                        </a:rPr>
                        <m:t>𝑎</m:t>
                      </m:r>
                      <m:r>
                        <a:rPr lang="en-US" i="1">
                          <a:latin typeface="Cambria Math"/>
                        </a:rPr>
                        <m:t>+</m:t>
                      </m:r>
                      <m:r>
                        <a:rPr lang="en-US" i="1">
                          <a:latin typeface="Cambria Math"/>
                        </a:rPr>
                        <m:t>𝑏</m:t>
                      </m:r>
                      <m:r>
                        <a:rPr lang="en-US" i="1">
                          <a:latin typeface="Cambria Math"/>
                        </a:rPr>
                        <m:t>)(</m:t>
                      </m:r>
                      <m:r>
                        <a:rPr lang="en-US" i="1">
                          <a:latin typeface="Cambria Math"/>
                        </a:rPr>
                        <m:t>𝑎</m:t>
                      </m:r>
                      <m:r>
                        <a:rPr lang="en-US" i="1">
                          <a:latin typeface="Cambria Math"/>
                        </a:rPr>
                        <m:t>−</m:t>
                      </m:r>
                      <m:r>
                        <a:rPr lang="en-US" i="1">
                          <a:latin typeface="Cambria Math"/>
                        </a:rPr>
                        <m:t>𝑏</m:t>
                      </m:r>
                      <m:r>
                        <a:rPr lang="en-US" i="1">
                          <a:latin typeface="Cambria Math"/>
                        </a:rPr>
                        <m:t>)</m:t>
                      </m:r>
                    </m:oMath>
                  </m:oMathPara>
                </a14:m>
                <a:endParaRPr lang="ru-RU" dirty="0"/>
              </a:p>
              <a:p>
                <a:endParaRPr lang="en-US" dirty="0"/>
              </a:p>
              <a:p>
                <a:endParaRPr lang="en-US" dirty="0"/>
              </a:p>
              <a:p>
                <a14:m>
                  <m:oMath xmlns:m="http://schemas.openxmlformats.org/officeDocument/2006/math">
                    <m:sSup>
                      <m:sSupPr>
                        <m:ctrlPr>
                          <a:rPr lang="en-US" i="1">
                            <a:latin typeface="Cambria Math" panose="02040503050406030204" pitchFamily="18" charset="0"/>
                          </a:rPr>
                        </m:ctrlPr>
                      </m:sSupPr>
                      <m:e>
                        <m:r>
                          <a:rPr lang="en-US" b="0" i="1" smtClean="0">
                            <a:latin typeface="Cambria Math" panose="02040503050406030204" pitchFamily="18" charset="0"/>
                          </a:rPr>
                          <m:t>4</m:t>
                        </m:r>
                        <m:r>
                          <a:rPr lang="en-US" b="0" i="1" smtClean="0">
                            <a:latin typeface="Cambria Math" panose="02040503050406030204" pitchFamily="18" charset="0"/>
                          </a:rPr>
                          <m:t>𝑧</m:t>
                        </m:r>
                      </m:e>
                      <m:sup>
                        <m:r>
                          <a:rPr lang="en-US" i="1">
                            <a:latin typeface="Cambria Math"/>
                          </a:rPr>
                          <m:t>2</m:t>
                        </m:r>
                      </m:sup>
                    </m:sSup>
                    <m:r>
                      <a:rPr lang="en-US" i="1">
                        <a:latin typeface="Cambria Math"/>
                      </a:rPr>
                      <m:t>−</m:t>
                    </m:r>
                    <m:r>
                      <a:rPr lang="en-US" b="0" i="1" smtClean="0">
                        <a:latin typeface="Cambria Math" panose="02040503050406030204" pitchFamily="18" charset="0"/>
                      </a:rPr>
                      <m:t>81</m:t>
                    </m:r>
                    <m:r>
                      <a:rPr lang="en-US" i="1">
                        <a:latin typeface="Cambria Math"/>
                      </a:rPr>
                      <m:t>=(</m:t>
                    </m:r>
                    <m:r>
                      <a:rPr lang="en-US" b="0" i="1" smtClean="0">
                        <a:latin typeface="Cambria Math" panose="02040503050406030204" pitchFamily="18" charset="0"/>
                      </a:rPr>
                      <m:t>2</m:t>
                    </m:r>
                    <m:r>
                      <a:rPr lang="en-US" b="0" i="1" smtClean="0">
                        <a:latin typeface="Cambria Math" panose="02040503050406030204" pitchFamily="18" charset="0"/>
                      </a:rPr>
                      <m:t>𝑧</m:t>
                    </m:r>
                    <m:r>
                      <a:rPr lang="en-US" i="1">
                        <a:latin typeface="Cambria Math"/>
                      </a:rPr>
                      <m:t>+</m:t>
                    </m:r>
                    <m:r>
                      <a:rPr lang="en-US" b="0" i="1" smtClean="0">
                        <a:latin typeface="Cambria Math" panose="02040503050406030204" pitchFamily="18" charset="0"/>
                      </a:rPr>
                      <m:t>9</m:t>
                    </m:r>
                    <m:r>
                      <a:rPr lang="en-US" i="1">
                        <a:latin typeface="Cambria Math"/>
                      </a:rPr>
                      <m:t>)(</m:t>
                    </m:r>
                    <m:r>
                      <a:rPr lang="en-US" b="0" i="1" smtClean="0">
                        <a:latin typeface="Cambria Math" panose="02040503050406030204" pitchFamily="18" charset="0"/>
                      </a:rPr>
                      <m:t>2</m:t>
                    </m:r>
                    <m:r>
                      <a:rPr lang="en-US" b="0" i="1" smtClean="0">
                        <a:latin typeface="Cambria Math" panose="02040503050406030204" pitchFamily="18" charset="0"/>
                      </a:rPr>
                      <m:t>𝑧</m:t>
                    </m:r>
                    <m:r>
                      <a:rPr lang="en-US" i="1">
                        <a:latin typeface="Cambria Math"/>
                      </a:rPr>
                      <m:t>−</m:t>
                    </m:r>
                    <m:r>
                      <a:rPr lang="en-US" b="0" i="1" smtClean="0">
                        <a:latin typeface="Cambria Math" panose="02040503050406030204" pitchFamily="18" charset="0"/>
                      </a:rPr>
                      <m:t>9</m:t>
                    </m:r>
                    <m:r>
                      <a:rPr lang="en-US" i="1">
                        <a:latin typeface="Cambria Math"/>
                      </a:rPr>
                      <m:t>)</m:t>
                    </m:r>
                  </m:oMath>
                </a14:m>
                <a:endParaRPr lang="ru-RU" dirty="0"/>
              </a:p>
              <a:p>
                <a:endParaRPr lang="en-US" dirty="0"/>
              </a:p>
              <a:p>
                <a:endParaRPr lang="en-US" dirty="0"/>
              </a:p>
              <a:p>
                <a:endParaRPr lang="en-US" dirty="0"/>
              </a:p>
              <a:p>
                <a:endParaRPr lang="en-US" dirty="0"/>
              </a:p>
              <a:p>
                <a:endParaRPr lang="en-US" dirty="0"/>
              </a:p>
              <a:p>
                <a:r>
                  <a:rPr lang="en-US" dirty="0"/>
                  <a:t> </a:t>
                </a:r>
              </a:p>
              <a:p>
                <a:endParaRPr lang="en-US" dirty="0"/>
              </a:p>
              <a:p>
                <a:endParaRPr lang="en-US" dirty="0"/>
              </a:p>
              <a:p>
                <a:endParaRPr lang="en-US" dirty="0"/>
              </a:p>
              <a:p>
                <a:endParaRPr lang="en-US" dirty="0"/>
              </a:p>
              <a:p>
                <a:endParaRPr lang="en-US" dirty="0"/>
              </a:p>
            </p:txBody>
          </p:sp>
        </mc:Choice>
        <mc:Fallback xmlns="">
          <p:sp>
            <p:nvSpPr>
              <p:cNvPr id="3" name="Content Placeholder 2">
                <a:extLst>
                  <a:ext uri="{FF2B5EF4-FFF2-40B4-BE49-F238E27FC236}">
                    <a16:creationId xmlns:a16="http://schemas.microsoft.com/office/drawing/2014/main" id="{AC7D0366-CAA3-4344-8BCA-822931DA0391}"/>
                  </a:ext>
                </a:extLst>
              </p:cNvPr>
              <p:cNvSpPr>
                <a:spLocks noGrp="1" noRot="1" noChangeAspect="1" noMove="1" noResize="1" noEditPoints="1" noAdjustHandles="1" noChangeArrowheads="1" noChangeShapeType="1" noTextEdit="1"/>
              </p:cNvSpPr>
              <p:nvPr>
                <p:ph idx="1"/>
              </p:nvPr>
            </p:nvSpPr>
            <p:spPr>
              <a:xfrm>
                <a:off x="457200" y="325432"/>
                <a:ext cx="8229600" cy="5800732"/>
              </a:xfrm>
              <a:blipFill>
                <a:blip r:embed="rId3"/>
                <a:stretch>
                  <a:fillRect l="-1704"/>
                </a:stretch>
              </a:blipFill>
            </p:spPr>
            <p:txBody>
              <a:bodyPr/>
              <a:lstStyle/>
              <a:p>
                <a:r>
                  <a:rPr lang="en-US">
                    <a:noFill/>
                  </a:rPr>
                  <a:t> </a:t>
                </a:r>
              </a:p>
            </p:txBody>
          </p:sp>
        </mc:Fallback>
      </mc:AlternateContent>
      <p:cxnSp>
        <p:nvCxnSpPr>
          <p:cNvPr id="5" name="Straight Arrow Connector 4">
            <a:extLst>
              <a:ext uri="{FF2B5EF4-FFF2-40B4-BE49-F238E27FC236}">
                <a16:creationId xmlns:a16="http://schemas.microsoft.com/office/drawing/2014/main" id="{5FDA899E-70D3-46C3-B106-1A444BA34D96}"/>
              </a:ext>
            </a:extLst>
          </p:cNvPr>
          <p:cNvCxnSpPr>
            <a:cxnSpLocks/>
          </p:cNvCxnSpPr>
          <p:nvPr/>
        </p:nvCxnSpPr>
        <p:spPr>
          <a:xfrm flipH="1">
            <a:off x="923140" y="2594717"/>
            <a:ext cx="268128" cy="6897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EA6B060-1A0D-4CAA-875E-CA265FBBE0F8}"/>
                  </a:ext>
                </a:extLst>
              </p:cNvPr>
              <p:cNvSpPr txBox="1"/>
              <p:nvPr/>
            </p:nvSpPr>
            <p:spPr>
              <a:xfrm>
                <a:off x="231364" y="3377264"/>
                <a:ext cx="107388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2</m:t>
                      </m:r>
                      <m:r>
                        <a:rPr lang="en-US" sz="2400" b="0" i="1" smtClean="0">
                          <a:latin typeface="Cambria Math" panose="02040503050406030204" pitchFamily="18" charset="0"/>
                        </a:rPr>
                        <m:t>𝑧</m:t>
                      </m:r>
                      <m:r>
                        <a:rPr lang="en-US" sz="2400" b="0" i="1" smtClean="0">
                          <a:latin typeface="Cambria Math" panose="02040503050406030204" pitchFamily="18" charset="0"/>
                          <a:ea typeface="Cambria Math" panose="02040503050406030204" pitchFamily="18" charset="0"/>
                        </a:rPr>
                        <m:t>×2</m:t>
                      </m:r>
                      <m:r>
                        <a:rPr lang="en-US" sz="2400" b="0" i="1" smtClean="0">
                          <a:latin typeface="Cambria Math" panose="02040503050406030204" pitchFamily="18" charset="0"/>
                          <a:ea typeface="Cambria Math" panose="02040503050406030204" pitchFamily="18" charset="0"/>
                        </a:rPr>
                        <m:t>𝑧</m:t>
                      </m:r>
                    </m:oMath>
                  </m:oMathPara>
                </a14:m>
                <a:endParaRPr lang="en-US" sz="2400" dirty="0"/>
              </a:p>
            </p:txBody>
          </p:sp>
        </mc:Choice>
        <mc:Fallback xmlns="">
          <p:sp>
            <p:nvSpPr>
              <p:cNvPr id="6" name="TextBox 5">
                <a:extLst>
                  <a:ext uri="{FF2B5EF4-FFF2-40B4-BE49-F238E27FC236}">
                    <a16:creationId xmlns:a16="http://schemas.microsoft.com/office/drawing/2014/main" id="{9EA6B060-1A0D-4CAA-875E-CA265FBBE0F8}"/>
                  </a:ext>
                </a:extLst>
              </p:cNvPr>
              <p:cNvSpPr txBox="1">
                <a:spLocks noRot="1" noChangeAspect="1" noMove="1" noResize="1" noEditPoints="1" noAdjustHandles="1" noChangeArrowheads="1" noChangeShapeType="1" noTextEdit="1"/>
              </p:cNvSpPr>
              <p:nvPr/>
            </p:nvSpPr>
            <p:spPr>
              <a:xfrm>
                <a:off x="231364" y="3377264"/>
                <a:ext cx="1073884" cy="369332"/>
              </a:xfrm>
              <a:prstGeom prst="rect">
                <a:avLst/>
              </a:prstGeom>
              <a:blipFill>
                <a:blip r:embed="rId4"/>
                <a:stretch>
                  <a:fillRect l="-6818" r="-5682" b="-6557"/>
                </a:stretch>
              </a:blipFill>
            </p:spPr>
            <p:txBody>
              <a:bodyPr/>
              <a:lstStyle/>
              <a:p>
                <a:r>
                  <a:rPr lang="en-US">
                    <a:noFill/>
                  </a:rPr>
                  <a:t> </a:t>
                </a:r>
              </a:p>
            </p:txBody>
          </p:sp>
        </mc:Fallback>
      </mc:AlternateContent>
      <p:cxnSp>
        <p:nvCxnSpPr>
          <p:cNvPr id="7" name="Straight Arrow Connector 6">
            <a:extLst>
              <a:ext uri="{FF2B5EF4-FFF2-40B4-BE49-F238E27FC236}">
                <a16:creationId xmlns:a16="http://schemas.microsoft.com/office/drawing/2014/main" id="{595D35D1-770F-43DF-8C29-A783C4603E90}"/>
              </a:ext>
            </a:extLst>
          </p:cNvPr>
          <p:cNvCxnSpPr>
            <a:cxnSpLocks/>
          </p:cNvCxnSpPr>
          <p:nvPr/>
        </p:nvCxnSpPr>
        <p:spPr>
          <a:xfrm>
            <a:off x="2209800" y="2598621"/>
            <a:ext cx="267569" cy="7057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2422818B-28D7-490F-9B4A-337722A4645B}"/>
                  </a:ext>
                </a:extLst>
              </p:cNvPr>
              <p:cNvSpPr txBox="1"/>
              <p:nvPr/>
            </p:nvSpPr>
            <p:spPr>
              <a:xfrm>
                <a:off x="2056531" y="3377264"/>
                <a:ext cx="76520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9</m:t>
                      </m:r>
                      <m:r>
                        <a:rPr lang="en-US" sz="2400" b="0" i="1" smtClean="0">
                          <a:latin typeface="Cambria Math" panose="02040503050406030204" pitchFamily="18" charset="0"/>
                          <a:ea typeface="Cambria Math" panose="02040503050406030204" pitchFamily="18" charset="0"/>
                        </a:rPr>
                        <m:t>×9</m:t>
                      </m:r>
                    </m:oMath>
                  </m:oMathPara>
                </a14:m>
                <a:endParaRPr lang="en-US" sz="2400" dirty="0"/>
              </a:p>
            </p:txBody>
          </p:sp>
        </mc:Choice>
        <mc:Fallback xmlns="">
          <p:sp>
            <p:nvSpPr>
              <p:cNvPr id="9" name="TextBox 8">
                <a:extLst>
                  <a:ext uri="{FF2B5EF4-FFF2-40B4-BE49-F238E27FC236}">
                    <a16:creationId xmlns:a16="http://schemas.microsoft.com/office/drawing/2014/main" id="{2422818B-28D7-490F-9B4A-337722A4645B}"/>
                  </a:ext>
                </a:extLst>
              </p:cNvPr>
              <p:cNvSpPr txBox="1">
                <a:spLocks noRot="1" noChangeAspect="1" noMove="1" noResize="1" noEditPoints="1" noAdjustHandles="1" noChangeArrowheads="1" noChangeShapeType="1" noTextEdit="1"/>
              </p:cNvSpPr>
              <p:nvPr/>
            </p:nvSpPr>
            <p:spPr>
              <a:xfrm>
                <a:off x="2056531" y="3377264"/>
                <a:ext cx="765209" cy="369332"/>
              </a:xfrm>
              <a:prstGeom prst="rect">
                <a:avLst/>
              </a:prstGeom>
              <a:blipFill>
                <a:blip r:embed="rId5"/>
                <a:stretch>
                  <a:fillRect l="-8730" r="-9524" b="-6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9B6B7245-06AE-4A4B-A6BD-4BDE7409D5BF}"/>
                  </a:ext>
                </a:extLst>
              </p:cNvPr>
              <p:cNvSpPr txBox="1"/>
              <p:nvPr/>
            </p:nvSpPr>
            <p:spPr>
              <a:xfrm>
                <a:off x="208083" y="3835814"/>
                <a:ext cx="3045129"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𝑎</m:t>
                      </m:r>
                      <m:r>
                        <a:rPr lang="en-US" sz="2400" b="0" i="1" smtClean="0">
                          <a:latin typeface="Cambria Math" panose="02040503050406030204" pitchFamily="18" charset="0"/>
                        </a:rPr>
                        <m:t>=2</m:t>
                      </m:r>
                      <m:r>
                        <a:rPr lang="en-US" sz="2400" b="0" i="1" smtClean="0">
                          <a:latin typeface="Cambria Math" panose="02040503050406030204" pitchFamily="18" charset="0"/>
                        </a:rPr>
                        <m:t>𝑧</m:t>
                      </m:r>
                      <m:r>
                        <a:rPr lang="en-US" sz="2400" b="0" i="1" smtClean="0">
                          <a:latin typeface="Cambria Math" panose="02040503050406030204" pitchFamily="18" charset="0"/>
                        </a:rPr>
                        <m:t>                 </m:t>
                      </m:r>
                      <m:r>
                        <a:rPr lang="en-US" sz="2400" b="0" i="1" smtClean="0">
                          <a:latin typeface="Cambria Math" panose="02040503050406030204" pitchFamily="18" charset="0"/>
                        </a:rPr>
                        <m:t>𝑏</m:t>
                      </m:r>
                      <m:r>
                        <a:rPr lang="en-US" sz="2400" b="0" i="1" smtClean="0">
                          <a:latin typeface="Cambria Math" panose="02040503050406030204" pitchFamily="18" charset="0"/>
                        </a:rPr>
                        <m:t>=9</m:t>
                      </m:r>
                    </m:oMath>
                  </m:oMathPara>
                </a14:m>
                <a:endParaRPr lang="en-US" sz="2400" dirty="0"/>
              </a:p>
            </p:txBody>
          </p:sp>
        </mc:Choice>
        <mc:Fallback xmlns="">
          <p:sp>
            <p:nvSpPr>
              <p:cNvPr id="10" name="TextBox 9">
                <a:extLst>
                  <a:ext uri="{FF2B5EF4-FFF2-40B4-BE49-F238E27FC236}">
                    <a16:creationId xmlns:a16="http://schemas.microsoft.com/office/drawing/2014/main" id="{9B6B7245-06AE-4A4B-A6BD-4BDE7409D5BF}"/>
                  </a:ext>
                </a:extLst>
              </p:cNvPr>
              <p:cNvSpPr txBox="1">
                <a:spLocks noRot="1" noChangeAspect="1" noMove="1" noResize="1" noEditPoints="1" noAdjustHandles="1" noChangeArrowheads="1" noChangeShapeType="1" noTextEdit="1"/>
              </p:cNvSpPr>
              <p:nvPr/>
            </p:nvSpPr>
            <p:spPr>
              <a:xfrm>
                <a:off x="208083" y="3835814"/>
                <a:ext cx="3045129" cy="46166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FA667CE4-A304-4835-8007-A6BDD513229D}"/>
                  </a:ext>
                </a:extLst>
              </p:cNvPr>
              <p:cNvSpPr txBox="1"/>
              <p:nvPr/>
            </p:nvSpPr>
            <p:spPr>
              <a:xfrm>
                <a:off x="923140" y="5257800"/>
                <a:ext cx="5712660" cy="430887"/>
              </a:xfrm>
              <a:prstGeom prst="rect">
                <a:avLst/>
              </a:prstGeom>
              <a:noFill/>
            </p:spPr>
            <p:txBody>
              <a:bodyPr wrap="square" lIns="0" tIns="0" rIns="0" bIns="0" rtlCol="0">
                <a:spAutoFit/>
              </a:bodyPr>
              <a:lstStyle/>
              <a:p>
                <a14:m>
                  <m:oMath xmlns:m="http://schemas.openxmlformats.org/officeDocument/2006/math">
                    <m:r>
                      <a:rPr lang="en-US" sz="2800" b="0" i="1" smtClean="0">
                        <a:latin typeface="Cambria Math" panose="02040503050406030204" pitchFamily="18" charset="0"/>
                      </a:rPr>
                      <m:t>54</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𝑥</m:t>
                        </m:r>
                      </m:e>
                      <m:sup>
                        <m:r>
                          <a:rPr lang="en-US" sz="2800" b="0" i="1" smtClean="0">
                            <a:latin typeface="Cambria Math" panose="02040503050406030204" pitchFamily="18" charset="0"/>
                          </a:rPr>
                          <m:t>2</m:t>
                        </m:r>
                      </m:sup>
                    </m:sSup>
                    <m:r>
                      <a:rPr lang="en-US" sz="2800" b="0" i="1" smtClean="0">
                        <a:latin typeface="Cambria Math" panose="02040503050406030204" pitchFamily="18" charset="0"/>
                      </a:rPr>
                      <m:t>−6</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𝑦</m:t>
                        </m:r>
                      </m:e>
                      <m:sup>
                        <m:r>
                          <a:rPr lang="en-US" sz="2800" b="0" i="1" smtClean="0">
                            <a:latin typeface="Cambria Math" panose="02040503050406030204" pitchFamily="18" charset="0"/>
                          </a:rPr>
                          <m:t>2</m:t>
                        </m:r>
                      </m:sup>
                    </m:sSup>
                    <m:r>
                      <a:rPr lang="en-US" sz="2800" b="0" i="1" smtClean="0">
                        <a:latin typeface="Cambria Math" panose="02040503050406030204" pitchFamily="18" charset="0"/>
                      </a:rPr>
                      <m:t>=</m:t>
                    </m:r>
                  </m:oMath>
                </a14:m>
                <a:r>
                  <a:rPr lang="en-US" sz="2800" dirty="0"/>
                  <a:t> </a:t>
                </a:r>
              </a:p>
            </p:txBody>
          </p:sp>
        </mc:Choice>
        <mc:Fallback xmlns="">
          <p:sp>
            <p:nvSpPr>
              <p:cNvPr id="12" name="TextBox 11">
                <a:extLst>
                  <a:ext uri="{FF2B5EF4-FFF2-40B4-BE49-F238E27FC236}">
                    <a16:creationId xmlns:a16="http://schemas.microsoft.com/office/drawing/2014/main" id="{FA667CE4-A304-4835-8007-A6BDD513229D}"/>
                  </a:ext>
                </a:extLst>
              </p:cNvPr>
              <p:cNvSpPr txBox="1">
                <a:spLocks noRot="1" noChangeAspect="1" noMove="1" noResize="1" noEditPoints="1" noAdjustHandles="1" noChangeArrowheads="1" noChangeShapeType="1" noTextEdit="1"/>
              </p:cNvSpPr>
              <p:nvPr/>
            </p:nvSpPr>
            <p:spPr>
              <a:xfrm>
                <a:off x="923140" y="5257800"/>
                <a:ext cx="5712660" cy="430887"/>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B3B21D30-DC13-EC46-25F1-CD133A66815D}"/>
                  </a:ext>
                </a:extLst>
              </p:cNvPr>
              <p:cNvSpPr txBox="1"/>
              <p:nvPr/>
            </p:nvSpPr>
            <p:spPr>
              <a:xfrm>
                <a:off x="2362200" y="5211633"/>
                <a:ext cx="4572000"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6(3</m:t>
                      </m:r>
                      <m:r>
                        <a:rPr lang="en-US" sz="2800" b="0" i="1" smtClean="0">
                          <a:latin typeface="Cambria Math" panose="02040503050406030204" pitchFamily="18" charset="0"/>
                        </a:rPr>
                        <m:t>𝑥</m:t>
                      </m:r>
                      <m:r>
                        <a:rPr lang="en-US" sz="2800" b="0" i="1" smtClean="0">
                          <a:latin typeface="Cambria Math" panose="02040503050406030204" pitchFamily="18" charset="0"/>
                        </a:rPr>
                        <m:t>+</m:t>
                      </m:r>
                      <m:r>
                        <a:rPr lang="en-US" sz="2800" b="0" i="1" smtClean="0">
                          <a:latin typeface="Cambria Math" panose="02040503050406030204" pitchFamily="18" charset="0"/>
                        </a:rPr>
                        <m:t>𝑦</m:t>
                      </m:r>
                      <m:r>
                        <a:rPr lang="en-US" sz="2800" b="0" i="1" smtClean="0">
                          <a:latin typeface="Cambria Math" panose="02040503050406030204" pitchFamily="18" charset="0"/>
                        </a:rPr>
                        <m:t>)(3</m:t>
                      </m:r>
                      <m:r>
                        <a:rPr lang="en-US" sz="2800" b="0" i="1" smtClean="0">
                          <a:latin typeface="Cambria Math" panose="02040503050406030204" pitchFamily="18" charset="0"/>
                        </a:rPr>
                        <m:t>𝑥</m:t>
                      </m:r>
                      <m:r>
                        <a:rPr lang="en-US" sz="2800" b="0" i="1" smtClean="0">
                          <a:latin typeface="Cambria Math" panose="02040503050406030204" pitchFamily="18" charset="0"/>
                        </a:rPr>
                        <m:t>−</m:t>
                      </m:r>
                      <m:r>
                        <a:rPr lang="en-US" sz="2800" b="0" i="1" smtClean="0">
                          <a:latin typeface="Cambria Math" panose="02040503050406030204" pitchFamily="18" charset="0"/>
                        </a:rPr>
                        <m:t>𝑦</m:t>
                      </m:r>
                      <m:r>
                        <a:rPr lang="en-US" sz="2800" b="0" i="1" smtClean="0">
                          <a:latin typeface="Cambria Math" panose="02040503050406030204" pitchFamily="18" charset="0"/>
                        </a:rPr>
                        <m:t>)</m:t>
                      </m:r>
                    </m:oMath>
                  </m:oMathPara>
                </a14:m>
                <a:endParaRPr lang="en-US" sz="2800" dirty="0"/>
              </a:p>
            </p:txBody>
          </p:sp>
        </mc:Choice>
        <mc:Fallback xmlns="">
          <p:sp>
            <p:nvSpPr>
              <p:cNvPr id="14" name="TextBox 13">
                <a:extLst>
                  <a:ext uri="{FF2B5EF4-FFF2-40B4-BE49-F238E27FC236}">
                    <a16:creationId xmlns:a16="http://schemas.microsoft.com/office/drawing/2014/main" id="{B3B21D30-DC13-EC46-25F1-CD133A66815D}"/>
                  </a:ext>
                </a:extLst>
              </p:cNvPr>
              <p:cNvSpPr txBox="1">
                <a:spLocks noRot="1" noChangeAspect="1" noMove="1" noResize="1" noEditPoints="1" noAdjustHandles="1" noChangeArrowheads="1" noChangeShapeType="1" noTextEdit="1"/>
              </p:cNvSpPr>
              <p:nvPr/>
            </p:nvSpPr>
            <p:spPr>
              <a:xfrm>
                <a:off x="2362200" y="5211633"/>
                <a:ext cx="4572000" cy="523220"/>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0118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90" name="Rectangle 718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01" name="Freeform: Shape 719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03" name="Rectangle 719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04" name="Rectangle 719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05" name="Freeform: Shape 719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00" name="Isosceles Triangle 719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6115501"/>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Perfect Square Trinomials (examples, solutions, videos, worksheets,  activities)">
            <a:extLst>
              <a:ext uri="{FF2B5EF4-FFF2-40B4-BE49-F238E27FC236}">
                <a16:creationId xmlns:a16="http://schemas.microsoft.com/office/drawing/2014/main" id="{D20252C1-297D-432E-BF23-A25F96367E9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42" r="7137" b="2"/>
          <a:stretch/>
        </p:blipFill>
        <p:spPr bwMode="auto">
          <a:xfrm>
            <a:off x="530812" y="643467"/>
            <a:ext cx="8082374" cy="557106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202" name="Isosceles Triangle 720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6453143"/>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Quick Recap: Make Sure to not Miss out on Significant Information! –  Hamrobazar Blog">
            <a:extLst>
              <a:ext uri="{FF2B5EF4-FFF2-40B4-BE49-F238E27FC236}">
                <a16:creationId xmlns:a16="http://schemas.microsoft.com/office/drawing/2014/main" id="{D8806B51-668A-4465-9E01-47258F9E68F8}"/>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69461" y="-157119"/>
            <a:ext cx="1873250" cy="1123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9416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80D526F-9505-048F-DFA1-4A1A42022B12}"/>
              </a:ext>
            </a:extLst>
          </p:cNvPr>
          <p:cNvSpPr txBox="1"/>
          <p:nvPr/>
        </p:nvSpPr>
        <p:spPr>
          <a:xfrm>
            <a:off x="752540" y="2819400"/>
            <a:ext cx="3107040" cy="2387600"/>
          </a:xfrm>
          <a:prstGeom prst="rect">
            <a:avLst/>
          </a:prstGeom>
        </p:spPr>
        <p:txBody>
          <a:bodyPr vert="horz" lIns="91440" tIns="45720" rIns="91440" bIns="45720" rtlCol="0" anchor="t">
            <a:normAutofit/>
          </a:bodyPr>
          <a:lstStyle/>
          <a:p>
            <a:pPr algn="just">
              <a:lnSpc>
                <a:spcPct val="90000"/>
              </a:lnSpc>
              <a:spcBef>
                <a:spcPct val="0"/>
              </a:spcBef>
              <a:spcAft>
                <a:spcPts val="600"/>
              </a:spcAft>
            </a:pPr>
            <a:r>
              <a:rPr lang="en-US" sz="2400" kern="1200" dirty="0">
                <a:solidFill>
                  <a:schemeClr val="tx1"/>
                </a:solidFill>
                <a:latin typeface="Amasis MT Pro" panose="02040504050005020304" pitchFamily="18" charset="0"/>
                <a:ea typeface="+mj-ea"/>
                <a:cs typeface="+mj-cs"/>
              </a:rPr>
              <a:t>Match Column A with its factor in Column B by joining its line.</a:t>
            </a:r>
          </a:p>
        </p:txBody>
      </p:sp>
      <p:grpSp>
        <p:nvGrpSpPr>
          <p:cNvPr id="20" name="Group 10">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2984992"/>
            <a:ext cx="548639" cy="673460"/>
            <a:chOff x="3940602" y="308034"/>
            <a:chExt cx="2116791" cy="3428999"/>
          </a:xfrm>
          <a:solidFill>
            <a:schemeClr val="accent4"/>
          </a:solidFill>
        </p:grpSpPr>
        <p:sp>
          <p:nvSpPr>
            <p:cNvPr id="21" name="Rectangle 11">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15">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7">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391886"/>
            <a:ext cx="4507025"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table of equations with red dots&#10;&#10;Description automatically generated">
            <a:extLst>
              <a:ext uri="{FF2B5EF4-FFF2-40B4-BE49-F238E27FC236}">
                <a16:creationId xmlns:a16="http://schemas.microsoft.com/office/drawing/2014/main" id="{A3BBA22D-2B0B-9E1A-18D2-E79F479F02FD}"/>
              </a:ext>
            </a:extLst>
          </p:cNvPr>
          <p:cNvPicPr>
            <a:picLocks noChangeAspect="1"/>
          </p:cNvPicPr>
          <p:nvPr/>
        </p:nvPicPr>
        <p:blipFill>
          <a:blip r:embed="rId2"/>
          <a:stretch>
            <a:fillRect/>
          </a:stretch>
        </p:blipFill>
        <p:spPr>
          <a:xfrm>
            <a:off x="4441869" y="1396283"/>
            <a:ext cx="4152000" cy="4006680"/>
          </a:xfrm>
          <a:prstGeom prst="rect">
            <a:avLst/>
          </a:prstGeom>
        </p:spPr>
      </p:pic>
    </p:spTree>
    <p:extLst>
      <p:ext uri="{BB962C8B-B14F-4D97-AF65-F5344CB8AC3E}">
        <p14:creationId xmlns:p14="http://schemas.microsoft.com/office/powerpoint/2010/main" val="391767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F0DCC097-1DB8-4B6D-85D0-6FBA0E1CA4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0B58608-23C8-4441-994D-C6823EEE1D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2083506"/>
          </a:xfrm>
          <a:custGeom>
            <a:avLst/>
            <a:gdLst>
              <a:gd name="connsiteX0" fmla="*/ 0 w 12191999"/>
              <a:gd name="connsiteY0" fmla="*/ 0 h 2083506"/>
              <a:gd name="connsiteX1" fmla="*/ 9429748 w 12191999"/>
              <a:gd name="connsiteY1" fmla="*/ 0 h 2083506"/>
              <a:gd name="connsiteX2" fmla="*/ 9429748 w 12191999"/>
              <a:gd name="connsiteY2" fmla="*/ 1 h 2083506"/>
              <a:gd name="connsiteX3" fmla="*/ 12191999 w 12191999"/>
              <a:gd name="connsiteY3" fmla="*/ 1 h 2083506"/>
              <a:gd name="connsiteX4" fmla="*/ 12191999 w 12191999"/>
              <a:gd name="connsiteY4" fmla="*/ 1164372 h 2083506"/>
              <a:gd name="connsiteX5" fmla="*/ 12147852 w 12191999"/>
              <a:gd name="connsiteY5" fmla="*/ 1163783 h 2083506"/>
              <a:gd name="connsiteX6" fmla="*/ 11993604 w 12191999"/>
              <a:gd name="connsiteY6" fmla="*/ 1153496 h 2083506"/>
              <a:gd name="connsiteX7" fmla="*/ 11865319 w 12191999"/>
              <a:gd name="connsiteY7" fmla="*/ 1176624 h 2083506"/>
              <a:gd name="connsiteX8" fmla="*/ 11718353 w 12191999"/>
              <a:gd name="connsiteY8" fmla="*/ 1209136 h 2083506"/>
              <a:gd name="connsiteX9" fmla="*/ 11609067 w 12191999"/>
              <a:gd name="connsiteY9" fmla="*/ 1218512 h 2083506"/>
              <a:gd name="connsiteX10" fmla="*/ 11545958 w 12191999"/>
              <a:gd name="connsiteY10" fmla="*/ 1240430 h 2083506"/>
              <a:gd name="connsiteX11" fmla="*/ 11445770 w 12191999"/>
              <a:gd name="connsiteY11" fmla="*/ 1225780 h 2083506"/>
              <a:gd name="connsiteX12" fmla="*/ 11398842 w 12191999"/>
              <a:gd name="connsiteY12" fmla="*/ 1227250 h 2083506"/>
              <a:gd name="connsiteX13" fmla="*/ 11240093 w 12191999"/>
              <a:gd name="connsiteY13" fmla="*/ 1266797 h 2083506"/>
              <a:gd name="connsiteX14" fmla="*/ 11141364 w 12191999"/>
              <a:gd name="connsiteY14" fmla="*/ 1288059 h 2083506"/>
              <a:gd name="connsiteX15" fmla="*/ 11015396 w 12191999"/>
              <a:gd name="connsiteY15" fmla="*/ 1353104 h 2083506"/>
              <a:gd name="connsiteX16" fmla="*/ 10973905 w 12191999"/>
              <a:gd name="connsiteY16" fmla="*/ 1365109 h 2083506"/>
              <a:gd name="connsiteX17" fmla="*/ 10904858 w 12191999"/>
              <a:gd name="connsiteY17" fmla="*/ 1371966 h 2083506"/>
              <a:gd name="connsiteX18" fmla="*/ 10827883 w 12191999"/>
              <a:gd name="connsiteY18" fmla="*/ 1410270 h 2083506"/>
              <a:gd name="connsiteX19" fmla="*/ 10690996 w 12191999"/>
              <a:gd name="connsiteY19" fmla="*/ 1426394 h 2083506"/>
              <a:gd name="connsiteX20" fmla="*/ 10624461 w 12191999"/>
              <a:gd name="connsiteY20" fmla="*/ 1444283 h 2083506"/>
              <a:gd name="connsiteX21" fmla="*/ 10517208 w 12191999"/>
              <a:gd name="connsiteY21" fmla="*/ 1478947 h 2083506"/>
              <a:gd name="connsiteX22" fmla="*/ 10497937 w 12191999"/>
              <a:gd name="connsiteY22" fmla="*/ 1469831 h 2083506"/>
              <a:gd name="connsiteX23" fmla="*/ 10471201 w 12191999"/>
              <a:gd name="connsiteY23" fmla="*/ 1486037 h 2083506"/>
              <a:gd name="connsiteX24" fmla="*/ 10448263 w 12191999"/>
              <a:gd name="connsiteY24" fmla="*/ 1478223 h 2083506"/>
              <a:gd name="connsiteX25" fmla="*/ 10388089 w 12191999"/>
              <a:gd name="connsiteY25" fmla="*/ 1507175 h 2083506"/>
              <a:gd name="connsiteX26" fmla="*/ 10333720 w 12191999"/>
              <a:gd name="connsiteY26" fmla="*/ 1515848 h 2083506"/>
              <a:gd name="connsiteX27" fmla="*/ 10104338 w 12191999"/>
              <a:gd name="connsiteY27" fmla="*/ 1569424 h 2083506"/>
              <a:gd name="connsiteX28" fmla="*/ 9910445 w 12191999"/>
              <a:gd name="connsiteY28" fmla="*/ 1632275 h 2083506"/>
              <a:gd name="connsiteX29" fmla="*/ 9770872 w 12191999"/>
              <a:gd name="connsiteY29" fmla="*/ 1688088 h 2083506"/>
              <a:gd name="connsiteX30" fmla="*/ 9733849 w 12191999"/>
              <a:gd name="connsiteY30" fmla="*/ 1700034 h 2083506"/>
              <a:gd name="connsiteX31" fmla="*/ 9703714 w 12191999"/>
              <a:gd name="connsiteY31" fmla="*/ 1730093 h 2083506"/>
              <a:gd name="connsiteX32" fmla="*/ 9698351 w 12191999"/>
              <a:gd name="connsiteY32" fmla="*/ 1730377 h 2083506"/>
              <a:gd name="connsiteX33" fmla="*/ 9632895 w 12191999"/>
              <a:gd name="connsiteY33" fmla="*/ 1736363 h 2083506"/>
              <a:gd name="connsiteX34" fmla="*/ 9569107 w 12191999"/>
              <a:gd name="connsiteY34" fmla="*/ 1741010 h 2083506"/>
              <a:gd name="connsiteX35" fmla="*/ 9536451 w 12191999"/>
              <a:gd name="connsiteY35" fmla="*/ 1755120 h 2083506"/>
              <a:gd name="connsiteX36" fmla="*/ 9529385 w 12191999"/>
              <a:gd name="connsiteY36" fmla="*/ 1757515 h 2083506"/>
              <a:gd name="connsiteX37" fmla="*/ 9498527 w 12191999"/>
              <a:gd name="connsiteY37" fmla="*/ 1753117 h 2083506"/>
              <a:gd name="connsiteX38" fmla="*/ 9436642 w 12191999"/>
              <a:gd name="connsiteY38" fmla="*/ 1755478 h 2083506"/>
              <a:gd name="connsiteX39" fmla="*/ 9429748 w 12191999"/>
              <a:gd name="connsiteY39" fmla="*/ 1756317 h 2083506"/>
              <a:gd name="connsiteX40" fmla="*/ 9429748 w 12191999"/>
              <a:gd name="connsiteY40" fmla="*/ 1768745 h 2083506"/>
              <a:gd name="connsiteX41" fmla="*/ 9425802 w 12191999"/>
              <a:gd name="connsiteY41" fmla="*/ 1769273 h 2083506"/>
              <a:gd name="connsiteX42" fmla="*/ 9349763 w 12191999"/>
              <a:gd name="connsiteY42" fmla="*/ 1776107 h 2083506"/>
              <a:gd name="connsiteX43" fmla="*/ 9256503 w 12191999"/>
              <a:gd name="connsiteY43" fmla="*/ 1800699 h 2083506"/>
              <a:gd name="connsiteX44" fmla="*/ 9222873 w 12191999"/>
              <a:gd name="connsiteY44" fmla="*/ 1803003 h 2083506"/>
              <a:gd name="connsiteX45" fmla="*/ 9224095 w 12191999"/>
              <a:gd name="connsiteY45" fmla="*/ 1807355 h 2083506"/>
              <a:gd name="connsiteX46" fmla="*/ 9211603 w 12191999"/>
              <a:gd name="connsiteY46" fmla="*/ 1807675 h 2083506"/>
              <a:gd name="connsiteX47" fmla="*/ 9183719 w 12191999"/>
              <a:gd name="connsiteY47" fmla="*/ 1807781 h 2083506"/>
              <a:gd name="connsiteX48" fmla="*/ 9100221 w 12191999"/>
              <a:gd name="connsiteY48" fmla="*/ 1808989 h 2083506"/>
              <a:gd name="connsiteX49" fmla="*/ 9077439 w 12191999"/>
              <a:gd name="connsiteY49" fmla="*/ 1817333 h 2083506"/>
              <a:gd name="connsiteX50" fmla="*/ 9055889 w 12191999"/>
              <a:gd name="connsiteY50" fmla="*/ 1817464 h 2083506"/>
              <a:gd name="connsiteX51" fmla="*/ 8930912 w 12191999"/>
              <a:gd name="connsiteY51" fmla="*/ 1828648 h 2083506"/>
              <a:gd name="connsiteX52" fmla="*/ 8913729 w 12191999"/>
              <a:gd name="connsiteY52" fmla="*/ 1829483 h 2083506"/>
              <a:gd name="connsiteX53" fmla="*/ 8904423 w 12191999"/>
              <a:gd name="connsiteY53" fmla="*/ 1833234 h 2083506"/>
              <a:gd name="connsiteX54" fmla="*/ 8871099 w 12191999"/>
              <a:gd name="connsiteY54" fmla="*/ 1833979 h 2083506"/>
              <a:gd name="connsiteX55" fmla="*/ 8869557 w 12191999"/>
              <a:gd name="connsiteY55" fmla="*/ 1836113 h 2083506"/>
              <a:gd name="connsiteX56" fmla="*/ 8760021 w 12191999"/>
              <a:gd name="connsiteY56" fmla="*/ 1854442 h 2083506"/>
              <a:gd name="connsiteX57" fmla="*/ 8741254 w 12191999"/>
              <a:gd name="connsiteY57" fmla="*/ 1857469 h 2083506"/>
              <a:gd name="connsiteX58" fmla="*/ 8725039 w 12191999"/>
              <a:gd name="connsiteY58" fmla="*/ 1856552 h 2083506"/>
              <a:gd name="connsiteX59" fmla="*/ 8635265 w 12191999"/>
              <a:gd name="connsiteY59" fmla="*/ 1859168 h 2083506"/>
              <a:gd name="connsiteX60" fmla="*/ 8613911 w 12191999"/>
              <a:gd name="connsiteY60" fmla="*/ 1857561 h 2083506"/>
              <a:gd name="connsiteX61" fmla="*/ 8604931 w 12191999"/>
              <a:gd name="connsiteY61" fmla="*/ 1854170 h 2083506"/>
              <a:gd name="connsiteX62" fmla="*/ 8570171 w 12191999"/>
              <a:gd name="connsiteY62" fmla="*/ 1860579 h 2083506"/>
              <a:gd name="connsiteX63" fmla="*/ 8516537 w 12191999"/>
              <a:gd name="connsiteY63" fmla="*/ 1864971 h 2083506"/>
              <a:gd name="connsiteX64" fmla="*/ 8491046 w 12191999"/>
              <a:gd name="connsiteY64" fmla="*/ 1868141 h 2083506"/>
              <a:gd name="connsiteX65" fmla="*/ 8470478 w 12191999"/>
              <a:gd name="connsiteY65" fmla="*/ 1866216 h 2083506"/>
              <a:gd name="connsiteX66" fmla="*/ 8353433 w 12191999"/>
              <a:gd name="connsiteY66" fmla="*/ 1865729 h 2083506"/>
              <a:gd name="connsiteX67" fmla="*/ 8347675 w 12191999"/>
              <a:gd name="connsiteY67" fmla="*/ 1865075 h 2083506"/>
              <a:gd name="connsiteX68" fmla="*/ 8343939 w 12191999"/>
              <a:gd name="connsiteY68" fmla="*/ 1865677 h 2083506"/>
              <a:gd name="connsiteX69" fmla="*/ 8221566 w 12191999"/>
              <a:gd name="connsiteY69" fmla="*/ 1881148 h 2083506"/>
              <a:gd name="connsiteX70" fmla="*/ 8066095 w 12191999"/>
              <a:gd name="connsiteY70" fmla="*/ 1919902 h 2083506"/>
              <a:gd name="connsiteX71" fmla="*/ 8044849 w 12191999"/>
              <a:gd name="connsiteY71" fmla="*/ 1916308 h 2083506"/>
              <a:gd name="connsiteX72" fmla="*/ 8041142 w 12191999"/>
              <a:gd name="connsiteY72" fmla="*/ 1915506 h 2083506"/>
              <a:gd name="connsiteX73" fmla="*/ 8022159 w 12191999"/>
              <a:gd name="connsiteY73" fmla="*/ 1911521 h 2083506"/>
              <a:gd name="connsiteX74" fmla="*/ 7944932 w 12191999"/>
              <a:gd name="connsiteY74" fmla="*/ 1917265 h 2083506"/>
              <a:gd name="connsiteX75" fmla="*/ 7879011 w 12191999"/>
              <a:gd name="connsiteY75" fmla="*/ 1928570 h 2083506"/>
              <a:gd name="connsiteX76" fmla="*/ 7865529 w 12191999"/>
              <a:gd name="connsiteY76" fmla="*/ 1934399 h 2083506"/>
              <a:gd name="connsiteX77" fmla="*/ 7774801 w 12191999"/>
              <a:gd name="connsiteY77" fmla="*/ 1947969 h 2083506"/>
              <a:gd name="connsiteX78" fmla="*/ 7748398 w 12191999"/>
              <a:gd name="connsiteY78" fmla="*/ 1955982 h 2083506"/>
              <a:gd name="connsiteX79" fmla="*/ 7740684 w 12191999"/>
              <a:gd name="connsiteY79" fmla="*/ 1955717 h 2083506"/>
              <a:gd name="connsiteX80" fmla="*/ 7712976 w 12191999"/>
              <a:gd name="connsiteY80" fmla="*/ 1960442 h 2083506"/>
              <a:gd name="connsiteX81" fmla="*/ 7699956 w 12191999"/>
              <a:gd name="connsiteY81" fmla="*/ 1966104 h 2083506"/>
              <a:gd name="connsiteX82" fmla="*/ 7684158 w 12191999"/>
              <a:gd name="connsiteY82" fmla="*/ 1962927 h 2083506"/>
              <a:gd name="connsiteX83" fmla="*/ 7643109 w 12191999"/>
              <a:gd name="connsiteY83" fmla="*/ 1964400 h 2083506"/>
              <a:gd name="connsiteX84" fmla="*/ 7630180 w 12191999"/>
              <a:gd name="connsiteY84" fmla="*/ 1970266 h 2083506"/>
              <a:gd name="connsiteX85" fmla="*/ 7609131 w 12191999"/>
              <a:gd name="connsiteY85" fmla="*/ 1971774 h 2083506"/>
              <a:gd name="connsiteX86" fmla="*/ 7555555 w 12191999"/>
              <a:gd name="connsiteY86" fmla="*/ 1969491 h 2083506"/>
              <a:gd name="connsiteX87" fmla="*/ 7520919 w 12191999"/>
              <a:gd name="connsiteY87" fmla="*/ 1970177 h 2083506"/>
              <a:gd name="connsiteX88" fmla="*/ 7456258 w 12191999"/>
              <a:gd name="connsiteY88" fmla="*/ 1960468 h 2083506"/>
              <a:gd name="connsiteX89" fmla="*/ 7393047 w 12191999"/>
              <a:gd name="connsiteY89" fmla="*/ 1952408 h 2083506"/>
              <a:gd name="connsiteX90" fmla="*/ 7199912 w 12191999"/>
              <a:gd name="connsiteY90" fmla="*/ 1959913 h 2083506"/>
              <a:gd name="connsiteX91" fmla="*/ 7146774 w 12191999"/>
              <a:gd name="connsiteY91" fmla="*/ 1956641 h 2083506"/>
              <a:gd name="connsiteX92" fmla="*/ 7122244 w 12191999"/>
              <a:gd name="connsiteY92" fmla="*/ 1953891 h 2083506"/>
              <a:gd name="connsiteX93" fmla="*/ 7032241 w 12191999"/>
              <a:gd name="connsiteY93" fmla="*/ 1962723 h 2083506"/>
              <a:gd name="connsiteX94" fmla="*/ 6941492 w 12191999"/>
              <a:gd name="connsiteY94" fmla="*/ 1976868 h 2083506"/>
              <a:gd name="connsiteX95" fmla="*/ 6906514 w 12191999"/>
              <a:gd name="connsiteY95" fmla="*/ 1968589 h 2083506"/>
              <a:gd name="connsiteX96" fmla="*/ 6826395 w 12191999"/>
              <a:gd name="connsiteY96" fmla="*/ 1974141 h 2083506"/>
              <a:gd name="connsiteX97" fmla="*/ 6716431 w 12191999"/>
              <a:gd name="connsiteY97" fmla="*/ 2004297 h 2083506"/>
              <a:gd name="connsiteX98" fmla="*/ 6569607 w 12191999"/>
              <a:gd name="connsiteY98" fmla="*/ 2015496 h 2083506"/>
              <a:gd name="connsiteX99" fmla="*/ 6561430 w 12191999"/>
              <a:gd name="connsiteY99" fmla="*/ 2020996 h 2083506"/>
              <a:gd name="connsiteX100" fmla="*/ 6549371 w 12191999"/>
              <a:gd name="connsiteY100" fmla="*/ 2024747 h 2083506"/>
              <a:gd name="connsiteX101" fmla="*/ 6547040 w 12191999"/>
              <a:gd name="connsiteY101" fmla="*/ 2024474 h 2083506"/>
              <a:gd name="connsiteX102" fmla="*/ 6530482 w 12191999"/>
              <a:gd name="connsiteY102" fmla="*/ 2026659 h 2083506"/>
              <a:gd name="connsiteX103" fmla="*/ 6528565 w 12191999"/>
              <a:gd name="connsiteY103" fmla="*/ 2028600 h 2083506"/>
              <a:gd name="connsiteX104" fmla="*/ 6517741 w 12191999"/>
              <a:gd name="connsiteY104" fmla="*/ 2030558 h 2083506"/>
              <a:gd name="connsiteX105" fmla="*/ 6497855 w 12191999"/>
              <a:gd name="connsiteY105" fmla="*/ 2035650 h 2083506"/>
              <a:gd name="connsiteX106" fmla="*/ 6492785 w 12191999"/>
              <a:gd name="connsiteY106" fmla="*/ 2035444 h 2083506"/>
              <a:gd name="connsiteX107" fmla="*/ 6460692 w 12191999"/>
              <a:gd name="connsiteY107" fmla="*/ 2041321 h 2083506"/>
              <a:gd name="connsiteX108" fmla="*/ 6459609 w 12191999"/>
              <a:gd name="connsiteY108" fmla="*/ 2040851 h 2083506"/>
              <a:gd name="connsiteX109" fmla="*/ 6447765 w 12191999"/>
              <a:gd name="connsiteY109" fmla="*/ 2040102 h 2083506"/>
              <a:gd name="connsiteX110" fmla="*/ 6426590 w 12191999"/>
              <a:gd name="connsiteY110" fmla="*/ 2039928 h 2083506"/>
              <a:gd name="connsiteX111" fmla="*/ 6401693 w 12191999"/>
              <a:gd name="connsiteY111" fmla="*/ 2033537 h 2083506"/>
              <a:gd name="connsiteX112" fmla="*/ 6387141 w 12191999"/>
              <a:gd name="connsiteY112" fmla="*/ 2033161 h 2083506"/>
              <a:gd name="connsiteX113" fmla="*/ 6357846 w 12191999"/>
              <a:gd name="connsiteY113" fmla="*/ 2036782 h 2083506"/>
              <a:gd name="connsiteX114" fmla="*/ 6342914 w 12191999"/>
              <a:gd name="connsiteY114" fmla="*/ 2037585 h 2083506"/>
              <a:gd name="connsiteX115" fmla="*/ 6336300 w 12191999"/>
              <a:gd name="connsiteY115" fmla="*/ 2038781 h 2083506"/>
              <a:gd name="connsiteX116" fmla="*/ 6317178 w 12191999"/>
              <a:gd name="connsiteY116" fmla="*/ 2038968 h 2083506"/>
              <a:gd name="connsiteX117" fmla="*/ 6161427 w 12191999"/>
              <a:gd name="connsiteY117" fmla="*/ 2047338 h 2083506"/>
              <a:gd name="connsiteX118" fmla="*/ 6097339 w 12191999"/>
              <a:gd name="connsiteY118" fmla="*/ 2082438 h 2083506"/>
              <a:gd name="connsiteX119" fmla="*/ 6079059 w 12191999"/>
              <a:gd name="connsiteY119" fmla="*/ 2081299 h 2083506"/>
              <a:gd name="connsiteX120" fmla="*/ 5998439 w 12191999"/>
              <a:gd name="connsiteY120" fmla="*/ 2070958 h 2083506"/>
              <a:gd name="connsiteX121" fmla="*/ 5904290 w 12191999"/>
              <a:gd name="connsiteY121" fmla="*/ 2070255 h 2083506"/>
              <a:gd name="connsiteX122" fmla="*/ 5814867 w 12191999"/>
              <a:gd name="connsiteY122" fmla="*/ 2079032 h 2083506"/>
              <a:gd name="connsiteX123" fmla="*/ 5725743 w 12191999"/>
              <a:gd name="connsiteY123" fmla="*/ 2070558 h 2083506"/>
              <a:gd name="connsiteX124" fmla="*/ 5650546 w 12191999"/>
              <a:gd name="connsiteY124" fmla="*/ 2052412 h 2083506"/>
              <a:gd name="connsiteX125" fmla="*/ 5581284 w 12191999"/>
              <a:gd name="connsiteY125" fmla="*/ 2023175 h 2083506"/>
              <a:gd name="connsiteX126" fmla="*/ 5572593 w 12191999"/>
              <a:gd name="connsiteY126" fmla="*/ 2018391 h 2083506"/>
              <a:gd name="connsiteX127" fmla="*/ 5548580 w 12191999"/>
              <a:gd name="connsiteY127" fmla="*/ 2016951 h 2083506"/>
              <a:gd name="connsiteX128" fmla="*/ 5471173 w 12191999"/>
              <a:gd name="connsiteY128" fmla="*/ 2018786 h 2083506"/>
              <a:gd name="connsiteX129" fmla="*/ 5340320 w 12191999"/>
              <a:gd name="connsiteY129" fmla="*/ 2037611 h 2083506"/>
              <a:gd name="connsiteX130" fmla="*/ 5254376 w 12191999"/>
              <a:gd name="connsiteY130" fmla="*/ 2042928 h 2083506"/>
              <a:gd name="connsiteX131" fmla="*/ 5258035 w 12191999"/>
              <a:gd name="connsiteY131" fmla="*/ 2035649 h 2083506"/>
              <a:gd name="connsiteX132" fmla="*/ 5230622 w 12191999"/>
              <a:gd name="connsiteY132" fmla="*/ 2024576 h 2083506"/>
              <a:gd name="connsiteX133" fmla="*/ 5026203 w 12191999"/>
              <a:gd name="connsiteY133" fmla="*/ 2030162 h 2083506"/>
              <a:gd name="connsiteX134" fmla="*/ 4973988 w 12191999"/>
              <a:gd name="connsiteY134" fmla="*/ 2026668 h 2083506"/>
              <a:gd name="connsiteX135" fmla="*/ 4928030 w 12191999"/>
              <a:gd name="connsiteY135" fmla="*/ 2033642 h 2083506"/>
              <a:gd name="connsiteX136" fmla="*/ 4908970 w 12191999"/>
              <a:gd name="connsiteY136" fmla="*/ 2030033 h 2083506"/>
              <a:gd name="connsiteX137" fmla="*/ 4905679 w 12191999"/>
              <a:gd name="connsiteY137" fmla="*/ 2029300 h 2083506"/>
              <a:gd name="connsiteX138" fmla="*/ 4892525 w 12191999"/>
              <a:gd name="connsiteY138" fmla="*/ 2028768 h 2083506"/>
              <a:gd name="connsiteX139" fmla="*/ 4888818 w 12191999"/>
              <a:gd name="connsiteY139" fmla="*/ 2025619 h 2083506"/>
              <a:gd name="connsiteX140" fmla="*/ 4869018 w 12191999"/>
              <a:gd name="connsiteY140" fmla="*/ 2022668 h 2083506"/>
              <a:gd name="connsiteX141" fmla="*/ 4844804 w 12191999"/>
              <a:gd name="connsiteY141" fmla="*/ 2022527 h 2083506"/>
              <a:gd name="connsiteX142" fmla="*/ 4758778 w 12191999"/>
              <a:gd name="connsiteY142" fmla="*/ 2021694 h 2083506"/>
              <a:gd name="connsiteX143" fmla="*/ 4744748 w 12191999"/>
              <a:gd name="connsiteY143" fmla="*/ 2023396 h 2083506"/>
              <a:gd name="connsiteX144" fmla="*/ 4698956 w 12191999"/>
              <a:gd name="connsiteY144" fmla="*/ 2020558 h 2083506"/>
              <a:gd name="connsiteX145" fmla="*/ 4658147 w 12191999"/>
              <a:gd name="connsiteY145" fmla="*/ 2019920 h 2083506"/>
              <a:gd name="connsiteX146" fmla="*/ 4631706 w 12191999"/>
              <a:gd name="connsiteY146" fmla="*/ 2021274 h 2083506"/>
              <a:gd name="connsiteX147" fmla="*/ 4624776 w 12191999"/>
              <a:gd name="connsiteY147" fmla="*/ 2020152 h 2083506"/>
              <a:gd name="connsiteX148" fmla="*/ 4598150 w 12191999"/>
              <a:gd name="connsiteY148" fmla="*/ 2019429 h 2083506"/>
              <a:gd name="connsiteX149" fmla="*/ 4584588 w 12191999"/>
              <a:gd name="connsiteY149" fmla="*/ 2021092 h 2083506"/>
              <a:gd name="connsiteX150" fmla="*/ 4571203 w 12191999"/>
              <a:gd name="connsiteY150" fmla="*/ 2017263 h 2083506"/>
              <a:gd name="connsiteX151" fmla="*/ 4567930 w 12191999"/>
              <a:gd name="connsiteY151" fmla="*/ 2014458 h 2083506"/>
              <a:gd name="connsiteX152" fmla="*/ 4548984 w 12191999"/>
              <a:gd name="connsiteY152" fmla="*/ 2015717 h 2083506"/>
              <a:gd name="connsiteX153" fmla="*/ 4533451 w 12191999"/>
              <a:gd name="connsiteY153" fmla="*/ 2012976 h 2083506"/>
              <a:gd name="connsiteX154" fmla="*/ 4519910 w 12191999"/>
              <a:gd name="connsiteY154" fmla="*/ 2014768 h 2083506"/>
              <a:gd name="connsiteX155" fmla="*/ 4514290 w 12191999"/>
              <a:gd name="connsiteY155" fmla="*/ 2014364 h 2083506"/>
              <a:gd name="connsiteX156" fmla="*/ 4500320 w 12191999"/>
              <a:gd name="connsiteY156" fmla="*/ 2013007 h 2083506"/>
              <a:gd name="connsiteX157" fmla="*/ 4476219 w 12191999"/>
              <a:gd name="connsiteY157" fmla="*/ 2009993 h 2083506"/>
              <a:gd name="connsiteX158" fmla="*/ 4468701 w 12191999"/>
              <a:gd name="connsiteY158" fmla="*/ 2009574 h 2083506"/>
              <a:gd name="connsiteX159" fmla="*/ 4452333 w 12191999"/>
              <a:gd name="connsiteY159" fmla="*/ 2004964 h 2083506"/>
              <a:gd name="connsiteX160" fmla="*/ 4420644 w 12191999"/>
              <a:gd name="connsiteY160" fmla="*/ 2001021 h 2083506"/>
              <a:gd name="connsiteX161" fmla="*/ 4364856 w 12191999"/>
              <a:gd name="connsiteY161" fmla="*/ 1987267 h 2083506"/>
              <a:gd name="connsiteX162" fmla="*/ 4332062 w 12191999"/>
              <a:gd name="connsiteY162" fmla="*/ 1980703 h 2083506"/>
              <a:gd name="connsiteX163" fmla="*/ 4309876 w 12191999"/>
              <a:gd name="connsiteY163" fmla="*/ 1974653 h 2083506"/>
              <a:gd name="connsiteX164" fmla="*/ 4244391 w 12191999"/>
              <a:gd name="connsiteY164" fmla="*/ 1966109 h 2083506"/>
              <a:gd name="connsiteX165" fmla="*/ 4132071 w 12191999"/>
              <a:gd name="connsiteY165" fmla="*/ 1954813 h 2083506"/>
              <a:gd name="connsiteX166" fmla="*/ 4109069 w 12191999"/>
              <a:gd name="connsiteY166" fmla="*/ 1951778 h 2083506"/>
              <a:gd name="connsiteX167" fmla="*/ 4092908 w 12191999"/>
              <a:gd name="connsiteY167" fmla="*/ 1946662 h 2083506"/>
              <a:gd name="connsiteX168" fmla="*/ 4092306 w 12191999"/>
              <a:gd name="connsiteY168" fmla="*/ 1943291 h 2083506"/>
              <a:gd name="connsiteX169" fmla="*/ 4080234 w 12191999"/>
              <a:gd name="connsiteY169" fmla="*/ 1941219 h 2083506"/>
              <a:gd name="connsiteX170" fmla="*/ 4077778 w 12191999"/>
              <a:gd name="connsiteY170" fmla="*/ 1940145 h 2083506"/>
              <a:gd name="connsiteX171" fmla="*/ 4062936 w 12191999"/>
              <a:gd name="connsiteY171" fmla="*/ 1934506 h 2083506"/>
              <a:gd name="connsiteX172" fmla="*/ 4012506 w 12191999"/>
              <a:gd name="connsiteY172" fmla="*/ 1935475 h 2083506"/>
              <a:gd name="connsiteX173" fmla="*/ 3965880 w 12191999"/>
              <a:gd name="connsiteY173" fmla="*/ 1925968 h 2083506"/>
              <a:gd name="connsiteX174" fmla="*/ 3765338 w 12191999"/>
              <a:gd name="connsiteY174" fmla="*/ 1906649 h 2083506"/>
              <a:gd name="connsiteX175" fmla="*/ 3749493 w 12191999"/>
              <a:gd name="connsiteY175" fmla="*/ 1893071 h 2083506"/>
              <a:gd name="connsiteX176" fmla="*/ 3672704 w 12191999"/>
              <a:gd name="connsiteY176" fmla="*/ 1881383 h 2083506"/>
              <a:gd name="connsiteX177" fmla="*/ 3530082 w 12191999"/>
              <a:gd name="connsiteY177" fmla="*/ 1883187 h 2083506"/>
              <a:gd name="connsiteX178" fmla="*/ 3387664 w 12191999"/>
              <a:gd name="connsiteY178" fmla="*/ 1862579 h 2083506"/>
              <a:gd name="connsiteX179" fmla="*/ 3371681 w 12191999"/>
              <a:gd name="connsiteY179" fmla="*/ 1865293 h 2083506"/>
              <a:gd name="connsiteX180" fmla="*/ 3355305 w 12191999"/>
              <a:gd name="connsiteY180" fmla="*/ 1865842 h 2083506"/>
              <a:gd name="connsiteX181" fmla="*/ 3353790 w 12191999"/>
              <a:gd name="connsiteY181" fmla="*/ 1865158 h 2083506"/>
              <a:gd name="connsiteX182" fmla="*/ 3336210 w 12191999"/>
              <a:gd name="connsiteY182" fmla="*/ 1863564 h 2083506"/>
              <a:gd name="connsiteX183" fmla="*/ 3331381 w 12191999"/>
              <a:gd name="connsiteY183" fmla="*/ 1864716 h 2083506"/>
              <a:gd name="connsiteX184" fmla="*/ 3319012 w 12191999"/>
              <a:gd name="connsiteY184" fmla="*/ 1864093 h 2083506"/>
              <a:gd name="connsiteX185" fmla="*/ 3293818 w 12191999"/>
              <a:gd name="connsiteY185" fmla="*/ 1864135 h 2083506"/>
              <a:gd name="connsiteX186" fmla="*/ 3289881 w 12191999"/>
              <a:gd name="connsiteY186" fmla="*/ 1862954 h 2083506"/>
              <a:gd name="connsiteX187" fmla="*/ 3253090 w 12191999"/>
              <a:gd name="connsiteY187" fmla="*/ 1861164 h 2083506"/>
              <a:gd name="connsiteX188" fmla="*/ 3252949 w 12191999"/>
              <a:gd name="connsiteY188" fmla="*/ 1860574 h 2083506"/>
              <a:gd name="connsiteX189" fmla="*/ 3244187 w 12191999"/>
              <a:gd name="connsiteY189" fmla="*/ 1857604 h 2083506"/>
              <a:gd name="connsiteX190" fmla="*/ 3246570 w 12191999"/>
              <a:gd name="connsiteY190" fmla="*/ 1852946 h 2083506"/>
              <a:gd name="connsiteX191" fmla="*/ 3237810 w 12191999"/>
              <a:gd name="connsiteY191" fmla="*/ 1853064 h 2083506"/>
              <a:gd name="connsiteX192" fmla="*/ 3230822 w 12191999"/>
              <a:gd name="connsiteY192" fmla="*/ 1855474 h 2083506"/>
              <a:gd name="connsiteX193" fmla="*/ 3136549 w 12191999"/>
              <a:gd name="connsiteY193" fmla="*/ 1874037 h 2083506"/>
              <a:gd name="connsiteX194" fmla="*/ 2845754 w 12191999"/>
              <a:gd name="connsiteY194" fmla="*/ 1910932 h 2083506"/>
              <a:gd name="connsiteX195" fmla="*/ 2786878 w 12191999"/>
              <a:gd name="connsiteY195" fmla="*/ 1917162 h 2083506"/>
              <a:gd name="connsiteX196" fmla="*/ 2725298 w 12191999"/>
              <a:gd name="connsiteY196" fmla="*/ 1912340 h 2083506"/>
              <a:gd name="connsiteX197" fmla="*/ 2697754 w 12191999"/>
              <a:gd name="connsiteY197" fmla="*/ 1914863 h 2083506"/>
              <a:gd name="connsiteX198" fmla="*/ 2568063 w 12191999"/>
              <a:gd name="connsiteY198" fmla="*/ 1936283 h 2083506"/>
              <a:gd name="connsiteX199" fmla="*/ 2489784 w 12191999"/>
              <a:gd name="connsiteY199" fmla="*/ 1943720 h 2083506"/>
              <a:gd name="connsiteX200" fmla="*/ 2458978 w 12191999"/>
              <a:gd name="connsiteY200" fmla="*/ 1938095 h 2083506"/>
              <a:gd name="connsiteX201" fmla="*/ 2318712 w 12191999"/>
              <a:gd name="connsiteY201" fmla="*/ 1934474 h 2083506"/>
              <a:gd name="connsiteX202" fmla="*/ 2268709 w 12191999"/>
              <a:gd name="connsiteY202" fmla="*/ 1940521 h 2083506"/>
              <a:gd name="connsiteX203" fmla="*/ 2264080 w 12191999"/>
              <a:gd name="connsiteY203" fmla="*/ 1941232 h 2083506"/>
              <a:gd name="connsiteX204" fmla="*/ 2254684 w 12191999"/>
              <a:gd name="connsiteY204" fmla="*/ 1943524 h 2083506"/>
              <a:gd name="connsiteX205" fmla="*/ 2252523 w 12191999"/>
              <a:gd name="connsiteY205" fmla="*/ 1943004 h 2083506"/>
              <a:gd name="connsiteX206" fmla="*/ 2173350 w 12191999"/>
              <a:gd name="connsiteY206" fmla="*/ 1929202 h 2083506"/>
              <a:gd name="connsiteX207" fmla="*/ 2155266 w 12191999"/>
              <a:gd name="connsiteY207" fmla="*/ 1920267 h 2083506"/>
              <a:gd name="connsiteX208" fmla="*/ 2091013 w 12191999"/>
              <a:gd name="connsiteY208" fmla="*/ 1914631 h 2083506"/>
              <a:gd name="connsiteX209" fmla="*/ 2030712 w 12191999"/>
              <a:gd name="connsiteY209" fmla="*/ 1897690 h 2083506"/>
              <a:gd name="connsiteX210" fmla="*/ 1908838 w 12191999"/>
              <a:gd name="connsiteY210" fmla="*/ 1892222 h 2083506"/>
              <a:gd name="connsiteX211" fmla="*/ 1877796 w 12191999"/>
              <a:gd name="connsiteY211" fmla="*/ 1883887 h 2083506"/>
              <a:gd name="connsiteX212" fmla="*/ 1875824 w 12191999"/>
              <a:gd name="connsiteY212" fmla="*/ 1879265 h 2083506"/>
              <a:gd name="connsiteX213" fmla="*/ 1823048 w 12191999"/>
              <a:gd name="connsiteY213" fmla="*/ 1881064 h 2083506"/>
              <a:gd name="connsiteX214" fmla="*/ 1765736 w 12191999"/>
              <a:gd name="connsiteY214" fmla="*/ 1856578 h 2083506"/>
              <a:gd name="connsiteX215" fmla="*/ 1725669 w 12191999"/>
              <a:gd name="connsiteY215" fmla="*/ 1833744 h 2083506"/>
              <a:gd name="connsiteX216" fmla="*/ 1725216 w 12191999"/>
              <a:gd name="connsiteY216" fmla="*/ 1829447 h 2083506"/>
              <a:gd name="connsiteX217" fmla="*/ 1721485 w 12191999"/>
              <a:gd name="connsiteY217" fmla="*/ 1828960 h 2083506"/>
              <a:gd name="connsiteX218" fmla="*/ 1717786 w 12191999"/>
              <a:gd name="connsiteY218" fmla="*/ 1832224 h 2083506"/>
              <a:gd name="connsiteX219" fmla="*/ 1689907 w 12191999"/>
              <a:gd name="connsiteY219" fmla="*/ 1825425 h 2083506"/>
              <a:gd name="connsiteX220" fmla="*/ 1688093 w 12191999"/>
              <a:gd name="connsiteY220" fmla="*/ 1817391 h 2083506"/>
              <a:gd name="connsiteX221" fmla="*/ 1496789 w 12191999"/>
              <a:gd name="connsiteY221" fmla="*/ 1805297 h 2083506"/>
              <a:gd name="connsiteX222" fmla="*/ 1392839 w 12191999"/>
              <a:gd name="connsiteY222" fmla="*/ 1758649 h 2083506"/>
              <a:gd name="connsiteX223" fmla="*/ 1360872 w 12191999"/>
              <a:gd name="connsiteY223" fmla="*/ 1752441 h 2083506"/>
              <a:gd name="connsiteX224" fmla="*/ 1313885 w 12191999"/>
              <a:gd name="connsiteY224" fmla="*/ 1731785 h 2083506"/>
              <a:gd name="connsiteX225" fmla="*/ 1247665 w 12191999"/>
              <a:gd name="connsiteY225" fmla="*/ 1727765 h 2083506"/>
              <a:gd name="connsiteX226" fmla="*/ 1196850 w 12191999"/>
              <a:gd name="connsiteY226" fmla="*/ 1729622 h 2083506"/>
              <a:gd name="connsiteX227" fmla="*/ 1168728 w 12191999"/>
              <a:gd name="connsiteY227" fmla="*/ 1728550 h 2083506"/>
              <a:gd name="connsiteX228" fmla="*/ 1096918 w 12191999"/>
              <a:gd name="connsiteY228" fmla="*/ 1721485 h 2083506"/>
              <a:gd name="connsiteX229" fmla="*/ 1094082 w 12191999"/>
              <a:gd name="connsiteY229" fmla="*/ 1720113 h 2083506"/>
              <a:gd name="connsiteX230" fmla="*/ 1040782 w 12191999"/>
              <a:gd name="connsiteY230" fmla="*/ 1721762 h 2083506"/>
              <a:gd name="connsiteX231" fmla="*/ 955980 w 12191999"/>
              <a:gd name="connsiteY231" fmla="*/ 1719289 h 2083506"/>
              <a:gd name="connsiteX232" fmla="*/ 926108 w 12191999"/>
              <a:gd name="connsiteY232" fmla="*/ 1715917 h 2083506"/>
              <a:gd name="connsiteX233" fmla="*/ 876049 w 12191999"/>
              <a:gd name="connsiteY233" fmla="*/ 1710422 h 2083506"/>
              <a:gd name="connsiteX234" fmla="*/ 839194 w 12191999"/>
              <a:gd name="connsiteY234" fmla="*/ 1700176 h 2083506"/>
              <a:gd name="connsiteX235" fmla="*/ 797112 w 12191999"/>
              <a:gd name="connsiteY235" fmla="*/ 1698014 h 2083506"/>
              <a:gd name="connsiteX236" fmla="*/ 786610 w 12191999"/>
              <a:gd name="connsiteY236" fmla="*/ 1705455 h 2083506"/>
              <a:gd name="connsiteX237" fmla="*/ 741833 w 12191999"/>
              <a:gd name="connsiteY237" fmla="*/ 1700566 h 2083506"/>
              <a:gd name="connsiteX238" fmla="*/ 673985 w 12191999"/>
              <a:gd name="connsiteY238" fmla="*/ 1692278 h 2083506"/>
              <a:gd name="connsiteX239" fmla="*/ 634665 w 12191999"/>
              <a:gd name="connsiteY239" fmla="*/ 1689550 h 2083506"/>
              <a:gd name="connsiteX240" fmla="*/ 527471 w 12191999"/>
              <a:gd name="connsiteY240" fmla="*/ 1679869 h 2083506"/>
              <a:gd name="connsiteX241" fmla="*/ 420260 w 12191999"/>
              <a:gd name="connsiteY241" fmla="*/ 1668475 h 2083506"/>
              <a:gd name="connsiteX242" fmla="*/ 357630 w 12191999"/>
              <a:gd name="connsiteY242" fmla="*/ 1652142 h 2083506"/>
              <a:gd name="connsiteX243" fmla="*/ 269407 w 12191999"/>
              <a:gd name="connsiteY243" fmla="*/ 1643812 h 2083506"/>
              <a:gd name="connsiteX244" fmla="*/ 254769 w 12191999"/>
              <a:gd name="connsiteY244" fmla="*/ 1641013 h 2083506"/>
              <a:gd name="connsiteX245" fmla="*/ 150763 w 12191999"/>
              <a:gd name="connsiteY245" fmla="*/ 1628143 h 2083506"/>
              <a:gd name="connsiteX246" fmla="*/ 29133 w 12191999"/>
              <a:gd name="connsiteY246" fmla="*/ 1626172 h 2083506"/>
              <a:gd name="connsiteX247" fmla="*/ 0 w 12191999"/>
              <a:gd name="connsiteY247" fmla="*/ 1619589 h 208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Lst>
            <a:rect l="l" t="t" r="r" b="b"/>
            <a:pathLst>
              <a:path w="12191999" h="2083506">
                <a:moveTo>
                  <a:pt x="0" y="0"/>
                </a:moveTo>
                <a:lnTo>
                  <a:pt x="9429748" y="0"/>
                </a:lnTo>
                <a:lnTo>
                  <a:pt x="9429748" y="1"/>
                </a:lnTo>
                <a:lnTo>
                  <a:pt x="12191999" y="1"/>
                </a:lnTo>
                <a:lnTo>
                  <a:pt x="12191999" y="1164372"/>
                </a:lnTo>
                <a:lnTo>
                  <a:pt x="12147852" y="1163783"/>
                </a:lnTo>
                <a:cubicBezTo>
                  <a:pt x="12063101" y="1189107"/>
                  <a:pt x="12045020" y="1156925"/>
                  <a:pt x="11993604" y="1153496"/>
                </a:cubicBezTo>
                <a:cubicBezTo>
                  <a:pt x="11954216" y="1165241"/>
                  <a:pt x="11911195" y="1167350"/>
                  <a:pt x="11865319" y="1176624"/>
                </a:cubicBezTo>
                <a:cubicBezTo>
                  <a:pt x="11822513" y="1184682"/>
                  <a:pt x="11766915" y="1201558"/>
                  <a:pt x="11718353" y="1209136"/>
                </a:cubicBezTo>
                <a:cubicBezTo>
                  <a:pt x="11675379" y="1217463"/>
                  <a:pt x="11638007" y="1216639"/>
                  <a:pt x="11609067" y="1218512"/>
                </a:cubicBezTo>
                <a:cubicBezTo>
                  <a:pt x="11597582" y="1221322"/>
                  <a:pt x="11554280" y="1243577"/>
                  <a:pt x="11545958" y="1240430"/>
                </a:cubicBezTo>
                <a:lnTo>
                  <a:pt x="11445770" y="1225780"/>
                </a:lnTo>
                <a:cubicBezTo>
                  <a:pt x="11425543" y="1230782"/>
                  <a:pt x="11413740" y="1222096"/>
                  <a:pt x="11398842" y="1227250"/>
                </a:cubicBezTo>
                <a:cubicBezTo>
                  <a:pt x="11367060" y="1233093"/>
                  <a:pt x="11269285" y="1263712"/>
                  <a:pt x="11240093" y="1266797"/>
                </a:cubicBezTo>
                <a:cubicBezTo>
                  <a:pt x="11197297" y="1273685"/>
                  <a:pt x="11181311" y="1272682"/>
                  <a:pt x="11141364" y="1288059"/>
                </a:cubicBezTo>
                <a:cubicBezTo>
                  <a:pt x="11099891" y="1305386"/>
                  <a:pt x="11051533" y="1319157"/>
                  <a:pt x="11015396" y="1353104"/>
                </a:cubicBezTo>
                <a:cubicBezTo>
                  <a:pt x="11009424" y="1362217"/>
                  <a:pt x="10992328" y="1361966"/>
                  <a:pt x="10973905" y="1365109"/>
                </a:cubicBezTo>
                <a:cubicBezTo>
                  <a:pt x="10955482" y="1368254"/>
                  <a:pt x="10907369" y="1372817"/>
                  <a:pt x="10904858" y="1371966"/>
                </a:cubicBezTo>
                <a:cubicBezTo>
                  <a:pt x="10880521" y="1379494"/>
                  <a:pt x="10873670" y="1399734"/>
                  <a:pt x="10827883" y="1410270"/>
                </a:cubicBezTo>
                <a:cubicBezTo>
                  <a:pt x="10790248" y="1415655"/>
                  <a:pt x="10724899" y="1420726"/>
                  <a:pt x="10690996" y="1426394"/>
                </a:cubicBezTo>
                <a:cubicBezTo>
                  <a:pt x="10676463" y="1423331"/>
                  <a:pt x="10634514" y="1436908"/>
                  <a:pt x="10624461" y="1444283"/>
                </a:cubicBezTo>
                <a:cubicBezTo>
                  <a:pt x="10601952" y="1468442"/>
                  <a:pt x="10536224" y="1460228"/>
                  <a:pt x="10517208" y="1478947"/>
                </a:cubicBezTo>
                <a:cubicBezTo>
                  <a:pt x="10509508" y="1482271"/>
                  <a:pt x="10505833" y="1468818"/>
                  <a:pt x="10497937" y="1469831"/>
                </a:cubicBezTo>
                <a:lnTo>
                  <a:pt x="10471201" y="1486037"/>
                </a:lnTo>
                <a:lnTo>
                  <a:pt x="10448263" y="1478223"/>
                </a:lnTo>
                <a:lnTo>
                  <a:pt x="10388089" y="1507175"/>
                </a:lnTo>
                <a:cubicBezTo>
                  <a:pt x="10350285" y="1513081"/>
                  <a:pt x="10383281" y="1526586"/>
                  <a:pt x="10333720" y="1515848"/>
                </a:cubicBezTo>
                <a:cubicBezTo>
                  <a:pt x="10286428" y="1526223"/>
                  <a:pt x="10174884" y="1550019"/>
                  <a:pt x="10104338" y="1569424"/>
                </a:cubicBezTo>
                <a:cubicBezTo>
                  <a:pt x="10066963" y="1581564"/>
                  <a:pt x="9967395" y="1605712"/>
                  <a:pt x="9910445" y="1632275"/>
                </a:cubicBezTo>
                <a:cubicBezTo>
                  <a:pt x="9856131" y="1644130"/>
                  <a:pt x="9831118" y="1689967"/>
                  <a:pt x="9770872" y="1688088"/>
                </a:cubicBezTo>
                <a:cubicBezTo>
                  <a:pt x="9769882" y="1691843"/>
                  <a:pt x="9737016" y="1697044"/>
                  <a:pt x="9733849" y="1700034"/>
                </a:cubicBezTo>
                <a:lnTo>
                  <a:pt x="9703714" y="1730093"/>
                </a:lnTo>
                <a:lnTo>
                  <a:pt x="9698351" y="1730377"/>
                </a:lnTo>
                <a:lnTo>
                  <a:pt x="9632895" y="1736363"/>
                </a:lnTo>
                <a:lnTo>
                  <a:pt x="9569107" y="1741010"/>
                </a:lnTo>
                <a:cubicBezTo>
                  <a:pt x="9558961" y="1745882"/>
                  <a:pt x="9548028" y="1750646"/>
                  <a:pt x="9536451" y="1755120"/>
                </a:cubicBezTo>
                <a:lnTo>
                  <a:pt x="9529385" y="1757515"/>
                </a:lnTo>
                <a:lnTo>
                  <a:pt x="9498527" y="1753117"/>
                </a:lnTo>
                <a:lnTo>
                  <a:pt x="9436642" y="1755478"/>
                </a:lnTo>
                <a:lnTo>
                  <a:pt x="9429748" y="1756317"/>
                </a:lnTo>
                <a:lnTo>
                  <a:pt x="9429748" y="1768745"/>
                </a:lnTo>
                <a:lnTo>
                  <a:pt x="9425802" y="1769273"/>
                </a:lnTo>
                <a:cubicBezTo>
                  <a:pt x="9390751" y="1773262"/>
                  <a:pt x="9371406" y="1773457"/>
                  <a:pt x="9349763" y="1776107"/>
                </a:cubicBezTo>
                <a:cubicBezTo>
                  <a:pt x="9314721" y="1782260"/>
                  <a:pt x="9277650" y="1796217"/>
                  <a:pt x="9256503" y="1800699"/>
                </a:cubicBezTo>
                <a:lnTo>
                  <a:pt x="9222873" y="1803003"/>
                </a:lnTo>
                <a:lnTo>
                  <a:pt x="9224095" y="1807355"/>
                </a:lnTo>
                <a:lnTo>
                  <a:pt x="9211603" y="1807675"/>
                </a:lnTo>
                <a:lnTo>
                  <a:pt x="9183719" y="1807781"/>
                </a:lnTo>
                <a:cubicBezTo>
                  <a:pt x="9166319" y="1808439"/>
                  <a:pt x="9117935" y="1807396"/>
                  <a:pt x="9100221" y="1808989"/>
                </a:cubicBezTo>
                <a:cubicBezTo>
                  <a:pt x="9095111" y="1813630"/>
                  <a:pt x="9087224" y="1816160"/>
                  <a:pt x="9077439" y="1817333"/>
                </a:cubicBezTo>
                <a:lnTo>
                  <a:pt x="9055889" y="1817464"/>
                </a:lnTo>
                <a:lnTo>
                  <a:pt x="8930912" y="1828648"/>
                </a:lnTo>
                <a:lnTo>
                  <a:pt x="8913729" y="1829483"/>
                </a:lnTo>
                <a:lnTo>
                  <a:pt x="8904423" y="1833234"/>
                </a:lnTo>
                <a:cubicBezTo>
                  <a:pt x="8897319" y="1833982"/>
                  <a:pt x="8876911" y="1833498"/>
                  <a:pt x="8871099" y="1833979"/>
                </a:cubicBezTo>
                <a:lnTo>
                  <a:pt x="8869557" y="1836113"/>
                </a:lnTo>
                <a:cubicBezTo>
                  <a:pt x="8851043" y="1839524"/>
                  <a:pt x="8781405" y="1850882"/>
                  <a:pt x="8760021" y="1854442"/>
                </a:cubicBezTo>
                <a:cubicBezTo>
                  <a:pt x="8755749" y="1851161"/>
                  <a:pt x="8746183" y="1856343"/>
                  <a:pt x="8741254" y="1857469"/>
                </a:cubicBezTo>
                <a:cubicBezTo>
                  <a:pt x="8740491" y="1855259"/>
                  <a:pt x="8728559" y="1854585"/>
                  <a:pt x="8725039" y="1856552"/>
                </a:cubicBezTo>
                <a:cubicBezTo>
                  <a:pt x="8641157" y="1867333"/>
                  <a:pt x="8683145" y="1845054"/>
                  <a:pt x="8635265" y="1859168"/>
                </a:cubicBezTo>
                <a:cubicBezTo>
                  <a:pt x="8626795" y="1860103"/>
                  <a:pt x="8619931" y="1859212"/>
                  <a:pt x="8613911" y="1857561"/>
                </a:cubicBezTo>
                <a:lnTo>
                  <a:pt x="8604931" y="1854170"/>
                </a:lnTo>
                <a:lnTo>
                  <a:pt x="8570171" y="1860579"/>
                </a:lnTo>
                <a:cubicBezTo>
                  <a:pt x="8553049" y="1862813"/>
                  <a:pt x="8535028" y="1864294"/>
                  <a:pt x="8516537" y="1864971"/>
                </a:cubicBezTo>
                <a:cubicBezTo>
                  <a:pt x="8512388" y="1860455"/>
                  <a:pt x="8497874" y="1866870"/>
                  <a:pt x="8491046" y="1868141"/>
                </a:cubicBezTo>
                <a:cubicBezTo>
                  <a:pt x="8490975" y="1865191"/>
                  <a:pt x="8475847" y="1863778"/>
                  <a:pt x="8470478" y="1866216"/>
                </a:cubicBezTo>
                <a:cubicBezTo>
                  <a:pt x="8357654" y="1876758"/>
                  <a:pt x="8421139" y="1849210"/>
                  <a:pt x="8353433" y="1865729"/>
                </a:cubicBezTo>
                <a:lnTo>
                  <a:pt x="8347675" y="1865075"/>
                </a:lnTo>
                <a:lnTo>
                  <a:pt x="8343939" y="1865677"/>
                </a:lnTo>
                <a:cubicBezTo>
                  <a:pt x="8309852" y="1870841"/>
                  <a:pt x="8272587" y="1875809"/>
                  <a:pt x="8221566" y="1881148"/>
                </a:cubicBezTo>
                <a:cubicBezTo>
                  <a:pt x="8158043" y="1892960"/>
                  <a:pt x="8095547" y="1914042"/>
                  <a:pt x="8066095" y="1919902"/>
                </a:cubicBezTo>
                <a:cubicBezTo>
                  <a:pt x="8058949" y="1919234"/>
                  <a:pt x="8051921" y="1917862"/>
                  <a:pt x="8044849" y="1916308"/>
                </a:cubicBezTo>
                <a:lnTo>
                  <a:pt x="8041142" y="1915506"/>
                </a:lnTo>
                <a:lnTo>
                  <a:pt x="8022159" y="1911521"/>
                </a:lnTo>
                <a:lnTo>
                  <a:pt x="7944932" y="1917265"/>
                </a:lnTo>
                <a:lnTo>
                  <a:pt x="7879011" y="1928570"/>
                </a:lnTo>
                <a:lnTo>
                  <a:pt x="7865529" y="1934399"/>
                </a:lnTo>
                <a:lnTo>
                  <a:pt x="7774801" y="1947969"/>
                </a:lnTo>
                <a:lnTo>
                  <a:pt x="7748398" y="1955982"/>
                </a:lnTo>
                <a:lnTo>
                  <a:pt x="7740684" y="1955717"/>
                </a:lnTo>
                <a:cubicBezTo>
                  <a:pt x="7728362" y="1958584"/>
                  <a:pt x="7714099" y="1968442"/>
                  <a:pt x="7712976" y="1960442"/>
                </a:cubicBezTo>
                <a:lnTo>
                  <a:pt x="7699956" y="1966104"/>
                </a:lnTo>
                <a:lnTo>
                  <a:pt x="7684158" y="1962927"/>
                </a:lnTo>
                <a:cubicBezTo>
                  <a:pt x="7674684" y="1962643"/>
                  <a:pt x="7652105" y="1963177"/>
                  <a:pt x="7643109" y="1964400"/>
                </a:cubicBezTo>
                <a:lnTo>
                  <a:pt x="7630180" y="1970266"/>
                </a:lnTo>
                <a:lnTo>
                  <a:pt x="7609131" y="1971774"/>
                </a:lnTo>
                <a:cubicBezTo>
                  <a:pt x="7596694" y="1971644"/>
                  <a:pt x="7570258" y="1969757"/>
                  <a:pt x="7555555" y="1969491"/>
                </a:cubicBezTo>
                <a:cubicBezTo>
                  <a:pt x="7541460" y="1966540"/>
                  <a:pt x="7530571" y="1964848"/>
                  <a:pt x="7520919" y="1970177"/>
                </a:cubicBezTo>
                <a:cubicBezTo>
                  <a:pt x="7500295" y="1966884"/>
                  <a:pt x="7480780" y="1949401"/>
                  <a:pt x="7456258" y="1960468"/>
                </a:cubicBezTo>
                <a:cubicBezTo>
                  <a:pt x="7434946" y="1957506"/>
                  <a:pt x="7435772" y="1952500"/>
                  <a:pt x="7393047" y="1952408"/>
                </a:cubicBezTo>
                <a:cubicBezTo>
                  <a:pt x="7356520" y="1952860"/>
                  <a:pt x="7236307" y="1958626"/>
                  <a:pt x="7199912" y="1959913"/>
                </a:cubicBezTo>
                <a:cubicBezTo>
                  <a:pt x="7176501" y="1959942"/>
                  <a:pt x="7160098" y="1958343"/>
                  <a:pt x="7146774" y="1956641"/>
                </a:cubicBezTo>
                <a:lnTo>
                  <a:pt x="7122244" y="1953891"/>
                </a:lnTo>
                <a:lnTo>
                  <a:pt x="7032241" y="1962723"/>
                </a:lnTo>
                <a:cubicBezTo>
                  <a:pt x="6997214" y="1965198"/>
                  <a:pt x="6963725" y="1968396"/>
                  <a:pt x="6941492" y="1976868"/>
                </a:cubicBezTo>
                <a:cubicBezTo>
                  <a:pt x="6947015" y="1970398"/>
                  <a:pt x="6923088" y="1965379"/>
                  <a:pt x="6906514" y="1968589"/>
                </a:cubicBezTo>
                <a:cubicBezTo>
                  <a:pt x="6925890" y="1943204"/>
                  <a:pt x="6840983" y="1991464"/>
                  <a:pt x="6826395" y="1974141"/>
                </a:cubicBezTo>
                <a:cubicBezTo>
                  <a:pt x="6825676" y="1990223"/>
                  <a:pt x="6751393" y="2017492"/>
                  <a:pt x="6716431" y="2004297"/>
                </a:cubicBezTo>
                <a:cubicBezTo>
                  <a:pt x="6663167" y="2007518"/>
                  <a:pt x="6625450" y="2020811"/>
                  <a:pt x="6569607" y="2015496"/>
                </a:cubicBezTo>
                <a:cubicBezTo>
                  <a:pt x="6567874" y="2017648"/>
                  <a:pt x="6565034" y="2019449"/>
                  <a:pt x="6561430" y="2020996"/>
                </a:cubicBezTo>
                <a:lnTo>
                  <a:pt x="6549371" y="2024747"/>
                </a:lnTo>
                <a:lnTo>
                  <a:pt x="6547040" y="2024474"/>
                </a:lnTo>
                <a:cubicBezTo>
                  <a:pt x="6537882" y="2024425"/>
                  <a:pt x="6533193" y="2025332"/>
                  <a:pt x="6530482" y="2026659"/>
                </a:cubicBezTo>
                <a:lnTo>
                  <a:pt x="6528565" y="2028600"/>
                </a:lnTo>
                <a:lnTo>
                  <a:pt x="6517741" y="2030558"/>
                </a:lnTo>
                <a:lnTo>
                  <a:pt x="6497855" y="2035650"/>
                </a:lnTo>
                <a:lnTo>
                  <a:pt x="6492785" y="2035444"/>
                </a:lnTo>
                <a:lnTo>
                  <a:pt x="6460692" y="2041321"/>
                </a:lnTo>
                <a:lnTo>
                  <a:pt x="6459609" y="2040851"/>
                </a:lnTo>
                <a:cubicBezTo>
                  <a:pt x="6456451" y="2039933"/>
                  <a:pt x="6452734" y="2039508"/>
                  <a:pt x="6447765" y="2040102"/>
                </a:cubicBezTo>
                <a:cubicBezTo>
                  <a:pt x="6446007" y="2031126"/>
                  <a:pt x="6441093" y="2037380"/>
                  <a:pt x="6426590" y="2039928"/>
                </a:cubicBezTo>
                <a:cubicBezTo>
                  <a:pt x="6423606" y="2033241"/>
                  <a:pt x="6413230" y="2032925"/>
                  <a:pt x="6401693" y="2033537"/>
                </a:cubicBezTo>
                <a:lnTo>
                  <a:pt x="6387141" y="2033161"/>
                </a:lnTo>
                <a:lnTo>
                  <a:pt x="6357846" y="2036782"/>
                </a:lnTo>
                <a:lnTo>
                  <a:pt x="6342914" y="2037585"/>
                </a:lnTo>
                <a:lnTo>
                  <a:pt x="6336300" y="2038781"/>
                </a:lnTo>
                <a:lnTo>
                  <a:pt x="6317178" y="2038968"/>
                </a:lnTo>
                <a:lnTo>
                  <a:pt x="6161427" y="2047338"/>
                </a:lnTo>
                <a:cubicBezTo>
                  <a:pt x="6147824" y="2057658"/>
                  <a:pt x="6118908" y="2077615"/>
                  <a:pt x="6097339" y="2082438"/>
                </a:cubicBezTo>
                <a:cubicBezTo>
                  <a:pt x="6090149" y="2084046"/>
                  <a:pt x="6083776" y="2083972"/>
                  <a:pt x="6079059" y="2081299"/>
                </a:cubicBezTo>
                <a:cubicBezTo>
                  <a:pt x="6063900" y="2082334"/>
                  <a:pt x="6011621" y="2084537"/>
                  <a:pt x="5998439" y="2070958"/>
                </a:cubicBezTo>
                <a:cubicBezTo>
                  <a:pt x="5976443" y="2071759"/>
                  <a:pt x="5925514" y="2069780"/>
                  <a:pt x="5904290" y="2070255"/>
                </a:cubicBezTo>
                <a:cubicBezTo>
                  <a:pt x="5871515" y="2066244"/>
                  <a:pt x="5843986" y="2088249"/>
                  <a:pt x="5814867" y="2079032"/>
                </a:cubicBezTo>
                <a:cubicBezTo>
                  <a:pt x="5792003" y="2070559"/>
                  <a:pt x="5750009" y="2076273"/>
                  <a:pt x="5725743" y="2070558"/>
                </a:cubicBezTo>
                <a:cubicBezTo>
                  <a:pt x="5716432" y="2058355"/>
                  <a:pt x="5667424" y="2047322"/>
                  <a:pt x="5650546" y="2052412"/>
                </a:cubicBezTo>
                <a:cubicBezTo>
                  <a:pt x="5614627" y="2046084"/>
                  <a:pt x="5608108" y="2028306"/>
                  <a:pt x="5581284" y="2023175"/>
                </a:cubicBezTo>
                <a:lnTo>
                  <a:pt x="5572593" y="2018391"/>
                </a:lnTo>
                <a:lnTo>
                  <a:pt x="5548580" y="2016951"/>
                </a:lnTo>
                <a:cubicBezTo>
                  <a:pt x="5523726" y="2017783"/>
                  <a:pt x="5498337" y="2019663"/>
                  <a:pt x="5471173" y="2018786"/>
                </a:cubicBezTo>
                <a:cubicBezTo>
                  <a:pt x="5447687" y="2003020"/>
                  <a:pt x="5353807" y="2022324"/>
                  <a:pt x="5340320" y="2037611"/>
                </a:cubicBezTo>
                <a:cubicBezTo>
                  <a:pt x="5340015" y="2024215"/>
                  <a:pt x="5271937" y="2042455"/>
                  <a:pt x="5254376" y="2042928"/>
                </a:cubicBezTo>
                <a:cubicBezTo>
                  <a:pt x="5248522" y="2043086"/>
                  <a:pt x="5248281" y="2041270"/>
                  <a:pt x="5258035" y="2035649"/>
                </a:cubicBezTo>
                <a:cubicBezTo>
                  <a:pt x="5239374" y="2037214"/>
                  <a:pt x="5220112" y="2030252"/>
                  <a:pt x="5230622" y="2024576"/>
                </a:cubicBezTo>
                <a:cubicBezTo>
                  <a:pt x="5173932" y="2036724"/>
                  <a:pt x="5090262" y="2024645"/>
                  <a:pt x="5026203" y="2030162"/>
                </a:cubicBezTo>
                <a:cubicBezTo>
                  <a:pt x="4991280" y="2016814"/>
                  <a:pt x="5010212" y="2029164"/>
                  <a:pt x="4973988" y="2026668"/>
                </a:cubicBezTo>
                <a:cubicBezTo>
                  <a:pt x="4983896" y="2038955"/>
                  <a:pt x="4930012" y="2019774"/>
                  <a:pt x="4928030" y="2033642"/>
                </a:cubicBezTo>
                <a:cubicBezTo>
                  <a:pt x="4921501" y="2032748"/>
                  <a:pt x="4915238" y="2031445"/>
                  <a:pt x="4908970" y="2030033"/>
                </a:cubicBezTo>
                <a:lnTo>
                  <a:pt x="4905679" y="2029300"/>
                </a:lnTo>
                <a:lnTo>
                  <a:pt x="4892525" y="2028768"/>
                </a:lnTo>
                <a:lnTo>
                  <a:pt x="4888818" y="2025619"/>
                </a:lnTo>
                <a:lnTo>
                  <a:pt x="4869018" y="2022668"/>
                </a:lnTo>
                <a:cubicBezTo>
                  <a:pt x="4861602" y="2022028"/>
                  <a:pt x="4853622" y="2021880"/>
                  <a:pt x="4844804" y="2022527"/>
                </a:cubicBezTo>
                <a:cubicBezTo>
                  <a:pt x="4823110" y="2028022"/>
                  <a:pt x="4789330" y="2021287"/>
                  <a:pt x="4758778" y="2021694"/>
                </a:cubicBezTo>
                <a:lnTo>
                  <a:pt x="4744748" y="2023396"/>
                </a:lnTo>
                <a:lnTo>
                  <a:pt x="4698956" y="2020558"/>
                </a:lnTo>
                <a:cubicBezTo>
                  <a:pt x="4685921" y="2020008"/>
                  <a:pt x="4672392" y="2019718"/>
                  <a:pt x="4658147" y="2019920"/>
                </a:cubicBezTo>
                <a:lnTo>
                  <a:pt x="4631706" y="2021274"/>
                </a:lnTo>
                <a:lnTo>
                  <a:pt x="4624776" y="2020152"/>
                </a:lnTo>
                <a:cubicBezTo>
                  <a:pt x="4612703" y="2020277"/>
                  <a:pt x="4596727" y="2024226"/>
                  <a:pt x="4598150" y="2019429"/>
                </a:cubicBezTo>
                <a:lnTo>
                  <a:pt x="4584588" y="2021092"/>
                </a:lnTo>
                <a:lnTo>
                  <a:pt x="4571203" y="2017263"/>
                </a:lnTo>
                <a:cubicBezTo>
                  <a:pt x="4569736" y="2016374"/>
                  <a:pt x="4568633" y="2015427"/>
                  <a:pt x="4567930" y="2014458"/>
                </a:cubicBezTo>
                <a:lnTo>
                  <a:pt x="4548984" y="2015717"/>
                </a:lnTo>
                <a:lnTo>
                  <a:pt x="4533451" y="2012976"/>
                </a:lnTo>
                <a:lnTo>
                  <a:pt x="4519910" y="2014768"/>
                </a:lnTo>
                <a:lnTo>
                  <a:pt x="4514290" y="2014364"/>
                </a:lnTo>
                <a:lnTo>
                  <a:pt x="4500320" y="2013007"/>
                </a:lnTo>
                <a:cubicBezTo>
                  <a:pt x="4493159" y="2012056"/>
                  <a:pt x="4485144" y="2010910"/>
                  <a:pt x="4476219" y="2009993"/>
                </a:cubicBezTo>
                <a:lnTo>
                  <a:pt x="4468701" y="2009574"/>
                </a:lnTo>
                <a:lnTo>
                  <a:pt x="4452333" y="2004964"/>
                </a:lnTo>
                <a:cubicBezTo>
                  <a:pt x="4440422" y="2001479"/>
                  <a:pt x="4431048" y="1999130"/>
                  <a:pt x="4420644" y="2001021"/>
                </a:cubicBezTo>
                <a:cubicBezTo>
                  <a:pt x="4402911" y="1996519"/>
                  <a:pt x="4390524" y="1983900"/>
                  <a:pt x="4364856" y="1987267"/>
                </a:cubicBezTo>
                <a:cubicBezTo>
                  <a:pt x="4372645" y="1981550"/>
                  <a:pt x="4336350" y="1986575"/>
                  <a:pt x="4332062" y="1980703"/>
                </a:cubicBezTo>
                <a:cubicBezTo>
                  <a:pt x="4330083" y="1975974"/>
                  <a:pt x="4318612" y="1976397"/>
                  <a:pt x="4309876" y="1974653"/>
                </a:cubicBezTo>
                <a:cubicBezTo>
                  <a:pt x="4303650" y="1969824"/>
                  <a:pt x="4259693" y="1965414"/>
                  <a:pt x="4244391" y="1966109"/>
                </a:cubicBezTo>
                <a:cubicBezTo>
                  <a:pt x="4201255" y="1970914"/>
                  <a:pt x="4166558" y="1951471"/>
                  <a:pt x="4132071" y="1954813"/>
                </a:cubicBezTo>
                <a:cubicBezTo>
                  <a:pt x="4123041" y="1954358"/>
                  <a:pt x="4115554" y="1953263"/>
                  <a:pt x="4109069" y="1951778"/>
                </a:cubicBezTo>
                <a:lnTo>
                  <a:pt x="4092908" y="1946662"/>
                </a:lnTo>
                <a:cubicBezTo>
                  <a:pt x="4092707" y="1945539"/>
                  <a:pt x="4092506" y="1944415"/>
                  <a:pt x="4092306" y="1943291"/>
                </a:cubicBezTo>
                <a:lnTo>
                  <a:pt x="4080234" y="1941219"/>
                </a:lnTo>
                <a:lnTo>
                  <a:pt x="4077778" y="1940145"/>
                </a:lnTo>
                <a:cubicBezTo>
                  <a:pt x="4073105" y="1938081"/>
                  <a:pt x="4068339" y="1936119"/>
                  <a:pt x="4062936" y="1934506"/>
                </a:cubicBezTo>
                <a:cubicBezTo>
                  <a:pt x="4048082" y="1947155"/>
                  <a:pt x="4014523" y="1922869"/>
                  <a:pt x="4012506" y="1935475"/>
                </a:cubicBezTo>
                <a:cubicBezTo>
                  <a:pt x="3980228" y="1928812"/>
                  <a:pt x="3986775" y="1942559"/>
                  <a:pt x="3965880" y="1925968"/>
                </a:cubicBezTo>
                <a:cubicBezTo>
                  <a:pt x="3899515" y="1923414"/>
                  <a:pt x="3830855" y="1902158"/>
                  <a:pt x="3765338" y="1906649"/>
                </a:cubicBezTo>
                <a:cubicBezTo>
                  <a:pt x="3780686" y="1902635"/>
                  <a:pt x="3768784" y="1893856"/>
                  <a:pt x="3749493" y="1893071"/>
                </a:cubicBezTo>
                <a:cubicBezTo>
                  <a:pt x="3807776" y="1876857"/>
                  <a:pt x="3656400" y="1898030"/>
                  <a:pt x="3672704" y="1881383"/>
                </a:cubicBezTo>
                <a:cubicBezTo>
                  <a:pt x="3645532" y="1893973"/>
                  <a:pt x="3537791" y="1900656"/>
                  <a:pt x="3530082" y="1883187"/>
                </a:cubicBezTo>
                <a:cubicBezTo>
                  <a:pt x="3479808" y="1875044"/>
                  <a:pt x="3426017" y="1877998"/>
                  <a:pt x="3387664" y="1862579"/>
                </a:cubicBezTo>
                <a:cubicBezTo>
                  <a:pt x="3382649" y="1863935"/>
                  <a:pt x="3377277" y="1864791"/>
                  <a:pt x="3371681" y="1865293"/>
                </a:cubicBezTo>
                <a:lnTo>
                  <a:pt x="3355305" y="1865842"/>
                </a:lnTo>
                <a:lnTo>
                  <a:pt x="3353790" y="1865158"/>
                </a:lnTo>
                <a:cubicBezTo>
                  <a:pt x="3346144" y="1863282"/>
                  <a:pt x="3340687" y="1863057"/>
                  <a:pt x="3336210" y="1863564"/>
                </a:cubicBezTo>
                <a:lnTo>
                  <a:pt x="3331381" y="1864716"/>
                </a:lnTo>
                <a:lnTo>
                  <a:pt x="3319012" y="1864093"/>
                </a:lnTo>
                <a:lnTo>
                  <a:pt x="3293818" y="1864135"/>
                </a:lnTo>
                <a:lnTo>
                  <a:pt x="3289881" y="1862954"/>
                </a:lnTo>
                <a:lnTo>
                  <a:pt x="3253090" y="1861164"/>
                </a:lnTo>
                <a:cubicBezTo>
                  <a:pt x="3253042" y="1860968"/>
                  <a:pt x="3252996" y="1860771"/>
                  <a:pt x="3252949" y="1860574"/>
                </a:cubicBezTo>
                <a:cubicBezTo>
                  <a:pt x="3251799" y="1859213"/>
                  <a:pt x="3249368" y="1858131"/>
                  <a:pt x="3244187" y="1857604"/>
                </a:cubicBezTo>
                <a:cubicBezTo>
                  <a:pt x="3250860" y="1853873"/>
                  <a:pt x="3250577" y="1852999"/>
                  <a:pt x="3246570" y="1852946"/>
                </a:cubicBezTo>
                <a:lnTo>
                  <a:pt x="3237810" y="1853064"/>
                </a:lnTo>
                <a:lnTo>
                  <a:pt x="3230822" y="1855474"/>
                </a:lnTo>
                <a:cubicBezTo>
                  <a:pt x="3206812" y="1862286"/>
                  <a:pt x="3176733" y="1868865"/>
                  <a:pt x="3136549" y="1874037"/>
                </a:cubicBezTo>
                <a:cubicBezTo>
                  <a:pt x="3081163" y="1880168"/>
                  <a:pt x="2902557" y="1900580"/>
                  <a:pt x="2845754" y="1910932"/>
                </a:cubicBezTo>
                <a:cubicBezTo>
                  <a:pt x="2860822" y="1944376"/>
                  <a:pt x="2813389" y="1905358"/>
                  <a:pt x="2786878" y="1917162"/>
                </a:cubicBezTo>
                <a:cubicBezTo>
                  <a:pt x="2766803" y="1917398"/>
                  <a:pt x="2741628" y="1915886"/>
                  <a:pt x="2725298" y="1912340"/>
                </a:cubicBezTo>
                <a:cubicBezTo>
                  <a:pt x="2716680" y="1911427"/>
                  <a:pt x="2707572" y="1911972"/>
                  <a:pt x="2697754" y="1914863"/>
                </a:cubicBezTo>
                <a:cubicBezTo>
                  <a:pt x="2667185" y="1939014"/>
                  <a:pt x="2622149" y="1926211"/>
                  <a:pt x="2568063" y="1936283"/>
                </a:cubicBezTo>
                <a:cubicBezTo>
                  <a:pt x="2552625" y="1932001"/>
                  <a:pt x="2502682" y="1953378"/>
                  <a:pt x="2489784" y="1943720"/>
                </a:cubicBezTo>
                <a:cubicBezTo>
                  <a:pt x="2478524" y="1943155"/>
                  <a:pt x="2467418" y="1949411"/>
                  <a:pt x="2458978" y="1938095"/>
                </a:cubicBezTo>
                <a:cubicBezTo>
                  <a:pt x="2417552" y="1934639"/>
                  <a:pt x="2366376" y="1931293"/>
                  <a:pt x="2318712" y="1934474"/>
                </a:cubicBezTo>
                <a:cubicBezTo>
                  <a:pt x="2296029" y="1936526"/>
                  <a:pt x="2282069" y="1938434"/>
                  <a:pt x="2268709" y="1940521"/>
                </a:cubicBezTo>
                <a:lnTo>
                  <a:pt x="2264080" y="1941232"/>
                </a:lnTo>
                <a:lnTo>
                  <a:pt x="2254684" y="1943524"/>
                </a:lnTo>
                <a:lnTo>
                  <a:pt x="2252523" y="1943004"/>
                </a:lnTo>
                <a:lnTo>
                  <a:pt x="2173350" y="1929202"/>
                </a:lnTo>
                <a:lnTo>
                  <a:pt x="2155266" y="1920267"/>
                </a:lnTo>
                <a:lnTo>
                  <a:pt x="2091013" y="1914631"/>
                </a:lnTo>
                <a:cubicBezTo>
                  <a:pt x="2033357" y="1920614"/>
                  <a:pt x="2070513" y="1905065"/>
                  <a:pt x="2030712" y="1897690"/>
                </a:cubicBezTo>
                <a:cubicBezTo>
                  <a:pt x="1994539" y="1893055"/>
                  <a:pt x="1958569" y="1883188"/>
                  <a:pt x="1908838" y="1892222"/>
                </a:cubicBezTo>
                <a:cubicBezTo>
                  <a:pt x="1897236" y="1896147"/>
                  <a:pt x="1883338" y="1892415"/>
                  <a:pt x="1877796" y="1883887"/>
                </a:cubicBezTo>
                <a:cubicBezTo>
                  <a:pt x="1876842" y="1882419"/>
                  <a:pt x="1876177" y="1880863"/>
                  <a:pt x="1875824" y="1879265"/>
                </a:cubicBezTo>
                <a:cubicBezTo>
                  <a:pt x="1843474" y="1887199"/>
                  <a:pt x="1841511" y="1873818"/>
                  <a:pt x="1823048" y="1881064"/>
                </a:cubicBezTo>
                <a:cubicBezTo>
                  <a:pt x="1792640" y="1872164"/>
                  <a:pt x="1782358" y="1850450"/>
                  <a:pt x="1765736" y="1856578"/>
                </a:cubicBezTo>
                <a:cubicBezTo>
                  <a:pt x="1753024" y="1849107"/>
                  <a:pt x="1745932" y="1828316"/>
                  <a:pt x="1725669" y="1833744"/>
                </a:cubicBezTo>
                <a:cubicBezTo>
                  <a:pt x="1727428" y="1831405"/>
                  <a:pt x="1726953" y="1830157"/>
                  <a:pt x="1725216" y="1829447"/>
                </a:cubicBezTo>
                <a:lnTo>
                  <a:pt x="1721485" y="1828960"/>
                </a:lnTo>
                <a:lnTo>
                  <a:pt x="1717786" y="1832224"/>
                </a:lnTo>
                <a:cubicBezTo>
                  <a:pt x="1703445" y="1843277"/>
                  <a:pt x="1706547" y="1827935"/>
                  <a:pt x="1689907" y="1825425"/>
                </a:cubicBezTo>
                <a:cubicBezTo>
                  <a:pt x="1682338" y="1823445"/>
                  <a:pt x="1685181" y="1820226"/>
                  <a:pt x="1688093" y="1817391"/>
                </a:cubicBezTo>
                <a:lnTo>
                  <a:pt x="1496789" y="1805297"/>
                </a:lnTo>
                <a:cubicBezTo>
                  <a:pt x="1463551" y="1793913"/>
                  <a:pt x="1426345" y="1786892"/>
                  <a:pt x="1392839" y="1758649"/>
                </a:cubicBezTo>
                <a:cubicBezTo>
                  <a:pt x="1386461" y="1750573"/>
                  <a:pt x="1374031" y="1756918"/>
                  <a:pt x="1360872" y="1752441"/>
                </a:cubicBezTo>
                <a:cubicBezTo>
                  <a:pt x="1347711" y="1747963"/>
                  <a:pt x="1332751" y="1735898"/>
                  <a:pt x="1313885" y="1731785"/>
                </a:cubicBezTo>
                <a:cubicBezTo>
                  <a:pt x="1281989" y="1726305"/>
                  <a:pt x="1256405" y="1739744"/>
                  <a:pt x="1247665" y="1727765"/>
                </a:cubicBezTo>
                <a:cubicBezTo>
                  <a:pt x="1231363" y="1728538"/>
                  <a:pt x="1209120" y="1742556"/>
                  <a:pt x="1196850" y="1729622"/>
                </a:cubicBezTo>
                <a:cubicBezTo>
                  <a:pt x="1195195" y="1740224"/>
                  <a:pt x="1178147" y="1721561"/>
                  <a:pt x="1168728" y="1728550"/>
                </a:cubicBezTo>
                <a:cubicBezTo>
                  <a:pt x="1152073" y="1727193"/>
                  <a:pt x="1122804" y="1725926"/>
                  <a:pt x="1096918" y="1721485"/>
                </a:cubicBezTo>
                <a:lnTo>
                  <a:pt x="1094082" y="1720113"/>
                </a:lnTo>
                <a:lnTo>
                  <a:pt x="1040782" y="1721762"/>
                </a:lnTo>
                <a:cubicBezTo>
                  <a:pt x="987172" y="1722352"/>
                  <a:pt x="1023272" y="1708707"/>
                  <a:pt x="955980" y="1719289"/>
                </a:cubicBezTo>
                <a:cubicBezTo>
                  <a:pt x="948995" y="1714208"/>
                  <a:pt x="940521" y="1713816"/>
                  <a:pt x="926108" y="1715917"/>
                </a:cubicBezTo>
                <a:cubicBezTo>
                  <a:pt x="900077" y="1715834"/>
                  <a:pt x="902688" y="1703436"/>
                  <a:pt x="876049" y="1710422"/>
                </a:cubicBezTo>
                <a:cubicBezTo>
                  <a:pt x="881084" y="1703830"/>
                  <a:pt x="826830" y="1706893"/>
                  <a:pt x="839194" y="1700176"/>
                </a:cubicBezTo>
                <a:cubicBezTo>
                  <a:pt x="822548" y="1693764"/>
                  <a:pt x="813674" y="1703628"/>
                  <a:pt x="797112" y="1698014"/>
                </a:cubicBezTo>
                <a:cubicBezTo>
                  <a:pt x="778195" y="1696418"/>
                  <a:pt x="807647" y="1705364"/>
                  <a:pt x="786610" y="1705455"/>
                </a:cubicBezTo>
                <a:cubicBezTo>
                  <a:pt x="761170" y="1704357"/>
                  <a:pt x="760599" y="1716610"/>
                  <a:pt x="741833" y="1700566"/>
                </a:cubicBezTo>
                <a:lnTo>
                  <a:pt x="673985" y="1692278"/>
                </a:lnTo>
                <a:cubicBezTo>
                  <a:pt x="658515" y="1695829"/>
                  <a:pt x="646395" y="1693620"/>
                  <a:pt x="634665" y="1689550"/>
                </a:cubicBezTo>
                <a:cubicBezTo>
                  <a:pt x="599149" y="1689690"/>
                  <a:pt x="567176" y="1683160"/>
                  <a:pt x="527471" y="1679869"/>
                </a:cubicBezTo>
                <a:cubicBezTo>
                  <a:pt x="484099" y="1683240"/>
                  <a:pt x="462693" y="1671949"/>
                  <a:pt x="420260" y="1668475"/>
                </a:cubicBezTo>
                <a:cubicBezTo>
                  <a:pt x="377482" y="1677390"/>
                  <a:pt x="393500" y="1652730"/>
                  <a:pt x="357630" y="1652142"/>
                </a:cubicBezTo>
                <a:cubicBezTo>
                  <a:pt x="298692" y="1659518"/>
                  <a:pt x="359631" y="1643849"/>
                  <a:pt x="269407" y="1643812"/>
                </a:cubicBezTo>
                <a:cubicBezTo>
                  <a:pt x="264204" y="1645215"/>
                  <a:pt x="253436" y="1643159"/>
                  <a:pt x="254769" y="1641013"/>
                </a:cubicBezTo>
                <a:cubicBezTo>
                  <a:pt x="234996" y="1641090"/>
                  <a:pt x="179093" y="1626583"/>
                  <a:pt x="150763" y="1628143"/>
                </a:cubicBezTo>
                <a:cubicBezTo>
                  <a:pt x="96232" y="1619954"/>
                  <a:pt x="68845" y="1629422"/>
                  <a:pt x="29133" y="1626172"/>
                </a:cubicBezTo>
                <a:lnTo>
                  <a:pt x="0" y="1619589"/>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Box 3">
            <a:extLst>
              <a:ext uri="{FF2B5EF4-FFF2-40B4-BE49-F238E27FC236}">
                <a16:creationId xmlns:a16="http://schemas.microsoft.com/office/drawing/2014/main" id="{F9587691-3D51-C25F-E585-2429A8A171D2}"/>
              </a:ext>
            </a:extLst>
          </p:cNvPr>
          <p:cNvSpPr txBox="1"/>
          <p:nvPr/>
        </p:nvSpPr>
        <p:spPr>
          <a:xfrm>
            <a:off x="621506" y="533400"/>
            <a:ext cx="7900987" cy="817403"/>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2600" kern="1200" dirty="0">
                <a:solidFill>
                  <a:schemeClr val="tx1"/>
                </a:solidFill>
                <a:latin typeface="Amasis MT Pro" panose="02040504050005020304" pitchFamily="18" charset="0"/>
                <a:ea typeface="+mj-ea"/>
                <a:cs typeface="+mj-cs"/>
              </a:rPr>
              <a:t>Complete the following expression to make a perfect square trinomial.</a:t>
            </a:r>
          </a:p>
        </p:txBody>
      </p:sp>
      <p:pic>
        <p:nvPicPr>
          <p:cNvPr id="3" name="Picture 2">
            <a:extLst>
              <a:ext uri="{FF2B5EF4-FFF2-40B4-BE49-F238E27FC236}">
                <a16:creationId xmlns:a16="http://schemas.microsoft.com/office/drawing/2014/main" id="{07C374DE-AAB4-A2FC-5748-07F2471A747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36608" y="2819400"/>
            <a:ext cx="7926246" cy="2895600"/>
          </a:xfrm>
          <a:prstGeom prst="rect">
            <a:avLst/>
          </a:prstGeom>
        </p:spPr>
      </p:pic>
    </p:spTree>
    <p:extLst>
      <p:ext uri="{BB962C8B-B14F-4D97-AF65-F5344CB8AC3E}">
        <p14:creationId xmlns:p14="http://schemas.microsoft.com/office/powerpoint/2010/main" val="101371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743</TotalTime>
  <Words>1056</Words>
  <Application>Microsoft Office PowerPoint</Application>
  <PresentationFormat>On-screen Show (4:3)</PresentationFormat>
  <Paragraphs>187</Paragraphs>
  <Slides>35</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Amasis MT Pro</vt:lpstr>
      <vt:lpstr>Amasis MT Pro Medium</vt:lpstr>
      <vt:lpstr>Arial</vt:lpstr>
      <vt:lpstr>Avenir Next LT Pro Light</vt:lpstr>
      <vt:lpstr>Calibri</vt:lpstr>
      <vt:lpstr>Cambria Math</vt:lpstr>
      <vt:lpstr>Wingdings</vt:lpstr>
      <vt:lpstr>Office Theme</vt:lpstr>
      <vt:lpstr>Lecture 2</vt:lpstr>
      <vt:lpstr>Surd Expressions</vt:lpstr>
      <vt:lpstr>Squares and Differences of Squares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Theorem of Pythagoras</vt:lpstr>
      <vt:lpstr>PowerPoint Presentation</vt:lpstr>
      <vt:lpstr>PowerPoint Presentation</vt:lpstr>
      <vt:lpstr>PowerPoint Presentation</vt:lpstr>
      <vt:lpstr>Rationalizing the denominator</vt:lpstr>
      <vt:lpstr>PowerPoint Presentation</vt:lpstr>
      <vt:lpstr>Factorization of Zero</vt:lpstr>
      <vt:lpstr>PowerPoint Presentation</vt:lpstr>
      <vt:lpstr>Inequalities</vt:lpstr>
      <vt:lpstr>Inequalities</vt:lpstr>
      <vt:lpstr>PowerPoint Presentation</vt:lpstr>
      <vt:lpstr>PowerPoint Presentation</vt:lpstr>
      <vt:lpstr>Practice Time</vt:lpstr>
      <vt:lpstr>Perfect Square Trinomials &amp; Difference of two squares</vt:lpstr>
      <vt:lpstr>PowerPoint Presentation</vt:lpstr>
      <vt:lpstr>Pythagorean theorem</vt:lpstr>
      <vt:lpstr>PowerPoint Presentation</vt:lpstr>
      <vt:lpstr>Rationalising the Denominator &amp; Factorization of Zero</vt:lpstr>
      <vt:lpstr>PowerPoint Presentation</vt:lpstr>
      <vt:lpstr>Inequalities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3</dc:title>
  <dc:creator>Togzhan Nurtayeva</dc:creator>
  <cp:lastModifiedBy>Rebaz Sharif</cp:lastModifiedBy>
  <cp:revision>74</cp:revision>
  <dcterms:created xsi:type="dcterms:W3CDTF">2021-01-07T07:18:36Z</dcterms:created>
  <dcterms:modified xsi:type="dcterms:W3CDTF">2024-12-16T06:13:23Z</dcterms:modified>
</cp:coreProperties>
</file>