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9" r:id="rId3"/>
    <p:sldId id="268" r:id="rId4"/>
    <p:sldId id="269" r:id="rId5"/>
    <p:sldId id="256" r:id="rId6"/>
    <p:sldId id="257" r:id="rId7"/>
    <p:sldId id="259" r:id="rId8"/>
    <p:sldId id="260" r:id="rId9"/>
    <p:sldId id="261" r:id="rId10"/>
    <p:sldId id="264" r:id="rId11"/>
    <p:sldId id="276" r:id="rId12"/>
    <p:sldId id="272" r:id="rId13"/>
    <p:sldId id="271" r:id="rId14"/>
    <p:sldId id="274" r:id="rId15"/>
    <p:sldId id="292" r:id="rId16"/>
    <p:sldId id="273" r:id="rId17"/>
    <p:sldId id="275" r:id="rId18"/>
    <p:sldId id="270" r:id="rId19"/>
    <p:sldId id="291" r:id="rId20"/>
    <p:sldId id="285" r:id="rId21"/>
    <p:sldId id="284" r:id="rId22"/>
    <p:sldId id="280" r:id="rId23"/>
    <p:sldId id="294" r:id="rId24"/>
    <p:sldId id="258" r:id="rId25"/>
    <p:sldId id="281" r:id="rId26"/>
    <p:sldId id="282" r:id="rId27"/>
    <p:sldId id="283" r:id="rId28"/>
    <p:sldId id="293" r:id="rId29"/>
    <p:sldId id="262" r:id="rId30"/>
    <p:sldId id="263" r:id="rId31"/>
    <p:sldId id="295" r:id="rId32"/>
    <p:sldId id="296" r:id="rId33"/>
    <p:sldId id="297" r:id="rId34"/>
    <p:sldId id="298" r:id="rId35"/>
    <p:sldId id="299" r:id="rId36"/>
    <p:sldId id="289" r:id="rId37"/>
    <p:sldId id="290" r:id="rId38"/>
    <p:sldId id="28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152EE0-2281-404B-A3B6-8D73523641F1}" type="doc">
      <dgm:prSet loTypeId="urn:microsoft.com/office/officeart/2005/8/layout/orgChart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F39C51D-3298-413A-9545-258E5D67CF07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Slope</a:t>
          </a:r>
        </a:p>
      </dgm:t>
    </dgm:pt>
    <dgm:pt modelId="{D299E6B2-A821-4FA3-A247-AC9515BE6A1C}" type="parTrans" cxnId="{6679ACA0-1525-4120-B51D-03E7223F1207}">
      <dgm:prSet/>
      <dgm:spPr/>
      <dgm:t>
        <a:bodyPr/>
        <a:lstStyle/>
        <a:p>
          <a:endParaRPr lang="en-US"/>
        </a:p>
      </dgm:t>
    </dgm:pt>
    <dgm:pt modelId="{6C55FA78-3800-432E-A27B-7DD31907EF09}" type="sibTrans" cxnId="{6679ACA0-1525-4120-B51D-03E7223F1207}">
      <dgm:prSet/>
      <dgm:spPr/>
      <dgm:t>
        <a:bodyPr/>
        <a:lstStyle/>
        <a:p>
          <a:endParaRPr lang="en-US"/>
        </a:p>
      </dgm:t>
    </dgm:pt>
    <dgm:pt modelId="{EA13757E-AEA5-4561-B5DA-362B74036858}">
      <dgm:prSet phldrT="[Text]"/>
      <dgm:spPr/>
      <dgm:t>
        <a:bodyPr/>
        <a:lstStyle/>
        <a:p>
          <a:r>
            <a:rPr lang="en-US" dirty="0"/>
            <a:t>Positive</a:t>
          </a:r>
        </a:p>
      </dgm:t>
    </dgm:pt>
    <dgm:pt modelId="{186AF07F-3B0C-4244-8841-9EB2B91C30A6}" type="parTrans" cxnId="{00FDB2B4-70BB-423B-823D-BD5C28792F45}">
      <dgm:prSet/>
      <dgm:spPr/>
      <dgm:t>
        <a:bodyPr/>
        <a:lstStyle/>
        <a:p>
          <a:endParaRPr lang="en-US"/>
        </a:p>
      </dgm:t>
    </dgm:pt>
    <dgm:pt modelId="{CDE97876-8C6F-45F0-A695-761DDFBCA7E0}" type="sibTrans" cxnId="{00FDB2B4-70BB-423B-823D-BD5C28792F45}">
      <dgm:prSet/>
      <dgm:spPr/>
      <dgm:t>
        <a:bodyPr/>
        <a:lstStyle/>
        <a:p>
          <a:endParaRPr lang="en-US"/>
        </a:p>
      </dgm:t>
    </dgm:pt>
    <dgm:pt modelId="{37AA537C-D35A-4881-A27F-0BE78D76DAEF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Negative</a:t>
          </a:r>
        </a:p>
      </dgm:t>
    </dgm:pt>
    <dgm:pt modelId="{26E70288-35C8-4566-88F7-5320B0615A80}" type="parTrans" cxnId="{C4EA2EBD-B25F-4631-A914-083FE0893584}">
      <dgm:prSet/>
      <dgm:spPr/>
      <dgm:t>
        <a:bodyPr/>
        <a:lstStyle/>
        <a:p>
          <a:endParaRPr lang="en-US"/>
        </a:p>
      </dgm:t>
    </dgm:pt>
    <dgm:pt modelId="{6BC006E1-1F1D-4A19-88AE-0BE0B0AAC76D}" type="sibTrans" cxnId="{C4EA2EBD-B25F-4631-A914-083FE0893584}">
      <dgm:prSet/>
      <dgm:spPr/>
      <dgm:t>
        <a:bodyPr/>
        <a:lstStyle/>
        <a:p>
          <a:endParaRPr lang="en-US"/>
        </a:p>
      </dgm:t>
    </dgm:pt>
    <dgm:pt modelId="{FF68B472-7BD0-467B-AEA5-EFE8849321E6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Zero </a:t>
          </a:r>
        </a:p>
      </dgm:t>
    </dgm:pt>
    <dgm:pt modelId="{AE79AE12-D215-44E2-B8DD-8522650DE741}" type="parTrans" cxnId="{850D1D5C-27CE-46A5-8AEE-5FA9E70FC42D}">
      <dgm:prSet/>
      <dgm:spPr/>
      <dgm:t>
        <a:bodyPr/>
        <a:lstStyle/>
        <a:p>
          <a:endParaRPr lang="en-US"/>
        </a:p>
      </dgm:t>
    </dgm:pt>
    <dgm:pt modelId="{4C81E2A4-CE34-4849-9942-495B48D9559B}" type="sibTrans" cxnId="{850D1D5C-27CE-46A5-8AEE-5FA9E70FC42D}">
      <dgm:prSet/>
      <dgm:spPr/>
      <dgm:t>
        <a:bodyPr/>
        <a:lstStyle/>
        <a:p>
          <a:endParaRPr lang="en-US"/>
        </a:p>
      </dgm:t>
    </dgm:pt>
    <dgm:pt modelId="{ACC4CE81-9024-4C63-A2A3-E0E8E3B6F02F}">
      <dgm:prSet phldrT="[Text]"/>
      <dgm:spPr>
        <a:ln>
          <a:solidFill>
            <a:srgbClr val="00B0F0"/>
          </a:solidFill>
        </a:ln>
      </dgm:spPr>
      <dgm:t>
        <a:bodyPr/>
        <a:lstStyle/>
        <a:p>
          <a:r>
            <a:rPr lang="en-US" dirty="0"/>
            <a:t>Infinite</a:t>
          </a:r>
        </a:p>
      </dgm:t>
    </dgm:pt>
    <dgm:pt modelId="{FE9F2981-F74B-439C-B12D-0098D4D78CEC}" type="parTrans" cxnId="{5AAD7258-D27E-45A6-9658-C7A0815DEACD}">
      <dgm:prSet/>
      <dgm:spPr/>
      <dgm:t>
        <a:bodyPr/>
        <a:lstStyle/>
        <a:p>
          <a:endParaRPr lang="en-US"/>
        </a:p>
      </dgm:t>
    </dgm:pt>
    <dgm:pt modelId="{3DABB6A7-A65A-4D23-ADBA-4E052844EA6A}" type="sibTrans" cxnId="{5AAD7258-D27E-45A6-9658-C7A0815DEACD}">
      <dgm:prSet/>
      <dgm:spPr/>
      <dgm:t>
        <a:bodyPr/>
        <a:lstStyle/>
        <a:p>
          <a:endParaRPr lang="en-US"/>
        </a:p>
      </dgm:t>
    </dgm:pt>
    <dgm:pt modelId="{9F08A268-9EBC-4331-B355-112DAC020B24}" type="pres">
      <dgm:prSet presAssocID="{E1152EE0-2281-404B-A3B6-8D73523641F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4341834-F7C6-4E42-BD35-46D8E14F3DE0}" type="pres">
      <dgm:prSet presAssocID="{2F39C51D-3298-413A-9545-258E5D67CF07}" presName="hierRoot1" presStyleCnt="0">
        <dgm:presLayoutVars>
          <dgm:hierBranch val="init"/>
        </dgm:presLayoutVars>
      </dgm:prSet>
      <dgm:spPr/>
    </dgm:pt>
    <dgm:pt modelId="{F7775CB5-32D9-4A66-B772-BD82A54B68B4}" type="pres">
      <dgm:prSet presAssocID="{2F39C51D-3298-413A-9545-258E5D67CF07}" presName="rootComposite1" presStyleCnt="0"/>
      <dgm:spPr/>
    </dgm:pt>
    <dgm:pt modelId="{B3FB76D2-E363-4279-97CB-25E586797BAF}" type="pres">
      <dgm:prSet presAssocID="{2F39C51D-3298-413A-9545-258E5D67CF07}" presName="rootText1" presStyleLbl="node0" presStyleIdx="0" presStyleCnt="1">
        <dgm:presLayoutVars>
          <dgm:chPref val="3"/>
        </dgm:presLayoutVars>
      </dgm:prSet>
      <dgm:spPr/>
    </dgm:pt>
    <dgm:pt modelId="{B2818098-6ECE-4444-9EA2-7B8562B70407}" type="pres">
      <dgm:prSet presAssocID="{2F39C51D-3298-413A-9545-258E5D67CF07}" presName="rootConnector1" presStyleLbl="node1" presStyleIdx="0" presStyleCnt="0"/>
      <dgm:spPr/>
    </dgm:pt>
    <dgm:pt modelId="{42F7E7B8-18BC-4862-88EE-02BDEB6AC2AE}" type="pres">
      <dgm:prSet presAssocID="{2F39C51D-3298-413A-9545-258E5D67CF07}" presName="hierChild2" presStyleCnt="0"/>
      <dgm:spPr/>
    </dgm:pt>
    <dgm:pt modelId="{8DD64BC8-F616-489C-9E36-40CC17DC784F}" type="pres">
      <dgm:prSet presAssocID="{186AF07F-3B0C-4244-8841-9EB2B91C30A6}" presName="Name37" presStyleLbl="parChTrans1D2" presStyleIdx="0" presStyleCnt="4"/>
      <dgm:spPr/>
    </dgm:pt>
    <dgm:pt modelId="{E4CD6819-10F9-4EF3-9373-0E591C61A433}" type="pres">
      <dgm:prSet presAssocID="{EA13757E-AEA5-4561-B5DA-362B74036858}" presName="hierRoot2" presStyleCnt="0">
        <dgm:presLayoutVars>
          <dgm:hierBranch val="init"/>
        </dgm:presLayoutVars>
      </dgm:prSet>
      <dgm:spPr/>
    </dgm:pt>
    <dgm:pt modelId="{1963D6F6-3A30-440E-8C5D-211652A4D7BD}" type="pres">
      <dgm:prSet presAssocID="{EA13757E-AEA5-4561-B5DA-362B74036858}" presName="rootComposite" presStyleCnt="0"/>
      <dgm:spPr/>
    </dgm:pt>
    <dgm:pt modelId="{0E8DCA60-B9C0-4922-BE44-A493775B9652}" type="pres">
      <dgm:prSet presAssocID="{EA13757E-AEA5-4561-B5DA-362B74036858}" presName="rootText" presStyleLbl="node2" presStyleIdx="0" presStyleCnt="4">
        <dgm:presLayoutVars>
          <dgm:chPref val="3"/>
        </dgm:presLayoutVars>
      </dgm:prSet>
      <dgm:spPr/>
    </dgm:pt>
    <dgm:pt modelId="{8B59CB37-0136-4511-ABE4-50EB625BE442}" type="pres">
      <dgm:prSet presAssocID="{EA13757E-AEA5-4561-B5DA-362B74036858}" presName="rootConnector" presStyleLbl="node2" presStyleIdx="0" presStyleCnt="4"/>
      <dgm:spPr/>
    </dgm:pt>
    <dgm:pt modelId="{03973FEB-E138-4A3D-A917-B77C9E7E86BC}" type="pres">
      <dgm:prSet presAssocID="{EA13757E-AEA5-4561-B5DA-362B74036858}" presName="hierChild4" presStyleCnt="0"/>
      <dgm:spPr/>
    </dgm:pt>
    <dgm:pt modelId="{A05EE512-7FE0-4FED-809F-AF1CE7AF1F71}" type="pres">
      <dgm:prSet presAssocID="{EA13757E-AEA5-4561-B5DA-362B74036858}" presName="hierChild5" presStyleCnt="0"/>
      <dgm:spPr/>
    </dgm:pt>
    <dgm:pt modelId="{9A654F2C-BDD6-4E6F-8C26-D2BF0FD24EC2}" type="pres">
      <dgm:prSet presAssocID="{26E70288-35C8-4566-88F7-5320B0615A80}" presName="Name37" presStyleLbl="parChTrans1D2" presStyleIdx="1" presStyleCnt="4"/>
      <dgm:spPr/>
    </dgm:pt>
    <dgm:pt modelId="{BC3A2698-404F-45E3-8C62-D80B386BF9DA}" type="pres">
      <dgm:prSet presAssocID="{37AA537C-D35A-4881-A27F-0BE78D76DAEF}" presName="hierRoot2" presStyleCnt="0">
        <dgm:presLayoutVars>
          <dgm:hierBranch val="init"/>
        </dgm:presLayoutVars>
      </dgm:prSet>
      <dgm:spPr/>
    </dgm:pt>
    <dgm:pt modelId="{68D3605B-999E-4F3B-940A-5ED91944287E}" type="pres">
      <dgm:prSet presAssocID="{37AA537C-D35A-4881-A27F-0BE78D76DAEF}" presName="rootComposite" presStyleCnt="0"/>
      <dgm:spPr/>
    </dgm:pt>
    <dgm:pt modelId="{5632A09A-B469-4976-BAE8-7B08001AF7AA}" type="pres">
      <dgm:prSet presAssocID="{37AA537C-D35A-4881-A27F-0BE78D76DAEF}" presName="rootText" presStyleLbl="node2" presStyleIdx="1" presStyleCnt="4">
        <dgm:presLayoutVars>
          <dgm:chPref val="3"/>
        </dgm:presLayoutVars>
      </dgm:prSet>
      <dgm:spPr/>
    </dgm:pt>
    <dgm:pt modelId="{C3A7C616-8636-4DD5-90AE-703B5AA7A511}" type="pres">
      <dgm:prSet presAssocID="{37AA537C-D35A-4881-A27F-0BE78D76DAEF}" presName="rootConnector" presStyleLbl="node2" presStyleIdx="1" presStyleCnt="4"/>
      <dgm:spPr/>
    </dgm:pt>
    <dgm:pt modelId="{9E5140BA-43CA-4F2F-AB88-C34ED5662818}" type="pres">
      <dgm:prSet presAssocID="{37AA537C-D35A-4881-A27F-0BE78D76DAEF}" presName="hierChild4" presStyleCnt="0"/>
      <dgm:spPr/>
    </dgm:pt>
    <dgm:pt modelId="{08413E0B-83C3-4387-A706-B347989FEC8F}" type="pres">
      <dgm:prSet presAssocID="{37AA537C-D35A-4881-A27F-0BE78D76DAEF}" presName="hierChild5" presStyleCnt="0"/>
      <dgm:spPr/>
    </dgm:pt>
    <dgm:pt modelId="{A7BEA418-3F2C-4CE1-8717-173B64E5C2DD}" type="pres">
      <dgm:prSet presAssocID="{AE79AE12-D215-44E2-B8DD-8522650DE741}" presName="Name37" presStyleLbl="parChTrans1D2" presStyleIdx="2" presStyleCnt="4"/>
      <dgm:spPr/>
    </dgm:pt>
    <dgm:pt modelId="{E07424E7-74CE-4512-AB35-AD913B98E022}" type="pres">
      <dgm:prSet presAssocID="{FF68B472-7BD0-467B-AEA5-EFE8849321E6}" presName="hierRoot2" presStyleCnt="0">
        <dgm:presLayoutVars>
          <dgm:hierBranch val="init"/>
        </dgm:presLayoutVars>
      </dgm:prSet>
      <dgm:spPr/>
    </dgm:pt>
    <dgm:pt modelId="{00917470-0A26-4EDF-B8B3-61ECD7886AB8}" type="pres">
      <dgm:prSet presAssocID="{FF68B472-7BD0-467B-AEA5-EFE8849321E6}" presName="rootComposite" presStyleCnt="0"/>
      <dgm:spPr/>
    </dgm:pt>
    <dgm:pt modelId="{377E8452-1D98-44A6-B58C-A167E9907DD7}" type="pres">
      <dgm:prSet presAssocID="{FF68B472-7BD0-467B-AEA5-EFE8849321E6}" presName="rootText" presStyleLbl="node2" presStyleIdx="2" presStyleCnt="4">
        <dgm:presLayoutVars>
          <dgm:chPref val="3"/>
        </dgm:presLayoutVars>
      </dgm:prSet>
      <dgm:spPr/>
    </dgm:pt>
    <dgm:pt modelId="{C33D138F-FB91-4E2F-B5CB-4FD6146345A5}" type="pres">
      <dgm:prSet presAssocID="{FF68B472-7BD0-467B-AEA5-EFE8849321E6}" presName="rootConnector" presStyleLbl="node2" presStyleIdx="2" presStyleCnt="4"/>
      <dgm:spPr/>
    </dgm:pt>
    <dgm:pt modelId="{362AE4E2-7A8E-46F3-8C13-DE080D85F465}" type="pres">
      <dgm:prSet presAssocID="{FF68B472-7BD0-467B-AEA5-EFE8849321E6}" presName="hierChild4" presStyleCnt="0"/>
      <dgm:spPr/>
    </dgm:pt>
    <dgm:pt modelId="{136CA6B6-2B06-47F9-A568-C73DF224EFDB}" type="pres">
      <dgm:prSet presAssocID="{FF68B472-7BD0-467B-AEA5-EFE8849321E6}" presName="hierChild5" presStyleCnt="0"/>
      <dgm:spPr/>
    </dgm:pt>
    <dgm:pt modelId="{F325E9EC-A07B-40BC-965E-6D46351B7101}" type="pres">
      <dgm:prSet presAssocID="{FE9F2981-F74B-439C-B12D-0098D4D78CEC}" presName="Name37" presStyleLbl="parChTrans1D2" presStyleIdx="3" presStyleCnt="4"/>
      <dgm:spPr/>
    </dgm:pt>
    <dgm:pt modelId="{FF3F47C8-4A20-4ABF-BEDB-65F2988E37A8}" type="pres">
      <dgm:prSet presAssocID="{ACC4CE81-9024-4C63-A2A3-E0E8E3B6F02F}" presName="hierRoot2" presStyleCnt="0">
        <dgm:presLayoutVars>
          <dgm:hierBranch val="init"/>
        </dgm:presLayoutVars>
      </dgm:prSet>
      <dgm:spPr/>
    </dgm:pt>
    <dgm:pt modelId="{D7E271F3-3843-4261-A836-7EFCA07CDF32}" type="pres">
      <dgm:prSet presAssocID="{ACC4CE81-9024-4C63-A2A3-E0E8E3B6F02F}" presName="rootComposite" presStyleCnt="0"/>
      <dgm:spPr/>
    </dgm:pt>
    <dgm:pt modelId="{CA8E39E3-4952-4F95-B101-2CDE27201970}" type="pres">
      <dgm:prSet presAssocID="{ACC4CE81-9024-4C63-A2A3-E0E8E3B6F02F}" presName="rootText" presStyleLbl="node2" presStyleIdx="3" presStyleCnt="4">
        <dgm:presLayoutVars>
          <dgm:chPref val="3"/>
        </dgm:presLayoutVars>
      </dgm:prSet>
      <dgm:spPr/>
    </dgm:pt>
    <dgm:pt modelId="{A477421A-92E0-40E9-B89D-1F2D6C2B9033}" type="pres">
      <dgm:prSet presAssocID="{ACC4CE81-9024-4C63-A2A3-E0E8E3B6F02F}" presName="rootConnector" presStyleLbl="node2" presStyleIdx="3" presStyleCnt="4"/>
      <dgm:spPr/>
    </dgm:pt>
    <dgm:pt modelId="{B9FC35FE-BAFD-4886-8E87-B1B8D5D89664}" type="pres">
      <dgm:prSet presAssocID="{ACC4CE81-9024-4C63-A2A3-E0E8E3B6F02F}" presName="hierChild4" presStyleCnt="0"/>
      <dgm:spPr/>
    </dgm:pt>
    <dgm:pt modelId="{A3FCE1AA-96C7-4C9D-9830-AC676F5175D9}" type="pres">
      <dgm:prSet presAssocID="{ACC4CE81-9024-4C63-A2A3-E0E8E3B6F02F}" presName="hierChild5" presStyleCnt="0"/>
      <dgm:spPr/>
    </dgm:pt>
    <dgm:pt modelId="{85286BCA-E23E-4DBB-B4D7-5CBDABCB7936}" type="pres">
      <dgm:prSet presAssocID="{2F39C51D-3298-413A-9545-258E5D67CF07}" presName="hierChild3" presStyleCnt="0"/>
      <dgm:spPr/>
    </dgm:pt>
  </dgm:ptLst>
  <dgm:cxnLst>
    <dgm:cxn modelId="{CF079801-78C3-4896-815B-C56EAFF9BF4E}" type="presOf" srcId="{2F39C51D-3298-413A-9545-258E5D67CF07}" destId="{B3FB76D2-E363-4279-97CB-25E586797BAF}" srcOrd="0" destOrd="0" presId="urn:microsoft.com/office/officeart/2005/8/layout/orgChart1"/>
    <dgm:cxn modelId="{7D3FD102-04ED-421B-9755-012DC64E9029}" type="presOf" srcId="{ACC4CE81-9024-4C63-A2A3-E0E8E3B6F02F}" destId="{CA8E39E3-4952-4F95-B101-2CDE27201970}" srcOrd="0" destOrd="0" presId="urn:microsoft.com/office/officeart/2005/8/layout/orgChart1"/>
    <dgm:cxn modelId="{BCF63610-D29A-488B-8736-2D75F65A5BA7}" type="presOf" srcId="{FF68B472-7BD0-467B-AEA5-EFE8849321E6}" destId="{377E8452-1D98-44A6-B58C-A167E9907DD7}" srcOrd="0" destOrd="0" presId="urn:microsoft.com/office/officeart/2005/8/layout/orgChart1"/>
    <dgm:cxn modelId="{BEEB5F11-5E78-4601-BB80-0179A8F8CAC1}" type="presOf" srcId="{EA13757E-AEA5-4561-B5DA-362B74036858}" destId="{0E8DCA60-B9C0-4922-BE44-A493775B9652}" srcOrd="0" destOrd="0" presId="urn:microsoft.com/office/officeart/2005/8/layout/orgChart1"/>
    <dgm:cxn modelId="{6FCCE316-41EA-4569-A40E-D32708637994}" type="presOf" srcId="{AE79AE12-D215-44E2-B8DD-8522650DE741}" destId="{A7BEA418-3F2C-4CE1-8717-173B64E5C2DD}" srcOrd="0" destOrd="0" presId="urn:microsoft.com/office/officeart/2005/8/layout/orgChart1"/>
    <dgm:cxn modelId="{5CC75A1E-C31E-422B-8747-053D5A5C3528}" type="presOf" srcId="{ACC4CE81-9024-4C63-A2A3-E0E8E3B6F02F}" destId="{A477421A-92E0-40E9-B89D-1F2D6C2B9033}" srcOrd="1" destOrd="0" presId="urn:microsoft.com/office/officeart/2005/8/layout/orgChart1"/>
    <dgm:cxn modelId="{8187B22C-7E8D-4406-A304-4CD697FF084E}" type="presOf" srcId="{37AA537C-D35A-4881-A27F-0BE78D76DAEF}" destId="{5632A09A-B469-4976-BAE8-7B08001AF7AA}" srcOrd="0" destOrd="0" presId="urn:microsoft.com/office/officeart/2005/8/layout/orgChart1"/>
    <dgm:cxn modelId="{25B75F3A-68BC-4EB2-A571-7F1D17EC731C}" type="presOf" srcId="{FF68B472-7BD0-467B-AEA5-EFE8849321E6}" destId="{C33D138F-FB91-4E2F-B5CB-4FD6146345A5}" srcOrd="1" destOrd="0" presId="urn:microsoft.com/office/officeart/2005/8/layout/orgChart1"/>
    <dgm:cxn modelId="{850D1D5C-27CE-46A5-8AEE-5FA9E70FC42D}" srcId="{2F39C51D-3298-413A-9545-258E5D67CF07}" destId="{FF68B472-7BD0-467B-AEA5-EFE8849321E6}" srcOrd="2" destOrd="0" parTransId="{AE79AE12-D215-44E2-B8DD-8522650DE741}" sibTransId="{4C81E2A4-CE34-4849-9942-495B48D9559B}"/>
    <dgm:cxn modelId="{95D75851-D5EE-4A91-AADB-E27039235308}" type="presOf" srcId="{37AA537C-D35A-4881-A27F-0BE78D76DAEF}" destId="{C3A7C616-8636-4DD5-90AE-703B5AA7A511}" srcOrd="1" destOrd="0" presId="urn:microsoft.com/office/officeart/2005/8/layout/orgChart1"/>
    <dgm:cxn modelId="{5AAD7258-D27E-45A6-9658-C7A0815DEACD}" srcId="{2F39C51D-3298-413A-9545-258E5D67CF07}" destId="{ACC4CE81-9024-4C63-A2A3-E0E8E3B6F02F}" srcOrd="3" destOrd="0" parTransId="{FE9F2981-F74B-439C-B12D-0098D4D78CEC}" sibTransId="{3DABB6A7-A65A-4D23-ADBA-4E052844EA6A}"/>
    <dgm:cxn modelId="{2EB4998D-79A3-4D6B-9604-E2812C0665AE}" type="presOf" srcId="{EA13757E-AEA5-4561-B5DA-362B74036858}" destId="{8B59CB37-0136-4511-ABE4-50EB625BE442}" srcOrd="1" destOrd="0" presId="urn:microsoft.com/office/officeart/2005/8/layout/orgChart1"/>
    <dgm:cxn modelId="{6679ACA0-1525-4120-B51D-03E7223F1207}" srcId="{E1152EE0-2281-404B-A3B6-8D73523641F1}" destId="{2F39C51D-3298-413A-9545-258E5D67CF07}" srcOrd="0" destOrd="0" parTransId="{D299E6B2-A821-4FA3-A247-AC9515BE6A1C}" sibTransId="{6C55FA78-3800-432E-A27B-7DD31907EF09}"/>
    <dgm:cxn modelId="{AF0D17AD-CCC7-4F6A-BEC7-5377E22A4676}" type="presOf" srcId="{FE9F2981-F74B-439C-B12D-0098D4D78CEC}" destId="{F325E9EC-A07B-40BC-965E-6D46351B7101}" srcOrd="0" destOrd="0" presId="urn:microsoft.com/office/officeart/2005/8/layout/orgChart1"/>
    <dgm:cxn modelId="{C35141B1-F336-44F9-8AF5-5030FF330BC0}" type="presOf" srcId="{186AF07F-3B0C-4244-8841-9EB2B91C30A6}" destId="{8DD64BC8-F616-489C-9E36-40CC17DC784F}" srcOrd="0" destOrd="0" presId="urn:microsoft.com/office/officeart/2005/8/layout/orgChart1"/>
    <dgm:cxn modelId="{00FDB2B4-70BB-423B-823D-BD5C28792F45}" srcId="{2F39C51D-3298-413A-9545-258E5D67CF07}" destId="{EA13757E-AEA5-4561-B5DA-362B74036858}" srcOrd="0" destOrd="0" parTransId="{186AF07F-3B0C-4244-8841-9EB2B91C30A6}" sibTransId="{CDE97876-8C6F-45F0-A695-761DDFBCA7E0}"/>
    <dgm:cxn modelId="{C4EA2EBD-B25F-4631-A914-083FE0893584}" srcId="{2F39C51D-3298-413A-9545-258E5D67CF07}" destId="{37AA537C-D35A-4881-A27F-0BE78D76DAEF}" srcOrd="1" destOrd="0" parTransId="{26E70288-35C8-4566-88F7-5320B0615A80}" sibTransId="{6BC006E1-1F1D-4A19-88AE-0BE0B0AAC76D}"/>
    <dgm:cxn modelId="{3CC1F4DA-7E49-4016-96B2-5419C47DBAC9}" type="presOf" srcId="{E1152EE0-2281-404B-A3B6-8D73523641F1}" destId="{9F08A268-9EBC-4331-B355-112DAC020B24}" srcOrd="0" destOrd="0" presId="urn:microsoft.com/office/officeart/2005/8/layout/orgChart1"/>
    <dgm:cxn modelId="{CB8A1AE9-C677-465D-B1AD-237FA426830E}" type="presOf" srcId="{2F39C51D-3298-413A-9545-258E5D67CF07}" destId="{B2818098-6ECE-4444-9EA2-7B8562B70407}" srcOrd="1" destOrd="0" presId="urn:microsoft.com/office/officeart/2005/8/layout/orgChart1"/>
    <dgm:cxn modelId="{787C9BE9-280B-49D3-855C-D352B6B559BA}" type="presOf" srcId="{26E70288-35C8-4566-88F7-5320B0615A80}" destId="{9A654F2C-BDD6-4E6F-8C26-D2BF0FD24EC2}" srcOrd="0" destOrd="0" presId="urn:microsoft.com/office/officeart/2005/8/layout/orgChart1"/>
    <dgm:cxn modelId="{116821D9-C762-4DF2-94F2-6F98507D107A}" type="presParOf" srcId="{9F08A268-9EBC-4331-B355-112DAC020B24}" destId="{B4341834-F7C6-4E42-BD35-46D8E14F3DE0}" srcOrd="0" destOrd="0" presId="urn:microsoft.com/office/officeart/2005/8/layout/orgChart1"/>
    <dgm:cxn modelId="{81001C9E-B2D7-45E3-BF4D-B303DEBF4CDD}" type="presParOf" srcId="{B4341834-F7C6-4E42-BD35-46D8E14F3DE0}" destId="{F7775CB5-32D9-4A66-B772-BD82A54B68B4}" srcOrd="0" destOrd="0" presId="urn:microsoft.com/office/officeart/2005/8/layout/orgChart1"/>
    <dgm:cxn modelId="{24068C2C-7900-41A2-8F91-CBAA6626048B}" type="presParOf" srcId="{F7775CB5-32D9-4A66-B772-BD82A54B68B4}" destId="{B3FB76D2-E363-4279-97CB-25E586797BAF}" srcOrd="0" destOrd="0" presId="urn:microsoft.com/office/officeart/2005/8/layout/orgChart1"/>
    <dgm:cxn modelId="{C2FF6FD4-C974-4B39-83D8-DBB41ED80AB2}" type="presParOf" srcId="{F7775CB5-32D9-4A66-B772-BD82A54B68B4}" destId="{B2818098-6ECE-4444-9EA2-7B8562B70407}" srcOrd="1" destOrd="0" presId="urn:microsoft.com/office/officeart/2005/8/layout/orgChart1"/>
    <dgm:cxn modelId="{8DBF3760-F0B7-4A8B-AFEA-C495D350C829}" type="presParOf" srcId="{B4341834-F7C6-4E42-BD35-46D8E14F3DE0}" destId="{42F7E7B8-18BC-4862-88EE-02BDEB6AC2AE}" srcOrd="1" destOrd="0" presId="urn:microsoft.com/office/officeart/2005/8/layout/orgChart1"/>
    <dgm:cxn modelId="{EAB265E4-13CC-468A-9E64-CE44BDE8FFA3}" type="presParOf" srcId="{42F7E7B8-18BC-4862-88EE-02BDEB6AC2AE}" destId="{8DD64BC8-F616-489C-9E36-40CC17DC784F}" srcOrd="0" destOrd="0" presId="urn:microsoft.com/office/officeart/2005/8/layout/orgChart1"/>
    <dgm:cxn modelId="{12EA8491-F501-4590-B6AD-958340E1FDE4}" type="presParOf" srcId="{42F7E7B8-18BC-4862-88EE-02BDEB6AC2AE}" destId="{E4CD6819-10F9-4EF3-9373-0E591C61A433}" srcOrd="1" destOrd="0" presId="urn:microsoft.com/office/officeart/2005/8/layout/orgChart1"/>
    <dgm:cxn modelId="{FC8E409C-2441-4912-AC1B-14AA28EE6BBE}" type="presParOf" srcId="{E4CD6819-10F9-4EF3-9373-0E591C61A433}" destId="{1963D6F6-3A30-440E-8C5D-211652A4D7BD}" srcOrd="0" destOrd="0" presId="urn:microsoft.com/office/officeart/2005/8/layout/orgChart1"/>
    <dgm:cxn modelId="{91B22A85-828D-4A37-B9DE-36A3FA8D0E69}" type="presParOf" srcId="{1963D6F6-3A30-440E-8C5D-211652A4D7BD}" destId="{0E8DCA60-B9C0-4922-BE44-A493775B9652}" srcOrd="0" destOrd="0" presId="urn:microsoft.com/office/officeart/2005/8/layout/orgChart1"/>
    <dgm:cxn modelId="{7E17671D-95FA-417F-9C0D-EDEC8397C458}" type="presParOf" srcId="{1963D6F6-3A30-440E-8C5D-211652A4D7BD}" destId="{8B59CB37-0136-4511-ABE4-50EB625BE442}" srcOrd="1" destOrd="0" presId="urn:microsoft.com/office/officeart/2005/8/layout/orgChart1"/>
    <dgm:cxn modelId="{2D982396-2AD2-41BD-A10C-2990571B8FC6}" type="presParOf" srcId="{E4CD6819-10F9-4EF3-9373-0E591C61A433}" destId="{03973FEB-E138-4A3D-A917-B77C9E7E86BC}" srcOrd="1" destOrd="0" presId="urn:microsoft.com/office/officeart/2005/8/layout/orgChart1"/>
    <dgm:cxn modelId="{DA1341FE-1B97-489B-9274-36C816C22A9E}" type="presParOf" srcId="{E4CD6819-10F9-4EF3-9373-0E591C61A433}" destId="{A05EE512-7FE0-4FED-809F-AF1CE7AF1F71}" srcOrd="2" destOrd="0" presId="urn:microsoft.com/office/officeart/2005/8/layout/orgChart1"/>
    <dgm:cxn modelId="{209D5F0C-D9FA-473A-BF62-AF436D8673ED}" type="presParOf" srcId="{42F7E7B8-18BC-4862-88EE-02BDEB6AC2AE}" destId="{9A654F2C-BDD6-4E6F-8C26-D2BF0FD24EC2}" srcOrd="2" destOrd="0" presId="urn:microsoft.com/office/officeart/2005/8/layout/orgChart1"/>
    <dgm:cxn modelId="{E672D780-ADB3-4395-82FA-678D0927583E}" type="presParOf" srcId="{42F7E7B8-18BC-4862-88EE-02BDEB6AC2AE}" destId="{BC3A2698-404F-45E3-8C62-D80B386BF9DA}" srcOrd="3" destOrd="0" presId="urn:microsoft.com/office/officeart/2005/8/layout/orgChart1"/>
    <dgm:cxn modelId="{7B9C15C8-B256-41D3-BA5A-0C74439A5318}" type="presParOf" srcId="{BC3A2698-404F-45E3-8C62-D80B386BF9DA}" destId="{68D3605B-999E-4F3B-940A-5ED91944287E}" srcOrd="0" destOrd="0" presId="urn:microsoft.com/office/officeart/2005/8/layout/orgChart1"/>
    <dgm:cxn modelId="{A967346E-8096-4FC1-AE00-4B3FCF258F04}" type="presParOf" srcId="{68D3605B-999E-4F3B-940A-5ED91944287E}" destId="{5632A09A-B469-4976-BAE8-7B08001AF7AA}" srcOrd="0" destOrd="0" presId="urn:microsoft.com/office/officeart/2005/8/layout/orgChart1"/>
    <dgm:cxn modelId="{E4C4F02E-15F4-40A1-90C0-06A984CCC13C}" type="presParOf" srcId="{68D3605B-999E-4F3B-940A-5ED91944287E}" destId="{C3A7C616-8636-4DD5-90AE-703B5AA7A511}" srcOrd="1" destOrd="0" presId="urn:microsoft.com/office/officeart/2005/8/layout/orgChart1"/>
    <dgm:cxn modelId="{C9B94086-41B5-4240-B8BE-A3353D777CF2}" type="presParOf" srcId="{BC3A2698-404F-45E3-8C62-D80B386BF9DA}" destId="{9E5140BA-43CA-4F2F-AB88-C34ED5662818}" srcOrd="1" destOrd="0" presId="urn:microsoft.com/office/officeart/2005/8/layout/orgChart1"/>
    <dgm:cxn modelId="{D342CDF6-C023-4FDD-B76D-B8BA536EC855}" type="presParOf" srcId="{BC3A2698-404F-45E3-8C62-D80B386BF9DA}" destId="{08413E0B-83C3-4387-A706-B347989FEC8F}" srcOrd="2" destOrd="0" presId="urn:microsoft.com/office/officeart/2005/8/layout/orgChart1"/>
    <dgm:cxn modelId="{DB75F9BA-2BA5-4960-A202-939AD309A54D}" type="presParOf" srcId="{42F7E7B8-18BC-4862-88EE-02BDEB6AC2AE}" destId="{A7BEA418-3F2C-4CE1-8717-173B64E5C2DD}" srcOrd="4" destOrd="0" presId="urn:microsoft.com/office/officeart/2005/8/layout/orgChart1"/>
    <dgm:cxn modelId="{F166E129-C308-4E5D-A563-24A35E6D86A8}" type="presParOf" srcId="{42F7E7B8-18BC-4862-88EE-02BDEB6AC2AE}" destId="{E07424E7-74CE-4512-AB35-AD913B98E022}" srcOrd="5" destOrd="0" presId="urn:microsoft.com/office/officeart/2005/8/layout/orgChart1"/>
    <dgm:cxn modelId="{24575CA0-D759-4EB0-97D5-43918C204765}" type="presParOf" srcId="{E07424E7-74CE-4512-AB35-AD913B98E022}" destId="{00917470-0A26-4EDF-B8B3-61ECD7886AB8}" srcOrd="0" destOrd="0" presId="urn:microsoft.com/office/officeart/2005/8/layout/orgChart1"/>
    <dgm:cxn modelId="{78EAEDF0-803F-4499-B315-945A43D56D06}" type="presParOf" srcId="{00917470-0A26-4EDF-B8B3-61ECD7886AB8}" destId="{377E8452-1D98-44A6-B58C-A167E9907DD7}" srcOrd="0" destOrd="0" presId="urn:microsoft.com/office/officeart/2005/8/layout/orgChart1"/>
    <dgm:cxn modelId="{37357581-7003-40EC-9989-843893AD38AC}" type="presParOf" srcId="{00917470-0A26-4EDF-B8B3-61ECD7886AB8}" destId="{C33D138F-FB91-4E2F-B5CB-4FD6146345A5}" srcOrd="1" destOrd="0" presId="urn:microsoft.com/office/officeart/2005/8/layout/orgChart1"/>
    <dgm:cxn modelId="{F2D0D432-3EDC-4582-9137-2E9389DBC9AC}" type="presParOf" srcId="{E07424E7-74CE-4512-AB35-AD913B98E022}" destId="{362AE4E2-7A8E-46F3-8C13-DE080D85F465}" srcOrd="1" destOrd="0" presId="urn:microsoft.com/office/officeart/2005/8/layout/orgChart1"/>
    <dgm:cxn modelId="{3A16DA7D-06CB-4F49-9C09-2F5F59F6994D}" type="presParOf" srcId="{E07424E7-74CE-4512-AB35-AD913B98E022}" destId="{136CA6B6-2B06-47F9-A568-C73DF224EFDB}" srcOrd="2" destOrd="0" presId="urn:microsoft.com/office/officeart/2005/8/layout/orgChart1"/>
    <dgm:cxn modelId="{5FDBF8D8-3F9D-4675-9B76-B9190C1E9B52}" type="presParOf" srcId="{42F7E7B8-18BC-4862-88EE-02BDEB6AC2AE}" destId="{F325E9EC-A07B-40BC-965E-6D46351B7101}" srcOrd="6" destOrd="0" presId="urn:microsoft.com/office/officeart/2005/8/layout/orgChart1"/>
    <dgm:cxn modelId="{BC467FDD-07DF-4711-9CA7-B79252B50979}" type="presParOf" srcId="{42F7E7B8-18BC-4862-88EE-02BDEB6AC2AE}" destId="{FF3F47C8-4A20-4ABF-BEDB-65F2988E37A8}" srcOrd="7" destOrd="0" presId="urn:microsoft.com/office/officeart/2005/8/layout/orgChart1"/>
    <dgm:cxn modelId="{AE595FBA-56FE-4A4A-9E54-E794C52FE49B}" type="presParOf" srcId="{FF3F47C8-4A20-4ABF-BEDB-65F2988E37A8}" destId="{D7E271F3-3843-4261-A836-7EFCA07CDF32}" srcOrd="0" destOrd="0" presId="urn:microsoft.com/office/officeart/2005/8/layout/orgChart1"/>
    <dgm:cxn modelId="{F9CD3F2D-66C4-47E0-B976-F9F0681FE270}" type="presParOf" srcId="{D7E271F3-3843-4261-A836-7EFCA07CDF32}" destId="{CA8E39E3-4952-4F95-B101-2CDE27201970}" srcOrd="0" destOrd="0" presId="urn:microsoft.com/office/officeart/2005/8/layout/orgChart1"/>
    <dgm:cxn modelId="{8067D582-3B26-4D43-A3B4-D2DC4E7CEB45}" type="presParOf" srcId="{D7E271F3-3843-4261-A836-7EFCA07CDF32}" destId="{A477421A-92E0-40E9-B89D-1F2D6C2B9033}" srcOrd="1" destOrd="0" presId="urn:microsoft.com/office/officeart/2005/8/layout/orgChart1"/>
    <dgm:cxn modelId="{525A49E5-D03D-492F-8090-F86C25D26FD2}" type="presParOf" srcId="{FF3F47C8-4A20-4ABF-BEDB-65F2988E37A8}" destId="{B9FC35FE-BAFD-4886-8E87-B1B8D5D89664}" srcOrd="1" destOrd="0" presId="urn:microsoft.com/office/officeart/2005/8/layout/orgChart1"/>
    <dgm:cxn modelId="{7F3319EA-1768-46B5-AB63-A377487D2497}" type="presParOf" srcId="{FF3F47C8-4A20-4ABF-BEDB-65F2988E37A8}" destId="{A3FCE1AA-96C7-4C9D-9830-AC676F5175D9}" srcOrd="2" destOrd="0" presId="urn:microsoft.com/office/officeart/2005/8/layout/orgChart1"/>
    <dgm:cxn modelId="{0BCFFD17-9551-4BBB-9FBF-7CB7A5435A6B}" type="presParOf" srcId="{B4341834-F7C6-4E42-BD35-46D8E14F3DE0}" destId="{85286BCA-E23E-4DBB-B4D7-5CBDABCB793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25E9EC-A07B-40BC-965E-6D46351B7101}">
      <dsp:nvSpPr>
        <dsp:cNvPr id="0" name=""/>
        <dsp:cNvSpPr/>
      </dsp:nvSpPr>
      <dsp:spPr>
        <a:xfrm>
          <a:off x="5039164" y="1651534"/>
          <a:ext cx="3946704" cy="456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321"/>
              </a:lnTo>
              <a:lnTo>
                <a:pt x="3946704" y="228321"/>
              </a:lnTo>
              <a:lnTo>
                <a:pt x="3946704" y="45664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BEA418-3F2C-4CE1-8717-173B64E5C2DD}">
      <dsp:nvSpPr>
        <dsp:cNvPr id="0" name=""/>
        <dsp:cNvSpPr/>
      </dsp:nvSpPr>
      <dsp:spPr>
        <a:xfrm>
          <a:off x="5039164" y="1651534"/>
          <a:ext cx="1315568" cy="456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321"/>
              </a:lnTo>
              <a:lnTo>
                <a:pt x="1315568" y="228321"/>
              </a:lnTo>
              <a:lnTo>
                <a:pt x="1315568" y="45664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654F2C-BDD6-4E6F-8C26-D2BF0FD24EC2}">
      <dsp:nvSpPr>
        <dsp:cNvPr id="0" name=""/>
        <dsp:cNvSpPr/>
      </dsp:nvSpPr>
      <dsp:spPr>
        <a:xfrm>
          <a:off x="3723596" y="1651534"/>
          <a:ext cx="1315568" cy="456643"/>
        </a:xfrm>
        <a:custGeom>
          <a:avLst/>
          <a:gdLst/>
          <a:ahLst/>
          <a:cxnLst/>
          <a:rect l="0" t="0" r="0" b="0"/>
          <a:pathLst>
            <a:path>
              <a:moveTo>
                <a:pt x="1315568" y="0"/>
              </a:moveTo>
              <a:lnTo>
                <a:pt x="1315568" y="228321"/>
              </a:lnTo>
              <a:lnTo>
                <a:pt x="0" y="228321"/>
              </a:lnTo>
              <a:lnTo>
                <a:pt x="0" y="45664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D64BC8-F616-489C-9E36-40CC17DC784F}">
      <dsp:nvSpPr>
        <dsp:cNvPr id="0" name=""/>
        <dsp:cNvSpPr/>
      </dsp:nvSpPr>
      <dsp:spPr>
        <a:xfrm>
          <a:off x="1092459" y="1651534"/>
          <a:ext cx="3946704" cy="456643"/>
        </a:xfrm>
        <a:custGeom>
          <a:avLst/>
          <a:gdLst/>
          <a:ahLst/>
          <a:cxnLst/>
          <a:rect l="0" t="0" r="0" b="0"/>
          <a:pathLst>
            <a:path>
              <a:moveTo>
                <a:pt x="3946704" y="0"/>
              </a:moveTo>
              <a:lnTo>
                <a:pt x="3946704" y="228321"/>
              </a:lnTo>
              <a:lnTo>
                <a:pt x="0" y="228321"/>
              </a:lnTo>
              <a:lnTo>
                <a:pt x="0" y="45664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FB76D2-E363-4279-97CB-25E586797BAF}">
      <dsp:nvSpPr>
        <dsp:cNvPr id="0" name=""/>
        <dsp:cNvSpPr/>
      </dsp:nvSpPr>
      <dsp:spPr>
        <a:xfrm>
          <a:off x="3951918" y="564288"/>
          <a:ext cx="2174492" cy="1087246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Slope</a:t>
          </a:r>
        </a:p>
      </dsp:txBody>
      <dsp:txXfrm>
        <a:off x="3951918" y="564288"/>
        <a:ext cx="2174492" cy="1087246"/>
      </dsp:txXfrm>
    </dsp:sp>
    <dsp:sp modelId="{0E8DCA60-B9C0-4922-BE44-A493775B9652}">
      <dsp:nvSpPr>
        <dsp:cNvPr id="0" name=""/>
        <dsp:cNvSpPr/>
      </dsp:nvSpPr>
      <dsp:spPr>
        <a:xfrm>
          <a:off x="5213" y="2108178"/>
          <a:ext cx="2174492" cy="10872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Positive</a:t>
          </a:r>
        </a:p>
      </dsp:txBody>
      <dsp:txXfrm>
        <a:off x="5213" y="2108178"/>
        <a:ext cx="2174492" cy="1087246"/>
      </dsp:txXfrm>
    </dsp:sp>
    <dsp:sp modelId="{5632A09A-B469-4976-BAE8-7B08001AF7AA}">
      <dsp:nvSpPr>
        <dsp:cNvPr id="0" name=""/>
        <dsp:cNvSpPr/>
      </dsp:nvSpPr>
      <dsp:spPr>
        <a:xfrm>
          <a:off x="2636349" y="2108178"/>
          <a:ext cx="2174492" cy="1087246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Negative</a:t>
          </a:r>
        </a:p>
      </dsp:txBody>
      <dsp:txXfrm>
        <a:off x="2636349" y="2108178"/>
        <a:ext cx="2174492" cy="1087246"/>
      </dsp:txXfrm>
    </dsp:sp>
    <dsp:sp modelId="{377E8452-1D98-44A6-B58C-A167E9907DD7}">
      <dsp:nvSpPr>
        <dsp:cNvPr id="0" name=""/>
        <dsp:cNvSpPr/>
      </dsp:nvSpPr>
      <dsp:spPr>
        <a:xfrm>
          <a:off x="5267486" y="2108178"/>
          <a:ext cx="2174492" cy="1087246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Zero </a:t>
          </a:r>
        </a:p>
      </dsp:txBody>
      <dsp:txXfrm>
        <a:off x="5267486" y="2108178"/>
        <a:ext cx="2174492" cy="1087246"/>
      </dsp:txXfrm>
    </dsp:sp>
    <dsp:sp modelId="{CA8E39E3-4952-4F95-B101-2CDE27201970}">
      <dsp:nvSpPr>
        <dsp:cNvPr id="0" name=""/>
        <dsp:cNvSpPr/>
      </dsp:nvSpPr>
      <dsp:spPr>
        <a:xfrm>
          <a:off x="7898622" y="2108178"/>
          <a:ext cx="2174492" cy="10872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Infinite</a:t>
          </a:r>
        </a:p>
      </dsp:txBody>
      <dsp:txXfrm>
        <a:off x="7898622" y="2108178"/>
        <a:ext cx="2174492" cy="108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FB08-66C4-4799-AAF4-3DCCF7179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5CBFA-D1B8-4BCF-A791-06A93081AE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A6F0E-2EF1-462B-B8C4-6FF1F0154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F3FF4-82CD-46F2-BBB8-91D27D6399A2}" type="datetimeFigureOut">
              <a:rPr lang="en-US" smtClean="0"/>
              <a:t>01/11/24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A9596-E870-4D13-AD64-DA7128C9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35D47-DD24-477F-8035-5FC7BDEE1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69ED-D5C6-4D22-8681-1BC40C16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7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17888-0EE5-4B5D-BE22-5518D89CC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3CBAAB-6250-4A37-9F62-C63418A8B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239E0-831C-4D48-A90F-C2D29EE3F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F3FF4-82CD-46F2-BBB8-91D27D6399A2}" type="datetimeFigureOut">
              <a:rPr lang="en-US" smtClean="0"/>
              <a:t>01/11/24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124C8-6CB7-4DE8-A720-AF9BCAB9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AD36F-1BAB-419B-8D9C-0480A8709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69ED-D5C6-4D22-8681-1BC40C16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1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D0B021-061B-47AF-AC32-59CDD23C0C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7610B4-7BD5-4F88-BBAD-4314EB29A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DF3DD-1C3B-4AD5-B411-29D737CC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F3FF4-82CD-46F2-BBB8-91D27D6399A2}" type="datetimeFigureOut">
              <a:rPr lang="en-US" smtClean="0"/>
              <a:t>01/11/24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534FC-D55B-437F-8222-C8F333957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4B9D2-F194-4036-92C1-A2A3AC3F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69ED-D5C6-4D22-8681-1BC40C16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3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20883-9AE1-4245-B414-6AEF2EDE3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A7DD4-8E77-43AC-9AC5-5D6767A00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60657-C376-436D-81F5-86543C553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F3FF4-82CD-46F2-BBB8-91D27D6399A2}" type="datetimeFigureOut">
              <a:rPr lang="en-US" smtClean="0"/>
              <a:t>01/11/24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D3E83-DAB6-479E-971C-3A658BAF0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D5644-5A34-4773-9452-435F34D2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69ED-D5C6-4D22-8681-1BC40C16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2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3FC7F-F9F5-4667-8BC0-48390E65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805DE-4936-4276-8E49-E2D67AD9D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C60D5-3977-4BC8-85E8-C38DFAD32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F3FF4-82CD-46F2-BBB8-91D27D6399A2}" type="datetimeFigureOut">
              <a:rPr lang="en-US" smtClean="0"/>
              <a:t>01/11/24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5860D-9BAD-43CD-90A4-F89B90D4E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4C224-A5A9-4CC3-A742-B13CEB247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69ED-D5C6-4D22-8681-1BC40C16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40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AA71D-BB14-4DD2-85ED-920B96B57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B4CE9-4E07-40C3-AC1C-33DBEB8CC1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BFA92C-395C-4E7F-A8A3-D05EA1870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39F1E-BB93-4E52-B74C-FC9EE9785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F3FF4-82CD-46F2-BBB8-91D27D6399A2}" type="datetimeFigureOut">
              <a:rPr lang="en-US" smtClean="0"/>
              <a:t>01/11/24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D3644-DB45-48DE-AE1C-BE55449DE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F9F51-74D3-4E6F-9662-B26779A42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69ED-D5C6-4D22-8681-1BC40C16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4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44402-A88F-422C-9DD9-5BB6F2388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A1A44-EC23-4780-AD27-15B5C973C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E30CE-CAC2-4B52-B502-A852709B7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072C0E-31CB-4007-9811-E3F40F102B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E53532-1CDA-4FDC-9EE4-0AB37B01DF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968725-C492-4652-83C0-5290AEA9B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F3FF4-82CD-46F2-BBB8-91D27D6399A2}" type="datetimeFigureOut">
              <a:rPr lang="en-US" smtClean="0"/>
              <a:t>01/11/24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BFEFBC-830B-4C68-9232-F1DAB308C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97C8FB-625C-4672-A1D1-53F8BD5D1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69ED-D5C6-4D22-8681-1BC40C16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6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6C6F-3B7C-46E1-A522-7C04AA69C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AB627-6D9B-46A2-AF83-DAEFB25FB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F3FF4-82CD-46F2-BBB8-91D27D6399A2}" type="datetimeFigureOut">
              <a:rPr lang="en-US" smtClean="0"/>
              <a:t>01/11/24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D417F3-D50D-49D2-8BA0-7EC80DF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B6D42-90BD-47C6-86EF-A7E0F1268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69ED-D5C6-4D22-8681-1BC40C16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33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7203F-3CF1-473E-B809-849C6E93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F3FF4-82CD-46F2-BBB8-91D27D6399A2}" type="datetimeFigureOut">
              <a:rPr lang="en-US" smtClean="0"/>
              <a:t>01/11/24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5DAF12-102D-441C-A8EC-EBE849D8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A4547-51DB-45ED-AB10-FA33B6CB0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69ED-D5C6-4D22-8681-1BC40C16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A3E82-ECE2-4244-9BF8-39471D9B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F27-CE20-4557-93CB-A78E206E9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11198-AB67-4495-A58D-502577446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56587-9C3C-4ABA-9798-6406E968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F3FF4-82CD-46F2-BBB8-91D27D6399A2}" type="datetimeFigureOut">
              <a:rPr lang="en-US" smtClean="0"/>
              <a:t>01/11/24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302F9-BCA6-47B4-A26C-2E6294B82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3CA0C-7384-4F25-8761-660EBACBA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69ED-D5C6-4D22-8681-1BC40C16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64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FB2F3-78B6-4754-A7F2-983B7329C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A82644-01C7-4D7A-BC52-EAE5285AC7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1F2AD-68BE-4CD9-A3C5-833345CF9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C0819-DF9B-4A35-84B9-0993563ED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F3FF4-82CD-46F2-BBB8-91D27D6399A2}" type="datetimeFigureOut">
              <a:rPr lang="en-US" smtClean="0"/>
              <a:t>01/11/24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CF40C-5BA2-4762-8CEE-621C8D17E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CF03D-0D5C-4BEC-8995-A4900E219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69ED-D5C6-4D22-8681-1BC40C16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93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98E355-BA79-4697-A902-5C89D621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ABCF4-EB03-43E6-9E5C-A80C7C85C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75944-7299-451B-A453-92F71089D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F3FF4-82CD-46F2-BBB8-91D27D6399A2}" type="datetimeFigureOut">
              <a:rPr lang="en-US" smtClean="0"/>
              <a:t>01/11/24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B25D1-9C0B-4252-91B7-D7DB8BB3AA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4EE2B-68F7-4054-A0EA-AE03834B3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F69ED-D5C6-4D22-8681-1BC40C166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8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40.png"/><Relationship Id="rId7" Type="http://schemas.openxmlformats.org/officeDocument/2006/relationships/image" Target="../media/image48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20.png"/><Relationship Id="rId5" Type="http://schemas.openxmlformats.org/officeDocument/2006/relationships/image" Target="../media/image51.png"/><Relationship Id="rId10" Type="http://schemas.openxmlformats.org/officeDocument/2006/relationships/image" Target="../media/image54.jpe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13.wdp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60.png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60.png"/><Relationship Id="rId21" Type="http://schemas.openxmlformats.org/officeDocument/2006/relationships/image" Target="../media/image20.png"/><Relationship Id="rId7" Type="http://schemas.openxmlformats.org/officeDocument/2006/relationships/image" Target="../media/image600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550.png"/><Relationship Id="rId16" Type="http://schemas.openxmlformats.org/officeDocument/2006/relationships/image" Target="../media/image67.pn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0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70.png"/><Relationship Id="rId9" Type="http://schemas.openxmlformats.org/officeDocument/2006/relationships/image" Target="../media/image80.png"/><Relationship Id="rId1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1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83.png"/><Relationship Id="rId7" Type="http://schemas.openxmlformats.org/officeDocument/2006/relationships/image" Target="../media/image16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90.png"/><Relationship Id="rId7" Type="http://schemas.openxmlformats.org/officeDocument/2006/relationships/image" Target="../media/image88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1.png"/><Relationship Id="rId4" Type="http://schemas.openxmlformats.org/officeDocument/2006/relationships/image" Target="../media/image2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8.png"/><Relationship Id="rId7" Type="http://schemas.openxmlformats.org/officeDocument/2006/relationships/image" Target="../media/image1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0.png"/><Relationship Id="rId10" Type="http://schemas.openxmlformats.org/officeDocument/2006/relationships/image" Target="../media/image20.png"/><Relationship Id="rId4" Type="http://schemas.openxmlformats.org/officeDocument/2006/relationships/image" Target="../media/image109.png"/><Relationship Id="rId9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1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2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71.png"/><Relationship Id="rId4" Type="http://schemas.openxmlformats.org/officeDocument/2006/relationships/image" Target="../media/image16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1.png"/><Relationship Id="rId7" Type="http://schemas.openxmlformats.org/officeDocument/2006/relationships/image" Target="../media/image25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21.png"/><Relationship Id="rId4" Type="http://schemas.openxmlformats.org/officeDocument/2006/relationships/image" Target="../media/image210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8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8CCD2-E189-49E8-AB20-BE35EDB9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033" y="9037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masis MT Pro Medium" panose="02040604050005020304" pitchFamily="18" charset="0"/>
              </a:rPr>
              <a:t>Problems for Revision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18D42C-2ADC-45AA-8926-7C9EDC14FC4D}"/>
              </a:ext>
            </a:extLst>
          </p:cNvPr>
          <p:cNvSpPr/>
          <p:nvPr/>
        </p:nvSpPr>
        <p:spPr>
          <a:xfrm>
            <a:off x="698694" y="2176976"/>
            <a:ext cx="8698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masis MT Pro Medium" panose="02040604050005020304" pitchFamily="18" charset="0"/>
              </a:rPr>
              <a:t>Find the measure of the hypotenuse of a right-angled triangle whose sides measure square root of 2 and square root of 3.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688618-604E-420D-B53C-880B48E93255}"/>
              </a:ext>
            </a:extLst>
          </p:cNvPr>
          <p:cNvSpPr/>
          <p:nvPr/>
        </p:nvSpPr>
        <p:spPr>
          <a:xfrm>
            <a:off x="698694" y="4345374"/>
            <a:ext cx="8585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masis MT Pro Medium" panose="02040604050005020304" pitchFamily="18" charset="0"/>
              </a:rPr>
              <a:t>Calculate the height that we can reach with a 3m ladder leaning against a wall if the bottom of the ladder is 70cm from the wall.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8E88C4-49A4-4569-82BD-AEFECDE12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37" t="38829" r="45927" b="36449"/>
          <a:stretch/>
        </p:blipFill>
        <p:spPr>
          <a:xfrm>
            <a:off x="9725918" y="3536404"/>
            <a:ext cx="1961535" cy="2889502"/>
          </a:xfrm>
          <a:prstGeom prst="rect">
            <a:avLst/>
          </a:prstGeom>
        </p:spPr>
      </p:pic>
      <p:pic>
        <p:nvPicPr>
          <p:cNvPr id="3" name="Picture 2" descr="Yr 11 take revision masterclasses – The Wensleydale School &amp; Sixth Form">
            <a:extLst>
              <a:ext uri="{FF2B5EF4-FFF2-40B4-BE49-F238E27FC236}">
                <a16:creationId xmlns:a16="http://schemas.microsoft.com/office/drawing/2014/main" id="{CE9659A1-EB58-5667-405B-18043D7C8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532" y="90379"/>
            <a:ext cx="2656202" cy="149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854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86955-D2A2-4B8F-88DE-C26133074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89" y="8742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masis MT Pro Medium" panose="02040604050005020304" pitchFamily="18" charset="0"/>
              </a:rPr>
              <a:t>Distance and Absolute 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488F9B-9754-4696-A980-3AD6EBFA24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66302"/>
                <a:ext cx="10515600" cy="4351338"/>
              </a:xfrm>
            </p:spPr>
            <p:txBody>
              <a:bodyPr/>
              <a:lstStyle/>
              <a:p>
                <a:r>
                  <a:rPr lang="en-US" sz="2400" dirty="0">
                    <a:latin typeface="Amasis MT Pro Medium" panose="02040604050005020304" pitchFamily="18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∈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en-US" sz="2400" dirty="0">
                  <a:latin typeface="Amasis MT Pro Medium" panose="02040604050005020304" pitchFamily="18" charset="0"/>
                </a:endParaRPr>
              </a:p>
              <a:p>
                <a:r>
                  <a:rPr lang="en-US" sz="2400" dirty="0">
                    <a:latin typeface="Amasis MT Pro Medium" panose="02040604050005020304" pitchFamily="18" charset="0"/>
                  </a:rPr>
                  <a:t>Define the absolute value or magnitude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latin typeface="Amasis MT Pro Medium" panose="02040604050005020304" pitchFamily="18" charset="0"/>
                  </a:rPr>
                  <a:t> to be</a:t>
                </a:r>
              </a:p>
              <a:p>
                <a:pPr marL="0" indent="0">
                  <a:buNone/>
                </a:pPr>
                <a:endParaRPr lang="en-US" dirty="0">
                  <a:latin typeface="Amasis MT Pro Medium" panose="020406040500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488F9B-9754-4696-A980-3AD6EBFA24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66302"/>
                <a:ext cx="10515600" cy="4351338"/>
              </a:xfrm>
              <a:blipFill>
                <a:blip r:embed="rId2"/>
                <a:stretch>
                  <a:fillRect l="-812" t="-1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8366EF-BB81-4167-9AD1-8A194F79F545}"/>
                  </a:ext>
                </a:extLst>
              </p:cNvPr>
              <p:cNvSpPr txBox="1"/>
              <p:nvPr/>
            </p:nvSpPr>
            <p:spPr>
              <a:xfrm>
                <a:off x="4728304" y="3650867"/>
                <a:ext cx="47900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latin typeface="Amasis MT Pro Medium" panose="02040604050005020304" pitchFamily="18" charset="0"/>
                  </a:rPr>
                  <a:t> distance between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Amasis MT Pro Medium" panose="020406040500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latin typeface="Amasis MT Pro Medium" panose="02040604050005020304" pitchFamily="18" charset="0"/>
                  </a:rPr>
                  <a:t> on the real line.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8366EF-BB81-4167-9AD1-8A194F79F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304" y="3650867"/>
                <a:ext cx="4790049" cy="369332"/>
              </a:xfrm>
              <a:prstGeom prst="rect">
                <a:avLst/>
              </a:prstGeom>
              <a:blipFill>
                <a:blip r:embed="rId3"/>
                <a:stretch>
                  <a:fillRect t="-10000" r="-76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60849DE7-6BD6-428F-A334-4DD3D3D02A53}"/>
              </a:ext>
            </a:extLst>
          </p:cNvPr>
          <p:cNvGrpSpPr/>
          <p:nvPr/>
        </p:nvGrpSpPr>
        <p:grpSpPr>
          <a:xfrm>
            <a:off x="2994073" y="4865858"/>
            <a:ext cx="6203853" cy="1158594"/>
            <a:chOff x="3545058" y="4677249"/>
            <a:chExt cx="6203853" cy="1158594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4F641E3-A5A2-4464-914E-534FEC92D4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5058" y="5303520"/>
              <a:ext cx="6203853" cy="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D4D6AF-CEFD-497A-A768-9305E69B340A}"/>
                </a:ext>
              </a:extLst>
            </p:cNvPr>
            <p:cNvCxnSpPr/>
            <p:nvPr/>
          </p:nvCxnSpPr>
          <p:spPr>
            <a:xfrm>
              <a:off x="6668086" y="5219114"/>
              <a:ext cx="0" cy="1828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4981D7C-7C50-4916-A755-5EA753C593A4}"/>
                </a:ext>
              </a:extLst>
            </p:cNvPr>
            <p:cNvCxnSpPr/>
            <p:nvPr/>
          </p:nvCxnSpPr>
          <p:spPr>
            <a:xfrm>
              <a:off x="5118298" y="5202698"/>
              <a:ext cx="0" cy="1828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EA36954-1D5B-438B-B409-2C154D0BADC3}"/>
                </a:ext>
              </a:extLst>
            </p:cNvPr>
            <p:cNvCxnSpPr/>
            <p:nvPr/>
          </p:nvCxnSpPr>
          <p:spPr>
            <a:xfrm>
              <a:off x="8168639" y="5214418"/>
              <a:ext cx="0" cy="1828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EDE1ECF-B158-4559-B5FF-818A0B5669D8}"/>
                    </a:ext>
                  </a:extLst>
                </p:cNvPr>
                <p:cNvSpPr txBox="1"/>
                <p:nvPr/>
              </p:nvSpPr>
              <p:spPr>
                <a:xfrm>
                  <a:off x="6541474" y="5401987"/>
                  <a:ext cx="3754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>
                    <a:latin typeface="Amasis MT Pro Medium" panose="020406040500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EDE1ECF-B158-4559-B5FF-818A0B5669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1474" y="5401987"/>
                  <a:ext cx="375424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BD71FC2-9F53-412F-A870-A9EF93A6AA41}"/>
                    </a:ext>
                  </a:extLst>
                </p:cNvPr>
                <p:cNvSpPr txBox="1"/>
                <p:nvPr/>
              </p:nvSpPr>
              <p:spPr>
                <a:xfrm>
                  <a:off x="4967455" y="5444370"/>
                  <a:ext cx="5507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>
                    <a:latin typeface="Amasis MT Pro Medium" panose="020406040500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BD71FC2-9F53-412F-A870-A9EF93A6AA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7455" y="5444370"/>
                  <a:ext cx="55072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8F86F9F-9FC8-4F9A-80E9-F93E86920859}"/>
                    </a:ext>
                  </a:extLst>
                </p:cNvPr>
                <p:cNvSpPr txBox="1"/>
                <p:nvPr/>
              </p:nvSpPr>
              <p:spPr>
                <a:xfrm>
                  <a:off x="8017796" y="5466511"/>
                  <a:ext cx="3776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>
                    <a:latin typeface="Amasis MT Pro Medium" panose="020406040500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8F86F9F-9FC8-4F9A-80E9-F93E869208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7796" y="5466511"/>
                  <a:ext cx="377604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79BE5DF-06FC-4BF6-8B67-1BC1F5A8AB99}"/>
                </a:ext>
              </a:extLst>
            </p:cNvPr>
            <p:cNvCxnSpPr/>
            <p:nvPr/>
          </p:nvCxnSpPr>
          <p:spPr>
            <a:xfrm>
              <a:off x="5144747" y="5050302"/>
              <a:ext cx="1396727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EBC9883-4089-4452-A606-61E1AE45811B}"/>
                </a:ext>
              </a:extLst>
            </p:cNvPr>
            <p:cNvCxnSpPr>
              <a:cxnSpLocks/>
            </p:cNvCxnSpPr>
            <p:nvPr/>
          </p:nvCxnSpPr>
          <p:spPr>
            <a:xfrm>
              <a:off x="6804071" y="5050302"/>
              <a:ext cx="132547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54EBED-242E-4FD7-A538-8D1A71512359}"/>
                    </a:ext>
                  </a:extLst>
                </p:cNvPr>
                <p:cNvSpPr txBox="1"/>
                <p:nvPr/>
              </p:nvSpPr>
              <p:spPr>
                <a:xfrm>
                  <a:off x="5226819" y="4687041"/>
                  <a:ext cx="12325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= |</m:t>
                        </m:r>
                        <m:r>
                          <a:rPr lang="en-US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dirty="0">
                    <a:solidFill>
                      <a:schemeClr val="accent2"/>
                    </a:solidFill>
                    <a:latin typeface="Amasis MT Pro Medium" panose="020406040500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54EBED-242E-4FD7-A538-8D1A715123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6819" y="4687041"/>
                  <a:ext cx="1232582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EBB925C-2A83-4623-BB4A-C4BF709374EE}"/>
                    </a:ext>
                  </a:extLst>
                </p:cNvPr>
                <p:cNvSpPr txBox="1"/>
                <p:nvPr/>
              </p:nvSpPr>
              <p:spPr>
                <a:xfrm>
                  <a:off x="6893169" y="4677249"/>
                  <a:ext cx="10594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= |</m:t>
                        </m:r>
                        <m:r>
                          <a:rPr lang="en-US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dirty="0">
                    <a:solidFill>
                      <a:schemeClr val="accent2"/>
                    </a:solidFill>
                    <a:latin typeface="Amasis MT Pro Medium" panose="020406040500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EBB925C-2A83-4623-BB4A-C4BF709374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3169" y="4677249"/>
                  <a:ext cx="1059457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C0D03B-9B41-4C4B-8559-7DA8D70BD6ED}"/>
              </a:ext>
            </a:extLst>
          </p:cNvPr>
          <p:cNvGrpSpPr/>
          <p:nvPr/>
        </p:nvGrpSpPr>
        <p:grpSpPr>
          <a:xfrm>
            <a:off x="1065428" y="3360480"/>
            <a:ext cx="2963489" cy="946254"/>
            <a:chOff x="803616" y="3085818"/>
            <a:chExt cx="2963489" cy="946254"/>
          </a:xfrm>
        </p:grpSpPr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77D60923-3A22-410E-A760-BD3058C53A38}"/>
                </a:ext>
              </a:extLst>
            </p:cNvPr>
            <p:cNvSpPr/>
            <p:nvPr/>
          </p:nvSpPr>
          <p:spPr>
            <a:xfrm>
              <a:off x="1906172" y="3173143"/>
              <a:ext cx="309490" cy="831906"/>
            </a:xfrm>
            <a:prstGeom prst="leftBrace">
              <a:avLst>
                <a:gd name="adj1" fmla="val 34139"/>
                <a:gd name="adj2" fmla="val 51493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masis MT Pro Medium" panose="020406040500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1E9FCEA-692C-4F73-A2AC-469209DED299}"/>
                    </a:ext>
                  </a:extLst>
                </p:cNvPr>
                <p:cNvSpPr txBox="1"/>
                <p:nvPr/>
              </p:nvSpPr>
              <p:spPr>
                <a:xfrm>
                  <a:off x="2264899" y="3085818"/>
                  <a:ext cx="150220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𝑖𝑓</m:t>
                        </m:r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 ≥ 0</m:t>
                        </m:r>
                      </m:oMath>
                    </m:oMathPara>
                  </a14:m>
                  <a:endParaRPr lang="en-US" sz="2000" dirty="0">
                    <a:latin typeface="Amasis MT Pro Medium" panose="020406040500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1E9FCEA-692C-4F73-A2AC-469209DED2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899" y="3085818"/>
                  <a:ext cx="1502206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15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3C63EE6-FC78-4CD7-83A7-242BAF3419FD}"/>
                    </a:ext>
                  </a:extLst>
                </p:cNvPr>
                <p:cNvSpPr txBox="1"/>
                <p:nvPr/>
              </p:nvSpPr>
              <p:spPr>
                <a:xfrm>
                  <a:off x="2264899" y="3631962"/>
                  <a:ext cx="150220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𝑖𝑓</m:t>
                        </m:r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 &lt; 0</m:t>
                        </m:r>
                      </m:oMath>
                    </m:oMathPara>
                  </a14:m>
                  <a:endParaRPr lang="en-US" sz="2000" dirty="0">
                    <a:latin typeface="Amasis MT Pro Medium" panose="020406040500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3C63EE6-FC78-4CD7-83A7-242BAF3419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899" y="3631962"/>
                  <a:ext cx="1502206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1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E3DB96C-B010-4AB5-9855-2BE1A54FE07A}"/>
                    </a:ext>
                  </a:extLst>
                </p:cNvPr>
                <p:cNvSpPr txBox="1"/>
                <p:nvPr/>
              </p:nvSpPr>
              <p:spPr>
                <a:xfrm>
                  <a:off x="803616" y="3308797"/>
                  <a:ext cx="114300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indent="0">
                    <a:buNone/>
                  </a:pPr>
                  <a14:m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|= </m:t>
                      </m:r>
                    </m:oMath>
                  </a14:m>
                  <a:r>
                    <a:rPr lang="en-US" sz="2800" dirty="0">
                      <a:latin typeface="Amasis MT Pro Medium" panose="020406040500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E3DB96C-B010-4AB5-9855-2BE1A54FE0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616" y="3308797"/>
                  <a:ext cx="1143000" cy="52322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122" name="Picture 2" descr="Absolute Value| Educational Resources K12 Learning, Integers/Rational  Numbers and Operations, Math Lesson Plans, Activities, Experiments,  Homeschool Help">
            <a:extLst>
              <a:ext uri="{FF2B5EF4-FFF2-40B4-BE49-F238E27FC236}">
                <a16:creationId xmlns:a16="http://schemas.microsoft.com/office/drawing/2014/main" id="{0AB92AAE-6323-41CE-A01F-F1901F49E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62" y="55330"/>
            <a:ext cx="4028938" cy="135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698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Work and Study Place. Notebook and Cup of Coffee on Pink Background Stock  Image - Image of color, education: 181523017">
            <a:extLst>
              <a:ext uri="{FF2B5EF4-FFF2-40B4-BE49-F238E27FC236}">
                <a16:creationId xmlns:a16="http://schemas.microsoft.com/office/drawing/2014/main" id="{B819FE9B-F64D-4671-A193-0B2606CC9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umber Line">
            <a:extLst>
              <a:ext uri="{FF2B5EF4-FFF2-40B4-BE49-F238E27FC236}">
                <a16:creationId xmlns:a16="http://schemas.microsoft.com/office/drawing/2014/main" id="{B452E932-0E50-4DCB-A8D6-B822341F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71" y="385109"/>
            <a:ext cx="4658597" cy="26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s the absolute value of abs(-2.1)? | Socratic">
            <a:extLst>
              <a:ext uri="{FF2B5EF4-FFF2-40B4-BE49-F238E27FC236}">
                <a16:creationId xmlns:a16="http://schemas.microsoft.com/office/drawing/2014/main" id="{7584C9E9-3F16-4889-9F96-C0742B8A8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18" y="4138921"/>
            <a:ext cx="6588163" cy="216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olving Absolute Value Equations and Inequalities | CK-12 Foundation">
            <a:extLst>
              <a:ext uri="{FF2B5EF4-FFF2-40B4-BE49-F238E27FC236}">
                <a16:creationId xmlns:a16="http://schemas.microsoft.com/office/drawing/2014/main" id="{B401A415-28F3-A5D4-BDA4-6265353E8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14" y="1914896"/>
            <a:ext cx="6459415" cy="167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4BDA8E-3335-AFAE-770C-2BECFE018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9243" y="-183903"/>
            <a:ext cx="1839490" cy="165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17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71DF8-5154-4981-819D-73F80ED7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9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masis MT Pro Medium" panose="02040604050005020304" pitchFamily="18" charset="0"/>
              </a:rPr>
              <a:t>Absolute Value Equation</a:t>
            </a:r>
          </a:p>
        </p:txBody>
      </p:sp>
      <p:pic>
        <p:nvPicPr>
          <p:cNvPr id="2050" name="Picture 2" descr="Solving Absolute Value Equations (solutions, examples, videos, worksheets,  activities)">
            <a:extLst>
              <a:ext uri="{FF2B5EF4-FFF2-40B4-BE49-F238E27FC236}">
                <a16:creationId xmlns:a16="http://schemas.microsoft.com/office/drawing/2014/main" id="{E93CC71E-EB1A-43AE-8E06-2888DC71E7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0" t="18606" r="2693" b="4482"/>
          <a:stretch/>
        </p:blipFill>
        <p:spPr bwMode="auto">
          <a:xfrm>
            <a:off x="2328632" y="2141807"/>
            <a:ext cx="8205320" cy="348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3EACBF-C9E6-2DF6-0555-5AD5DDE3B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9243" y="-183903"/>
            <a:ext cx="1839490" cy="165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D7CF3-B9CB-4F21-A902-41AE44B0C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masis MT Pro Medium" panose="02040604050005020304" pitchFamily="18" charset="0"/>
              </a:rPr>
              <a:t>Absolute Value Inequality</a:t>
            </a:r>
          </a:p>
        </p:txBody>
      </p:sp>
      <p:pic>
        <p:nvPicPr>
          <p:cNvPr id="1026" name="Picture 2" descr="Solving Absolute Value Inequalities">
            <a:extLst>
              <a:ext uri="{FF2B5EF4-FFF2-40B4-BE49-F238E27FC236}">
                <a16:creationId xmlns:a16="http://schemas.microsoft.com/office/drawing/2014/main" id="{72624E9D-88A7-4CC1-9CF3-7BFED6D375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" t="3257" r="2788" b="11837"/>
          <a:stretch/>
        </p:blipFill>
        <p:spPr bwMode="auto">
          <a:xfrm>
            <a:off x="3015175" y="1871003"/>
            <a:ext cx="6161650" cy="410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82556C-B116-4F72-9AAE-E1B90C67E299}"/>
              </a:ext>
            </a:extLst>
          </p:cNvPr>
          <p:cNvCxnSpPr/>
          <p:nvPr/>
        </p:nvCxnSpPr>
        <p:spPr>
          <a:xfrm>
            <a:off x="7779434" y="3559126"/>
            <a:ext cx="5345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E29F9E7-EBCA-CF49-8F62-A7904B966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9243" y="-183903"/>
            <a:ext cx="1839490" cy="165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41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9402D7-D28B-4DE0-A9E3-720A0A187D0A}"/>
                  </a:ext>
                </a:extLst>
              </p:cNvPr>
              <p:cNvSpPr txBox="1"/>
              <p:nvPr/>
            </p:nvSpPr>
            <p:spPr>
              <a:xfrm>
                <a:off x="4599885" y="1673030"/>
                <a:ext cx="30567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=|3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−5|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9402D7-D28B-4DE0-A9E3-720A0A187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885" y="1673030"/>
                <a:ext cx="305673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9875446-C921-403E-8955-A46D0994FDFB}"/>
              </a:ext>
            </a:extLst>
          </p:cNvPr>
          <p:cNvSpPr txBox="1"/>
          <p:nvPr/>
        </p:nvSpPr>
        <p:spPr>
          <a:xfrm>
            <a:off x="450166" y="396483"/>
            <a:ext cx="4857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masis MT Pro Medium" panose="02040604050005020304" pitchFamily="18" charset="0"/>
              </a:rPr>
              <a:t>Absolute Value on both sides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58D10D4-D5E4-417E-A14A-B960B3917870}"/>
                  </a:ext>
                </a:extLst>
              </p:cNvPr>
              <p:cNvSpPr txBox="1"/>
              <p:nvPr/>
            </p:nvSpPr>
            <p:spPr>
              <a:xfrm>
                <a:off x="4645882" y="2480328"/>
                <a:ext cx="30241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=|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58D10D4-D5E4-417E-A14A-B960B3917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882" y="2480328"/>
                <a:ext cx="3024161" cy="369332"/>
              </a:xfrm>
              <a:prstGeom prst="rect">
                <a:avLst/>
              </a:prstGeom>
              <a:blipFill>
                <a:blip r:embed="rId3"/>
                <a:stretch>
                  <a:fillRect r="-3226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1B008D2-7BB3-47D7-A851-00EB0679290D}"/>
              </a:ext>
            </a:extLst>
          </p:cNvPr>
          <p:cNvSpPr txBox="1"/>
          <p:nvPr/>
        </p:nvSpPr>
        <p:spPr>
          <a:xfrm>
            <a:off x="1065515" y="3574579"/>
            <a:ext cx="3503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masis MT Pro Medium" panose="02040604050005020304" pitchFamily="18" charset="0"/>
              </a:rPr>
              <a:t>Check each case that is true: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0470E8-016D-4B57-A332-7F45CE6BD503}"/>
                  </a:ext>
                </a:extLst>
              </p:cNvPr>
              <p:cNvSpPr txBox="1"/>
              <p:nvPr/>
            </p:nvSpPr>
            <p:spPr>
              <a:xfrm>
                <a:off x="1183496" y="4413159"/>
                <a:ext cx="30241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=|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0470E8-016D-4B57-A332-7F45CE6BD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496" y="4413159"/>
                <a:ext cx="3024161" cy="369332"/>
              </a:xfrm>
              <a:prstGeom prst="rect">
                <a:avLst/>
              </a:prstGeom>
              <a:blipFill>
                <a:blip r:embed="rId4"/>
                <a:stretch>
                  <a:fillRect r="-3226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1AD4EE-50C9-42B4-A271-0566EDA6549A}"/>
                  </a:ext>
                </a:extLst>
              </p:cNvPr>
              <p:cNvSpPr txBox="1"/>
              <p:nvPr/>
            </p:nvSpPr>
            <p:spPr>
              <a:xfrm>
                <a:off x="1183496" y="5362733"/>
                <a:ext cx="36194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=|−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1AD4EE-50C9-42B4-A271-0566EDA65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496" y="5362733"/>
                <a:ext cx="3619452" cy="369332"/>
              </a:xfrm>
              <a:prstGeom prst="rect">
                <a:avLst/>
              </a:prstGeom>
              <a:blipFill>
                <a:blip r:embed="rId5"/>
                <a:stretch>
                  <a:fillRect r="-2525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A6C1CE-E53A-4EB3-89D6-BFC70CE0A846}"/>
                  </a:ext>
                </a:extLst>
              </p:cNvPr>
              <p:cNvSpPr txBox="1"/>
              <p:nvPr/>
            </p:nvSpPr>
            <p:spPr>
              <a:xfrm>
                <a:off x="7238399" y="4413159"/>
                <a:ext cx="339022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=|−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A6C1CE-E53A-4EB3-89D6-BFC70CE0A8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399" y="4413159"/>
                <a:ext cx="3390223" cy="369332"/>
              </a:xfrm>
              <a:prstGeom prst="rect">
                <a:avLst/>
              </a:prstGeom>
              <a:blipFill>
                <a:blip r:embed="rId6"/>
                <a:stretch>
                  <a:fillRect r="-2693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BDFC3D-39A0-42DB-A5A1-71DE3AF28AF4}"/>
                  </a:ext>
                </a:extLst>
              </p:cNvPr>
              <p:cNvSpPr txBox="1"/>
              <p:nvPr/>
            </p:nvSpPr>
            <p:spPr>
              <a:xfrm>
                <a:off x="7238399" y="5362732"/>
                <a:ext cx="325339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=|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BDFC3D-39A0-42DB-A5A1-71DE3AF28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399" y="5362732"/>
                <a:ext cx="3253391" cy="369332"/>
              </a:xfrm>
              <a:prstGeom prst="rect">
                <a:avLst/>
              </a:prstGeom>
              <a:blipFill>
                <a:blip r:embed="rId7"/>
                <a:stretch>
                  <a:fillRect r="-2996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4A91CE-BADF-8178-F153-9CBA41909809}"/>
              </a:ext>
            </a:extLst>
          </p:cNvPr>
          <p:cNvSpPr/>
          <p:nvPr/>
        </p:nvSpPr>
        <p:spPr>
          <a:xfrm>
            <a:off x="1065515" y="4237703"/>
            <a:ext cx="9730304" cy="766916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F5A651D-A165-8D72-60CA-9F068BB62102}"/>
              </a:ext>
            </a:extLst>
          </p:cNvPr>
          <p:cNvSpPr/>
          <p:nvPr/>
        </p:nvSpPr>
        <p:spPr>
          <a:xfrm>
            <a:off x="1065515" y="5192530"/>
            <a:ext cx="9730304" cy="76691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22C783-7114-9E12-46C2-538BD4873B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9243" y="-183903"/>
            <a:ext cx="1839490" cy="165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5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bsolute Value Inequalities | ChiliMath">
            <a:extLst>
              <a:ext uri="{FF2B5EF4-FFF2-40B4-BE49-F238E27FC236}">
                <a16:creationId xmlns:a16="http://schemas.microsoft.com/office/drawing/2014/main" id="{6DA7B88C-FA5B-46BC-F9F3-54E07044F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713" y="4428896"/>
            <a:ext cx="22574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401415-A943-111B-32F7-8F745B7FB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4952" y="962009"/>
            <a:ext cx="1867512" cy="2447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D534E5-F210-F01F-50D7-6F5C01A43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18" y="1075618"/>
            <a:ext cx="5283536" cy="2583798"/>
          </a:xfrm>
          <a:prstGeom prst="rect">
            <a:avLst/>
          </a:prstGeom>
        </p:spPr>
      </p:pic>
      <p:pic>
        <p:nvPicPr>
          <p:cNvPr id="2052" name="Picture 4" descr="PPT - Solving Equations with Absolute Values PowerPoint Presentation, free  download - ID:6868601">
            <a:extLst>
              <a:ext uri="{FF2B5EF4-FFF2-40B4-BE49-F238E27FC236}">
                <a16:creationId xmlns:a16="http://schemas.microsoft.com/office/drawing/2014/main" id="{DB2D2A47-4459-C94E-AA06-7CD0F0DB5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1" y="1029783"/>
            <a:ext cx="2954216" cy="221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.912.AR.4.1 - Given a mathematical or real-world context, write and solve  one-variable absolute value equations.">
            <a:extLst>
              <a:ext uri="{FF2B5EF4-FFF2-40B4-BE49-F238E27FC236}">
                <a16:creationId xmlns:a16="http://schemas.microsoft.com/office/drawing/2014/main" id="{8FDD292C-30B9-D78E-0157-B8A27AAF0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40" y="4072525"/>
            <a:ext cx="538180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7CC701-45C8-F0EB-B85C-720713511460}"/>
              </a:ext>
            </a:extLst>
          </p:cNvPr>
          <p:cNvCxnSpPr>
            <a:cxnSpLocks/>
          </p:cNvCxnSpPr>
          <p:nvPr/>
        </p:nvCxnSpPr>
        <p:spPr>
          <a:xfrm>
            <a:off x="5810437" y="1138232"/>
            <a:ext cx="0" cy="55439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638AAFD-193E-7E29-98DB-857F9518C05D}"/>
              </a:ext>
            </a:extLst>
          </p:cNvPr>
          <p:cNvSpPr txBox="1"/>
          <p:nvPr/>
        </p:nvSpPr>
        <p:spPr>
          <a:xfrm>
            <a:off x="470355" y="4059564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Amasis MT Pro" panose="02040504050005020304" pitchFamily="18" charset="0"/>
              </a:rPr>
              <a:t>Example: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F26F2F-ACB3-A9DD-5420-EE0ABEFAF5DC}"/>
              </a:ext>
            </a:extLst>
          </p:cNvPr>
          <p:cNvCxnSpPr/>
          <p:nvPr/>
        </p:nvCxnSpPr>
        <p:spPr>
          <a:xfrm>
            <a:off x="9622302" y="828263"/>
            <a:ext cx="0" cy="2715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6" name="Picture 8" descr="Important Vectors &amp; Illustrations for Free Download | Freepik">
            <a:extLst>
              <a:ext uri="{FF2B5EF4-FFF2-40B4-BE49-F238E27FC236}">
                <a16:creationId xmlns:a16="http://schemas.microsoft.com/office/drawing/2014/main" id="{F59E2325-6DC6-7B0D-2FD7-BEFA710E1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202" y="-608487"/>
            <a:ext cx="2768471" cy="221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5DA1F5-C4C6-B886-1F7A-9B290D11D2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03093" y="-141699"/>
            <a:ext cx="1273095" cy="114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63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02129-19BE-48AB-BB3B-EEE00D666D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192" t="30349" r="62962" b="38046"/>
          <a:stretch/>
        </p:blipFill>
        <p:spPr>
          <a:xfrm>
            <a:off x="6096000" y="2011045"/>
            <a:ext cx="2949525" cy="3785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6DD3B3-5EF6-4A21-91D1-427A2D3C11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192" t="24398" r="64692" b="43176"/>
          <a:stretch/>
        </p:blipFill>
        <p:spPr>
          <a:xfrm>
            <a:off x="1551545" y="1829143"/>
            <a:ext cx="2757267" cy="4149031"/>
          </a:xfrm>
          <a:prstGeom prst="rect">
            <a:avLst/>
          </a:prstGeom>
        </p:spPr>
      </p:pic>
      <p:pic>
        <p:nvPicPr>
          <p:cNvPr id="7170" name="Picture 2" descr="Let&amp;#39;s Practice - Home | Facebook">
            <a:extLst>
              <a:ext uri="{FF2B5EF4-FFF2-40B4-BE49-F238E27FC236}">
                <a16:creationId xmlns:a16="http://schemas.microsoft.com/office/drawing/2014/main" id="{98EC76FD-28ED-4632-8160-3AD341B0B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552" y="0"/>
            <a:ext cx="2290448" cy="1715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73FB4D-9F89-4D45-8ED0-8110B06659E1}"/>
              </a:ext>
            </a:extLst>
          </p:cNvPr>
          <p:cNvSpPr txBox="1"/>
          <p:nvPr/>
        </p:nvSpPr>
        <p:spPr>
          <a:xfrm>
            <a:off x="1551545" y="1045232"/>
            <a:ext cx="25333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masis MT Pro Medium" panose="02040604050005020304" pitchFamily="18" charset="0"/>
              </a:rPr>
              <a:t>Solve the equation.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D31D6F-5B5A-4649-878C-E4C76C097290}"/>
              </a:ext>
            </a:extLst>
          </p:cNvPr>
          <p:cNvSpPr txBox="1"/>
          <p:nvPr/>
        </p:nvSpPr>
        <p:spPr>
          <a:xfrm>
            <a:off x="6096000" y="1076010"/>
            <a:ext cx="25333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masis MT Pro Medium" panose="02040604050005020304" pitchFamily="18" charset="0"/>
              </a:rPr>
              <a:t>Solve the inequality.</a:t>
            </a:r>
          </a:p>
        </p:txBody>
      </p:sp>
    </p:spTree>
    <p:extLst>
      <p:ext uri="{BB962C8B-B14F-4D97-AF65-F5344CB8AC3E}">
        <p14:creationId xmlns:p14="http://schemas.microsoft.com/office/powerpoint/2010/main" val="2471068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C8F50FE-F991-4804-898F-B929DC2C7C3A}"/>
              </a:ext>
            </a:extLst>
          </p:cNvPr>
          <p:cNvSpPr/>
          <p:nvPr/>
        </p:nvSpPr>
        <p:spPr>
          <a:xfrm>
            <a:off x="6096000" y="2078769"/>
            <a:ext cx="4808732" cy="38283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223B0F-3EE0-4C93-AAFF-219548937344}"/>
              </a:ext>
            </a:extLst>
          </p:cNvPr>
          <p:cNvSpPr/>
          <p:nvPr/>
        </p:nvSpPr>
        <p:spPr>
          <a:xfrm>
            <a:off x="950704" y="2094185"/>
            <a:ext cx="4504385" cy="38283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nquire Pictures, Inquire Stock Photos &amp;amp; Images | Depositphotos®">
            <a:extLst>
              <a:ext uri="{FF2B5EF4-FFF2-40B4-BE49-F238E27FC236}">
                <a16:creationId xmlns:a16="http://schemas.microsoft.com/office/drawing/2014/main" id="{2A259456-556C-4B48-82FD-3D6BE0EC4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658" y="0"/>
            <a:ext cx="2207342" cy="172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C5F5ED-0A0C-4B23-A743-75878D737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985" t="33325" r="54208" b="35261"/>
          <a:stretch/>
        </p:blipFill>
        <p:spPr>
          <a:xfrm>
            <a:off x="1120877" y="2264344"/>
            <a:ext cx="4164037" cy="34879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324852-0374-4BE2-ABC1-1533CDC392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105" t="29547" r="51250" b="37198"/>
          <a:stretch/>
        </p:blipFill>
        <p:spPr>
          <a:xfrm>
            <a:off x="6248173" y="2366339"/>
            <a:ext cx="4504385" cy="328400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71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DE3277-8156-4188-8C39-73733E754C7B}"/>
              </a:ext>
            </a:extLst>
          </p:cNvPr>
          <p:cNvSpPr/>
          <p:nvPr/>
        </p:nvSpPr>
        <p:spPr>
          <a:xfrm>
            <a:off x="868029" y="522406"/>
            <a:ext cx="2456105" cy="5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| 6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+ 4 | = 8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+ 10</a:t>
            </a:r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1CD949-45DE-4A77-9100-E484EEF6D131}"/>
              </a:ext>
            </a:extLst>
          </p:cNvPr>
          <p:cNvSpPr/>
          <p:nvPr/>
        </p:nvSpPr>
        <p:spPr>
          <a:xfrm>
            <a:off x="826351" y="2654169"/>
            <a:ext cx="2002471" cy="504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| 12 - 6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| = 42</a:t>
            </a: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28AC5E-4EAD-43ED-A219-F3CDF07A7152}"/>
              </a:ext>
            </a:extLst>
          </p:cNvPr>
          <p:cNvSpPr/>
          <p:nvPr/>
        </p:nvSpPr>
        <p:spPr>
          <a:xfrm>
            <a:off x="821302" y="4285380"/>
            <a:ext cx="2220480" cy="504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| 2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+ 1 | = 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+ 5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D620CB-EB1B-42F3-8BA6-076CD2965E61}"/>
              </a:ext>
            </a:extLst>
          </p:cNvPr>
          <p:cNvSpPr/>
          <p:nvPr/>
        </p:nvSpPr>
        <p:spPr>
          <a:xfrm>
            <a:off x="874965" y="1825492"/>
            <a:ext cx="2073003" cy="504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| 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- 2 | = 2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- 3</a:t>
            </a: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F4CE1F-A606-45F0-9A10-D2BE49A894CE}"/>
              </a:ext>
            </a:extLst>
          </p:cNvPr>
          <p:cNvSpPr/>
          <p:nvPr/>
        </p:nvSpPr>
        <p:spPr>
          <a:xfrm>
            <a:off x="821302" y="5801234"/>
            <a:ext cx="1938351" cy="504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5 | 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c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- 2 | = 30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C9D3CE-5908-4F8D-9CE3-F253E8112E0C}"/>
              </a:ext>
            </a:extLst>
          </p:cNvPr>
          <p:cNvSpPr/>
          <p:nvPr/>
        </p:nvSpPr>
        <p:spPr>
          <a:xfrm>
            <a:off x="868029" y="1173949"/>
            <a:ext cx="2146742" cy="504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| 3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- 1 | + 5 = 3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67617F-84CE-4B86-9657-C66E0BAFE87F}"/>
              </a:ext>
            </a:extLst>
          </p:cNvPr>
          <p:cNvSpPr/>
          <p:nvPr/>
        </p:nvSpPr>
        <p:spPr>
          <a:xfrm>
            <a:off x="826351" y="3476171"/>
            <a:ext cx="2230098" cy="504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| 2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b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- 4 | = 2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b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- 4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3130B8-3C02-4CFA-A08F-44570D610C3B}"/>
                  </a:ext>
                </a:extLst>
              </p:cNvPr>
              <p:cNvSpPr txBox="1"/>
              <p:nvPr/>
            </p:nvSpPr>
            <p:spPr>
              <a:xfrm>
                <a:off x="6504493" y="705641"/>
                <a:ext cx="1398588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&gt;7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3130B8-3C02-4CFA-A08F-44570D610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493" y="705641"/>
                <a:ext cx="1398588" cy="371833"/>
              </a:xfrm>
              <a:prstGeom prst="rect">
                <a:avLst/>
              </a:prstGeom>
              <a:blipFill>
                <a:blip r:embed="rId2"/>
                <a:stretch>
                  <a:fillRect l="-9170" r="-5240" b="-3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813A5D-C681-481D-B5F1-1556B9F19021}"/>
                  </a:ext>
                </a:extLst>
              </p:cNvPr>
              <p:cNvSpPr txBox="1"/>
              <p:nvPr/>
            </p:nvSpPr>
            <p:spPr>
              <a:xfrm>
                <a:off x="6504493" y="1383330"/>
                <a:ext cx="1655068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+3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813A5D-C681-481D-B5F1-1556B9F19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493" y="1383330"/>
                <a:ext cx="1655068" cy="371833"/>
              </a:xfrm>
              <a:prstGeom prst="rect">
                <a:avLst/>
              </a:prstGeom>
              <a:blipFill>
                <a:blip r:embed="rId3"/>
                <a:stretch>
                  <a:fillRect l="-7721" r="-4044" b="-3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A9955D-3E52-4B0E-B20D-140062D5A5B0}"/>
                  </a:ext>
                </a:extLst>
              </p:cNvPr>
              <p:cNvSpPr txBox="1"/>
              <p:nvPr/>
            </p:nvSpPr>
            <p:spPr>
              <a:xfrm>
                <a:off x="6504493" y="2116644"/>
                <a:ext cx="1655068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≥24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A9955D-3E52-4B0E-B20D-140062D5A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493" y="2116644"/>
                <a:ext cx="1655068" cy="371833"/>
              </a:xfrm>
              <a:prstGeom prst="rect">
                <a:avLst/>
              </a:prstGeom>
              <a:blipFill>
                <a:blip r:embed="rId4"/>
                <a:stretch>
                  <a:fillRect l="-7721" r="-4044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BEF988-3292-404E-8E16-FB4CEE51D450}"/>
                  </a:ext>
                </a:extLst>
              </p:cNvPr>
              <p:cNvSpPr txBox="1"/>
              <p:nvPr/>
            </p:nvSpPr>
            <p:spPr>
              <a:xfrm>
                <a:off x="6504493" y="2856045"/>
                <a:ext cx="2187265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−11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BEF988-3292-404E-8E16-FB4CEE51D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493" y="2856045"/>
                <a:ext cx="2187265" cy="371833"/>
              </a:xfrm>
              <a:prstGeom prst="rect">
                <a:avLst/>
              </a:prstGeom>
              <a:blipFill>
                <a:blip r:embed="rId5"/>
                <a:stretch>
                  <a:fillRect l="-5850" r="-3064" b="-3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BD1441-2CB2-4D22-AFB7-9DCD13C680DA}"/>
                  </a:ext>
                </a:extLst>
              </p:cNvPr>
              <p:cNvSpPr txBox="1"/>
              <p:nvPr/>
            </p:nvSpPr>
            <p:spPr>
              <a:xfrm>
                <a:off x="6456947" y="3573981"/>
                <a:ext cx="1873077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−3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−9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BD1441-2CB2-4D22-AFB7-9DCD13C68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947" y="3573981"/>
                <a:ext cx="1873077" cy="371833"/>
              </a:xfrm>
              <a:prstGeom prst="rect">
                <a:avLst/>
              </a:prstGeom>
              <a:blipFill>
                <a:blip r:embed="rId6"/>
                <a:stretch>
                  <a:fillRect l="-6840" r="-3583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ED8251-0611-4457-B7D2-9E401A77375E}"/>
                  </a:ext>
                </a:extLst>
              </p:cNvPr>
              <p:cNvSpPr txBox="1"/>
              <p:nvPr/>
            </p:nvSpPr>
            <p:spPr>
              <a:xfrm>
                <a:off x="6456947" y="4399185"/>
                <a:ext cx="1546577" cy="5563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|3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−3|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−5</m:t>
                        </m:r>
                      </m:den>
                    </m:f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ED8251-0611-4457-B7D2-9E401A773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947" y="4399185"/>
                <a:ext cx="1546577" cy="556371"/>
              </a:xfrm>
              <a:prstGeom prst="rect">
                <a:avLst/>
              </a:prstGeom>
              <a:blipFill>
                <a:blip r:embed="rId7"/>
                <a:stretch>
                  <a:fillRect l="-8268" r="-4724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B2F909-B476-4442-8AD7-D51C0BE9E188}"/>
                  </a:ext>
                </a:extLst>
              </p:cNvPr>
              <p:cNvSpPr txBox="1"/>
              <p:nvPr/>
            </p:nvSpPr>
            <p:spPr>
              <a:xfrm>
                <a:off x="874965" y="5167781"/>
                <a:ext cx="3188309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−3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+1=7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+8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B2F909-B476-4442-8AD7-D51C0BE9E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65" y="5167781"/>
                <a:ext cx="3188309" cy="371833"/>
              </a:xfrm>
              <a:prstGeom prst="rect">
                <a:avLst/>
              </a:prstGeom>
              <a:blipFill>
                <a:blip r:embed="rId9"/>
                <a:stretch>
                  <a:fillRect l="-4207" r="-1530" b="-3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E183716-36E8-4248-B64C-A7FDE5EE9963}"/>
                  </a:ext>
                </a:extLst>
              </p:cNvPr>
              <p:cNvSpPr txBox="1"/>
              <p:nvPr/>
            </p:nvSpPr>
            <p:spPr>
              <a:xfrm>
                <a:off x="6410845" y="5281586"/>
                <a:ext cx="2060372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8+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≥17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E183716-36E8-4248-B64C-A7FDE5EE9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0845" y="5281586"/>
                <a:ext cx="2060372" cy="371833"/>
              </a:xfrm>
              <a:prstGeom prst="rect">
                <a:avLst/>
              </a:prstGeom>
              <a:blipFill>
                <a:blip r:embed="rId10"/>
                <a:stretch>
                  <a:fillRect l="-6509" r="-2959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E6E138A9-3D1B-42F4-ABFB-2CACF90388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892515">
            <a:off x="359906" y="579299"/>
            <a:ext cx="418116" cy="4471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160DB6-6E18-4979-A991-42B5E019AF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761230">
            <a:off x="336259" y="1175885"/>
            <a:ext cx="467917" cy="4732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41EBA2-2102-4800-B1C1-C17713A23F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714954">
            <a:off x="387904" y="1885367"/>
            <a:ext cx="406124" cy="4515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F14D1F-0B0E-482E-B507-40FFA8C0A6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441119">
            <a:off x="349458" y="2711831"/>
            <a:ext cx="417468" cy="432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1065B56-0ED7-44F5-83CA-3802A21F24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810911">
            <a:off x="327264" y="3555728"/>
            <a:ext cx="442921" cy="4379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C4C590A-B2EB-4A76-976E-C37746E8ED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638409">
            <a:off x="340985" y="4380361"/>
            <a:ext cx="418729" cy="45073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E559BC-F7FC-4985-9D30-F1F42A02DA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804831">
            <a:off x="281300" y="5141018"/>
            <a:ext cx="464649" cy="507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CBCEDA2-7CF0-4855-A3FF-B57C72A6CE9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615477">
            <a:off x="287959" y="5936328"/>
            <a:ext cx="480224" cy="463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4999DE0-1637-456B-92B9-1CEAB8DEE39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299236">
            <a:off x="5837843" y="704002"/>
            <a:ext cx="467813" cy="5018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70761D-393A-4CB9-9C2A-4AF4739CB9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441119">
            <a:off x="5876916" y="1396922"/>
            <a:ext cx="438741" cy="4546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39B897-0738-432A-9D8D-BD75B4D4B6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638409">
            <a:off x="5830436" y="2135651"/>
            <a:ext cx="418729" cy="45073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742DA8B-6DC2-4863-AAEF-D96AC97C6F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761230">
            <a:off x="5862327" y="2855969"/>
            <a:ext cx="467917" cy="4732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D3CD6E-681F-4909-9783-4A6993E795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615477">
            <a:off x="5831638" y="3634480"/>
            <a:ext cx="480224" cy="4637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C3C12C-899F-46ED-B43B-A1DDB91AC2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810911">
            <a:off x="5797802" y="4518839"/>
            <a:ext cx="505328" cy="4996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48B5510-44E8-48F4-8DB8-F1B270117E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892515">
            <a:off x="5878671" y="5301794"/>
            <a:ext cx="418116" cy="447118"/>
          </a:xfrm>
          <a:prstGeom prst="rect">
            <a:avLst/>
          </a:prstGeom>
        </p:spPr>
      </p:pic>
      <p:pic>
        <p:nvPicPr>
          <p:cNvPr id="3074" name="Picture 2" descr="Webquest Creator 2">
            <a:extLst>
              <a:ext uri="{FF2B5EF4-FFF2-40B4-BE49-F238E27FC236}">
                <a16:creationId xmlns:a16="http://schemas.microsoft.com/office/drawing/2014/main" id="{27F16B8B-EF9A-69A4-AE0E-411ECDE8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735" y="4634191"/>
            <a:ext cx="1815647" cy="186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A3BEF0-D370-0C2C-0D6C-8E534B4B749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1283" y="-155767"/>
            <a:ext cx="1741178" cy="15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68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172C76-D771-158D-EEB9-FA0E4F81720D}"/>
              </a:ext>
            </a:extLst>
          </p:cNvPr>
          <p:cNvSpPr txBox="1"/>
          <p:nvPr/>
        </p:nvSpPr>
        <p:spPr>
          <a:xfrm>
            <a:off x="839546" y="1846385"/>
            <a:ext cx="101100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masis MT Pro" panose="02040504050005020304" pitchFamily="18" charset="0"/>
              </a:rPr>
              <a:t>A line is a one-dimensional figure, which has length but no width. </a:t>
            </a:r>
          </a:p>
          <a:p>
            <a:endParaRPr lang="en-US" sz="2400" dirty="0">
              <a:latin typeface="Amasis MT Pro" panose="020405040500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masis MT Pro" panose="02040504050005020304" pitchFamily="18" charset="0"/>
              </a:rPr>
              <a:t>A line is a set of collinear points with no curves and extends limitlessly in opposite directions is called a Straight line.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CE92C1-E0B7-684F-12C4-0530778400A8}"/>
              </a:ext>
            </a:extLst>
          </p:cNvPr>
          <p:cNvSpPr txBox="1">
            <a:spLocks/>
          </p:cNvSpPr>
          <p:nvPr/>
        </p:nvSpPr>
        <p:spPr>
          <a:xfrm>
            <a:off x="434041" y="40287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Amasis MT Pro Medium" panose="02040604050005020304" pitchFamily="18" charset="0"/>
              </a:rPr>
              <a:t>Lines </a:t>
            </a:r>
          </a:p>
        </p:txBody>
      </p:sp>
      <p:pic>
        <p:nvPicPr>
          <p:cNvPr id="1026" name="Picture 2" descr="Line – Definition, Types of Line, Examples, Practice Problems">
            <a:extLst>
              <a:ext uri="{FF2B5EF4-FFF2-40B4-BE49-F238E27FC236}">
                <a16:creationId xmlns:a16="http://schemas.microsoft.com/office/drawing/2014/main" id="{2932DBE6-8231-AA71-8FB1-306C0A9F1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2B2B2B">
                  <a:alpha val="21176"/>
                </a:srgbClr>
              </a:clrFrom>
              <a:clrTo>
                <a:srgbClr val="2B2B2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59" b="30814"/>
          <a:stretch/>
        </p:blipFill>
        <p:spPr bwMode="auto">
          <a:xfrm>
            <a:off x="1922355" y="3508091"/>
            <a:ext cx="7916339" cy="6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25C214A-A861-C64D-FA06-AEEA059205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4421115"/>
                <a:ext cx="10515600" cy="222587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latin typeface="Amasis MT Pro" panose="02040504050005020304" pitchFamily="18" charset="0"/>
                  </a:rPr>
                  <a:t>General equation: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                                             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𝑏𝑦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>
                    <a:latin typeface="Amasis MT Pro" panose="020405040500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smtClean="0">
                        <a:latin typeface="Cambria Math" panose="02040503050406030204" pitchFamily="18" charset="0"/>
                      </a:rPr>
                      <m:t>              </m:t>
                    </m:r>
                    <m:r>
                      <a:rPr lang="en-US" sz="24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24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𝑐𝑜𝑛𝑠𝑡𝑎𝑛𝑡𝑠</m:t>
                    </m:r>
                  </m:oMath>
                </a14:m>
                <a:endParaRPr lang="en-US" dirty="0">
                  <a:latin typeface="Amasis MT Pro" panose="02040504050005020304" pitchFamily="18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25C214A-A861-C64D-FA06-AEEA05920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421115"/>
                <a:ext cx="10515600" cy="2225870"/>
              </a:xfrm>
              <a:prstGeom prst="rect">
                <a:avLst/>
              </a:prstGeom>
              <a:blipFill>
                <a:blip r:embed="rId4"/>
                <a:stretch>
                  <a:fillRect l="-812" t="-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E09A55E-1416-B1FA-F832-00AFA09B5449}"/>
              </a:ext>
            </a:extLst>
          </p:cNvPr>
          <p:cNvCxnSpPr>
            <a:cxnSpLocks/>
          </p:cNvCxnSpPr>
          <p:nvPr/>
        </p:nvCxnSpPr>
        <p:spPr>
          <a:xfrm flipH="1">
            <a:off x="5324622" y="5338690"/>
            <a:ext cx="203983" cy="307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80BDE0C-8FF1-8D27-400E-F8EFBC6C0D2A}"/>
              </a:ext>
            </a:extLst>
          </p:cNvPr>
          <p:cNvCxnSpPr>
            <a:cxnSpLocks/>
          </p:cNvCxnSpPr>
          <p:nvPr/>
        </p:nvCxnSpPr>
        <p:spPr>
          <a:xfrm>
            <a:off x="4811151" y="5338690"/>
            <a:ext cx="126609" cy="307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CE409FF-389B-E622-1D32-F01E54AE87FA}"/>
              </a:ext>
            </a:extLst>
          </p:cNvPr>
          <p:cNvSpPr txBox="1"/>
          <p:nvPr/>
        </p:nvSpPr>
        <p:spPr>
          <a:xfrm>
            <a:off x="4670472" y="5628184"/>
            <a:ext cx="1019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masis MT Pro" panose="02040504050005020304" pitchFamily="18" charset="0"/>
              </a:rPr>
              <a:t>variables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DA431E-C626-F498-F83A-390B113E6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2655" y="-141699"/>
            <a:ext cx="1743874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57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4D048D-A7F6-4B2E-9345-3763773D898D}"/>
                  </a:ext>
                </a:extLst>
              </p:cNvPr>
              <p:cNvSpPr txBox="1"/>
              <p:nvPr/>
            </p:nvSpPr>
            <p:spPr>
              <a:xfrm>
                <a:off x="982744" y="372314"/>
                <a:ext cx="6094428" cy="5120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SzPts val="1200"/>
                </a:pPr>
                <a:r>
                  <a:rPr lang="en-US" sz="1800" dirty="0">
                    <a:effectLst/>
                    <a:latin typeface="Amasis MT Pro" panose="020405040500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Factorization of zero: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(3</m:t>
                    </m:r>
                    <m:rad>
                      <m:radPr>
                        <m:degHide m:val="on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ra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−4)(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+12)</m:t>
                    </m:r>
                  </m:oMath>
                </a14:m>
                <a:r>
                  <a:rPr lang="en-US" sz="1800" dirty="0">
                    <a:effectLst/>
                    <a:latin typeface="Amasis MT Pro" panose="020405040500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800" dirty="0">
                  <a:effectLst/>
                  <a:latin typeface="Amasis MT Pro" panose="020405040500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4D048D-A7F6-4B2E-9345-3763773D8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744" y="372314"/>
                <a:ext cx="6094428" cy="512063"/>
              </a:xfrm>
              <a:prstGeom prst="rect">
                <a:avLst/>
              </a:prstGeom>
              <a:blipFill>
                <a:blip r:embed="rId2"/>
                <a:stretch>
                  <a:fillRect l="-800" b="-5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48A6A2-7EED-42FF-8CCC-4A6D5782EA26}"/>
                  </a:ext>
                </a:extLst>
              </p:cNvPr>
              <p:cNvSpPr txBox="1"/>
              <p:nvPr/>
            </p:nvSpPr>
            <p:spPr>
              <a:xfrm>
                <a:off x="975982" y="1119936"/>
                <a:ext cx="6094428" cy="5423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dirty="0">
                    <a:effectLst/>
                    <a:latin typeface="Amasis MT Pro" panose="020405040500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Rationalize the denominator: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1800" dirty="0">
                    <a:effectLst/>
                    <a:latin typeface="Amasis MT Pro" panose="020405040500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600" dirty="0">
                  <a:effectLst/>
                  <a:latin typeface="Amasis MT Pro" panose="020405040500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48A6A2-7EED-42FF-8CCC-4A6D5782E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982" y="1119936"/>
                <a:ext cx="6094428" cy="542393"/>
              </a:xfrm>
              <a:prstGeom prst="rect">
                <a:avLst/>
              </a:prstGeom>
              <a:blipFill>
                <a:blip r:embed="rId3"/>
                <a:stretch>
                  <a:fillRect l="-800" b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0A9B771-9D87-45DC-B434-EAEA97EF8486}"/>
              </a:ext>
            </a:extLst>
          </p:cNvPr>
          <p:cNvSpPr txBox="1"/>
          <p:nvPr/>
        </p:nvSpPr>
        <p:spPr>
          <a:xfrm>
            <a:off x="982744" y="2983495"/>
            <a:ext cx="8312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Find the perimeter of a rectangle whose length is 150 m and the diagonal is 170 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C73AE-8189-40E8-8584-E7FFF188578D}"/>
              </a:ext>
            </a:extLst>
          </p:cNvPr>
          <p:cNvSpPr txBox="1"/>
          <p:nvPr/>
        </p:nvSpPr>
        <p:spPr>
          <a:xfrm>
            <a:off x="975982" y="1983538"/>
            <a:ext cx="81706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The height of two building is 34 m and 29 m respectively. If the distance between the two building is 12 m, find the distance between their tops.</a:t>
            </a:r>
          </a:p>
        </p:txBody>
      </p:sp>
      <p:pic>
        <p:nvPicPr>
          <p:cNvPr id="1026" name="Picture 2" descr="Pythagorean Theorem: Word Problems">
            <a:extLst>
              <a:ext uri="{FF2B5EF4-FFF2-40B4-BE49-F238E27FC236}">
                <a16:creationId xmlns:a16="http://schemas.microsoft.com/office/drawing/2014/main" id="{4C04CB8A-35DC-45A2-BFB9-3D2E75E3E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184" y="686658"/>
            <a:ext cx="294322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6674DF-AA1F-4F5A-A52B-C8D7B95015E6}"/>
              </a:ext>
            </a:extLst>
          </p:cNvPr>
          <p:cNvSpPr txBox="1"/>
          <p:nvPr/>
        </p:nvSpPr>
        <p:spPr>
          <a:xfrm>
            <a:off x="1031146" y="3729030"/>
            <a:ext cx="8584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Ahmed has a 6 meter ladder that he wants to use to get his cat out of a tree. He puts the base of the ladder 2 meters away from the base of the tree. How high into the tree will the ladder reach?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D1A7BF-9EF0-4221-A884-708C0CE201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63" t="36672" r="42706" b="30214"/>
          <a:stretch/>
        </p:blipFill>
        <p:spPr>
          <a:xfrm>
            <a:off x="9829950" y="3423358"/>
            <a:ext cx="1649692" cy="2270981"/>
          </a:xfrm>
          <a:prstGeom prst="rect">
            <a:avLst/>
          </a:prstGeom>
        </p:spPr>
      </p:pic>
      <p:pic>
        <p:nvPicPr>
          <p:cNvPr id="1028" name="Picture 4" descr="Acorn - To Use As Template When Carving | Acorn image, Acorn, Pumpkin art">
            <a:extLst>
              <a:ext uri="{FF2B5EF4-FFF2-40B4-BE49-F238E27FC236}">
                <a16:creationId xmlns:a16="http://schemas.microsoft.com/office/drawing/2014/main" id="{578B0541-EF99-4060-8BD9-70B778CD1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951" y="4951532"/>
            <a:ext cx="1563426" cy="125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D21BDE7-2CB2-4E27-BBF3-67708F828BD5}"/>
              </a:ext>
            </a:extLst>
          </p:cNvPr>
          <p:cNvSpPr txBox="1"/>
          <p:nvPr/>
        </p:nvSpPr>
        <p:spPr>
          <a:xfrm>
            <a:off x="1058898" y="4986151"/>
            <a:ext cx="7977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A flying squirrel lives in a nest that is 16 feet high in a tree. To reach a fallen acorn that is 12 feet from the base of the tree, how far will the flying squirrel have to glide?</a:t>
            </a:r>
          </a:p>
        </p:txBody>
      </p:sp>
      <p:pic>
        <p:nvPicPr>
          <p:cNvPr id="1031" name="Picture 7" descr="Arrow Color Cartoon Hand Drawn Png And Psd - Color Arrow Png, Transparent  Png - kindpng">
            <a:extLst>
              <a:ext uri="{FF2B5EF4-FFF2-40B4-BE49-F238E27FC236}">
                <a16:creationId xmlns:a16="http://schemas.microsoft.com/office/drawing/2014/main" id="{F8FD0E59-3BDC-4FF6-8677-363213530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1" t="36970" r="53393" b="39444"/>
          <a:stretch/>
        </p:blipFill>
        <p:spPr bwMode="auto">
          <a:xfrm>
            <a:off x="406379" y="5015373"/>
            <a:ext cx="612404" cy="43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Arrow Color Cartoon Hand Drawn Png And Psd - Color Arrow Png, Transparent  Png - kindpng">
            <a:extLst>
              <a:ext uri="{FF2B5EF4-FFF2-40B4-BE49-F238E27FC236}">
                <a16:creationId xmlns:a16="http://schemas.microsoft.com/office/drawing/2014/main" id="{30B3FC1B-6E35-4672-A993-969D279E8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5" t="34733" r="2510" b="40457"/>
          <a:stretch/>
        </p:blipFill>
        <p:spPr bwMode="auto">
          <a:xfrm>
            <a:off x="363578" y="2056462"/>
            <a:ext cx="612404" cy="4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Arrow Color Cartoon Hand Drawn Png And Psd - Color Arrow Png, Transparent  Png - kindpng">
            <a:extLst>
              <a:ext uri="{FF2B5EF4-FFF2-40B4-BE49-F238E27FC236}">
                <a16:creationId xmlns:a16="http://schemas.microsoft.com/office/drawing/2014/main" id="{2148CDCD-09AE-4A95-A113-BA259A0E2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" t="4000" r="54654" b="71508"/>
          <a:stretch/>
        </p:blipFill>
        <p:spPr bwMode="auto">
          <a:xfrm>
            <a:off x="369912" y="431029"/>
            <a:ext cx="610016" cy="45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Arrow Color Cartoon Hand Drawn Png And Psd - Color Arrow Png, Transparent  Png - kindpng">
            <a:extLst>
              <a:ext uri="{FF2B5EF4-FFF2-40B4-BE49-F238E27FC236}">
                <a16:creationId xmlns:a16="http://schemas.microsoft.com/office/drawing/2014/main" id="{8CB627F8-0DB8-49FE-BA0D-03BB98B14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71" t="2490" r="6920" b="72492"/>
          <a:stretch/>
        </p:blipFill>
        <p:spPr bwMode="auto">
          <a:xfrm>
            <a:off x="369912" y="1211339"/>
            <a:ext cx="612404" cy="4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Arrow Color Cartoon Hand Drawn Png And Psd - Color Arrow Png, Transparent  Png - kindpng">
            <a:extLst>
              <a:ext uri="{FF2B5EF4-FFF2-40B4-BE49-F238E27FC236}">
                <a16:creationId xmlns:a16="http://schemas.microsoft.com/office/drawing/2014/main" id="{9F66C5BF-1787-4782-9B59-1CF534AD5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46" t="66886" b="8889"/>
          <a:stretch/>
        </p:blipFill>
        <p:spPr bwMode="auto">
          <a:xfrm>
            <a:off x="406379" y="3030599"/>
            <a:ext cx="603254" cy="3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Arrow Color Cartoon Hand Drawn Png And Psd - Color Arrow Png, Transparent  Png - kindpng">
            <a:extLst>
              <a:ext uri="{FF2B5EF4-FFF2-40B4-BE49-F238E27FC236}">
                <a16:creationId xmlns:a16="http://schemas.microsoft.com/office/drawing/2014/main" id="{0AFE4443-ADA9-4A4E-9A80-FDF916C7C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1" t="69433" r="53063" b="5170"/>
          <a:stretch/>
        </p:blipFill>
        <p:spPr bwMode="auto">
          <a:xfrm>
            <a:off x="362315" y="3816228"/>
            <a:ext cx="635150" cy="47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72FDFD7-0E08-4E39-BF4E-B3D79282905F}"/>
              </a:ext>
            </a:extLst>
          </p:cNvPr>
          <p:cNvSpPr txBox="1"/>
          <p:nvPr/>
        </p:nvSpPr>
        <p:spPr>
          <a:xfrm>
            <a:off x="1058898" y="6110190"/>
            <a:ext cx="7508327" cy="670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200"/>
            </a:pPr>
            <a:r>
              <a:rPr lang="en-US" sz="1800" dirty="0">
                <a:effectLst/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Negative six times a number decreased by 19 is no more than the seven times the number increased by 23.  Find the number.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7" descr="Arrow Color Cartoon Hand Drawn Png And Psd - Color Arrow Png, Transparent  Png - kindpng">
            <a:extLst>
              <a:ext uri="{FF2B5EF4-FFF2-40B4-BE49-F238E27FC236}">
                <a16:creationId xmlns:a16="http://schemas.microsoft.com/office/drawing/2014/main" id="{FB29D51E-3AA5-4985-A609-62E4C60D8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71" t="2490" r="6920" b="72492"/>
          <a:stretch/>
        </p:blipFill>
        <p:spPr bwMode="auto">
          <a:xfrm>
            <a:off x="446494" y="6181622"/>
            <a:ext cx="612404" cy="4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3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Perpendicular Lines Create All the Right Angles in the World | HowStuffWorks">
            <a:extLst>
              <a:ext uri="{FF2B5EF4-FFF2-40B4-BE49-F238E27FC236}">
                <a16:creationId xmlns:a16="http://schemas.microsoft.com/office/drawing/2014/main" id="{C67E18CB-9464-40E0-9AA0-9C0E10E7D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r="-2" b="-2"/>
          <a:stretch/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7 Parallel Lines Examples in Real Life – StudiousGuy">
            <a:extLst>
              <a:ext uri="{FF2B5EF4-FFF2-40B4-BE49-F238E27FC236}">
                <a16:creationId xmlns:a16="http://schemas.microsoft.com/office/drawing/2014/main" id="{E289BC08-89D7-4703-A7C4-DFAA78E9F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r="12063"/>
          <a:stretch/>
        </p:blipFill>
        <p:spPr bwMode="auto">
          <a:xfrm>
            <a:off x="20" y="4069976"/>
            <a:ext cx="3535311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rsecting Lines">
            <a:extLst>
              <a:ext uri="{FF2B5EF4-FFF2-40B4-BE49-F238E27FC236}">
                <a16:creationId xmlns:a16="http://schemas.microsoft.com/office/drawing/2014/main" id="{524AB609-AADB-4A7D-9135-EA08F5B8F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r="5489" b="-2"/>
          <a:stretch/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What are some examples of parallel lines (don&amp;#39;t say railway tracks)? - Quora">
            <a:extLst>
              <a:ext uri="{FF2B5EF4-FFF2-40B4-BE49-F238E27FC236}">
                <a16:creationId xmlns:a16="http://schemas.microsoft.com/office/drawing/2014/main" id="{BC521D67-AE75-42E0-AC2A-2CDCC29A7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8" r="1" b="1"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nes in Geometry, Types, Solved Examples">
            <a:extLst>
              <a:ext uri="{FF2B5EF4-FFF2-40B4-BE49-F238E27FC236}">
                <a16:creationId xmlns:a16="http://schemas.microsoft.com/office/drawing/2014/main" id="{D768A389-513A-4E65-8E6B-C5E353781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" r="5" b="5"/>
          <a:stretch/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053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AE379-CE51-4513-9D44-D35ACD246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27" y="61912"/>
            <a:ext cx="10515600" cy="111513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masis MT Pro Medium" panose="02040604050005020304" pitchFamily="18" charset="0"/>
              </a:rPr>
              <a:t>How do we find the equation of a line?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9EC09-FC30-42A4-AE9E-2EB9716BF2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9EC09-FC30-42A4-AE9E-2EB9716BF2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CABE509F-D7AF-4E31-AB2B-B1A20F981A62}"/>
              </a:ext>
            </a:extLst>
          </p:cNvPr>
          <p:cNvSpPr/>
          <p:nvPr/>
        </p:nvSpPr>
        <p:spPr>
          <a:xfrm rot="3658560">
            <a:off x="3140896" y="2161310"/>
            <a:ext cx="737985" cy="35128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64BF827A-2A68-4A7A-9985-9A617C788947}"/>
              </a:ext>
            </a:extLst>
          </p:cNvPr>
          <p:cNvSpPr/>
          <p:nvPr/>
        </p:nvSpPr>
        <p:spPr>
          <a:xfrm rot="3658560">
            <a:off x="3433319" y="3111986"/>
            <a:ext cx="737985" cy="351281"/>
          </a:xfrm>
          <a:prstGeom prst="curved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D7A9E2ED-FD38-48D9-A693-C0962D27C5EB}"/>
              </a:ext>
            </a:extLst>
          </p:cNvPr>
          <p:cNvSpPr/>
          <p:nvPr/>
        </p:nvSpPr>
        <p:spPr>
          <a:xfrm rot="3658560">
            <a:off x="3100708" y="4573988"/>
            <a:ext cx="737985" cy="351281"/>
          </a:xfrm>
          <a:prstGeom prst="curved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99FF9F8-1A8B-474C-B93D-750FB8A74072}"/>
              </a:ext>
            </a:extLst>
          </p:cNvPr>
          <p:cNvSpPr/>
          <p:nvPr/>
        </p:nvSpPr>
        <p:spPr>
          <a:xfrm>
            <a:off x="4487594" y="5289452"/>
            <a:ext cx="1477108" cy="22508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54EA41-FFB4-472A-A2DF-BE9FE8F0C4E9}"/>
                  </a:ext>
                </a:extLst>
              </p:cNvPr>
              <p:cNvSpPr txBox="1"/>
              <p:nvPr/>
            </p:nvSpPr>
            <p:spPr>
              <a:xfrm>
                <a:off x="6096000" y="5217327"/>
                <a:ext cx="2138290" cy="369332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54EA41-FFB4-472A-A2DF-BE9FE8F0C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217327"/>
                <a:ext cx="2138290" cy="369332"/>
              </a:xfrm>
              <a:prstGeom prst="rect">
                <a:avLst/>
              </a:prstGeom>
              <a:blipFill>
                <a:blip r:embed="rId3"/>
                <a:stretch>
                  <a:fillRect b="-4839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Drawing Decorative Lines with CSS • PQINA">
            <a:extLst>
              <a:ext uri="{FF2B5EF4-FFF2-40B4-BE49-F238E27FC236}">
                <a16:creationId xmlns:a16="http://schemas.microsoft.com/office/drawing/2014/main" id="{BEA3D1CD-A52B-4E4B-8A82-EFC7FCEA0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348" y="5401993"/>
            <a:ext cx="2524025" cy="126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Curved Up 18">
            <a:extLst>
              <a:ext uri="{FF2B5EF4-FFF2-40B4-BE49-F238E27FC236}">
                <a16:creationId xmlns:a16="http://schemas.microsoft.com/office/drawing/2014/main" id="{FCFF7EF7-FDBB-1812-A2E0-E8979F1E38FE}"/>
              </a:ext>
            </a:extLst>
          </p:cNvPr>
          <p:cNvSpPr/>
          <p:nvPr/>
        </p:nvSpPr>
        <p:spPr>
          <a:xfrm>
            <a:off x="3454625" y="5728652"/>
            <a:ext cx="4366004" cy="815741"/>
          </a:xfrm>
          <a:prstGeom prst="curvedUpArrow">
            <a:avLst>
              <a:gd name="adj1" fmla="val 0"/>
              <a:gd name="adj2" fmla="val 30936"/>
              <a:gd name="adj3" fmla="val 198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Curved Up 19">
            <a:extLst>
              <a:ext uri="{FF2B5EF4-FFF2-40B4-BE49-F238E27FC236}">
                <a16:creationId xmlns:a16="http://schemas.microsoft.com/office/drawing/2014/main" id="{C6620524-0E1F-284D-0A47-AC2A685A1B42}"/>
              </a:ext>
            </a:extLst>
          </p:cNvPr>
          <p:cNvSpPr/>
          <p:nvPr/>
        </p:nvSpPr>
        <p:spPr>
          <a:xfrm>
            <a:off x="2304592" y="5728652"/>
            <a:ext cx="4898066" cy="856181"/>
          </a:xfrm>
          <a:prstGeom prst="curvedUpArrow">
            <a:avLst>
              <a:gd name="adj1" fmla="val 0"/>
              <a:gd name="adj2" fmla="val 30936"/>
              <a:gd name="adj3" fmla="val 19826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DC54F-E1BB-BF26-382C-B60A38EEC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2655" y="-141699"/>
            <a:ext cx="1743874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59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CE079-EB03-4457-96FB-D73CBC4B6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42" y="1215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masis MT Pro Medium" panose="02040604050005020304" pitchFamily="18" charset="0"/>
              </a:rPr>
              <a:t>Lines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BADAED-944E-46DD-9FD9-AD19C199CEB2}"/>
              </a:ext>
            </a:extLst>
          </p:cNvPr>
          <p:cNvSpPr txBox="1"/>
          <p:nvPr/>
        </p:nvSpPr>
        <p:spPr>
          <a:xfrm>
            <a:off x="834860" y="2463131"/>
            <a:ext cx="2532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masis MT Pro" panose="02040504050005020304" pitchFamily="18" charset="0"/>
              </a:rPr>
              <a:t>Sketch the line.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7A1AFE3-2299-4773-9A92-691C02EDD1F8}"/>
                  </a:ext>
                </a:extLst>
              </p:cNvPr>
              <p:cNvSpPr/>
              <p:nvPr/>
            </p:nvSpPr>
            <p:spPr>
              <a:xfrm>
                <a:off x="1303214" y="3191479"/>
                <a:ext cx="225139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7A1AFE3-2299-4773-9A92-691C02EDD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214" y="3191479"/>
                <a:ext cx="2251398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3A11048-7CBE-42F2-A9B4-EC9E9158AC78}"/>
              </a:ext>
            </a:extLst>
          </p:cNvPr>
          <p:cNvSpPr txBox="1"/>
          <p:nvPr/>
        </p:nvSpPr>
        <p:spPr>
          <a:xfrm>
            <a:off x="8104948" y="2221868"/>
            <a:ext cx="3890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masis MT Pro" panose="02040504050005020304" pitchFamily="18" charset="0"/>
              </a:rPr>
              <a:t>A line is determined by two points.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097A4F39-25B6-4EA8-9692-0C14D9D0ED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83838060"/>
                  </p:ext>
                </p:extLst>
              </p:nvPr>
            </p:nvGraphicFramePr>
            <p:xfrm>
              <a:off x="9542872" y="2838646"/>
              <a:ext cx="1209822" cy="134747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04911">
                      <a:extLst>
                        <a:ext uri="{9D8B030D-6E8A-4147-A177-3AD203B41FA5}">
                          <a16:colId xmlns:a16="http://schemas.microsoft.com/office/drawing/2014/main" val="1827053318"/>
                        </a:ext>
                      </a:extLst>
                    </a:gridCol>
                    <a:gridCol w="604911">
                      <a:extLst>
                        <a:ext uri="{9D8B030D-6E8A-4147-A177-3AD203B41FA5}">
                          <a16:colId xmlns:a16="http://schemas.microsoft.com/office/drawing/2014/main" val="159987490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78929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43834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02642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097A4F39-25B6-4EA8-9692-0C14D9D0ED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83838060"/>
                  </p:ext>
                </p:extLst>
              </p:nvPr>
            </p:nvGraphicFramePr>
            <p:xfrm>
              <a:off x="9542872" y="2838646"/>
              <a:ext cx="1209822" cy="134747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04911">
                      <a:extLst>
                        <a:ext uri="{9D8B030D-6E8A-4147-A177-3AD203B41FA5}">
                          <a16:colId xmlns:a16="http://schemas.microsoft.com/office/drawing/2014/main" val="1827053318"/>
                        </a:ext>
                      </a:extLst>
                    </a:gridCol>
                    <a:gridCol w="604911">
                      <a:extLst>
                        <a:ext uri="{9D8B030D-6E8A-4147-A177-3AD203B41FA5}">
                          <a16:colId xmlns:a16="http://schemas.microsoft.com/office/drawing/2014/main" val="159987490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" t="-1639" r="-101000" b="-2672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2020" t="-1639" r="-2020" b="-2672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78929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4383459"/>
                      </a:ext>
                    </a:extLst>
                  </a:tr>
                  <a:tr h="605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2020" t="-123000" r="-2020" b="-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02642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F244A7-F5B6-43C0-A585-ED200F608F5B}"/>
                  </a:ext>
                </a:extLst>
              </p:cNvPr>
              <p:cNvSpPr txBox="1"/>
              <p:nvPr/>
            </p:nvSpPr>
            <p:spPr>
              <a:xfrm>
                <a:off x="1500727" y="3819812"/>
                <a:ext cx="169450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=6−2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b="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F244A7-F5B6-43C0-A585-ED200F608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727" y="3819812"/>
                <a:ext cx="1694503" cy="738664"/>
              </a:xfrm>
              <a:prstGeom prst="rect">
                <a:avLst/>
              </a:prstGeom>
              <a:blipFill>
                <a:blip r:embed="rId4"/>
                <a:stretch>
                  <a:fillRect l="-5755" r="-3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41AB27-289D-4DF9-B1EC-4726FD5CD329}"/>
                  </a:ext>
                </a:extLst>
              </p:cNvPr>
              <p:cNvSpPr txBox="1"/>
              <p:nvPr/>
            </p:nvSpPr>
            <p:spPr>
              <a:xfrm>
                <a:off x="1634641" y="4298276"/>
                <a:ext cx="1426673" cy="520399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41AB27-289D-4DF9-B1EC-4726FD5CD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4641" y="4298276"/>
                <a:ext cx="1426673" cy="5203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row: Curved Right 15">
            <a:extLst>
              <a:ext uri="{FF2B5EF4-FFF2-40B4-BE49-F238E27FC236}">
                <a16:creationId xmlns:a16="http://schemas.microsoft.com/office/drawing/2014/main" id="{523185D8-FF26-47AF-BFEA-C9A83746A0B8}"/>
              </a:ext>
            </a:extLst>
          </p:cNvPr>
          <p:cNvSpPr/>
          <p:nvPr/>
        </p:nvSpPr>
        <p:spPr>
          <a:xfrm>
            <a:off x="867682" y="3453089"/>
            <a:ext cx="281354" cy="461665"/>
          </a:xfrm>
          <a:prstGeom prst="curv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Arrow: Curved Right 16">
            <a:extLst>
              <a:ext uri="{FF2B5EF4-FFF2-40B4-BE49-F238E27FC236}">
                <a16:creationId xmlns:a16="http://schemas.microsoft.com/office/drawing/2014/main" id="{D40282D1-A688-409B-AA4B-820C44245EC5}"/>
              </a:ext>
            </a:extLst>
          </p:cNvPr>
          <p:cNvSpPr/>
          <p:nvPr/>
        </p:nvSpPr>
        <p:spPr>
          <a:xfrm>
            <a:off x="851269" y="4067443"/>
            <a:ext cx="281354" cy="461665"/>
          </a:xfrm>
          <a:prstGeom prst="curv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27484F-F003-4B87-9FFD-B0CA2E8FA31A}"/>
              </a:ext>
            </a:extLst>
          </p:cNvPr>
          <p:cNvGrpSpPr/>
          <p:nvPr/>
        </p:nvGrpSpPr>
        <p:grpSpPr>
          <a:xfrm>
            <a:off x="4289572" y="2507754"/>
            <a:ext cx="3433140" cy="2624116"/>
            <a:chOff x="4400891" y="3899601"/>
            <a:chExt cx="3433140" cy="262411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15D1603-A8EC-49F9-9A5E-F5185CE89EC5}"/>
                </a:ext>
              </a:extLst>
            </p:cNvPr>
            <p:cNvCxnSpPr/>
            <p:nvPr/>
          </p:nvCxnSpPr>
          <p:spPr>
            <a:xfrm>
              <a:off x="5870965" y="5245194"/>
              <a:ext cx="324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DB87957-D80D-498D-B881-13D027815FCB}"/>
                </a:ext>
              </a:extLst>
            </p:cNvPr>
            <p:cNvCxnSpPr/>
            <p:nvPr/>
          </p:nvCxnSpPr>
          <p:spPr>
            <a:xfrm>
              <a:off x="5874716" y="5120986"/>
              <a:ext cx="324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8DAE186-7C94-44B5-AD94-EF3C11D1FB5A}"/>
                </a:ext>
              </a:extLst>
            </p:cNvPr>
            <p:cNvCxnSpPr/>
            <p:nvPr/>
          </p:nvCxnSpPr>
          <p:spPr>
            <a:xfrm>
              <a:off x="6047866" y="5309614"/>
              <a:ext cx="0" cy="307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D0387DE-2EB1-43CE-AF38-0FF4F87B9E3B}"/>
                </a:ext>
              </a:extLst>
            </p:cNvPr>
            <p:cNvGrpSpPr/>
            <p:nvPr/>
          </p:nvGrpSpPr>
          <p:grpSpPr>
            <a:xfrm>
              <a:off x="4881892" y="3899601"/>
              <a:ext cx="2822061" cy="2482849"/>
              <a:chOff x="5805623" y="4001766"/>
              <a:chExt cx="2822061" cy="2482849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965409E-9513-440A-BD7C-6B0CC651AD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94696" y="4210104"/>
                <a:ext cx="0" cy="22745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4F17F6F8-1EAB-49F0-AAC9-1B3D0F887217}"/>
                  </a:ext>
                </a:extLst>
              </p:cNvPr>
              <p:cNvCxnSpPr/>
              <p:nvPr/>
            </p:nvCxnSpPr>
            <p:spPr>
              <a:xfrm>
                <a:off x="5838092" y="5442557"/>
                <a:ext cx="254625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067D371-68D6-4492-B52B-19B2DF9E7911}"/>
                      </a:ext>
                    </a:extLst>
                  </p:cNvPr>
                  <p:cNvSpPr txBox="1"/>
                  <p:nvPr/>
                </p:nvSpPr>
                <p:spPr>
                  <a:xfrm>
                    <a:off x="8243668" y="5411779"/>
                    <a:ext cx="38401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>
                      <a:latin typeface="Amasis MT Pro Black" panose="02040A040500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067D371-68D6-4492-B52B-19B2DF9E79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43668" y="5411779"/>
                    <a:ext cx="384016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5DC7313-9144-482C-927C-471BBEAD3515}"/>
                      </a:ext>
                    </a:extLst>
                  </p:cNvPr>
                  <p:cNvSpPr txBox="1"/>
                  <p:nvPr/>
                </p:nvSpPr>
                <p:spPr>
                  <a:xfrm>
                    <a:off x="6827166" y="4001766"/>
                    <a:ext cx="3874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dirty="0">
                      <a:latin typeface="Amasis MT Pro Black" panose="02040A040500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5DC7313-9144-482C-927C-471BBEAD351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27166" y="4001766"/>
                    <a:ext cx="387414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2857BBD-7AF1-4B76-A115-2DB373BC74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5623" y="4295935"/>
                <a:ext cx="2294670" cy="209031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F2E9E9F-5F3B-4129-AF78-B0276D048B14}"/>
                </a:ext>
              </a:extLst>
            </p:cNvPr>
            <p:cNvSpPr/>
            <p:nvPr/>
          </p:nvSpPr>
          <p:spPr>
            <a:xfrm>
              <a:off x="4400891" y="4027995"/>
              <a:ext cx="3433140" cy="2495722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19AA6B0-F06A-E7B5-8259-9E0761DE3D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02655" y="-141699"/>
            <a:ext cx="1743874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6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equations and equations&#10;&#10;Description automatically generated">
            <a:extLst>
              <a:ext uri="{FF2B5EF4-FFF2-40B4-BE49-F238E27FC236}">
                <a16:creationId xmlns:a16="http://schemas.microsoft.com/office/drawing/2014/main" id="{1A357A24-0EA5-7B5D-4700-2F01F78FB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63" y="1100497"/>
            <a:ext cx="8665567" cy="46570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D841D-A87B-906E-8C25-95DC02063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655" y="-141699"/>
            <a:ext cx="1743874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63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14740-6574-488F-AE9D-48E784FA5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53" y="2289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masis MT Pro Medium" panose="02040604050005020304" pitchFamily="18" charset="0"/>
              </a:rPr>
              <a:t>Slope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F53F4D2-80AA-4B45-A9AF-036318E9BFCA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2786278" y="2701930"/>
                <a:ext cx="4536831" cy="1208279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𝑠𝑙𝑜𝑝𝑒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𝑣𝑒𝑟𝑡𝑖𝑐𝑎𝑙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𝑟𝑖𝑠𝑒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h𝑜𝑟𝑖𝑧𝑜𝑛𝑡𝑎𝑙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𝑟𝑢𝑛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F53F4D2-80AA-4B45-A9AF-036318E9BFCA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86278" y="2701930"/>
                <a:ext cx="4536831" cy="12082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8FBE8919-DD66-4751-8989-BE76517FF03E}"/>
              </a:ext>
            </a:extLst>
          </p:cNvPr>
          <p:cNvGrpSpPr/>
          <p:nvPr/>
        </p:nvGrpSpPr>
        <p:grpSpPr>
          <a:xfrm>
            <a:off x="2980122" y="4383948"/>
            <a:ext cx="4149141" cy="2245134"/>
            <a:chOff x="1154376" y="3657601"/>
            <a:chExt cx="4149141" cy="224513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95C58C7-D810-4DB0-A78D-F37FA41531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514" y="3657601"/>
              <a:ext cx="2771335" cy="22052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777FE2A-4959-4A38-A1E4-AAE51619A121}"/>
                </a:ext>
              </a:extLst>
            </p:cNvPr>
            <p:cNvCxnSpPr/>
            <p:nvPr/>
          </p:nvCxnSpPr>
          <p:spPr>
            <a:xfrm>
              <a:off x="3995225" y="3924886"/>
              <a:ext cx="0" cy="143490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FB66E41-B029-4311-8ABD-57E1E4B9FBC2}"/>
                </a:ext>
              </a:extLst>
            </p:cNvPr>
            <p:cNvCxnSpPr/>
            <p:nvPr/>
          </p:nvCxnSpPr>
          <p:spPr>
            <a:xfrm flipH="1">
              <a:off x="2236763" y="5331655"/>
              <a:ext cx="1786597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1A12A9C-F6E7-4994-BADD-4E6CCAC9641C}"/>
                </a:ext>
              </a:extLst>
            </p:cNvPr>
            <p:cNvSpPr/>
            <p:nvPr/>
          </p:nvSpPr>
          <p:spPr>
            <a:xfrm>
              <a:off x="3840480" y="5190978"/>
              <a:ext cx="154744" cy="14067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1D8AD57-6B79-4C9E-8DA6-AC65C2F88EDA}"/>
                </a:ext>
              </a:extLst>
            </p:cNvPr>
            <p:cNvCxnSpPr/>
            <p:nvPr/>
          </p:nvCxnSpPr>
          <p:spPr>
            <a:xfrm>
              <a:off x="2236763" y="5542671"/>
              <a:ext cx="175846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5FDD428-7C8B-47AE-B8AD-B587945DBBE3}"/>
                </a:ext>
              </a:extLst>
            </p:cNvPr>
            <p:cNvCxnSpPr/>
            <p:nvPr/>
          </p:nvCxnSpPr>
          <p:spPr>
            <a:xfrm>
              <a:off x="4192172" y="3924886"/>
              <a:ext cx="0" cy="126609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029857E-1499-4924-8D77-223F539874A5}"/>
                    </a:ext>
                  </a:extLst>
                </p:cNvPr>
                <p:cNvSpPr txBox="1"/>
                <p:nvPr/>
              </p:nvSpPr>
              <p:spPr>
                <a:xfrm>
                  <a:off x="4192172" y="4373266"/>
                  <a:ext cx="111134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029857E-1499-4924-8D77-223F539874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2172" y="4373266"/>
                  <a:ext cx="1111345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750C19A-CA45-4379-B187-4558CA5A2E3C}"/>
                    </a:ext>
                  </a:extLst>
                </p:cNvPr>
                <p:cNvSpPr txBox="1"/>
                <p:nvPr/>
              </p:nvSpPr>
              <p:spPr>
                <a:xfrm>
                  <a:off x="2447779" y="5533403"/>
                  <a:ext cx="136456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750C19A-CA45-4379-B187-4558CA5A2E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7779" y="5533403"/>
                  <a:ext cx="1364565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E190695-18FA-460F-BB70-97DFF501519A}"/>
                    </a:ext>
                  </a:extLst>
                </p:cNvPr>
                <p:cNvSpPr txBox="1"/>
                <p:nvPr/>
              </p:nvSpPr>
              <p:spPr>
                <a:xfrm>
                  <a:off x="1154376" y="5052478"/>
                  <a:ext cx="9794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E190695-18FA-460F-BB70-97DFF50151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4376" y="5052478"/>
                  <a:ext cx="979499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4969" t="-2174" r="-8075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BCBFD17-D6A9-4446-8273-20183BAEFE6B}"/>
                    </a:ext>
                  </a:extLst>
                </p:cNvPr>
                <p:cNvSpPr txBox="1"/>
                <p:nvPr/>
              </p:nvSpPr>
              <p:spPr>
                <a:xfrm>
                  <a:off x="2908422" y="3671663"/>
                  <a:ext cx="94442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/>
                    <a:t>Q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BCBFD17-D6A9-4446-8273-20183BAEFE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8422" y="3671663"/>
                  <a:ext cx="94442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5484" t="-28889" r="-11613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1AD86C-CC81-4CCC-9C81-CEB830D70C5E}"/>
                  </a:ext>
                </a:extLst>
              </p:cNvPr>
              <p:cNvSpPr txBox="1"/>
              <p:nvPr/>
            </p:nvSpPr>
            <p:spPr>
              <a:xfrm>
                <a:off x="7682322" y="5022276"/>
                <a:ext cx="1828801" cy="692818"/>
              </a:xfrm>
              <a:prstGeom prst="rect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1AD86C-CC81-4CCC-9C81-CEB830D70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322" y="5022276"/>
                <a:ext cx="1828801" cy="6928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8" descr="Gradient in real life">
            <a:extLst>
              <a:ext uri="{FF2B5EF4-FFF2-40B4-BE49-F238E27FC236}">
                <a16:creationId xmlns:a16="http://schemas.microsoft.com/office/drawing/2014/main" id="{34F5B9D9-5283-4AFF-BA30-0250CFBFF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201" y="0"/>
            <a:ext cx="3385799" cy="22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97123A-BB70-0AA0-8742-0B1253755960}"/>
              </a:ext>
            </a:extLst>
          </p:cNvPr>
          <p:cNvSpPr txBox="1"/>
          <p:nvPr/>
        </p:nvSpPr>
        <p:spPr>
          <a:xfrm>
            <a:off x="512576" y="1815123"/>
            <a:ext cx="81671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 Medium" panose="02040604050005020304" pitchFamily="18" charset="0"/>
              </a:rPr>
              <a:t>The </a:t>
            </a:r>
            <a:r>
              <a:rPr lang="en-US" u="sng" dirty="0">
                <a:latin typeface="Amasis MT Pro Medium" panose="02040604050005020304" pitchFamily="18" charset="0"/>
              </a:rPr>
              <a:t>slope</a:t>
            </a:r>
            <a:r>
              <a:rPr lang="en-US" dirty="0">
                <a:latin typeface="Amasis MT Pro Medium" panose="02040604050005020304" pitchFamily="18" charset="0"/>
              </a:rPr>
              <a:t> or </a:t>
            </a:r>
            <a:r>
              <a:rPr lang="en-US" u="sng" dirty="0">
                <a:latin typeface="Amasis MT Pro Medium" panose="02040604050005020304" pitchFamily="18" charset="0"/>
              </a:rPr>
              <a:t>gradient</a:t>
            </a:r>
            <a:r>
              <a:rPr lang="en-US" dirty="0">
                <a:latin typeface="Amasis MT Pro Medium" panose="02040604050005020304" pitchFamily="18" charset="0"/>
              </a:rPr>
              <a:t> of a line is a number that describes both the direction and the steepness of the line.</a:t>
            </a:r>
          </a:p>
        </p:txBody>
      </p:sp>
    </p:spTree>
    <p:extLst>
      <p:ext uri="{BB962C8B-B14F-4D97-AF65-F5344CB8AC3E}">
        <p14:creationId xmlns:p14="http://schemas.microsoft.com/office/powerpoint/2010/main" val="2212966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47C629-F663-4CE1-AEB1-F95F9F21A668}"/>
              </a:ext>
            </a:extLst>
          </p:cNvPr>
          <p:cNvSpPr txBox="1"/>
          <p:nvPr/>
        </p:nvSpPr>
        <p:spPr>
          <a:xfrm>
            <a:off x="5915465" y="3996716"/>
            <a:ext cx="60983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Some real life examples of slope include:</a:t>
            </a:r>
          </a:p>
          <a:p>
            <a:endParaRPr lang="en-US" dirty="0">
              <a:latin typeface="Amasis MT Pro" panose="020405040500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masis MT Pro" panose="02040504050005020304" pitchFamily="18" charset="0"/>
              </a:rPr>
              <a:t>in building roads one must figure out how steep the road will be.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masis MT Pro" panose="02040504050005020304" pitchFamily="18" charset="0"/>
              </a:rPr>
              <a:t>skiers/snowboarders need to consider the slopes of hills in order to judge the dangers, speeds, etc.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masis MT Pro" panose="02040504050005020304" pitchFamily="18" charset="0"/>
              </a:rPr>
              <a:t>when constructing wheelchair ramps, slope is a major consideration.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A5B8F5-29CB-46E6-8204-CC135D4DA1DD}"/>
                  </a:ext>
                </a:extLst>
              </p:cNvPr>
              <p:cNvSpPr txBox="1"/>
              <p:nvPr/>
            </p:nvSpPr>
            <p:spPr>
              <a:xfrm>
                <a:off x="868679" y="1919821"/>
                <a:ext cx="6098344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masis MT Pro" panose="02040504050005020304" pitchFamily="18" charset="0"/>
                  </a:rPr>
                  <a:t>Slope tells you how steep a line is, or how much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Amasis MT Pro" panose="02040504050005020304" pitchFamily="18" charset="0"/>
                  </a:rPr>
                  <a:t> increases as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Amasis MT Pro" panose="02040504050005020304" pitchFamily="18" charset="0"/>
                  </a:rPr>
                  <a:t> increases. The slope is constant (the same) anywhere on the line.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A5B8F5-29CB-46E6-8204-CC135D4DA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79" y="1919821"/>
                <a:ext cx="6098344" cy="923330"/>
              </a:xfrm>
              <a:prstGeom prst="rect">
                <a:avLst/>
              </a:prstGeom>
              <a:blipFill>
                <a:blip r:embed="rId2"/>
                <a:stretch>
                  <a:fillRect l="-799" t="-3974" r="-1598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271F2CC-7597-4C48-A06D-9F1F369A4215}"/>
              </a:ext>
            </a:extLst>
          </p:cNvPr>
          <p:cNvSpPr txBox="1"/>
          <p:nvPr/>
        </p:nvSpPr>
        <p:spPr>
          <a:xfrm>
            <a:off x="276665" y="307484"/>
            <a:ext cx="60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Amasis MT Pro" panose="02040504050005020304" pitchFamily="18" charset="0"/>
              </a:rPr>
              <a:t>In mathematics, the slope or gradient of a line is a </a:t>
            </a:r>
            <a:r>
              <a:rPr lang="en-US" b="1" i="0" dirty="0">
                <a:solidFill>
                  <a:srgbClr val="202124"/>
                </a:solidFill>
                <a:effectLst/>
                <a:latin typeface="Amasis MT Pro" panose="02040504050005020304" pitchFamily="18" charset="0"/>
              </a:rPr>
              <a:t>number that describes both the direction and the steepness of the line.</a:t>
            </a:r>
            <a:endParaRPr lang="en-US" dirty="0">
              <a:latin typeface="Amasis MT Pro" panose="02040504050005020304" pitchFamily="18" charset="0"/>
            </a:endParaRPr>
          </a:p>
        </p:txBody>
      </p:sp>
      <p:pic>
        <p:nvPicPr>
          <p:cNvPr id="1028" name="Picture 4" descr="Why is pH Slope Important? - M4 Knick">
            <a:extLst>
              <a:ext uri="{FF2B5EF4-FFF2-40B4-BE49-F238E27FC236}">
                <a16:creationId xmlns:a16="http://schemas.microsoft.com/office/drawing/2014/main" id="{D1D29D4E-CA58-4133-9CFC-49582D551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993" y="117758"/>
            <a:ext cx="4593019" cy="306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lope Formula (Explained w/ 15 Step-by-Step Examples!)">
            <a:extLst>
              <a:ext uri="{FF2B5EF4-FFF2-40B4-BE49-F238E27FC236}">
                <a16:creationId xmlns:a16="http://schemas.microsoft.com/office/drawing/2014/main" id="{75785913-44E8-40C6-BC82-CF6CEFC7F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1" y="3646407"/>
            <a:ext cx="5349230" cy="300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962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1DFE4D-67E5-4D8D-9288-F084639DA6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3331"/>
                <a:ext cx="10515600" cy="4351338"/>
              </a:xfrm>
            </p:spPr>
            <p:txBody>
              <a:bodyPr/>
              <a:lstStyle/>
              <a:p>
                <a:r>
                  <a:rPr lang="en-US" dirty="0">
                    <a:latin typeface="Amasis MT Pro Medium" panose="02040604050005020304" pitchFamily="18" charset="0"/>
                  </a:rPr>
                  <a:t>Find the slope of the line passing through P (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Amasis MT Pro Medium" panose="02040604050005020304" pitchFamily="18" charset="0"/>
                  </a:rPr>
                  <a:t>2, 2</a:t>
                </a:r>
                <a:r>
                  <a:rPr lang="en-US" dirty="0">
                    <a:latin typeface="Amasis MT Pro Medium" panose="02040604050005020304" pitchFamily="18" charset="0"/>
                  </a:rPr>
                  <a:t>) and Q (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Amasis MT Pro Medium" panose="02040604050005020304" pitchFamily="18" charset="0"/>
                  </a:rPr>
                  <a:t>5, 6</a:t>
                </a:r>
                <a:r>
                  <a:rPr lang="en-US" dirty="0">
                    <a:latin typeface="Amasis MT Pro Medium" panose="02040604050005020304" pitchFamily="18" charset="0"/>
                  </a:rPr>
                  <a:t>)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Amasis MT Pro Medium" panose="02040604050005020304" pitchFamily="18" charset="0"/>
                  </a:rPr>
                  <a:t>                                                                        P(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Amasis MT Pro Medium" panose="02040604050005020304" pitchFamily="18" charset="0"/>
                  </a:rPr>
                  <a:t>)      Q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Amasis MT Pro Medium" panose="02040604050005020304" pitchFamily="18" charset="0"/>
                  </a:rPr>
                  <a:t>)</a:t>
                </a:r>
              </a:p>
              <a:p>
                <a:endParaRPr lang="en-US" dirty="0">
                  <a:latin typeface="Amasis MT Pro Medium" panose="02040604050005020304" pitchFamily="18" charset="0"/>
                </a:endParaRPr>
              </a:p>
              <a:p>
                <a:endParaRPr lang="en-US" dirty="0">
                  <a:latin typeface="Amasis MT Pro Medium" panose="020406040500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𝑠𝑙𝑜𝑝𝑒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6−2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5−2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Amasis MT Pro Medium" panose="02040604050005020304" pitchFamily="18" charset="0"/>
                </a:endParaRPr>
              </a:p>
              <a:p>
                <a:endParaRPr lang="en-US" dirty="0">
                  <a:latin typeface="Amasis MT Pro Medium" panose="020406040500050203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latin typeface="Amasis MT Pro Medium" panose="02040604050005020304" pitchFamily="18" charset="0"/>
                </a:endParaRPr>
              </a:p>
              <a:p>
                <a:r>
                  <a:rPr lang="en-US" dirty="0">
                    <a:latin typeface="Amasis MT Pro Medium" panose="02040604050005020304" pitchFamily="18" charset="0"/>
                  </a:rPr>
                  <a:t>Find the slope where P (-1, 2) and Q (5, -4)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1DFE4D-67E5-4D8D-9288-F084639DA6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3331"/>
                <a:ext cx="10515600" cy="4351338"/>
              </a:xfrm>
              <a:blipFill>
                <a:blip r:embed="rId2"/>
                <a:stretch>
                  <a:fillRect l="-1043" t="-2525" r="-580" b="-3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Thai Language Lessons and Examples - speak like a local">
            <a:extLst>
              <a:ext uri="{FF2B5EF4-FFF2-40B4-BE49-F238E27FC236}">
                <a16:creationId xmlns:a16="http://schemas.microsoft.com/office/drawing/2014/main" id="{B4BCA99C-0F28-494D-8D0E-34ABCC0F6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420" y="5286655"/>
            <a:ext cx="1592580" cy="157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33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98BD8F7-23C1-4F08-A87D-E9BF29EA46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56835" y="179241"/>
          <a:ext cx="10078329" cy="3759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45B013-76D8-4DB2-8C9A-D972B35905A5}"/>
              </a:ext>
            </a:extLst>
          </p:cNvPr>
          <p:cNvCxnSpPr>
            <a:cxnSpLocks/>
          </p:cNvCxnSpPr>
          <p:nvPr/>
        </p:nvCxnSpPr>
        <p:spPr>
          <a:xfrm flipV="1">
            <a:off x="670560" y="3742006"/>
            <a:ext cx="1434904" cy="1997613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9E8C30-5BE1-4F6F-8139-9AEC041C752C}"/>
              </a:ext>
            </a:extLst>
          </p:cNvPr>
          <p:cNvCxnSpPr/>
          <p:nvPr/>
        </p:nvCxnSpPr>
        <p:spPr>
          <a:xfrm>
            <a:off x="4192172" y="3742006"/>
            <a:ext cx="1589649" cy="180066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C44A21-DA6E-4887-AE4F-E89082EC9461}"/>
              </a:ext>
            </a:extLst>
          </p:cNvPr>
          <p:cNvCxnSpPr/>
          <p:nvPr/>
        </p:nvCxnSpPr>
        <p:spPr>
          <a:xfrm>
            <a:off x="6527409" y="4206240"/>
            <a:ext cx="1800665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E08BE6-06DA-4EEF-AA94-DFB5461DF5DE}"/>
              </a:ext>
            </a:extLst>
          </p:cNvPr>
          <p:cNvCxnSpPr/>
          <p:nvPr/>
        </p:nvCxnSpPr>
        <p:spPr>
          <a:xfrm>
            <a:off x="10086535" y="3742006"/>
            <a:ext cx="0" cy="180066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261DB97-2952-0181-0779-30906F09A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2655" y="-141699"/>
            <a:ext cx="1743874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24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5F1B9C33-3006-1AB3-EC3A-C2B8EB56B4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9250" y="346906"/>
                <a:ext cx="10515600" cy="1325563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dirty="0">
                    <a:solidFill>
                      <a:srgbClr val="002060"/>
                    </a:solidFill>
                    <a:latin typeface="Amasis MT Pro Medium" panose="020406040500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Amasis MT Pro Medium" panose="02040604050005020304" pitchFamily="18" charset="0"/>
                  </a:rPr>
                  <a:t>-intercept and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Amasis MT Pro Medium" panose="02040604050005020304" pitchFamily="18" charset="0"/>
                  </a:rPr>
                  <a:t>-intercept</a:t>
                </a: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5F1B9C33-3006-1AB3-EC3A-C2B8EB56B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50" y="346906"/>
                <a:ext cx="10515600" cy="1325563"/>
              </a:xfrm>
              <a:prstGeom prst="rect">
                <a:avLst/>
              </a:prstGeom>
              <a:blipFill>
                <a:blip r:embed="rId2"/>
                <a:stretch>
                  <a:fillRect t="-14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DFA35225-893A-56E5-99B3-CD1C9586D6FA}"/>
              </a:ext>
            </a:extLst>
          </p:cNvPr>
          <p:cNvGrpSpPr/>
          <p:nvPr/>
        </p:nvGrpSpPr>
        <p:grpSpPr>
          <a:xfrm>
            <a:off x="863087" y="1602659"/>
            <a:ext cx="11194653" cy="5020520"/>
            <a:chOff x="863087" y="1602659"/>
            <a:chExt cx="11194653" cy="5020520"/>
          </a:xfrm>
        </p:grpSpPr>
        <p:pic>
          <p:nvPicPr>
            <p:cNvPr id="3" name="Picture 2" descr="A graphing graph on a graph&#10;&#10;Description automatically generated with medium confidence">
              <a:extLst>
                <a:ext uri="{FF2B5EF4-FFF2-40B4-BE49-F238E27FC236}">
                  <a16:creationId xmlns:a16="http://schemas.microsoft.com/office/drawing/2014/main" id="{424AC6A0-B949-F6A4-61F1-E2386DA23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58"/>
            <a:stretch/>
          </p:blipFill>
          <p:spPr>
            <a:xfrm>
              <a:off x="863087" y="1602659"/>
              <a:ext cx="10067925" cy="456109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B3C9B0F-6493-6C0E-5E3A-AE7D488F2A39}"/>
                </a:ext>
              </a:extLst>
            </p:cNvPr>
            <p:cNvSpPr/>
            <p:nvPr/>
          </p:nvSpPr>
          <p:spPr>
            <a:xfrm>
              <a:off x="9085006" y="5255341"/>
              <a:ext cx="2069843" cy="9084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64725D-6546-5E2A-7DAD-7AA4D4CDD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04283" y="5297616"/>
              <a:ext cx="2253457" cy="13255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A8F4018-2953-9EDD-573E-3F6EFB82E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4509" y="-99495"/>
            <a:ext cx="1291680" cy="116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2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35181-DE91-4E6E-AAAE-CF183B7D1B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5320" y="422030"/>
                <a:ext cx="10515600" cy="624605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000" dirty="0">
                    <a:latin typeface="Amasis MT Pro Medium" panose="02040604050005020304" pitchFamily="18" charset="0"/>
                  </a:rPr>
                  <a:t>Find the equation of line L passing through </a:t>
                </a:r>
                <a:r>
                  <a:rPr lang="en-US" sz="2000" dirty="0">
                    <a:solidFill>
                      <a:schemeClr val="accent2">
                        <a:lumMod val="50000"/>
                      </a:schemeClr>
                    </a:solidFill>
                    <a:latin typeface="Amasis MT Pro Medium" panose="02040604050005020304" pitchFamily="18" charset="0"/>
                  </a:rPr>
                  <a:t>P (2, 3) </a:t>
                </a:r>
                <a:r>
                  <a:rPr lang="en-US" sz="2000" dirty="0">
                    <a:latin typeface="Amasis MT Pro Medium" panose="02040604050005020304" pitchFamily="18" charset="0"/>
                  </a:rPr>
                  <a:t>and Q (7, 13)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Amasis MT Pro Medium" panose="02040604050005020304" pitchFamily="18" charset="0"/>
                  </a:rPr>
                  <a:t>1) find a slope.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Amasis MT Pro Medium" panose="02040604050005020304" pitchFamily="18" charset="0"/>
                  </a:rPr>
                  <a:t>2) put coordinates of any of given points and find constant </a:t>
                </a:r>
                <a:r>
                  <a:rPr lang="en-US" sz="2000" b="1" i="1" dirty="0">
                    <a:latin typeface="Amasis MT Pro Medium" panose="02040604050005020304" pitchFamily="18" charset="0"/>
                  </a:rPr>
                  <a:t>k.</a:t>
                </a:r>
              </a:p>
              <a:p>
                <a:endParaRPr lang="en-US" sz="2400" b="1" i="1" dirty="0">
                  <a:latin typeface="Amasis MT Pro Medium" panose="020406040500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1" i="1" dirty="0">
                    <a:latin typeface="Amasis MT Pro Medium" panose="02040604050005020304" pitchFamily="18" charset="0"/>
                  </a:rPr>
                  <a:t>1.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n>
                          <a:solidFill>
                            <a:schemeClr val="accent6"/>
                          </a:solidFill>
                        </a:ln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   (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𝒔𝒍𝒐𝒑𝒆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1" i="1" dirty="0">
                  <a:latin typeface="Amasis MT Pro Medium" panose="02040604050005020304" pitchFamily="18" charset="0"/>
                </a:endParaRPr>
              </a:p>
              <a:p>
                <a:endParaRPr lang="en-US" sz="2400" b="1" i="1" dirty="0">
                  <a:latin typeface="Amasis MT Pro Medium" panose="020406040500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1" dirty="0">
                    <a:latin typeface="Amasis MT Pro Medium" panose="02040604050005020304" pitchFamily="18" charset="0"/>
                  </a:rPr>
                  <a:t>2.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𝒎𝒙</m:t>
                    </m:r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sz="2400" b="1" i="1" dirty="0">
                    <a:ln>
                      <a:solidFill>
                        <a:srgbClr val="FF0000"/>
                      </a:solidFill>
                    </a:ln>
                    <a:latin typeface="Amasis MT Pro Medium" panose="02040604050005020304" pitchFamily="18" charset="0"/>
                  </a:rPr>
                  <a:t> – line equation</a:t>
                </a:r>
                <a:endParaRPr lang="en-US" sz="2400" b="1" i="1" dirty="0">
                  <a:latin typeface="Amasis MT Pro Medium" panose="02040604050005020304" pitchFamily="18" charset="0"/>
                </a:endParaRPr>
              </a:p>
              <a:p>
                <a:r>
                  <a:rPr lang="en-US" sz="2400" b="1" dirty="0">
                    <a:latin typeface="Amasis MT Pro Medium" panose="020406040500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2400" b="1" i="1" dirty="0">
                  <a:latin typeface="Amasis MT Pro Medium" panose="02040604050005020304" pitchFamily="18" charset="0"/>
                </a:endParaRPr>
              </a:p>
              <a:p>
                <a:r>
                  <a:rPr lang="en-US" sz="2400" b="1" i="1" dirty="0">
                    <a:solidFill>
                      <a:schemeClr val="accent2">
                        <a:lumMod val="50000"/>
                      </a:schemeClr>
                    </a:solidFill>
                    <a:latin typeface="Amasis MT Pro Medium" panose="02040604050005020304" pitchFamily="18" charset="0"/>
                  </a:rPr>
                  <a:t>P(2,3):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</m:oMath>
                </a14:m>
                <a:endParaRPr lang="en-US" sz="2400" b="1" i="1" dirty="0">
                  <a:latin typeface="Amasis MT Pro Medium" panose="020406040500050203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1" i="1" dirty="0">
                    <a:latin typeface="Amasis MT Pro Medium" panose="020406040500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endParaRPr lang="en-US" sz="2400" b="1" i="1" dirty="0">
                  <a:latin typeface="Amasis MT Pro Medium" panose="020406040500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1" i="1" dirty="0">
                    <a:latin typeface="Amasis MT Pro Medium" panose="020406040500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endParaRPr lang="en-US" sz="2400" b="1" i="1" dirty="0">
                  <a:latin typeface="Amasis MT Pro Medium" panose="020406040500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1" i="1" dirty="0">
                    <a:solidFill>
                      <a:schemeClr val="accent5">
                        <a:lumMod val="50000"/>
                      </a:schemeClr>
                    </a:solidFill>
                    <a:latin typeface="Amasis MT Pro Medium" panose="02040604050005020304" pitchFamily="18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2400" b="1" i="1" dirty="0">
                  <a:solidFill>
                    <a:schemeClr val="accent5">
                      <a:lumMod val="50000"/>
                    </a:schemeClr>
                  </a:solidFill>
                  <a:latin typeface="Amasis MT Pro Medium" panose="020406040500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i="1" dirty="0">
                    <a:solidFill>
                      <a:schemeClr val="accent5">
                        <a:lumMod val="50000"/>
                      </a:schemeClr>
                    </a:solidFill>
                    <a:latin typeface="Amasis MT Pro Medium" panose="02040604050005020304" pitchFamily="18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400" b="1" i="1" dirty="0">
                    <a:ln>
                      <a:solidFill>
                        <a:srgbClr val="FF0000"/>
                      </a:solidFill>
                    </a:ln>
                    <a:latin typeface="Amasis MT Pro Medium" panose="02040604050005020304" pitchFamily="18" charset="0"/>
                  </a:rPr>
                  <a:t> </a:t>
                </a:r>
                <a:endParaRPr lang="en-US" sz="1400" b="1" i="1" dirty="0">
                  <a:ln>
                    <a:solidFill>
                      <a:srgbClr val="FF0000"/>
                    </a:solidFill>
                  </a:ln>
                  <a:latin typeface="Amasis MT Pro Medium" panose="020406040500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35181-DE91-4E6E-AAAE-CF183B7D1B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5320" y="422030"/>
                <a:ext cx="10515600" cy="6246056"/>
              </a:xfrm>
              <a:blipFill>
                <a:blip r:embed="rId2"/>
                <a:stretch>
                  <a:fillRect l="-928" t="-1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4" name="Picture 4" descr="Slope-Intercept Form - ChiliMath">
            <a:extLst>
              <a:ext uri="{FF2B5EF4-FFF2-40B4-BE49-F238E27FC236}">
                <a16:creationId xmlns:a16="http://schemas.microsoft.com/office/drawing/2014/main" id="{4CE0F83A-9A8D-46C1-B947-7067655A8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853" y="2605669"/>
            <a:ext cx="3851147" cy="164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BBE4CE-D6CD-6034-63E3-79D8268F9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0597" y="-141699"/>
            <a:ext cx="1515932" cy="136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32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CC1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CC1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61CA16-B3A4-4C32-AFED-AF8FDE7F4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4" y="2178615"/>
            <a:ext cx="5129784" cy="250076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BCCE4C-2A91-484B-8E77-F129C0BD4B68}"/>
              </a:ext>
            </a:extLst>
          </p:cNvPr>
          <p:cNvGrpSpPr/>
          <p:nvPr/>
        </p:nvGrpSpPr>
        <p:grpSpPr>
          <a:xfrm>
            <a:off x="1864559" y="1123069"/>
            <a:ext cx="2711645" cy="4415453"/>
            <a:chOff x="5779205" y="2618915"/>
            <a:chExt cx="1848341" cy="31107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A81D9105-9B15-49F8-91D6-56B03E1A0D9D}"/>
                    </a:ext>
                  </a:extLst>
                </p:cNvPr>
                <p:cNvSpPr txBox="1"/>
                <p:nvPr/>
              </p:nvSpPr>
              <p:spPr>
                <a:xfrm>
                  <a:off x="5779205" y="2618915"/>
                  <a:ext cx="1564859" cy="2478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342900" indent="-342900" defTabSz="1161288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2286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d>
                        <m:dPr>
                          <m:ctrlPr>
                            <a:rPr lang="en-US" sz="2286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86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lang="en-US" sz="2286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2286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e>
                      </m:d>
                      <m:r>
                        <a:rPr lang="en-US" sz="2286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&lt;38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A81D9105-9B15-49F8-91D6-56B03E1A0D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9205" y="2618915"/>
                  <a:ext cx="1564859" cy="247821"/>
                </a:xfrm>
                <a:prstGeom prst="rect">
                  <a:avLst/>
                </a:prstGeom>
                <a:blipFill>
                  <a:blip r:embed="rId3"/>
                  <a:stretch>
                    <a:fillRect l="-7181" t="-20690" r="-3723" b="-413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98768201-75EE-4176-BF3B-72D98ABAF23B}"/>
                    </a:ext>
                  </a:extLst>
                </p:cNvPr>
                <p:cNvSpPr txBox="1"/>
                <p:nvPr/>
              </p:nvSpPr>
              <p:spPr>
                <a:xfrm>
                  <a:off x="5779205" y="3515494"/>
                  <a:ext cx="1524474" cy="330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342900" indent="-342900" defTabSz="1161288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2286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−9−</m:t>
                      </m:r>
                      <m:f>
                        <m:fPr>
                          <m:ctrlPr>
                            <a:rPr lang="en-US" sz="2286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286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num>
                        <m:den>
                          <m:r>
                            <a:rPr lang="en-US" sz="2286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lang="en-US" sz="2286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≥</m:t>
                      </m:r>
                      <m:f>
                        <m:fPr>
                          <m:ctrlPr>
                            <a:rPr lang="en-US" sz="2286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286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num>
                        <m:den>
                          <m:r>
                            <a:rPr lang="en-US" sz="2286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lang="en-US" sz="2286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98768201-75EE-4176-BF3B-72D98ABAF2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9205" y="3515494"/>
                  <a:ext cx="1524474" cy="33017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F2A8D7C-C0CC-4C86-BD4B-901A2C0E2365}"/>
                    </a:ext>
                  </a:extLst>
                </p:cNvPr>
                <p:cNvSpPr txBox="1"/>
                <p:nvPr/>
              </p:nvSpPr>
              <p:spPr>
                <a:xfrm>
                  <a:off x="5822521" y="4428569"/>
                  <a:ext cx="1535838" cy="3503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342900" indent="-342900" defTabSz="1161288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2286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1−</m:t>
                      </m:r>
                      <m:f>
                        <m:fPr>
                          <m:ctrlPr>
                            <a:rPr lang="en-US" sz="2286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286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lang="en-US" sz="2286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lang="en-US" sz="2286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lang="en-US" sz="2286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≥</m:t>
                      </m:r>
                      <m:r>
                        <a:rPr lang="en-US" sz="2286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lang="en-US" sz="2286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−4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F2A8D7C-C0CC-4C86-BD4B-901A2C0E23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2521" y="4428569"/>
                  <a:ext cx="1535838" cy="3503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0E5A143-551F-44D5-9D7C-D4BB877FD1E5}"/>
                    </a:ext>
                  </a:extLst>
                </p:cNvPr>
                <p:cNvSpPr txBox="1"/>
                <p:nvPr/>
              </p:nvSpPr>
              <p:spPr>
                <a:xfrm>
                  <a:off x="5822521" y="5481836"/>
                  <a:ext cx="1805025" cy="2478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342900" indent="-342900" defTabSz="1161288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2286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  <m:d>
                        <m:dPr>
                          <m:ctrlPr>
                            <a:rPr lang="en-US" sz="2286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86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2286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e>
                      </m:d>
                      <m:r>
                        <a:rPr lang="en-US" sz="2286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&lt;2</m:t>
                      </m:r>
                      <m:r>
                        <a:rPr lang="en-US" sz="2286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lang="en-US" sz="2286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+3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0E5A143-551F-44D5-9D7C-D4BB877FD1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2521" y="5481836"/>
                  <a:ext cx="1805025" cy="247821"/>
                </a:xfrm>
                <a:prstGeom prst="rect">
                  <a:avLst/>
                </a:prstGeom>
                <a:blipFill>
                  <a:blip r:embed="rId6"/>
                  <a:stretch>
                    <a:fillRect l="-6207" t="-20690" r="-2989" b="-413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2" descr="Celebrate Nonfiction: Getting Ready for Informational Writing: The Idea  Incubator">
            <a:extLst>
              <a:ext uri="{FF2B5EF4-FFF2-40B4-BE49-F238E27FC236}">
                <a16:creationId xmlns:a16="http://schemas.microsoft.com/office/drawing/2014/main" id="{1987FF2E-2F7B-9F67-24F3-7C52D51BE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913" y="83597"/>
            <a:ext cx="1476173" cy="165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570AD7A8-61F6-2AB3-D05C-95406A39307A}"/>
              </a:ext>
            </a:extLst>
          </p:cNvPr>
          <p:cNvSpPr/>
          <p:nvPr/>
        </p:nvSpPr>
        <p:spPr>
          <a:xfrm>
            <a:off x="6362041" y="2630019"/>
            <a:ext cx="58993" cy="45719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6237DB7-2035-3293-4A1A-4DBAB856B3E6}"/>
              </a:ext>
            </a:extLst>
          </p:cNvPr>
          <p:cNvSpPr/>
          <p:nvPr/>
        </p:nvSpPr>
        <p:spPr>
          <a:xfrm>
            <a:off x="6412145" y="4136544"/>
            <a:ext cx="58993" cy="45719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8C55C0F-C328-3ACC-F1FA-33F4BCD1E0A9}"/>
              </a:ext>
            </a:extLst>
          </p:cNvPr>
          <p:cNvSpPr/>
          <p:nvPr/>
        </p:nvSpPr>
        <p:spPr>
          <a:xfrm>
            <a:off x="9769862" y="2639941"/>
            <a:ext cx="58993" cy="45719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E83646A9-54CB-7A24-3D4F-990D06A128FE}"/>
              </a:ext>
            </a:extLst>
          </p:cNvPr>
          <p:cNvSpPr/>
          <p:nvPr/>
        </p:nvSpPr>
        <p:spPr>
          <a:xfrm>
            <a:off x="9799358" y="4126622"/>
            <a:ext cx="58993" cy="45719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95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C4E1C-A2C1-447B-A816-A9C3F3286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255" y="2049632"/>
            <a:ext cx="4991629" cy="3677123"/>
          </a:xfrm>
        </p:spPr>
        <p:txBody>
          <a:bodyPr anchor="ctr">
            <a:normAutofit/>
          </a:bodyPr>
          <a:lstStyle/>
          <a:p>
            <a:r>
              <a:rPr lang="en-US" sz="1800" dirty="0">
                <a:latin typeface="Amasis MT Pro Medium" panose="02040604050005020304" pitchFamily="18" charset="0"/>
              </a:rPr>
              <a:t>P (2, 5) and Q (4, 9) – find a line equation.</a:t>
            </a:r>
          </a:p>
          <a:p>
            <a:r>
              <a:rPr lang="en-US" sz="1800" dirty="0">
                <a:latin typeface="Amasis MT Pro Medium" panose="02040604050005020304" pitchFamily="18" charset="0"/>
              </a:rPr>
              <a:t>A (2, 0) and B (8, 3) – find a line equation.</a:t>
            </a:r>
          </a:p>
          <a:p>
            <a:r>
              <a:rPr lang="en-US" sz="1800" dirty="0">
                <a:latin typeface="Amasis MT Pro Medium" panose="02040604050005020304" pitchFamily="18" charset="0"/>
              </a:rPr>
              <a:t>W (-2, 5) and Y (4, -9) – find slope.</a:t>
            </a:r>
          </a:p>
          <a:p>
            <a:endParaRPr lang="en-US" sz="1800" dirty="0">
              <a:latin typeface="Amasis MT Pro Medium" panose="02040604050005020304" pitchFamily="18" charset="0"/>
            </a:endParaRPr>
          </a:p>
          <a:p>
            <a:r>
              <a:rPr lang="en-US" sz="1800" dirty="0">
                <a:latin typeface="Amasis MT Pro Medium" panose="02040604050005020304" pitchFamily="18" charset="0"/>
              </a:rPr>
              <a:t>What is the slope of a line that runs through points: (-2, 5) and (1, 7)? Write the line equation.</a:t>
            </a:r>
          </a:p>
          <a:p>
            <a:r>
              <a:rPr lang="en-US" sz="1800" dirty="0">
                <a:latin typeface="Amasis MT Pro Medium" panose="02040604050005020304" pitchFamily="18" charset="0"/>
              </a:rPr>
              <a:t>A line passes through the points (–3, 5) and (2, 3). What is the slope of this line and line equation?</a:t>
            </a:r>
          </a:p>
        </p:txBody>
      </p:sp>
      <p:pic>
        <p:nvPicPr>
          <p:cNvPr id="6146" name="Picture 2" descr="1,899,011 Practice Makes Perfect Stock Photos, Pictures &amp;amp; Royalty-Free  Images - iStock">
            <a:extLst>
              <a:ext uri="{FF2B5EF4-FFF2-40B4-BE49-F238E27FC236}">
                <a16:creationId xmlns:a16="http://schemas.microsoft.com/office/drawing/2014/main" id="{7F7C32C5-7CE1-497D-A6DA-707AFC8B9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493" y="2049632"/>
            <a:ext cx="4223252" cy="281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5A6179-F31D-A890-440E-40445B97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0597" y="-141699"/>
            <a:ext cx="1515932" cy="136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39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40866-4A31-095C-EA87-F713DC914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555" y="819431"/>
            <a:ext cx="8205255" cy="5219138"/>
          </a:xfrm>
          <a:prstGeom prst="rect">
            <a:avLst/>
          </a:prstGeom>
        </p:spPr>
      </p:pic>
      <p:pic>
        <p:nvPicPr>
          <p:cNvPr id="1026" name="Picture 2" descr="1,793,582 Practice Images, Stock Photos, 3D objects, &amp; Vectors |  Shutterstock">
            <a:extLst>
              <a:ext uri="{FF2B5EF4-FFF2-40B4-BE49-F238E27FC236}">
                <a16:creationId xmlns:a16="http://schemas.microsoft.com/office/drawing/2014/main" id="{379BFAC2-B697-0896-A8FE-044BAB785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0" b="5560"/>
          <a:stretch/>
        </p:blipFill>
        <p:spPr bwMode="auto">
          <a:xfrm>
            <a:off x="9941299" y="0"/>
            <a:ext cx="2250701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93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BED49-4E71-B96D-2E7F-99241B296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351" y="865616"/>
            <a:ext cx="7867368" cy="4710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602987-1315-240A-4B60-C8DDBB26E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0597" y="-141699"/>
            <a:ext cx="1515932" cy="136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50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64980A-599A-374B-4F06-9257C1862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19" y="690197"/>
            <a:ext cx="7856506" cy="3066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914045-306F-4C1F-9A37-AE26DAE0E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19" y="4208648"/>
            <a:ext cx="7471927" cy="19591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985644-9A08-E05E-3C60-6EA5B3095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0597" y="-141699"/>
            <a:ext cx="1515932" cy="136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94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38ACE-4055-D418-54DF-4059D03A7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017" y="1174086"/>
            <a:ext cx="7195747" cy="49599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2E49B4-D248-7C23-D302-0D7643625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0597" y="-141699"/>
            <a:ext cx="1515932" cy="136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71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2A64CF-3C01-1B2E-AB70-98C245E36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466" y="2469603"/>
            <a:ext cx="10063068" cy="2818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FAFA31-BF68-25DF-FCAE-C76343A5553F}"/>
              </a:ext>
            </a:extLst>
          </p:cNvPr>
          <p:cNvSpPr txBox="1"/>
          <p:nvPr/>
        </p:nvSpPr>
        <p:spPr>
          <a:xfrm>
            <a:off x="3672608" y="800942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Amasis MT Pro Medium" panose="02040604050005020304" pitchFamily="18" charset="0"/>
              </a:rPr>
              <a:t>Practice Problems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2A6A2A-2B07-7528-FB83-E0A6626A4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0597" y="-141699"/>
            <a:ext cx="1515932" cy="136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7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E68DAB3-5EC3-BA52-CC3E-1FBA52C57DDF}"/>
              </a:ext>
            </a:extLst>
          </p:cNvPr>
          <p:cNvSpPr txBox="1"/>
          <p:nvPr/>
        </p:nvSpPr>
        <p:spPr>
          <a:xfrm>
            <a:off x="3921085" y="49375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masis MT Pro Medium" panose="02040604050005020304" pitchFamily="18" charset="0"/>
              </a:rPr>
              <a:t>Systems of Equations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9FADBB-217B-6891-C38C-5C9E330FF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929" y="2479294"/>
            <a:ext cx="1699407" cy="739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ED2A5B-5CCF-8814-672F-07F8F277A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462" y="4435916"/>
            <a:ext cx="1600339" cy="7011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6EDADF-1BD2-6A7F-7756-8006C3CB1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944" y="2479295"/>
            <a:ext cx="1318374" cy="7468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8F4FAA-F60F-36C2-5E20-61ECC18A3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9279" y="4496499"/>
            <a:ext cx="1432684" cy="6172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E03398-C385-4B5E-94C9-4085E8702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3926" y="2456432"/>
            <a:ext cx="1714649" cy="7849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3C2B54-5631-BBD5-A2CD-D61D494DA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5856" y="4313603"/>
            <a:ext cx="1470787" cy="8001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11BED-300D-25B7-2D99-6EE88C725A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0597" y="-141699"/>
            <a:ext cx="1515932" cy="1364490"/>
          </a:xfrm>
          <a:prstGeom prst="rect">
            <a:avLst/>
          </a:prstGeom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7E014CE7-A592-D05A-43F8-49842CA17A18}"/>
              </a:ext>
            </a:extLst>
          </p:cNvPr>
          <p:cNvSpPr/>
          <p:nvPr/>
        </p:nvSpPr>
        <p:spPr>
          <a:xfrm>
            <a:off x="1998253" y="2625537"/>
            <a:ext cx="196948" cy="4467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5CE4044F-3F43-9CD3-2873-FF4AC4D7870E}"/>
              </a:ext>
            </a:extLst>
          </p:cNvPr>
          <p:cNvSpPr/>
          <p:nvPr/>
        </p:nvSpPr>
        <p:spPr>
          <a:xfrm>
            <a:off x="4934064" y="2632640"/>
            <a:ext cx="196948" cy="4467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9A370D5B-D622-9875-13BC-44AC2FA61A7D}"/>
              </a:ext>
            </a:extLst>
          </p:cNvPr>
          <p:cNvSpPr/>
          <p:nvPr/>
        </p:nvSpPr>
        <p:spPr>
          <a:xfrm>
            <a:off x="2040455" y="4581776"/>
            <a:ext cx="196948" cy="4467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D8C574F0-0C2C-18AF-4A81-D7DC9FB220B8}"/>
              </a:ext>
            </a:extLst>
          </p:cNvPr>
          <p:cNvSpPr/>
          <p:nvPr/>
        </p:nvSpPr>
        <p:spPr>
          <a:xfrm>
            <a:off x="4992694" y="4581776"/>
            <a:ext cx="196948" cy="4467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8679788F-AFBD-84C1-4355-9C4D10DA87FC}"/>
              </a:ext>
            </a:extLst>
          </p:cNvPr>
          <p:cNvSpPr/>
          <p:nvPr/>
        </p:nvSpPr>
        <p:spPr>
          <a:xfrm>
            <a:off x="7638908" y="4557702"/>
            <a:ext cx="196948" cy="4467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C4C8D2DA-0C7E-B87C-88B0-728B27A6BFB4}"/>
              </a:ext>
            </a:extLst>
          </p:cNvPr>
          <p:cNvSpPr/>
          <p:nvPr/>
        </p:nvSpPr>
        <p:spPr>
          <a:xfrm>
            <a:off x="7516978" y="2625536"/>
            <a:ext cx="196948" cy="4467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622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B02D2-7350-DC8D-17F5-C42402751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39" y="1039150"/>
            <a:ext cx="4673187" cy="829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FA2DC5-EBBE-5D1C-2181-3F912D324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49" y="2502146"/>
            <a:ext cx="4786972" cy="757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A5CB33-9366-D920-AD3D-AEB9D34D0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039" y="3746363"/>
            <a:ext cx="4774582" cy="829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955F36-1908-A305-1ADF-83BE908B0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39" y="5098249"/>
            <a:ext cx="4492639" cy="720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A046A0-A9A6-498B-BA73-887D3C3AE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3979" y="1221499"/>
            <a:ext cx="4590334" cy="567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0A4DB2-177A-B00D-CCE9-0E627667E4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979" y="2502145"/>
            <a:ext cx="4639112" cy="7577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F7E2E7-84CC-8808-4640-3752E8658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7511" y="3746363"/>
            <a:ext cx="4677676" cy="7577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93490E-C8E9-B296-52CA-016A898CE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9407" y="5098249"/>
            <a:ext cx="4771230" cy="75778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049D61-5110-D20B-C9E5-22B72782E2F6}"/>
              </a:ext>
            </a:extLst>
          </p:cNvPr>
          <p:cNvCxnSpPr/>
          <p:nvPr/>
        </p:nvCxnSpPr>
        <p:spPr>
          <a:xfrm>
            <a:off x="6164826" y="737419"/>
            <a:ext cx="0" cy="55453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4278303-9374-3814-0917-838C7F31A5C7}"/>
              </a:ext>
            </a:extLst>
          </p:cNvPr>
          <p:cNvSpPr txBox="1"/>
          <p:nvPr/>
        </p:nvSpPr>
        <p:spPr>
          <a:xfrm>
            <a:off x="3808544" y="12188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masis MT Pro Medium" panose="02040604050005020304" pitchFamily="18" charset="0"/>
              </a:rPr>
              <a:t>Systems of Equations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56A1D-91F6-2B97-6513-32541267E7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05589" y="-113563"/>
            <a:ext cx="1270600" cy="1143667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E8E25BE9-BBEA-5BB6-5312-4AE4D4FC5B44}"/>
              </a:ext>
            </a:extLst>
          </p:cNvPr>
          <p:cNvSpPr/>
          <p:nvPr/>
        </p:nvSpPr>
        <p:spPr>
          <a:xfrm>
            <a:off x="7437875" y="5273316"/>
            <a:ext cx="130544" cy="3491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EC875BA4-092A-C537-8A31-D04E06BF7EA2}"/>
              </a:ext>
            </a:extLst>
          </p:cNvPr>
          <p:cNvSpPr/>
          <p:nvPr/>
        </p:nvSpPr>
        <p:spPr>
          <a:xfrm>
            <a:off x="10417881" y="5273315"/>
            <a:ext cx="130544" cy="3491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24F71EA6-6F6D-00E6-E8E5-1837A8947F62}"/>
              </a:ext>
            </a:extLst>
          </p:cNvPr>
          <p:cNvSpPr/>
          <p:nvPr/>
        </p:nvSpPr>
        <p:spPr>
          <a:xfrm>
            <a:off x="10503878" y="3923463"/>
            <a:ext cx="130544" cy="3491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4F29700F-39DC-05F9-7F95-C39FC96A66E1}"/>
              </a:ext>
            </a:extLst>
          </p:cNvPr>
          <p:cNvSpPr/>
          <p:nvPr/>
        </p:nvSpPr>
        <p:spPr>
          <a:xfrm>
            <a:off x="7503147" y="3950695"/>
            <a:ext cx="130544" cy="3491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6988FAF9-B9D2-2063-0489-5330BAC78C21}"/>
              </a:ext>
            </a:extLst>
          </p:cNvPr>
          <p:cNvSpPr/>
          <p:nvPr/>
        </p:nvSpPr>
        <p:spPr>
          <a:xfrm>
            <a:off x="7425141" y="2715059"/>
            <a:ext cx="130544" cy="3491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C3855A2E-1434-E7A1-85F5-1B985EB007C1}"/>
              </a:ext>
            </a:extLst>
          </p:cNvPr>
          <p:cNvSpPr/>
          <p:nvPr/>
        </p:nvSpPr>
        <p:spPr>
          <a:xfrm>
            <a:off x="10406041" y="2715059"/>
            <a:ext cx="130544" cy="3491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47E264E0-DC3F-E628-1E67-8085373C04FD}"/>
              </a:ext>
            </a:extLst>
          </p:cNvPr>
          <p:cNvSpPr/>
          <p:nvPr/>
        </p:nvSpPr>
        <p:spPr>
          <a:xfrm>
            <a:off x="10403697" y="1285774"/>
            <a:ext cx="130544" cy="3491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167204C9-777F-4C90-7C4F-805C391373C8}"/>
              </a:ext>
            </a:extLst>
          </p:cNvPr>
          <p:cNvSpPr/>
          <p:nvPr/>
        </p:nvSpPr>
        <p:spPr>
          <a:xfrm>
            <a:off x="7437875" y="1309014"/>
            <a:ext cx="130544" cy="3491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FBC0BD05-B926-FDB0-0426-FEED9EFC7845}"/>
              </a:ext>
            </a:extLst>
          </p:cNvPr>
          <p:cNvSpPr/>
          <p:nvPr/>
        </p:nvSpPr>
        <p:spPr>
          <a:xfrm>
            <a:off x="1186928" y="1249635"/>
            <a:ext cx="130544" cy="3491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650DC3EB-9F92-B3CB-C0CC-72A4D20E168D}"/>
              </a:ext>
            </a:extLst>
          </p:cNvPr>
          <p:cNvSpPr/>
          <p:nvPr/>
        </p:nvSpPr>
        <p:spPr>
          <a:xfrm>
            <a:off x="4143429" y="1265303"/>
            <a:ext cx="130544" cy="3491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E2F16097-9BDE-CBDB-8ACD-17A38ECF75B0}"/>
              </a:ext>
            </a:extLst>
          </p:cNvPr>
          <p:cNvSpPr/>
          <p:nvPr/>
        </p:nvSpPr>
        <p:spPr>
          <a:xfrm>
            <a:off x="1186928" y="2706477"/>
            <a:ext cx="130544" cy="3491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2B14D259-D701-4B45-B2F9-3FC80C982157}"/>
              </a:ext>
            </a:extLst>
          </p:cNvPr>
          <p:cNvSpPr/>
          <p:nvPr/>
        </p:nvSpPr>
        <p:spPr>
          <a:xfrm>
            <a:off x="4194633" y="2715059"/>
            <a:ext cx="130544" cy="3491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D9DFF300-C082-A9C3-3F0B-4FB30B73C10E}"/>
              </a:ext>
            </a:extLst>
          </p:cNvPr>
          <p:cNvSpPr/>
          <p:nvPr/>
        </p:nvSpPr>
        <p:spPr>
          <a:xfrm>
            <a:off x="1224064" y="3986584"/>
            <a:ext cx="130544" cy="3491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58998F2F-5D87-DB96-8E8A-92465ACCF619}"/>
              </a:ext>
            </a:extLst>
          </p:cNvPr>
          <p:cNvSpPr/>
          <p:nvPr/>
        </p:nvSpPr>
        <p:spPr>
          <a:xfrm>
            <a:off x="1290395" y="5250924"/>
            <a:ext cx="130544" cy="3491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4F2A53F2-593A-526F-677F-00DBAC02A451}"/>
              </a:ext>
            </a:extLst>
          </p:cNvPr>
          <p:cNvSpPr/>
          <p:nvPr/>
        </p:nvSpPr>
        <p:spPr>
          <a:xfrm>
            <a:off x="4194633" y="4002517"/>
            <a:ext cx="130544" cy="3491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DF4E53B4-C8EE-EEEC-AADC-EB3196BB3AEC}"/>
              </a:ext>
            </a:extLst>
          </p:cNvPr>
          <p:cNvSpPr/>
          <p:nvPr/>
        </p:nvSpPr>
        <p:spPr>
          <a:xfrm>
            <a:off x="4156546" y="5274445"/>
            <a:ext cx="130544" cy="349117"/>
          </a:xfrm>
          <a:prstGeom prst="leftBrace">
            <a:avLst>
              <a:gd name="adj1" fmla="val 241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437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C7ED7-11C6-44A1-A537-51DB7E51E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41" y="15958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masis MT Pro Medium" panose="02040604050005020304" pitchFamily="18" charset="0"/>
              </a:rPr>
              <a:t>Solve and show a solution set for each problem.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F5AD8-D86E-4493-85C2-1486E38C49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92911"/>
                <a:ext cx="105156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+3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=27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−1=7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≤7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+7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≥14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F5AD8-D86E-4493-85C2-1486E38C49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92911"/>
                <a:ext cx="10515600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F54186-56AF-4945-A239-D60A8BF1DCCF}"/>
                  </a:ext>
                </a:extLst>
              </p:cNvPr>
              <p:cNvSpPr txBox="1"/>
              <p:nvPr/>
            </p:nvSpPr>
            <p:spPr>
              <a:xfrm>
                <a:off x="5256701" y="2972932"/>
                <a:ext cx="37821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5, −6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−3, 1</m:t>
                        </m:r>
                      </m:e>
                    </m:d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𝑓𝑖𝑛𝑑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𝑚𝑖𝑑𝑝𝑜𝑖𝑛𝑡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𝑐𝑜𝑜𝑟𝑑𝑖𝑛𝑎𝑡𝑒𝑠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𝑏𝑒𝑡𝑤𝑒𝑒𝑛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𝑔𝑖𝑣𝑒𝑛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𝑡𝑤𝑜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𝑝𝑜𝑖𝑛𝑡𝑠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F54186-56AF-4945-A239-D60A8BF1D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701" y="2972932"/>
                <a:ext cx="3782167" cy="1200329"/>
              </a:xfrm>
              <a:prstGeom prst="rect">
                <a:avLst/>
              </a:prstGeom>
              <a:blipFill>
                <a:blip r:embed="rId3"/>
                <a:stretch>
                  <a:fillRect l="-2093" t="-1523" r="-50725" b="-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Five Keys for Great Meetings, Part 3: Problem Solving﻿ - Jeff Nischwitz">
            <a:extLst>
              <a:ext uri="{FF2B5EF4-FFF2-40B4-BE49-F238E27FC236}">
                <a16:creationId xmlns:a16="http://schemas.microsoft.com/office/drawing/2014/main" id="{C9715472-BFCB-4795-9151-9EC73C691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42" y="1124726"/>
            <a:ext cx="2094769" cy="178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w to Revise: 5 study tips that really work - The Tutor Team">
            <a:extLst>
              <a:ext uri="{FF2B5EF4-FFF2-40B4-BE49-F238E27FC236}">
                <a16:creationId xmlns:a16="http://schemas.microsoft.com/office/drawing/2014/main" id="{7D87390B-4641-4C84-AFC8-FF91B4BAA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62" y="4631097"/>
            <a:ext cx="3094893" cy="206427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ACAE56-AE4C-383E-42D4-4E8A014DD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5589" y="-113563"/>
            <a:ext cx="1270600" cy="11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50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7B66F50-86CC-4A1E-BD5E-98DC3C7F4EC8}"/>
                  </a:ext>
                </a:extLst>
              </p:cNvPr>
              <p:cNvSpPr txBox="1"/>
              <p:nvPr/>
            </p:nvSpPr>
            <p:spPr>
              <a:xfrm>
                <a:off x="984739" y="1377942"/>
                <a:ext cx="4831002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+5)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16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7B66F50-86CC-4A1E-BD5E-98DC3C7F4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39" y="1377942"/>
                <a:ext cx="4831002" cy="414537"/>
              </a:xfrm>
              <a:prstGeom prst="rect">
                <a:avLst/>
              </a:prstGeom>
              <a:blipFill>
                <a:blip r:embed="rId2"/>
                <a:stretch>
                  <a:fillRect l="-2778" t="-1471" r="-884" b="-19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231DE4-DFEB-4B44-99CF-7682C42DAE60}"/>
                  </a:ext>
                </a:extLst>
              </p:cNvPr>
              <p:cNvSpPr txBox="1"/>
              <p:nvPr/>
            </p:nvSpPr>
            <p:spPr>
              <a:xfrm>
                <a:off x="886264" y="2835267"/>
                <a:ext cx="6084614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−81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+12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231DE4-DFEB-4B44-99CF-7682C42DA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264" y="2835267"/>
                <a:ext cx="6084614" cy="414537"/>
              </a:xfrm>
              <a:prstGeom prst="rect">
                <a:avLst/>
              </a:prstGeom>
              <a:blipFill>
                <a:blip r:embed="rId3"/>
                <a:stretch>
                  <a:fillRect l="-2102" r="-400"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3349D2-493F-4B3F-9CA2-5F3FC13BE334}"/>
                  </a:ext>
                </a:extLst>
              </p:cNvPr>
              <p:cNvSpPr txBox="1"/>
              <p:nvPr/>
            </p:nvSpPr>
            <p:spPr>
              <a:xfrm>
                <a:off x="886264" y="4392491"/>
                <a:ext cx="3732112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−64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3349D2-493F-4B3F-9CA2-5F3FC13BE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264" y="4392491"/>
                <a:ext cx="3732112" cy="414537"/>
              </a:xfrm>
              <a:prstGeom prst="rect">
                <a:avLst/>
              </a:prstGeom>
              <a:blipFill>
                <a:blip r:embed="rId4"/>
                <a:stretch>
                  <a:fillRect l="-3426" r="-1142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Math Problem Solving Clip Art - Png Download (#5560271) - PinClipart">
            <a:extLst>
              <a:ext uri="{FF2B5EF4-FFF2-40B4-BE49-F238E27FC236}">
                <a16:creationId xmlns:a16="http://schemas.microsoft.com/office/drawing/2014/main" id="{C33CDC82-3AE5-4992-BEB5-97DEB2D81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503" y="4331027"/>
            <a:ext cx="2930014" cy="228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616CF7-57E6-F57E-95C3-EB7B94E053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9243" y="-183903"/>
            <a:ext cx="1839490" cy="165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52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FF07-9BED-4F1E-80A7-AB3F4B308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1604" y="628950"/>
            <a:ext cx="9144000" cy="2141184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masis MT Pro Medium" panose="02040604050005020304" pitchFamily="18" charset="0"/>
              </a:rPr>
              <a:t>Lecture 3</a:t>
            </a:r>
          </a:p>
        </p:txBody>
      </p:sp>
      <p:pic>
        <p:nvPicPr>
          <p:cNvPr id="1026" name="Picture 2" descr="Pre-Calculus with Statistics - Online Homeschool Classes">
            <a:extLst>
              <a:ext uri="{FF2B5EF4-FFF2-40B4-BE49-F238E27FC236}">
                <a16:creationId xmlns:a16="http://schemas.microsoft.com/office/drawing/2014/main" id="{7D51A584-83F2-42C8-9139-922B6082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8" y="712488"/>
            <a:ext cx="3243604" cy="2060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96EEA7-4C8A-4DCA-8827-830C2E0D4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9243" y="-183903"/>
            <a:ext cx="1839490" cy="1655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C19CA9-8FBA-44FA-85BA-B51259A461EC}"/>
              </a:ext>
            </a:extLst>
          </p:cNvPr>
          <p:cNvSpPr txBox="1"/>
          <p:nvPr/>
        </p:nvSpPr>
        <p:spPr>
          <a:xfrm>
            <a:off x="4575317" y="2894951"/>
            <a:ext cx="53897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Amasis MT Pro" panose="02040504050005020304" pitchFamily="18" charset="0"/>
              </a:rPr>
              <a:t>Distance and Midpoint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Amasis MT Pro" panose="02040504050005020304" pitchFamily="18" charset="0"/>
              </a:rPr>
              <a:t>Absolute Value: equation &amp; inequality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Amasis MT Pro" panose="02040504050005020304" pitchFamily="18" charset="0"/>
              </a:rPr>
              <a:t>Line Equation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Amasis MT Pro" panose="02040504050005020304" pitchFamily="18" charset="0"/>
              </a:rPr>
              <a:t>Systems of Equations</a:t>
            </a:r>
          </a:p>
        </p:txBody>
      </p:sp>
      <p:pic>
        <p:nvPicPr>
          <p:cNvPr id="5" name="Picture 2" descr="Free Clipart: Math abs | Anonymous">
            <a:extLst>
              <a:ext uri="{FF2B5EF4-FFF2-40B4-BE49-F238E27FC236}">
                <a16:creationId xmlns:a16="http://schemas.microsoft.com/office/drawing/2014/main" id="{A0CDA643-67DA-4140-8D1A-46B725B74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605" y="5239679"/>
            <a:ext cx="989371" cy="98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ip art seesaw - Clip Art Library">
            <a:extLst>
              <a:ext uri="{FF2B5EF4-FFF2-40B4-BE49-F238E27FC236}">
                <a16:creationId xmlns:a16="http://schemas.microsoft.com/office/drawing/2014/main" id="{C7977372-C28C-4DAC-B90D-B02E37950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062" y="2392841"/>
            <a:ext cx="1988438" cy="107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3D Smartphone, Map - Route/ Distance Concept Stock Illustration -  Illustration of guide, application: 159608738">
            <a:extLst>
              <a:ext uri="{FF2B5EF4-FFF2-40B4-BE49-F238E27FC236}">
                <a16:creationId xmlns:a16="http://schemas.microsoft.com/office/drawing/2014/main" id="{48C4E7E3-A9A4-40C8-B760-B25AD3F65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53" y="4307969"/>
            <a:ext cx="3237459" cy="215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55DF427-0FA0-4A67-69BC-56F3494C6F88}"/>
              </a:ext>
            </a:extLst>
          </p:cNvPr>
          <p:cNvGrpSpPr/>
          <p:nvPr/>
        </p:nvGrpSpPr>
        <p:grpSpPr>
          <a:xfrm>
            <a:off x="9022259" y="5005742"/>
            <a:ext cx="2839841" cy="1459184"/>
            <a:chOff x="9084089" y="4695237"/>
            <a:chExt cx="2839841" cy="145918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C2A4FF-4482-306B-258E-4DE6DA459DF8}"/>
                </a:ext>
              </a:extLst>
            </p:cNvPr>
            <p:cNvSpPr txBox="1"/>
            <p:nvPr/>
          </p:nvSpPr>
          <p:spPr>
            <a:xfrm>
              <a:off x="9084089" y="4695237"/>
              <a:ext cx="283984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0" dirty="0">
                  <a:solidFill>
                    <a:srgbClr val="333333"/>
                  </a:solidFill>
                  <a:effectLst/>
                  <a:latin typeface="Amasis MT Pro Medium" panose="02040604050005020304" pitchFamily="18" charset="0"/>
                </a:rPr>
                <a:t>Ms. Togzhan Nurtayeva</a:t>
              </a:r>
            </a:p>
            <a:p>
              <a:r>
                <a:rPr lang="en-US" i="0" dirty="0">
                  <a:solidFill>
                    <a:srgbClr val="333333"/>
                  </a:solidFill>
                  <a:effectLst/>
                  <a:latin typeface="Amasis MT Pro Medium" panose="02040604050005020304" pitchFamily="18" charset="0"/>
                </a:rPr>
                <a:t>Course Code: IT 161/A</a:t>
              </a:r>
              <a:endParaRPr lang="en-US" dirty="0">
                <a:latin typeface="Amasis MT Pro Medium" panose="020406040500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599F12-5D15-045F-9D1B-DC74F3509AB7}"/>
                </a:ext>
              </a:extLst>
            </p:cNvPr>
            <p:cNvSpPr txBox="1"/>
            <p:nvPr/>
          </p:nvSpPr>
          <p:spPr>
            <a:xfrm>
              <a:off x="9084089" y="5231091"/>
              <a:ext cx="199285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masis MT Pro Medium" panose="02040604050005020304" pitchFamily="18" charset="0"/>
                </a:rPr>
                <a:t>Semester 1</a:t>
              </a:r>
            </a:p>
            <a:p>
              <a:r>
                <a:rPr lang="en-US" dirty="0">
                  <a:latin typeface="Amasis MT Pro Medium" panose="02040604050005020304" pitchFamily="18" charset="0"/>
                </a:rPr>
                <a:t>Week 5-6</a:t>
              </a:r>
            </a:p>
            <a:p>
              <a:r>
                <a:rPr lang="en-US" dirty="0">
                  <a:latin typeface="Amasis MT Pro Medium" panose="02040604050005020304" pitchFamily="18" charset="0"/>
                </a:rPr>
                <a:t>Date: 09.01.2024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849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7397C-2515-435A-A0F7-46587761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02" y="180031"/>
            <a:ext cx="10515600" cy="1325563"/>
          </a:xfrm>
        </p:spPr>
        <p:txBody>
          <a:bodyPr/>
          <a:lstStyle/>
          <a:p>
            <a:r>
              <a:rPr lang="en-US" dirty="0">
                <a:latin typeface="Amasis MT Pro Medium" panose="02040604050005020304" pitchFamily="18" charset="0"/>
              </a:rPr>
              <a:t>The Cartesian Plane 		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099660-9530-4224-A47B-E362349138F9}"/>
              </a:ext>
            </a:extLst>
          </p:cNvPr>
          <p:cNvGrpSpPr/>
          <p:nvPr/>
        </p:nvGrpSpPr>
        <p:grpSpPr>
          <a:xfrm>
            <a:off x="2379488" y="1996604"/>
            <a:ext cx="5281760" cy="3785218"/>
            <a:chOff x="3981157" y="1799656"/>
            <a:chExt cx="5281760" cy="378521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D8E9281-4687-4162-9408-5A15A3F36BD2}"/>
                </a:ext>
              </a:extLst>
            </p:cNvPr>
            <p:cNvCxnSpPr/>
            <p:nvPr/>
          </p:nvCxnSpPr>
          <p:spPr>
            <a:xfrm flipV="1">
              <a:off x="5767754" y="2124222"/>
              <a:ext cx="0" cy="346065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33D7797-9848-406E-933D-FD8C7EAA1A00}"/>
                </a:ext>
              </a:extLst>
            </p:cNvPr>
            <p:cNvCxnSpPr>
              <a:cxnSpLocks/>
            </p:cNvCxnSpPr>
            <p:nvPr/>
          </p:nvCxnSpPr>
          <p:spPr>
            <a:xfrm>
              <a:off x="3981157" y="3950678"/>
              <a:ext cx="44735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E87D5E7-CCDE-4760-947C-0A8661A227E2}"/>
                    </a:ext>
                  </a:extLst>
                </p:cNvPr>
                <p:cNvSpPr txBox="1"/>
                <p:nvPr/>
              </p:nvSpPr>
              <p:spPr>
                <a:xfrm>
                  <a:off x="5767754" y="1799656"/>
                  <a:ext cx="8082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a14:m>
                  <a:r>
                    <a:rPr lang="en-US" dirty="0">
                      <a:latin typeface="Amasis MT Pro Medium" panose="02040604050005020304" pitchFamily="18" charset="0"/>
                    </a:rPr>
                    <a:t>-axis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E87D5E7-CCDE-4760-947C-0A8661A227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7754" y="1799656"/>
                  <a:ext cx="808235" cy="369332"/>
                </a:xfrm>
                <a:prstGeom prst="rect">
                  <a:avLst/>
                </a:prstGeom>
                <a:blipFill>
                  <a:blip r:embed="rId2"/>
                  <a:stretch>
                    <a:fillRect t="-10000" r="-751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84CB344-C11D-4280-BC40-894C10610611}"/>
                    </a:ext>
                  </a:extLst>
                </p:cNvPr>
                <p:cNvSpPr txBox="1"/>
                <p:nvPr/>
              </p:nvSpPr>
              <p:spPr>
                <a:xfrm>
                  <a:off x="8454682" y="3950678"/>
                  <a:ext cx="8082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en-US" dirty="0">
                      <a:latin typeface="Amasis MT Pro Medium" panose="02040604050005020304" pitchFamily="18" charset="0"/>
                    </a:rPr>
                    <a:t>-axis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84CB344-C11D-4280-BC40-894C106106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4682" y="3950678"/>
                  <a:ext cx="808235" cy="369332"/>
                </a:xfrm>
                <a:prstGeom prst="rect">
                  <a:avLst/>
                </a:prstGeom>
                <a:blipFill>
                  <a:blip r:embed="rId3"/>
                  <a:stretch>
                    <a:fillRect t="-8197" r="-676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584F0F9-4B0A-4554-9638-87B27B3E85D8}"/>
                    </a:ext>
                  </a:extLst>
                </p:cNvPr>
                <p:cNvSpPr txBox="1"/>
                <p:nvPr/>
              </p:nvSpPr>
              <p:spPr>
                <a:xfrm>
                  <a:off x="4463125" y="4135344"/>
                  <a:ext cx="96013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 (0,0)</m:t>
                        </m:r>
                      </m:oMath>
                    </m:oMathPara>
                  </a14:m>
                  <a:br>
                    <a:rPr lang="en-US" dirty="0">
                      <a:latin typeface="Amasis MT Pro Medium" panose="02040604050005020304" pitchFamily="18" charset="0"/>
                    </a:rPr>
                  </a:br>
                  <a:r>
                    <a:rPr lang="en-US" dirty="0">
                      <a:latin typeface="Amasis MT Pro Medium" panose="02040604050005020304" pitchFamily="18" charset="0"/>
                    </a:rPr>
                    <a:t>origin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584F0F9-4B0A-4554-9638-87B27B3E85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3125" y="4135344"/>
                  <a:ext cx="960135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5063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CF98A3A-8C9B-4289-9EF3-D8CDC361C50E}"/>
                </a:ext>
              </a:extLst>
            </p:cNvPr>
            <p:cNvCxnSpPr/>
            <p:nvPr/>
          </p:nvCxnSpPr>
          <p:spPr>
            <a:xfrm flipV="1">
              <a:off x="5285786" y="3950678"/>
              <a:ext cx="481968" cy="36933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F399DD9-9925-41E4-8F43-D6995A8231BC}"/>
                  </a:ext>
                </a:extLst>
              </p:cNvPr>
              <p:cNvSpPr txBox="1"/>
              <p:nvPr/>
            </p:nvSpPr>
            <p:spPr>
              <a:xfrm>
                <a:off x="7285911" y="1867829"/>
                <a:ext cx="29572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r>
                  <a:rPr lang="en-US" dirty="0">
                    <a:latin typeface="Amasis MT Pro Medium" panose="02040604050005020304" pitchFamily="18" charset="0"/>
                  </a:rPr>
                  <a:t>-plane – Cartesian plane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F399DD9-9925-41E4-8F43-D6995A823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911" y="1867829"/>
                <a:ext cx="2957220" cy="369332"/>
              </a:xfrm>
              <a:prstGeom prst="rect">
                <a:avLst/>
              </a:prstGeom>
              <a:blipFill>
                <a:blip r:embed="rId5"/>
                <a:stretch>
                  <a:fillRect t="-8197" r="-144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13CE96F-5C14-4019-A2C8-3E9A118E6ABB}"/>
              </a:ext>
            </a:extLst>
          </p:cNvPr>
          <p:cNvSpPr txBox="1"/>
          <p:nvPr/>
        </p:nvSpPr>
        <p:spPr>
          <a:xfrm>
            <a:off x="10058400" y="41757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7E8A64-BAC9-47DB-AB15-863D47BD902C}"/>
              </a:ext>
            </a:extLst>
          </p:cNvPr>
          <p:cNvGrpSpPr/>
          <p:nvPr/>
        </p:nvGrpSpPr>
        <p:grpSpPr>
          <a:xfrm>
            <a:off x="9127183" y="3663684"/>
            <a:ext cx="2581885" cy="2405575"/>
            <a:chOff x="9183110" y="3480804"/>
            <a:chExt cx="2581885" cy="240557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DBF9631-05DB-4852-8D8C-715D0B03475D}"/>
                </a:ext>
              </a:extLst>
            </p:cNvPr>
            <p:cNvSpPr/>
            <p:nvPr/>
          </p:nvSpPr>
          <p:spPr>
            <a:xfrm>
              <a:off x="9183111" y="3480804"/>
              <a:ext cx="2581882" cy="24055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4C0E187-8DA1-4E4D-80D8-B2EB375D2BE3}"/>
                    </a:ext>
                  </a:extLst>
                </p:cNvPr>
                <p:cNvSpPr txBox="1"/>
                <p:nvPr/>
              </p:nvSpPr>
              <p:spPr>
                <a:xfrm>
                  <a:off x="9806505" y="4360427"/>
                  <a:ext cx="1335095" cy="138499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 (2, 1)</m:t>
                        </m:r>
                      </m:oMath>
                    </m:oMathPara>
                  </a14:m>
                  <a:endParaRPr lang="en-US" sz="28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 (6, 4)</m:t>
                        </m:r>
                      </m:oMath>
                    </m:oMathPara>
                  </a14:m>
                  <a:endParaRPr lang="en-US" sz="28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 (6, 1)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4C0E187-8DA1-4E4D-80D8-B2EB375D2B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6505" y="4360427"/>
                  <a:ext cx="1335095" cy="138499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4885E1-B7ED-404A-81E0-5E45D0ED962B}"/>
                </a:ext>
              </a:extLst>
            </p:cNvPr>
            <p:cNvSpPr txBox="1"/>
            <p:nvPr/>
          </p:nvSpPr>
          <p:spPr>
            <a:xfrm>
              <a:off x="9183110" y="3806429"/>
              <a:ext cx="258188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masis MT Pro Medium" panose="02040604050005020304" pitchFamily="18" charset="0"/>
                </a:rPr>
                <a:t>Plot points on a graph: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6E9C121-E25F-CF01-8003-EDA6729635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9243" y="-183903"/>
            <a:ext cx="1839490" cy="165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4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B7FF-D62D-4CB0-B1A4-6C02CBAF1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57" y="68513"/>
            <a:ext cx="10515600" cy="1325563"/>
          </a:xfrm>
        </p:spPr>
        <p:txBody>
          <a:bodyPr/>
          <a:lstStyle/>
          <a:p>
            <a:r>
              <a:rPr lang="en-US" dirty="0">
                <a:latin typeface="Amasis MT Pro Medium" panose="02040604050005020304" pitchFamily="18" charset="0"/>
              </a:rPr>
              <a:t>Distance	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CBBC49-0B10-4D05-99AB-C0324B086842}"/>
              </a:ext>
            </a:extLst>
          </p:cNvPr>
          <p:cNvGrpSpPr/>
          <p:nvPr/>
        </p:nvGrpSpPr>
        <p:grpSpPr>
          <a:xfrm>
            <a:off x="5257432" y="1902013"/>
            <a:ext cx="4704513" cy="3894186"/>
            <a:chOff x="4019843" y="1690688"/>
            <a:chExt cx="4704513" cy="3894186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2352B3B-238A-4017-AABD-FD6B4E10E5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9958" y="1927275"/>
              <a:ext cx="0" cy="365759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D26478F-653B-46D4-AAB7-631D042FB8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9843" y="4001293"/>
              <a:ext cx="415231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194ED74-C63B-4888-9D36-012069E7B1AE}"/>
                    </a:ext>
                  </a:extLst>
                </p:cNvPr>
                <p:cNvSpPr txBox="1"/>
                <p:nvPr/>
              </p:nvSpPr>
              <p:spPr>
                <a:xfrm>
                  <a:off x="8200292" y="3987225"/>
                  <a:ext cx="3776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>
                    <a:latin typeface="Amasis MT Pro Medium" panose="020406040500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194ED74-C63B-4888-9D36-012069E7B1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0292" y="3987225"/>
                  <a:ext cx="377604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EFAA2C9-92DC-4304-8482-FDC39133D24E}"/>
                    </a:ext>
                  </a:extLst>
                </p:cNvPr>
                <p:cNvSpPr txBox="1"/>
                <p:nvPr/>
              </p:nvSpPr>
              <p:spPr>
                <a:xfrm>
                  <a:off x="5828714" y="1690688"/>
                  <a:ext cx="3810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>
                    <a:latin typeface="Amasis MT Pro Medium" panose="020406040500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EFAA2C9-92DC-4304-8482-FDC39133D2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8714" y="1690688"/>
                  <a:ext cx="381002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0C68F3D-1A79-4103-90A3-B887BA0A58E8}"/>
                </a:ext>
              </a:extLst>
            </p:cNvPr>
            <p:cNvCxnSpPr/>
            <p:nvPr/>
          </p:nvCxnSpPr>
          <p:spPr>
            <a:xfrm flipV="1">
              <a:off x="6275841" y="2491353"/>
              <a:ext cx="1324233" cy="104100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57C9A7-F763-47D7-8645-FB7AA4594D7B}"/>
                </a:ext>
              </a:extLst>
            </p:cNvPr>
            <p:cNvSpPr txBox="1"/>
            <p:nvPr/>
          </p:nvSpPr>
          <p:spPr>
            <a:xfrm>
              <a:off x="6684563" y="264252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masis MT Pro Medium" panose="02040604050005020304" pitchFamily="18" charset="0"/>
                </a:rPr>
                <a:t>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94A17C-0AED-4D74-9458-739BDCC04A6C}"/>
                    </a:ext>
                  </a:extLst>
                </p:cNvPr>
                <p:cNvSpPr txBox="1"/>
                <p:nvPr/>
              </p:nvSpPr>
              <p:spPr>
                <a:xfrm>
                  <a:off x="5998007" y="3481284"/>
                  <a:ext cx="10783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Amasis MT Pro Medium" panose="02040604050005020304" pitchFamily="18" charset="0"/>
                    </a:rPr>
                    <a:t>P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dirty="0">
                      <a:latin typeface="Amasis MT Pro Medium" panose="020406040500050203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94A17C-0AED-4D74-9458-739BDCC04A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8007" y="3481284"/>
                  <a:ext cx="1078372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085" t="-10000" r="-3955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B9F8B1C-AE40-4FA8-B08F-2ADF0A7215CC}"/>
                    </a:ext>
                  </a:extLst>
                </p:cNvPr>
                <p:cNvSpPr txBox="1"/>
                <p:nvPr/>
              </p:nvSpPr>
              <p:spPr>
                <a:xfrm>
                  <a:off x="7600074" y="2173099"/>
                  <a:ext cx="11242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Amasis MT Pro Medium" panose="02040604050005020304" pitchFamily="18" charset="0"/>
                    </a:rPr>
                    <a:t>Q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dirty="0">
                      <a:latin typeface="Amasis MT Pro Medium" panose="020406040500050203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B9F8B1C-AE40-4FA8-B08F-2ADF0A7215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0074" y="2173099"/>
                  <a:ext cx="1124282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4891" t="-8197" r="-4348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0DFDA0-BEEC-4386-966C-3A2644A9CA45}"/>
                  </a:ext>
                </a:extLst>
              </p:cNvPr>
              <p:cNvSpPr txBox="1"/>
              <p:nvPr/>
            </p:nvSpPr>
            <p:spPr>
              <a:xfrm>
                <a:off x="594037" y="2170928"/>
                <a:ext cx="3860929" cy="4472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400" dirty="0">
                  <a:latin typeface="Amasis MT Pro Medium" panose="020406040500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0DFDA0-BEEC-4386-966C-3A2644A9C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37" y="2170928"/>
                <a:ext cx="3860929" cy="447238"/>
              </a:xfrm>
              <a:prstGeom prst="rect">
                <a:avLst/>
              </a:prstGeom>
              <a:blipFill>
                <a:blip r:embed="rId6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6ABF731-2AB7-4DAF-B039-161D1AA966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7949"/>
          <a:stretch/>
        </p:blipFill>
        <p:spPr>
          <a:xfrm>
            <a:off x="1099777" y="3223182"/>
            <a:ext cx="3147254" cy="3247943"/>
          </a:xfrm>
          <a:prstGeom prst="rect">
            <a:avLst/>
          </a:prstGeom>
        </p:spPr>
      </p:pic>
      <p:pic>
        <p:nvPicPr>
          <p:cNvPr id="3074" name="Picture 2" descr="37,265 Road Map Illustrations &amp; Clip Art - iStock">
            <a:extLst>
              <a:ext uri="{FF2B5EF4-FFF2-40B4-BE49-F238E27FC236}">
                <a16:creationId xmlns:a16="http://schemas.microsoft.com/office/drawing/2014/main" id="{133B63E2-3D5F-4340-B436-3A4E02E09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897" y="128764"/>
            <a:ext cx="2412546" cy="154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32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50E48-58AD-4478-B0AC-40F7F4455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masis MT Pro Medium" panose="02040604050005020304" pitchFamily="18" charset="0"/>
              </a:rPr>
              <a:t>Midpoint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187EE4-4955-4E17-89E6-8F3A1206C0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644724"/>
                <a:ext cx="10515600" cy="344783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dirty="0">
                    <a:latin typeface="Amasis MT Pro Medium" panose="02040604050005020304" pitchFamily="18" charset="0"/>
                  </a:rPr>
                  <a:t>m </a:t>
                </a:r>
                <a:r>
                  <a:rPr lang="en-US" sz="3200" dirty="0"/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187EE4-4955-4E17-89E6-8F3A1206C0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644724"/>
                <a:ext cx="10515600" cy="3447831"/>
              </a:xfrm>
              <a:blipFill>
                <a:blip r:embed="rId2"/>
                <a:stretch>
                  <a:fillRect l="-1507" t="-1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midpoint-line-segment-xyplane - The Big Picture">
            <a:extLst>
              <a:ext uri="{FF2B5EF4-FFF2-40B4-BE49-F238E27FC236}">
                <a16:creationId xmlns:a16="http://schemas.microsoft.com/office/drawing/2014/main" id="{36370789-6CBB-4B64-8F6E-96CC435AE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51" y="2022230"/>
            <a:ext cx="5781276" cy="182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188A9D-FC8E-493F-A750-F15565283992}"/>
                  </a:ext>
                </a:extLst>
              </p:cNvPr>
              <p:cNvSpPr txBox="1"/>
              <p:nvPr/>
            </p:nvSpPr>
            <p:spPr>
              <a:xfrm>
                <a:off x="2791651" y="4786467"/>
                <a:ext cx="6608697" cy="36933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masis MT Pro Medium" panose="02040604050005020304" pitchFamily="18" charset="0"/>
                  </a:rPr>
                  <a:t>Find midpoint of a segment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𝑃𝑄</m:t>
                    </m:r>
                  </m:oMath>
                </a14:m>
                <a:r>
                  <a:rPr lang="en-US" dirty="0">
                    <a:latin typeface="Amasis MT Pro Medium" panose="02040604050005020304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(−2, 4) </m:t>
                    </m:r>
                  </m:oMath>
                </a14:m>
                <a:r>
                  <a:rPr lang="en-US" dirty="0">
                    <a:latin typeface="Amasis MT Pro Medium" panose="020406040500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(4, −2).</m:t>
                    </m:r>
                  </m:oMath>
                </a14:m>
                <a:endParaRPr lang="en-US" dirty="0">
                  <a:latin typeface="Amasis MT Pro Medium" panose="020406040500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188A9D-FC8E-493F-A750-F15565283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651" y="4786467"/>
                <a:ext cx="6608697" cy="369332"/>
              </a:xfrm>
              <a:prstGeom prst="rect">
                <a:avLst/>
              </a:prstGeom>
              <a:blipFill>
                <a:blip r:embed="rId4"/>
                <a:stretch>
                  <a:fillRect l="-83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C5A703B-81EB-C709-20B0-57EF75FC3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243" y="-183903"/>
            <a:ext cx="1839490" cy="165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7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65950E-EF97-4828-B5F1-CF56A623A9BF}"/>
              </a:ext>
            </a:extLst>
          </p:cNvPr>
          <p:cNvSpPr txBox="1"/>
          <p:nvPr/>
        </p:nvSpPr>
        <p:spPr>
          <a:xfrm>
            <a:off x="7610677" y="1311794"/>
            <a:ext cx="38770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 Medium" panose="02040604050005020304" pitchFamily="18" charset="0"/>
              </a:rPr>
              <a:t>A (0, 2)</a:t>
            </a:r>
          </a:p>
          <a:p>
            <a:r>
              <a:rPr lang="en-US" dirty="0">
                <a:latin typeface="Amasis MT Pro Medium" panose="02040604050005020304" pitchFamily="18" charset="0"/>
              </a:rPr>
              <a:t>B (4, 5)</a:t>
            </a:r>
          </a:p>
          <a:p>
            <a:r>
              <a:rPr lang="en-US" dirty="0">
                <a:latin typeface="Amasis MT Pro Medium" panose="02040604050005020304" pitchFamily="18" charset="0"/>
              </a:rPr>
              <a:t>C (4, 2)</a:t>
            </a:r>
          </a:p>
          <a:p>
            <a:r>
              <a:rPr lang="en-US" dirty="0">
                <a:latin typeface="Amasis MT Pro Medium" panose="02040604050005020304" pitchFamily="18" charset="0"/>
              </a:rPr>
              <a:t>Find the length of AB, BC, and AC.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6220D-D076-4A46-89BF-B7090EB0DFE3}"/>
              </a:ext>
            </a:extLst>
          </p:cNvPr>
          <p:cNvSpPr txBox="1"/>
          <p:nvPr/>
        </p:nvSpPr>
        <p:spPr>
          <a:xfrm>
            <a:off x="1557660" y="1347162"/>
            <a:ext cx="46370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 Medium" panose="02040604050005020304" pitchFamily="18" charset="0"/>
              </a:rPr>
              <a:t>P (1, 2)</a:t>
            </a:r>
          </a:p>
          <a:p>
            <a:r>
              <a:rPr lang="en-US" dirty="0">
                <a:latin typeface="Amasis MT Pro Medium" panose="02040604050005020304" pitchFamily="18" charset="0"/>
              </a:rPr>
              <a:t>Q (5, 6)</a:t>
            </a:r>
          </a:p>
          <a:p>
            <a:r>
              <a:rPr lang="en-US" dirty="0">
                <a:latin typeface="Amasis MT Pro Medium" panose="02040604050005020304" pitchFamily="18" charset="0"/>
              </a:rPr>
              <a:t>R (a, 2) – at this point occurs right-angle</a:t>
            </a:r>
          </a:p>
          <a:p>
            <a:r>
              <a:rPr lang="en-US" dirty="0">
                <a:latin typeface="Amasis MT Pro Medium" panose="02040604050005020304" pitchFamily="18" charset="0"/>
              </a:rPr>
              <a:t>Find a. Find the length of PQ, QR and PR.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88A280-5AD0-4C43-AD11-29E0DECABCB1}"/>
              </a:ext>
            </a:extLst>
          </p:cNvPr>
          <p:cNvSpPr txBox="1"/>
          <p:nvPr/>
        </p:nvSpPr>
        <p:spPr>
          <a:xfrm>
            <a:off x="1557660" y="3428247"/>
            <a:ext cx="551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asis MT Pro Medium" panose="02040604050005020304" pitchFamily="18" charset="0"/>
              </a:rPr>
              <a:t>Find distance between two points (1, 3) and (3, 12).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FAB89D-8F1F-49D1-8DFB-2C2D0B8BAFC5}"/>
              </a:ext>
            </a:extLst>
          </p:cNvPr>
          <p:cNvSpPr txBox="1"/>
          <p:nvPr/>
        </p:nvSpPr>
        <p:spPr>
          <a:xfrm>
            <a:off x="1557660" y="4475676"/>
            <a:ext cx="9148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asis MT Pro Medium" panose="02040604050005020304" pitchFamily="18" charset="0"/>
              </a:rPr>
              <a:t>Find distance between two points (2, 3) and (8, 27). Find midpoint of the line segment.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15265-5887-43C8-9F6F-CEEB53C879F1}"/>
              </a:ext>
            </a:extLst>
          </p:cNvPr>
          <p:cNvSpPr txBox="1"/>
          <p:nvPr/>
        </p:nvSpPr>
        <p:spPr>
          <a:xfrm>
            <a:off x="1557660" y="5576390"/>
            <a:ext cx="761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asis MT Pro Medium" panose="02040604050005020304" pitchFamily="18" charset="0"/>
              </a:rPr>
              <a:t>Find midpoint of the line segment between two points (1, 4) and (3, 10).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8CBA62A-49DD-4566-9CD8-F4ECABB0351C}"/>
              </a:ext>
            </a:extLst>
          </p:cNvPr>
          <p:cNvSpPr/>
          <p:nvPr/>
        </p:nvSpPr>
        <p:spPr>
          <a:xfrm>
            <a:off x="805297" y="1453297"/>
            <a:ext cx="450166" cy="2313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2FD4566-5DBD-407C-8909-6C03FE6137D9}"/>
              </a:ext>
            </a:extLst>
          </p:cNvPr>
          <p:cNvSpPr/>
          <p:nvPr/>
        </p:nvSpPr>
        <p:spPr>
          <a:xfrm>
            <a:off x="6899034" y="1435382"/>
            <a:ext cx="450166" cy="2313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E6FD066-8B8B-4CED-85C4-0C6A608935B0}"/>
              </a:ext>
            </a:extLst>
          </p:cNvPr>
          <p:cNvSpPr/>
          <p:nvPr/>
        </p:nvSpPr>
        <p:spPr>
          <a:xfrm>
            <a:off x="773032" y="3497236"/>
            <a:ext cx="450166" cy="2313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A17CD7E-9442-42C4-854D-7DCBB97E41B2}"/>
              </a:ext>
            </a:extLst>
          </p:cNvPr>
          <p:cNvSpPr/>
          <p:nvPr/>
        </p:nvSpPr>
        <p:spPr>
          <a:xfrm>
            <a:off x="773032" y="4544665"/>
            <a:ext cx="450166" cy="2313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AA1BF6E-C5E0-4786-8F8E-F126CA91A342}"/>
              </a:ext>
            </a:extLst>
          </p:cNvPr>
          <p:cNvSpPr/>
          <p:nvPr/>
        </p:nvSpPr>
        <p:spPr>
          <a:xfrm>
            <a:off x="805297" y="5645379"/>
            <a:ext cx="450166" cy="2313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Practice Images, Stock Photos &amp;amp; Vectors | Shutterstock">
            <a:extLst>
              <a:ext uri="{FF2B5EF4-FFF2-40B4-BE49-F238E27FC236}">
                <a16:creationId xmlns:a16="http://schemas.microsoft.com/office/drawing/2014/main" id="{40168CE7-2CA7-4062-9EF1-3C5701A61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5"/>
          <a:stretch/>
        </p:blipFill>
        <p:spPr bwMode="auto">
          <a:xfrm>
            <a:off x="10060676" y="-28135"/>
            <a:ext cx="2131324" cy="143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645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1402</Words>
  <Application>Microsoft Office PowerPoint</Application>
  <PresentationFormat>Widescreen</PresentationFormat>
  <Paragraphs>191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Amasis MT Pro</vt:lpstr>
      <vt:lpstr>Amasis MT Pro Black</vt:lpstr>
      <vt:lpstr>Amasis MT Pro Medium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Problems for Revision</vt:lpstr>
      <vt:lpstr>PowerPoint Presentation</vt:lpstr>
      <vt:lpstr>PowerPoint Presentation</vt:lpstr>
      <vt:lpstr>PowerPoint Presentation</vt:lpstr>
      <vt:lpstr>Lecture 3</vt:lpstr>
      <vt:lpstr>The Cartesian Plane   </vt:lpstr>
      <vt:lpstr>Distance </vt:lpstr>
      <vt:lpstr>Midpoint</vt:lpstr>
      <vt:lpstr>PowerPoint Presentation</vt:lpstr>
      <vt:lpstr>Distance and Absolute Value</vt:lpstr>
      <vt:lpstr>PowerPoint Presentation</vt:lpstr>
      <vt:lpstr>Absolute Value Equation</vt:lpstr>
      <vt:lpstr>Absolute Value Inequality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find the equation of a line?</vt:lpstr>
      <vt:lpstr>Lines </vt:lpstr>
      <vt:lpstr>PowerPoint Presentation</vt:lpstr>
      <vt:lpstr>Slope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Solve and show a solution set for each problem.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4</dc:title>
  <dc:creator>Togzhan Nurtayeva</dc:creator>
  <cp:lastModifiedBy>Togzhan Nurtayeva</cp:lastModifiedBy>
  <cp:revision>45</cp:revision>
  <dcterms:created xsi:type="dcterms:W3CDTF">2020-12-20T12:18:25Z</dcterms:created>
  <dcterms:modified xsi:type="dcterms:W3CDTF">2024-01-11T12:58:14Z</dcterms:modified>
</cp:coreProperties>
</file>