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83" r:id="rId5"/>
    <p:sldId id="269" r:id="rId6"/>
    <p:sldId id="298" r:id="rId7"/>
    <p:sldId id="286" r:id="rId8"/>
    <p:sldId id="303" r:id="rId9"/>
    <p:sldId id="302" r:id="rId10"/>
    <p:sldId id="287" r:id="rId11"/>
    <p:sldId id="301" r:id="rId12"/>
    <p:sldId id="288" r:id="rId13"/>
    <p:sldId id="289" r:id="rId14"/>
    <p:sldId id="271" r:id="rId15"/>
    <p:sldId id="299" r:id="rId16"/>
    <p:sldId id="259" r:id="rId17"/>
    <p:sldId id="306" r:id="rId18"/>
    <p:sldId id="307" r:id="rId19"/>
    <p:sldId id="267" r:id="rId20"/>
    <p:sldId id="266" r:id="rId21"/>
    <p:sldId id="308" r:id="rId22"/>
    <p:sldId id="260" r:id="rId23"/>
    <p:sldId id="305" r:id="rId24"/>
    <p:sldId id="261" r:id="rId25"/>
    <p:sldId id="300" r:id="rId26"/>
    <p:sldId id="264" r:id="rId27"/>
    <p:sldId id="268" r:id="rId28"/>
    <p:sldId id="309" r:id="rId29"/>
    <p:sldId id="304" r:id="rId30"/>
    <p:sldId id="272" r:id="rId31"/>
    <p:sldId id="265" r:id="rId32"/>
    <p:sldId id="270" r:id="rId33"/>
    <p:sldId id="310" r:id="rId34"/>
    <p:sldId id="290" r:id="rId35"/>
    <p:sldId id="291" r:id="rId36"/>
    <p:sldId id="311" r:id="rId37"/>
    <p:sldId id="292" r:id="rId38"/>
    <p:sldId id="293" r:id="rId39"/>
    <p:sldId id="294" r:id="rId40"/>
    <p:sldId id="295" r:id="rId41"/>
    <p:sldId id="296" r:id="rId42"/>
    <p:sldId id="297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gzhan Nurtayeva" initials="TN" lastIdx="1" clrIdx="0">
    <p:extLst>
      <p:ext uri="{19B8F6BF-5375-455C-9EA6-DF929625EA0E}">
        <p15:presenceInfo xmlns:p15="http://schemas.microsoft.com/office/powerpoint/2012/main" userId="S::togzhan.nurtayeva@tiu.edu.iq::e9431cb1-c10d-486a-884a-6a4b5a32ed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280" autoAdjust="0"/>
  </p:normalViewPr>
  <p:slideViewPr>
    <p:cSldViewPr snapToGrid="0">
      <p:cViewPr varScale="1">
        <p:scale>
          <a:sx n="70" d="100"/>
          <a:sy n="70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48432-2F31-419E-A8D1-49E88E7351F7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C12FB-E9BD-4933-963C-79F92F8F8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88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1.</a:t>
                </a:r>
              </a:p>
              <a:p>
                <a:r>
                  <a:rPr lang="en-US" dirty="0"/>
                  <a:t>54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dirty="0"/>
                  <a:t>2.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+3)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3.</a:t>
                </a:r>
                <a:r>
                  <a:rPr lang="en-US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 </a:t>
                </a:r>
              </a:p>
              <a:p>
                <a:r>
                  <a:rPr lang="en-US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x</a:t>
                </a:r>
                <a:r>
                  <a:rPr lang="en-US" b="0" i="0" baseline="30000" dirty="0">
                    <a:solidFill>
                      <a:srgbClr val="212529"/>
                    </a:solidFill>
                    <a:effectLst/>
                    <a:latin typeface="-apple-system"/>
                  </a:rPr>
                  <a:t>2</a:t>
                </a:r>
                <a:r>
                  <a:rPr lang="en-US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 + (x+14)</a:t>
                </a:r>
                <a:r>
                  <a:rPr lang="en-US" b="0" i="0" baseline="30000" dirty="0">
                    <a:solidFill>
                      <a:srgbClr val="212529"/>
                    </a:solidFill>
                    <a:effectLst/>
                    <a:latin typeface="-apple-system"/>
                  </a:rPr>
                  <a:t>2</a:t>
                </a:r>
                <a:r>
                  <a:rPr lang="en-US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 = (2x+2)</a:t>
                </a:r>
                <a:r>
                  <a:rPr lang="en-US" b="0" i="0" baseline="30000" dirty="0">
                    <a:solidFill>
                      <a:srgbClr val="212529"/>
                    </a:solidFill>
                    <a:effectLst/>
                    <a:latin typeface="-apple-system"/>
                  </a:rPr>
                  <a:t>2</a:t>
                </a:r>
                <a:endParaRPr lang="en-US" dirty="0"/>
              </a:p>
              <a:p>
                <a:r>
                  <a:rPr lang="en-US" dirty="0"/>
                  <a:t>4. </a:t>
                </a:r>
              </a:p>
              <a:p>
                <a:r>
                  <a:rPr lang="es-ES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x</a:t>
                </a:r>
                <a:r>
                  <a:rPr lang="es-ES" b="0" i="0" baseline="30000" dirty="0">
                    <a:solidFill>
                      <a:srgbClr val="212529"/>
                    </a:solidFill>
                    <a:effectLst/>
                    <a:latin typeface="-apple-system"/>
                  </a:rPr>
                  <a:t>2</a:t>
                </a:r>
                <a:r>
                  <a:rPr lang="es-ES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 –y</a:t>
                </a:r>
                <a:r>
                  <a:rPr lang="es-ES" b="0" i="0" baseline="30000" dirty="0">
                    <a:solidFill>
                      <a:srgbClr val="212529"/>
                    </a:solidFill>
                    <a:effectLst/>
                    <a:latin typeface="-apple-system"/>
                  </a:rPr>
                  <a:t>2</a:t>
                </a:r>
                <a:r>
                  <a:rPr lang="es-ES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 =72 ……..(1)</a:t>
                </a:r>
                <a:br>
                  <a:rPr lang="es-ES" dirty="0"/>
                </a:br>
                <a:r>
                  <a:rPr lang="es-ES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8y= 5x +1…(2)</a:t>
                </a:r>
                <a:endParaRPr lang="en-US" b="0" i="0" baseline="30000" dirty="0">
                  <a:solidFill>
                    <a:srgbClr val="212529"/>
                  </a:solidFill>
                  <a:effectLst/>
                  <a:latin typeface="-apple-system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1.</a:t>
                </a:r>
              </a:p>
              <a:p>
                <a:r>
                  <a:rPr lang="en-US" dirty="0"/>
                  <a:t>54 = </a:t>
                </a:r>
                <a:r>
                  <a:rPr lang="en-US" b="0" i="0">
                    <a:latin typeface="Cambria Math" panose="02040503050406030204" pitchFamily="18" charset="0"/>
                  </a:rPr>
                  <a:t>1/2 (𝑥+3)𝑥</a:t>
                </a:r>
                <a:endParaRPr lang="en-US" dirty="0"/>
              </a:p>
              <a:p>
                <a:r>
                  <a:rPr lang="en-US" dirty="0"/>
                  <a:t>2.</a:t>
                </a:r>
              </a:p>
              <a:p>
                <a:r>
                  <a:rPr lang="en-US" i="0">
                    <a:latin typeface="Cambria Math" panose="02040503050406030204" pitchFamily="18" charset="0"/>
                  </a:rPr>
                  <a:t>〖</a:t>
                </a:r>
                <a:r>
                  <a:rPr lang="en-US" b="0" i="0">
                    <a:latin typeface="Cambria Math" panose="02040503050406030204" pitchFamily="18" charset="0"/>
                  </a:rPr>
                  <a:t>(𝑥+3)〗^2=〖(𝑥−3)〗^2+𝑥^2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3.</a:t>
                </a:r>
                <a:r>
                  <a:rPr lang="en-US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 </a:t>
                </a:r>
              </a:p>
              <a:p>
                <a:r>
                  <a:rPr lang="en-US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x</a:t>
                </a:r>
                <a:r>
                  <a:rPr lang="en-US" b="0" i="0" baseline="30000" dirty="0">
                    <a:solidFill>
                      <a:srgbClr val="212529"/>
                    </a:solidFill>
                    <a:effectLst/>
                    <a:latin typeface="-apple-system"/>
                  </a:rPr>
                  <a:t>2</a:t>
                </a:r>
                <a:r>
                  <a:rPr lang="en-US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 + (x+14)</a:t>
                </a:r>
                <a:r>
                  <a:rPr lang="en-US" b="0" i="0" baseline="30000" dirty="0">
                    <a:solidFill>
                      <a:srgbClr val="212529"/>
                    </a:solidFill>
                    <a:effectLst/>
                    <a:latin typeface="-apple-system"/>
                  </a:rPr>
                  <a:t>2</a:t>
                </a:r>
                <a:r>
                  <a:rPr lang="en-US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 = (2x+2)</a:t>
                </a:r>
                <a:r>
                  <a:rPr lang="en-US" b="0" i="0" baseline="30000" dirty="0">
                    <a:solidFill>
                      <a:srgbClr val="212529"/>
                    </a:solidFill>
                    <a:effectLst/>
                    <a:latin typeface="-apple-system"/>
                  </a:rPr>
                  <a:t>2</a:t>
                </a:r>
                <a:endParaRPr lang="en-US" dirty="0"/>
              </a:p>
              <a:p>
                <a:r>
                  <a:rPr lang="en-US" dirty="0"/>
                  <a:t>4. </a:t>
                </a:r>
              </a:p>
              <a:p>
                <a:r>
                  <a:rPr lang="es-ES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x</a:t>
                </a:r>
                <a:r>
                  <a:rPr lang="es-ES" b="0" i="0" baseline="30000" dirty="0">
                    <a:solidFill>
                      <a:srgbClr val="212529"/>
                    </a:solidFill>
                    <a:effectLst/>
                    <a:latin typeface="-apple-system"/>
                  </a:rPr>
                  <a:t>2</a:t>
                </a:r>
                <a:r>
                  <a:rPr lang="es-ES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 –y</a:t>
                </a:r>
                <a:r>
                  <a:rPr lang="es-ES" b="0" i="0" baseline="30000" dirty="0">
                    <a:solidFill>
                      <a:srgbClr val="212529"/>
                    </a:solidFill>
                    <a:effectLst/>
                    <a:latin typeface="-apple-system"/>
                  </a:rPr>
                  <a:t>2</a:t>
                </a:r>
                <a:r>
                  <a:rPr lang="es-ES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 =72 ……..(1)</a:t>
                </a:r>
                <a:br>
                  <a:rPr lang="es-ES" dirty="0"/>
                </a:br>
                <a:r>
                  <a:rPr lang="es-ES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8y= 5x +1…(2)</a:t>
                </a:r>
                <a:endParaRPr lang="en-US" b="0" i="0" baseline="30000" dirty="0">
                  <a:solidFill>
                    <a:srgbClr val="212529"/>
                  </a:solidFill>
                  <a:effectLst/>
                  <a:latin typeface="-apple-system"/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C12FB-E9BD-4933-963C-79F92F8F839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98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533F-B679-4C91-92C3-B23835B601FF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A90D6-25BE-4C39-971B-008E3D207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23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533F-B679-4C91-92C3-B23835B601FF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A90D6-25BE-4C39-971B-008E3D207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63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533F-B679-4C91-92C3-B23835B601FF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A90D6-25BE-4C39-971B-008E3D207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91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533F-B679-4C91-92C3-B23835B601FF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A90D6-25BE-4C39-971B-008E3D207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6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533F-B679-4C91-92C3-B23835B601FF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A90D6-25BE-4C39-971B-008E3D207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60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533F-B679-4C91-92C3-B23835B601FF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A90D6-25BE-4C39-971B-008E3D207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97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533F-B679-4C91-92C3-B23835B601FF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A90D6-25BE-4C39-971B-008E3D207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0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533F-B679-4C91-92C3-B23835B601FF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A90D6-25BE-4C39-971B-008E3D207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26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533F-B679-4C91-92C3-B23835B601FF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A90D6-25BE-4C39-971B-008E3D207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71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533F-B679-4C91-92C3-B23835B601FF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A90D6-25BE-4C39-971B-008E3D207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751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533F-B679-4C91-92C3-B23835B601FF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A90D6-25BE-4C39-971B-008E3D207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10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F533F-B679-4C91-92C3-B23835B601FF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A90D6-25BE-4C39-971B-008E3D207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3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13" Type="http://schemas.openxmlformats.org/officeDocument/2006/relationships/image" Target="../media/image42.png"/><Relationship Id="rId3" Type="http://schemas.microsoft.com/office/2007/relationships/hdphoto" Target="../media/hdphoto3.wdp"/><Relationship Id="rId7" Type="http://schemas.openxmlformats.org/officeDocument/2006/relationships/image" Target="../media/image290.png"/><Relationship Id="rId12" Type="http://schemas.microsoft.com/office/2007/relationships/hdphoto" Target="../media/hdphoto5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11" Type="http://schemas.openxmlformats.org/officeDocument/2006/relationships/image" Target="../media/image41.png"/><Relationship Id="rId5" Type="http://schemas.microsoft.com/office/2007/relationships/hdphoto" Target="../media/hdphoto4.wdp"/><Relationship Id="rId10" Type="http://schemas.openxmlformats.org/officeDocument/2006/relationships/image" Target="../media/image320.png"/><Relationship Id="rId4" Type="http://schemas.openxmlformats.org/officeDocument/2006/relationships/image" Target="../media/image40.png"/><Relationship Id="rId9" Type="http://schemas.openxmlformats.org/officeDocument/2006/relationships/image" Target="../media/image310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microsoft.com/office/2007/relationships/hdphoto" Target="../media/hdphoto7.wdp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microsoft.com/office/2007/relationships/hdphoto" Target="../media/hdphoto9.wdp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13" Type="http://schemas.openxmlformats.org/officeDocument/2006/relationships/image" Target="../media/image301.png"/><Relationship Id="rId18" Type="http://schemas.openxmlformats.org/officeDocument/2006/relationships/image" Target="../media/image53.jpeg"/><Relationship Id="rId3" Type="http://schemas.openxmlformats.org/officeDocument/2006/relationships/image" Target="../media/image200.png"/><Relationship Id="rId7" Type="http://schemas.openxmlformats.org/officeDocument/2006/relationships/image" Target="../media/image240.png"/><Relationship Id="rId12" Type="http://schemas.openxmlformats.org/officeDocument/2006/relationships/image" Target="../media/image291.png"/><Relationship Id="rId17" Type="http://schemas.openxmlformats.org/officeDocument/2006/relationships/image" Target="../media/image340.png"/><Relationship Id="rId2" Type="http://schemas.openxmlformats.org/officeDocument/2006/relationships/image" Target="../media/image241.png"/><Relationship Id="rId16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11" Type="http://schemas.openxmlformats.org/officeDocument/2006/relationships/image" Target="../media/image281.png"/><Relationship Id="rId5" Type="http://schemas.openxmlformats.org/officeDocument/2006/relationships/image" Target="../media/image220.png"/><Relationship Id="rId15" Type="http://schemas.openxmlformats.org/officeDocument/2006/relationships/image" Target="../media/image321.png"/><Relationship Id="rId10" Type="http://schemas.openxmlformats.org/officeDocument/2006/relationships/image" Target="../media/image270.png"/><Relationship Id="rId4" Type="http://schemas.openxmlformats.org/officeDocument/2006/relationships/image" Target="../media/image210.png"/><Relationship Id="rId9" Type="http://schemas.openxmlformats.org/officeDocument/2006/relationships/image" Target="../media/image260.png"/><Relationship Id="rId14" Type="http://schemas.openxmlformats.org/officeDocument/2006/relationships/image" Target="../media/image3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91.png"/><Relationship Id="rId7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12.png"/><Relationship Id="rId4" Type="http://schemas.openxmlformats.org/officeDocument/2006/relationships/image" Target="../media/image100.png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53.jpeg"/><Relationship Id="rId3" Type="http://schemas.openxmlformats.org/officeDocument/2006/relationships/image" Target="../media/image101.png"/><Relationship Id="rId7" Type="http://schemas.openxmlformats.org/officeDocument/2006/relationships/image" Target="../media/image140.png"/><Relationship Id="rId12" Type="http://schemas.openxmlformats.org/officeDocument/2006/relationships/image" Target="../media/image180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170.png"/><Relationship Id="rId5" Type="http://schemas.openxmlformats.org/officeDocument/2006/relationships/image" Target="../media/image120.png"/><Relationship Id="rId10" Type="http://schemas.openxmlformats.org/officeDocument/2006/relationships/image" Target="../media/image160.png"/><Relationship Id="rId4" Type="http://schemas.openxmlformats.org/officeDocument/2006/relationships/image" Target="../media/image110.png"/><Relationship Id="rId9" Type="http://schemas.openxmlformats.org/officeDocument/2006/relationships/image" Target="../media/image2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microsoft.com/office/2007/relationships/hdphoto" Target="../media/hdphoto5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0.png"/><Relationship Id="rId13" Type="http://schemas.openxmlformats.org/officeDocument/2006/relationships/image" Target="../media/image64.png"/><Relationship Id="rId3" Type="http://schemas.openxmlformats.org/officeDocument/2006/relationships/image" Target="../media/image540.png"/><Relationship Id="rId7" Type="http://schemas.openxmlformats.org/officeDocument/2006/relationships/image" Target="../media/image580.png"/><Relationship Id="rId12" Type="http://schemas.openxmlformats.org/officeDocument/2006/relationships/image" Target="../media/image63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1.png"/><Relationship Id="rId11" Type="http://schemas.openxmlformats.org/officeDocument/2006/relationships/image" Target="../media/image620.png"/><Relationship Id="rId5" Type="http://schemas.openxmlformats.org/officeDocument/2006/relationships/image" Target="../media/image561.png"/><Relationship Id="rId10" Type="http://schemas.openxmlformats.org/officeDocument/2006/relationships/image" Target="../media/image610.png"/><Relationship Id="rId4" Type="http://schemas.openxmlformats.org/officeDocument/2006/relationships/image" Target="../media/image550.png"/><Relationship Id="rId9" Type="http://schemas.openxmlformats.org/officeDocument/2006/relationships/image" Target="../media/image600.png"/><Relationship Id="rId1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300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4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0.png"/><Relationship Id="rId18" Type="http://schemas.openxmlformats.org/officeDocument/2006/relationships/image" Target="../media/image450.png"/><Relationship Id="rId3" Type="http://schemas.openxmlformats.org/officeDocument/2006/relationships/image" Target="../media/image760.png"/><Relationship Id="rId21" Type="http://schemas.openxmlformats.org/officeDocument/2006/relationships/image" Target="../media/image492.png"/><Relationship Id="rId7" Type="http://schemas.openxmlformats.org/officeDocument/2006/relationships/image" Target="../media/image78.png"/><Relationship Id="rId12" Type="http://schemas.openxmlformats.org/officeDocument/2006/relationships/image" Target="../media/image380.png"/><Relationship Id="rId17" Type="http://schemas.openxmlformats.org/officeDocument/2006/relationships/image" Target="../media/image440.png"/><Relationship Id="rId2" Type="http://schemas.openxmlformats.org/officeDocument/2006/relationships/image" Target="../media/image750.png"/><Relationship Id="rId16" Type="http://schemas.openxmlformats.org/officeDocument/2006/relationships/image" Target="../media/image470.png"/><Relationship Id="rId20" Type="http://schemas.openxmlformats.org/officeDocument/2006/relationships/image" Target="../media/image4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360.png"/><Relationship Id="rId15" Type="http://schemas.openxmlformats.org/officeDocument/2006/relationships/image" Target="../media/image410.png"/><Relationship Id="rId19" Type="http://schemas.openxmlformats.org/officeDocument/2006/relationships/image" Target="../media/image79.png"/><Relationship Id="rId4" Type="http://schemas.openxmlformats.org/officeDocument/2006/relationships/image" Target="../media/image77.png"/><Relationship Id="rId14" Type="http://schemas.openxmlformats.org/officeDocument/2006/relationships/image" Target="../media/image400.png"/><Relationship Id="rId22" Type="http://schemas.openxmlformats.org/officeDocument/2006/relationships/image" Target="../media/image49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12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eg"/><Relationship Id="rId4" Type="http://schemas.openxmlformats.org/officeDocument/2006/relationships/image" Target="../media/image500.pn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81.png"/><Relationship Id="rId7" Type="http://schemas.openxmlformats.org/officeDocument/2006/relationships/image" Target="../media/image83.png"/><Relationship Id="rId2" Type="http://schemas.openxmlformats.org/officeDocument/2006/relationships/image" Target="../media/image530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4.wdp"/><Relationship Id="rId5" Type="http://schemas.openxmlformats.org/officeDocument/2006/relationships/image" Target="../media/image82.png"/><Relationship Id="rId10" Type="http://schemas.microsoft.com/office/2007/relationships/hdphoto" Target="../media/hdphoto16.wdp"/><Relationship Id="rId4" Type="http://schemas.microsoft.com/office/2007/relationships/hdphoto" Target="../media/hdphoto13.wdp"/><Relationship Id="rId9" Type="http://schemas.openxmlformats.org/officeDocument/2006/relationships/image" Target="../media/image8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jpeg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129F4FEF-3F4E-4042-8E6D-C24E201FB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5951" y="681375"/>
            <a:ext cx="5760098" cy="227371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kern="1200" dirty="0">
                <a:solidFill>
                  <a:schemeClr val="tx1"/>
                </a:solidFill>
                <a:latin typeface="Amasis MT Pro" panose="02040504050005020304" pitchFamily="18" charset="0"/>
              </a:rPr>
              <a:t>Lecture 4:</a:t>
            </a:r>
            <a:br>
              <a:rPr lang="en-US" sz="4400" b="1" kern="1200" dirty="0">
                <a:solidFill>
                  <a:schemeClr val="tx1"/>
                </a:solidFill>
                <a:latin typeface="Amasis MT Pro" panose="02040504050005020304" pitchFamily="18" charset="0"/>
              </a:rPr>
            </a:br>
            <a:r>
              <a:rPr lang="en-US" sz="4400" kern="1200" dirty="0">
                <a:solidFill>
                  <a:schemeClr val="tx1"/>
                </a:solidFill>
                <a:latin typeface="Amasis MT Pro" panose="02040504050005020304" pitchFamily="18" charset="0"/>
              </a:rPr>
              <a:t>Quadratics and Circles</a:t>
            </a:r>
          </a:p>
        </p:txBody>
      </p:sp>
      <p:pic>
        <p:nvPicPr>
          <p:cNvPr id="1026" name="Picture 2" descr="Math Clip Art--Quadratics Concepts--Intro to Quadratics 01 | Media4Math">
            <a:extLst>
              <a:ext uri="{FF2B5EF4-FFF2-40B4-BE49-F238E27FC236}">
                <a16:creationId xmlns:a16="http://schemas.microsoft.com/office/drawing/2014/main" id="{EA065518-B05F-0DA2-6671-237CF112D3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" r="-2" b="-2"/>
          <a:stretch/>
        </p:blipFill>
        <p:spPr bwMode="auto">
          <a:xfrm>
            <a:off x="0" y="9"/>
            <a:ext cx="4049720" cy="2780513"/>
          </a:xfrm>
          <a:custGeom>
            <a:avLst/>
            <a:gdLst/>
            <a:ahLst/>
            <a:cxnLst/>
            <a:rect l="l" t="t" r="r" b="b"/>
            <a:pathLst>
              <a:path w="6105136" h="4191746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007468" y="4190779"/>
                  <a:pt x="1790648" y="4201115"/>
                  <a:pt x="1535079" y="4190306"/>
                </a:cubicBez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2BEDE7-09CF-AD3C-4B95-A75DE44FA75B}"/>
              </a:ext>
            </a:extLst>
          </p:cNvPr>
          <p:cNvSpPr txBox="1"/>
          <p:nvPr/>
        </p:nvSpPr>
        <p:spPr>
          <a:xfrm>
            <a:off x="3586416" y="3253080"/>
            <a:ext cx="5105400" cy="3052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Amasis MT Pro Medium" panose="02040604050005020304" pitchFamily="18" charset="0"/>
              </a:rPr>
              <a:t>Quadratics and Parabolas</a:t>
            </a: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Amasis MT Pro Medium" panose="02040604050005020304" pitchFamily="18" charset="0"/>
              </a:rPr>
              <a:t>Methods of solving quadratic equations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masis MT Pro Medium" panose="02040604050005020304" pitchFamily="18" charset="0"/>
              </a:rPr>
              <a:t>Graphing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masis MT Pro Medium" panose="02040604050005020304" pitchFamily="18" charset="0"/>
              </a:rPr>
              <a:t>Completing the square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masis MT Pro Medium" panose="02040604050005020304" pitchFamily="18" charset="0"/>
              </a:rPr>
              <a:t>Quadratic Formula</a:t>
            </a: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Amasis MT Pro Medium" panose="02040604050005020304" pitchFamily="18" charset="0"/>
              </a:rPr>
              <a:t>Circles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C222A68-17BB-EADA-6189-5F0BBA28B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9650" y="-183903"/>
            <a:ext cx="2289083" cy="206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00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B5CA01B-BD64-1952-0D26-B6CEBF6D913A}"/>
              </a:ext>
            </a:extLst>
          </p:cNvPr>
          <p:cNvSpPr/>
          <p:nvPr/>
        </p:nvSpPr>
        <p:spPr>
          <a:xfrm>
            <a:off x="3156235" y="325899"/>
            <a:ext cx="5516515" cy="9983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87470DB-4A5E-4DC3-91B2-DAE1483D604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365" y="222773"/>
                <a:ext cx="10515600" cy="1325563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87470DB-4A5E-4DC3-91B2-DAE1483D60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365" y="222773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FFE815-C247-4605-9559-077D682B7E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5239" y="2236304"/>
                <a:ext cx="4515678" cy="3962918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…</m:t>
                    </m:r>
                  </m:oMath>
                </a14:m>
                <a:r>
                  <a:rPr lang="en-US" sz="2400" dirty="0"/>
                  <a:t> 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𝑃𝑜𝑠𝑖𝑡𝑖𝑣𝑒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𝑜𝑝𝑒𝑛𝑠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∪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𝑁𝑒𝑔𝑎𝑡𝑖𝑣𝑒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𝑜𝑝𝑒𝑛𝑠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𝑑𝑜𝑤𝑛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∩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𝑉𝑒𝑟𝑡𝑒𝑥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FFE815-C247-4605-9559-077D682B7E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5239" y="2236304"/>
                <a:ext cx="4515678" cy="3962918"/>
              </a:xfrm>
              <a:blipFill>
                <a:blip r:embed="rId3"/>
                <a:stretch>
                  <a:fillRect l="-1889" t="-1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8366064-FDF1-4C51-9E05-72231070140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81869" y="1815548"/>
                <a:ext cx="4515678" cy="4361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=−3(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sz="2000" b="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=−3−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𝑜𝑝𝑒𝑛𝑠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𝑑𝑜𝑤𝑛</m:t>
                    </m:r>
                  </m:oMath>
                </a14:m>
                <a:endParaRPr lang="en-US" sz="2000" b="0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b="0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sz="2000" b="0" dirty="0">
                  <a:solidFill>
                    <a:srgbClr val="0070C0"/>
                  </a:solidFill>
                </a:endParaRPr>
              </a:p>
              <a:p>
                <a:r>
                  <a:rPr lang="en-US" sz="1800" b="0" dirty="0">
                    <a:solidFill>
                      <a:srgbClr val="0070C0"/>
                    </a:solidFill>
                  </a:rPr>
                  <a:t>So,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𝑣𝑒𝑟𝑡𝑒𝑥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𝑎𝑡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𝑝𝑜𝑖𝑛𝑡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(1,5)</m:t>
                    </m:r>
                  </m:oMath>
                </a14:m>
                <a:endParaRPr lang="en-US" sz="18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8366064-FDF1-4C51-9E05-722310701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869" y="1815548"/>
                <a:ext cx="4515678" cy="4361415"/>
              </a:xfrm>
              <a:prstGeom prst="rect">
                <a:avLst/>
              </a:prstGeom>
              <a:blipFill>
                <a:blip r:embed="rId4"/>
                <a:stretch>
                  <a:fillRect l="-1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>
            <a:extLst>
              <a:ext uri="{FF2B5EF4-FFF2-40B4-BE49-F238E27FC236}">
                <a16:creationId xmlns:a16="http://schemas.microsoft.com/office/drawing/2014/main" id="{8B555D4A-A080-4A7D-8F35-1537FD38A697}"/>
              </a:ext>
            </a:extLst>
          </p:cNvPr>
          <p:cNvSpPr/>
          <p:nvPr/>
        </p:nvSpPr>
        <p:spPr>
          <a:xfrm>
            <a:off x="6701579" y="3229784"/>
            <a:ext cx="303853" cy="52259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61E9562-B123-4698-BAD0-973681ED09FB}"/>
                  </a:ext>
                </a:extLst>
              </p:cNvPr>
              <p:cNvSpPr txBox="1"/>
              <p:nvPr/>
            </p:nvSpPr>
            <p:spPr>
              <a:xfrm>
                <a:off x="7103252" y="3306416"/>
                <a:ext cx="83811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𝑉𝑒𝑟𝑡𝑒𝑥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61E9562-B123-4698-BAD0-973681ED0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3252" y="3306416"/>
                <a:ext cx="838114" cy="307777"/>
              </a:xfrm>
              <a:prstGeom prst="rect">
                <a:avLst/>
              </a:prstGeom>
              <a:blipFill>
                <a:blip r:embed="rId5"/>
                <a:stretch>
                  <a:fillRect l="-6522" r="-6522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AA0D781C-21EF-48F3-9EAB-086BBCAF438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5754854"/>
                  </p:ext>
                </p:extLst>
              </p:nvPr>
            </p:nvGraphicFramePr>
            <p:xfrm>
              <a:off x="6382577" y="4683390"/>
              <a:ext cx="1937580" cy="2011680"/>
            </p:xfrm>
            <a:graphic>
              <a:graphicData uri="http://schemas.openxmlformats.org/drawingml/2006/table">
                <a:tbl>
                  <a:tblPr firstRow="1" bandRow="1">
                    <a:tableStyleId>{BDBED569-4797-4DF1-A0F4-6AAB3CD982D8}</a:tableStyleId>
                  </a:tblPr>
                  <a:tblGrid>
                    <a:gridCol w="968790">
                      <a:extLst>
                        <a:ext uri="{9D8B030D-6E8A-4147-A177-3AD203B41FA5}">
                          <a16:colId xmlns:a16="http://schemas.microsoft.com/office/drawing/2014/main" val="2586049906"/>
                        </a:ext>
                      </a:extLst>
                    </a:gridCol>
                    <a:gridCol w="968790">
                      <a:extLst>
                        <a:ext uri="{9D8B030D-6E8A-4147-A177-3AD203B41FA5}">
                          <a16:colId xmlns:a16="http://schemas.microsoft.com/office/drawing/2014/main" val="776230799"/>
                        </a:ext>
                      </a:extLst>
                    </a:gridCol>
                  </a:tblGrid>
                  <a:tr h="31640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72971649"/>
                      </a:ext>
                    </a:extLst>
                  </a:tr>
                  <a:tr h="3164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2280413"/>
                      </a:ext>
                    </a:extLst>
                  </a:tr>
                  <a:tr h="3164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6179128"/>
                      </a:ext>
                    </a:extLst>
                  </a:tr>
                  <a:tr h="3164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solidFill>
                          <a:schemeClr val="accent2">
                            <a:alpha val="2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5728667"/>
                      </a:ext>
                    </a:extLst>
                  </a:tr>
                  <a:tr h="3164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4942202"/>
                      </a:ext>
                    </a:extLst>
                  </a:tr>
                  <a:tr h="3164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461941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AA0D781C-21EF-48F3-9EAB-086BBCAF438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5754854"/>
                  </p:ext>
                </p:extLst>
              </p:nvPr>
            </p:nvGraphicFramePr>
            <p:xfrm>
              <a:off x="6382577" y="4683390"/>
              <a:ext cx="1937580" cy="2011680"/>
            </p:xfrm>
            <a:graphic>
              <a:graphicData uri="http://schemas.openxmlformats.org/drawingml/2006/table">
                <a:tbl>
                  <a:tblPr firstRow="1" bandRow="1">
                    <a:tableStyleId>{BDBED569-4797-4DF1-A0F4-6AAB3CD982D8}</a:tableStyleId>
                  </a:tblPr>
                  <a:tblGrid>
                    <a:gridCol w="968790">
                      <a:extLst>
                        <a:ext uri="{9D8B030D-6E8A-4147-A177-3AD203B41FA5}">
                          <a16:colId xmlns:a16="http://schemas.microsoft.com/office/drawing/2014/main" val="2586049906"/>
                        </a:ext>
                      </a:extLst>
                    </a:gridCol>
                    <a:gridCol w="968790">
                      <a:extLst>
                        <a:ext uri="{9D8B030D-6E8A-4147-A177-3AD203B41FA5}">
                          <a16:colId xmlns:a16="http://schemas.microsoft.com/office/drawing/2014/main" val="776230799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258" t="-1818" r="-101887" b="-5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1258" t="-1818" r="-1887" b="-52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2971649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228041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617912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solidFill>
                          <a:schemeClr val="accent2">
                            <a:alpha val="2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572866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494220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4619414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122" name="Picture 2" descr="Points in the Coordinate Plane | CK-12 Foundation">
            <a:extLst>
              <a:ext uri="{FF2B5EF4-FFF2-40B4-BE49-F238E27FC236}">
                <a16:creationId xmlns:a16="http://schemas.microsoft.com/office/drawing/2014/main" id="{C8421778-F570-4E11-B8A5-CC3D09259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887" y="3547095"/>
            <a:ext cx="32004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1BEA7356-0BA4-430A-BF0E-CC8872318B27}"/>
              </a:ext>
            </a:extLst>
          </p:cNvPr>
          <p:cNvSpPr/>
          <p:nvPr/>
        </p:nvSpPr>
        <p:spPr>
          <a:xfrm>
            <a:off x="10197547" y="6493565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38176617-D318-45A4-A441-D320398D8C3C}"/>
              </a:ext>
            </a:extLst>
          </p:cNvPr>
          <p:cNvSpPr/>
          <p:nvPr/>
        </p:nvSpPr>
        <p:spPr>
          <a:xfrm>
            <a:off x="10787263" y="4750909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AE1248A1-2020-4B65-A2AB-FB83C7A6F829}"/>
              </a:ext>
            </a:extLst>
          </p:cNvPr>
          <p:cNvSpPr/>
          <p:nvPr/>
        </p:nvSpPr>
        <p:spPr>
          <a:xfrm>
            <a:off x="10575231" y="4075037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82DC98DF-1070-4986-AA0D-AAD81984C85A}"/>
              </a:ext>
            </a:extLst>
          </p:cNvPr>
          <p:cNvSpPr/>
          <p:nvPr/>
        </p:nvSpPr>
        <p:spPr>
          <a:xfrm>
            <a:off x="10389703" y="4750909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8AF5FECF-90AB-41E6-A90A-A9882F187306}"/>
              </a:ext>
            </a:extLst>
          </p:cNvPr>
          <p:cNvSpPr/>
          <p:nvPr/>
        </p:nvSpPr>
        <p:spPr>
          <a:xfrm>
            <a:off x="10999300" y="6500193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B7400EC-0353-47EF-A8B0-18D7E43FF778}"/>
              </a:ext>
            </a:extLst>
          </p:cNvPr>
          <p:cNvSpPr/>
          <p:nvPr/>
        </p:nvSpPr>
        <p:spPr>
          <a:xfrm>
            <a:off x="10217426" y="4081670"/>
            <a:ext cx="808383" cy="2451652"/>
          </a:xfrm>
          <a:custGeom>
            <a:avLst/>
            <a:gdLst>
              <a:gd name="connsiteX0" fmla="*/ 0 w 808383"/>
              <a:gd name="connsiteY0" fmla="*/ 2438400 h 2451652"/>
              <a:gd name="connsiteX1" fmla="*/ 185531 w 808383"/>
              <a:gd name="connsiteY1" fmla="*/ 689113 h 2451652"/>
              <a:gd name="connsiteX2" fmla="*/ 397565 w 808383"/>
              <a:gd name="connsiteY2" fmla="*/ 0 h 2451652"/>
              <a:gd name="connsiteX3" fmla="*/ 583096 w 808383"/>
              <a:gd name="connsiteY3" fmla="*/ 689113 h 2451652"/>
              <a:gd name="connsiteX4" fmla="*/ 808383 w 808383"/>
              <a:gd name="connsiteY4" fmla="*/ 2451652 h 245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383" h="2451652">
                <a:moveTo>
                  <a:pt x="0" y="2438400"/>
                </a:moveTo>
                <a:cubicBezTo>
                  <a:pt x="59635" y="1766956"/>
                  <a:pt x="119270" y="1095513"/>
                  <a:pt x="185531" y="689113"/>
                </a:cubicBezTo>
                <a:cubicBezTo>
                  <a:pt x="251792" y="282713"/>
                  <a:pt x="331304" y="0"/>
                  <a:pt x="397565" y="0"/>
                </a:cubicBezTo>
                <a:cubicBezTo>
                  <a:pt x="463826" y="0"/>
                  <a:pt x="514626" y="280504"/>
                  <a:pt x="583096" y="689113"/>
                </a:cubicBezTo>
                <a:cubicBezTo>
                  <a:pt x="651566" y="1097722"/>
                  <a:pt x="729974" y="1774687"/>
                  <a:pt x="808383" y="245165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034765-179E-4DD1-F425-AF93552BF95F}"/>
                  </a:ext>
                </a:extLst>
              </p:cNvPr>
              <p:cNvSpPr txBox="1"/>
              <p:nvPr/>
            </p:nvSpPr>
            <p:spPr>
              <a:xfrm>
                <a:off x="5372099" y="5666527"/>
                <a:ext cx="83811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𝑉𝑒𝑟𝑡𝑒𝑥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034765-179E-4DD1-F425-AF93552BF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099" y="5666527"/>
                <a:ext cx="838114" cy="307777"/>
              </a:xfrm>
              <a:prstGeom prst="rect">
                <a:avLst/>
              </a:prstGeom>
              <a:blipFill>
                <a:blip r:embed="rId8"/>
                <a:stretch>
                  <a:fillRect l="-6522" r="-6522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EFDFD97-47EC-09FE-4462-C1AA7BFCCCBE}"/>
              </a:ext>
            </a:extLst>
          </p:cNvPr>
          <p:cNvCxnSpPr/>
          <p:nvPr/>
        </p:nvCxnSpPr>
        <p:spPr>
          <a:xfrm flipV="1">
            <a:off x="5715162" y="5030953"/>
            <a:ext cx="0" cy="5160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6B5B0D2-6E95-E367-2C64-65FDAC0A0564}"/>
              </a:ext>
            </a:extLst>
          </p:cNvPr>
          <p:cNvCxnSpPr/>
          <p:nvPr/>
        </p:nvCxnSpPr>
        <p:spPr>
          <a:xfrm>
            <a:off x="5735170" y="6195527"/>
            <a:ext cx="0" cy="4343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4DBF4B5-5792-ABE1-AD91-076B2D3BBC88}"/>
              </a:ext>
            </a:extLst>
          </p:cNvPr>
          <p:cNvCxnSpPr/>
          <p:nvPr/>
        </p:nvCxnSpPr>
        <p:spPr>
          <a:xfrm>
            <a:off x="5020917" y="1815548"/>
            <a:ext cx="0" cy="49605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018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10D1210-28CF-B881-FE65-0745619268EA}"/>
              </a:ext>
            </a:extLst>
          </p:cNvPr>
          <p:cNvSpPr/>
          <p:nvPr/>
        </p:nvSpPr>
        <p:spPr>
          <a:xfrm>
            <a:off x="3319372" y="205604"/>
            <a:ext cx="5094514" cy="9983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EB9247B-55BC-F5BC-053A-8158A3908E74}"/>
              </a:ext>
            </a:extLst>
          </p:cNvPr>
          <p:cNvGrpSpPr/>
          <p:nvPr/>
        </p:nvGrpSpPr>
        <p:grpSpPr>
          <a:xfrm>
            <a:off x="175726" y="1986804"/>
            <a:ext cx="11840547" cy="4683968"/>
            <a:chOff x="205273" y="1026367"/>
            <a:chExt cx="11840547" cy="4683968"/>
          </a:xfrm>
        </p:grpSpPr>
        <p:pic>
          <p:nvPicPr>
            <p:cNvPr id="3074" name="Picture 2" descr="How to Graph a Parabola in 3 Easy Steps — Mashup Math">
              <a:extLst>
                <a:ext uri="{FF2B5EF4-FFF2-40B4-BE49-F238E27FC236}">
                  <a16:creationId xmlns:a16="http://schemas.microsoft.com/office/drawing/2014/main" id="{A8F74E47-BA32-BD93-AD89-9891701CB6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3" t="26352" r="1735"/>
            <a:stretch/>
          </p:blipFill>
          <p:spPr bwMode="auto">
            <a:xfrm>
              <a:off x="326571" y="1026367"/>
              <a:ext cx="11719249" cy="4489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3FD1A7E-5604-B25F-7039-52667BF4C83A}"/>
                </a:ext>
              </a:extLst>
            </p:cNvPr>
            <p:cNvSpPr/>
            <p:nvPr/>
          </p:nvSpPr>
          <p:spPr>
            <a:xfrm>
              <a:off x="205273" y="4870580"/>
              <a:ext cx="2677886" cy="8397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8CE8D91C-834E-949C-2DF0-7848B977D6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8829" y="447253"/>
                <a:ext cx="10515600" cy="132556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4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US" sz="4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br>
                  <a:rPr lang="en-US" sz="4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8CE8D91C-834E-949C-2DF0-7848B977D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29" y="447253"/>
                <a:ext cx="10515600" cy="13255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839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B4BB96F-D1DF-D5DD-4112-1F7E5A305909}"/>
              </a:ext>
            </a:extLst>
          </p:cNvPr>
          <p:cNvSpPr/>
          <p:nvPr/>
        </p:nvSpPr>
        <p:spPr>
          <a:xfrm>
            <a:off x="3078202" y="145385"/>
            <a:ext cx="5094514" cy="9983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097D343-2A12-44CD-96EE-6ABAEE58ACB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63596" y="-41854"/>
                <a:ext cx="10515600" cy="1325563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40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US" sz="40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br>
                  <a:rPr lang="en-US" sz="4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4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097D343-2A12-44CD-96EE-6ABAEE58AC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63596" y="-41854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54B4F1-63E5-417E-9D75-8EBA3CBE44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62197" y="257109"/>
                <a:ext cx="3829878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𝑉𝑒𝑟𝑡𝑒𝑥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00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0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20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54B4F1-63E5-417E-9D75-8EBA3CBE44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62197" y="257109"/>
                <a:ext cx="3829878" cy="435133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9AABD02-E73D-4AB7-B051-6CAAE128A7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57644" y="1143760"/>
                <a:ext cx="7673008" cy="43005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+52</m:t>
                      </m:r>
                      <m:r>
                        <m:rPr>
                          <m:nor/>
                        </m:rP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40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  <a:endParaRPr lang="en-US" sz="24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20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=(2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+20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+52=2</m:t>
                    </m:r>
                  </m:oMath>
                </a14:m>
                <a:endParaRPr lang="en-US" sz="2000" b="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9AABD02-E73D-4AB7-B051-6CAAE128A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644" y="1143760"/>
                <a:ext cx="7673008" cy="43005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7">
                <a:extLst>
                  <a:ext uri="{FF2B5EF4-FFF2-40B4-BE49-F238E27FC236}">
                    <a16:creationId xmlns:a16="http://schemas.microsoft.com/office/drawing/2014/main" id="{97093425-A8D8-44CC-BC90-5908B8BEC1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2036196"/>
                  </p:ext>
                </p:extLst>
              </p:nvPr>
            </p:nvGraphicFramePr>
            <p:xfrm>
              <a:off x="4117035" y="3868279"/>
              <a:ext cx="2486992" cy="2225040"/>
            </p:xfrm>
            <a:graphic>
              <a:graphicData uri="http://schemas.openxmlformats.org/drawingml/2006/table">
                <a:tbl>
                  <a:tblPr firstRow="1" bandRow="1">
                    <a:tableStyleId>{BDBED569-4797-4DF1-A0F4-6AAB3CD982D8}</a:tableStyleId>
                  </a:tblPr>
                  <a:tblGrid>
                    <a:gridCol w="1243496">
                      <a:extLst>
                        <a:ext uri="{9D8B030D-6E8A-4147-A177-3AD203B41FA5}">
                          <a16:colId xmlns:a16="http://schemas.microsoft.com/office/drawing/2014/main" val="2586049906"/>
                        </a:ext>
                      </a:extLst>
                    </a:gridCol>
                    <a:gridCol w="1243496">
                      <a:extLst>
                        <a:ext uri="{9D8B030D-6E8A-4147-A177-3AD203B41FA5}">
                          <a16:colId xmlns:a16="http://schemas.microsoft.com/office/drawing/2014/main" val="77623079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729716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22804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61791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-5</a:t>
                          </a:r>
                        </a:p>
                      </a:txBody>
                      <a:tcPr>
                        <a:solidFill>
                          <a:schemeClr val="accent2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2">
                            <a:alpha val="2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57286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49422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461941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7">
                <a:extLst>
                  <a:ext uri="{FF2B5EF4-FFF2-40B4-BE49-F238E27FC236}">
                    <a16:creationId xmlns:a16="http://schemas.microsoft.com/office/drawing/2014/main" id="{97093425-A8D8-44CC-BC90-5908B8BEC1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2036196"/>
                  </p:ext>
                </p:extLst>
              </p:nvPr>
            </p:nvGraphicFramePr>
            <p:xfrm>
              <a:off x="4117035" y="3868279"/>
              <a:ext cx="2486992" cy="2225040"/>
            </p:xfrm>
            <a:graphic>
              <a:graphicData uri="http://schemas.openxmlformats.org/drawingml/2006/table">
                <a:tbl>
                  <a:tblPr firstRow="1" bandRow="1">
                    <a:tableStyleId>{BDBED569-4797-4DF1-A0F4-6AAB3CD982D8}</a:tableStyleId>
                  </a:tblPr>
                  <a:tblGrid>
                    <a:gridCol w="1243496">
                      <a:extLst>
                        <a:ext uri="{9D8B030D-6E8A-4147-A177-3AD203B41FA5}">
                          <a16:colId xmlns:a16="http://schemas.microsoft.com/office/drawing/2014/main" val="2586049906"/>
                        </a:ext>
                      </a:extLst>
                    </a:gridCol>
                    <a:gridCol w="1243496">
                      <a:extLst>
                        <a:ext uri="{9D8B030D-6E8A-4147-A177-3AD203B41FA5}">
                          <a16:colId xmlns:a16="http://schemas.microsoft.com/office/drawing/2014/main" val="77623079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88" t="-1639" r="-100976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980" t="-1639" r="-1471" b="-5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29716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22804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61791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-5</a:t>
                          </a:r>
                        </a:p>
                      </a:txBody>
                      <a:tcPr>
                        <a:solidFill>
                          <a:schemeClr val="accent2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2">
                            <a:alpha val="2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57286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49422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4619414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DF52C4-580B-FB58-E509-88D83E246D69}"/>
                  </a:ext>
                </a:extLst>
              </p:cNvPr>
              <p:cNvSpPr txBox="1"/>
              <p:nvPr/>
            </p:nvSpPr>
            <p:spPr>
              <a:xfrm>
                <a:off x="2995928" y="4963674"/>
                <a:ext cx="83811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𝑉𝑒𝑟𝑡𝑒𝑥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DF52C4-580B-FB58-E509-88D83E246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928" y="4963674"/>
                <a:ext cx="838114" cy="307777"/>
              </a:xfrm>
              <a:prstGeom prst="rect">
                <a:avLst/>
              </a:prstGeom>
              <a:blipFill>
                <a:blip r:embed="rId6"/>
                <a:stretch>
                  <a:fillRect l="-6522" r="-6522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C1D0F09-F765-0721-FEE2-44CBDC25DB1D}"/>
              </a:ext>
            </a:extLst>
          </p:cNvPr>
          <p:cNvCxnSpPr/>
          <p:nvPr/>
        </p:nvCxnSpPr>
        <p:spPr>
          <a:xfrm flipV="1">
            <a:off x="3338991" y="4328100"/>
            <a:ext cx="0" cy="5160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522C5A6-A7CA-6760-0E75-4E11D081CBD3}"/>
              </a:ext>
            </a:extLst>
          </p:cNvPr>
          <p:cNvCxnSpPr/>
          <p:nvPr/>
        </p:nvCxnSpPr>
        <p:spPr>
          <a:xfrm>
            <a:off x="3358999" y="5492674"/>
            <a:ext cx="0" cy="4343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313239-88C7-2117-A3DD-6B008A093C4E}"/>
              </a:ext>
            </a:extLst>
          </p:cNvPr>
          <p:cNvGrpSpPr/>
          <p:nvPr/>
        </p:nvGrpSpPr>
        <p:grpSpPr>
          <a:xfrm>
            <a:off x="7632979" y="3079610"/>
            <a:ext cx="3502359" cy="3502359"/>
            <a:chOff x="2763945" y="3087089"/>
            <a:chExt cx="3502359" cy="350235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2D57CF2-BFF0-78B6-C325-290D75E5D9CD}"/>
                </a:ext>
              </a:extLst>
            </p:cNvPr>
            <p:cNvGrpSpPr/>
            <p:nvPr/>
          </p:nvGrpSpPr>
          <p:grpSpPr>
            <a:xfrm>
              <a:off x="2763945" y="3087089"/>
              <a:ext cx="3502359" cy="3502359"/>
              <a:chOff x="189206" y="3102867"/>
              <a:chExt cx="3502359" cy="3502359"/>
            </a:xfrm>
          </p:grpSpPr>
          <p:pic>
            <p:nvPicPr>
              <p:cNvPr id="6146" name="Picture 2" descr="Clip Art: Coordinate Plane Color I abcteach.com | abcteach">
                <a:extLst>
                  <a:ext uri="{FF2B5EF4-FFF2-40B4-BE49-F238E27FC236}">
                    <a16:creationId xmlns:a16="http://schemas.microsoft.com/office/drawing/2014/main" id="{1EB6DDE0-47C6-42D1-B663-DD0EFA59D0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9206" y="3102867"/>
                <a:ext cx="3502359" cy="35023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EF35D32B-53F1-471B-907C-62803DE32073}"/>
                  </a:ext>
                </a:extLst>
              </p:cNvPr>
              <p:cNvSpPr/>
              <p:nvPr/>
            </p:nvSpPr>
            <p:spPr>
              <a:xfrm>
                <a:off x="816225" y="3273287"/>
                <a:ext cx="662609" cy="1258956"/>
              </a:xfrm>
              <a:custGeom>
                <a:avLst/>
                <a:gdLst>
                  <a:gd name="connsiteX0" fmla="*/ 0 w 662609"/>
                  <a:gd name="connsiteY0" fmla="*/ 13252 h 1258956"/>
                  <a:gd name="connsiteX1" fmla="*/ 172278 w 662609"/>
                  <a:gd name="connsiteY1" fmla="*/ 967409 h 1258956"/>
                  <a:gd name="connsiteX2" fmla="*/ 344556 w 662609"/>
                  <a:gd name="connsiteY2" fmla="*/ 1258956 h 1258956"/>
                  <a:gd name="connsiteX3" fmla="*/ 477078 w 662609"/>
                  <a:gd name="connsiteY3" fmla="*/ 967409 h 1258956"/>
                  <a:gd name="connsiteX4" fmla="*/ 662609 w 662609"/>
                  <a:gd name="connsiteY4" fmla="*/ 0 h 1258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2609" h="1258956">
                    <a:moveTo>
                      <a:pt x="0" y="13252"/>
                    </a:moveTo>
                    <a:cubicBezTo>
                      <a:pt x="57426" y="386522"/>
                      <a:pt x="114852" y="759792"/>
                      <a:pt x="172278" y="967409"/>
                    </a:cubicBezTo>
                    <a:cubicBezTo>
                      <a:pt x="229704" y="1175026"/>
                      <a:pt x="293756" y="1258956"/>
                      <a:pt x="344556" y="1258956"/>
                    </a:cubicBezTo>
                    <a:cubicBezTo>
                      <a:pt x="395356" y="1258956"/>
                      <a:pt x="424069" y="1177235"/>
                      <a:pt x="477078" y="967409"/>
                    </a:cubicBezTo>
                    <a:cubicBezTo>
                      <a:pt x="530087" y="757583"/>
                      <a:pt x="596348" y="378791"/>
                      <a:pt x="662609" y="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C4974227-7977-4E26-8150-94E93D922231}"/>
                </a:ext>
              </a:extLst>
            </p:cNvPr>
            <p:cNvSpPr/>
            <p:nvPr/>
          </p:nvSpPr>
          <p:spPr>
            <a:xfrm>
              <a:off x="3709123" y="4494419"/>
              <a:ext cx="45719" cy="4571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AB09B05A-584D-4751-939B-630B33885208}"/>
                </a:ext>
              </a:extLst>
            </p:cNvPr>
            <p:cNvSpPr/>
            <p:nvPr/>
          </p:nvSpPr>
          <p:spPr>
            <a:xfrm>
              <a:off x="3530884" y="4203603"/>
              <a:ext cx="45719" cy="4571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610B557A-70A0-4C6D-A051-85601C2541BB}"/>
                </a:ext>
              </a:extLst>
            </p:cNvPr>
            <p:cNvSpPr/>
            <p:nvPr/>
          </p:nvSpPr>
          <p:spPr>
            <a:xfrm>
              <a:off x="3377158" y="3262895"/>
              <a:ext cx="45719" cy="4571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69179221-8631-4C8F-A242-A798EB5EC638}"/>
                </a:ext>
              </a:extLst>
            </p:cNvPr>
            <p:cNvSpPr/>
            <p:nvPr/>
          </p:nvSpPr>
          <p:spPr>
            <a:xfrm flipV="1">
              <a:off x="4026516" y="3230429"/>
              <a:ext cx="45719" cy="4571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1E1F48CC-744E-4EA2-8928-CACE8566C028}"/>
                </a:ext>
              </a:extLst>
            </p:cNvPr>
            <p:cNvSpPr/>
            <p:nvPr/>
          </p:nvSpPr>
          <p:spPr>
            <a:xfrm>
              <a:off x="3829056" y="4210231"/>
              <a:ext cx="45719" cy="4571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6432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96" y="144296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masis MT Pro Medium" panose="02040604050005020304" pitchFamily="18" charset="0"/>
              </a:rPr>
              <a:t>Problems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1114" t="41445" r="52340" b="31310"/>
          <a:stretch/>
        </p:blipFill>
        <p:spPr>
          <a:xfrm>
            <a:off x="1169505" y="2164812"/>
            <a:ext cx="3700782" cy="34276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1001" t="43426" r="57857" b="49244"/>
          <a:stretch/>
        </p:blipFill>
        <p:spPr>
          <a:xfrm>
            <a:off x="6003604" y="2105926"/>
            <a:ext cx="2583806" cy="9563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B98486-68B3-4594-9AB4-AD6D6FBCA20C}"/>
                  </a:ext>
                </a:extLst>
              </p:cNvPr>
              <p:cNvSpPr txBox="1"/>
              <p:nvPr/>
            </p:nvSpPr>
            <p:spPr>
              <a:xfrm>
                <a:off x="6274904" y="3429000"/>
                <a:ext cx="19262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B98486-68B3-4594-9AB4-AD6D6FBCA2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904" y="3429000"/>
                <a:ext cx="1926297" cy="276999"/>
              </a:xfrm>
              <a:prstGeom prst="rect">
                <a:avLst/>
              </a:prstGeom>
              <a:blipFill>
                <a:blip r:embed="rId6"/>
                <a:stretch>
                  <a:fillRect l="-2532" t="-4444" r="-2532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B3B9D8-AE18-4D09-9758-1F4FE1FF5C6D}"/>
                  </a:ext>
                </a:extLst>
              </p:cNvPr>
              <p:cNvSpPr txBox="1"/>
              <p:nvPr/>
            </p:nvSpPr>
            <p:spPr>
              <a:xfrm>
                <a:off x="6274904" y="4055111"/>
                <a:ext cx="20545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B3B9D8-AE18-4D09-9758-1F4FE1FF5C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904" y="4055111"/>
                <a:ext cx="2054537" cy="276999"/>
              </a:xfrm>
              <a:prstGeom prst="rect">
                <a:avLst/>
              </a:prstGeom>
              <a:blipFill>
                <a:blip r:embed="rId7"/>
                <a:stretch>
                  <a:fillRect l="-2374" t="-4348" r="-2374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755E003-1FEA-4A1B-BD59-735DC0044B13}"/>
                  </a:ext>
                </a:extLst>
              </p:cNvPr>
              <p:cNvSpPr txBox="1"/>
              <p:nvPr/>
            </p:nvSpPr>
            <p:spPr>
              <a:xfrm>
                <a:off x="6274903" y="4679700"/>
                <a:ext cx="13941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755E003-1FEA-4A1B-BD59-735DC0044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903" y="4679700"/>
                <a:ext cx="1394100" cy="276999"/>
              </a:xfrm>
              <a:prstGeom prst="rect">
                <a:avLst/>
              </a:prstGeom>
              <a:blipFill>
                <a:blip r:embed="rId8"/>
                <a:stretch>
                  <a:fillRect l="-3930" t="-4444" r="-305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0633D4-0C40-452C-8A64-0E9B44F4F195}"/>
                  </a:ext>
                </a:extLst>
              </p:cNvPr>
              <p:cNvSpPr txBox="1"/>
              <p:nvPr/>
            </p:nvSpPr>
            <p:spPr>
              <a:xfrm>
                <a:off x="6274904" y="5167312"/>
                <a:ext cx="20994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0633D4-0C40-452C-8A64-0E9B44F4F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904" y="5167312"/>
                <a:ext cx="2099421" cy="276999"/>
              </a:xfrm>
              <a:prstGeom prst="rect">
                <a:avLst/>
              </a:prstGeom>
              <a:blipFill>
                <a:blip r:embed="rId9"/>
                <a:stretch>
                  <a:fillRect l="-2319" t="-4444" r="-231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BC2C3F-B89A-4A50-AEC6-07CDBD437FB4}"/>
                  </a:ext>
                </a:extLst>
              </p:cNvPr>
              <p:cNvSpPr txBox="1"/>
              <p:nvPr/>
            </p:nvSpPr>
            <p:spPr>
              <a:xfrm>
                <a:off x="6252461" y="5690926"/>
                <a:ext cx="2048125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BC2C3F-B89A-4A50-AEC6-07CDBD437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461" y="5690926"/>
                <a:ext cx="2048125" cy="5186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 descr="Graphing the Parabola 4x^2 - YouTube">
            <a:extLst>
              <a:ext uri="{FF2B5EF4-FFF2-40B4-BE49-F238E27FC236}">
                <a16:creationId xmlns:a16="http://schemas.microsoft.com/office/drawing/2014/main" id="{C191647B-3908-36AC-6C81-6578CC675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141" y="144296"/>
            <a:ext cx="3111756" cy="175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ondering Parabolas — Teaching Better Institute">
            <a:extLst>
              <a:ext uri="{FF2B5EF4-FFF2-40B4-BE49-F238E27FC236}">
                <a16:creationId xmlns:a16="http://schemas.microsoft.com/office/drawing/2014/main" id="{DCF60BC3-49E5-FB2B-81A5-3E4722380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661" y="4332110"/>
            <a:ext cx="2226718" cy="236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558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FECE07-5BD8-42F5-A4D3-18E862AA69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0927" t="58210" r="40272" b="38349"/>
          <a:stretch/>
        </p:blipFill>
        <p:spPr>
          <a:xfrm>
            <a:off x="838200" y="4733699"/>
            <a:ext cx="7851207" cy="3914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5A6AB1-5A17-46E7-9384-2AB832B2B5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0926" t="14606" r="38818" b="80630"/>
          <a:stretch/>
        </p:blipFill>
        <p:spPr>
          <a:xfrm>
            <a:off x="838200" y="3357015"/>
            <a:ext cx="8290450" cy="5516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5432A3-742F-443A-941F-D58365E29B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1653" t="28161" r="33588" b="66800"/>
          <a:stretch/>
        </p:blipFill>
        <p:spPr>
          <a:xfrm>
            <a:off x="992944" y="2048956"/>
            <a:ext cx="8714917" cy="5516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ED5CE0F-0C75-47F9-907C-26191A1BB8B0}"/>
              </a:ext>
            </a:extLst>
          </p:cNvPr>
          <p:cNvSpPr txBox="1">
            <a:spLocks/>
          </p:cNvSpPr>
          <p:nvPr/>
        </p:nvSpPr>
        <p:spPr>
          <a:xfrm>
            <a:off x="838200" y="503516"/>
            <a:ext cx="10515600" cy="10697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Amasis MT Pro Medium" panose="02040604050005020304" pitchFamily="18" charset="0"/>
              </a:rPr>
              <a:t>Graphing Parabola Practice</a:t>
            </a:r>
          </a:p>
        </p:txBody>
      </p:sp>
      <p:pic>
        <p:nvPicPr>
          <p:cNvPr id="1026" name="Picture 2" descr="1,925,493 Practice Stock Photos, Pictures &amp;amp; Royalty-Free Images - iStock">
            <a:extLst>
              <a:ext uri="{FF2B5EF4-FFF2-40B4-BE49-F238E27FC236}">
                <a16:creationId xmlns:a16="http://schemas.microsoft.com/office/drawing/2014/main" id="{D436481F-BFF0-4B18-8A6A-FC88DA590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888" y="5271796"/>
            <a:ext cx="2645112" cy="158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17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top view of wooden blocks on a white background">
            <a:extLst>
              <a:ext uri="{FF2B5EF4-FFF2-40B4-BE49-F238E27FC236}">
                <a16:creationId xmlns:a16="http://schemas.microsoft.com/office/drawing/2014/main" id="{D312DCEB-9E93-AFFE-25BA-DB729C9542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58" b="347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870DEF6-46A2-D4F8-8BE6-91165D93E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3934" y="1860919"/>
            <a:ext cx="4975280" cy="3108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3C0A7D-81A4-F729-98EA-08EBA6DD0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0772" y="2716619"/>
            <a:ext cx="4469298" cy="15711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300" dirty="0">
                <a:latin typeface="Amasis MT Pro Medium" panose="02040604050005020304" pitchFamily="18" charset="0"/>
              </a:rPr>
              <a:t>C</a:t>
            </a:r>
            <a:r>
              <a:rPr lang="en-US" sz="3300" b="0" i="0" dirty="0">
                <a:effectLst/>
                <a:latin typeface="Amasis MT Pro Medium" panose="02040604050005020304" pitchFamily="18" charset="0"/>
              </a:rPr>
              <a:t>ompleting the square (square root method)</a:t>
            </a:r>
            <a:endParaRPr lang="en-US" sz="3300" dirty="0">
              <a:latin typeface="Amasis MT Pro Medium" panose="020406040500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2632D6-DED9-FDEC-FD9F-09FF0A454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3170" y="403477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266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lving Quadratic Equations by Completing the Square (examples, videos,  worksheets, solutions, activities)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667544"/>
            <a:ext cx="5177127" cy="555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mpleting the Square | nool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399" y="667544"/>
            <a:ext cx="6121421" cy="555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B58BE57-B731-C922-6E30-5F03F4BC250A}"/>
                  </a:ext>
                </a:extLst>
              </p:cNvPr>
              <p:cNvSpPr txBox="1"/>
              <p:nvPr/>
            </p:nvSpPr>
            <p:spPr>
              <a:xfrm>
                <a:off x="7999020" y="223990"/>
                <a:ext cx="1350178" cy="276999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B58BE57-B731-C922-6E30-5F03F4BC25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9020" y="223990"/>
                <a:ext cx="1350178" cy="276999"/>
              </a:xfrm>
              <a:prstGeom prst="rect">
                <a:avLst/>
              </a:prstGeom>
              <a:blipFill>
                <a:blip r:embed="rId6"/>
                <a:stretch>
                  <a:fillRect l="-2252" t="-4444" r="-1351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0A4BBA7-0CDB-20E8-5AE7-4A6D83E2265B}"/>
                  </a:ext>
                </a:extLst>
              </p:cNvPr>
              <p:cNvSpPr txBox="1"/>
              <p:nvPr/>
            </p:nvSpPr>
            <p:spPr>
              <a:xfrm>
                <a:off x="2278866" y="223991"/>
                <a:ext cx="1216294" cy="2769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0A4BBA7-0CDB-20E8-5AE7-4A6D83E22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866" y="223991"/>
                <a:ext cx="1216294" cy="276999"/>
              </a:xfrm>
              <a:prstGeom prst="rect">
                <a:avLst/>
              </a:prstGeom>
              <a:blipFill>
                <a:blip r:embed="rId7"/>
                <a:stretch>
                  <a:fillRect l="-2513" t="-4444" r="-2010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1785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ompleting the Square Formula: Your Step-by-Step Guide — Mashup Math">
            <a:extLst>
              <a:ext uri="{FF2B5EF4-FFF2-40B4-BE49-F238E27FC236}">
                <a16:creationId xmlns:a16="http://schemas.microsoft.com/office/drawing/2014/main" id="{27EFA0D8-B81F-44FA-C107-2608F1CE51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5"/>
          <a:stretch/>
        </p:blipFill>
        <p:spPr bwMode="auto">
          <a:xfrm>
            <a:off x="0" y="765313"/>
            <a:ext cx="12192000" cy="550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670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862298-AF85-4572-BED3-52E573EB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3E485DD-0C12-45BC-A361-28152A03B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4207" y="0"/>
            <a:ext cx="2472664" cy="6858000"/>
          </a:xfrm>
          <a:custGeom>
            <a:avLst/>
            <a:gdLst>
              <a:gd name="connsiteX0" fmla="*/ 1056708 w 2472664"/>
              <a:gd name="connsiteY0" fmla="*/ 0 h 6858000"/>
              <a:gd name="connsiteX1" fmla="*/ 2472664 w 2472664"/>
              <a:gd name="connsiteY1" fmla="*/ 0 h 6858000"/>
              <a:gd name="connsiteX2" fmla="*/ 2400427 w 2472664"/>
              <a:gd name="connsiteY2" fmla="*/ 75768 h 6858000"/>
              <a:gd name="connsiteX3" fmla="*/ 1104861 w 2472664"/>
              <a:gd name="connsiteY3" fmla="*/ 3429000 h 6858000"/>
              <a:gd name="connsiteX4" fmla="*/ 2400427 w 2472664"/>
              <a:gd name="connsiteY4" fmla="*/ 6782233 h 6858000"/>
              <a:gd name="connsiteX5" fmla="*/ 2472664 w 2472664"/>
              <a:gd name="connsiteY5" fmla="*/ 6858000 h 6858000"/>
              <a:gd name="connsiteX6" fmla="*/ 1056708 w 2472664"/>
              <a:gd name="connsiteY6" fmla="*/ 6858000 h 6858000"/>
              <a:gd name="connsiteX7" fmla="*/ 1040416 w 2472664"/>
              <a:gd name="connsiteY7" fmla="*/ 6835090 h 6858000"/>
              <a:gd name="connsiteX8" fmla="*/ 0 w 2472664"/>
              <a:gd name="connsiteY8" fmla="*/ 3429000 h 6858000"/>
              <a:gd name="connsiteX9" fmla="*/ 1040416 w 2472664"/>
              <a:gd name="connsiteY9" fmla="*/ 229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72664" h="6858000">
                <a:moveTo>
                  <a:pt x="1056708" y="0"/>
                </a:moveTo>
                <a:lnTo>
                  <a:pt x="2472664" y="0"/>
                </a:lnTo>
                <a:lnTo>
                  <a:pt x="2400427" y="75768"/>
                </a:lnTo>
                <a:cubicBezTo>
                  <a:pt x="1595469" y="961418"/>
                  <a:pt x="1104861" y="2137915"/>
                  <a:pt x="1104861" y="3429000"/>
                </a:cubicBezTo>
                <a:cubicBezTo>
                  <a:pt x="1104861" y="4720086"/>
                  <a:pt x="1595469" y="5896583"/>
                  <a:pt x="2400427" y="6782233"/>
                </a:cubicBezTo>
                <a:lnTo>
                  <a:pt x="2472664" y="6858000"/>
                </a:lnTo>
                <a:lnTo>
                  <a:pt x="1056708" y="6858000"/>
                </a:lnTo>
                <a:lnTo>
                  <a:pt x="1040416" y="6835090"/>
                </a:lnTo>
                <a:cubicBezTo>
                  <a:pt x="383551" y="5862802"/>
                  <a:pt x="0" y="4690693"/>
                  <a:pt x="0" y="3429000"/>
                </a:cubicBezTo>
                <a:cubicBezTo>
                  <a:pt x="0" y="2167308"/>
                  <a:pt x="383551" y="995199"/>
                  <a:pt x="1040416" y="2291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85BC43-60D3-AD81-BD00-D0AB8157D86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prstClr val="white"/>
            </a:duotone>
          </a:blip>
          <a:stretch>
            <a:fillRect/>
          </a:stretch>
        </p:blipFill>
        <p:spPr>
          <a:xfrm>
            <a:off x="4773034" y="1520699"/>
            <a:ext cx="4190299" cy="4629150"/>
          </a:xfrm>
          <a:prstGeom prst="rect">
            <a:avLst/>
          </a:prstGeom>
        </p:spPr>
      </p:pic>
      <p:sp>
        <p:nvSpPr>
          <p:cNvPr id="14" name="Freeform: Shape 11">
            <a:extLst>
              <a:ext uri="{FF2B5EF4-FFF2-40B4-BE49-F238E27FC236}">
                <a16:creationId xmlns:a16="http://schemas.microsoft.com/office/drawing/2014/main" id="{6D6B998F-CA62-4EE6-B7E7-046377D4F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03038" y="1992863"/>
            <a:ext cx="1488962" cy="2872274"/>
          </a:xfrm>
          <a:custGeom>
            <a:avLst/>
            <a:gdLst>
              <a:gd name="connsiteX0" fmla="*/ 1436137 w 1488962"/>
              <a:gd name="connsiteY0" fmla="*/ 0 h 2872274"/>
              <a:gd name="connsiteX1" fmla="*/ 1488962 w 1488962"/>
              <a:gd name="connsiteY1" fmla="*/ 2668 h 2872274"/>
              <a:gd name="connsiteX2" fmla="*/ 1488962 w 1488962"/>
              <a:gd name="connsiteY2" fmla="*/ 2869607 h 2872274"/>
              <a:gd name="connsiteX3" fmla="*/ 1436137 w 1488962"/>
              <a:gd name="connsiteY3" fmla="*/ 2872274 h 2872274"/>
              <a:gd name="connsiteX4" fmla="*/ 0 w 1488962"/>
              <a:gd name="connsiteY4" fmla="*/ 1436137 h 2872274"/>
              <a:gd name="connsiteX5" fmla="*/ 1436137 w 1488962"/>
              <a:gd name="connsiteY5" fmla="*/ 0 h 287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8962" h="2872274">
                <a:moveTo>
                  <a:pt x="1436137" y="0"/>
                </a:moveTo>
                <a:lnTo>
                  <a:pt x="1488962" y="2668"/>
                </a:lnTo>
                <a:lnTo>
                  <a:pt x="1488962" y="2869607"/>
                </a:lnTo>
                <a:lnTo>
                  <a:pt x="1436137" y="2872274"/>
                </a:lnTo>
                <a:cubicBezTo>
                  <a:pt x="642980" y="2872274"/>
                  <a:pt x="0" y="2229294"/>
                  <a:pt x="0" y="1436137"/>
                </a:cubicBezTo>
                <a:cubicBezTo>
                  <a:pt x="0" y="642980"/>
                  <a:pt x="642980" y="0"/>
                  <a:pt x="1436137" y="0"/>
                </a:cubicBez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30FCC54-F637-700A-65D1-22CD97E66111}"/>
                  </a:ext>
                </a:extLst>
              </p:cNvPr>
              <p:cNvSpPr txBox="1"/>
              <p:nvPr/>
            </p:nvSpPr>
            <p:spPr>
              <a:xfrm>
                <a:off x="5249130" y="555528"/>
                <a:ext cx="3661195" cy="566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36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30FCC54-F637-700A-65D1-22CD97E66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130" y="555528"/>
                <a:ext cx="3661195" cy="5665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A7EA2A4-FD3B-E4D5-CFB1-0E78BC461734}"/>
                  </a:ext>
                </a:extLst>
              </p:cNvPr>
              <p:cNvSpPr txBox="1"/>
              <p:nvPr/>
            </p:nvSpPr>
            <p:spPr>
              <a:xfrm>
                <a:off x="8307512" y="1751346"/>
                <a:ext cx="65582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 ÷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A7EA2A4-FD3B-E4D5-CFB1-0E78BC461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7512" y="1751346"/>
                <a:ext cx="655821" cy="307777"/>
              </a:xfrm>
              <a:prstGeom prst="rect">
                <a:avLst/>
              </a:prstGeom>
              <a:blipFill>
                <a:blip r:embed="rId4"/>
                <a:stretch>
                  <a:fillRect l="-14019" r="-841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172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68050-FCC8-472E-BC02-8DD74F04D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55" y="13114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Amasis MT Pro Medium" panose="02040604050005020304" pitchFamily="18" charset="0"/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72C941-38E6-49A2-B0CA-05A54A251D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−10=0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– completing square</a:t>
                </a:r>
              </a:p>
              <a:p>
                <a:endParaRPr lang="en-US" dirty="0">
                  <a:latin typeface="Amasis MT Pro" panose="02040504050005020304" pitchFamily="18" charset="0"/>
                </a:endParaRPr>
              </a:p>
              <a:p>
                <a:pPr marL="0" indent="0">
                  <a:buNone/>
                </a:pPr>
                <a:r>
                  <a:rPr lang="en-US" sz="1800" b="1" dirty="0"/>
                  <a:t>                                  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𝑺𝒕𝒆𝒑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       3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−10</m:t>
                    </m:r>
                  </m:oMath>
                </a14:m>
                <a:r>
                  <a:rPr lang="en-US" sz="2400" dirty="0">
                    <a:latin typeface="Amasis MT Pro" panose="020405040500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72C941-38E6-49A2-B0CA-05A54A251D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B62D941-915D-4972-99DB-EC48D24EC8F2}"/>
                  </a:ext>
                </a:extLst>
              </p:cNvPr>
              <p:cNvSpPr txBox="1"/>
              <p:nvPr/>
            </p:nvSpPr>
            <p:spPr>
              <a:xfrm>
                <a:off x="7165215" y="1718604"/>
                <a:ext cx="4369017" cy="6770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≠1,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2×3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B62D941-915D-4972-99DB-EC48D24EC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5215" y="1718604"/>
                <a:ext cx="4369017" cy="6770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221486-BD4B-431F-B835-D6314F9A6F9C}"/>
                  </a:ext>
                </a:extLst>
              </p:cNvPr>
              <p:cNvSpPr txBox="1"/>
              <p:nvPr/>
            </p:nvSpPr>
            <p:spPr>
              <a:xfrm>
                <a:off x="2743199" y="4001294"/>
                <a:ext cx="2730556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36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36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221486-BD4B-431F-B835-D6314F9A6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199" y="4001294"/>
                <a:ext cx="2730556" cy="6223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6D12043-E75D-4145-B3F8-3C6E2DE4CCB2}"/>
              </a:ext>
            </a:extLst>
          </p:cNvPr>
          <p:cNvSpPr/>
          <p:nvPr/>
        </p:nvSpPr>
        <p:spPr>
          <a:xfrm>
            <a:off x="11195041" y="1778738"/>
            <a:ext cx="317520" cy="6770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8F174E3-E027-4F2B-B5E7-91BD5EBD9A2B}"/>
              </a:ext>
            </a:extLst>
          </p:cNvPr>
          <p:cNvCxnSpPr>
            <a:cxnSpLocks/>
          </p:cNvCxnSpPr>
          <p:nvPr/>
        </p:nvCxnSpPr>
        <p:spPr>
          <a:xfrm flipH="1">
            <a:off x="4929174" y="2500795"/>
            <a:ext cx="5894363" cy="16335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4DA26B9-5916-42B9-BF59-E096C5867902}"/>
              </a:ext>
            </a:extLst>
          </p:cNvPr>
          <p:cNvCxnSpPr>
            <a:cxnSpLocks/>
          </p:cNvCxnSpPr>
          <p:nvPr/>
        </p:nvCxnSpPr>
        <p:spPr>
          <a:xfrm flipH="1">
            <a:off x="4241383" y="2501210"/>
            <a:ext cx="6568902" cy="16335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4136790-84B0-4D6D-96BC-4D41C40D6637}"/>
                  </a:ext>
                </a:extLst>
              </p:cNvPr>
              <p:cNvSpPr txBox="1"/>
              <p:nvPr/>
            </p:nvSpPr>
            <p:spPr>
              <a:xfrm>
                <a:off x="2743199" y="4879904"/>
                <a:ext cx="2372957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4136790-84B0-4D6D-96BC-4D41C40D66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199" y="4879904"/>
                <a:ext cx="2372957" cy="5203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18252D4-E530-4838-90BA-7649E8A0E44E}"/>
                  </a:ext>
                </a:extLst>
              </p:cNvPr>
              <p:cNvSpPr txBox="1"/>
              <p:nvPr/>
            </p:nvSpPr>
            <p:spPr>
              <a:xfrm>
                <a:off x="2743199" y="5613357"/>
                <a:ext cx="2015488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18252D4-E530-4838-90BA-7649E8A0E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199" y="5613357"/>
                <a:ext cx="2015488" cy="5203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550D022-978B-4722-A91D-7FCB84D734FB}"/>
                  </a:ext>
                </a:extLst>
              </p:cNvPr>
              <p:cNvSpPr txBox="1"/>
              <p:nvPr/>
            </p:nvSpPr>
            <p:spPr>
              <a:xfrm>
                <a:off x="2881057" y="6198672"/>
                <a:ext cx="1739771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−10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550D022-978B-4722-A91D-7FCB84D734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057" y="6198672"/>
                <a:ext cx="1739771" cy="5203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965EC28-1A6E-4A88-833B-1E1BAF3347DF}"/>
                  </a:ext>
                </a:extLst>
              </p:cNvPr>
              <p:cNvSpPr txBox="1"/>
              <p:nvPr/>
            </p:nvSpPr>
            <p:spPr>
              <a:xfrm>
                <a:off x="7640951" y="3248795"/>
                <a:ext cx="8896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𝑺𝒕𝒆𝒑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   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965EC28-1A6E-4A88-833B-1E1BAF334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951" y="3248795"/>
                <a:ext cx="889666" cy="276999"/>
              </a:xfrm>
              <a:prstGeom prst="rect">
                <a:avLst/>
              </a:prstGeom>
              <a:blipFill>
                <a:blip r:embed="rId8"/>
                <a:stretch>
                  <a:fillRect l="-821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9580F7B-B305-4CC7-881C-232C71250F02}"/>
                  </a:ext>
                </a:extLst>
              </p:cNvPr>
              <p:cNvSpPr txBox="1"/>
              <p:nvPr/>
            </p:nvSpPr>
            <p:spPr>
              <a:xfrm>
                <a:off x="7182139" y="3578032"/>
                <a:ext cx="2169376" cy="7973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−10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9580F7B-B305-4CC7-881C-232C71250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2139" y="3578032"/>
                <a:ext cx="2169376" cy="7973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AA3A1A3-895D-445A-8149-BCEB2AE570A7}"/>
                  </a:ext>
                </a:extLst>
              </p:cNvPr>
              <p:cNvSpPr/>
              <p:nvPr/>
            </p:nvSpPr>
            <p:spPr>
              <a:xfrm>
                <a:off x="7096315" y="4078509"/>
                <a:ext cx="1988558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10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AA3A1A3-895D-445A-8149-BCEB2AE570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315" y="4078509"/>
                <a:ext cx="1988558" cy="6127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F8A4EEC-49BC-492C-A301-A5171908512B}"/>
                  </a:ext>
                </a:extLst>
              </p:cNvPr>
              <p:cNvSpPr/>
              <p:nvPr/>
            </p:nvSpPr>
            <p:spPr>
              <a:xfrm>
                <a:off x="9708764" y="3531917"/>
                <a:ext cx="1475084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10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F8A4EEC-49BC-492C-A301-A517190851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8764" y="3531917"/>
                <a:ext cx="1475084" cy="61093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E796F5E-F365-42FC-B461-5ACAE0ABFB01}"/>
              </a:ext>
            </a:extLst>
          </p:cNvPr>
          <p:cNvCxnSpPr>
            <a:cxnSpLocks/>
            <a:stCxn id="19" idx="3"/>
            <a:endCxn id="20" idx="1"/>
          </p:cNvCxnSpPr>
          <p:nvPr/>
        </p:nvCxnSpPr>
        <p:spPr>
          <a:xfrm flipV="1">
            <a:off x="9084873" y="3837385"/>
            <a:ext cx="623891" cy="54749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406CA48-CF48-458F-BFA3-BEC1032D9768}"/>
                  </a:ext>
                </a:extLst>
              </p:cNvPr>
              <p:cNvSpPr/>
              <p:nvPr/>
            </p:nvSpPr>
            <p:spPr>
              <a:xfrm>
                <a:off x="7190141" y="4644771"/>
                <a:ext cx="1821845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406CA48-CF48-458F-BFA3-BEC1032D97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141" y="4644771"/>
                <a:ext cx="1821845" cy="6127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D2A735F-9DD7-4D1C-BF8B-2E6690373558}"/>
                  </a:ext>
                </a:extLst>
              </p:cNvPr>
              <p:cNvSpPr/>
              <p:nvPr/>
            </p:nvSpPr>
            <p:spPr>
              <a:xfrm>
                <a:off x="7170199" y="5257503"/>
                <a:ext cx="1693605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D2A735F-9DD7-4D1C-BF8B-2E66903735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199" y="5257503"/>
                <a:ext cx="1693605" cy="6127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8F56C91-AFB9-4F7C-ADE2-C23F94DEE3EE}"/>
                  </a:ext>
                </a:extLst>
              </p:cNvPr>
              <p:cNvSpPr/>
              <p:nvPr/>
            </p:nvSpPr>
            <p:spPr>
              <a:xfrm>
                <a:off x="7038222" y="5823765"/>
                <a:ext cx="2046651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36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8F56C91-AFB9-4F7C-ADE2-C23F94DEE3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222" y="5823765"/>
                <a:ext cx="2046651" cy="9106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ACFEFB0-DBD0-4121-B34D-B6BB7209FF54}"/>
                  </a:ext>
                </a:extLst>
              </p:cNvPr>
              <p:cNvSpPr txBox="1"/>
              <p:nvPr/>
            </p:nvSpPr>
            <p:spPr>
              <a:xfrm>
                <a:off x="9968057" y="5078631"/>
                <a:ext cx="1356718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ACFEFB0-DBD0-4121-B34D-B6BB7209FF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8057" y="5078631"/>
                <a:ext cx="1356718" cy="5203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5843A1C-495B-4EB0-8777-77D76FC25927}"/>
                  </a:ext>
                </a:extLst>
              </p:cNvPr>
              <p:cNvSpPr txBox="1"/>
              <p:nvPr/>
            </p:nvSpPr>
            <p:spPr>
              <a:xfrm>
                <a:off x="10451135" y="5800072"/>
                <a:ext cx="8788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5843A1C-495B-4EB0-8777-77D76FC25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1135" y="5800072"/>
                <a:ext cx="878830" cy="276999"/>
              </a:xfrm>
              <a:prstGeom prst="rect">
                <a:avLst/>
              </a:prstGeom>
              <a:blipFill>
                <a:blip r:embed="rId16"/>
                <a:stretch>
                  <a:fillRect l="-3448" r="-5517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2A89B52-67B3-4DE0-A566-9525F22CD6F6}"/>
                  </a:ext>
                </a:extLst>
              </p:cNvPr>
              <p:cNvSpPr txBox="1"/>
              <p:nvPr/>
            </p:nvSpPr>
            <p:spPr>
              <a:xfrm>
                <a:off x="10607234" y="6119930"/>
                <a:ext cx="711028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2A89B52-67B3-4DE0-A566-9525F22CD6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7234" y="6119930"/>
                <a:ext cx="711028" cy="52597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row: Bent-Up 35">
            <a:extLst>
              <a:ext uri="{FF2B5EF4-FFF2-40B4-BE49-F238E27FC236}">
                <a16:creationId xmlns:a16="http://schemas.microsoft.com/office/drawing/2014/main" id="{3A863D4F-DAA0-4019-A973-E7F6ECFD5ADA}"/>
              </a:ext>
            </a:extLst>
          </p:cNvPr>
          <p:cNvSpPr/>
          <p:nvPr/>
        </p:nvSpPr>
        <p:spPr>
          <a:xfrm>
            <a:off x="9267153" y="5663044"/>
            <a:ext cx="962913" cy="442391"/>
          </a:xfrm>
          <a:prstGeom prst="bent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0BA4F8A2-2123-40E0-B80E-3DBD21B25C8A}"/>
              </a:ext>
            </a:extLst>
          </p:cNvPr>
          <p:cNvSpPr/>
          <p:nvPr/>
        </p:nvSpPr>
        <p:spPr>
          <a:xfrm>
            <a:off x="10451135" y="5800072"/>
            <a:ext cx="1034642" cy="91069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197 Stay Focused Concept Stock Vector Illustration and Royalty Free Stay  Focused Concept Clipart">
            <a:extLst>
              <a:ext uri="{FF2B5EF4-FFF2-40B4-BE49-F238E27FC236}">
                <a16:creationId xmlns:a16="http://schemas.microsoft.com/office/drawing/2014/main" id="{84A804E8-CBD8-1710-5E65-5169FE2EB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156" y="102754"/>
            <a:ext cx="1761722" cy="104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994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E5B6EDC-DF5D-332B-228A-2B28F27FF191}"/>
              </a:ext>
            </a:extLst>
          </p:cNvPr>
          <p:cNvSpPr/>
          <p:nvPr/>
        </p:nvSpPr>
        <p:spPr>
          <a:xfrm>
            <a:off x="4886245" y="2723499"/>
            <a:ext cx="2305211" cy="7865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25" y="1397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masis MT Pro Medium" panose="02040604050005020304" pitchFamily="18" charset="0"/>
              </a:rPr>
              <a:t>Quadratics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6416" y="1976798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u="sng" dirty="0">
                    <a:latin typeface="Amasis MT Pro Medium" panose="02040604050005020304" pitchFamily="18" charset="0"/>
                  </a:rPr>
                  <a:t>Quadratic expressions</a:t>
                </a:r>
                <a:r>
                  <a:rPr lang="en-US" sz="2400" dirty="0">
                    <a:latin typeface="Amasis MT Pro Medium" panose="02040604050005020304" pitchFamily="18" charset="0"/>
                  </a:rPr>
                  <a:t>: A </a:t>
                </a:r>
                <a:r>
                  <a:rPr lang="en-US" sz="2400" i="1" dirty="0">
                    <a:latin typeface="Amasis MT Pro Medium" panose="02040604050005020304" pitchFamily="18" charset="0"/>
                  </a:rPr>
                  <a:t>quadratic expression </a:t>
                </a:r>
                <a:r>
                  <a:rPr lang="en-US" sz="2400" dirty="0">
                    <a:latin typeface="Amasis MT Pro Medium" panose="02040604050005020304" pitchFamily="18" charset="0"/>
                  </a:rPr>
                  <a:t>(</a:t>
                </a:r>
                <a:r>
                  <a:rPr lang="en-US" sz="2400" i="1" dirty="0">
                    <a:latin typeface="Amasis MT Pro Medium" panose="02040604050005020304" pitchFamily="18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Amasis MT Pro Medium" panose="02040604050005020304" pitchFamily="18" charset="0"/>
                  </a:rPr>
                  <a:t>) has general form:        </a:t>
                </a:r>
              </a:p>
              <a:p>
                <a:endParaRPr lang="en-US" sz="2400" b="1" i="1" dirty="0">
                  <a:latin typeface="Amasis MT Pro Medium" panose="020406040500050203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/>
                  <a:t>                                                     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b="1" dirty="0">
                    <a:solidFill>
                      <a:srgbClr val="002060"/>
                    </a:solidFill>
                    <a:latin typeface="Amasis MT Pro Medium" panose="02040604050005020304" pitchFamily="18" charset="0"/>
                  </a:rPr>
                  <a:t> </a:t>
                </a:r>
                <a:endParaRPr lang="en-US" b="1" dirty="0">
                  <a:latin typeface="Amasis MT Pro Medium" panose="02040604050005020304" pitchFamily="18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6416" y="1976798"/>
                <a:ext cx="10515600" cy="4351338"/>
              </a:xfrm>
              <a:blipFill>
                <a:blip r:embed="rId2"/>
                <a:stretch>
                  <a:fillRect l="-812" t="-1961" r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CB6981C-1939-4478-894C-958050C960D4}"/>
                  </a:ext>
                </a:extLst>
              </p:cNvPr>
              <p:cNvSpPr txBox="1"/>
              <p:nvPr/>
            </p:nvSpPr>
            <p:spPr>
              <a:xfrm>
                <a:off x="4648680" y="3994240"/>
                <a:ext cx="2894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     3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+36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CB6981C-1939-4478-894C-958050C96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680" y="3994240"/>
                <a:ext cx="2894639" cy="369332"/>
              </a:xfrm>
              <a:prstGeom prst="rect">
                <a:avLst/>
              </a:prstGeom>
              <a:blipFill>
                <a:blip r:embed="rId3"/>
                <a:stretch>
                  <a:fillRect l="-2110" r="-2321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74BC518-EB37-4820-81B2-E213529C219B}"/>
                  </a:ext>
                </a:extLst>
              </p:cNvPr>
              <p:cNvSpPr txBox="1"/>
              <p:nvPr/>
            </p:nvSpPr>
            <p:spPr>
              <a:xfrm>
                <a:off x="4877909" y="4704625"/>
                <a:ext cx="2436180" cy="6912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    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74BC518-EB37-4820-81B2-E213529C2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7909" y="4704625"/>
                <a:ext cx="2436180" cy="6912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D3E053-DDE2-42EF-886E-958A80B639A1}"/>
                  </a:ext>
                </a:extLst>
              </p:cNvPr>
              <p:cNvSpPr txBox="1"/>
              <p:nvPr/>
            </p:nvSpPr>
            <p:spPr>
              <a:xfrm>
                <a:off x="5483224" y="5768830"/>
                <a:ext cx="12840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………………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D3E053-DDE2-42EF-886E-958A80B639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3224" y="5768830"/>
                <a:ext cx="1284006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Quadratic Equations – Toppers Bulletin">
            <a:extLst>
              <a:ext uri="{FF2B5EF4-FFF2-40B4-BE49-F238E27FC236}">
                <a16:creationId xmlns:a16="http://schemas.microsoft.com/office/drawing/2014/main" id="{9AEEF40D-C50D-4170-B9DB-6F48BED3C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90552"/>
            <a:ext cx="2846577" cy="106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Quadratic Equations In The Real World Worksheets &amp;amp; Teaching Resources | TpT">
            <a:extLst>
              <a:ext uri="{FF2B5EF4-FFF2-40B4-BE49-F238E27FC236}">
                <a16:creationId xmlns:a16="http://schemas.microsoft.com/office/drawing/2014/main" id="{CB83E451-823F-453F-804E-0B44826A43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64"/>
          <a:stretch/>
        </p:blipFill>
        <p:spPr bwMode="auto">
          <a:xfrm>
            <a:off x="8825425" y="4572579"/>
            <a:ext cx="3105150" cy="180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14 Interesting Examples Of Parabola In Real Life - Number Dyslexia">
            <a:extLst>
              <a:ext uri="{FF2B5EF4-FFF2-40B4-BE49-F238E27FC236}">
                <a16:creationId xmlns:a16="http://schemas.microsoft.com/office/drawing/2014/main" id="{C178FB3B-99AB-433D-8BDF-31CD48FCF1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04"/>
          <a:stretch/>
        </p:blipFill>
        <p:spPr bwMode="auto">
          <a:xfrm>
            <a:off x="261425" y="4949813"/>
            <a:ext cx="3629888" cy="157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arabola In Real Life - slide share">
            <a:extLst>
              <a:ext uri="{FF2B5EF4-FFF2-40B4-BE49-F238E27FC236}">
                <a16:creationId xmlns:a16="http://schemas.microsoft.com/office/drawing/2014/main" id="{006EE25A-ADBA-4B4D-9742-A2F4B751EC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5" t="7720" r="9535"/>
          <a:stretch/>
        </p:blipFill>
        <p:spPr bwMode="auto">
          <a:xfrm>
            <a:off x="672894" y="2696203"/>
            <a:ext cx="2552087" cy="192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012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6BA6-9B5B-4E7D-A1F7-7B1CC0322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37" y="11132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masis MT Pro Medium" panose="02040604050005020304" pitchFamily="18" charset="0"/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C26BD6-89E9-4B5C-88B6-CDBE10FA0A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6547" y="1713081"/>
                <a:ext cx="105156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- graph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C26BD6-89E9-4B5C-88B6-CDBE10FA0A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6547" y="1713081"/>
                <a:ext cx="10515600" cy="4351338"/>
              </a:xfrm>
              <a:blipFill>
                <a:blip r:embed="rId2"/>
                <a:stretch>
                  <a:fillRect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B4E1C6D-6342-4E02-86F5-628386A6EF8D}"/>
                  </a:ext>
                </a:extLst>
              </p:cNvPr>
              <p:cNvSpPr txBox="1"/>
              <p:nvPr/>
            </p:nvSpPr>
            <p:spPr>
              <a:xfrm>
                <a:off x="1223889" y="2560320"/>
                <a:ext cx="29418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𝐶𝑜𝑚𝑝𝑙𝑒𝑡𝑖𝑛𝑔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𝑠𝑞𝑢𝑎𝑟𝑒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𝑚𝑒𝑡h𝑜𝑑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B4E1C6D-6342-4E02-86F5-628386A6E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889" y="2560320"/>
                <a:ext cx="2941831" cy="276999"/>
              </a:xfrm>
              <a:prstGeom prst="rect">
                <a:avLst/>
              </a:prstGeom>
              <a:blipFill>
                <a:blip r:embed="rId3"/>
                <a:stretch>
                  <a:fillRect l="-2282" t="-2222" r="-622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2D005A-D62E-4089-B8FB-D56669AEF238}"/>
                  </a:ext>
                </a:extLst>
              </p:cNvPr>
              <p:cNvSpPr txBox="1"/>
              <p:nvPr/>
            </p:nvSpPr>
            <p:spPr>
              <a:xfrm>
                <a:off x="1223889" y="3418574"/>
                <a:ext cx="47139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+4=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+4+4−4=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2D005A-D62E-4089-B8FB-D56669AEF2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889" y="3418574"/>
                <a:ext cx="4713983" cy="276999"/>
              </a:xfrm>
              <a:prstGeom prst="rect">
                <a:avLst/>
              </a:prstGeom>
              <a:blipFill>
                <a:blip r:embed="rId4"/>
                <a:stretch>
                  <a:fillRect l="-1294" t="-4444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801706B-FC2B-4161-A932-C9689D545D4D}"/>
                  </a:ext>
                </a:extLst>
              </p:cNvPr>
              <p:cNvSpPr txBox="1"/>
              <p:nvPr/>
            </p:nvSpPr>
            <p:spPr>
              <a:xfrm>
                <a:off x="4501932" y="2436760"/>
                <a:ext cx="3263434" cy="5241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=1,  (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801706B-FC2B-4161-A932-C9689D545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932" y="2436760"/>
                <a:ext cx="3263434" cy="5241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46C525-9CDB-4B1E-96B6-6A6CD8336C23}"/>
                  </a:ext>
                </a:extLst>
              </p:cNvPr>
              <p:cNvSpPr txBox="1"/>
              <p:nvPr/>
            </p:nvSpPr>
            <p:spPr>
              <a:xfrm>
                <a:off x="1564302" y="3999829"/>
                <a:ext cx="13221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+2)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46C525-9CDB-4B1E-96B6-6A6CD8336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302" y="3999829"/>
                <a:ext cx="1322157" cy="276999"/>
              </a:xfrm>
              <a:prstGeom prst="rect">
                <a:avLst/>
              </a:prstGeom>
              <a:blipFill>
                <a:blip r:embed="rId6"/>
                <a:stretch>
                  <a:fillRect l="-4147" t="-4348" r="-1382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75BA7E6-CBF8-4D2C-9E53-8C923CBE66DA}"/>
              </a:ext>
            </a:extLst>
          </p:cNvPr>
          <p:cNvCxnSpPr/>
          <p:nvPr/>
        </p:nvCxnSpPr>
        <p:spPr>
          <a:xfrm>
            <a:off x="2391508" y="4389120"/>
            <a:ext cx="0" cy="6611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4519137-4F80-4072-A23B-0D2FC0EF1F51}"/>
                  </a:ext>
                </a:extLst>
              </p:cNvPr>
              <p:cNvSpPr txBox="1"/>
              <p:nvPr/>
            </p:nvSpPr>
            <p:spPr>
              <a:xfrm>
                <a:off x="1383219" y="5198134"/>
                <a:ext cx="26149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𝑢𝑛𝑖𝑡𝑠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𝑙𝑒𝑓𝑡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𝑎𝑥𝑖𝑠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4519137-4F80-4072-A23B-0D2FC0EF1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219" y="5198134"/>
                <a:ext cx="2614947" cy="276999"/>
              </a:xfrm>
              <a:prstGeom prst="rect">
                <a:avLst/>
              </a:prstGeom>
              <a:blipFill>
                <a:blip r:embed="rId7"/>
                <a:stretch>
                  <a:fillRect l="-233" t="-4444" r="-1632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23FFCD2A-0053-4067-941B-5324B27CB9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91180" y="3529013"/>
            <a:ext cx="4352925" cy="26479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963F775-7046-4E13-8878-3B56F821EDC5}"/>
              </a:ext>
            </a:extLst>
          </p:cNvPr>
          <p:cNvSpPr txBox="1"/>
          <p:nvPr/>
        </p:nvSpPr>
        <p:spPr>
          <a:xfrm>
            <a:off x="9954369" y="5695087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9">
                <a:extLst>
                  <a:ext uri="{FF2B5EF4-FFF2-40B4-BE49-F238E27FC236}">
                    <a16:creationId xmlns:a16="http://schemas.microsoft.com/office/drawing/2014/main" id="{E757AE00-3ECA-4B12-9DB7-F9EF73081F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9445214"/>
                  </p:ext>
                </p:extLst>
              </p:nvPr>
            </p:nvGraphicFramePr>
            <p:xfrm>
              <a:off x="4953203" y="4409619"/>
              <a:ext cx="1030068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15034">
                      <a:extLst>
                        <a:ext uri="{9D8B030D-6E8A-4147-A177-3AD203B41FA5}">
                          <a16:colId xmlns:a16="http://schemas.microsoft.com/office/drawing/2014/main" val="171871162"/>
                        </a:ext>
                      </a:extLst>
                    </a:gridCol>
                    <a:gridCol w="515034">
                      <a:extLst>
                        <a:ext uri="{9D8B030D-6E8A-4147-A177-3AD203B41FA5}">
                          <a16:colId xmlns:a16="http://schemas.microsoft.com/office/drawing/2014/main" val="27719288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92042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17832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1657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65699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8377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90550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9">
                <a:extLst>
                  <a:ext uri="{FF2B5EF4-FFF2-40B4-BE49-F238E27FC236}">
                    <a16:creationId xmlns:a16="http://schemas.microsoft.com/office/drawing/2014/main" id="{E757AE00-3ECA-4B12-9DB7-F9EF73081F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9445214"/>
                  </p:ext>
                </p:extLst>
              </p:nvPr>
            </p:nvGraphicFramePr>
            <p:xfrm>
              <a:off x="4953203" y="4409619"/>
              <a:ext cx="1030068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15034">
                      <a:extLst>
                        <a:ext uri="{9D8B030D-6E8A-4147-A177-3AD203B41FA5}">
                          <a16:colId xmlns:a16="http://schemas.microsoft.com/office/drawing/2014/main" val="171871162"/>
                        </a:ext>
                      </a:extLst>
                    </a:gridCol>
                    <a:gridCol w="515034">
                      <a:extLst>
                        <a:ext uri="{9D8B030D-6E8A-4147-A177-3AD203B41FA5}">
                          <a16:colId xmlns:a16="http://schemas.microsoft.com/office/drawing/2014/main" val="27719288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176" t="-1639" r="-102353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01176" t="-1639" r="-2353" b="-5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92042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17832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1657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65699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8377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905508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487F497-3CB2-4FB0-972F-5783CD5FC2B2}"/>
                  </a:ext>
                </a:extLst>
              </p:cNvPr>
              <p:cNvSpPr txBox="1"/>
              <p:nvPr/>
            </p:nvSpPr>
            <p:spPr>
              <a:xfrm>
                <a:off x="4548824" y="4060167"/>
                <a:ext cx="23927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5 </m:t>
                      </m:r>
                      <m:r>
                        <a:rPr lang="en-US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𝑣𝑎𝑙𝑢𝑒𝑠</m:t>
                      </m:r>
                      <m:r>
                        <a:rPr lang="en-US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𝑝𝑎𝑟𝑎𝑏𝑜𝑙𝑎</m:t>
                      </m:r>
                      <m:r>
                        <a:rPr lang="en-US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487F497-3CB2-4FB0-972F-5783CD5FC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824" y="4060167"/>
                <a:ext cx="2392706" cy="276999"/>
              </a:xfrm>
              <a:prstGeom prst="rect">
                <a:avLst/>
              </a:prstGeom>
              <a:blipFill>
                <a:blip r:embed="rId10"/>
                <a:stretch>
                  <a:fillRect l="-2036" t="-2222" r="-509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208EFAC-37F3-401D-810D-68BF90116C4C}"/>
                  </a:ext>
                </a:extLst>
              </p:cNvPr>
              <p:cNvSpPr txBox="1"/>
              <p:nvPr/>
            </p:nvSpPr>
            <p:spPr>
              <a:xfrm>
                <a:off x="4504663" y="3830510"/>
                <a:ext cx="23793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𝑣𝑎𝑙𝑢𝑒𝑠</m:t>
                          </m:r>
                          <m: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𝑓𝑜𝑟</m:t>
                          </m:r>
                          <m: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𝑙𝑖𝑛𝑒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𝑏𝑢𝑡</m:t>
                      </m:r>
                    </m:oMath>
                  </m:oMathPara>
                </a14:m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208EFAC-37F3-401D-810D-68BF90116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4663" y="3830510"/>
                <a:ext cx="2379369" cy="276999"/>
              </a:xfrm>
              <a:prstGeom prst="rect">
                <a:avLst/>
              </a:prstGeom>
              <a:blipFill>
                <a:blip r:embed="rId11"/>
                <a:stretch>
                  <a:fillRect t="-2174" r="-2051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A56C307-F7EB-4FC6-949D-90D72E872C6E}"/>
                  </a:ext>
                </a:extLst>
              </p:cNvPr>
              <p:cNvSpPr txBox="1"/>
              <p:nvPr/>
            </p:nvSpPr>
            <p:spPr>
              <a:xfrm>
                <a:off x="2578421" y="3110049"/>
                <a:ext cx="16201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𝑝𝑒𝑟𝑓𝑒𝑐𝑡</m:t>
                      </m: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𝑠𝑞𝑢𝑎𝑟𝑒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A56C307-F7EB-4FC6-949D-90D72E872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421" y="3110049"/>
                <a:ext cx="1620124" cy="276999"/>
              </a:xfrm>
              <a:prstGeom prst="rect">
                <a:avLst/>
              </a:prstGeom>
              <a:blipFill>
                <a:blip r:embed="rId12"/>
                <a:stretch>
                  <a:fillRect l="-4511" t="-2174" r="-3008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197 Stay Focused Concept Stock Vector Illustration and Royalty Free Stay  Focused Concept Clipart">
            <a:extLst>
              <a:ext uri="{FF2B5EF4-FFF2-40B4-BE49-F238E27FC236}">
                <a16:creationId xmlns:a16="http://schemas.microsoft.com/office/drawing/2014/main" id="{B3ABAE0F-1645-3E53-5807-C0B4992DF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563" y="129845"/>
            <a:ext cx="2614947" cy="155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9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olving Quadratic Equations by Completing the Square - ppt download">
            <a:extLst>
              <a:ext uri="{FF2B5EF4-FFF2-40B4-BE49-F238E27FC236}">
                <a16:creationId xmlns:a16="http://schemas.microsoft.com/office/drawing/2014/main" id="{E75ABD2E-6BEE-5A91-6BF6-4BF1E8CE6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0201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46" y="38245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masis MT Pro Medium" panose="02040604050005020304" pitchFamily="18" charset="0"/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07571" y="2124204"/>
                <a:ext cx="105156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b="0" i="1" dirty="0">
                    <a:latin typeface="Amasis MT Pro" panose="020405040500050203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 b="0" i="1" dirty="0">
                    <a:latin typeface="Amasis MT Pro" panose="020405040500050203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i="1" dirty="0">
                  <a:latin typeface="Amasis MT Pro" panose="020405040500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endParaRPr lang="en-US" dirty="0">
                  <a:latin typeface="Amasis MT Pro" panose="020405040500050203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+8=0</m:t>
                    </m:r>
                  </m:oMath>
                </a14:m>
                <a:endParaRPr lang="en-US" dirty="0">
                  <a:latin typeface="Amasis MT Pro" panose="020405040500050203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−10=0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7571" y="2124204"/>
                <a:ext cx="10515600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Graphing the Parabola 4x^2 - YouTube">
            <a:extLst>
              <a:ext uri="{FF2B5EF4-FFF2-40B4-BE49-F238E27FC236}">
                <a16:creationId xmlns:a16="http://schemas.microsoft.com/office/drawing/2014/main" id="{23323FBB-71BC-44B5-9859-8D02A3C65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965" y="294051"/>
            <a:ext cx="3801806" cy="213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ndering Parabolas — Teaching Better Institute">
            <a:extLst>
              <a:ext uri="{FF2B5EF4-FFF2-40B4-BE49-F238E27FC236}">
                <a16:creationId xmlns:a16="http://schemas.microsoft.com/office/drawing/2014/main" id="{3085F823-2DBB-4C67-9342-6C63C08C9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805" y="3625953"/>
            <a:ext cx="2357366" cy="250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6544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3EB12B-2051-2253-6C3C-9EF552F7F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907" y="1818479"/>
            <a:ext cx="7761176" cy="3434321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05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1182" t="36949" r="14705" b="24323"/>
          <a:stretch/>
        </p:blipFill>
        <p:spPr>
          <a:xfrm>
            <a:off x="1650093" y="1698171"/>
            <a:ext cx="7715250" cy="3810000"/>
          </a:xfrm>
          <a:prstGeom prst="rect">
            <a:avLst/>
          </a:prstGeom>
        </p:spPr>
      </p:pic>
      <p:pic>
        <p:nvPicPr>
          <p:cNvPr id="2050" name="Picture 2" descr="Brain Training Vector Fun Character Cartoon Flat Illustration. Stock Vector  - Illustration of human, brain: 125018664">
            <a:extLst>
              <a:ext uri="{FF2B5EF4-FFF2-40B4-BE49-F238E27FC236}">
                <a16:creationId xmlns:a16="http://schemas.microsoft.com/office/drawing/2014/main" id="{22341EBD-5C71-211F-EF3B-0A543A896F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2" t="7831" r="7227" b="12804"/>
          <a:stretch/>
        </p:blipFill>
        <p:spPr bwMode="auto">
          <a:xfrm>
            <a:off x="9761843" y="246743"/>
            <a:ext cx="2110841" cy="213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49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Quadratic Formula | ChiliMath">
            <a:extLst>
              <a:ext uri="{FF2B5EF4-FFF2-40B4-BE49-F238E27FC236}">
                <a16:creationId xmlns:a16="http://schemas.microsoft.com/office/drawing/2014/main" id="{8DD62B02-8EE8-2A69-9DBD-F27BD1E87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592" y="377859"/>
            <a:ext cx="9534816" cy="610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8609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058" y="4728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masis MT Pro Medium" panose="02040604050005020304" pitchFamily="18" charset="0"/>
              </a:rPr>
              <a:t>Quadratic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16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−56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+49=0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 descr="339 Stay Focused Stock Illustrations, Cliparts and Royalty Free Stay Focused  Vectors">
            <a:extLst>
              <a:ext uri="{FF2B5EF4-FFF2-40B4-BE49-F238E27FC236}">
                <a16:creationId xmlns:a16="http://schemas.microsoft.com/office/drawing/2014/main" id="{0BDD6F84-F632-2BBE-4950-4BCF8FB6F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464" y="205129"/>
            <a:ext cx="2008478" cy="233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175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76254-86C6-44E0-9E33-E780FA0A6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30" y="234488"/>
            <a:ext cx="10515600" cy="1069780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masis MT Pro" panose="02040504050005020304" pitchFamily="18" charset="0"/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ACA66D-B400-4131-803E-6EB4BF5373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88123"/>
                <a:ext cx="10515600" cy="448884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𝑐h𝑒𝑐𝑘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𝑑𝑒𝑛𝑜𝑚𝑖𝑛𝑎𝑡𝑜𝑟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𝑠h𝑜𝑢𝑙𝑑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𝑠𝑎𝑚𝑒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+2)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+1)(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+2)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+4−2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+1)(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+2)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ACA66D-B400-4131-803E-6EB4BF5373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88123"/>
                <a:ext cx="10515600" cy="448884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50B8D42-EB15-4ACC-8F2E-F80774410854}"/>
                  </a:ext>
                </a:extLst>
              </p:cNvPr>
              <p:cNvSpPr txBox="1"/>
              <p:nvPr/>
            </p:nvSpPr>
            <p:spPr>
              <a:xfrm>
                <a:off x="345830" y="6046242"/>
                <a:ext cx="53730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𝐷𝑒𝑛𝑜𝑚𝑖𝑛𝑎𝑡𝑜𝑟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𝑐𝑎𝑛𝑛𝑜𝑡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𝑧𝑒𝑟𝑜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≠−1,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≠−2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50B8D42-EB15-4ACC-8F2E-F80774410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30" y="6046242"/>
                <a:ext cx="5373074" cy="276999"/>
              </a:xfrm>
              <a:prstGeom prst="rect">
                <a:avLst/>
              </a:prstGeom>
              <a:blipFill>
                <a:blip r:embed="rId3"/>
                <a:stretch>
                  <a:fillRect l="-1135" r="-1022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BB6DF80-92F9-473B-A459-E6C900BDDDE5}"/>
              </a:ext>
            </a:extLst>
          </p:cNvPr>
          <p:cNvCxnSpPr/>
          <p:nvPr/>
        </p:nvCxnSpPr>
        <p:spPr>
          <a:xfrm>
            <a:off x="1477108" y="5296486"/>
            <a:ext cx="0" cy="485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8B05E0-ED3A-4E94-891A-DD82A5B44A13}"/>
                  </a:ext>
                </a:extLst>
              </p:cNvPr>
              <p:cNvSpPr txBox="1"/>
              <p:nvPr/>
            </p:nvSpPr>
            <p:spPr>
              <a:xfrm>
                <a:off x="6724357" y="3794043"/>
                <a:ext cx="20642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2=7(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+1)(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8B05E0-ED3A-4E94-891A-DD82A5B44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357" y="3794043"/>
                <a:ext cx="2064219" cy="276999"/>
              </a:xfrm>
              <a:prstGeom prst="rect">
                <a:avLst/>
              </a:prstGeom>
              <a:blipFill>
                <a:blip r:embed="rId4"/>
                <a:stretch>
                  <a:fillRect l="-2065" t="-2174" r="-3540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696F0A5-7FFC-43F5-BA29-E9B1A292E6A7}"/>
              </a:ext>
            </a:extLst>
          </p:cNvPr>
          <p:cNvCxnSpPr/>
          <p:nvPr/>
        </p:nvCxnSpPr>
        <p:spPr>
          <a:xfrm flipV="1">
            <a:off x="2616591" y="4071042"/>
            <a:ext cx="3868615" cy="937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928D914-CB3D-4EBB-8CC2-098646A29BE5}"/>
                  </a:ext>
                </a:extLst>
              </p:cNvPr>
              <p:cNvSpPr txBox="1"/>
              <p:nvPr/>
            </p:nvSpPr>
            <p:spPr>
              <a:xfrm>
                <a:off x="6764046" y="4324259"/>
                <a:ext cx="19848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2=7(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928D914-CB3D-4EBB-8CC2-098646A29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4046" y="4324259"/>
                <a:ext cx="1984839" cy="276999"/>
              </a:xfrm>
              <a:prstGeom prst="rect">
                <a:avLst/>
              </a:prstGeom>
              <a:blipFill>
                <a:blip r:embed="rId5"/>
                <a:stretch>
                  <a:fillRect l="-2462" t="-4348" r="-4000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9A01705-0ECF-48EB-AB4E-FF4E4F5BA2BD}"/>
                  </a:ext>
                </a:extLst>
              </p:cNvPr>
              <p:cNvSpPr txBox="1"/>
              <p:nvPr/>
            </p:nvSpPr>
            <p:spPr>
              <a:xfrm>
                <a:off x="6771998" y="4731099"/>
                <a:ext cx="20489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+14=2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9A01705-0ECF-48EB-AB4E-FF4E4F5BA2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998" y="4731099"/>
                <a:ext cx="2048959" cy="276999"/>
              </a:xfrm>
              <a:prstGeom prst="rect">
                <a:avLst/>
              </a:prstGeom>
              <a:blipFill>
                <a:blip r:embed="rId6"/>
                <a:stretch>
                  <a:fillRect l="-2381" t="-4348" r="-2083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0B64FB1-DA6C-4A92-A65E-56F60D93F414}"/>
                  </a:ext>
                </a:extLst>
              </p:cNvPr>
              <p:cNvSpPr txBox="1"/>
              <p:nvPr/>
            </p:nvSpPr>
            <p:spPr>
              <a:xfrm>
                <a:off x="6764046" y="5185682"/>
                <a:ext cx="20489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+21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+12=0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0B64FB1-DA6C-4A92-A65E-56F60D93F4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4046" y="5185682"/>
                <a:ext cx="2048959" cy="276999"/>
              </a:xfrm>
              <a:prstGeom prst="rect">
                <a:avLst/>
              </a:prstGeom>
              <a:blipFill>
                <a:blip r:embed="rId7"/>
                <a:stretch>
                  <a:fillRect l="-2381" t="-4444" r="-2083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Curved Up 12">
            <a:extLst>
              <a:ext uri="{FF2B5EF4-FFF2-40B4-BE49-F238E27FC236}">
                <a16:creationId xmlns:a16="http://schemas.microsoft.com/office/drawing/2014/main" id="{8B8F82E0-30F4-4511-AE49-F727C8422442}"/>
              </a:ext>
            </a:extLst>
          </p:cNvPr>
          <p:cNvSpPr/>
          <p:nvPr/>
        </p:nvSpPr>
        <p:spPr>
          <a:xfrm rot="20394383">
            <a:off x="1862798" y="5120360"/>
            <a:ext cx="506437" cy="161779"/>
          </a:xfrm>
          <a:prstGeom prst="curvedUp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F461902-B460-4096-8435-FD71B1FF90D1}"/>
              </a:ext>
            </a:extLst>
          </p:cNvPr>
          <p:cNvCxnSpPr/>
          <p:nvPr/>
        </p:nvCxnSpPr>
        <p:spPr>
          <a:xfrm flipH="1">
            <a:off x="6771998" y="5462681"/>
            <a:ext cx="107104" cy="5835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78B5598-1770-4B8E-B46B-C8EEB84FC03C}"/>
              </a:ext>
            </a:extLst>
          </p:cNvPr>
          <p:cNvCxnSpPr/>
          <p:nvPr/>
        </p:nvCxnSpPr>
        <p:spPr>
          <a:xfrm>
            <a:off x="7582486" y="5528041"/>
            <a:ext cx="0" cy="445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BCCF89B-7300-41BA-B585-BDC240842DF1}"/>
              </a:ext>
            </a:extLst>
          </p:cNvPr>
          <p:cNvCxnSpPr/>
          <p:nvPr/>
        </p:nvCxnSpPr>
        <p:spPr>
          <a:xfrm>
            <a:off x="8229600" y="5539153"/>
            <a:ext cx="196948" cy="507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BA28328-856F-4CE1-8955-104EF45072AB}"/>
                  </a:ext>
                </a:extLst>
              </p:cNvPr>
              <p:cNvSpPr txBox="1"/>
              <p:nvPr/>
            </p:nvSpPr>
            <p:spPr>
              <a:xfrm>
                <a:off x="6473098" y="6153181"/>
                <a:ext cx="6163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BA28328-856F-4CE1-8955-104EF45072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098" y="6153181"/>
                <a:ext cx="616387" cy="276999"/>
              </a:xfrm>
              <a:prstGeom prst="rect">
                <a:avLst/>
              </a:prstGeom>
              <a:blipFill>
                <a:blip r:embed="rId8"/>
                <a:stretch>
                  <a:fillRect l="-4950" r="-7921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D69FFA7-38DA-4AA9-9773-6C506A197C8F}"/>
                  </a:ext>
                </a:extLst>
              </p:cNvPr>
              <p:cNvSpPr txBox="1"/>
              <p:nvPr/>
            </p:nvSpPr>
            <p:spPr>
              <a:xfrm>
                <a:off x="7367907" y="5961274"/>
                <a:ext cx="7373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D69FFA7-38DA-4AA9-9773-6C506A197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7907" y="5961274"/>
                <a:ext cx="737381" cy="276999"/>
              </a:xfrm>
              <a:prstGeom prst="rect">
                <a:avLst/>
              </a:prstGeom>
              <a:blipFill>
                <a:blip r:embed="rId9"/>
                <a:stretch>
                  <a:fillRect l="-7438" r="-6612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B6DA67E-331D-4E0F-9FC9-D47078E3FE70}"/>
                  </a:ext>
                </a:extLst>
              </p:cNvPr>
              <p:cNvSpPr txBox="1"/>
              <p:nvPr/>
            </p:nvSpPr>
            <p:spPr>
              <a:xfrm>
                <a:off x="8426548" y="6067214"/>
                <a:ext cx="7117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B6DA67E-331D-4E0F-9FC9-D47078E3F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6548" y="6067214"/>
                <a:ext cx="711733" cy="276999"/>
              </a:xfrm>
              <a:prstGeom prst="rect">
                <a:avLst/>
              </a:prstGeom>
              <a:blipFill>
                <a:blip r:embed="rId10"/>
                <a:stretch>
                  <a:fillRect l="-4274" r="-7692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5D8B9D4-1B32-4A54-B4D9-2AA6172E338E}"/>
                  </a:ext>
                </a:extLst>
              </p:cNvPr>
              <p:cNvSpPr txBox="1"/>
              <p:nvPr/>
            </p:nvSpPr>
            <p:spPr>
              <a:xfrm>
                <a:off x="9431014" y="3655543"/>
                <a:ext cx="21369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𝑄𝑢𝑎𝑑𝑟𝑎𝑡𝑖𝑐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𝐹𝑜𝑟𝑚𝑢𝑙𝑎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5D8B9D4-1B32-4A54-B4D9-2AA6172E3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014" y="3655543"/>
                <a:ext cx="2136932" cy="276999"/>
              </a:xfrm>
              <a:prstGeom prst="rect">
                <a:avLst/>
              </a:prstGeom>
              <a:blipFill>
                <a:blip r:embed="rId11"/>
                <a:stretch>
                  <a:fillRect l="-3134" t="-2222" r="-855" b="-3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B7D3F22-6274-457F-9792-A5467E853083}"/>
                  </a:ext>
                </a:extLst>
              </p:cNvPr>
              <p:cNvSpPr txBox="1"/>
              <p:nvPr/>
            </p:nvSpPr>
            <p:spPr>
              <a:xfrm>
                <a:off x="9107749" y="4215405"/>
                <a:ext cx="3029484" cy="5915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×7×12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B7D3F22-6274-457F-9792-A5467E853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7749" y="4215405"/>
                <a:ext cx="3029484" cy="59150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D65FFE9-F009-4BF6-B4B9-007EAD097C6E}"/>
                  </a:ext>
                </a:extLst>
              </p:cNvPr>
              <p:cNvSpPr txBox="1"/>
              <p:nvPr/>
            </p:nvSpPr>
            <p:spPr>
              <a:xfrm>
                <a:off x="9871897" y="5112134"/>
                <a:ext cx="1726306" cy="5836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105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D65FFE9-F009-4BF6-B4B9-007EAD097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1897" y="5112134"/>
                <a:ext cx="1726306" cy="5836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5F1B930-A8E0-4934-B7D4-8D17A3AC8CB1}"/>
              </a:ext>
            </a:extLst>
          </p:cNvPr>
          <p:cNvSpPr/>
          <p:nvPr/>
        </p:nvSpPr>
        <p:spPr>
          <a:xfrm>
            <a:off x="9138281" y="3655543"/>
            <a:ext cx="2998949" cy="235036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413AC44-A515-43C4-BFEB-03406A7C8C18}"/>
                  </a:ext>
                </a:extLst>
              </p:cNvPr>
              <p:cNvSpPr txBox="1"/>
              <p:nvPr/>
            </p:nvSpPr>
            <p:spPr>
              <a:xfrm>
                <a:off x="2587099" y="1710557"/>
                <a:ext cx="9129932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𝑜𝑟𝑑𝑒𝑟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𝑠𝑜𝑙𝑣𝑒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𝑡h𝑖𝑠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𝑡𝑦𝑝𝑒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𝑞𝑢𝑒𝑠𝑡𝑖𝑜𝑛𝑠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h𝑎𝑣𝑒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𝑔𝑒𝑡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𝑓𝑜𝑟𝑚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𝑞𝑢𝑎𝑑𝑟𝑎𝑡𝑖𝑐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𝑒𝑞𝑢𝑎𝑡𝑖𝑜𝑛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413AC44-A515-43C4-BFEB-03406A7C8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7099" y="1710557"/>
                <a:ext cx="9129932" cy="553998"/>
              </a:xfrm>
              <a:prstGeom prst="rect">
                <a:avLst/>
              </a:prstGeom>
              <a:blipFill>
                <a:blip r:embed="rId14"/>
                <a:stretch>
                  <a:fillRect t="-1111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row: Striped Right 27">
            <a:extLst>
              <a:ext uri="{FF2B5EF4-FFF2-40B4-BE49-F238E27FC236}">
                <a16:creationId xmlns:a16="http://schemas.microsoft.com/office/drawing/2014/main" id="{6EB1222C-38EB-45C3-A719-CB37A2B43F48}"/>
              </a:ext>
            </a:extLst>
          </p:cNvPr>
          <p:cNvSpPr/>
          <p:nvPr/>
        </p:nvSpPr>
        <p:spPr>
          <a:xfrm>
            <a:off x="3474720" y="1994768"/>
            <a:ext cx="872197" cy="122170"/>
          </a:xfrm>
          <a:prstGeom prst="strip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045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DF28AB-8DF8-89DC-DA1B-0CFD2719F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131" y="1292436"/>
            <a:ext cx="8735738" cy="50949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4C0E33-548E-E691-3AE7-AEC84BB40944}"/>
              </a:ext>
            </a:extLst>
          </p:cNvPr>
          <p:cNvSpPr txBox="1"/>
          <p:nvPr/>
        </p:nvSpPr>
        <p:spPr>
          <a:xfrm>
            <a:off x="874745" y="610547"/>
            <a:ext cx="7532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masis MT Pro Medium" panose="02040604050005020304" pitchFamily="18" charset="0"/>
              </a:rPr>
              <a:t>Write each quadratic equation in standard form then solve them.</a:t>
            </a:r>
          </a:p>
        </p:txBody>
      </p:sp>
    </p:spTree>
    <p:extLst>
      <p:ext uri="{BB962C8B-B14F-4D97-AF65-F5344CB8AC3E}">
        <p14:creationId xmlns:p14="http://schemas.microsoft.com/office/powerpoint/2010/main" val="24970840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BECE7F-B57E-8FA2-32B6-6CDF9C4BD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017" y="2641949"/>
            <a:ext cx="10216436" cy="136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871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01" y="233912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Amasis MT Pro Medium" panose="02040604050005020304" pitchFamily="18" charset="0"/>
              </a:rPr>
              <a:t>Parabolas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Amasis MT Pro" panose="02040504050005020304" pitchFamily="18" charset="0"/>
                  </a:rPr>
                  <a:t>is a curve in the plane that is result of any combinations of (positive or negative) dilations, rotations or translations of the curve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u="sng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 u="sng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 u="sng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u="sng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u="sng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Amasis MT Pro" panose="02040504050005020304" pitchFamily="18" charset="0"/>
                </a:endParaRPr>
              </a:p>
              <a:p>
                <a:pPr marL="0" indent="0">
                  <a:buNone/>
                </a:pPr>
                <a:endParaRPr lang="en-US" b="1" u="sng" dirty="0">
                  <a:latin typeface="Amasis MT Pro" panose="020405040500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4058" t="26868" r="40473" b="11558"/>
          <a:stretch/>
        </p:blipFill>
        <p:spPr>
          <a:xfrm>
            <a:off x="1535169" y="3086017"/>
            <a:ext cx="2686298" cy="3653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62619" y="3668983"/>
            <a:ext cx="236373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masis MT Pro" panose="02040504050005020304" pitchFamily="18" charset="0"/>
              </a:rPr>
              <a:t>Parent function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29149" y="4773249"/>
            <a:ext cx="353011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masis MT Pro" panose="02040504050005020304" pitchFamily="18" charset="0"/>
              </a:rPr>
              <a:t>Facing upwards, a&gt;0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masis MT Pro" panose="02040504050005020304" pitchFamily="18" charset="0"/>
              </a:rPr>
              <a:t>Facing downwards, a&lt;0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55121B3-3B77-4C81-B317-4DED7EE0F641}"/>
              </a:ext>
            </a:extLst>
          </p:cNvPr>
          <p:cNvCxnSpPr/>
          <p:nvPr/>
        </p:nvCxnSpPr>
        <p:spPr>
          <a:xfrm flipH="1">
            <a:off x="3840480" y="3899816"/>
            <a:ext cx="118168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26" name="Picture 2" descr="Exploring Quadratic Functions – GeoGebr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675" y="3970155"/>
            <a:ext cx="3727450" cy="2795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4111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B4DEDE6-2BCE-41C0-8D46-A7E0AF850851}"/>
                  </a:ext>
                </a:extLst>
              </p:cNvPr>
              <p:cNvSpPr txBox="1"/>
              <p:nvPr/>
            </p:nvSpPr>
            <p:spPr>
              <a:xfrm>
                <a:off x="414868" y="1404084"/>
                <a:ext cx="101660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dirty="0">
                    <a:latin typeface="Amasis MT Pro" panose="02040504050005020304" pitchFamily="18" charset="0"/>
                  </a:rPr>
                  <a:t>A right triangle has one leg that is 3 m shorter than the other leg. The triangle has area of 54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. Find the lengths of the legs.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B4DEDE6-2BCE-41C0-8D46-A7E0AF8508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68" y="1404084"/>
                <a:ext cx="10166043" cy="646331"/>
              </a:xfrm>
              <a:prstGeom prst="rect">
                <a:avLst/>
              </a:prstGeom>
              <a:blipFill>
                <a:blip r:embed="rId3"/>
                <a:stretch>
                  <a:fillRect l="-360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FAA4719-7DEE-4AC6-A311-83401B12E94C}"/>
              </a:ext>
            </a:extLst>
          </p:cNvPr>
          <p:cNvSpPr txBox="1"/>
          <p:nvPr/>
        </p:nvSpPr>
        <p:spPr>
          <a:xfrm>
            <a:off x="414869" y="2607876"/>
            <a:ext cx="10166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Amasis MT Pro" panose="02040504050005020304" pitchFamily="18" charset="0"/>
              </a:rPr>
              <a:t>The hypotenuse of a right triangle is 3 in. longer than the longer leg. The shorter leg is 3 in. shorter than the longer leg. Find the lengths of the sides of the triangle.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8C9311-6CC4-4E1E-ADBF-056C08173530}"/>
              </a:ext>
            </a:extLst>
          </p:cNvPr>
          <p:cNvSpPr txBox="1"/>
          <p:nvPr/>
        </p:nvSpPr>
        <p:spPr>
          <a:xfrm>
            <a:off x="414869" y="3818913"/>
            <a:ext cx="101660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Amasis MT Pro" panose="02040504050005020304" pitchFamily="18" charset="0"/>
              </a:rPr>
              <a:t>The hypotenuse of right-angled triangle is 2 more than twice of one of the other side while the third side is 13 more than half of the hypotenuse. Find the length of the median to the hypotenuse.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5228EB-BEB3-47EC-8E29-C0EAF01DB879}"/>
              </a:ext>
            </a:extLst>
          </p:cNvPr>
          <p:cNvSpPr txBox="1"/>
          <p:nvPr/>
        </p:nvSpPr>
        <p:spPr>
          <a:xfrm>
            <a:off x="414870" y="5306949"/>
            <a:ext cx="101660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Amasis MT Pro" panose="02040504050005020304" pitchFamily="18" charset="0"/>
              </a:rPr>
              <a:t>The difference between the squares of the two numbers is 72. Eight times the numerically smaller number is 1 more than 5 times the other number. Find the numerically greater number.</a:t>
            </a:r>
          </a:p>
        </p:txBody>
      </p:sp>
      <p:pic>
        <p:nvPicPr>
          <p:cNvPr id="4098" name="Picture 2" descr="Sampoorna Swaraj Foundation : Try This Solution">
            <a:extLst>
              <a:ext uri="{FF2B5EF4-FFF2-40B4-BE49-F238E27FC236}">
                <a16:creationId xmlns:a16="http://schemas.microsoft.com/office/drawing/2014/main" id="{0DA9C6F2-7A86-4E87-B030-827D0B85D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913" y="55447"/>
            <a:ext cx="2626486" cy="11815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969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th Exercises &amp; Math Problems: Quadratic Equations and Inequalitie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63537"/>
            <a:ext cx="7588250" cy="62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Better Interview Preparation - Practice Makes Perfect Clipart, HD Png  Download - kindpng">
            <a:extLst>
              <a:ext uri="{FF2B5EF4-FFF2-40B4-BE49-F238E27FC236}">
                <a16:creationId xmlns:a16="http://schemas.microsoft.com/office/drawing/2014/main" id="{30ADAF87-1D4C-443F-B79E-FE5E89B05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845" y="145143"/>
            <a:ext cx="2048879" cy="220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4134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Quadratic Equation">
            <a:extLst>
              <a:ext uri="{FF2B5EF4-FFF2-40B4-BE49-F238E27FC236}">
                <a16:creationId xmlns:a16="http://schemas.microsoft.com/office/drawing/2014/main" id="{86360C4D-703D-4210-B664-472E3C984E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972" r="62775"/>
          <a:stretch/>
        </p:blipFill>
        <p:spPr bwMode="auto">
          <a:xfrm>
            <a:off x="267286" y="2239194"/>
            <a:ext cx="4259550" cy="320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Quadratic Equation">
            <a:extLst>
              <a:ext uri="{FF2B5EF4-FFF2-40B4-BE49-F238E27FC236}">
                <a16:creationId xmlns:a16="http://schemas.microsoft.com/office/drawing/2014/main" id="{41BCE860-5988-444A-A980-CFD31F646C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05" t="58972" r="22551" b="11547"/>
          <a:stretch/>
        </p:blipFill>
        <p:spPr bwMode="auto">
          <a:xfrm>
            <a:off x="5652701" y="2239194"/>
            <a:ext cx="3835135" cy="258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0E1CEAB-052A-4A38-92C2-048BB5B2232F}"/>
              </a:ext>
            </a:extLst>
          </p:cNvPr>
          <p:cNvSpPr txBox="1">
            <a:spLocks/>
          </p:cNvSpPr>
          <p:nvPr/>
        </p:nvSpPr>
        <p:spPr>
          <a:xfrm>
            <a:off x="394901" y="394155"/>
            <a:ext cx="10515600" cy="10697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Amasis MT Pro" panose="02040504050005020304" pitchFamily="18" charset="0"/>
              </a:rPr>
              <a:t>Problems to practice (try to use all methods)</a:t>
            </a:r>
          </a:p>
        </p:txBody>
      </p:sp>
      <p:pic>
        <p:nvPicPr>
          <p:cNvPr id="2" name="Picture 2" descr="4 Everyday Tips to Help You Practice Your English | Grammarly">
            <a:extLst>
              <a:ext uri="{FF2B5EF4-FFF2-40B4-BE49-F238E27FC236}">
                <a16:creationId xmlns:a16="http://schemas.microsoft.com/office/drawing/2014/main" id="{102F1759-D089-4208-B430-544BA757B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228" y="5126595"/>
            <a:ext cx="2870486" cy="15107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2563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6AEA3D-81CD-36A8-B56D-E9FE9F8A7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148" y="1463745"/>
            <a:ext cx="8161241" cy="4843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BC4A12-8EC1-FE5B-7F8F-199CD9E791DA}"/>
              </a:ext>
            </a:extLst>
          </p:cNvPr>
          <p:cNvSpPr txBox="1"/>
          <p:nvPr/>
        </p:nvSpPr>
        <p:spPr>
          <a:xfrm>
            <a:off x="697462" y="698538"/>
            <a:ext cx="98554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masis MT Pro Medium" panose="02040604050005020304" pitchFamily="18" charset="0"/>
              </a:rPr>
              <a:t>Write Linear if the given equation is a Linear equation or Quadratic and solve them.</a:t>
            </a:r>
          </a:p>
        </p:txBody>
      </p:sp>
    </p:spTree>
    <p:extLst>
      <p:ext uri="{BB962C8B-B14F-4D97-AF65-F5344CB8AC3E}">
        <p14:creationId xmlns:p14="http://schemas.microsoft.com/office/powerpoint/2010/main" val="11281586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EF682-ADAB-4A82-9FDD-1327CE2E6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37" y="138645"/>
            <a:ext cx="10515600" cy="1325563"/>
          </a:xfrm>
        </p:spPr>
        <p:txBody>
          <a:bodyPr/>
          <a:lstStyle/>
          <a:p>
            <a:r>
              <a:rPr lang="en-US" dirty="0">
                <a:latin typeface="Amasis MT Pro Medium" panose="02040604050005020304" pitchFamily="18" charset="0"/>
              </a:rPr>
              <a:t>Circle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D1DEF-7F3C-42ED-8EA1-AB8AF5DA4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masis MT Pro Medium" panose="02040604050005020304" pitchFamily="18" charset="0"/>
            </a:endParaRPr>
          </a:p>
          <a:p>
            <a:endParaRPr lang="en-US" dirty="0">
              <a:latin typeface="Amasis MT Pro Medium" panose="02040604050005020304" pitchFamily="18" charset="0"/>
            </a:endParaRPr>
          </a:p>
          <a:p>
            <a:r>
              <a:rPr lang="en-US" dirty="0">
                <a:latin typeface="Amasis MT Pro Medium" panose="02040604050005020304" pitchFamily="18" charset="0"/>
              </a:rPr>
              <a:t>r - radius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F0C820E6-8152-4325-9C2D-7F183893C80D}"/>
              </a:ext>
            </a:extLst>
          </p:cNvPr>
          <p:cNvSpPr/>
          <p:nvPr/>
        </p:nvSpPr>
        <p:spPr>
          <a:xfrm>
            <a:off x="5078447" y="2797685"/>
            <a:ext cx="2363372" cy="2377440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ABD7942-E106-407D-A8D8-FDAFB2E476F5}"/>
              </a:ext>
            </a:extLst>
          </p:cNvPr>
          <p:cNvCxnSpPr/>
          <p:nvPr/>
        </p:nvCxnSpPr>
        <p:spPr>
          <a:xfrm>
            <a:off x="6288268" y="4023360"/>
            <a:ext cx="115355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B547408-4024-4B73-9C48-B31220CF26F9}"/>
              </a:ext>
            </a:extLst>
          </p:cNvPr>
          <p:cNvCxnSpPr/>
          <p:nvPr/>
        </p:nvCxnSpPr>
        <p:spPr>
          <a:xfrm flipV="1">
            <a:off x="6288260" y="2968283"/>
            <a:ext cx="534573" cy="104100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F1DE5D7-13D3-4FE1-A498-F63778B32B4C}"/>
              </a:ext>
            </a:extLst>
          </p:cNvPr>
          <p:cNvSpPr txBox="1"/>
          <p:nvPr/>
        </p:nvSpPr>
        <p:spPr>
          <a:xfrm>
            <a:off x="6806640" y="2613019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masis MT Pro Medium" panose="02040604050005020304" pitchFamily="18" charset="0"/>
              </a:rPr>
              <a:t>Q (x, y)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0D3F4C-2492-411F-AB40-149E580CB910}"/>
              </a:ext>
            </a:extLst>
          </p:cNvPr>
          <p:cNvSpPr txBox="1"/>
          <p:nvPr/>
        </p:nvSpPr>
        <p:spPr>
          <a:xfrm>
            <a:off x="5707237" y="4001294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masis MT Pro Medium" panose="02040604050005020304" pitchFamily="18" charset="0"/>
              </a:rPr>
              <a:t>P (a, b)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AB72D0-BC25-43EA-9A90-714C4CC19EDF}"/>
              </a:ext>
            </a:extLst>
          </p:cNvPr>
          <p:cNvSpPr txBox="1"/>
          <p:nvPr/>
        </p:nvSpPr>
        <p:spPr>
          <a:xfrm rot="17267821">
            <a:off x="6233771" y="3214441"/>
            <a:ext cx="272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masis MT Pro Medium" panose="02040604050005020304" pitchFamily="18" charset="0"/>
              </a:rPr>
              <a:t>r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566E492-AB16-4070-A1AA-C3B400D22BCB}"/>
              </a:ext>
            </a:extLst>
          </p:cNvPr>
          <p:cNvCxnSpPr/>
          <p:nvPr/>
        </p:nvCxnSpPr>
        <p:spPr>
          <a:xfrm>
            <a:off x="6865043" y="2982351"/>
            <a:ext cx="0" cy="10410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2CDC26C-A33E-45EC-9EBA-8D90DD1077E2}"/>
                  </a:ext>
                </a:extLst>
              </p:cNvPr>
              <p:cNvSpPr txBox="1"/>
              <p:nvPr/>
            </p:nvSpPr>
            <p:spPr>
              <a:xfrm>
                <a:off x="8651632" y="3425483"/>
                <a:ext cx="2676438" cy="9469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masis MT Pro Medium" panose="02040604050005020304" pitchFamily="18" charset="0"/>
                  </a:rPr>
                  <a:t>By Pythagoras:</a:t>
                </a:r>
              </a:p>
              <a:p>
                <a:endParaRPr lang="en-US" dirty="0">
                  <a:latin typeface="Amasis MT Pro Medium" panose="020406040500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2CDC26C-A33E-45EC-9EBA-8D90DD107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1632" y="3425483"/>
                <a:ext cx="2676438" cy="946991"/>
              </a:xfrm>
              <a:prstGeom prst="rect">
                <a:avLst/>
              </a:prstGeom>
              <a:blipFill>
                <a:blip r:embed="rId2"/>
                <a:stretch>
                  <a:fillRect l="-1822" t="-3871" b="-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8A99A96-8BDA-432D-A4AD-3B33D40BC35F}"/>
              </a:ext>
            </a:extLst>
          </p:cNvPr>
          <p:cNvCxnSpPr/>
          <p:nvPr/>
        </p:nvCxnSpPr>
        <p:spPr>
          <a:xfrm flipV="1">
            <a:off x="8651632" y="4370626"/>
            <a:ext cx="506436" cy="9284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F63442A-FE18-451D-B4AA-23B0CE1E21CC}"/>
              </a:ext>
            </a:extLst>
          </p:cNvPr>
          <p:cNvSpPr txBox="1"/>
          <p:nvPr/>
        </p:nvSpPr>
        <p:spPr>
          <a:xfrm>
            <a:off x="8099907" y="5299093"/>
            <a:ext cx="24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masis MT Pro Medium" panose="02040604050005020304" pitchFamily="18" charset="0"/>
              </a:rPr>
              <a:t>Equation of the circle</a:t>
            </a:r>
          </a:p>
        </p:txBody>
      </p:sp>
      <p:pic>
        <p:nvPicPr>
          <p:cNvPr id="7172" name="Picture 4" descr="Helping You To Stay Focused | Better Student Series">
            <a:extLst>
              <a:ext uri="{FF2B5EF4-FFF2-40B4-BE49-F238E27FC236}">
                <a16:creationId xmlns:a16="http://schemas.microsoft.com/office/drawing/2014/main" id="{90F8AE6E-FA4A-4BCF-ADED-2AFFB46C2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9851" y="75587"/>
            <a:ext cx="1961663" cy="156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0969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EBC570-F3D2-42F1-A6DA-84920DE395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4214" y="1805354"/>
                <a:ext cx="4944151" cy="3785419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latin typeface="Amasis MT Pro Medium" panose="02040604050005020304" pitchFamily="18" charset="0"/>
                  </a:rPr>
                  <a:t>Circle C centered at P (3, 4) with radius 5 units. Equation?</a:t>
                </a:r>
              </a:p>
              <a:p>
                <a:endParaRPr lang="en-US" sz="2400" dirty="0">
                  <a:latin typeface="Amasis MT Pro Medium" panose="02040604050005020304" pitchFamily="18" charset="0"/>
                </a:endParaRPr>
              </a:p>
              <a:p>
                <a:r>
                  <a:rPr lang="en-US" sz="2400" dirty="0">
                    <a:latin typeface="Amasis MT Pro Medium" panose="02040604050005020304" pitchFamily="18" charset="0"/>
                  </a:rPr>
                  <a:t>Crossing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Amasis MT Pro Medium" panose="020406040500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Amasis MT Pro Medium" panose="02040604050005020304" pitchFamily="18" charset="0"/>
                  </a:rPr>
                  <a:t> axes: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r>
                  <a:rPr lang="en-US" sz="2400" dirty="0">
                    <a:latin typeface="Amasis MT Pro Medium" panose="02040604050005020304" pitchFamily="18" charset="0"/>
                  </a:rPr>
                  <a:t>, touches y-axis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r>
                  <a:rPr lang="en-US" sz="2400" dirty="0">
                    <a:latin typeface="Amasis MT Pro Medium" panose="02040604050005020304" pitchFamily="18" charset="0"/>
                  </a:rPr>
                  <a:t>, touches x-axis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EBC570-F3D2-42F1-A6DA-84920DE395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4214" y="1805354"/>
                <a:ext cx="4944151" cy="3785419"/>
              </a:xfrm>
              <a:blipFill>
                <a:blip r:embed="rId2"/>
                <a:stretch>
                  <a:fillRect l="-1603" t="-2254" r="-2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 descr="Future of CIO: The Monthly “Problem-Solving Master” Book Tuning: The  Digital Flavored Problem-Solving Dec. 2018">
            <a:extLst>
              <a:ext uri="{FF2B5EF4-FFF2-40B4-BE49-F238E27FC236}">
                <a16:creationId xmlns:a16="http://schemas.microsoft.com/office/drawing/2014/main" id="{9832E4DF-387A-4AD0-A354-BDD4DDAC0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709" y="1933668"/>
            <a:ext cx="4475531" cy="298741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5867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eck if a line touches or intersects a circle - GeeksforGeeks">
            <a:extLst>
              <a:ext uri="{FF2B5EF4-FFF2-40B4-BE49-F238E27FC236}">
                <a16:creationId xmlns:a16="http://schemas.microsoft.com/office/drawing/2014/main" id="{A805E0A0-7C75-6714-764D-5E7D2DA73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076" y="2166256"/>
            <a:ext cx="8647043" cy="367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CFF9C5-E787-4A2F-3138-47DAA6F80047}"/>
              </a:ext>
            </a:extLst>
          </p:cNvPr>
          <p:cNvSpPr txBox="1"/>
          <p:nvPr/>
        </p:nvSpPr>
        <p:spPr>
          <a:xfrm>
            <a:off x="3198068" y="430451"/>
            <a:ext cx="60975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Amasis MT Pro Medium" panose="02040604050005020304" pitchFamily="18" charset="0"/>
              </a:rPr>
              <a:t>Circle-Line Intersection</a:t>
            </a:r>
          </a:p>
        </p:txBody>
      </p:sp>
    </p:spTree>
    <p:extLst>
      <p:ext uri="{BB962C8B-B14F-4D97-AF65-F5344CB8AC3E}">
        <p14:creationId xmlns:p14="http://schemas.microsoft.com/office/powerpoint/2010/main" val="32833667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E68A8-877F-4D56-A32D-479B05004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45" y="85337"/>
            <a:ext cx="10515600" cy="102757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masis MT Pro Medium" panose="02040604050005020304" pitchFamily="18" charset="0"/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DCC8497-FFAF-4D02-94CA-0723C970C093}"/>
                  </a:ext>
                </a:extLst>
              </p:cNvPr>
              <p:cNvSpPr txBox="1"/>
              <p:nvPr/>
            </p:nvSpPr>
            <p:spPr>
              <a:xfrm>
                <a:off x="8207875" y="4985697"/>
                <a:ext cx="3549690" cy="580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9+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31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−11−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31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DCC8497-FFAF-4D02-94CA-0723C970C0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7875" y="4985697"/>
                <a:ext cx="3549690" cy="5809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FE7D644-3AFB-4E67-AB44-3CD03CFA67CF}"/>
                  </a:ext>
                </a:extLst>
              </p:cNvPr>
              <p:cNvSpPr txBox="1"/>
              <p:nvPr/>
            </p:nvSpPr>
            <p:spPr>
              <a:xfrm>
                <a:off x="8207874" y="5757353"/>
                <a:ext cx="3426772" cy="580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9−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31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−11+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31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FE7D644-3AFB-4E67-AB44-3CD03CFA6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7874" y="5757353"/>
                <a:ext cx="3426772" cy="5809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6255DC7D-F64C-4D95-8974-C0D624689D15}"/>
              </a:ext>
            </a:extLst>
          </p:cNvPr>
          <p:cNvGrpSpPr/>
          <p:nvPr/>
        </p:nvGrpSpPr>
        <p:grpSpPr>
          <a:xfrm>
            <a:off x="690678" y="2722320"/>
            <a:ext cx="3037435" cy="1753587"/>
            <a:chOff x="1055077" y="2943789"/>
            <a:chExt cx="3037435" cy="17535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79B4687-9E30-416A-8977-E62F15E1B414}"/>
                    </a:ext>
                  </a:extLst>
                </p:cNvPr>
                <p:cNvSpPr txBox="1"/>
                <p:nvPr/>
              </p:nvSpPr>
              <p:spPr>
                <a:xfrm>
                  <a:off x="1252024" y="3174190"/>
                  <a:ext cx="242989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𝑺𝒕𝒆𝒑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79B4687-9E30-416A-8977-E62F15E1B4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2024" y="3174190"/>
                  <a:ext cx="2429896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3015" r="-1759" b="-326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55F8907-8E99-4171-9FE7-FB3C5949EFAE}"/>
                    </a:ext>
                  </a:extLst>
                </p:cNvPr>
                <p:cNvSpPr txBox="1"/>
                <p:nvPr/>
              </p:nvSpPr>
              <p:spPr>
                <a:xfrm>
                  <a:off x="1672011" y="3571691"/>
                  <a:ext cx="14520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55F8907-8E99-4171-9FE7-FB3C5949EF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2011" y="3571691"/>
                  <a:ext cx="1452064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5021" r="-3347" b="-326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936A650-31EB-4395-AD82-179D138DA922}"/>
                    </a:ext>
                  </a:extLst>
                </p:cNvPr>
                <p:cNvSpPr txBox="1"/>
                <p:nvPr/>
              </p:nvSpPr>
              <p:spPr>
                <a:xfrm>
                  <a:off x="1800251" y="3937025"/>
                  <a:ext cx="1195584" cy="518604"/>
                </a:xfrm>
                <a:prstGeom prst="rect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936A650-31EB-4395-AD82-179D138DA9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0251" y="3937025"/>
                  <a:ext cx="1195584" cy="51860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C93A05A4-50AA-4B44-B141-9088A2319810}"/>
                </a:ext>
              </a:extLst>
            </p:cNvPr>
            <p:cNvSpPr/>
            <p:nvPr/>
          </p:nvSpPr>
          <p:spPr>
            <a:xfrm>
              <a:off x="1055077" y="2943789"/>
              <a:ext cx="3037435" cy="175358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188FD9E-3EDE-4F83-8B37-8AC3756906FA}"/>
              </a:ext>
            </a:extLst>
          </p:cNvPr>
          <p:cNvGrpSpPr/>
          <p:nvPr/>
        </p:nvGrpSpPr>
        <p:grpSpPr>
          <a:xfrm>
            <a:off x="4237770" y="3615935"/>
            <a:ext cx="7733405" cy="3156727"/>
            <a:chOff x="6072702" y="3290499"/>
            <a:chExt cx="7733405" cy="31567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3E3B56E-6ED8-40C1-8904-2E69424387A8}"/>
                    </a:ext>
                  </a:extLst>
                </p:cNvPr>
                <p:cNvSpPr txBox="1"/>
                <p:nvPr/>
              </p:nvSpPr>
              <p:spPr>
                <a:xfrm>
                  <a:off x="6256888" y="3446531"/>
                  <a:ext cx="540372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𝑺𝒕𝒆𝒑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𝐴𝑛𝑦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𝑚𝑒𝑡h𝑜𝑑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𝑠𝑜𝑙𝑣𝑖𝑛𝑔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𝑞𝑢𝑎𝑑𝑟𝑎𝑡𝑖𝑐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𝑒𝑞𝑢𝑎𝑡𝑖𝑜𝑛𝑠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3E3B56E-6ED8-40C1-8904-2E69424387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6888" y="3446531"/>
                  <a:ext cx="5403722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353" t="-2222" r="-451" b="-3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628F2FA-704F-4755-8F72-0401E8F24D25}"/>
                    </a:ext>
                  </a:extLst>
                </p:cNvPr>
                <p:cNvSpPr txBox="1"/>
                <p:nvPr/>
              </p:nvSpPr>
              <p:spPr>
                <a:xfrm>
                  <a:off x="6395900" y="3967772"/>
                  <a:ext cx="5510419" cy="58368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±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81 −50</m:t>
                                </m:r>
                              </m:e>
                            </m:ra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±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31</m:t>
                                </m:r>
                              </m:e>
                            </m:ra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 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𝑞𝑢𝑎𝑑𝑟𝑎𝑡𝑖𝑐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𝑓𝑜𝑟𝑚𝑢𝑙𝑎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628F2FA-704F-4755-8F72-0401E8F24D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5900" y="3967772"/>
                  <a:ext cx="5510419" cy="583686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72C72BB-6196-4143-8045-EB357F9AD58D}"/>
                    </a:ext>
                  </a:extLst>
                </p:cNvPr>
                <p:cNvSpPr txBox="1"/>
                <p:nvPr/>
              </p:nvSpPr>
              <p:spPr>
                <a:xfrm>
                  <a:off x="6857792" y="4843123"/>
                  <a:ext cx="1389483" cy="5809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9+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31</m:t>
                                </m:r>
                              </m:e>
                            </m:ra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72C72BB-6196-4143-8045-EB357F9AD5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7792" y="4843123"/>
                  <a:ext cx="1389483" cy="580928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9DD2F20C-801E-4FDE-B4F0-31A1846A0AAA}"/>
                    </a:ext>
                  </a:extLst>
                </p:cNvPr>
                <p:cNvSpPr txBox="1"/>
                <p:nvPr/>
              </p:nvSpPr>
              <p:spPr>
                <a:xfrm>
                  <a:off x="6872059" y="5525604"/>
                  <a:ext cx="1394804" cy="5809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9−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31</m:t>
                                </m:r>
                              </m:e>
                            </m:ra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9DD2F20C-801E-4FDE-B4F0-31A1846A0A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2059" y="5525604"/>
                  <a:ext cx="1394804" cy="58092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65BCF5E7-88CA-425A-A946-33C4F31A2287}"/>
                </a:ext>
              </a:extLst>
            </p:cNvPr>
            <p:cNvSpPr/>
            <p:nvPr/>
          </p:nvSpPr>
          <p:spPr>
            <a:xfrm>
              <a:off x="6072702" y="3290499"/>
              <a:ext cx="7733405" cy="315672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FF89F5D-02ED-4575-A0B9-5B13F6A62649}"/>
              </a:ext>
            </a:extLst>
          </p:cNvPr>
          <p:cNvGrpSpPr/>
          <p:nvPr/>
        </p:nvGrpSpPr>
        <p:grpSpPr>
          <a:xfrm>
            <a:off x="834593" y="1564385"/>
            <a:ext cx="3574334" cy="707886"/>
            <a:chOff x="834593" y="1564385"/>
            <a:chExt cx="3574334" cy="707886"/>
          </a:xfrm>
        </p:grpSpPr>
        <p:sp>
          <p:nvSpPr>
            <p:cNvPr id="4" name="Left Brace 3">
              <a:extLst>
                <a:ext uri="{FF2B5EF4-FFF2-40B4-BE49-F238E27FC236}">
                  <a16:creationId xmlns:a16="http://schemas.microsoft.com/office/drawing/2014/main" id="{A543E8C5-ADA3-42D2-B82A-AE21EE671EF2}"/>
                </a:ext>
              </a:extLst>
            </p:cNvPr>
            <p:cNvSpPr/>
            <p:nvPr/>
          </p:nvSpPr>
          <p:spPr>
            <a:xfrm>
              <a:off x="834593" y="1623878"/>
              <a:ext cx="174617" cy="587478"/>
            </a:xfrm>
            <a:prstGeom prst="leftBrace">
              <a:avLst>
                <a:gd name="adj1" fmla="val 28418"/>
                <a:gd name="adj2" fmla="val 52369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6E7A622-FE4F-43AC-B28A-4B849D652B6C}"/>
                    </a:ext>
                  </a:extLst>
                </p:cNvPr>
                <p:cNvSpPr txBox="1"/>
                <p:nvPr/>
              </p:nvSpPr>
              <p:spPr>
                <a:xfrm>
                  <a:off x="1062681" y="1564385"/>
                  <a:ext cx="3346246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s-ES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0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20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sz="2000" i="1" dirty="0">
                              <a:latin typeface="Cambria Math" panose="02040503050406030204" pitchFamily="18" charset="0"/>
                            </a:rPr>
                            <m:t> − 2)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2000" i="1" dirty="0" smtClean="0"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s-ES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0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20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s-ES" sz="2000" i="1" dirty="0">
                              <a:latin typeface="Cambria Math" panose="02040503050406030204" pitchFamily="18" charset="0"/>
                            </a:rPr>
                            <m:t> + 3)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2000" i="1" dirty="0">
                          <a:latin typeface="Cambria Math" panose="02040503050406030204" pitchFamily="18" charset="0"/>
                        </a:rPr>
                        <m:t>= 4</m:t>
                      </m:r>
                    </m:oMath>
                  </a14:m>
                  <a:r>
                    <a:rPr lang="es-ES" sz="2000" dirty="0"/>
                    <a:t> </a:t>
                  </a:r>
                  <a:br>
                    <a:rPr lang="es-ES" sz="2000" dirty="0"/>
                  </a:br>
                  <a14:m>
                    <m:oMath xmlns:m="http://schemas.openxmlformats.org/officeDocument/2006/math">
                      <m:r>
                        <a:rPr lang="es-ES" sz="20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s-ES" sz="20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sz="2000" i="1" dirty="0" smtClean="0">
                          <a:latin typeface="Cambria Math" panose="02040503050406030204" pitchFamily="18" charset="0"/>
                        </a:rPr>
                        <m:t> + 2</m:t>
                      </m:r>
                      <m:r>
                        <a:rPr lang="es-ES" sz="20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sz="2000" i="1" dirty="0" smtClean="0">
                          <a:latin typeface="Cambria Math" panose="02040503050406030204" pitchFamily="18" charset="0"/>
                        </a:rPr>
                        <m:t> = −1</m:t>
                      </m:r>
                    </m:oMath>
                  </a14:m>
                  <a:r>
                    <a:rPr lang="en-US" sz="2000" dirty="0"/>
                    <a:t> </a:t>
                  </a: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6E7A622-FE4F-43AC-B28A-4B849D652B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2681" y="1564385"/>
                  <a:ext cx="3346246" cy="707886"/>
                </a:xfrm>
                <a:prstGeom prst="rect">
                  <a:avLst/>
                </a:prstGeom>
                <a:blipFill>
                  <a:blip r:embed="rId15"/>
                  <a:stretch>
                    <a:fillRect l="-911" b="-6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Arrow: Left 22">
            <a:extLst>
              <a:ext uri="{FF2B5EF4-FFF2-40B4-BE49-F238E27FC236}">
                <a16:creationId xmlns:a16="http://schemas.microsoft.com/office/drawing/2014/main" id="{28B6214E-2AE9-41A8-AC35-3DB72DACBD98}"/>
              </a:ext>
            </a:extLst>
          </p:cNvPr>
          <p:cNvSpPr/>
          <p:nvPr/>
        </p:nvSpPr>
        <p:spPr>
          <a:xfrm rot="10800000">
            <a:off x="6947265" y="5634036"/>
            <a:ext cx="786440" cy="246634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C6C6808-9432-4DDD-BE71-47331039E577}"/>
                  </a:ext>
                </a:extLst>
              </p:cNvPr>
              <p:cNvSpPr txBox="1"/>
              <p:nvPr/>
            </p:nvSpPr>
            <p:spPr>
              <a:xfrm>
                <a:off x="2684717" y="309684"/>
                <a:ext cx="167052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 = ?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C6C6808-9432-4DDD-BE71-47331039E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717" y="309684"/>
                <a:ext cx="1670522" cy="58477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F3A5D5F9-CE47-41C4-B866-A94D0523C35B}"/>
              </a:ext>
            </a:extLst>
          </p:cNvPr>
          <p:cNvGrpSpPr/>
          <p:nvPr/>
        </p:nvGrpSpPr>
        <p:grpSpPr>
          <a:xfrm>
            <a:off x="5717601" y="85337"/>
            <a:ext cx="6147732" cy="3378050"/>
            <a:chOff x="5742924" y="23256"/>
            <a:chExt cx="6147732" cy="33780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7F433E72-F8AB-48D5-8624-2C889B16F307}"/>
                    </a:ext>
                  </a:extLst>
                </p:cNvPr>
                <p:cNvSpPr txBox="1"/>
                <p:nvPr/>
              </p:nvSpPr>
              <p:spPr>
                <a:xfrm>
                  <a:off x="10493498" y="171184"/>
                  <a:ext cx="724557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⟺</m:t>
                        </m:r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7F433E72-F8AB-48D5-8624-2C889B16F3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93498" y="171184"/>
                  <a:ext cx="724557" cy="276999"/>
                </a:xfrm>
                <a:prstGeom prst="rect">
                  <a:avLst/>
                </a:prstGeom>
                <a:blipFill>
                  <a:blip r:embed="rId17"/>
                  <a:stretch>
                    <a:fillRect l="-7563" r="-8403" b="-3260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D16D90C4-3FBD-4502-9397-BE321EEDCFB6}"/>
                    </a:ext>
                  </a:extLst>
                </p:cNvPr>
                <p:cNvSpPr txBox="1"/>
                <p:nvPr/>
              </p:nvSpPr>
              <p:spPr>
                <a:xfrm>
                  <a:off x="7013555" y="1365853"/>
                  <a:ext cx="2496902" cy="52418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+(−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D16D90C4-3FBD-4502-9397-BE321EEDCF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3555" y="1365853"/>
                  <a:ext cx="2496902" cy="52418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A9E3B9D-D838-48A4-A8C8-F890BC67ED81}"/>
                    </a:ext>
                  </a:extLst>
                </p:cNvPr>
                <p:cNvSpPr txBox="1"/>
                <p:nvPr/>
              </p:nvSpPr>
              <p:spPr>
                <a:xfrm>
                  <a:off x="6082137" y="188024"/>
                  <a:ext cx="324088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𝑺𝒕𝒆𝒑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+3)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A9E3B9D-D838-48A4-A8C8-F890BC67ED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2137" y="188024"/>
                  <a:ext cx="3240887" cy="276999"/>
                </a:xfrm>
                <a:prstGeom prst="rect">
                  <a:avLst/>
                </a:prstGeom>
                <a:blipFill>
                  <a:blip r:embed="rId19"/>
                  <a:stretch>
                    <a:fillRect l="-2072" t="-4444" r="-1318" b="-3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FB17457-53D9-45D9-8CF1-8261E8F8921B}"/>
                    </a:ext>
                  </a:extLst>
                </p:cNvPr>
                <p:cNvSpPr txBox="1"/>
                <p:nvPr/>
              </p:nvSpPr>
              <p:spPr>
                <a:xfrm>
                  <a:off x="6567864" y="664254"/>
                  <a:ext cx="3874011" cy="72386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FB17457-53D9-45D9-8CF1-8261E8F892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7864" y="664254"/>
                  <a:ext cx="3874011" cy="723869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1A18FAC-2A68-4881-B1E5-3A8D86ECC273}"/>
                    </a:ext>
                  </a:extLst>
                </p:cNvPr>
                <p:cNvSpPr txBox="1"/>
                <p:nvPr/>
              </p:nvSpPr>
              <p:spPr>
                <a:xfrm>
                  <a:off x="7325107" y="2849097"/>
                  <a:ext cx="1795684" cy="55220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b="0" dirty="0"/>
                    <a:t>2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−9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1A18FAC-2A68-4881-B1E5-3A8D86ECC2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5107" y="2849097"/>
                  <a:ext cx="1795684" cy="552209"/>
                </a:xfrm>
                <a:prstGeom prst="rect">
                  <a:avLst/>
                </a:prstGeom>
                <a:blipFill>
                  <a:blip r:embed="rId21"/>
                  <a:stretch>
                    <a:fillRect l="-8163" t="-3297" r="-37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E51855AD-EA89-404A-925A-D7B3F16AE661}"/>
                </a:ext>
              </a:extLst>
            </p:cNvPr>
            <p:cNvSpPr/>
            <p:nvPr/>
          </p:nvSpPr>
          <p:spPr>
            <a:xfrm>
              <a:off x="5742924" y="23256"/>
              <a:ext cx="6147732" cy="335508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009FFAF-9ADE-479A-A49C-9FD182738E76}"/>
                </a:ext>
              </a:extLst>
            </p:cNvPr>
            <p:cNvGrpSpPr/>
            <p:nvPr/>
          </p:nvGrpSpPr>
          <p:grpSpPr>
            <a:xfrm>
              <a:off x="6096000" y="2020292"/>
              <a:ext cx="4907298" cy="731655"/>
              <a:chOff x="6027146" y="1684672"/>
              <a:chExt cx="4907298" cy="7316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C5CCD8A8-5B34-4D15-88F8-F7F404A01BEC}"/>
                      </a:ext>
                    </a:extLst>
                  </p:cNvPr>
                  <p:cNvSpPr txBox="1"/>
                  <p:nvPr/>
                </p:nvSpPr>
                <p:spPr>
                  <a:xfrm>
                    <a:off x="6096000" y="1684672"/>
                    <a:ext cx="4791888" cy="73165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×2+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=4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C5CCD8A8-5B34-4D15-88F8-F7F404A01BE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6000" y="1684672"/>
                    <a:ext cx="4791888" cy="731655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DB96B9BC-B1CE-43CC-BCAC-7AC63AEF3950}"/>
                  </a:ext>
                </a:extLst>
              </p:cNvPr>
              <p:cNvGrpSpPr/>
              <p:nvPr/>
            </p:nvGrpSpPr>
            <p:grpSpPr>
              <a:xfrm>
                <a:off x="6027146" y="1846080"/>
                <a:ext cx="4907298" cy="449303"/>
                <a:chOff x="6027146" y="1846080"/>
                <a:chExt cx="4907298" cy="449303"/>
              </a:xfrm>
            </p:grpSpPr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4AF497F7-F5C5-4BF1-BABE-94E7A92B145C}"/>
                    </a:ext>
                  </a:extLst>
                </p:cNvPr>
                <p:cNvCxnSpPr/>
                <p:nvPr/>
              </p:nvCxnSpPr>
              <p:spPr>
                <a:xfrm>
                  <a:off x="6027146" y="2116701"/>
                  <a:ext cx="333004" cy="0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4430F92F-BE15-4129-867D-2ADF107C230E}"/>
                    </a:ext>
                  </a:extLst>
                </p:cNvPr>
                <p:cNvCxnSpPr/>
                <p:nvPr/>
              </p:nvCxnSpPr>
              <p:spPr>
                <a:xfrm>
                  <a:off x="8256991" y="2157031"/>
                  <a:ext cx="333004" cy="0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B013F533-3A97-4DFB-9129-481763E38406}"/>
                    </a:ext>
                  </a:extLst>
                </p:cNvPr>
                <p:cNvCxnSpPr/>
                <p:nvPr/>
              </p:nvCxnSpPr>
              <p:spPr>
                <a:xfrm>
                  <a:off x="6581945" y="2201912"/>
                  <a:ext cx="99955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9B96293A-331F-4C78-8DD3-F424670B93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82355" y="2295383"/>
                  <a:ext cx="1002459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1B601345-669D-4FE4-98C6-B118B2EAC6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700201" y="2211356"/>
                  <a:ext cx="422111" cy="0"/>
                </a:xfrm>
                <a:prstGeom prst="line">
                  <a:avLst/>
                </a:prstGeom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DFE85FD4-139C-49BE-BAB3-77553731D2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02533" y="2272270"/>
                  <a:ext cx="422111" cy="0"/>
                </a:xfrm>
                <a:prstGeom prst="line">
                  <a:avLst/>
                </a:prstGeom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60F8E9F1-A103-4007-AB4A-FEE4ECBB65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512333" y="2211356"/>
                  <a:ext cx="422111" cy="0"/>
                </a:xfrm>
                <a:prstGeom prst="line">
                  <a:avLst/>
                </a:prstGeom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8F3A9F66-86A0-4F00-9870-739181F2D3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832285" y="1846080"/>
                  <a:ext cx="131647" cy="270621"/>
                </a:xfrm>
                <a:prstGeom prst="line">
                  <a:avLst/>
                </a:prstGeom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D09FBD4C-2E7F-4E7E-B73B-E6F0AFD0D5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694791" y="1846883"/>
                  <a:ext cx="131647" cy="270621"/>
                </a:xfrm>
                <a:prstGeom prst="line">
                  <a:avLst/>
                </a:prstGeom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0C9D49A-8904-48F5-9F52-7F6E859CFAEF}"/>
                </a:ext>
              </a:extLst>
            </p:cNvPr>
            <p:cNvSpPr/>
            <p:nvPr/>
          </p:nvSpPr>
          <p:spPr>
            <a:xfrm>
              <a:off x="8208683" y="664254"/>
              <a:ext cx="752437" cy="557804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8205688-68A8-86F4-7927-828A40017AD7}"/>
              </a:ext>
            </a:extLst>
          </p:cNvPr>
          <p:cNvSpPr/>
          <p:nvPr/>
        </p:nvSpPr>
        <p:spPr>
          <a:xfrm>
            <a:off x="4830999" y="5096185"/>
            <a:ext cx="1978977" cy="1391769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54E8356-6040-8FDE-7CC2-0ECDF88C7DD8}"/>
              </a:ext>
            </a:extLst>
          </p:cNvPr>
          <p:cNvSpPr/>
          <p:nvPr/>
        </p:nvSpPr>
        <p:spPr>
          <a:xfrm>
            <a:off x="7924885" y="4842427"/>
            <a:ext cx="3801586" cy="164552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3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23" grpId="0" animBg="1"/>
      <p:bldP spid="15" grpId="0" animBg="1"/>
      <p:bldP spid="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DC2216-8DD7-4EA9-8C11-4747BE4392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53331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DC2216-8DD7-4EA9-8C11-4747BE4392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53331"/>
                <a:ext cx="10515600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>
            <a:extLst>
              <a:ext uri="{FF2B5EF4-FFF2-40B4-BE49-F238E27FC236}">
                <a16:creationId xmlns:a16="http://schemas.microsoft.com/office/drawing/2014/main" id="{853D47DC-7381-44F6-9CCF-4C91BFC699E6}"/>
              </a:ext>
            </a:extLst>
          </p:cNvPr>
          <p:cNvSpPr/>
          <p:nvPr/>
        </p:nvSpPr>
        <p:spPr>
          <a:xfrm>
            <a:off x="633046" y="1420837"/>
            <a:ext cx="253219" cy="717452"/>
          </a:xfrm>
          <a:prstGeom prst="leftBrace">
            <a:avLst>
              <a:gd name="adj1" fmla="val 26757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15D08D-44A7-4367-8D47-C1708CCDFE69}"/>
              </a:ext>
            </a:extLst>
          </p:cNvPr>
          <p:cNvSpPr txBox="1"/>
          <p:nvPr/>
        </p:nvSpPr>
        <p:spPr>
          <a:xfrm>
            <a:off x="328008" y="461577"/>
            <a:ext cx="7362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masis MT Pro Medium" panose="02040604050005020304" pitchFamily="18" charset="0"/>
              </a:rPr>
              <a:t>At what points given equations’ graphs intersect?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18E55A-F76D-434E-BA1A-973D38FE912D}"/>
                  </a:ext>
                </a:extLst>
              </p:cNvPr>
              <p:cNvSpPr txBox="1"/>
              <p:nvPr/>
            </p:nvSpPr>
            <p:spPr>
              <a:xfrm>
                <a:off x="633046" y="3260133"/>
                <a:ext cx="2507407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US" sz="2400" b="0" dirty="0"/>
              </a:p>
              <a:p>
                <a:r>
                  <a:rPr lang="en-US" sz="2400" b="0" dirty="0"/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18E55A-F76D-434E-BA1A-973D38FE9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46" y="3260133"/>
                <a:ext cx="2507407" cy="738664"/>
              </a:xfrm>
              <a:prstGeom prst="rect">
                <a:avLst/>
              </a:prstGeom>
              <a:blipFill>
                <a:blip r:embed="rId3"/>
                <a:stretch>
                  <a:fillRect b="-12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E34976-E623-47F4-A8A4-3DC487A01CC3}"/>
                  </a:ext>
                </a:extLst>
              </p:cNvPr>
              <p:cNvSpPr txBox="1"/>
              <p:nvPr/>
            </p:nvSpPr>
            <p:spPr>
              <a:xfrm>
                <a:off x="328008" y="4919095"/>
                <a:ext cx="969090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latin typeface="Amasis MT Pro Medium" panose="02040604050005020304" pitchFamily="18" charset="0"/>
                  </a:rPr>
                  <a:t>At what points does the line with equation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sz="2400" dirty="0">
                    <a:latin typeface="Amasis MT Pro Medium" panose="02040604050005020304" pitchFamily="18" charset="0"/>
                  </a:rPr>
                  <a:t> intersect a circle with radius 2 and center (0, 5)?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E34976-E623-47F4-A8A4-3DC487A01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08" y="4919095"/>
                <a:ext cx="9690906" cy="830997"/>
              </a:xfrm>
              <a:prstGeom prst="rect">
                <a:avLst/>
              </a:prstGeom>
              <a:blipFill>
                <a:blip r:embed="rId4"/>
                <a:stretch>
                  <a:fillRect l="-881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e 8">
            <a:extLst>
              <a:ext uri="{FF2B5EF4-FFF2-40B4-BE49-F238E27FC236}">
                <a16:creationId xmlns:a16="http://schemas.microsoft.com/office/drawing/2014/main" id="{DF0D76A2-F3B1-4B95-9E93-97D51748DB3F}"/>
              </a:ext>
            </a:extLst>
          </p:cNvPr>
          <p:cNvSpPr/>
          <p:nvPr/>
        </p:nvSpPr>
        <p:spPr>
          <a:xfrm>
            <a:off x="633046" y="3281345"/>
            <a:ext cx="253219" cy="717452"/>
          </a:xfrm>
          <a:prstGeom prst="leftBrace">
            <a:avLst>
              <a:gd name="adj1" fmla="val 26757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Reduce stress by dealing with problems - Independent.ie">
            <a:extLst>
              <a:ext uri="{FF2B5EF4-FFF2-40B4-BE49-F238E27FC236}">
                <a16:creationId xmlns:a16="http://schemas.microsoft.com/office/drawing/2014/main" id="{9BFE0908-7A57-4598-A574-CF029B0D8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657" y="491019"/>
            <a:ext cx="1900335" cy="190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5344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62697-4F77-4680-BFB3-87B8BE21A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331" y="15052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masis MT Pro Medium" panose="02040604050005020304" pitchFamily="18" charset="0"/>
              </a:rPr>
              <a:t>More problems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FDBDA5-9719-474A-8548-4FCD261FAB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8133" t="24644" r="32431" b="49816"/>
          <a:stretch/>
        </p:blipFill>
        <p:spPr>
          <a:xfrm>
            <a:off x="703386" y="1828801"/>
            <a:ext cx="10656016" cy="257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95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0F59D-6A8D-48EB-981C-F7C9DE9BF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678" y="4794025"/>
            <a:ext cx="2396753" cy="822960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chemeClr val="tx1"/>
                </a:solidFill>
                <a:latin typeface="Amasis MT Pro" panose="02040504050005020304" pitchFamily="18" charset="0"/>
              </a:rPr>
              <a:t>Parabola</a:t>
            </a:r>
          </a:p>
        </p:txBody>
      </p:sp>
      <p:pic>
        <p:nvPicPr>
          <p:cNvPr id="2054" name="Picture 6" descr="Time-lapse of a huge satellite dish moving">
            <a:extLst>
              <a:ext uri="{FF2B5EF4-FFF2-40B4-BE49-F238E27FC236}">
                <a16:creationId xmlns:a16="http://schemas.microsoft.com/office/drawing/2014/main" id="{32F0D7FF-46AC-44A3-B3E2-0BB8B71054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1" r="14123" b="-2"/>
          <a:stretch/>
        </p:blipFill>
        <p:spPr bwMode="auto">
          <a:xfrm>
            <a:off x="20" y="-13"/>
            <a:ext cx="2926060" cy="400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B86E242-1900-4C41-8405-63DC1E9366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33" b="-2"/>
          <a:stretch/>
        </p:blipFill>
        <p:spPr bwMode="auto">
          <a:xfrm>
            <a:off x="3077487" y="8"/>
            <a:ext cx="2935224" cy="400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Quadratics Real World Examples - Lessons - Blendspace">
            <a:extLst>
              <a:ext uri="{FF2B5EF4-FFF2-40B4-BE49-F238E27FC236}">
                <a16:creationId xmlns:a16="http://schemas.microsoft.com/office/drawing/2014/main" id="{D31B5D2F-79A2-492C-A245-FDC63454D5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1" r="8238" b="2"/>
          <a:stretch/>
        </p:blipFill>
        <p:spPr bwMode="auto">
          <a:xfrm>
            <a:off x="6174474" y="13"/>
            <a:ext cx="2935224" cy="400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a Na Hills and Golden Bridge full day from Da Nang - Hoi An, Da Nang -  VIETNAME">
            <a:extLst>
              <a:ext uri="{FF2B5EF4-FFF2-40B4-BE49-F238E27FC236}">
                <a16:creationId xmlns:a16="http://schemas.microsoft.com/office/drawing/2014/main" id="{CE10C16D-0702-4194-A4D7-631260525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9" r="17030" b="-2"/>
          <a:stretch/>
        </p:blipFill>
        <p:spPr bwMode="auto">
          <a:xfrm>
            <a:off x="9256776" y="-9"/>
            <a:ext cx="2935224" cy="400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EDD7C2-FF45-457E-A9C0-C6649A6EAE68}"/>
              </a:ext>
            </a:extLst>
          </p:cNvPr>
          <p:cNvSpPr txBox="1"/>
          <p:nvPr/>
        </p:nvSpPr>
        <p:spPr>
          <a:xfrm>
            <a:off x="3620200" y="4585745"/>
            <a:ext cx="8049286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masis MT Pro" panose="02040504050005020304" pitchFamily="18" charset="0"/>
              </a:rPr>
              <a:t>Consider the satellite dish. These structures have a parabolic shape, allowing the reflection and focus of radio waves (parabolic shape helps receive and transmit signals).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masis MT Pro" panose="02040504050005020304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masis MT Pro" panose="02040504050005020304" pitchFamily="18" charset="0"/>
              </a:rPr>
              <a:t>Parabolas in Spaceflight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masis MT Pro" panose="020405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1736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652" y="234949"/>
            <a:ext cx="10515600" cy="89217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masis MT Pro Medium" panose="02040604050005020304" pitchFamily="18" charset="0"/>
              </a:rPr>
              <a:t>Solve for 3 lines below: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66774" y="1825625"/>
                <a:ext cx="10487025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+9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_____________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+3  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6774" y="1825625"/>
                <a:ext cx="10487025" cy="4351338"/>
              </a:xfrm>
              <a:blipFill>
                <a:blip r:embed="rId2"/>
                <a:stretch>
                  <a:fillRect l="-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/>
          <p:cNvSpPr/>
          <p:nvPr/>
        </p:nvSpPr>
        <p:spPr>
          <a:xfrm>
            <a:off x="695324" y="1916339"/>
            <a:ext cx="142877" cy="789214"/>
          </a:xfrm>
          <a:prstGeom prst="leftBrace">
            <a:avLst>
              <a:gd name="adj1" fmla="val 50834"/>
              <a:gd name="adj2" fmla="val 48413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3 steps to problem-solving - faster, better, simpler">
            <a:extLst>
              <a:ext uri="{FF2B5EF4-FFF2-40B4-BE49-F238E27FC236}">
                <a16:creationId xmlns:a16="http://schemas.microsoft.com/office/drawing/2014/main" id="{7BE41C96-EC8E-44EB-BF50-96146DD1E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822" y="3577"/>
            <a:ext cx="2133178" cy="224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A434DB-0617-4962-9EB2-43654A7916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097" y="3273148"/>
            <a:ext cx="587876" cy="5557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AA3142-508E-4DD7-837E-36EA40105B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097" y="4340254"/>
            <a:ext cx="588430" cy="5347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0DB793-7FDB-42E9-8A48-78D5324BF5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107" y="5386370"/>
            <a:ext cx="641544" cy="55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881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320459-23BB-4893-BD40-6D4D62EEB8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87671" y="1846723"/>
                <a:ext cx="10515600" cy="1135623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−2=0</m:t>
                    </m:r>
                  </m:oMath>
                </a14:m>
                <a:r>
                  <a:rPr lang="en-US" dirty="0">
                    <a:latin typeface="Amasis MT Pro Medium" panose="02040604050005020304" pitchFamily="18" charset="0"/>
                  </a:rPr>
                  <a:t> meets the circle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Amasis MT Pro Medium" panose="02040604050005020304" pitchFamily="18" charset="0"/>
                  </a:rPr>
                  <a:t> in points A and B. Find the coordinates of A and B.</a:t>
                </a:r>
              </a:p>
              <a:p>
                <a:endParaRPr lang="en-US" dirty="0">
                  <a:latin typeface="Amasis MT Pro Medium" panose="02040604050005020304" pitchFamily="18" charset="0"/>
                </a:endParaRPr>
              </a:p>
              <a:p>
                <a:endParaRPr lang="en-US" dirty="0"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320459-23BB-4893-BD40-6D4D62EEB8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7671" y="1846723"/>
                <a:ext cx="10515600" cy="1135623"/>
              </a:xfrm>
              <a:blipFill>
                <a:blip r:embed="rId2"/>
                <a:stretch>
                  <a:fillRect l="-1159" t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3410D07A-3119-4FC0-8A39-F9D6327CE0B3}"/>
              </a:ext>
            </a:extLst>
          </p:cNvPr>
          <p:cNvGrpSpPr/>
          <p:nvPr/>
        </p:nvGrpSpPr>
        <p:grpSpPr>
          <a:xfrm>
            <a:off x="1083213" y="3896753"/>
            <a:ext cx="3430173" cy="830997"/>
            <a:chOff x="689317" y="3847012"/>
            <a:chExt cx="3430173" cy="830997"/>
          </a:xfrm>
        </p:grpSpPr>
        <p:sp>
          <p:nvSpPr>
            <p:cNvPr id="4" name="Left Brace 3">
              <a:extLst>
                <a:ext uri="{FF2B5EF4-FFF2-40B4-BE49-F238E27FC236}">
                  <a16:creationId xmlns:a16="http://schemas.microsoft.com/office/drawing/2014/main" id="{E50FCFDC-2BA3-4A2B-A165-1E94843BA328}"/>
                </a:ext>
              </a:extLst>
            </p:cNvPr>
            <p:cNvSpPr/>
            <p:nvPr/>
          </p:nvSpPr>
          <p:spPr>
            <a:xfrm>
              <a:off x="689317" y="3896752"/>
              <a:ext cx="148883" cy="731519"/>
            </a:xfrm>
            <a:prstGeom prst="leftBrace">
              <a:avLst>
                <a:gd name="adj1" fmla="val 55000"/>
                <a:gd name="adj2" fmla="val 50917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5D518916-8383-4068-AAE9-ADC916721EA0}"/>
                    </a:ext>
                  </a:extLst>
                </p:cNvPr>
                <p:cNvSpPr txBox="1"/>
                <p:nvPr/>
              </p:nvSpPr>
              <p:spPr>
                <a:xfrm>
                  <a:off x="838200" y="3847012"/>
                  <a:ext cx="3281290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indent="0">
                    <a:buNone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+3)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a14:m>
                  <a:r>
                    <a:rPr lang="en-US" sz="2400" dirty="0">
                      <a:latin typeface="Amasis MT Pro Medium" panose="02040604050005020304" pitchFamily="18" charset="0"/>
                    </a:rPr>
                    <a:t> </a:t>
                  </a:r>
                </a:p>
                <a:p>
                  <a:pPr marL="0" indent="0">
                    <a:buNone/>
                  </a:pP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a14:m>
                  <a:r>
                    <a:rPr lang="en-US" sz="2400" dirty="0">
                      <a:latin typeface="Amasis MT Pro Medium" panose="020406040500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5D518916-8383-4068-AAE9-ADC916721E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3847012"/>
                  <a:ext cx="3281290" cy="830997"/>
                </a:xfrm>
                <a:prstGeom prst="rect">
                  <a:avLst/>
                </a:prstGeom>
                <a:blipFill>
                  <a:blip r:embed="rId3"/>
                  <a:stretch>
                    <a:fillRect l="-1487" b="-94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26" name="Picture 2" descr="Smiley with question marks as illustration free image download">
            <a:extLst>
              <a:ext uri="{FF2B5EF4-FFF2-40B4-BE49-F238E27FC236}">
                <a16:creationId xmlns:a16="http://schemas.microsoft.com/office/drawing/2014/main" id="{84BBB9AC-84CF-414D-8FE4-72D5A8985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733" y="114335"/>
            <a:ext cx="1550133" cy="155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Questionmark Question Mark - Free image on Pixabay">
            <a:extLst>
              <a:ext uri="{FF2B5EF4-FFF2-40B4-BE49-F238E27FC236}">
                <a16:creationId xmlns:a16="http://schemas.microsoft.com/office/drawing/2014/main" id="{934F4080-31DA-4378-8CD3-B72C2816D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26" y="1846723"/>
            <a:ext cx="596704" cy="66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Questionmark Question Mark - Free image on Pixabay">
            <a:extLst>
              <a:ext uri="{FF2B5EF4-FFF2-40B4-BE49-F238E27FC236}">
                <a16:creationId xmlns:a16="http://schemas.microsoft.com/office/drawing/2014/main" id="{A26B0C9B-8C3A-43ED-BC46-DB0459F9C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26" y="3896753"/>
            <a:ext cx="596704" cy="66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5648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FDD9BC-EE6A-4C94-B1D1-3EBC986D7B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1653" t="31441" r="30806" b="31173"/>
          <a:stretch/>
        </p:blipFill>
        <p:spPr>
          <a:xfrm>
            <a:off x="883759" y="1668812"/>
            <a:ext cx="7950333" cy="3516808"/>
          </a:xfrm>
          <a:prstGeom prst="rect">
            <a:avLst/>
          </a:prstGeom>
        </p:spPr>
      </p:pic>
      <p:pic>
        <p:nvPicPr>
          <p:cNvPr id="2050" name="Picture 2" descr="Practice Clip Art at Clker.com - vector clip art online, royalty free &amp;amp;  public domain">
            <a:extLst>
              <a:ext uri="{FF2B5EF4-FFF2-40B4-BE49-F238E27FC236}">
                <a16:creationId xmlns:a16="http://schemas.microsoft.com/office/drawing/2014/main" id="{8E99A9AF-05F5-4CC5-968E-51AB5A8DE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54320" y="825464"/>
            <a:ext cx="2453921" cy="251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844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9" name="Rectangle 198">
            <a:extLst>
              <a:ext uri="{FF2B5EF4-FFF2-40B4-BE49-F238E27FC236}">
                <a16:creationId xmlns:a16="http://schemas.microsoft.com/office/drawing/2014/main" id="{AB902CB9-C7DC-4673-B7D5-F22DCF0EC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8F073F-79BD-402D-8741-A1E04FF45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043" y="-169251"/>
            <a:ext cx="10257277" cy="1690798"/>
          </a:xfrm>
        </p:spPr>
        <p:txBody>
          <a:bodyPr>
            <a:normAutofit/>
          </a:bodyPr>
          <a:lstStyle/>
          <a:p>
            <a:r>
              <a:rPr lang="en-US" sz="3700" dirty="0">
                <a:latin typeface="Amasis MT Pro Medium" panose="02040604050005020304" pitchFamily="18" charset="0"/>
              </a:rPr>
              <a:t>Quadratics and Parabolas in Real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530ED-7413-432F-BF52-7EFAF4C8F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424" y="1800988"/>
            <a:ext cx="3999971" cy="4486295"/>
          </a:xfrm>
        </p:spPr>
        <p:txBody>
          <a:bodyPr>
            <a:normAutofit fontScale="92500" lnSpcReduction="10000"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Calculating Room Areas</a:t>
            </a:r>
          </a:p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Figuring a Profit (Business Profit)</a:t>
            </a:r>
          </a:p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Quadratics in Athletics</a:t>
            </a:r>
          </a:p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Finding a Speed</a:t>
            </a:r>
          </a:p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River Cruise</a:t>
            </a:r>
          </a:p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Resistors In Parallel (In Physics)</a:t>
            </a:r>
          </a:p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 parabolic mirror, a reflecting telescope or a satellite dish, the shape is defined by a quadratic equation.</a:t>
            </a:r>
          </a:p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Quadratic equations are also needed when studying lenses and curved mirrors.</a:t>
            </a:r>
          </a:p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many questions involving time, distance and speed need quadratic equations.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Real World Examples of Quadratic Equations | Quadratics, Quadratic equation,  Roots of quadratic equation">
            <a:extLst>
              <a:ext uri="{FF2B5EF4-FFF2-40B4-BE49-F238E27FC236}">
                <a16:creationId xmlns:a16="http://schemas.microsoft.com/office/drawing/2014/main" id="{FD7B848D-B8A7-4586-B168-3F65F9719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2239" y="1647826"/>
            <a:ext cx="3325118" cy="216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Quadratic Functions: algebra 1, aos, en, functions, math, parabola,  quadratic functions, vertex | Glogster EDU - Interactive multimedia posters">
            <a:extLst>
              <a:ext uri="{FF2B5EF4-FFF2-40B4-BE49-F238E27FC236}">
                <a16:creationId xmlns:a16="http://schemas.microsoft.com/office/drawing/2014/main" id="{45C49DC0-E9C0-464D-8046-D62813F052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0" r="6608" b="2"/>
          <a:stretch/>
        </p:blipFill>
        <p:spPr bwMode="auto">
          <a:xfrm>
            <a:off x="8672469" y="1555581"/>
            <a:ext cx="3325118" cy="234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9FD6F9-A8CB-46F6-BF5C-8E08ED5167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060" r="5" b="1551"/>
          <a:stretch/>
        </p:blipFill>
        <p:spPr>
          <a:xfrm>
            <a:off x="5265944" y="4063564"/>
            <a:ext cx="2003738" cy="2227974"/>
          </a:xfrm>
          <a:prstGeom prst="rect">
            <a:avLst/>
          </a:prstGeom>
        </p:spPr>
      </p:pic>
      <p:pic>
        <p:nvPicPr>
          <p:cNvPr id="1026" name="Picture 2" descr="16 Parabola Examples in Real Life – StudiousGuy">
            <a:extLst>
              <a:ext uri="{FF2B5EF4-FFF2-40B4-BE49-F238E27FC236}">
                <a16:creationId xmlns:a16="http://schemas.microsoft.com/office/drawing/2014/main" id="{D0261873-D6FC-40F0-87BD-E1A18DA3EE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" r="6281" b="-6"/>
          <a:stretch/>
        </p:blipFill>
        <p:spPr bwMode="auto">
          <a:xfrm>
            <a:off x="7582973" y="4096187"/>
            <a:ext cx="2003742" cy="222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rabolic dish">
            <a:extLst>
              <a:ext uri="{FF2B5EF4-FFF2-40B4-BE49-F238E27FC236}">
                <a16:creationId xmlns:a16="http://schemas.microsoft.com/office/drawing/2014/main" id="{052B7E09-22F3-4270-BE22-FFA452BD9A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" r="10112"/>
          <a:stretch/>
        </p:blipFill>
        <p:spPr bwMode="auto">
          <a:xfrm>
            <a:off x="9919511" y="4059309"/>
            <a:ext cx="2003731" cy="222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381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Flowchart: Document 2067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416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EDF639-AF3E-B5F7-A9BE-EEDE9895C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7" y="270553"/>
            <a:ext cx="3048000" cy="237114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kern="1200" dirty="0">
                <a:solidFill>
                  <a:srgbClr val="FFFFFF"/>
                </a:solidFill>
                <a:latin typeface="Amasis MT Pro Medium" panose="02040604050005020304" pitchFamily="18" charset="0"/>
              </a:rPr>
              <a:t>Methods to solve quadratic equations</a:t>
            </a:r>
            <a:b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Solving Quadratic Equations by Using the Quadratic Formula - ppt video  online download">
            <a:extLst>
              <a:ext uri="{FF2B5EF4-FFF2-40B4-BE49-F238E27FC236}">
                <a16:creationId xmlns:a16="http://schemas.microsoft.com/office/drawing/2014/main" id="{2D191E2F-0505-3A21-9720-EC52FF1E52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" t="12857" r="1892" b="8212"/>
          <a:stretch/>
        </p:blipFill>
        <p:spPr bwMode="auto">
          <a:xfrm>
            <a:off x="3886199" y="1197842"/>
            <a:ext cx="8213581" cy="516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47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221" y="308732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Amasis MT Pro Medium" panose="02040604050005020304" pitchFamily="18" charset="0"/>
              </a:rPr>
              <a:t>Graphing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029BEF44-6B00-457D-ACA5-AC899B2C4C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74573"/>
                <a:ext cx="10515600" cy="420238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0" dirty="0"/>
                  <a:t>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0" dirty="0"/>
                  <a:t>           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029BEF44-6B00-457D-ACA5-AC899B2C4C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74573"/>
                <a:ext cx="10515600" cy="420238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A2017478-BB76-4B64-AE02-CB0E3476B7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9241643"/>
                  </p:ext>
                </p:extLst>
              </p:nvPr>
            </p:nvGraphicFramePr>
            <p:xfrm>
              <a:off x="1836057" y="2514681"/>
              <a:ext cx="8128000" cy="2225040"/>
            </p:xfrm>
            <a:graphic>
              <a:graphicData uri="http://schemas.openxmlformats.org/drawingml/2006/table">
                <a:tbl>
                  <a:tblPr firstRow="1" bandRow="1">
                    <a:tableStyleId>{5DA37D80-6434-44D0-A028-1B22A696006F}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4293197361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92676656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Amasis MT Pro Medium" panose="02040604050005020304" pitchFamily="18" charset="0"/>
                            </a:rPr>
                            <a:t>Form</a:t>
                          </a:r>
                          <a:endParaRPr lang="en-US" sz="3200" dirty="0">
                            <a:latin typeface="Amasis MT Pro Medium" panose="020406040500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Amasis MT Pro Medium" panose="02040604050005020304" pitchFamily="18" charset="0"/>
                            </a:rPr>
                            <a:t>Vertex</a:t>
                          </a:r>
                          <a:endParaRPr lang="en-US" sz="3200" dirty="0">
                            <a:latin typeface="Amasis MT Pro Medium" panose="020406040500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862180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32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320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32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2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20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sSup>
                                  <m:sSup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2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20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sz="3200" dirty="0">
                            <a:latin typeface="Amasis MT Pro" panose="020405040500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320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320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320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20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3200" dirty="0"/>
                            <a:t> </a:t>
                          </a:r>
                          <a:endParaRPr lang="en-US" sz="3200" dirty="0">
                            <a:latin typeface="Amasis MT Pro" panose="020405040500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96449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32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2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200" smtClean="0"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sSup>
                                  <m:sSup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2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200" smtClean="0">
                                    <a:latin typeface="Cambria Math" panose="02040503050406030204" pitchFamily="18" charset="0"/>
                                  </a:rPr>
                                  <m:t>𝑏𝑥</m:t>
                                </m:r>
                                <m:r>
                                  <a:rPr lang="en-US" sz="32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20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  <a:p>
                          <a:pPr algn="ctr"/>
                          <a:endParaRPr lang="en-US" sz="3200" dirty="0">
                            <a:latin typeface="Amasis MT Pro" panose="020405040500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3200" smtClean="0">
                                  <a:latin typeface="Cambria Math" panose="02040503050406030204" pitchFamily="18" charset="0"/>
                                </a:rPr>
                                <m:t>(−</m:t>
                              </m:r>
                              <m:f>
                                <m:f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sz="32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3200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sz="320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320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3200" smtClean="0">
                                  <a:latin typeface="Cambria Math" panose="02040503050406030204" pitchFamily="18" charset="0"/>
                                </a:rPr>
                                <m:t>(−</m:t>
                              </m:r>
                              <m:f>
                                <m:f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sz="32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3200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sz="3200" smtClean="0">
                                  <a:latin typeface="Cambria Math" panose="02040503050406030204" pitchFamily="18" charset="0"/>
                                </a:rPr>
                                <m:t>))</m:t>
                              </m:r>
                            </m:oMath>
                          </a14:m>
                          <a:r>
                            <a:rPr lang="en-US" sz="3200" dirty="0"/>
                            <a:t> </a:t>
                          </a:r>
                          <a:endParaRPr lang="en-US" sz="3200" dirty="0">
                            <a:latin typeface="Amasis MT Pro" panose="020405040500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54272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A2017478-BB76-4B64-AE02-CB0E3476B7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9241643"/>
                  </p:ext>
                </p:extLst>
              </p:nvPr>
            </p:nvGraphicFramePr>
            <p:xfrm>
              <a:off x="1836057" y="2514681"/>
              <a:ext cx="8128000" cy="2225040"/>
            </p:xfrm>
            <a:graphic>
              <a:graphicData uri="http://schemas.openxmlformats.org/drawingml/2006/table">
                <a:tbl>
                  <a:tblPr firstRow="1" bandRow="1">
                    <a:tableStyleId>{5DA37D80-6434-44D0-A028-1B22A696006F}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4293197361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926766564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Amasis MT Pro Medium" panose="02040604050005020304" pitchFamily="18" charset="0"/>
                            </a:rPr>
                            <a:t>Form</a:t>
                          </a:r>
                          <a:endParaRPr lang="en-US" sz="3200" dirty="0">
                            <a:latin typeface="Amasis MT Pro Medium" panose="020406040500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Amasis MT Pro Medium" panose="02040604050005020304" pitchFamily="18" charset="0"/>
                            </a:rPr>
                            <a:t>Vertex</a:t>
                          </a:r>
                          <a:endParaRPr lang="en-US" sz="3200" dirty="0">
                            <a:latin typeface="Amasis MT Pro Medium" panose="020406040500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8621808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0" t="-111458" r="-100450" b="-184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150" t="-111458" r="-450" b="-1843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9644901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0" t="-116000" r="-100450" b="-1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150" t="-116000" r="-450" b="-1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542724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194" name="Picture 2" descr="Free Math Graph Cliparts, Download Free Math Graph Cliparts png images,  Free ClipArts on Clipart Library">
            <a:extLst>
              <a:ext uri="{FF2B5EF4-FFF2-40B4-BE49-F238E27FC236}">
                <a16:creationId xmlns:a16="http://schemas.microsoft.com/office/drawing/2014/main" id="{46FA455A-B142-8285-3712-2C25CEFDD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157" y="144062"/>
            <a:ext cx="2091952" cy="183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038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4">
            <a:extLst>
              <a:ext uri="{FF2B5EF4-FFF2-40B4-BE49-F238E27FC236}">
                <a16:creationId xmlns:a16="http://schemas.microsoft.com/office/drawing/2014/main" id="{664E23E2-7440-4E36-A67B-0F88C5F7E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26">
            <a:extLst>
              <a:ext uri="{FF2B5EF4-FFF2-40B4-BE49-F238E27FC236}">
                <a16:creationId xmlns:a16="http://schemas.microsoft.com/office/drawing/2014/main" id="{B06949AE-010D-4C18-8AED-7872085AD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F9B1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aph of a function&#10;&#10;Description automatically generated">
            <a:extLst>
              <a:ext uri="{FF2B5EF4-FFF2-40B4-BE49-F238E27FC236}">
                <a16:creationId xmlns:a16="http://schemas.microsoft.com/office/drawing/2014/main" id="{1387384A-BC51-7A6B-37C9-3E777AF1F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1180" y="2410073"/>
            <a:ext cx="5129784" cy="2051914"/>
          </a:xfrm>
          <a:prstGeom prst="rect">
            <a:avLst/>
          </a:prstGeom>
        </p:spPr>
      </p:pic>
      <p:sp>
        <p:nvSpPr>
          <p:cNvPr id="35" name="Rectangle 28">
            <a:extLst>
              <a:ext uri="{FF2B5EF4-FFF2-40B4-BE49-F238E27FC236}">
                <a16:creationId xmlns:a16="http://schemas.microsoft.com/office/drawing/2014/main" id="{FE54AADB-50C7-4293-94C0-27361A32B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F9B1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aph of a function&#10;&#10;Description automatically generated">
            <a:extLst>
              <a:ext uri="{FF2B5EF4-FFF2-40B4-BE49-F238E27FC236}">
                <a16:creationId xmlns:a16="http://schemas.microsoft.com/office/drawing/2014/main" id="{B0295C41-D553-CEE4-9586-C8BD9F94AB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1034" y="2409455"/>
            <a:ext cx="5129784" cy="20390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0F98C3D-7E0B-7E77-7163-98774C950A57}"/>
                  </a:ext>
                </a:extLst>
              </p:cNvPr>
              <p:cNvSpPr txBox="1"/>
              <p:nvPr/>
            </p:nvSpPr>
            <p:spPr>
              <a:xfrm>
                <a:off x="6412145" y="1075426"/>
                <a:ext cx="60976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masis MT Pro Medium" panose="02040604050005020304" pitchFamily="18" charset="0"/>
                  </a:rPr>
                  <a:t>Graphs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>
                    <a:latin typeface="Amasis MT Pro Medium" panose="02040604050005020304" pitchFamily="18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Amasis MT Pro Medium" panose="02040604050005020304" pitchFamily="18" charset="0"/>
                  </a:rPr>
                  <a:t>is negative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0F98C3D-7E0B-7E77-7163-98774C950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145" y="1075426"/>
                <a:ext cx="6097656" cy="369332"/>
              </a:xfrm>
              <a:prstGeom prst="rect">
                <a:avLst/>
              </a:prstGeom>
              <a:blipFill>
                <a:blip r:embed="rId5"/>
                <a:stretch>
                  <a:fillRect l="-90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3759711-6631-C0EE-D4E3-6D9F836D81AF}"/>
                  </a:ext>
                </a:extLst>
              </p:cNvPr>
              <p:cNvSpPr txBox="1"/>
              <p:nvPr/>
            </p:nvSpPr>
            <p:spPr>
              <a:xfrm>
                <a:off x="641180" y="1055278"/>
                <a:ext cx="641013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masis MT Pro Medium" panose="02040604050005020304" pitchFamily="18" charset="0"/>
                  </a:rPr>
                  <a:t>Graphs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>
                    <a:latin typeface="Amasis MT Pro Medium" panose="02040604050005020304" pitchFamily="18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latin typeface="Amasis MT Pro Medium" panose="02040604050005020304" pitchFamily="18" charset="0"/>
                  </a:rPr>
                  <a:t> is positive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3759711-6631-C0EE-D4E3-6D9F836D8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80" y="1055278"/>
                <a:ext cx="6410130" cy="369332"/>
              </a:xfrm>
              <a:prstGeom prst="rect">
                <a:avLst/>
              </a:prstGeom>
              <a:blipFill>
                <a:blip r:embed="rId6"/>
                <a:stretch>
                  <a:fillRect l="-76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819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ertex Form of Parabola | ChiliMath">
            <a:extLst>
              <a:ext uri="{FF2B5EF4-FFF2-40B4-BE49-F238E27FC236}">
                <a16:creationId xmlns:a16="http://schemas.microsoft.com/office/drawing/2014/main" id="{9A82E86C-3F95-28AC-2B13-04657F73D8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9"/>
          <a:stretch/>
        </p:blipFill>
        <p:spPr bwMode="auto">
          <a:xfrm>
            <a:off x="3239950" y="745435"/>
            <a:ext cx="5553075" cy="536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81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1462</Words>
  <Application>Microsoft Office PowerPoint</Application>
  <PresentationFormat>Widescreen</PresentationFormat>
  <Paragraphs>259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Amasis MT Pro</vt:lpstr>
      <vt:lpstr>Amasis MT Pro Medium</vt:lpstr>
      <vt:lpstr>-apple-system</vt:lpstr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Lecture 4: Quadratics and Circles</vt:lpstr>
      <vt:lpstr>Quadratics</vt:lpstr>
      <vt:lpstr>Parabolas</vt:lpstr>
      <vt:lpstr>Parabola</vt:lpstr>
      <vt:lpstr>Quadratics and Parabolas in Real Life</vt:lpstr>
      <vt:lpstr>Methods to solve quadratic equations </vt:lpstr>
      <vt:lpstr>Graphing</vt:lpstr>
      <vt:lpstr>PowerPoint Presentation</vt:lpstr>
      <vt:lpstr>PowerPoint Presentation</vt:lpstr>
      <vt:lpstr>f(x)=a(x-h)^2+k</vt:lpstr>
      <vt:lpstr>PowerPoint Presentation</vt:lpstr>
      <vt:lpstr>f(x)=〖ax〗^2+bx+c </vt:lpstr>
      <vt:lpstr>Problems</vt:lpstr>
      <vt:lpstr>PowerPoint Presentation</vt:lpstr>
      <vt:lpstr>Completing the square (square root method)</vt:lpstr>
      <vt:lpstr>PowerPoint Presentation</vt:lpstr>
      <vt:lpstr>PowerPoint Presentation</vt:lpstr>
      <vt:lpstr>PowerPoint Presentation</vt:lpstr>
      <vt:lpstr>Example</vt:lpstr>
      <vt:lpstr>Example</vt:lpstr>
      <vt:lpstr>PowerPoint Presentation</vt:lpstr>
      <vt:lpstr>Example</vt:lpstr>
      <vt:lpstr>PowerPoint Presentation</vt:lpstr>
      <vt:lpstr>PowerPoint Presentation</vt:lpstr>
      <vt:lpstr>PowerPoint Presentation</vt:lpstr>
      <vt:lpstr>Quadratic Formula</vt:lpstr>
      <vt:lpstr>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Circle</vt:lpstr>
      <vt:lpstr>PowerPoint Presentation</vt:lpstr>
      <vt:lpstr>PowerPoint Presentation</vt:lpstr>
      <vt:lpstr>Example</vt:lpstr>
      <vt:lpstr>PowerPoint Presentation</vt:lpstr>
      <vt:lpstr>More problems</vt:lpstr>
      <vt:lpstr>Solve for 3 lines below: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6</dc:title>
  <dc:creator>Togzhan Nurtayeva</dc:creator>
  <cp:lastModifiedBy>Rebaz Sharif</cp:lastModifiedBy>
  <cp:revision>57</cp:revision>
  <dcterms:created xsi:type="dcterms:W3CDTF">2021-01-07T10:38:20Z</dcterms:created>
  <dcterms:modified xsi:type="dcterms:W3CDTF">2024-12-16T06:14:24Z</dcterms:modified>
</cp:coreProperties>
</file>