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10" r:id="rId1"/>
  </p:sldMasterIdLst>
  <p:notesMasterIdLst>
    <p:notesMasterId r:id="rId41"/>
  </p:notesMasterIdLst>
  <p:sldIdLst>
    <p:sldId id="297" r:id="rId2"/>
    <p:sldId id="295" r:id="rId3"/>
    <p:sldId id="286" r:id="rId4"/>
    <p:sldId id="287" r:id="rId5"/>
    <p:sldId id="288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9" r:id="rId36"/>
    <p:sldId id="290" r:id="rId37"/>
    <p:sldId id="291" r:id="rId38"/>
    <p:sldId id="292" r:id="rId39"/>
    <p:sldId id="293" r:id="rId40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6BDE59-FE72-40F1-B10E-458F8F468442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B15044-6741-4DC6-8716-D7A225224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309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="" xmlns:a16="http://schemas.microsoft.com/office/drawing/2014/main" id="{E88065EC-5762-4176-90D0-84A04F2774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11267" name="Notes Placeholder 2">
            <a:extLst>
              <a:ext uri="{FF2B5EF4-FFF2-40B4-BE49-F238E27FC236}">
                <a16:creationId xmlns="" xmlns:a16="http://schemas.microsoft.com/office/drawing/2014/main" id="{166BA0EB-8788-4FC0-8035-919020BAD5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ar-IQ" altLang="ar-IQ"/>
          </a:p>
        </p:txBody>
      </p:sp>
      <p:sp>
        <p:nvSpPr>
          <p:cNvPr id="11268" name="Slide Number Placeholder 3">
            <a:extLst>
              <a:ext uri="{FF2B5EF4-FFF2-40B4-BE49-F238E27FC236}">
                <a16:creationId xmlns="" xmlns:a16="http://schemas.microsoft.com/office/drawing/2014/main" id="{EF3C3778-A07C-4E73-919E-54413740C6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46BBF6B-BB63-4931-B4BC-6E2DDEE67945}" type="slidenum">
              <a:rPr lang="en-US" altLang="ar-IQ" smtClean="0">
                <a:solidFill>
                  <a:srgbClr val="000000"/>
                </a:solidFill>
              </a:rPr>
              <a:pPr/>
              <a:t>1</a:t>
            </a:fld>
            <a:endParaRPr lang="en-US" altLang="ar-IQ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</a:t>
            </a:r>
            <a:r>
              <a:rPr lang="en-US" spc="-10"/>
              <a:t> 2013</a:t>
            </a:r>
            <a:r>
              <a:rPr lang="en-US" spc="-5"/>
              <a:t> Delmar,</a:t>
            </a:r>
            <a:r>
              <a:rPr lang="en-US" spc="-20"/>
              <a:t> </a:t>
            </a:r>
            <a:r>
              <a:rPr lang="en-US" spc="-5"/>
              <a:t>Cengage Learning.</a:t>
            </a:r>
            <a:r>
              <a:rPr lang="en-US" spc="-20"/>
              <a:t> </a:t>
            </a:r>
            <a:r>
              <a:rPr lang="en-US" spc="-5"/>
              <a:t>All</a:t>
            </a:r>
            <a:r>
              <a:rPr lang="en-US" spc="15"/>
              <a:t> </a:t>
            </a:r>
            <a:r>
              <a:rPr lang="en-US" spc="-5"/>
              <a:t>Rights Reserved</a:t>
            </a:r>
            <a:endParaRPr lang="en-US" spc="-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29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</a:t>
            </a:r>
            <a:r>
              <a:rPr lang="en-US" spc="-10"/>
              <a:t> 2013</a:t>
            </a:r>
            <a:r>
              <a:rPr lang="en-US" spc="-5"/>
              <a:t> Delmar,</a:t>
            </a:r>
            <a:r>
              <a:rPr lang="en-US" spc="-20"/>
              <a:t> </a:t>
            </a:r>
            <a:r>
              <a:rPr lang="en-US" spc="-5"/>
              <a:t>Cengage Learning.</a:t>
            </a:r>
            <a:r>
              <a:rPr lang="en-US" spc="-20"/>
              <a:t> </a:t>
            </a:r>
            <a:r>
              <a:rPr lang="en-US" spc="-5"/>
              <a:t>All</a:t>
            </a:r>
            <a:r>
              <a:rPr lang="en-US" spc="15"/>
              <a:t> </a:t>
            </a:r>
            <a:r>
              <a:rPr lang="en-US" spc="-5"/>
              <a:t>Rights Reserved</a:t>
            </a:r>
            <a:endParaRPr lang="en-US" spc="-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657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</a:t>
            </a:r>
            <a:r>
              <a:rPr lang="en-US" spc="-10"/>
              <a:t> 2013</a:t>
            </a:r>
            <a:r>
              <a:rPr lang="en-US" spc="-5"/>
              <a:t> Delmar,</a:t>
            </a:r>
            <a:r>
              <a:rPr lang="en-US" spc="-20"/>
              <a:t> </a:t>
            </a:r>
            <a:r>
              <a:rPr lang="en-US" spc="-5"/>
              <a:t>Cengage Learning.</a:t>
            </a:r>
            <a:r>
              <a:rPr lang="en-US" spc="-20"/>
              <a:t> </a:t>
            </a:r>
            <a:r>
              <a:rPr lang="en-US" spc="-5"/>
              <a:t>All</a:t>
            </a:r>
            <a:r>
              <a:rPr lang="en-US" spc="15"/>
              <a:t> </a:t>
            </a:r>
            <a:r>
              <a:rPr lang="en-US" spc="-5"/>
              <a:t>Rights Reserved</a:t>
            </a:r>
            <a:endParaRPr lang="en-US" spc="-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38690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</a:t>
            </a:r>
            <a:r>
              <a:rPr lang="en-US" spc="-10"/>
              <a:t> 2013</a:t>
            </a:r>
            <a:r>
              <a:rPr lang="en-US" spc="-5"/>
              <a:t> Delmar,</a:t>
            </a:r>
            <a:r>
              <a:rPr lang="en-US" spc="-20"/>
              <a:t> </a:t>
            </a:r>
            <a:r>
              <a:rPr lang="en-US" spc="-5"/>
              <a:t>Cengage Learning.</a:t>
            </a:r>
            <a:r>
              <a:rPr lang="en-US" spc="-20"/>
              <a:t> </a:t>
            </a:r>
            <a:r>
              <a:rPr lang="en-US" spc="-5"/>
              <a:t>All</a:t>
            </a:r>
            <a:r>
              <a:rPr lang="en-US" spc="15"/>
              <a:t> </a:t>
            </a:r>
            <a:r>
              <a:rPr lang="en-US" spc="-5"/>
              <a:t>Rights Reserved</a:t>
            </a:r>
            <a:endParaRPr lang="en-US" spc="-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3445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</a:t>
            </a:r>
            <a:r>
              <a:rPr lang="en-US" spc="-10"/>
              <a:t> 2013</a:t>
            </a:r>
            <a:r>
              <a:rPr lang="en-US" spc="-5"/>
              <a:t> Delmar,</a:t>
            </a:r>
            <a:r>
              <a:rPr lang="en-US" spc="-20"/>
              <a:t> </a:t>
            </a:r>
            <a:r>
              <a:rPr lang="en-US" spc="-5"/>
              <a:t>Cengage Learning.</a:t>
            </a:r>
            <a:r>
              <a:rPr lang="en-US" spc="-20"/>
              <a:t> </a:t>
            </a:r>
            <a:r>
              <a:rPr lang="en-US" spc="-5"/>
              <a:t>All</a:t>
            </a:r>
            <a:r>
              <a:rPr lang="en-US" spc="15"/>
              <a:t> </a:t>
            </a:r>
            <a:r>
              <a:rPr lang="en-US" spc="-5"/>
              <a:t>Rights Reserved</a:t>
            </a:r>
            <a:endParaRPr lang="en-US" spc="-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12292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</a:t>
            </a:r>
            <a:r>
              <a:rPr lang="en-US" spc="-10"/>
              <a:t> 2013</a:t>
            </a:r>
            <a:r>
              <a:rPr lang="en-US" spc="-5"/>
              <a:t> Delmar,</a:t>
            </a:r>
            <a:r>
              <a:rPr lang="en-US" spc="-20"/>
              <a:t> </a:t>
            </a:r>
            <a:r>
              <a:rPr lang="en-US" spc="-5"/>
              <a:t>Cengage Learning.</a:t>
            </a:r>
            <a:r>
              <a:rPr lang="en-US" spc="-20"/>
              <a:t> </a:t>
            </a:r>
            <a:r>
              <a:rPr lang="en-US" spc="-5"/>
              <a:t>All</a:t>
            </a:r>
            <a:r>
              <a:rPr lang="en-US" spc="15"/>
              <a:t> </a:t>
            </a:r>
            <a:r>
              <a:rPr lang="en-US" spc="-5"/>
              <a:t>Rights Reserved</a:t>
            </a:r>
            <a:endParaRPr lang="en-US" spc="-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601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</a:t>
            </a:r>
            <a:r>
              <a:rPr lang="en-US" spc="-10"/>
              <a:t> 2013</a:t>
            </a:r>
            <a:r>
              <a:rPr lang="en-US" spc="-5"/>
              <a:t> Delmar,</a:t>
            </a:r>
            <a:r>
              <a:rPr lang="en-US" spc="-20"/>
              <a:t> </a:t>
            </a:r>
            <a:r>
              <a:rPr lang="en-US" spc="-5"/>
              <a:t>Cengage Learning.</a:t>
            </a:r>
            <a:r>
              <a:rPr lang="en-US" spc="-20"/>
              <a:t> </a:t>
            </a:r>
            <a:r>
              <a:rPr lang="en-US" spc="-5"/>
              <a:t>All</a:t>
            </a:r>
            <a:r>
              <a:rPr lang="en-US" spc="15"/>
              <a:t> </a:t>
            </a:r>
            <a:r>
              <a:rPr lang="en-US" spc="-5"/>
              <a:t>Rights Reserved</a:t>
            </a:r>
            <a:endParaRPr lang="en-US" spc="-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3440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</a:t>
            </a:r>
            <a:r>
              <a:rPr lang="en-US" spc="-10"/>
              <a:t> 2013</a:t>
            </a:r>
            <a:r>
              <a:rPr lang="en-US" spc="-5"/>
              <a:t> Delmar,</a:t>
            </a:r>
            <a:r>
              <a:rPr lang="en-US" spc="-20"/>
              <a:t> </a:t>
            </a:r>
            <a:r>
              <a:rPr lang="en-US" spc="-5"/>
              <a:t>Cengage Learning.</a:t>
            </a:r>
            <a:r>
              <a:rPr lang="en-US" spc="-20"/>
              <a:t> </a:t>
            </a:r>
            <a:r>
              <a:rPr lang="en-US" spc="-5"/>
              <a:t>All</a:t>
            </a:r>
            <a:r>
              <a:rPr lang="en-US" spc="15"/>
              <a:t> </a:t>
            </a:r>
            <a:r>
              <a:rPr lang="en-US" spc="-5"/>
              <a:t>Rights Reserved</a:t>
            </a:r>
            <a:endParaRPr lang="en-US" spc="-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0663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651885" y="441705"/>
            <a:ext cx="1840229" cy="5435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 dirty="0"/>
              <a:t>©</a:t>
            </a:r>
            <a:r>
              <a:rPr spc="-10" dirty="0"/>
              <a:t> 2013</a:t>
            </a:r>
            <a:r>
              <a:rPr spc="-5" dirty="0"/>
              <a:t> Delmar,</a:t>
            </a:r>
            <a:r>
              <a:rPr spc="-20" dirty="0"/>
              <a:t> </a:t>
            </a:r>
            <a:r>
              <a:rPr spc="-5" dirty="0"/>
              <a:t>Cengage Learning.</a:t>
            </a:r>
            <a:r>
              <a:rPr spc="-20" dirty="0"/>
              <a:t> </a:t>
            </a:r>
            <a:r>
              <a:rPr spc="-5" dirty="0"/>
              <a:t>All</a:t>
            </a:r>
            <a:r>
              <a:rPr spc="15" dirty="0"/>
              <a:t> </a:t>
            </a:r>
            <a:r>
              <a:rPr spc="-5" dirty="0"/>
              <a:t>Rights Reserved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68248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</a:t>
            </a:r>
            <a:r>
              <a:rPr lang="en-US" spc="-10"/>
              <a:t> 2013</a:t>
            </a:r>
            <a:r>
              <a:rPr lang="en-US" spc="-5"/>
              <a:t> Delmar,</a:t>
            </a:r>
            <a:r>
              <a:rPr lang="en-US" spc="-20"/>
              <a:t> </a:t>
            </a:r>
            <a:r>
              <a:rPr lang="en-US" spc="-5"/>
              <a:t>Cengage Learning.</a:t>
            </a:r>
            <a:r>
              <a:rPr lang="en-US" spc="-20"/>
              <a:t> </a:t>
            </a:r>
            <a:r>
              <a:rPr lang="en-US" spc="-5"/>
              <a:t>All</a:t>
            </a:r>
            <a:r>
              <a:rPr lang="en-US" spc="15"/>
              <a:t> </a:t>
            </a:r>
            <a:r>
              <a:rPr lang="en-US" spc="-5"/>
              <a:t>Rights Reserved</a:t>
            </a:r>
            <a:endParaRPr lang="en-US" spc="-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630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</a:t>
            </a:r>
            <a:r>
              <a:rPr lang="en-US" spc="-10"/>
              <a:t> 2013</a:t>
            </a:r>
            <a:r>
              <a:rPr lang="en-US" spc="-5"/>
              <a:t> Delmar,</a:t>
            </a:r>
            <a:r>
              <a:rPr lang="en-US" spc="-20"/>
              <a:t> </a:t>
            </a:r>
            <a:r>
              <a:rPr lang="en-US" spc="-5"/>
              <a:t>Cengage Learning.</a:t>
            </a:r>
            <a:r>
              <a:rPr lang="en-US" spc="-20"/>
              <a:t> </a:t>
            </a:r>
            <a:r>
              <a:rPr lang="en-US" spc="-5"/>
              <a:t>All</a:t>
            </a:r>
            <a:r>
              <a:rPr lang="en-US" spc="15"/>
              <a:t> </a:t>
            </a:r>
            <a:r>
              <a:rPr lang="en-US" spc="-5"/>
              <a:t>Rights Reserved</a:t>
            </a:r>
            <a:endParaRPr lang="en-US" spc="-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978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</a:t>
            </a:r>
            <a:r>
              <a:rPr lang="en-US" spc="-10"/>
              <a:t> 2013</a:t>
            </a:r>
            <a:r>
              <a:rPr lang="en-US" spc="-5"/>
              <a:t> Delmar,</a:t>
            </a:r>
            <a:r>
              <a:rPr lang="en-US" spc="-20"/>
              <a:t> </a:t>
            </a:r>
            <a:r>
              <a:rPr lang="en-US" spc="-5"/>
              <a:t>Cengage Learning.</a:t>
            </a:r>
            <a:r>
              <a:rPr lang="en-US" spc="-20"/>
              <a:t> </a:t>
            </a:r>
            <a:r>
              <a:rPr lang="en-US" spc="-5"/>
              <a:t>All</a:t>
            </a:r>
            <a:r>
              <a:rPr lang="en-US" spc="15"/>
              <a:t> </a:t>
            </a:r>
            <a:r>
              <a:rPr lang="en-US" spc="-5"/>
              <a:t>Rights Reserved</a:t>
            </a:r>
            <a:endParaRPr lang="en-US" spc="-5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627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</a:t>
            </a:r>
            <a:r>
              <a:rPr lang="en-US" spc="-10"/>
              <a:t> 2013</a:t>
            </a:r>
            <a:r>
              <a:rPr lang="en-US" spc="-5"/>
              <a:t> Delmar,</a:t>
            </a:r>
            <a:r>
              <a:rPr lang="en-US" spc="-20"/>
              <a:t> </a:t>
            </a:r>
            <a:r>
              <a:rPr lang="en-US" spc="-5"/>
              <a:t>Cengage Learning.</a:t>
            </a:r>
            <a:r>
              <a:rPr lang="en-US" spc="-20"/>
              <a:t> </a:t>
            </a:r>
            <a:r>
              <a:rPr lang="en-US" spc="-5"/>
              <a:t>All</a:t>
            </a:r>
            <a:r>
              <a:rPr lang="en-US" spc="15"/>
              <a:t> </a:t>
            </a:r>
            <a:r>
              <a:rPr lang="en-US" spc="-5"/>
              <a:t>Rights Reserved</a:t>
            </a:r>
            <a:endParaRPr lang="en-US" spc="-5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023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</a:t>
            </a:r>
            <a:r>
              <a:rPr lang="en-US" spc="-10"/>
              <a:t> 2013</a:t>
            </a:r>
            <a:r>
              <a:rPr lang="en-US" spc="-5"/>
              <a:t> Delmar,</a:t>
            </a:r>
            <a:r>
              <a:rPr lang="en-US" spc="-20"/>
              <a:t> </a:t>
            </a:r>
            <a:r>
              <a:rPr lang="en-US" spc="-5"/>
              <a:t>Cengage Learning.</a:t>
            </a:r>
            <a:r>
              <a:rPr lang="en-US" spc="-20"/>
              <a:t> </a:t>
            </a:r>
            <a:r>
              <a:rPr lang="en-US" spc="-5"/>
              <a:t>All</a:t>
            </a:r>
            <a:r>
              <a:rPr lang="en-US" spc="15"/>
              <a:t> </a:t>
            </a:r>
            <a:r>
              <a:rPr lang="en-US" spc="-5"/>
              <a:t>Rights Reserved</a:t>
            </a:r>
            <a:endParaRPr lang="en-US" spc="-5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828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</a:t>
            </a:r>
            <a:r>
              <a:rPr lang="en-US" spc="-10"/>
              <a:t> 2013</a:t>
            </a:r>
            <a:r>
              <a:rPr lang="en-US" spc="-5"/>
              <a:t> Delmar,</a:t>
            </a:r>
            <a:r>
              <a:rPr lang="en-US" spc="-20"/>
              <a:t> </a:t>
            </a:r>
            <a:r>
              <a:rPr lang="en-US" spc="-5"/>
              <a:t>Cengage Learning.</a:t>
            </a:r>
            <a:r>
              <a:rPr lang="en-US" spc="-20"/>
              <a:t> </a:t>
            </a:r>
            <a:r>
              <a:rPr lang="en-US" spc="-5"/>
              <a:t>All</a:t>
            </a:r>
            <a:r>
              <a:rPr lang="en-US" spc="15"/>
              <a:t> </a:t>
            </a:r>
            <a:r>
              <a:rPr lang="en-US" spc="-5"/>
              <a:t>Rights Reserved</a:t>
            </a:r>
            <a:endParaRPr lang="en-US" spc="-5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090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</a:t>
            </a:r>
            <a:r>
              <a:rPr lang="en-US" spc="-10"/>
              <a:t> 2013</a:t>
            </a:r>
            <a:r>
              <a:rPr lang="en-US" spc="-5"/>
              <a:t> Delmar,</a:t>
            </a:r>
            <a:r>
              <a:rPr lang="en-US" spc="-20"/>
              <a:t> </a:t>
            </a:r>
            <a:r>
              <a:rPr lang="en-US" spc="-5"/>
              <a:t>Cengage Learning.</a:t>
            </a:r>
            <a:r>
              <a:rPr lang="en-US" spc="-20"/>
              <a:t> </a:t>
            </a:r>
            <a:r>
              <a:rPr lang="en-US" spc="-5"/>
              <a:t>All</a:t>
            </a:r>
            <a:r>
              <a:rPr lang="en-US" spc="15"/>
              <a:t> </a:t>
            </a:r>
            <a:r>
              <a:rPr lang="en-US" spc="-5"/>
              <a:t>Rights Reserved</a:t>
            </a:r>
            <a:endParaRPr lang="en-US" spc="-5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718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</a:pPr>
            <a:r>
              <a:rPr lang="en-US" spc="-5"/>
              <a:t>©</a:t>
            </a:r>
            <a:r>
              <a:rPr lang="en-US" spc="-10"/>
              <a:t> 2013</a:t>
            </a:r>
            <a:r>
              <a:rPr lang="en-US" spc="-5"/>
              <a:t> Delmar,</a:t>
            </a:r>
            <a:r>
              <a:rPr lang="en-US" spc="-20"/>
              <a:t> </a:t>
            </a:r>
            <a:r>
              <a:rPr lang="en-US" spc="-5"/>
              <a:t>Cengage Learning.</a:t>
            </a:r>
            <a:r>
              <a:rPr lang="en-US" spc="-20"/>
              <a:t> </a:t>
            </a:r>
            <a:r>
              <a:rPr lang="en-US" spc="-5"/>
              <a:t>All</a:t>
            </a:r>
            <a:r>
              <a:rPr lang="en-US" spc="15"/>
              <a:t> </a:t>
            </a:r>
            <a:r>
              <a:rPr lang="en-US" spc="-5"/>
              <a:t>Rights Reserved</a:t>
            </a:r>
            <a:endParaRPr lang="en-US" spc="-5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58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pc="-5"/>
              <a:t>©</a:t>
            </a:r>
            <a:r>
              <a:rPr lang="en-US" spc="-10"/>
              <a:t> 2013</a:t>
            </a:r>
            <a:r>
              <a:rPr lang="en-US" spc="-5"/>
              <a:t> Delmar,</a:t>
            </a:r>
            <a:r>
              <a:rPr lang="en-US" spc="-20"/>
              <a:t> </a:t>
            </a:r>
            <a:r>
              <a:rPr lang="en-US" spc="-5"/>
              <a:t>Cengage Learning.</a:t>
            </a:r>
            <a:r>
              <a:rPr lang="en-US" spc="-20"/>
              <a:t> </a:t>
            </a:r>
            <a:r>
              <a:rPr lang="en-US" spc="-5"/>
              <a:t>All</a:t>
            </a:r>
            <a:r>
              <a:rPr lang="en-US" spc="15"/>
              <a:t> </a:t>
            </a:r>
            <a:r>
              <a:rPr lang="en-US" spc="-5"/>
              <a:t>Rights Reserved</a:t>
            </a:r>
            <a:endParaRPr lang="en-US" spc="-5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087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">
            <a:extLst>
              <a:ext uri="{FF2B5EF4-FFF2-40B4-BE49-F238E27FC236}">
                <a16:creationId xmlns="" xmlns:a16="http://schemas.microsoft.com/office/drawing/2014/main" id="{C64E70FD-FC05-4B16-B7DF-333FAEFC67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76200"/>
            <a:ext cx="1371600" cy="1154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7F38F89-48A4-450A-B7DA-E7850B5FA43E}"/>
              </a:ext>
            </a:extLst>
          </p:cNvPr>
          <p:cNvSpPr/>
          <p:nvPr/>
        </p:nvSpPr>
        <p:spPr>
          <a:xfrm>
            <a:off x="3258165" y="4260847"/>
            <a:ext cx="30893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kern="0" dirty="0">
                <a:solidFill>
                  <a:srgbClr val="0070C0"/>
                </a:solidFill>
              </a:rPr>
              <a:t>First Grade- 2024-2025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34B44719-0D04-4F04-9916-50B7A810F93D}"/>
              </a:ext>
            </a:extLst>
          </p:cNvPr>
          <p:cNvSpPr/>
          <p:nvPr/>
        </p:nvSpPr>
        <p:spPr>
          <a:xfrm>
            <a:off x="1676400" y="3200400"/>
            <a:ext cx="6253163" cy="461665"/>
          </a:xfrm>
          <a:prstGeom prst="rect">
            <a:avLst/>
          </a:prstGeom>
          <a:solidFill>
            <a:srgbClr val="FFFF00"/>
          </a:solidFill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400" b="1" i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of Medical Terminology</a:t>
            </a:r>
            <a:endParaRPr lang="pt-BR" alt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4049EC04-2330-409C-9875-0B75AC3C037E}"/>
              </a:ext>
            </a:extLst>
          </p:cNvPr>
          <p:cNvSpPr/>
          <p:nvPr/>
        </p:nvSpPr>
        <p:spPr>
          <a:xfrm>
            <a:off x="2716317" y="5113734"/>
            <a:ext cx="4173002" cy="83099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kern="0" dirty="0">
                <a:solidFill>
                  <a:prstClr val="black"/>
                </a:solidFill>
              </a:rPr>
              <a:t>Instructor: </a:t>
            </a:r>
            <a:r>
              <a:rPr lang="en-US" altLang="en-US" sz="2400" b="1" i="1" dirty="0">
                <a:cs typeface="Tahoma" panose="020B0604030504040204" pitchFamily="34" charset="0"/>
              </a:rPr>
              <a:t>Prof. Dr. Ronak T. Ali</a:t>
            </a:r>
          </a:p>
          <a:p>
            <a:pPr>
              <a:defRPr/>
            </a:pPr>
            <a:r>
              <a:rPr lang="en-US" sz="2400" b="1" kern="0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42AB2ABD-54C4-43DB-B221-FA75CBB49709}"/>
              </a:ext>
            </a:extLst>
          </p:cNvPr>
          <p:cNvSpPr/>
          <p:nvPr/>
        </p:nvSpPr>
        <p:spPr>
          <a:xfrm>
            <a:off x="2716317" y="533400"/>
            <a:ext cx="3379451" cy="1015663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ar-IQ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2000" b="1" kern="0" dirty="0" err="1">
                <a:solidFill>
                  <a:prstClr val="black"/>
                </a:solidFill>
                <a:cs typeface="+mj-cs"/>
              </a:rPr>
              <a:t>Tishk</a:t>
            </a:r>
            <a:r>
              <a:rPr lang="en-US" sz="2000" b="1" kern="0" dirty="0">
                <a:solidFill>
                  <a:prstClr val="black"/>
                </a:solidFill>
                <a:cs typeface="+mj-cs"/>
              </a:rPr>
              <a:t> International University</a:t>
            </a:r>
          </a:p>
          <a:p>
            <a:pPr>
              <a:defRPr/>
            </a:pPr>
            <a:r>
              <a:rPr lang="en-US" sz="2000" b="1" kern="0" dirty="0">
                <a:solidFill>
                  <a:prstClr val="black"/>
                </a:solidFill>
                <a:cs typeface="+mj-cs"/>
              </a:rPr>
              <a:t>Faculty of Applied Science</a:t>
            </a:r>
          </a:p>
          <a:p>
            <a:pPr>
              <a:defRPr/>
            </a:pPr>
            <a:r>
              <a:rPr lang="en-US" sz="2000" b="1" kern="0" dirty="0">
                <a:solidFill>
                  <a:prstClr val="black"/>
                </a:solidFill>
                <a:cs typeface="+mj-cs"/>
              </a:rPr>
              <a:t>Medical Technical Radiology</a:t>
            </a:r>
          </a:p>
        </p:txBody>
      </p:sp>
      <p:sp>
        <p:nvSpPr>
          <p:cNvPr id="9" name="5-Point Star 1">
            <a:extLst>
              <a:ext uri="{FF2B5EF4-FFF2-40B4-BE49-F238E27FC236}">
                <a16:creationId xmlns:a16="http://schemas.microsoft.com/office/drawing/2014/main" xmlns="" id="{034FD135-748E-420B-AE94-E1C89EF0206E}"/>
              </a:ext>
            </a:extLst>
          </p:cNvPr>
          <p:cNvSpPr/>
          <p:nvPr/>
        </p:nvSpPr>
        <p:spPr bwMode="auto">
          <a:xfrm>
            <a:off x="7129463" y="76200"/>
            <a:ext cx="1600199" cy="1285875"/>
          </a:xfrm>
          <a:prstGeom prst="star5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1&amp;2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357382"/>
      </p:ext>
    </p:extLst>
  </p:cSld>
  <p:clrMapOvr>
    <a:masterClrMapping/>
  </p:clrMapOvr>
  <p:transition spd="slow" advTm="17207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65321" y="441705"/>
            <a:ext cx="247078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Word</a:t>
            </a:r>
            <a:r>
              <a:rPr spc="-65" dirty="0"/>
              <a:t> </a:t>
            </a:r>
            <a:r>
              <a:rPr spc="-5" dirty="0"/>
              <a:t>Roots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1263" y="1508201"/>
            <a:ext cx="2270760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77520" indent="-465455">
              <a:lnSpc>
                <a:spcPct val="100000"/>
              </a:lnSpc>
              <a:spcBef>
                <a:spcPts val="100"/>
              </a:spcBef>
              <a:buChar char="•"/>
              <a:tabLst>
                <a:tab pos="477520" algn="l"/>
                <a:tab pos="478155" algn="l"/>
              </a:tabLst>
            </a:pPr>
            <a:r>
              <a:rPr sz="3000" dirty="0">
                <a:latin typeface="Arial MT"/>
                <a:cs typeface="Arial MT"/>
              </a:rPr>
              <a:t>Examples:</a:t>
            </a:r>
            <a:endParaRPr sz="3000">
              <a:latin typeface="Arial MT"/>
              <a:cs typeface="Arial MT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021638" y="2090885"/>
          <a:ext cx="2943224" cy="132069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776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877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766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22475">
                <a:tc>
                  <a:txBody>
                    <a:bodyPr/>
                    <a:lstStyle/>
                    <a:p>
                      <a:pPr marL="31750">
                        <a:lnSpc>
                          <a:spcPts val="2875"/>
                        </a:lnSpc>
                      </a:pPr>
                      <a:r>
                        <a:rPr sz="2600" dirty="0">
                          <a:latin typeface="Arial MT"/>
                          <a:cs typeface="Arial MT"/>
                        </a:rPr>
                        <a:t>–</a:t>
                      </a:r>
                      <a:r>
                        <a:rPr sz="2600" spc="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600" dirty="0">
                          <a:latin typeface="Arial MT"/>
                          <a:cs typeface="Arial MT"/>
                        </a:rPr>
                        <a:t>cardi</a:t>
                      </a:r>
                      <a:endParaRPr sz="26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ts val="2875"/>
                        </a:lnSpc>
                      </a:pPr>
                      <a:r>
                        <a:rPr sz="2600" dirty="0">
                          <a:latin typeface="Arial MT"/>
                          <a:cs typeface="Arial MT"/>
                        </a:rPr>
                        <a:t>=</a:t>
                      </a:r>
                      <a:endParaRPr sz="26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2875"/>
                        </a:lnSpc>
                      </a:pPr>
                      <a:r>
                        <a:rPr sz="2600" dirty="0">
                          <a:latin typeface="Arial MT"/>
                          <a:cs typeface="Arial MT"/>
                        </a:rPr>
                        <a:t>heart</a:t>
                      </a:r>
                      <a:endParaRPr sz="2600">
                        <a:latin typeface="Arial MT"/>
                        <a:cs typeface="Arial M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561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600" dirty="0">
                          <a:latin typeface="Arial MT"/>
                          <a:cs typeface="Arial MT"/>
                        </a:rPr>
                        <a:t>–</a:t>
                      </a:r>
                      <a:r>
                        <a:rPr sz="2600" spc="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600" dirty="0">
                          <a:latin typeface="Arial MT"/>
                          <a:cs typeface="Arial MT"/>
                        </a:rPr>
                        <a:t>gastr</a:t>
                      </a:r>
                      <a:endParaRPr sz="2600">
                        <a:latin typeface="Arial MT"/>
                        <a:cs typeface="Arial MT"/>
                      </a:endParaRPr>
                    </a:p>
                  </a:txBody>
                  <a:tcPr marL="0" marR="0" marT="22225" marB="0"/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600" dirty="0">
                          <a:latin typeface="Arial MT"/>
                          <a:cs typeface="Arial MT"/>
                        </a:rPr>
                        <a:t>=</a:t>
                      </a:r>
                      <a:endParaRPr sz="2600">
                        <a:latin typeface="Arial MT"/>
                        <a:cs typeface="Arial MT"/>
                      </a:endParaRPr>
                    </a:p>
                  </a:txBody>
                  <a:tcPr marL="0" marR="0" marT="22225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600" dirty="0">
                          <a:latin typeface="Arial MT"/>
                          <a:cs typeface="Arial MT"/>
                        </a:rPr>
                        <a:t>stomach</a:t>
                      </a:r>
                      <a:endParaRPr sz="2600">
                        <a:latin typeface="Arial MT"/>
                        <a:cs typeface="Arial MT"/>
                      </a:endParaRPr>
                    </a:p>
                  </a:txBody>
                  <a:tcPr marL="0" marR="0" marT="22225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2602">
                <a:tc>
                  <a:txBody>
                    <a:bodyPr/>
                    <a:lstStyle/>
                    <a:p>
                      <a:pPr marL="31750">
                        <a:lnSpc>
                          <a:spcPts val="3050"/>
                        </a:lnSpc>
                        <a:spcBef>
                          <a:spcPts val="175"/>
                        </a:spcBef>
                      </a:pPr>
                      <a:r>
                        <a:rPr sz="2600" dirty="0">
                          <a:latin typeface="Arial MT"/>
                          <a:cs typeface="Arial MT"/>
                        </a:rPr>
                        <a:t>–</a:t>
                      </a:r>
                      <a:r>
                        <a:rPr sz="2600" spc="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600" dirty="0">
                          <a:latin typeface="Arial MT"/>
                          <a:cs typeface="Arial MT"/>
                        </a:rPr>
                        <a:t>neur</a:t>
                      </a:r>
                      <a:endParaRPr sz="2600">
                        <a:latin typeface="Arial MT"/>
                        <a:cs typeface="Arial MT"/>
                      </a:endParaRPr>
                    </a:p>
                  </a:txBody>
                  <a:tcPr marL="0" marR="0" marT="22225" marB="0"/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ts val="3050"/>
                        </a:lnSpc>
                        <a:spcBef>
                          <a:spcPts val="175"/>
                        </a:spcBef>
                      </a:pPr>
                      <a:r>
                        <a:rPr sz="2600" dirty="0">
                          <a:latin typeface="Arial MT"/>
                          <a:cs typeface="Arial MT"/>
                        </a:rPr>
                        <a:t>=</a:t>
                      </a:r>
                      <a:endParaRPr sz="2600">
                        <a:latin typeface="Arial MT"/>
                        <a:cs typeface="Arial MT"/>
                      </a:endParaRPr>
                    </a:p>
                  </a:txBody>
                  <a:tcPr marL="0" marR="0" marT="22225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3050"/>
                        </a:lnSpc>
                        <a:spcBef>
                          <a:spcPts val="175"/>
                        </a:spcBef>
                      </a:pPr>
                      <a:r>
                        <a:rPr sz="2600" dirty="0">
                          <a:latin typeface="Arial MT"/>
                          <a:cs typeface="Arial MT"/>
                        </a:rPr>
                        <a:t>nerve</a:t>
                      </a:r>
                      <a:endParaRPr sz="2600">
                        <a:latin typeface="Arial MT"/>
                        <a:cs typeface="Arial MT"/>
                      </a:endParaRPr>
                    </a:p>
                  </a:txBody>
                  <a:tcPr marL="0" marR="0" marT="22225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926388" y="3392804"/>
            <a:ext cx="793686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latin typeface="Arial MT"/>
                <a:cs typeface="Arial MT"/>
              </a:rPr>
              <a:t>Note: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Word roots do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not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mean pertaining</a:t>
            </a:r>
            <a:r>
              <a:rPr sz="3000" spc="-1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to</a:t>
            </a:r>
            <a:r>
              <a:rPr sz="3000" spc="-2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or </a:t>
            </a:r>
            <a:r>
              <a:rPr sz="300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relating</a:t>
            </a:r>
            <a:r>
              <a:rPr sz="3000" spc="-3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to;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that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meaning</a:t>
            </a:r>
            <a:r>
              <a:rPr sz="3000" spc="-3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comes from</a:t>
            </a:r>
            <a:r>
              <a:rPr sz="3000" spc="1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the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suffix.</a:t>
            </a:r>
            <a:endParaRPr sz="3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41751" y="441705"/>
            <a:ext cx="371856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Combining</a:t>
            </a:r>
            <a:r>
              <a:rPr spc="-45" dirty="0"/>
              <a:t> </a:t>
            </a:r>
            <a:r>
              <a:rPr spc="-5" dirty="0"/>
              <a:t>Forms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1263" y="1506982"/>
            <a:ext cx="7997190" cy="2403475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477520" marR="5080" indent="-465455">
              <a:lnSpc>
                <a:spcPts val="3600"/>
              </a:lnSpc>
              <a:spcBef>
                <a:spcPts val="219"/>
              </a:spcBef>
              <a:buChar char="•"/>
              <a:tabLst>
                <a:tab pos="477520" algn="l"/>
                <a:tab pos="478155" algn="l"/>
              </a:tabLst>
            </a:pPr>
            <a:r>
              <a:rPr sz="3000" spc="-5" dirty="0">
                <a:latin typeface="Arial MT"/>
                <a:cs typeface="Arial MT"/>
              </a:rPr>
              <a:t>Created</a:t>
            </a:r>
            <a:r>
              <a:rPr sz="3000" spc="-3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by</a:t>
            </a:r>
            <a:r>
              <a:rPr sz="3000" dirty="0">
                <a:latin typeface="Arial MT"/>
                <a:cs typeface="Arial MT"/>
              </a:rPr>
              <a:t> adding</a:t>
            </a:r>
            <a:r>
              <a:rPr sz="3000" spc="-4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a </a:t>
            </a:r>
            <a:r>
              <a:rPr sz="3000" dirty="0">
                <a:latin typeface="Arial MT"/>
                <a:cs typeface="Arial MT"/>
              </a:rPr>
              <a:t>vowel</a:t>
            </a:r>
            <a:r>
              <a:rPr sz="3000" spc="-2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(usually</a:t>
            </a:r>
            <a:r>
              <a:rPr sz="3000" spc="-2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the letter </a:t>
            </a:r>
            <a:r>
              <a:rPr sz="3000" spc="-819" dirty="0">
                <a:latin typeface="Arial MT"/>
                <a:cs typeface="Arial MT"/>
              </a:rPr>
              <a:t> </a:t>
            </a:r>
            <a:r>
              <a:rPr sz="3000" spc="-25" dirty="0">
                <a:latin typeface="Arial MT"/>
                <a:cs typeface="Arial MT"/>
              </a:rPr>
              <a:t>“</a:t>
            </a:r>
            <a:r>
              <a:rPr sz="3150" spc="-25" dirty="0">
                <a:latin typeface="Arial MT"/>
                <a:cs typeface="Arial MT"/>
              </a:rPr>
              <a:t>o</a:t>
            </a:r>
            <a:r>
              <a:rPr sz="3000" spc="-25" dirty="0">
                <a:latin typeface="Arial MT"/>
                <a:cs typeface="Arial MT"/>
              </a:rPr>
              <a:t>”)</a:t>
            </a:r>
            <a:r>
              <a:rPr sz="3000" spc="-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to the</a:t>
            </a:r>
            <a:r>
              <a:rPr sz="3000" spc="-5" dirty="0">
                <a:latin typeface="Arial MT"/>
                <a:cs typeface="Arial MT"/>
              </a:rPr>
              <a:t> end of</a:t>
            </a:r>
            <a:r>
              <a:rPr sz="3000" spc="-2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a</a:t>
            </a:r>
            <a:r>
              <a:rPr sz="3000" spc="-5" dirty="0">
                <a:latin typeface="Arial MT"/>
                <a:cs typeface="Arial MT"/>
              </a:rPr>
              <a:t> word</a:t>
            </a:r>
            <a:r>
              <a:rPr sz="3000" spc="-2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root.</a:t>
            </a:r>
            <a:endParaRPr sz="3000">
              <a:latin typeface="Arial MT"/>
              <a:cs typeface="Arial MT"/>
            </a:endParaRPr>
          </a:p>
          <a:p>
            <a:pPr marL="477520" marR="82550" indent="-465455">
              <a:lnSpc>
                <a:spcPct val="100000"/>
              </a:lnSpc>
              <a:spcBef>
                <a:spcPts val="600"/>
              </a:spcBef>
              <a:buChar char="•"/>
              <a:tabLst>
                <a:tab pos="477520" algn="l"/>
                <a:tab pos="478155" algn="l"/>
                <a:tab pos="6864350" algn="l"/>
              </a:tabLst>
            </a:pPr>
            <a:r>
              <a:rPr sz="3000" spc="-5" dirty="0">
                <a:latin typeface="Arial MT"/>
                <a:cs typeface="Arial MT"/>
              </a:rPr>
              <a:t>Used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when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connecting word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roots</a:t>
            </a:r>
            <a:r>
              <a:rPr sz="3000" spc="1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or	when </a:t>
            </a:r>
            <a:r>
              <a:rPr sz="3000" dirty="0">
                <a:latin typeface="Arial MT"/>
                <a:cs typeface="Arial MT"/>
              </a:rPr>
              <a:t> the</a:t>
            </a:r>
            <a:r>
              <a:rPr sz="3000" spc="-1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word</a:t>
            </a:r>
            <a:r>
              <a:rPr sz="3000" spc="-3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root</a:t>
            </a:r>
            <a:r>
              <a:rPr sz="3000" spc="-2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is</a:t>
            </a:r>
            <a:r>
              <a:rPr sz="3000" spc="-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joined</a:t>
            </a:r>
            <a:r>
              <a:rPr sz="3000" spc="-5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to a</a:t>
            </a:r>
            <a:r>
              <a:rPr sz="3000" spc="-5" dirty="0">
                <a:latin typeface="Arial MT"/>
                <a:cs typeface="Arial MT"/>
              </a:rPr>
              <a:t> suffix</a:t>
            </a:r>
            <a:r>
              <a:rPr sz="300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that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begins </a:t>
            </a:r>
            <a:r>
              <a:rPr sz="3000" spc="-819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with</a:t>
            </a:r>
            <a:r>
              <a:rPr sz="3000" spc="-2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a</a:t>
            </a:r>
            <a:r>
              <a:rPr sz="300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consonant.</a:t>
            </a:r>
            <a:endParaRPr sz="30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23809" y="5893056"/>
            <a:ext cx="1282700" cy="347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100" spc="-35" dirty="0">
                <a:latin typeface="Arial MT"/>
                <a:cs typeface="Arial MT"/>
              </a:rPr>
              <a:t>(</a:t>
            </a:r>
            <a:r>
              <a:rPr sz="2100" spc="-45" dirty="0">
                <a:latin typeface="Arial MT"/>
                <a:cs typeface="Arial MT"/>
              </a:rPr>
              <a:t>contin</a:t>
            </a:r>
            <a:r>
              <a:rPr sz="2100" spc="-65" dirty="0">
                <a:latin typeface="Arial MT"/>
                <a:cs typeface="Arial MT"/>
              </a:rPr>
              <a:t>ue</a:t>
            </a:r>
            <a:r>
              <a:rPr sz="2100" spc="-40" dirty="0">
                <a:latin typeface="Arial MT"/>
                <a:cs typeface="Arial MT"/>
              </a:rPr>
              <a:t>s)</a:t>
            </a:r>
            <a:endParaRPr sz="21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41751" y="441705"/>
            <a:ext cx="371856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Combining</a:t>
            </a:r>
            <a:r>
              <a:rPr spc="-45" dirty="0"/>
              <a:t> </a:t>
            </a:r>
            <a:r>
              <a:rPr spc="-5" dirty="0"/>
              <a:t>Forms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1263" y="1414702"/>
            <a:ext cx="2270760" cy="3908425"/>
          </a:xfrm>
          <a:prstGeom prst="rect">
            <a:avLst/>
          </a:prstGeom>
        </p:spPr>
        <p:txBody>
          <a:bodyPr vert="horz" wrap="square" lIns="0" tIns="106045" rIns="0" bIns="0" rtlCol="0">
            <a:spAutoFit/>
          </a:bodyPr>
          <a:lstStyle/>
          <a:p>
            <a:pPr marL="477520" indent="-465455">
              <a:lnSpc>
                <a:spcPct val="100000"/>
              </a:lnSpc>
              <a:spcBef>
                <a:spcPts val="835"/>
              </a:spcBef>
              <a:buChar char="•"/>
              <a:tabLst>
                <a:tab pos="477520" algn="l"/>
                <a:tab pos="478155" algn="l"/>
              </a:tabLst>
            </a:pPr>
            <a:r>
              <a:rPr sz="3000" dirty="0">
                <a:latin typeface="Arial MT"/>
                <a:cs typeface="Arial MT"/>
              </a:rPr>
              <a:t>Examples:</a:t>
            </a:r>
            <a:endParaRPr sz="3000">
              <a:latin typeface="Arial MT"/>
              <a:cs typeface="Arial MT"/>
            </a:endParaRPr>
          </a:p>
          <a:p>
            <a:pPr marL="878205" lvl="1" indent="-287020">
              <a:lnSpc>
                <a:spcPct val="100000"/>
              </a:lnSpc>
              <a:spcBef>
                <a:spcPts val="645"/>
              </a:spcBef>
              <a:buChar char="–"/>
              <a:tabLst>
                <a:tab pos="878840" algn="l"/>
              </a:tabLst>
            </a:pPr>
            <a:r>
              <a:rPr sz="2600" dirty="0">
                <a:latin typeface="Arial MT"/>
                <a:cs typeface="Arial MT"/>
              </a:rPr>
              <a:t>cardi/o</a:t>
            </a:r>
            <a:endParaRPr sz="2600">
              <a:latin typeface="Arial MT"/>
              <a:cs typeface="Arial MT"/>
            </a:endParaRPr>
          </a:p>
          <a:p>
            <a:pPr marL="878205" lvl="1" indent="-287020">
              <a:lnSpc>
                <a:spcPct val="100000"/>
              </a:lnSpc>
              <a:spcBef>
                <a:spcPts val="625"/>
              </a:spcBef>
              <a:buChar char="–"/>
              <a:tabLst>
                <a:tab pos="878840" algn="l"/>
              </a:tabLst>
            </a:pPr>
            <a:r>
              <a:rPr sz="2600" dirty="0">
                <a:latin typeface="Arial MT"/>
                <a:cs typeface="Arial MT"/>
              </a:rPr>
              <a:t>gastr/o</a:t>
            </a:r>
            <a:endParaRPr sz="2600">
              <a:latin typeface="Arial MT"/>
              <a:cs typeface="Arial MT"/>
            </a:endParaRPr>
          </a:p>
          <a:p>
            <a:pPr marL="878205" lvl="1" indent="-287020">
              <a:lnSpc>
                <a:spcPct val="100000"/>
              </a:lnSpc>
              <a:spcBef>
                <a:spcPts val="625"/>
              </a:spcBef>
              <a:buChar char="–"/>
              <a:tabLst>
                <a:tab pos="878840" algn="l"/>
              </a:tabLst>
            </a:pPr>
            <a:r>
              <a:rPr sz="2600" spc="-5" dirty="0">
                <a:latin typeface="Arial MT"/>
                <a:cs typeface="Arial MT"/>
              </a:rPr>
              <a:t>neur/o</a:t>
            </a:r>
            <a:endParaRPr sz="2600">
              <a:latin typeface="Arial MT"/>
              <a:cs typeface="Arial MT"/>
            </a:endParaRPr>
          </a:p>
          <a:p>
            <a:pPr marL="878205" lvl="1" indent="-287020">
              <a:lnSpc>
                <a:spcPct val="100000"/>
              </a:lnSpc>
              <a:spcBef>
                <a:spcPts val="625"/>
              </a:spcBef>
              <a:buChar char="–"/>
              <a:tabLst>
                <a:tab pos="878840" algn="l"/>
              </a:tabLst>
            </a:pPr>
            <a:r>
              <a:rPr sz="2600" dirty="0">
                <a:latin typeface="Arial MT"/>
                <a:cs typeface="Arial MT"/>
              </a:rPr>
              <a:t>Oste/o</a:t>
            </a:r>
            <a:endParaRPr sz="2600">
              <a:latin typeface="Arial MT"/>
              <a:cs typeface="Arial MT"/>
            </a:endParaRPr>
          </a:p>
          <a:p>
            <a:pPr marL="878205" lvl="1" indent="-287020">
              <a:lnSpc>
                <a:spcPct val="100000"/>
              </a:lnSpc>
              <a:spcBef>
                <a:spcPts val="625"/>
              </a:spcBef>
              <a:buChar char="–"/>
              <a:tabLst>
                <a:tab pos="878840" algn="l"/>
              </a:tabLst>
            </a:pPr>
            <a:r>
              <a:rPr sz="2600" dirty="0">
                <a:latin typeface="Arial MT"/>
                <a:cs typeface="Arial MT"/>
              </a:rPr>
              <a:t>Myel/o</a:t>
            </a:r>
            <a:endParaRPr sz="2600">
              <a:latin typeface="Arial MT"/>
              <a:cs typeface="Arial MT"/>
            </a:endParaRPr>
          </a:p>
          <a:p>
            <a:pPr marL="878205" lvl="1" indent="-287020">
              <a:lnSpc>
                <a:spcPct val="100000"/>
              </a:lnSpc>
              <a:spcBef>
                <a:spcPts val="625"/>
              </a:spcBef>
              <a:buChar char="–"/>
              <a:tabLst>
                <a:tab pos="878840" algn="l"/>
              </a:tabLst>
            </a:pPr>
            <a:r>
              <a:rPr sz="2600" dirty="0">
                <a:latin typeface="Arial MT"/>
                <a:cs typeface="Arial MT"/>
              </a:rPr>
              <a:t>My/o</a:t>
            </a:r>
            <a:endParaRPr sz="2600">
              <a:latin typeface="Arial MT"/>
              <a:cs typeface="Arial MT"/>
            </a:endParaRPr>
          </a:p>
          <a:p>
            <a:pPr marL="878205" lvl="1" indent="-287020">
              <a:lnSpc>
                <a:spcPct val="100000"/>
              </a:lnSpc>
              <a:spcBef>
                <a:spcPts val="625"/>
              </a:spcBef>
              <a:buChar char="–"/>
              <a:tabLst>
                <a:tab pos="878840" algn="l"/>
              </a:tabLst>
            </a:pPr>
            <a:r>
              <a:rPr sz="2600" spc="-5" dirty="0">
                <a:latin typeface="Arial MT"/>
                <a:cs typeface="Arial MT"/>
              </a:rPr>
              <a:t>Arthr/o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55519" y="1968220"/>
            <a:ext cx="2092325" cy="3354704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20"/>
              </a:spcBef>
              <a:tabLst>
                <a:tab pos="480059" algn="l"/>
              </a:tabLst>
            </a:pPr>
            <a:r>
              <a:rPr sz="2600" dirty="0">
                <a:latin typeface="Arial MT"/>
                <a:cs typeface="Arial MT"/>
              </a:rPr>
              <a:t>=	heart</a:t>
            </a:r>
            <a:endParaRPr sz="2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  <a:tabLst>
                <a:tab pos="480059" algn="l"/>
              </a:tabLst>
            </a:pPr>
            <a:r>
              <a:rPr sz="2600" dirty="0">
                <a:latin typeface="Arial MT"/>
                <a:cs typeface="Arial MT"/>
              </a:rPr>
              <a:t>=	stomach</a:t>
            </a:r>
            <a:endParaRPr sz="2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  <a:tabLst>
                <a:tab pos="480059" algn="l"/>
              </a:tabLst>
            </a:pPr>
            <a:r>
              <a:rPr sz="2600" dirty="0">
                <a:latin typeface="Arial MT"/>
                <a:cs typeface="Arial MT"/>
              </a:rPr>
              <a:t>=	nerve</a:t>
            </a:r>
            <a:endParaRPr sz="2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  <a:tabLst>
                <a:tab pos="480059" algn="l"/>
              </a:tabLst>
            </a:pPr>
            <a:r>
              <a:rPr sz="2600" dirty="0">
                <a:latin typeface="Arial MT"/>
                <a:cs typeface="Arial MT"/>
              </a:rPr>
              <a:t>=	bone</a:t>
            </a:r>
            <a:endParaRPr sz="2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  <a:tabLst>
                <a:tab pos="480059" algn="l"/>
              </a:tabLst>
            </a:pPr>
            <a:r>
              <a:rPr sz="2600" dirty="0">
                <a:latin typeface="Arial MT"/>
                <a:cs typeface="Arial MT"/>
              </a:rPr>
              <a:t>=	spinal</a:t>
            </a:r>
            <a:r>
              <a:rPr sz="2600" spc="-8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cord</a:t>
            </a:r>
            <a:endParaRPr sz="2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  <a:tabLst>
                <a:tab pos="480059" algn="l"/>
              </a:tabLst>
            </a:pPr>
            <a:r>
              <a:rPr sz="2600" dirty="0">
                <a:latin typeface="Arial MT"/>
                <a:cs typeface="Arial MT"/>
              </a:rPr>
              <a:t>=	muscle</a:t>
            </a:r>
            <a:endParaRPr sz="2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  <a:tabLst>
                <a:tab pos="461645" algn="l"/>
              </a:tabLst>
            </a:pPr>
            <a:r>
              <a:rPr sz="2600" dirty="0">
                <a:latin typeface="Arial MT"/>
                <a:cs typeface="Arial MT"/>
              </a:rPr>
              <a:t>=	joint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23809" y="5893056"/>
            <a:ext cx="1282700" cy="347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100" spc="-35" dirty="0">
                <a:latin typeface="Arial MT"/>
                <a:cs typeface="Arial MT"/>
              </a:rPr>
              <a:t>(</a:t>
            </a:r>
            <a:r>
              <a:rPr sz="2100" spc="-45" dirty="0">
                <a:latin typeface="Arial MT"/>
                <a:cs typeface="Arial MT"/>
              </a:rPr>
              <a:t>contin</a:t>
            </a:r>
            <a:r>
              <a:rPr sz="2100" spc="-65" dirty="0">
                <a:latin typeface="Arial MT"/>
                <a:cs typeface="Arial MT"/>
              </a:rPr>
              <a:t>ue</a:t>
            </a:r>
            <a:r>
              <a:rPr sz="2100" spc="-40" dirty="0">
                <a:latin typeface="Arial MT"/>
                <a:cs typeface="Arial MT"/>
              </a:rPr>
              <a:t>s)</a:t>
            </a:r>
            <a:endParaRPr sz="21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41751" y="441705"/>
            <a:ext cx="371856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Combining</a:t>
            </a:r>
            <a:r>
              <a:rPr spc="-45" dirty="0"/>
              <a:t> </a:t>
            </a:r>
            <a:r>
              <a:rPr spc="-5" dirty="0"/>
              <a:t>Forms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19400" y="1491996"/>
            <a:ext cx="3657600" cy="462534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003675" y="2461971"/>
            <a:ext cx="112331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/>
                <a:cs typeface="Arial"/>
              </a:rPr>
              <a:t>////</a:t>
            </a:r>
            <a:r>
              <a:rPr sz="2400" b="1" spc="-10" dirty="0">
                <a:latin typeface="Arial"/>
                <a:cs typeface="Arial"/>
              </a:rPr>
              <a:t>///</a:t>
            </a:r>
            <a:r>
              <a:rPr sz="2400" b="1" dirty="0">
                <a:latin typeface="Arial"/>
                <a:cs typeface="Arial"/>
              </a:rPr>
              <a:t>//</a:t>
            </a:r>
            <a:r>
              <a:rPr sz="2400" b="1" spc="-15" dirty="0">
                <a:latin typeface="Arial"/>
                <a:cs typeface="Arial"/>
              </a:rPr>
              <a:t>/</a:t>
            </a:r>
            <a:r>
              <a:rPr sz="2400" b="1" spc="-10" dirty="0">
                <a:latin typeface="Arial"/>
                <a:cs typeface="Arial"/>
              </a:rPr>
              <a:t>//</a:t>
            </a:r>
            <a:r>
              <a:rPr sz="2400" b="1" dirty="0">
                <a:latin typeface="Arial"/>
                <a:cs typeface="Arial"/>
              </a:rPr>
              <a:t>/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44111" y="3573779"/>
            <a:ext cx="1257300" cy="462280"/>
          </a:xfrm>
          <a:prstGeom prst="rect">
            <a:avLst/>
          </a:prstGeom>
          <a:ln w="9144">
            <a:solidFill>
              <a:srgbClr val="E48555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262255">
              <a:lnSpc>
                <a:spcPct val="100000"/>
              </a:lnSpc>
              <a:spcBef>
                <a:spcPts val="305"/>
              </a:spcBef>
            </a:pPr>
            <a:r>
              <a:rPr sz="2400" b="1" spc="-5" dirty="0">
                <a:latin typeface="Arial"/>
                <a:cs typeface="Arial"/>
              </a:rPr>
              <a:t>////////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4029455" y="2426207"/>
            <a:ext cx="1085215" cy="556260"/>
            <a:chOff x="4029455" y="2426207"/>
            <a:chExt cx="1085215" cy="55626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29455" y="2426207"/>
              <a:ext cx="1085088" cy="556260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76699" y="2450591"/>
              <a:ext cx="990600" cy="461772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4076699" y="2450591"/>
              <a:ext cx="990600" cy="462280"/>
            </a:xfrm>
            <a:custGeom>
              <a:avLst/>
              <a:gdLst/>
              <a:ahLst/>
              <a:cxnLst/>
              <a:rect l="l" t="t" r="r" b="b"/>
              <a:pathLst>
                <a:path w="990600" h="462280">
                  <a:moveTo>
                    <a:pt x="0" y="461772"/>
                  </a:moveTo>
                  <a:lnTo>
                    <a:pt x="990600" y="461772"/>
                  </a:lnTo>
                  <a:lnTo>
                    <a:pt x="990600" y="0"/>
                  </a:lnTo>
                  <a:lnTo>
                    <a:pt x="0" y="0"/>
                  </a:lnTo>
                  <a:lnTo>
                    <a:pt x="0" y="461772"/>
                  </a:lnTo>
                  <a:close/>
                </a:path>
              </a:pathLst>
            </a:custGeom>
            <a:ln w="9144">
              <a:solidFill>
                <a:srgbClr val="FC93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3896867" y="3549396"/>
            <a:ext cx="1351915" cy="556260"/>
            <a:chOff x="3896867" y="3549396"/>
            <a:chExt cx="1351915" cy="556260"/>
          </a:xfrm>
        </p:grpSpPr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896867" y="3549396"/>
              <a:ext cx="1351788" cy="55625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944111" y="3573780"/>
              <a:ext cx="1257300" cy="461772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49370" y="441705"/>
            <a:ext cx="170370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Suffixes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1263" y="1503934"/>
            <a:ext cx="7830184" cy="2830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77520" marR="5080" indent="-465455">
              <a:lnSpc>
                <a:spcPct val="100000"/>
              </a:lnSpc>
              <a:spcBef>
                <a:spcPts val="100"/>
              </a:spcBef>
              <a:buChar char="•"/>
              <a:tabLst>
                <a:tab pos="477520" algn="l"/>
                <a:tab pos="478155" algn="l"/>
              </a:tabLst>
            </a:pPr>
            <a:r>
              <a:rPr sz="3000" spc="-5" dirty="0">
                <a:latin typeface="Arial MT"/>
                <a:cs typeface="Arial MT"/>
              </a:rPr>
              <a:t>Suffixes </a:t>
            </a:r>
            <a:r>
              <a:rPr sz="3000" dirty="0">
                <a:latin typeface="Arial MT"/>
                <a:cs typeface="Arial MT"/>
              </a:rPr>
              <a:t>usually,</a:t>
            </a:r>
            <a:r>
              <a:rPr sz="3000" spc="-2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but not</a:t>
            </a:r>
            <a:r>
              <a:rPr sz="3000" spc="-1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always,indicate</a:t>
            </a:r>
            <a:r>
              <a:rPr sz="3000" spc="-3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the </a:t>
            </a:r>
            <a:r>
              <a:rPr sz="3000" spc="-81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procedure, condition,</a:t>
            </a:r>
            <a:r>
              <a:rPr sz="3000" spc="-1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disorder, or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disease.</a:t>
            </a:r>
            <a:endParaRPr sz="3000">
              <a:latin typeface="Arial MT"/>
              <a:cs typeface="Arial MT"/>
            </a:endParaRPr>
          </a:p>
          <a:p>
            <a:pPr marL="477520" indent="-465455">
              <a:lnSpc>
                <a:spcPct val="100000"/>
              </a:lnSpc>
              <a:buChar char="•"/>
              <a:tabLst>
                <a:tab pos="477520" algn="l"/>
                <a:tab pos="478155" algn="l"/>
              </a:tabLst>
            </a:pPr>
            <a:r>
              <a:rPr sz="3000" dirty="0">
                <a:latin typeface="Arial MT"/>
                <a:cs typeface="Arial MT"/>
              </a:rPr>
              <a:t>Examples:</a:t>
            </a:r>
            <a:endParaRPr sz="3000">
              <a:latin typeface="Arial MT"/>
              <a:cs typeface="Arial MT"/>
            </a:endParaRPr>
          </a:p>
          <a:p>
            <a:pPr marL="878205" lvl="1" indent="-287020">
              <a:lnSpc>
                <a:spcPct val="100000"/>
              </a:lnSpc>
              <a:spcBef>
                <a:spcPts val="490"/>
              </a:spcBef>
              <a:buChar char="–"/>
              <a:tabLst>
                <a:tab pos="878840" algn="l"/>
              </a:tabLst>
            </a:pPr>
            <a:r>
              <a:rPr sz="2600" spc="-40" dirty="0">
                <a:latin typeface="Arial MT"/>
                <a:cs typeface="Arial MT"/>
              </a:rPr>
              <a:t>cardio</a:t>
            </a:r>
            <a:r>
              <a:rPr sz="2750" spc="-40" dirty="0">
                <a:latin typeface="Arial MT"/>
                <a:cs typeface="Arial MT"/>
              </a:rPr>
              <a:t>megaly</a:t>
            </a:r>
            <a:endParaRPr sz="2750">
              <a:latin typeface="Arial MT"/>
              <a:cs typeface="Arial MT"/>
            </a:endParaRPr>
          </a:p>
          <a:p>
            <a:pPr marL="878205" lvl="1" indent="-287020">
              <a:lnSpc>
                <a:spcPct val="100000"/>
              </a:lnSpc>
              <a:spcBef>
                <a:spcPts val="445"/>
              </a:spcBef>
              <a:buChar char="–"/>
              <a:tabLst>
                <a:tab pos="878840" algn="l"/>
              </a:tabLst>
            </a:pPr>
            <a:r>
              <a:rPr sz="2600" spc="-30" dirty="0">
                <a:latin typeface="Arial MT"/>
                <a:cs typeface="Arial MT"/>
              </a:rPr>
              <a:t>gastr</a:t>
            </a:r>
            <a:r>
              <a:rPr sz="2750" spc="-30" dirty="0">
                <a:latin typeface="Arial MT"/>
                <a:cs typeface="Arial MT"/>
              </a:rPr>
              <a:t>algia</a:t>
            </a:r>
            <a:endParaRPr sz="2750">
              <a:latin typeface="Arial MT"/>
              <a:cs typeface="Arial MT"/>
            </a:endParaRPr>
          </a:p>
          <a:p>
            <a:pPr marL="878205" lvl="1" indent="-287020">
              <a:lnSpc>
                <a:spcPct val="100000"/>
              </a:lnSpc>
              <a:spcBef>
                <a:spcPts val="445"/>
              </a:spcBef>
              <a:buChar char="–"/>
              <a:tabLst>
                <a:tab pos="878840" algn="l"/>
              </a:tabLst>
            </a:pPr>
            <a:r>
              <a:rPr sz="2600" spc="-25" dirty="0">
                <a:latin typeface="Arial MT"/>
                <a:cs typeface="Arial MT"/>
              </a:rPr>
              <a:t>neur</a:t>
            </a:r>
            <a:r>
              <a:rPr sz="2750" spc="-25" dirty="0">
                <a:latin typeface="Arial MT"/>
                <a:cs typeface="Arial MT"/>
              </a:rPr>
              <a:t>itis</a:t>
            </a:r>
            <a:endParaRPr sz="275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23809" y="5893056"/>
            <a:ext cx="1282700" cy="347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100" spc="-35" dirty="0">
                <a:latin typeface="Arial MT"/>
                <a:cs typeface="Arial MT"/>
              </a:rPr>
              <a:t>(</a:t>
            </a:r>
            <a:r>
              <a:rPr sz="2100" spc="-45" dirty="0">
                <a:latin typeface="Arial MT"/>
                <a:cs typeface="Arial MT"/>
              </a:rPr>
              <a:t>contin</a:t>
            </a:r>
            <a:r>
              <a:rPr sz="2100" spc="-65" dirty="0">
                <a:latin typeface="Arial MT"/>
                <a:cs typeface="Arial MT"/>
              </a:rPr>
              <a:t>ue</a:t>
            </a:r>
            <a:r>
              <a:rPr sz="2100" spc="-40" dirty="0">
                <a:latin typeface="Arial MT"/>
                <a:cs typeface="Arial MT"/>
              </a:rPr>
              <a:t>s)</a:t>
            </a:r>
            <a:endParaRPr sz="21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49370" y="441705"/>
            <a:ext cx="170370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Suffixes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1263" y="1503934"/>
            <a:ext cx="226949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77520" indent="-465455">
              <a:lnSpc>
                <a:spcPct val="100000"/>
              </a:lnSpc>
              <a:spcBef>
                <a:spcPts val="100"/>
              </a:spcBef>
              <a:buChar char="•"/>
              <a:tabLst>
                <a:tab pos="477520" algn="l"/>
                <a:tab pos="478155" algn="l"/>
              </a:tabLst>
            </a:pPr>
            <a:r>
              <a:rPr sz="3000" dirty="0">
                <a:latin typeface="Arial MT"/>
                <a:cs typeface="Arial MT"/>
              </a:rPr>
              <a:t>Examples:</a:t>
            </a:r>
            <a:endParaRPr sz="30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9555" y="2790444"/>
            <a:ext cx="7313676" cy="1696211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49370" y="441705"/>
            <a:ext cx="170370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Prefixes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1263" y="1505458"/>
            <a:ext cx="7325995" cy="2830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77520" marR="5080" indent="-465455">
              <a:lnSpc>
                <a:spcPct val="100000"/>
              </a:lnSpc>
              <a:spcBef>
                <a:spcPts val="100"/>
              </a:spcBef>
              <a:buChar char="•"/>
              <a:tabLst>
                <a:tab pos="477520" algn="l"/>
                <a:tab pos="478155" algn="l"/>
              </a:tabLst>
            </a:pPr>
            <a:r>
              <a:rPr sz="3000" dirty="0">
                <a:latin typeface="Arial MT"/>
                <a:cs typeface="Arial MT"/>
              </a:rPr>
              <a:t>Prefixes</a:t>
            </a:r>
            <a:r>
              <a:rPr sz="3000" spc="-1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usually,</a:t>
            </a:r>
            <a:r>
              <a:rPr sz="3000" spc="-3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but</a:t>
            </a:r>
            <a:r>
              <a:rPr sz="3000" spc="-2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not</a:t>
            </a:r>
            <a:r>
              <a:rPr sz="3000" spc="-1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always,</a:t>
            </a:r>
            <a:r>
              <a:rPr sz="3000" spc="-4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indicate </a:t>
            </a:r>
            <a:r>
              <a:rPr sz="3000" spc="-81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location,</a:t>
            </a:r>
            <a:r>
              <a:rPr sz="3000" spc="-3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time,</a:t>
            </a:r>
            <a:r>
              <a:rPr sz="3000" spc="-2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number,</a:t>
            </a:r>
            <a:r>
              <a:rPr sz="3000" spc="-1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or</a:t>
            </a:r>
            <a:r>
              <a:rPr sz="3000" spc="-5" dirty="0">
                <a:latin typeface="Arial MT"/>
                <a:cs typeface="Arial MT"/>
              </a:rPr>
              <a:t> status.</a:t>
            </a:r>
            <a:endParaRPr sz="3000">
              <a:latin typeface="Arial MT"/>
              <a:cs typeface="Arial MT"/>
            </a:endParaRPr>
          </a:p>
          <a:p>
            <a:pPr marL="477520" indent="-465455">
              <a:lnSpc>
                <a:spcPct val="100000"/>
              </a:lnSpc>
              <a:buChar char="•"/>
              <a:tabLst>
                <a:tab pos="477520" algn="l"/>
                <a:tab pos="478155" algn="l"/>
              </a:tabLst>
            </a:pPr>
            <a:r>
              <a:rPr sz="3000" dirty="0">
                <a:latin typeface="Arial MT"/>
                <a:cs typeface="Arial MT"/>
              </a:rPr>
              <a:t>Examples:</a:t>
            </a:r>
            <a:endParaRPr sz="3000">
              <a:latin typeface="Arial MT"/>
              <a:cs typeface="Arial MT"/>
            </a:endParaRPr>
          </a:p>
          <a:p>
            <a:pPr marL="878205" lvl="1" indent="-287020">
              <a:lnSpc>
                <a:spcPct val="100000"/>
              </a:lnSpc>
              <a:spcBef>
                <a:spcPts val="490"/>
              </a:spcBef>
              <a:buSzPct val="94545"/>
              <a:buChar char="–"/>
              <a:tabLst>
                <a:tab pos="878840" algn="l"/>
              </a:tabLst>
            </a:pPr>
            <a:r>
              <a:rPr sz="2750" spc="-25" dirty="0">
                <a:latin typeface="Arial MT"/>
                <a:cs typeface="Arial MT"/>
              </a:rPr>
              <a:t>peri</a:t>
            </a:r>
            <a:r>
              <a:rPr sz="2600" spc="-25" dirty="0">
                <a:latin typeface="Arial MT"/>
                <a:cs typeface="Arial MT"/>
              </a:rPr>
              <a:t>cardium</a:t>
            </a:r>
            <a:endParaRPr sz="2600">
              <a:latin typeface="Arial MT"/>
              <a:cs typeface="Arial MT"/>
            </a:endParaRPr>
          </a:p>
          <a:p>
            <a:pPr marL="878205" lvl="1" indent="-287020">
              <a:lnSpc>
                <a:spcPct val="100000"/>
              </a:lnSpc>
              <a:spcBef>
                <a:spcPts val="445"/>
              </a:spcBef>
              <a:buSzPct val="94545"/>
              <a:buChar char="–"/>
              <a:tabLst>
                <a:tab pos="878840" algn="l"/>
              </a:tabLst>
            </a:pPr>
            <a:r>
              <a:rPr sz="2750" spc="-20" dirty="0">
                <a:latin typeface="Arial MT"/>
                <a:cs typeface="Arial MT"/>
              </a:rPr>
              <a:t>epi</a:t>
            </a:r>
            <a:r>
              <a:rPr sz="2600" spc="-20" dirty="0">
                <a:latin typeface="Arial MT"/>
                <a:cs typeface="Arial MT"/>
              </a:rPr>
              <a:t>gastric</a:t>
            </a:r>
            <a:endParaRPr sz="2600">
              <a:latin typeface="Arial MT"/>
              <a:cs typeface="Arial MT"/>
            </a:endParaRPr>
          </a:p>
          <a:p>
            <a:pPr marL="878205" lvl="1" indent="-287020">
              <a:lnSpc>
                <a:spcPct val="100000"/>
              </a:lnSpc>
              <a:spcBef>
                <a:spcPts val="445"/>
              </a:spcBef>
              <a:buSzPct val="94545"/>
              <a:buChar char="–"/>
              <a:tabLst>
                <a:tab pos="878840" algn="l"/>
              </a:tabLst>
            </a:pPr>
            <a:r>
              <a:rPr sz="2750" spc="-25" dirty="0">
                <a:latin typeface="Arial MT"/>
                <a:cs typeface="Arial MT"/>
              </a:rPr>
              <a:t>poly</a:t>
            </a:r>
            <a:r>
              <a:rPr sz="2600" spc="-25" dirty="0">
                <a:latin typeface="Arial MT"/>
                <a:cs typeface="Arial MT"/>
              </a:rPr>
              <a:t>neuritis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23809" y="5893056"/>
            <a:ext cx="1282700" cy="347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100" spc="-35" dirty="0">
                <a:latin typeface="Arial MT"/>
                <a:cs typeface="Arial MT"/>
              </a:rPr>
              <a:t>(</a:t>
            </a:r>
            <a:r>
              <a:rPr sz="2100" spc="-45" dirty="0">
                <a:latin typeface="Arial MT"/>
                <a:cs typeface="Arial MT"/>
              </a:rPr>
              <a:t>contin</a:t>
            </a:r>
            <a:r>
              <a:rPr sz="2100" spc="-65" dirty="0">
                <a:latin typeface="Arial MT"/>
                <a:cs typeface="Arial MT"/>
              </a:rPr>
              <a:t>ue</a:t>
            </a:r>
            <a:r>
              <a:rPr sz="2100" spc="-40" dirty="0">
                <a:latin typeface="Arial MT"/>
                <a:cs typeface="Arial MT"/>
              </a:rPr>
              <a:t>s)</a:t>
            </a:r>
            <a:endParaRPr sz="21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49370" y="441705"/>
            <a:ext cx="170370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Prefixes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1263" y="1503934"/>
            <a:ext cx="226949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77520" indent="-465455">
              <a:lnSpc>
                <a:spcPct val="100000"/>
              </a:lnSpc>
              <a:spcBef>
                <a:spcPts val="100"/>
              </a:spcBef>
              <a:buChar char="•"/>
              <a:tabLst>
                <a:tab pos="477520" algn="l"/>
                <a:tab pos="478155" algn="l"/>
              </a:tabLst>
            </a:pPr>
            <a:r>
              <a:rPr sz="3000" dirty="0">
                <a:latin typeface="Arial MT"/>
                <a:cs typeface="Arial MT"/>
              </a:rPr>
              <a:t>Examples:</a:t>
            </a:r>
            <a:endParaRPr sz="3000">
              <a:latin typeface="Arial MT"/>
              <a:cs typeface="Arial MT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813816" y="2753867"/>
            <a:ext cx="8074659" cy="2056130"/>
            <a:chOff x="813816" y="2753867"/>
            <a:chExt cx="8074659" cy="20561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13816" y="2753867"/>
              <a:ext cx="7769352" cy="175107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66216" y="2906267"/>
              <a:ext cx="7769352" cy="1751075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18616" y="3058667"/>
              <a:ext cx="7769352" cy="175107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26819" y="182117"/>
            <a:ext cx="5889625" cy="1031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54405" marR="5080" indent="-942340">
              <a:lnSpc>
                <a:spcPct val="100000"/>
              </a:lnSpc>
              <a:spcBef>
                <a:spcPts val="100"/>
              </a:spcBef>
            </a:pPr>
            <a:r>
              <a:rPr sz="3300" dirty="0"/>
              <a:t>Determining</a:t>
            </a:r>
            <a:r>
              <a:rPr sz="3300" spc="-55" dirty="0"/>
              <a:t> </a:t>
            </a:r>
            <a:r>
              <a:rPr sz="3300" dirty="0"/>
              <a:t>Meanings</a:t>
            </a:r>
            <a:r>
              <a:rPr sz="3300" spc="-30" dirty="0"/>
              <a:t> </a:t>
            </a:r>
            <a:r>
              <a:rPr sz="3300" dirty="0"/>
              <a:t>on</a:t>
            </a:r>
            <a:r>
              <a:rPr sz="3300" spc="-60" dirty="0"/>
              <a:t> </a:t>
            </a:r>
            <a:r>
              <a:rPr sz="3300" dirty="0"/>
              <a:t>the </a:t>
            </a:r>
            <a:r>
              <a:rPr sz="3300" spc="-900" dirty="0"/>
              <a:t> </a:t>
            </a:r>
            <a:r>
              <a:rPr sz="3300" spc="-5" dirty="0"/>
              <a:t>Basis </a:t>
            </a:r>
            <a:r>
              <a:rPr sz="3300" dirty="0"/>
              <a:t>of</a:t>
            </a:r>
            <a:r>
              <a:rPr sz="3300" spc="-5" dirty="0"/>
              <a:t> </a:t>
            </a:r>
            <a:r>
              <a:rPr sz="3300" dirty="0"/>
              <a:t>Word</a:t>
            </a:r>
            <a:r>
              <a:rPr sz="3300" spc="-25" dirty="0"/>
              <a:t> </a:t>
            </a:r>
            <a:r>
              <a:rPr sz="3300" spc="-5" dirty="0"/>
              <a:t>Parts</a:t>
            </a:r>
            <a:endParaRPr sz="3300"/>
          </a:p>
        </p:txBody>
      </p:sp>
      <p:sp>
        <p:nvSpPr>
          <p:cNvPr id="3" name="object 3"/>
          <p:cNvSpPr txBox="1"/>
          <p:nvPr/>
        </p:nvSpPr>
        <p:spPr>
          <a:xfrm>
            <a:off x="461263" y="1540509"/>
            <a:ext cx="8039100" cy="2369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77520" marR="5080" indent="-465455">
              <a:lnSpc>
                <a:spcPct val="100000"/>
              </a:lnSpc>
              <a:spcBef>
                <a:spcPts val="100"/>
              </a:spcBef>
              <a:buChar char="•"/>
              <a:tabLst>
                <a:tab pos="477520" algn="l"/>
                <a:tab pos="478155" algn="l"/>
              </a:tabLst>
            </a:pPr>
            <a:r>
              <a:rPr sz="3000" dirty="0">
                <a:latin typeface="Arial MT"/>
                <a:cs typeface="Arial MT"/>
              </a:rPr>
              <a:t>Decipher</a:t>
            </a:r>
            <a:r>
              <a:rPr sz="3000" spc="-3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these</a:t>
            </a:r>
            <a:r>
              <a:rPr sz="3000" spc="-1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medical</a:t>
            </a:r>
            <a:r>
              <a:rPr sz="3000" spc="-2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terms</a:t>
            </a:r>
            <a:r>
              <a:rPr sz="3000" spc="1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based</a:t>
            </a:r>
            <a:r>
              <a:rPr sz="3000" spc="-2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on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their </a:t>
            </a:r>
            <a:r>
              <a:rPr sz="3000" spc="-819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word</a:t>
            </a:r>
            <a:r>
              <a:rPr sz="3000" spc="-2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parts:</a:t>
            </a:r>
            <a:endParaRPr sz="3000">
              <a:latin typeface="Arial MT"/>
              <a:cs typeface="Arial MT"/>
            </a:endParaRPr>
          </a:p>
          <a:p>
            <a:pPr marL="878205" lvl="1" indent="-287020">
              <a:lnSpc>
                <a:spcPct val="100000"/>
              </a:lnSpc>
              <a:spcBef>
                <a:spcPts val="640"/>
              </a:spcBef>
              <a:buChar char="–"/>
              <a:tabLst>
                <a:tab pos="878840" algn="l"/>
              </a:tabLst>
            </a:pPr>
            <a:r>
              <a:rPr sz="2600" dirty="0">
                <a:latin typeface="Arial MT"/>
                <a:cs typeface="Arial MT"/>
              </a:rPr>
              <a:t>cardiologist</a:t>
            </a:r>
            <a:endParaRPr sz="2600">
              <a:latin typeface="Arial MT"/>
              <a:cs typeface="Arial MT"/>
            </a:endParaRPr>
          </a:p>
          <a:p>
            <a:pPr marL="878205" lvl="1" indent="-287020">
              <a:lnSpc>
                <a:spcPct val="100000"/>
              </a:lnSpc>
              <a:spcBef>
                <a:spcPts val="625"/>
              </a:spcBef>
              <a:buChar char="–"/>
              <a:tabLst>
                <a:tab pos="878840" algn="l"/>
              </a:tabLst>
            </a:pPr>
            <a:r>
              <a:rPr sz="2600" dirty="0">
                <a:latin typeface="Arial MT"/>
                <a:cs typeface="Arial MT"/>
              </a:rPr>
              <a:t>gastritis</a:t>
            </a:r>
            <a:endParaRPr sz="2600">
              <a:latin typeface="Arial MT"/>
              <a:cs typeface="Arial MT"/>
            </a:endParaRPr>
          </a:p>
          <a:p>
            <a:pPr marL="878205" lvl="1" indent="-287020">
              <a:lnSpc>
                <a:spcPct val="100000"/>
              </a:lnSpc>
              <a:spcBef>
                <a:spcPts val="625"/>
              </a:spcBef>
              <a:buChar char="–"/>
              <a:tabLst>
                <a:tab pos="878840" algn="l"/>
              </a:tabLst>
            </a:pPr>
            <a:r>
              <a:rPr sz="2600" dirty="0">
                <a:latin typeface="Arial MT"/>
                <a:cs typeface="Arial MT"/>
              </a:rPr>
              <a:t>neuralgia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23809" y="5893056"/>
            <a:ext cx="1282700" cy="347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100" spc="-35" dirty="0">
                <a:latin typeface="Arial MT"/>
                <a:cs typeface="Arial MT"/>
              </a:rPr>
              <a:t>(</a:t>
            </a:r>
            <a:r>
              <a:rPr sz="2100" spc="-45" dirty="0">
                <a:latin typeface="Arial MT"/>
                <a:cs typeface="Arial MT"/>
              </a:rPr>
              <a:t>contin</a:t>
            </a:r>
            <a:r>
              <a:rPr sz="2100" spc="-65" dirty="0">
                <a:latin typeface="Arial MT"/>
                <a:cs typeface="Arial MT"/>
              </a:rPr>
              <a:t>ue</a:t>
            </a:r>
            <a:r>
              <a:rPr sz="2100" spc="-40" dirty="0">
                <a:latin typeface="Arial MT"/>
                <a:cs typeface="Arial MT"/>
              </a:rPr>
              <a:t>s)</a:t>
            </a:r>
            <a:endParaRPr sz="21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26819" y="182117"/>
            <a:ext cx="5889625" cy="1031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54405" marR="5080" indent="-942340">
              <a:lnSpc>
                <a:spcPct val="100000"/>
              </a:lnSpc>
              <a:spcBef>
                <a:spcPts val="100"/>
              </a:spcBef>
            </a:pPr>
            <a:r>
              <a:rPr sz="3300" dirty="0"/>
              <a:t>Determining</a:t>
            </a:r>
            <a:r>
              <a:rPr sz="3300" spc="-55" dirty="0"/>
              <a:t> </a:t>
            </a:r>
            <a:r>
              <a:rPr sz="3300" dirty="0"/>
              <a:t>Meanings</a:t>
            </a:r>
            <a:r>
              <a:rPr sz="3300" spc="-30" dirty="0"/>
              <a:t> </a:t>
            </a:r>
            <a:r>
              <a:rPr sz="3300" dirty="0"/>
              <a:t>on</a:t>
            </a:r>
            <a:r>
              <a:rPr sz="3300" spc="-60" dirty="0"/>
              <a:t> </a:t>
            </a:r>
            <a:r>
              <a:rPr sz="3300" dirty="0"/>
              <a:t>the </a:t>
            </a:r>
            <a:r>
              <a:rPr sz="3300" spc="-900" dirty="0"/>
              <a:t> </a:t>
            </a:r>
            <a:r>
              <a:rPr sz="3300" spc="-5" dirty="0"/>
              <a:t>Basis </a:t>
            </a:r>
            <a:r>
              <a:rPr sz="3300" dirty="0"/>
              <a:t>of</a:t>
            </a:r>
            <a:r>
              <a:rPr sz="3300" spc="-5" dirty="0"/>
              <a:t> </a:t>
            </a:r>
            <a:r>
              <a:rPr sz="3300" dirty="0"/>
              <a:t>Word</a:t>
            </a:r>
            <a:r>
              <a:rPr sz="3300" spc="-25" dirty="0"/>
              <a:t> </a:t>
            </a:r>
            <a:r>
              <a:rPr sz="3300" spc="-5" dirty="0"/>
              <a:t>Parts</a:t>
            </a:r>
            <a:endParaRPr sz="3300"/>
          </a:p>
        </p:txBody>
      </p:sp>
      <p:sp>
        <p:nvSpPr>
          <p:cNvPr id="3" name="object 3"/>
          <p:cNvSpPr txBox="1"/>
          <p:nvPr/>
        </p:nvSpPr>
        <p:spPr>
          <a:xfrm>
            <a:off x="461263" y="1514678"/>
            <a:ext cx="479615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77520" indent="-465455">
              <a:lnSpc>
                <a:spcPct val="100000"/>
              </a:lnSpc>
              <a:spcBef>
                <a:spcPts val="100"/>
              </a:spcBef>
              <a:buChar char="•"/>
              <a:tabLst>
                <a:tab pos="477520" algn="l"/>
                <a:tab pos="478155" algn="l"/>
              </a:tabLst>
            </a:pPr>
            <a:r>
              <a:rPr sz="3000" dirty="0">
                <a:latin typeface="Arial MT"/>
                <a:cs typeface="Arial MT"/>
              </a:rPr>
              <a:t>An</a:t>
            </a:r>
            <a:r>
              <a:rPr sz="3000" spc="-1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example</a:t>
            </a:r>
            <a:r>
              <a:rPr sz="3000" spc="-2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to</a:t>
            </a:r>
            <a:r>
              <a:rPr sz="3000" spc="-5" dirty="0">
                <a:latin typeface="Arial MT"/>
                <a:cs typeface="Arial MT"/>
              </a:rPr>
              <a:t> take</a:t>
            </a:r>
            <a:r>
              <a:rPr sz="3000" spc="-2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apart</a:t>
            </a:r>
            <a:r>
              <a:rPr sz="2100" spc="-5" dirty="0">
                <a:latin typeface="Arial MT"/>
                <a:cs typeface="Arial MT"/>
              </a:rPr>
              <a:t>:</a:t>
            </a:r>
            <a:endParaRPr sz="21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3816" y="2877311"/>
            <a:ext cx="7769352" cy="136550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ord cloud of medical terms">
            <a:extLst>
              <a:ext uri="{FF2B5EF4-FFF2-40B4-BE49-F238E27FC236}">
                <a16:creationId xmlns:a16="http://schemas.microsoft.com/office/drawing/2014/main" xmlns="" id="{7F239CA5-CE64-4790-B99F-01C82AC5422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7848600" cy="5715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910926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7511" y="441705"/>
            <a:ext cx="7268209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Additional</a:t>
            </a:r>
            <a:r>
              <a:rPr spc="25" dirty="0"/>
              <a:t> </a:t>
            </a:r>
            <a:r>
              <a:rPr spc="-5" dirty="0"/>
              <a:t>Lessons</a:t>
            </a:r>
            <a:r>
              <a:rPr dirty="0"/>
              <a:t> </a:t>
            </a:r>
            <a:r>
              <a:rPr spc="-5" dirty="0"/>
              <a:t>in</a:t>
            </a:r>
            <a:r>
              <a:rPr spc="-10" dirty="0"/>
              <a:t> </a:t>
            </a:r>
            <a:r>
              <a:rPr spc="-5" dirty="0"/>
              <a:t>This</a:t>
            </a:r>
            <a:r>
              <a:rPr spc="-10" dirty="0"/>
              <a:t> </a:t>
            </a:r>
            <a:r>
              <a:rPr spc="-5" dirty="0"/>
              <a:t>Chapter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1263" y="1422971"/>
            <a:ext cx="7129780" cy="2221230"/>
          </a:xfrm>
          <a:prstGeom prst="rect">
            <a:avLst/>
          </a:prstGeom>
        </p:spPr>
        <p:txBody>
          <a:bodyPr vert="horz" wrap="square" lIns="0" tIns="104775" rIns="0" bIns="0" rtlCol="0">
            <a:spAutoFit/>
          </a:bodyPr>
          <a:lstStyle/>
          <a:p>
            <a:pPr marL="477520" indent="-465455">
              <a:lnSpc>
                <a:spcPct val="100000"/>
              </a:lnSpc>
              <a:spcBef>
                <a:spcPts val="825"/>
              </a:spcBef>
              <a:buChar char="•"/>
              <a:tabLst>
                <a:tab pos="477520" algn="l"/>
                <a:tab pos="478155" algn="l"/>
              </a:tabLst>
            </a:pPr>
            <a:r>
              <a:rPr sz="3000" dirty="0">
                <a:latin typeface="Arial MT"/>
                <a:cs typeface="Arial MT"/>
              </a:rPr>
              <a:t>Using</a:t>
            </a:r>
            <a:r>
              <a:rPr sz="3000" spc="-4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a</a:t>
            </a:r>
            <a:r>
              <a:rPr sz="3000" spc="-2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medical</a:t>
            </a:r>
            <a:r>
              <a:rPr sz="3000" spc="-5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dictionary</a:t>
            </a:r>
            <a:endParaRPr sz="3000">
              <a:latin typeface="Arial MT"/>
              <a:cs typeface="Arial MT"/>
            </a:endParaRPr>
          </a:p>
          <a:p>
            <a:pPr marL="477520" indent="-465455">
              <a:lnSpc>
                <a:spcPct val="100000"/>
              </a:lnSpc>
              <a:spcBef>
                <a:spcPts val="720"/>
              </a:spcBef>
              <a:buChar char="•"/>
              <a:tabLst>
                <a:tab pos="477520" algn="l"/>
                <a:tab pos="478155" algn="l"/>
              </a:tabLst>
            </a:pPr>
            <a:r>
              <a:rPr sz="3000" dirty="0">
                <a:latin typeface="Arial MT"/>
                <a:cs typeface="Arial MT"/>
              </a:rPr>
              <a:t>The</a:t>
            </a:r>
            <a:r>
              <a:rPr sz="3000" spc="-1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“sounds-like”</a:t>
            </a:r>
            <a:r>
              <a:rPr sz="3000" spc="-5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pronunciation</a:t>
            </a:r>
            <a:r>
              <a:rPr sz="3000" spc="-5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system</a:t>
            </a:r>
            <a:endParaRPr sz="3000">
              <a:latin typeface="Arial MT"/>
              <a:cs typeface="Arial MT"/>
            </a:endParaRPr>
          </a:p>
          <a:p>
            <a:pPr marL="477520" indent="-465455">
              <a:lnSpc>
                <a:spcPct val="100000"/>
              </a:lnSpc>
              <a:spcBef>
                <a:spcPts val="720"/>
              </a:spcBef>
              <a:buChar char="•"/>
              <a:tabLst>
                <a:tab pos="477520" algn="l"/>
                <a:tab pos="478155" algn="l"/>
              </a:tabLst>
            </a:pPr>
            <a:r>
              <a:rPr sz="3000" dirty="0">
                <a:latin typeface="Arial MT"/>
                <a:cs typeface="Arial MT"/>
              </a:rPr>
              <a:t>Why</a:t>
            </a:r>
            <a:r>
              <a:rPr sz="3000" spc="-2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spelling</a:t>
            </a:r>
            <a:r>
              <a:rPr sz="3000" spc="-6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counts</a:t>
            </a:r>
            <a:endParaRPr sz="3000">
              <a:latin typeface="Arial MT"/>
              <a:cs typeface="Arial MT"/>
            </a:endParaRPr>
          </a:p>
          <a:p>
            <a:pPr marL="477520" indent="-465455">
              <a:lnSpc>
                <a:spcPct val="100000"/>
              </a:lnSpc>
              <a:spcBef>
                <a:spcPts val="720"/>
              </a:spcBef>
              <a:buChar char="•"/>
              <a:tabLst>
                <a:tab pos="477520" algn="l"/>
                <a:tab pos="478155" algn="l"/>
              </a:tabLst>
            </a:pPr>
            <a:r>
              <a:rPr sz="3000" dirty="0">
                <a:latin typeface="Arial MT"/>
                <a:cs typeface="Arial MT"/>
              </a:rPr>
              <a:t>Caution</a:t>
            </a:r>
            <a:r>
              <a:rPr sz="3000" spc="-6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when</a:t>
            </a:r>
            <a:r>
              <a:rPr sz="3000" spc="-4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using</a:t>
            </a:r>
            <a:r>
              <a:rPr sz="3000" spc="-5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abbreviations</a:t>
            </a:r>
            <a:endParaRPr sz="30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23809" y="5893056"/>
            <a:ext cx="1282700" cy="347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100" spc="-35" dirty="0">
                <a:latin typeface="Arial MT"/>
                <a:cs typeface="Arial MT"/>
              </a:rPr>
              <a:t>(</a:t>
            </a:r>
            <a:r>
              <a:rPr sz="2100" spc="-45" dirty="0">
                <a:latin typeface="Arial MT"/>
                <a:cs typeface="Arial MT"/>
              </a:rPr>
              <a:t>contin</a:t>
            </a:r>
            <a:r>
              <a:rPr sz="2100" spc="-65" dirty="0">
                <a:latin typeface="Arial MT"/>
                <a:cs typeface="Arial MT"/>
              </a:rPr>
              <a:t>ue</a:t>
            </a:r>
            <a:r>
              <a:rPr sz="2100" spc="-40" dirty="0">
                <a:latin typeface="Arial MT"/>
                <a:cs typeface="Arial MT"/>
              </a:rPr>
              <a:t>s)</a:t>
            </a:r>
            <a:endParaRPr sz="21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7511" y="441705"/>
            <a:ext cx="7268209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Additional</a:t>
            </a:r>
            <a:r>
              <a:rPr spc="25" dirty="0"/>
              <a:t> </a:t>
            </a:r>
            <a:r>
              <a:rPr spc="-5" dirty="0"/>
              <a:t>Lessons</a:t>
            </a:r>
            <a:r>
              <a:rPr dirty="0"/>
              <a:t> </a:t>
            </a:r>
            <a:r>
              <a:rPr spc="-5" dirty="0"/>
              <a:t>in</a:t>
            </a:r>
            <a:r>
              <a:rPr spc="-10" dirty="0"/>
              <a:t> </a:t>
            </a:r>
            <a:r>
              <a:rPr spc="-5" dirty="0"/>
              <a:t>This</a:t>
            </a:r>
            <a:r>
              <a:rPr spc="-10" dirty="0"/>
              <a:t> </a:t>
            </a:r>
            <a:r>
              <a:rPr spc="-5" dirty="0"/>
              <a:t>Chapter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1263" y="1422971"/>
            <a:ext cx="8064500" cy="1672589"/>
          </a:xfrm>
          <a:prstGeom prst="rect">
            <a:avLst/>
          </a:prstGeom>
        </p:spPr>
        <p:txBody>
          <a:bodyPr vert="horz" wrap="square" lIns="0" tIns="104775" rIns="0" bIns="0" rtlCol="0">
            <a:spAutoFit/>
          </a:bodyPr>
          <a:lstStyle/>
          <a:p>
            <a:pPr marL="477520" indent="-465455">
              <a:lnSpc>
                <a:spcPct val="100000"/>
              </a:lnSpc>
              <a:spcBef>
                <a:spcPts val="825"/>
              </a:spcBef>
              <a:buChar char="•"/>
              <a:tabLst>
                <a:tab pos="477520" algn="l"/>
                <a:tab pos="478155" algn="l"/>
              </a:tabLst>
            </a:pPr>
            <a:r>
              <a:rPr sz="3000" dirty="0">
                <a:latin typeface="Arial MT"/>
                <a:cs typeface="Arial MT"/>
              </a:rPr>
              <a:t>Singular</a:t>
            </a:r>
            <a:r>
              <a:rPr sz="3000" spc="-6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and</a:t>
            </a:r>
            <a:r>
              <a:rPr sz="3000" spc="-3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plural</a:t>
            </a:r>
            <a:r>
              <a:rPr sz="3000" spc="-5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endings</a:t>
            </a:r>
            <a:endParaRPr sz="3000">
              <a:latin typeface="Arial MT"/>
              <a:cs typeface="Arial MT"/>
            </a:endParaRPr>
          </a:p>
          <a:p>
            <a:pPr marL="477520" indent="-465455">
              <a:lnSpc>
                <a:spcPct val="100000"/>
              </a:lnSpc>
              <a:spcBef>
                <a:spcPts val="720"/>
              </a:spcBef>
              <a:buChar char="•"/>
              <a:tabLst>
                <a:tab pos="477520" algn="l"/>
                <a:tab pos="478155" algn="l"/>
              </a:tabLst>
            </a:pPr>
            <a:r>
              <a:rPr sz="3000" spc="-5" dirty="0">
                <a:latin typeface="Arial MT"/>
                <a:cs typeface="Arial MT"/>
              </a:rPr>
              <a:t>Basic</a:t>
            </a:r>
            <a:r>
              <a:rPr sz="3000" spc="-2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medical</a:t>
            </a:r>
            <a:r>
              <a:rPr sz="3000" spc="-3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terms</a:t>
            </a:r>
            <a:endParaRPr sz="3000">
              <a:latin typeface="Arial MT"/>
              <a:cs typeface="Arial MT"/>
            </a:endParaRPr>
          </a:p>
          <a:p>
            <a:pPr marL="477520" indent="-465455">
              <a:lnSpc>
                <a:spcPct val="100000"/>
              </a:lnSpc>
              <a:spcBef>
                <a:spcPts val="720"/>
              </a:spcBef>
              <a:buChar char="•"/>
              <a:tabLst>
                <a:tab pos="477520" algn="l"/>
                <a:tab pos="478155" algn="l"/>
              </a:tabLst>
            </a:pPr>
            <a:r>
              <a:rPr sz="3000" spc="-5" dirty="0">
                <a:latin typeface="Arial MT"/>
                <a:cs typeface="Arial MT"/>
              </a:rPr>
              <a:t>Look-alike,</a:t>
            </a:r>
            <a:r>
              <a:rPr sz="3000" spc="-3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sound-alike</a:t>
            </a:r>
            <a:r>
              <a:rPr sz="3000" spc="-2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terms</a:t>
            </a:r>
            <a:r>
              <a:rPr sz="3000" spc="-1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and</a:t>
            </a:r>
            <a:r>
              <a:rPr sz="3000" spc="-2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word</a:t>
            </a:r>
            <a:r>
              <a:rPr sz="3000" spc="-2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parts</a:t>
            </a:r>
            <a:endParaRPr sz="3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2532" y="441705"/>
            <a:ext cx="647509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Key</a:t>
            </a:r>
            <a:r>
              <a:rPr spc="-15" dirty="0"/>
              <a:t> </a:t>
            </a:r>
            <a:r>
              <a:rPr spc="-5" dirty="0"/>
              <a:t>Word</a:t>
            </a:r>
            <a:r>
              <a:rPr dirty="0"/>
              <a:t> </a:t>
            </a:r>
            <a:r>
              <a:rPr spc="-5" dirty="0"/>
              <a:t>Parts</a:t>
            </a:r>
            <a:r>
              <a:rPr spc="5" dirty="0"/>
              <a:t> </a:t>
            </a:r>
            <a:r>
              <a:rPr spc="-5" dirty="0"/>
              <a:t>and</a:t>
            </a:r>
            <a:r>
              <a:rPr spc="-10" dirty="0"/>
              <a:t> </a:t>
            </a:r>
            <a:r>
              <a:rPr spc="-5" dirty="0"/>
              <a:t>Definitions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1263" y="1421326"/>
            <a:ext cx="8445500" cy="4819650"/>
          </a:xfrm>
          <a:prstGeom prst="rect">
            <a:avLst/>
          </a:prstGeom>
        </p:spPr>
        <p:txBody>
          <a:bodyPr vert="horz" wrap="square" lIns="0" tIns="106045" rIns="0" bIns="0" rtlCol="0">
            <a:spAutoFit/>
          </a:bodyPr>
          <a:lstStyle/>
          <a:p>
            <a:pPr marL="477520" indent="-465455">
              <a:lnSpc>
                <a:spcPct val="100000"/>
              </a:lnSpc>
              <a:spcBef>
                <a:spcPts val="835"/>
              </a:spcBef>
              <a:buFont typeface="Arial MT"/>
              <a:buChar char="•"/>
              <a:tabLst>
                <a:tab pos="477520" algn="l"/>
                <a:tab pos="478155" algn="l"/>
              </a:tabLst>
            </a:pPr>
            <a:r>
              <a:rPr sz="3000" b="1" spc="-5" dirty="0">
                <a:latin typeface="Arial"/>
                <a:cs typeface="Arial"/>
              </a:rPr>
              <a:t>-algia</a:t>
            </a:r>
            <a:endParaRPr sz="3000" dirty="0">
              <a:latin typeface="Arial"/>
              <a:cs typeface="Arial"/>
            </a:endParaRPr>
          </a:p>
          <a:p>
            <a:pPr marL="878205" lvl="1" indent="-287020">
              <a:lnSpc>
                <a:spcPct val="100000"/>
              </a:lnSpc>
              <a:spcBef>
                <a:spcPts val="645"/>
              </a:spcBef>
              <a:buChar char="–"/>
              <a:tabLst>
                <a:tab pos="878840" algn="l"/>
              </a:tabLst>
            </a:pPr>
            <a:r>
              <a:rPr sz="2600" dirty="0">
                <a:latin typeface="Arial MT"/>
                <a:cs typeface="Arial MT"/>
              </a:rPr>
              <a:t>pain,</a:t>
            </a:r>
            <a:r>
              <a:rPr sz="2600" spc="-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painful</a:t>
            </a:r>
            <a:r>
              <a:rPr sz="2600" spc="-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condition,</a:t>
            </a:r>
            <a:r>
              <a:rPr sz="2600" spc="-1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e.g.</a:t>
            </a:r>
            <a:r>
              <a:rPr sz="2600" spc="2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neurologia</a:t>
            </a:r>
          </a:p>
          <a:p>
            <a:pPr marL="477520" indent="-465455">
              <a:lnSpc>
                <a:spcPct val="100000"/>
              </a:lnSpc>
              <a:spcBef>
                <a:spcPts val="700"/>
              </a:spcBef>
              <a:buFont typeface="Arial MT"/>
              <a:buChar char="•"/>
              <a:tabLst>
                <a:tab pos="477520" algn="l"/>
                <a:tab pos="478155" algn="l"/>
              </a:tabLst>
            </a:pPr>
            <a:r>
              <a:rPr sz="3000" b="1" dirty="0">
                <a:latin typeface="Arial"/>
                <a:cs typeface="Arial"/>
              </a:rPr>
              <a:t>dys-</a:t>
            </a:r>
            <a:endParaRPr sz="3000" dirty="0">
              <a:latin typeface="Arial"/>
              <a:cs typeface="Arial"/>
            </a:endParaRPr>
          </a:p>
          <a:p>
            <a:pPr marL="878205" lvl="1" indent="-287020">
              <a:lnSpc>
                <a:spcPct val="100000"/>
              </a:lnSpc>
              <a:spcBef>
                <a:spcPts val="640"/>
              </a:spcBef>
              <a:buChar char="–"/>
              <a:tabLst>
                <a:tab pos="878840" algn="l"/>
              </a:tabLst>
            </a:pPr>
            <a:r>
              <a:rPr sz="2600" dirty="0">
                <a:latin typeface="Arial MT"/>
                <a:cs typeface="Arial MT"/>
              </a:rPr>
              <a:t>bad,</a:t>
            </a:r>
            <a:r>
              <a:rPr sz="2600" spc="-1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difficult, or painful,</a:t>
            </a:r>
            <a:r>
              <a:rPr sz="2600" spc="-1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e.g. dysentery</a:t>
            </a:r>
          </a:p>
          <a:p>
            <a:pPr marL="591820">
              <a:lnSpc>
                <a:spcPct val="100000"/>
              </a:lnSpc>
              <a:spcBef>
                <a:spcPts val="710"/>
              </a:spcBef>
            </a:pPr>
            <a:r>
              <a:rPr sz="3000" b="1" dirty="0">
                <a:latin typeface="Arial"/>
                <a:cs typeface="Arial"/>
              </a:rPr>
              <a:t>-</a:t>
            </a:r>
            <a:r>
              <a:rPr sz="3000" b="1" spc="-35" dirty="0">
                <a:latin typeface="Arial"/>
                <a:cs typeface="Arial"/>
              </a:rPr>
              <a:t> </a:t>
            </a:r>
            <a:r>
              <a:rPr sz="3000" b="1" spc="-5" dirty="0">
                <a:latin typeface="Arial"/>
                <a:cs typeface="Arial"/>
              </a:rPr>
              <a:t>ectomy</a:t>
            </a:r>
            <a:endParaRPr sz="3000" dirty="0">
              <a:latin typeface="Arial"/>
              <a:cs typeface="Arial"/>
            </a:endParaRPr>
          </a:p>
          <a:p>
            <a:pPr marL="591820">
              <a:lnSpc>
                <a:spcPct val="100000"/>
              </a:lnSpc>
              <a:spcBef>
                <a:spcPts val="640"/>
              </a:spcBef>
            </a:pPr>
            <a:r>
              <a:rPr sz="2600" dirty="0">
                <a:latin typeface="Arial MT"/>
                <a:cs typeface="Arial MT"/>
              </a:rPr>
              <a:t>–</a:t>
            </a:r>
            <a:r>
              <a:rPr sz="2600" spc="8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surgical</a:t>
            </a:r>
            <a:r>
              <a:rPr sz="2600" spc="-3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removal,</a:t>
            </a:r>
            <a:r>
              <a:rPr sz="2600" spc="-2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cutting</a:t>
            </a:r>
            <a:r>
              <a:rPr sz="2600" spc="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out,</a:t>
            </a:r>
            <a:r>
              <a:rPr sz="2600" spc="-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excision</a:t>
            </a:r>
            <a:r>
              <a:rPr sz="2600" spc="-2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e.g.</a:t>
            </a:r>
            <a:r>
              <a:rPr sz="2600" spc="4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tracheo</a:t>
            </a:r>
          </a:p>
          <a:p>
            <a:pPr marL="477520" indent="-465455">
              <a:lnSpc>
                <a:spcPct val="100000"/>
              </a:lnSpc>
              <a:spcBef>
                <a:spcPts val="705"/>
              </a:spcBef>
              <a:buFont typeface="Arial MT"/>
              <a:buChar char="•"/>
              <a:tabLst>
                <a:tab pos="477520" algn="l"/>
                <a:tab pos="478155" algn="l"/>
              </a:tabLst>
            </a:pPr>
            <a:r>
              <a:rPr sz="3000" b="1" dirty="0">
                <a:latin typeface="Arial"/>
                <a:cs typeface="Arial"/>
              </a:rPr>
              <a:t>hyper-</a:t>
            </a:r>
            <a:endParaRPr sz="3000" dirty="0">
              <a:latin typeface="Arial"/>
              <a:cs typeface="Arial"/>
            </a:endParaRPr>
          </a:p>
          <a:p>
            <a:pPr marL="591820">
              <a:lnSpc>
                <a:spcPct val="100000"/>
              </a:lnSpc>
              <a:spcBef>
                <a:spcPts val="595"/>
              </a:spcBef>
              <a:tabLst>
                <a:tab pos="969644" algn="l"/>
              </a:tabLst>
            </a:pPr>
            <a:r>
              <a:rPr sz="2600" dirty="0">
                <a:latin typeface="Arial MT"/>
                <a:cs typeface="Arial MT"/>
              </a:rPr>
              <a:t>–	excessive,</a:t>
            </a:r>
            <a:r>
              <a:rPr sz="2600" spc="-3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increased,</a:t>
            </a:r>
            <a:r>
              <a:rPr sz="2600" spc="-1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e.g.</a:t>
            </a:r>
            <a:r>
              <a:rPr sz="2600" spc="35" dirty="0">
                <a:latin typeface="Arial MT"/>
                <a:cs typeface="Arial MT"/>
              </a:rPr>
              <a:t> </a:t>
            </a:r>
            <a:r>
              <a:rPr sz="2800" spc="-10" dirty="0">
                <a:latin typeface="Calibri"/>
                <a:cs typeface="Calibri"/>
              </a:rPr>
              <a:t>Hyperthyroidism</a:t>
            </a:r>
            <a:endParaRPr sz="2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200" dirty="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</a:pPr>
            <a:r>
              <a:rPr sz="2100" spc="-45" dirty="0">
                <a:latin typeface="Arial MT"/>
                <a:cs typeface="Arial MT"/>
              </a:rPr>
              <a:t>(continues)</a:t>
            </a:r>
            <a:endParaRPr sz="21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2532" y="441705"/>
            <a:ext cx="647509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Key</a:t>
            </a:r>
            <a:r>
              <a:rPr spc="-15" dirty="0"/>
              <a:t> </a:t>
            </a:r>
            <a:r>
              <a:rPr spc="-5" dirty="0"/>
              <a:t>Word</a:t>
            </a:r>
            <a:r>
              <a:rPr dirty="0"/>
              <a:t> </a:t>
            </a:r>
            <a:r>
              <a:rPr spc="-5" dirty="0"/>
              <a:t>Parts</a:t>
            </a:r>
            <a:r>
              <a:rPr spc="5" dirty="0"/>
              <a:t> </a:t>
            </a:r>
            <a:r>
              <a:rPr spc="-5" dirty="0"/>
              <a:t>and</a:t>
            </a:r>
            <a:r>
              <a:rPr spc="-10" dirty="0"/>
              <a:t> </a:t>
            </a:r>
            <a:r>
              <a:rPr spc="-5" dirty="0"/>
              <a:t>Definitions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1263" y="1440383"/>
            <a:ext cx="7604125" cy="3270250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477520" indent="-465455">
              <a:lnSpc>
                <a:spcPct val="100000"/>
              </a:lnSpc>
              <a:spcBef>
                <a:spcPts val="750"/>
              </a:spcBef>
              <a:buFont typeface="Arial MT"/>
              <a:buChar char="•"/>
              <a:tabLst>
                <a:tab pos="477520" algn="l"/>
                <a:tab pos="478155" algn="l"/>
              </a:tabLst>
            </a:pPr>
            <a:r>
              <a:rPr sz="3000" b="1" dirty="0">
                <a:latin typeface="Arial"/>
                <a:cs typeface="Arial"/>
              </a:rPr>
              <a:t>hypo-</a:t>
            </a:r>
            <a:endParaRPr sz="3000">
              <a:latin typeface="Arial"/>
              <a:cs typeface="Arial"/>
            </a:endParaRPr>
          </a:p>
          <a:p>
            <a:pPr marL="591820">
              <a:lnSpc>
                <a:spcPct val="100000"/>
              </a:lnSpc>
              <a:spcBef>
                <a:spcPts val="595"/>
              </a:spcBef>
            </a:pPr>
            <a:r>
              <a:rPr sz="2600" dirty="0">
                <a:latin typeface="Arial MT"/>
                <a:cs typeface="Arial MT"/>
              </a:rPr>
              <a:t>–</a:t>
            </a:r>
            <a:r>
              <a:rPr sz="2600" spc="8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deficient, decreased</a:t>
            </a:r>
            <a:r>
              <a:rPr sz="2600" spc="-2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e.g.</a:t>
            </a:r>
            <a:r>
              <a:rPr sz="2600" spc="25" dirty="0">
                <a:latin typeface="Arial MT"/>
                <a:cs typeface="Arial MT"/>
              </a:rPr>
              <a:t> </a:t>
            </a:r>
            <a:r>
              <a:rPr sz="2800" spc="-10" dirty="0">
                <a:latin typeface="Calibri"/>
                <a:cs typeface="Calibri"/>
              </a:rPr>
              <a:t>Hypothyroidism</a:t>
            </a:r>
            <a:endParaRPr sz="2800">
              <a:latin typeface="Calibri"/>
              <a:cs typeface="Calibri"/>
            </a:endParaRPr>
          </a:p>
          <a:p>
            <a:pPr marL="477520" indent="-465455">
              <a:lnSpc>
                <a:spcPct val="100000"/>
              </a:lnSpc>
              <a:spcBef>
                <a:spcPts val="800"/>
              </a:spcBef>
              <a:buFont typeface="Arial MT"/>
              <a:buChar char="•"/>
              <a:tabLst>
                <a:tab pos="477520" algn="l"/>
                <a:tab pos="478155" algn="l"/>
              </a:tabLst>
            </a:pPr>
            <a:r>
              <a:rPr sz="3000" b="1" spc="-5" dirty="0">
                <a:latin typeface="Arial"/>
                <a:cs typeface="Arial"/>
              </a:rPr>
              <a:t>-itis</a:t>
            </a:r>
            <a:endParaRPr sz="30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185"/>
              </a:spcBef>
              <a:tabLst>
                <a:tab pos="756285" algn="l"/>
              </a:tabLst>
            </a:pPr>
            <a:r>
              <a:rPr sz="1000" spc="-5" dirty="0">
                <a:latin typeface="Courier New"/>
                <a:cs typeface="Courier New"/>
              </a:rPr>
              <a:t>o	</a:t>
            </a:r>
            <a:r>
              <a:rPr sz="2600" dirty="0">
                <a:latin typeface="Arial MT"/>
                <a:cs typeface="Arial MT"/>
              </a:rPr>
              <a:t>Inflammation,</a:t>
            </a:r>
            <a:r>
              <a:rPr sz="2600" spc="-1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e.g.</a:t>
            </a:r>
            <a:r>
              <a:rPr sz="2600" spc="-15" dirty="0">
                <a:latin typeface="Arial MT"/>
                <a:cs typeface="Arial MT"/>
              </a:rPr>
              <a:t> </a:t>
            </a:r>
            <a:r>
              <a:rPr sz="2800" spc="-10" dirty="0">
                <a:latin typeface="Calibri"/>
                <a:cs typeface="Calibri"/>
              </a:rPr>
              <a:t>hepatitis</a:t>
            </a:r>
            <a:endParaRPr sz="2800">
              <a:latin typeface="Calibri"/>
              <a:cs typeface="Calibri"/>
            </a:endParaRPr>
          </a:p>
          <a:p>
            <a:pPr marL="477520" indent="-465455">
              <a:lnSpc>
                <a:spcPct val="100000"/>
              </a:lnSpc>
              <a:spcBef>
                <a:spcPts val="2035"/>
              </a:spcBef>
              <a:buFont typeface="Arial MT"/>
              <a:buChar char="•"/>
              <a:tabLst>
                <a:tab pos="477520" algn="l"/>
                <a:tab pos="478155" algn="l"/>
              </a:tabLst>
            </a:pPr>
            <a:r>
              <a:rPr sz="3000" b="1" spc="-5" dirty="0">
                <a:latin typeface="Arial"/>
                <a:cs typeface="Arial"/>
              </a:rPr>
              <a:t>-osis</a:t>
            </a:r>
            <a:endParaRPr sz="3000">
              <a:latin typeface="Arial"/>
              <a:cs typeface="Arial"/>
            </a:endParaRPr>
          </a:p>
          <a:p>
            <a:pPr marL="591820">
              <a:lnSpc>
                <a:spcPct val="100000"/>
              </a:lnSpc>
              <a:spcBef>
                <a:spcPts val="640"/>
              </a:spcBef>
            </a:pPr>
            <a:r>
              <a:rPr sz="2600" dirty="0">
                <a:latin typeface="Arial MT"/>
                <a:cs typeface="Arial MT"/>
              </a:rPr>
              <a:t>–</a:t>
            </a:r>
            <a:r>
              <a:rPr sz="2600" spc="9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abnormal</a:t>
            </a:r>
            <a:r>
              <a:rPr sz="2600" spc="-1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condition,</a:t>
            </a:r>
            <a:r>
              <a:rPr sz="2600" spc="-1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disease,</a:t>
            </a:r>
            <a:r>
              <a:rPr sz="2600" spc="-1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e.g.</a:t>
            </a:r>
            <a:r>
              <a:rPr sz="2600" spc="1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tuberculosis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23809" y="5893056"/>
            <a:ext cx="1282700" cy="347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100" spc="-35" dirty="0">
                <a:latin typeface="Arial MT"/>
                <a:cs typeface="Arial MT"/>
              </a:rPr>
              <a:t>(</a:t>
            </a:r>
            <a:r>
              <a:rPr sz="2100" spc="-45" dirty="0">
                <a:latin typeface="Arial MT"/>
                <a:cs typeface="Arial MT"/>
              </a:rPr>
              <a:t>contin</a:t>
            </a:r>
            <a:r>
              <a:rPr sz="2100" spc="-65" dirty="0">
                <a:latin typeface="Arial MT"/>
                <a:cs typeface="Arial MT"/>
              </a:rPr>
              <a:t>ue</a:t>
            </a:r>
            <a:r>
              <a:rPr sz="2100" spc="-40" dirty="0">
                <a:latin typeface="Arial MT"/>
                <a:cs typeface="Arial MT"/>
              </a:rPr>
              <a:t>s)</a:t>
            </a:r>
            <a:endParaRPr sz="21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2532" y="441705"/>
            <a:ext cx="647509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Key</a:t>
            </a:r>
            <a:r>
              <a:rPr spc="-15" dirty="0"/>
              <a:t> </a:t>
            </a:r>
            <a:r>
              <a:rPr spc="-5" dirty="0"/>
              <a:t>Word</a:t>
            </a:r>
            <a:r>
              <a:rPr dirty="0"/>
              <a:t> </a:t>
            </a:r>
            <a:r>
              <a:rPr spc="-5" dirty="0"/>
              <a:t>Parts</a:t>
            </a:r>
            <a:r>
              <a:rPr spc="5" dirty="0"/>
              <a:t> </a:t>
            </a:r>
            <a:r>
              <a:rPr spc="-5" dirty="0"/>
              <a:t>and</a:t>
            </a:r>
            <a:r>
              <a:rPr spc="-10" dirty="0"/>
              <a:t> </a:t>
            </a:r>
            <a:r>
              <a:rPr spc="-5" dirty="0"/>
              <a:t>Definitions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260313"/>
            <a:ext cx="8446770" cy="498030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477520" indent="-465455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477520" algn="l"/>
                <a:tab pos="478155" algn="l"/>
              </a:tabLst>
            </a:pPr>
            <a:r>
              <a:rPr sz="3000" b="1" spc="-5" dirty="0">
                <a:latin typeface="Arial"/>
                <a:cs typeface="Arial"/>
              </a:rPr>
              <a:t>-ostomy</a:t>
            </a:r>
            <a:endParaRPr sz="3000">
              <a:latin typeface="Arial"/>
              <a:cs typeface="Arial"/>
            </a:endParaRPr>
          </a:p>
          <a:p>
            <a:pPr marL="878205" marR="373380" lvl="1" indent="-287020">
              <a:lnSpc>
                <a:spcPts val="2810"/>
              </a:lnSpc>
              <a:spcBef>
                <a:spcPts val="680"/>
              </a:spcBef>
              <a:buChar char="–"/>
              <a:tabLst>
                <a:tab pos="878840" algn="l"/>
              </a:tabLst>
            </a:pPr>
            <a:r>
              <a:rPr sz="2600" dirty="0">
                <a:latin typeface="Arial MT"/>
                <a:cs typeface="Arial MT"/>
              </a:rPr>
              <a:t>the</a:t>
            </a:r>
            <a:r>
              <a:rPr sz="2600" spc="-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surgical</a:t>
            </a:r>
            <a:r>
              <a:rPr sz="2600" spc="-2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creation</a:t>
            </a:r>
            <a:r>
              <a:rPr sz="2600" spc="-1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of an</a:t>
            </a:r>
            <a:r>
              <a:rPr sz="2600" spc="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artificial</a:t>
            </a:r>
            <a:r>
              <a:rPr sz="2600" spc="-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opening</a:t>
            </a:r>
            <a:r>
              <a:rPr sz="2600" spc="-1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to the </a:t>
            </a:r>
            <a:r>
              <a:rPr sz="2600" spc="-70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body</a:t>
            </a:r>
            <a:r>
              <a:rPr sz="2600" spc="-1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surface</a:t>
            </a:r>
            <a:r>
              <a:rPr sz="2600" spc="-1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e.g.</a:t>
            </a:r>
            <a:r>
              <a:rPr sz="2600" spc="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colostomy</a:t>
            </a:r>
            <a:endParaRPr sz="2600">
              <a:latin typeface="Arial MT"/>
              <a:cs typeface="Arial MT"/>
            </a:endParaRPr>
          </a:p>
          <a:p>
            <a:pPr marL="584200" indent="-572135">
              <a:lnSpc>
                <a:spcPct val="100000"/>
              </a:lnSpc>
              <a:spcBef>
                <a:spcPts val="305"/>
              </a:spcBef>
              <a:buFont typeface="Arial MT"/>
              <a:buChar char="•"/>
              <a:tabLst>
                <a:tab pos="584200" algn="l"/>
                <a:tab pos="584835" algn="l"/>
              </a:tabLst>
            </a:pPr>
            <a:r>
              <a:rPr sz="3000" b="1" spc="-5" dirty="0">
                <a:latin typeface="Arial"/>
                <a:cs typeface="Arial"/>
              </a:rPr>
              <a:t>-otomy</a:t>
            </a:r>
            <a:endParaRPr sz="3000">
              <a:latin typeface="Arial"/>
              <a:cs typeface="Arial"/>
            </a:endParaRPr>
          </a:p>
          <a:p>
            <a:pPr marL="878205" lvl="1" indent="-287020">
              <a:lnSpc>
                <a:spcPct val="100000"/>
              </a:lnSpc>
              <a:spcBef>
                <a:spcPts val="260"/>
              </a:spcBef>
              <a:buChar char="–"/>
              <a:tabLst>
                <a:tab pos="878840" algn="l"/>
              </a:tabLst>
            </a:pPr>
            <a:r>
              <a:rPr sz="2600" dirty="0">
                <a:latin typeface="Arial MT"/>
                <a:cs typeface="Arial MT"/>
              </a:rPr>
              <a:t>cutting,</a:t>
            </a:r>
            <a:r>
              <a:rPr sz="2600" spc="-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surgical</a:t>
            </a:r>
            <a:r>
              <a:rPr sz="2600" spc="-2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incision</a:t>
            </a:r>
            <a:r>
              <a:rPr sz="2600" spc="-2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e.g.</a:t>
            </a:r>
            <a:r>
              <a:rPr sz="2600" spc="-65" dirty="0">
                <a:latin typeface="Arial MT"/>
                <a:cs typeface="Arial MT"/>
              </a:rPr>
              <a:t> </a:t>
            </a:r>
            <a:r>
              <a:rPr sz="2800" spc="-5" dirty="0">
                <a:latin typeface="Calibri"/>
                <a:cs typeface="Calibri"/>
              </a:rPr>
              <a:t>tracheotomy</a:t>
            </a:r>
            <a:endParaRPr sz="2800">
              <a:latin typeface="Calibri"/>
              <a:cs typeface="Calibri"/>
            </a:endParaRPr>
          </a:p>
          <a:p>
            <a:pPr marL="584200" indent="-572135">
              <a:lnSpc>
                <a:spcPct val="100000"/>
              </a:lnSpc>
              <a:spcBef>
                <a:spcPts val="434"/>
              </a:spcBef>
              <a:buFont typeface="Arial MT"/>
              <a:buChar char="•"/>
              <a:tabLst>
                <a:tab pos="584200" algn="l"/>
                <a:tab pos="584835" algn="l"/>
              </a:tabLst>
            </a:pPr>
            <a:r>
              <a:rPr sz="3000" b="1" spc="-5" dirty="0">
                <a:latin typeface="Arial"/>
                <a:cs typeface="Arial"/>
              </a:rPr>
              <a:t>-plasty</a:t>
            </a:r>
            <a:endParaRPr sz="3000">
              <a:latin typeface="Arial"/>
              <a:cs typeface="Arial"/>
            </a:endParaRPr>
          </a:p>
          <a:p>
            <a:pPr marL="878205" lvl="1" indent="-287020">
              <a:lnSpc>
                <a:spcPct val="100000"/>
              </a:lnSpc>
              <a:spcBef>
                <a:spcPts val="365"/>
              </a:spcBef>
              <a:buChar char="–"/>
              <a:tabLst>
                <a:tab pos="878840" algn="l"/>
              </a:tabLst>
            </a:pPr>
            <a:r>
              <a:rPr sz="3000" spc="-5" dirty="0">
                <a:latin typeface="Arial MT"/>
                <a:cs typeface="Arial MT"/>
              </a:rPr>
              <a:t>surgical</a:t>
            </a:r>
            <a:r>
              <a:rPr sz="3000" spc="-1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repair. </a:t>
            </a:r>
            <a:r>
              <a:rPr sz="3000" dirty="0">
                <a:latin typeface="Arial MT"/>
                <a:cs typeface="Arial MT"/>
              </a:rPr>
              <a:t>e.g.</a:t>
            </a:r>
            <a:r>
              <a:rPr sz="3000" spc="2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osteoplasty</a:t>
            </a:r>
            <a:r>
              <a:rPr sz="3000" spc="-1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(oste:bone)</a:t>
            </a:r>
            <a:endParaRPr sz="3000">
              <a:latin typeface="Arial MT"/>
              <a:cs typeface="Arial MT"/>
            </a:endParaRPr>
          </a:p>
          <a:p>
            <a:pPr marL="584200" indent="-572135">
              <a:lnSpc>
                <a:spcPct val="100000"/>
              </a:lnSpc>
              <a:spcBef>
                <a:spcPts val="359"/>
              </a:spcBef>
              <a:buFont typeface="Arial MT"/>
              <a:buChar char="•"/>
              <a:tabLst>
                <a:tab pos="584200" algn="l"/>
                <a:tab pos="584835" algn="l"/>
              </a:tabLst>
            </a:pPr>
            <a:r>
              <a:rPr sz="3000" b="1" spc="-5" dirty="0">
                <a:latin typeface="Arial"/>
                <a:cs typeface="Arial"/>
              </a:rPr>
              <a:t>-rrhage</a:t>
            </a:r>
            <a:endParaRPr sz="3000">
              <a:latin typeface="Arial"/>
              <a:cs typeface="Arial"/>
            </a:endParaRPr>
          </a:p>
          <a:p>
            <a:pPr marL="878205" lvl="1" indent="-287020">
              <a:lnSpc>
                <a:spcPct val="100000"/>
              </a:lnSpc>
              <a:spcBef>
                <a:spcPts val="325"/>
              </a:spcBef>
              <a:buChar char="–"/>
              <a:tabLst>
                <a:tab pos="878840" algn="l"/>
              </a:tabLst>
            </a:pPr>
            <a:r>
              <a:rPr sz="2600" dirty="0">
                <a:latin typeface="Arial MT"/>
                <a:cs typeface="Arial MT"/>
              </a:rPr>
              <a:t>bleeding,</a:t>
            </a:r>
            <a:r>
              <a:rPr sz="2600" spc="-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abnormal</a:t>
            </a:r>
            <a:r>
              <a:rPr sz="2600" spc="-25" dirty="0">
                <a:latin typeface="Arial MT"/>
                <a:cs typeface="Arial MT"/>
              </a:rPr>
              <a:t> </a:t>
            </a:r>
            <a:r>
              <a:rPr sz="2600" spc="5" dirty="0">
                <a:latin typeface="Arial MT"/>
                <a:cs typeface="Arial MT"/>
              </a:rPr>
              <a:t>excessive</a:t>
            </a:r>
            <a:r>
              <a:rPr sz="2600" spc="-1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fluid</a:t>
            </a:r>
            <a:r>
              <a:rPr sz="2600" spc="-3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discharge,</a:t>
            </a:r>
            <a:endParaRPr sz="2600">
              <a:latin typeface="Arial MT"/>
              <a:cs typeface="Arial MT"/>
            </a:endParaRPr>
          </a:p>
          <a:p>
            <a:pPr marL="591820">
              <a:lnSpc>
                <a:spcPts val="3045"/>
              </a:lnSpc>
              <a:spcBef>
                <a:spcPts val="315"/>
              </a:spcBef>
            </a:pPr>
            <a:r>
              <a:rPr sz="2600" dirty="0">
                <a:latin typeface="Arial MT"/>
                <a:cs typeface="Arial MT"/>
              </a:rPr>
              <a:t>e.g.</a:t>
            </a:r>
            <a:r>
              <a:rPr sz="2600" spc="-2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hemorrhage</a:t>
            </a:r>
            <a:endParaRPr sz="2600">
              <a:latin typeface="Arial MT"/>
              <a:cs typeface="Arial MT"/>
            </a:endParaRPr>
          </a:p>
          <a:p>
            <a:pPr marR="5080" algn="r">
              <a:lnSpc>
                <a:spcPts val="2445"/>
              </a:lnSpc>
            </a:pPr>
            <a:r>
              <a:rPr sz="2100" spc="-45" dirty="0">
                <a:latin typeface="Arial MT"/>
                <a:cs typeface="Arial MT"/>
              </a:rPr>
              <a:t>(continues)</a:t>
            </a:r>
            <a:endParaRPr sz="21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2532" y="441705"/>
            <a:ext cx="647509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Key</a:t>
            </a:r>
            <a:r>
              <a:rPr spc="-15" dirty="0"/>
              <a:t> </a:t>
            </a:r>
            <a:r>
              <a:rPr spc="-5" dirty="0"/>
              <a:t>Word</a:t>
            </a:r>
            <a:r>
              <a:rPr dirty="0"/>
              <a:t> </a:t>
            </a:r>
            <a:r>
              <a:rPr spc="-5" dirty="0"/>
              <a:t>Parts</a:t>
            </a:r>
            <a:r>
              <a:rPr spc="5" dirty="0"/>
              <a:t> </a:t>
            </a:r>
            <a:r>
              <a:rPr spc="-5" dirty="0"/>
              <a:t>and</a:t>
            </a:r>
            <a:r>
              <a:rPr spc="-10" dirty="0"/>
              <a:t> </a:t>
            </a:r>
            <a:r>
              <a:rPr spc="-5" dirty="0"/>
              <a:t>Definitions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1263" y="1421326"/>
            <a:ext cx="7602220" cy="4164329"/>
          </a:xfrm>
          <a:prstGeom prst="rect">
            <a:avLst/>
          </a:prstGeom>
        </p:spPr>
        <p:txBody>
          <a:bodyPr vert="horz" wrap="square" lIns="0" tIns="106045" rIns="0" bIns="0" rtlCol="0">
            <a:spAutoFit/>
          </a:bodyPr>
          <a:lstStyle/>
          <a:p>
            <a:pPr marL="477520" indent="-465455">
              <a:lnSpc>
                <a:spcPct val="100000"/>
              </a:lnSpc>
              <a:spcBef>
                <a:spcPts val="835"/>
              </a:spcBef>
              <a:buFont typeface="Arial MT"/>
              <a:buChar char="•"/>
              <a:tabLst>
                <a:tab pos="477520" algn="l"/>
                <a:tab pos="478155" algn="l"/>
              </a:tabLst>
            </a:pPr>
            <a:r>
              <a:rPr sz="3000" b="1" dirty="0">
                <a:latin typeface="Arial"/>
                <a:cs typeface="Arial"/>
              </a:rPr>
              <a:t>-rrhaphy</a:t>
            </a:r>
            <a:endParaRPr sz="3000">
              <a:latin typeface="Arial"/>
              <a:cs typeface="Arial"/>
            </a:endParaRPr>
          </a:p>
          <a:p>
            <a:pPr marL="878205" lvl="1" indent="-287020">
              <a:lnSpc>
                <a:spcPct val="100000"/>
              </a:lnSpc>
              <a:spcBef>
                <a:spcPts val="645"/>
              </a:spcBef>
              <a:buChar char="–"/>
              <a:tabLst>
                <a:tab pos="878840" algn="l"/>
              </a:tabLst>
            </a:pPr>
            <a:r>
              <a:rPr sz="2600" dirty="0">
                <a:latin typeface="Arial MT"/>
                <a:cs typeface="Arial MT"/>
              </a:rPr>
              <a:t>surgical</a:t>
            </a:r>
            <a:r>
              <a:rPr sz="2600" spc="-3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suturing (stitching)</a:t>
            </a:r>
            <a:r>
              <a:rPr sz="2600" spc="-2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e.g.</a:t>
            </a:r>
            <a:r>
              <a:rPr sz="2600" spc="2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gastrorrhaphy</a:t>
            </a:r>
            <a:endParaRPr sz="2600">
              <a:latin typeface="Arial MT"/>
              <a:cs typeface="Arial MT"/>
            </a:endParaRPr>
          </a:p>
          <a:p>
            <a:pPr marL="477520" indent="-465455">
              <a:lnSpc>
                <a:spcPct val="100000"/>
              </a:lnSpc>
              <a:spcBef>
                <a:spcPts val="700"/>
              </a:spcBef>
              <a:buFont typeface="Arial MT"/>
              <a:buChar char="•"/>
              <a:tabLst>
                <a:tab pos="477520" algn="l"/>
                <a:tab pos="478155" algn="l"/>
              </a:tabLst>
            </a:pPr>
            <a:r>
              <a:rPr sz="3000" b="1" spc="-5" dirty="0">
                <a:latin typeface="Arial"/>
                <a:cs typeface="Arial"/>
              </a:rPr>
              <a:t>-rrhea</a:t>
            </a:r>
            <a:endParaRPr sz="3000">
              <a:latin typeface="Arial"/>
              <a:cs typeface="Arial"/>
            </a:endParaRPr>
          </a:p>
          <a:p>
            <a:pPr marL="878205" lvl="1" indent="-287020">
              <a:lnSpc>
                <a:spcPct val="100000"/>
              </a:lnSpc>
              <a:spcBef>
                <a:spcPts val="640"/>
              </a:spcBef>
              <a:buChar char="–"/>
              <a:tabLst>
                <a:tab pos="878840" algn="l"/>
              </a:tabLst>
            </a:pPr>
            <a:r>
              <a:rPr sz="2600" dirty="0">
                <a:latin typeface="Arial MT"/>
                <a:cs typeface="Arial MT"/>
              </a:rPr>
              <a:t>flow</a:t>
            </a:r>
            <a:r>
              <a:rPr sz="2600" spc="-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or</a:t>
            </a:r>
            <a:r>
              <a:rPr sz="2600" spc="-1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discharge,</a:t>
            </a:r>
            <a:r>
              <a:rPr sz="2600" spc="-3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e.g.</a:t>
            </a:r>
            <a:r>
              <a:rPr sz="2600" spc="1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ghonarrea</a:t>
            </a:r>
            <a:endParaRPr sz="2600">
              <a:latin typeface="Arial MT"/>
              <a:cs typeface="Arial MT"/>
            </a:endParaRPr>
          </a:p>
          <a:p>
            <a:pPr marL="477520" indent="-465455">
              <a:lnSpc>
                <a:spcPct val="100000"/>
              </a:lnSpc>
              <a:spcBef>
                <a:spcPts val="710"/>
              </a:spcBef>
              <a:buFont typeface="Arial MT"/>
              <a:buChar char="•"/>
              <a:tabLst>
                <a:tab pos="477520" algn="l"/>
                <a:tab pos="478155" algn="l"/>
              </a:tabLst>
            </a:pPr>
            <a:r>
              <a:rPr sz="3000" b="1" spc="-5" dirty="0">
                <a:latin typeface="Arial"/>
                <a:cs typeface="Arial"/>
              </a:rPr>
              <a:t>-rrhexis</a:t>
            </a:r>
            <a:endParaRPr sz="3000">
              <a:latin typeface="Arial"/>
              <a:cs typeface="Arial"/>
            </a:endParaRPr>
          </a:p>
          <a:p>
            <a:pPr marL="878205" lvl="1" indent="-287020">
              <a:lnSpc>
                <a:spcPct val="100000"/>
              </a:lnSpc>
              <a:spcBef>
                <a:spcPts val="680"/>
              </a:spcBef>
              <a:buChar char="–"/>
              <a:tabLst>
                <a:tab pos="878840" algn="l"/>
              </a:tabLst>
            </a:pPr>
            <a:r>
              <a:rPr sz="2600" dirty="0">
                <a:latin typeface="Arial MT"/>
                <a:cs typeface="Arial MT"/>
              </a:rPr>
              <a:t>Rupture, e.g.</a:t>
            </a:r>
            <a:r>
              <a:rPr sz="2600" spc="15" dirty="0">
                <a:latin typeface="Arial MT"/>
                <a:cs typeface="Arial MT"/>
              </a:rPr>
              <a:t> </a:t>
            </a:r>
            <a:r>
              <a:rPr sz="2800" spc="-5" dirty="0">
                <a:solidFill>
                  <a:srgbClr val="1D2029"/>
                </a:solidFill>
                <a:latin typeface="Arial MT"/>
                <a:cs typeface="Arial MT"/>
              </a:rPr>
              <a:t>myorrhexia</a:t>
            </a:r>
            <a:r>
              <a:rPr sz="2800" spc="30" dirty="0">
                <a:solidFill>
                  <a:srgbClr val="1D2029"/>
                </a:solidFill>
                <a:latin typeface="Arial MT"/>
                <a:cs typeface="Arial MT"/>
              </a:rPr>
              <a:t> </a:t>
            </a:r>
            <a:r>
              <a:rPr sz="2800" spc="-5" dirty="0">
                <a:solidFill>
                  <a:srgbClr val="1D2029"/>
                </a:solidFill>
                <a:latin typeface="Arial MT"/>
                <a:cs typeface="Arial MT"/>
              </a:rPr>
              <a:t>(muscles</a:t>
            </a:r>
            <a:r>
              <a:rPr sz="2800" spc="10" dirty="0">
                <a:solidFill>
                  <a:srgbClr val="1D2029"/>
                </a:solidFill>
                <a:latin typeface="Arial MT"/>
                <a:cs typeface="Arial MT"/>
              </a:rPr>
              <a:t> </a:t>
            </a:r>
            <a:r>
              <a:rPr sz="2800" dirty="0">
                <a:solidFill>
                  <a:srgbClr val="1D2029"/>
                </a:solidFill>
                <a:latin typeface="Arial MT"/>
                <a:cs typeface="Arial MT"/>
              </a:rPr>
              <a:t>rupture)</a:t>
            </a:r>
            <a:endParaRPr sz="2800">
              <a:latin typeface="Arial MT"/>
              <a:cs typeface="Arial MT"/>
            </a:endParaRPr>
          </a:p>
          <a:p>
            <a:pPr marL="477520" indent="-465455">
              <a:lnSpc>
                <a:spcPct val="100000"/>
              </a:lnSpc>
              <a:spcBef>
                <a:spcPts val="715"/>
              </a:spcBef>
              <a:buFont typeface="Arial MT"/>
              <a:buChar char="•"/>
              <a:tabLst>
                <a:tab pos="477520" algn="l"/>
                <a:tab pos="478155" algn="l"/>
              </a:tabLst>
            </a:pPr>
            <a:r>
              <a:rPr sz="3000" b="1" spc="-5" dirty="0">
                <a:latin typeface="Arial"/>
                <a:cs typeface="Arial"/>
              </a:rPr>
              <a:t>-sclerosis</a:t>
            </a:r>
            <a:endParaRPr sz="3000">
              <a:latin typeface="Arial"/>
              <a:cs typeface="Arial"/>
            </a:endParaRPr>
          </a:p>
          <a:p>
            <a:pPr marL="878205" lvl="1" indent="-287020">
              <a:lnSpc>
                <a:spcPct val="100000"/>
              </a:lnSpc>
              <a:spcBef>
                <a:spcPts val="640"/>
              </a:spcBef>
              <a:buChar char="–"/>
              <a:tabLst>
                <a:tab pos="878840" algn="l"/>
              </a:tabLst>
            </a:pPr>
            <a:r>
              <a:rPr sz="2600" dirty="0">
                <a:latin typeface="Arial MT"/>
                <a:cs typeface="Arial MT"/>
              </a:rPr>
              <a:t>abnormal</a:t>
            </a:r>
            <a:r>
              <a:rPr sz="2600" spc="-1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hardening,</a:t>
            </a:r>
            <a:r>
              <a:rPr sz="2600" spc="-15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e.g.</a:t>
            </a:r>
            <a:r>
              <a:rPr sz="2600" spc="10" dirty="0">
                <a:latin typeface="Arial MT"/>
                <a:cs typeface="Arial MT"/>
              </a:rPr>
              <a:t> </a:t>
            </a:r>
            <a:r>
              <a:rPr sz="2600" dirty="0">
                <a:latin typeface="Arial MT"/>
                <a:cs typeface="Arial MT"/>
              </a:rPr>
              <a:t>arteriosclerosis</a:t>
            </a:r>
            <a:endParaRPr sz="2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08076" y="2727960"/>
            <a:ext cx="8162925" cy="986155"/>
            <a:chOff x="608076" y="2727960"/>
            <a:chExt cx="8162925" cy="986155"/>
          </a:xfrm>
        </p:grpSpPr>
        <p:sp>
          <p:nvSpPr>
            <p:cNvPr id="3" name="object 3"/>
            <p:cNvSpPr/>
            <p:nvPr/>
          </p:nvSpPr>
          <p:spPr>
            <a:xfrm>
              <a:off x="612648" y="2825496"/>
              <a:ext cx="8153400" cy="676910"/>
            </a:xfrm>
            <a:custGeom>
              <a:avLst/>
              <a:gdLst/>
              <a:ahLst/>
              <a:cxnLst/>
              <a:rect l="l" t="t" r="r" b="b"/>
              <a:pathLst>
                <a:path w="8153400" h="676910">
                  <a:moveTo>
                    <a:pt x="8040624" y="0"/>
                  </a:moveTo>
                  <a:lnTo>
                    <a:pt x="112775" y="0"/>
                  </a:lnTo>
                  <a:lnTo>
                    <a:pt x="68880" y="8870"/>
                  </a:lnTo>
                  <a:lnTo>
                    <a:pt x="33032" y="33051"/>
                  </a:lnTo>
                  <a:lnTo>
                    <a:pt x="8863" y="68901"/>
                  </a:lnTo>
                  <a:lnTo>
                    <a:pt x="0" y="112775"/>
                  </a:lnTo>
                  <a:lnTo>
                    <a:pt x="0" y="563879"/>
                  </a:lnTo>
                  <a:lnTo>
                    <a:pt x="8863" y="607754"/>
                  </a:lnTo>
                  <a:lnTo>
                    <a:pt x="33032" y="643604"/>
                  </a:lnTo>
                  <a:lnTo>
                    <a:pt x="68880" y="667785"/>
                  </a:lnTo>
                  <a:lnTo>
                    <a:pt x="112775" y="676655"/>
                  </a:lnTo>
                  <a:lnTo>
                    <a:pt x="8040624" y="676655"/>
                  </a:lnTo>
                  <a:lnTo>
                    <a:pt x="8084498" y="667785"/>
                  </a:lnTo>
                  <a:lnTo>
                    <a:pt x="8120348" y="643604"/>
                  </a:lnTo>
                  <a:lnTo>
                    <a:pt x="8144529" y="607754"/>
                  </a:lnTo>
                  <a:lnTo>
                    <a:pt x="8153400" y="563879"/>
                  </a:lnTo>
                  <a:lnTo>
                    <a:pt x="8153400" y="112775"/>
                  </a:lnTo>
                  <a:lnTo>
                    <a:pt x="8144529" y="68901"/>
                  </a:lnTo>
                  <a:lnTo>
                    <a:pt x="8120348" y="33051"/>
                  </a:lnTo>
                  <a:lnTo>
                    <a:pt x="8084498" y="8870"/>
                  </a:lnTo>
                  <a:lnTo>
                    <a:pt x="8040624" y="0"/>
                  </a:lnTo>
                  <a:close/>
                </a:path>
              </a:pathLst>
            </a:custGeom>
            <a:solidFill>
              <a:srgbClr val="319949">
                <a:alpha val="18823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12648" y="2825496"/>
              <a:ext cx="8153400" cy="676910"/>
            </a:xfrm>
            <a:custGeom>
              <a:avLst/>
              <a:gdLst/>
              <a:ahLst/>
              <a:cxnLst/>
              <a:rect l="l" t="t" r="r" b="b"/>
              <a:pathLst>
                <a:path w="8153400" h="676910">
                  <a:moveTo>
                    <a:pt x="0" y="112775"/>
                  </a:moveTo>
                  <a:lnTo>
                    <a:pt x="8863" y="68901"/>
                  </a:lnTo>
                  <a:lnTo>
                    <a:pt x="33032" y="33051"/>
                  </a:lnTo>
                  <a:lnTo>
                    <a:pt x="68880" y="8870"/>
                  </a:lnTo>
                  <a:lnTo>
                    <a:pt x="112775" y="0"/>
                  </a:lnTo>
                  <a:lnTo>
                    <a:pt x="8040624" y="0"/>
                  </a:lnTo>
                  <a:lnTo>
                    <a:pt x="8084498" y="8870"/>
                  </a:lnTo>
                  <a:lnTo>
                    <a:pt x="8120348" y="33051"/>
                  </a:lnTo>
                  <a:lnTo>
                    <a:pt x="8144529" y="68901"/>
                  </a:lnTo>
                  <a:lnTo>
                    <a:pt x="8153400" y="112775"/>
                  </a:lnTo>
                  <a:lnTo>
                    <a:pt x="8153400" y="563879"/>
                  </a:lnTo>
                  <a:lnTo>
                    <a:pt x="8144529" y="607754"/>
                  </a:lnTo>
                  <a:lnTo>
                    <a:pt x="8120348" y="643604"/>
                  </a:lnTo>
                  <a:lnTo>
                    <a:pt x="8084498" y="667785"/>
                  </a:lnTo>
                  <a:lnTo>
                    <a:pt x="8040624" y="676655"/>
                  </a:lnTo>
                  <a:lnTo>
                    <a:pt x="112775" y="676655"/>
                  </a:lnTo>
                  <a:lnTo>
                    <a:pt x="68880" y="667785"/>
                  </a:lnTo>
                  <a:lnTo>
                    <a:pt x="33032" y="643604"/>
                  </a:lnTo>
                  <a:lnTo>
                    <a:pt x="8863" y="607754"/>
                  </a:lnTo>
                  <a:lnTo>
                    <a:pt x="0" y="563879"/>
                  </a:lnTo>
                  <a:lnTo>
                    <a:pt x="0" y="112775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384804" y="2727960"/>
              <a:ext cx="2705100" cy="986027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658615" y="2872562"/>
            <a:ext cx="213423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Que</a:t>
            </a:r>
            <a:r>
              <a:rPr spc="-25" dirty="0"/>
              <a:t>s</a:t>
            </a:r>
            <a:r>
              <a:rPr spc="-5" dirty="0"/>
              <a:t>tions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6797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Ques</a:t>
            </a:r>
            <a:r>
              <a:rPr spc="-20" dirty="0"/>
              <a:t>t</a:t>
            </a:r>
            <a:r>
              <a:rPr spc="-5" dirty="0"/>
              <a:t>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1543" y="1505458"/>
            <a:ext cx="7599045" cy="2369185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>
              <a:lnSpc>
                <a:spcPts val="3600"/>
              </a:lnSpc>
              <a:spcBef>
                <a:spcPts val="219"/>
              </a:spcBef>
            </a:pPr>
            <a:r>
              <a:rPr sz="3000" dirty="0">
                <a:latin typeface="Arial MT"/>
                <a:cs typeface="Arial MT"/>
              </a:rPr>
              <a:t>A </a:t>
            </a:r>
            <a:r>
              <a:rPr sz="3000" spc="-5" dirty="0">
                <a:latin typeface="Arial MT"/>
                <a:cs typeface="Arial MT"/>
              </a:rPr>
              <a:t>vertebra</a:t>
            </a:r>
            <a:r>
              <a:rPr sz="3000" dirty="0">
                <a:latin typeface="Arial MT"/>
                <a:cs typeface="Arial MT"/>
              </a:rPr>
              <a:t> is </a:t>
            </a:r>
            <a:r>
              <a:rPr sz="3000" spc="-5" dirty="0">
                <a:latin typeface="Arial MT"/>
                <a:cs typeface="Arial MT"/>
              </a:rPr>
              <a:t>a</a:t>
            </a:r>
            <a:r>
              <a:rPr sz="3000" spc="-1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bone</a:t>
            </a:r>
            <a:r>
              <a:rPr sz="3000" spc="-2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in</a:t>
            </a:r>
            <a:r>
              <a:rPr sz="3000" dirty="0">
                <a:latin typeface="Arial MT"/>
                <a:cs typeface="Arial MT"/>
              </a:rPr>
              <a:t> the</a:t>
            </a:r>
            <a:r>
              <a:rPr sz="3000" spc="-1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spine.</a:t>
            </a:r>
            <a:r>
              <a:rPr sz="3000" dirty="0">
                <a:latin typeface="Arial MT"/>
                <a:cs typeface="Arial MT"/>
              </a:rPr>
              <a:t> What</a:t>
            </a:r>
            <a:r>
              <a:rPr sz="3000" spc="-1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is </a:t>
            </a:r>
            <a:r>
              <a:rPr sz="3000" spc="-10" dirty="0">
                <a:latin typeface="Arial MT"/>
                <a:cs typeface="Arial MT"/>
              </a:rPr>
              <a:t>the </a:t>
            </a:r>
            <a:r>
              <a:rPr sz="3000" spc="-819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plural</a:t>
            </a:r>
            <a:r>
              <a:rPr sz="3000" spc="-3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of</a:t>
            </a:r>
            <a:r>
              <a:rPr sz="3000" spc="-5" dirty="0">
                <a:latin typeface="Arial MT"/>
                <a:cs typeface="Arial MT"/>
              </a:rPr>
              <a:t> </a:t>
            </a:r>
            <a:r>
              <a:rPr sz="3150" spc="-65" dirty="0">
                <a:latin typeface="Arial MT"/>
                <a:cs typeface="Arial MT"/>
              </a:rPr>
              <a:t>vertebra</a:t>
            </a:r>
            <a:r>
              <a:rPr sz="3000" spc="-65" dirty="0">
                <a:latin typeface="Arial MT"/>
                <a:cs typeface="Arial MT"/>
              </a:rPr>
              <a:t>?</a:t>
            </a:r>
            <a:endParaRPr sz="3000">
              <a:latin typeface="Arial MT"/>
              <a:cs typeface="Arial MT"/>
            </a:endParaRPr>
          </a:p>
          <a:p>
            <a:pPr marL="3655060" indent="-403225">
              <a:lnSpc>
                <a:spcPct val="100000"/>
              </a:lnSpc>
              <a:spcBef>
                <a:spcPts val="520"/>
              </a:spcBef>
              <a:buAutoNum type="alphaLcPeriod"/>
              <a:tabLst>
                <a:tab pos="3655695" algn="l"/>
              </a:tabLst>
            </a:pPr>
            <a:r>
              <a:rPr sz="2600" dirty="0">
                <a:latin typeface="Arial MT"/>
                <a:cs typeface="Arial MT"/>
              </a:rPr>
              <a:t>vertebras</a:t>
            </a:r>
            <a:endParaRPr sz="2600">
              <a:latin typeface="Arial MT"/>
              <a:cs typeface="Arial MT"/>
            </a:endParaRPr>
          </a:p>
          <a:p>
            <a:pPr marL="3655060" indent="-403225">
              <a:lnSpc>
                <a:spcPct val="100000"/>
              </a:lnSpc>
              <a:spcBef>
                <a:spcPts val="625"/>
              </a:spcBef>
              <a:buAutoNum type="alphaLcPeriod"/>
              <a:tabLst>
                <a:tab pos="3655695" algn="l"/>
              </a:tabLst>
            </a:pPr>
            <a:r>
              <a:rPr sz="2600" dirty="0">
                <a:latin typeface="Arial MT"/>
                <a:cs typeface="Arial MT"/>
              </a:rPr>
              <a:t>vertebri</a:t>
            </a:r>
            <a:endParaRPr sz="2600">
              <a:latin typeface="Arial MT"/>
              <a:cs typeface="Arial MT"/>
            </a:endParaRPr>
          </a:p>
          <a:p>
            <a:pPr marL="3655060" indent="-403225">
              <a:lnSpc>
                <a:spcPct val="100000"/>
              </a:lnSpc>
              <a:spcBef>
                <a:spcPts val="625"/>
              </a:spcBef>
              <a:buAutoNum type="alphaLcPeriod"/>
              <a:tabLst>
                <a:tab pos="3655060" algn="l"/>
                <a:tab pos="3655695" algn="l"/>
              </a:tabLst>
            </a:pPr>
            <a:r>
              <a:rPr sz="2600" dirty="0">
                <a:latin typeface="Arial MT"/>
                <a:cs typeface="Arial MT"/>
              </a:rPr>
              <a:t>vertebrae</a:t>
            </a:r>
            <a:endParaRPr sz="2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7051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Answ</a:t>
            </a:r>
            <a:r>
              <a:rPr spc="-20" dirty="0"/>
              <a:t>e</a:t>
            </a:r>
            <a:r>
              <a:rPr spc="-5" dirty="0"/>
              <a:t>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90721" y="2788361"/>
            <a:ext cx="2165350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dirty="0">
                <a:latin typeface="Arial"/>
                <a:cs typeface="Arial"/>
              </a:rPr>
              <a:t>c.</a:t>
            </a:r>
            <a:r>
              <a:rPr sz="3000" b="1" spc="-50" dirty="0">
                <a:latin typeface="Arial"/>
                <a:cs typeface="Arial"/>
              </a:rPr>
              <a:t> </a:t>
            </a:r>
            <a:r>
              <a:rPr sz="3000" b="1" spc="-5" dirty="0">
                <a:latin typeface="Arial"/>
                <a:cs typeface="Arial"/>
              </a:rPr>
              <a:t>vertebrae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6797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Ques</a:t>
            </a:r>
            <a:r>
              <a:rPr spc="-20" dirty="0"/>
              <a:t>t</a:t>
            </a:r>
            <a:r>
              <a:rPr spc="-5" dirty="0"/>
              <a:t>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89889" y="1381889"/>
            <a:ext cx="5214620" cy="1144270"/>
          </a:xfrm>
          <a:prstGeom prst="rect">
            <a:avLst/>
          </a:prstGeom>
        </p:spPr>
        <p:txBody>
          <a:bodyPr vert="horz" wrap="square" lIns="0" tIns="1060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35"/>
              </a:spcBef>
            </a:pPr>
            <a:r>
              <a:rPr sz="3150" spc="-65" dirty="0">
                <a:latin typeface="Arial MT"/>
                <a:cs typeface="Arial MT"/>
              </a:rPr>
              <a:t>Intra-</a:t>
            </a:r>
            <a:r>
              <a:rPr sz="3150" spc="-3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means</a:t>
            </a:r>
            <a:r>
              <a:rPr sz="300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within</a:t>
            </a:r>
            <a:r>
              <a:rPr sz="3000" spc="-3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or</a:t>
            </a:r>
            <a:r>
              <a:rPr sz="3000" dirty="0">
                <a:latin typeface="Arial MT"/>
                <a:cs typeface="Arial MT"/>
              </a:rPr>
              <a:t> inside.</a:t>
            </a:r>
            <a:endParaRPr sz="3000">
              <a:latin typeface="Arial MT"/>
              <a:cs typeface="Arial MT"/>
            </a:endParaRPr>
          </a:p>
          <a:p>
            <a:pPr marL="2724150">
              <a:lnSpc>
                <a:spcPct val="100000"/>
              </a:lnSpc>
              <a:spcBef>
                <a:spcPts val="690"/>
              </a:spcBef>
            </a:pPr>
            <a:r>
              <a:rPr sz="3000" spc="-5" dirty="0">
                <a:latin typeface="Arial MT"/>
                <a:cs typeface="Arial MT"/>
              </a:rPr>
              <a:t>True</a:t>
            </a:r>
            <a:r>
              <a:rPr sz="3000" spc="-3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or</a:t>
            </a:r>
            <a:r>
              <a:rPr sz="3000" spc="-4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False?</a:t>
            </a:r>
            <a:endParaRPr sz="3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79558" y="531264"/>
            <a:ext cx="6892752" cy="4703555"/>
          </a:xfrm>
          <a:prstGeom prst="rect">
            <a:avLst/>
          </a:prstGeom>
        </p:spPr>
        <p:txBody>
          <a:bodyPr vert="horz" wrap="square" lIns="0" tIns="9231" rIns="0" bIns="0" rtlCol="0">
            <a:spAutoFit/>
          </a:bodyPr>
          <a:lstStyle/>
          <a:p>
            <a:pPr marL="333938" marR="348055" indent="-323621">
              <a:lnSpc>
                <a:spcPct val="101299"/>
              </a:lnSpc>
              <a:spcBef>
                <a:spcPts val="73"/>
              </a:spcBef>
            </a:pPr>
            <a:r>
              <a:rPr sz="2608" b="1" spc="13" dirty="0">
                <a:solidFill>
                  <a:srgbClr val="3232CC"/>
                </a:solidFill>
                <a:latin typeface="Times New Roman"/>
                <a:cs typeface="Times New Roman"/>
              </a:rPr>
              <a:t>After </a:t>
            </a:r>
            <a:r>
              <a:rPr sz="2608" b="1" spc="9" dirty="0">
                <a:solidFill>
                  <a:srgbClr val="3232CC"/>
                </a:solidFill>
                <a:latin typeface="Times New Roman"/>
                <a:cs typeface="Times New Roman"/>
              </a:rPr>
              <a:t>completion </a:t>
            </a:r>
            <a:r>
              <a:rPr sz="2608" b="1" spc="13" dirty="0">
                <a:solidFill>
                  <a:srgbClr val="3232CC"/>
                </a:solidFill>
                <a:latin typeface="Times New Roman"/>
                <a:cs typeface="Times New Roman"/>
              </a:rPr>
              <a:t>of </a:t>
            </a:r>
            <a:r>
              <a:rPr sz="2608" b="1" spc="9" dirty="0">
                <a:solidFill>
                  <a:srgbClr val="3232CC"/>
                </a:solidFill>
                <a:latin typeface="Times New Roman"/>
                <a:cs typeface="Times New Roman"/>
              </a:rPr>
              <a:t>this </a:t>
            </a:r>
            <a:r>
              <a:rPr sz="2608" b="1" spc="13" dirty="0">
                <a:solidFill>
                  <a:srgbClr val="3232CC"/>
                </a:solidFill>
                <a:latin typeface="Times New Roman"/>
                <a:cs typeface="Times New Roman"/>
              </a:rPr>
              <a:t>lecture you should be </a:t>
            </a:r>
            <a:r>
              <a:rPr sz="2608" b="1" spc="-641" dirty="0">
                <a:solidFill>
                  <a:srgbClr val="3232CC"/>
                </a:solidFill>
                <a:latin typeface="Times New Roman"/>
                <a:cs typeface="Times New Roman"/>
              </a:rPr>
              <a:t> </a:t>
            </a:r>
            <a:r>
              <a:rPr sz="2608" b="1" spc="9" dirty="0">
                <a:solidFill>
                  <a:srgbClr val="3232CC"/>
                </a:solidFill>
                <a:latin typeface="Times New Roman"/>
                <a:cs typeface="Times New Roman"/>
              </a:rPr>
              <a:t>able</a:t>
            </a:r>
            <a:r>
              <a:rPr sz="2608" b="1" dirty="0">
                <a:solidFill>
                  <a:srgbClr val="3232CC"/>
                </a:solidFill>
                <a:latin typeface="Times New Roman"/>
                <a:cs typeface="Times New Roman"/>
              </a:rPr>
              <a:t> </a:t>
            </a:r>
            <a:r>
              <a:rPr sz="2608" b="1" spc="13" dirty="0">
                <a:solidFill>
                  <a:srgbClr val="3232CC"/>
                </a:solidFill>
                <a:latin typeface="Times New Roman"/>
                <a:cs typeface="Times New Roman"/>
              </a:rPr>
              <a:t>to:</a:t>
            </a:r>
            <a:endParaRPr sz="2608" dirty="0">
              <a:latin typeface="Times New Roman"/>
              <a:cs typeface="Times New Roman"/>
            </a:endParaRPr>
          </a:p>
          <a:p>
            <a:pPr marL="333938" indent="-323621">
              <a:spcBef>
                <a:spcPts val="2031"/>
              </a:spcBef>
              <a:buAutoNum type="arabicPeriod"/>
              <a:tabLst>
                <a:tab pos="334481" algn="l"/>
              </a:tabLst>
            </a:pPr>
            <a:r>
              <a:rPr sz="2608" spc="9" dirty="0">
                <a:latin typeface="Times New Roman"/>
                <a:cs typeface="Times New Roman"/>
              </a:rPr>
              <a:t>Describe</a:t>
            </a:r>
            <a:r>
              <a:rPr sz="2608" dirty="0">
                <a:latin typeface="Times New Roman"/>
                <a:cs typeface="Times New Roman"/>
              </a:rPr>
              <a:t> </a:t>
            </a:r>
            <a:r>
              <a:rPr sz="2608" spc="9" dirty="0">
                <a:latin typeface="Times New Roman"/>
                <a:cs typeface="Times New Roman"/>
              </a:rPr>
              <a:t>the</a:t>
            </a:r>
            <a:r>
              <a:rPr sz="2608" spc="4" dirty="0">
                <a:latin typeface="Times New Roman"/>
                <a:cs typeface="Times New Roman"/>
              </a:rPr>
              <a:t> </a:t>
            </a:r>
            <a:r>
              <a:rPr sz="2608" spc="9" dirty="0">
                <a:latin typeface="Times New Roman"/>
                <a:cs typeface="Times New Roman"/>
              </a:rPr>
              <a:t>origin</a:t>
            </a:r>
            <a:r>
              <a:rPr sz="2608" dirty="0">
                <a:latin typeface="Times New Roman"/>
                <a:cs typeface="Times New Roman"/>
              </a:rPr>
              <a:t> </a:t>
            </a:r>
            <a:r>
              <a:rPr sz="2608" spc="13" dirty="0">
                <a:latin typeface="Times New Roman"/>
                <a:cs typeface="Times New Roman"/>
              </a:rPr>
              <a:t>of</a:t>
            </a:r>
            <a:r>
              <a:rPr sz="2608" spc="9" dirty="0">
                <a:latin typeface="Times New Roman"/>
                <a:cs typeface="Times New Roman"/>
              </a:rPr>
              <a:t> medical</a:t>
            </a:r>
            <a:r>
              <a:rPr sz="2608" dirty="0">
                <a:latin typeface="Times New Roman"/>
                <a:cs typeface="Times New Roman"/>
              </a:rPr>
              <a:t> </a:t>
            </a:r>
            <a:r>
              <a:rPr sz="2608" spc="9" dirty="0">
                <a:latin typeface="Times New Roman"/>
                <a:cs typeface="Times New Roman"/>
              </a:rPr>
              <a:t>language.</a:t>
            </a:r>
            <a:endParaRPr sz="2608" dirty="0">
              <a:latin typeface="Times New Roman"/>
              <a:cs typeface="Times New Roman"/>
            </a:endParaRPr>
          </a:p>
          <a:p>
            <a:pPr marL="333938" indent="-323621">
              <a:spcBef>
                <a:spcPts val="667"/>
              </a:spcBef>
              <a:buAutoNum type="arabicPeriod"/>
              <a:tabLst>
                <a:tab pos="334481" algn="l"/>
              </a:tabLst>
            </a:pPr>
            <a:r>
              <a:rPr sz="2608" spc="9" dirty="0">
                <a:latin typeface="Times New Roman"/>
                <a:cs typeface="Times New Roman"/>
              </a:rPr>
              <a:t>Explain </a:t>
            </a:r>
            <a:r>
              <a:rPr sz="2608" spc="4" dirty="0">
                <a:latin typeface="Times New Roman"/>
                <a:cs typeface="Times New Roman"/>
              </a:rPr>
              <a:t>the</a:t>
            </a:r>
            <a:r>
              <a:rPr sz="2608" dirty="0">
                <a:latin typeface="Times New Roman"/>
                <a:cs typeface="Times New Roman"/>
              </a:rPr>
              <a:t> </a:t>
            </a:r>
            <a:r>
              <a:rPr sz="2608" spc="9" dirty="0">
                <a:latin typeface="Times New Roman"/>
                <a:cs typeface="Times New Roman"/>
              </a:rPr>
              <a:t>purpose</a:t>
            </a:r>
            <a:r>
              <a:rPr sz="2608" spc="4" dirty="0">
                <a:latin typeface="Times New Roman"/>
                <a:cs typeface="Times New Roman"/>
              </a:rPr>
              <a:t> </a:t>
            </a:r>
            <a:r>
              <a:rPr sz="2608" spc="13" dirty="0">
                <a:latin typeface="Times New Roman"/>
                <a:cs typeface="Times New Roman"/>
              </a:rPr>
              <a:t>of</a:t>
            </a:r>
            <a:r>
              <a:rPr sz="2608" spc="9" dirty="0">
                <a:latin typeface="Times New Roman"/>
                <a:cs typeface="Times New Roman"/>
              </a:rPr>
              <a:t> medical</a:t>
            </a:r>
            <a:r>
              <a:rPr sz="2608" dirty="0">
                <a:latin typeface="Times New Roman"/>
                <a:cs typeface="Times New Roman"/>
              </a:rPr>
              <a:t> </a:t>
            </a:r>
            <a:r>
              <a:rPr sz="2608" spc="9" dirty="0">
                <a:latin typeface="Times New Roman"/>
                <a:cs typeface="Times New Roman"/>
              </a:rPr>
              <a:t>terminology.</a:t>
            </a:r>
            <a:endParaRPr sz="2608" dirty="0">
              <a:latin typeface="Times New Roman"/>
              <a:cs typeface="Times New Roman"/>
            </a:endParaRPr>
          </a:p>
          <a:p>
            <a:pPr marL="10860">
              <a:spcBef>
                <a:spcPts val="680"/>
              </a:spcBef>
            </a:pPr>
            <a:r>
              <a:rPr sz="2608" spc="13" dirty="0">
                <a:latin typeface="Times New Roman"/>
                <a:cs typeface="Times New Roman"/>
              </a:rPr>
              <a:t>3</a:t>
            </a:r>
            <a:r>
              <a:rPr sz="2608" spc="9" dirty="0">
                <a:latin typeface="Times New Roman"/>
                <a:cs typeface="Times New Roman"/>
              </a:rPr>
              <a:t> Analyze the</a:t>
            </a:r>
            <a:r>
              <a:rPr sz="2608" spc="4" dirty="0">
                <a:latin typeface="Times New Roman"/>
                <a:cs typeface="Times New Roman"/>
              </a:rPr>
              <a:t> </a:t>
            </a:r>
            <a:r>
              <a:rPr sz="2608" spc="9" dirty="0">
                <a:latin typeface="Times New Roman"/>
                <a:cs typeface="Times New Roman"/>
              </a:rPr>
              <a:t>component</a:t>
            </a:r>
            <a:r>
              <a:rPr sz="2608" spc="4" dirty="0">
                <a:latin typeface="Times New Roman"/>
                <a:cs typeface="Times New Roman"/>
              </a:rPr>
              <a:t> parts </a:t>
            </a:r>
            <a:r>
              <a:rPr sz="2608" spc="13" dirty="0">
                <a:latin typeface="Times New Roman"/>
                <a:cs typeface="Times New Roman"/>
              </a:rPr>
              <a:t>of </a:t>
            </a:r>
            <a:r>
              <a:rPr sz="2608" spc="9" dirty="0">
                <a:latin typeface="Times New Roman"/>
                <a:cs typeface="Times New Roman"/>
              </a:rPr>
              <a:t>a</a:t>
            </a:r>
            <a:r>
              <a:rPr sz="2608" spc="4" dirty="0">
                <a:latin typeface="Times New Roman"/>
                <a:cs typeface="Times New Roman"/>
              </a:rPr>
              <a:t> </a:t>
            </a:r>
            <a:r>
              <a:rPr sz="2608" spc="9" dirty="0">
                <a:latin typeface="Times New Roman"/>
                <a:cs typeface="Times New Roman"/>
              </a:rPr>
              <a:t>medical</a:t>
            </a:r>
            <a:r>
              <a:rPr sz="2608" spc="4" dirty="0">
                <a:latin typeface="Times New Roman"/>
                <a:cs typeface="Times New Roman"/>
              </a:rPr>
              <a:t> </a:t>
            </a:r>
            <a:r>
              <a:rPr sz="2608" spc="9" dirty="0">
                <a:latin typeface="Times New Roman"/>
                <a:cs typeface="Times New Roman"/>
              </a:rPr>
              <a:t>term</a:t>
            </a:r>
            <a:endParaRPr sz="2608" dirty="0">
              <a:latin typeface="Times New Roman"/>
              <a:cs typeface="Times New Roman"/>
            </a:endParaRPr>
          </a:p>
          <a:p>
            <a:pPr marL="345341" indent="-335024">
              <a:spcBef>
                <a:spcPts val="676"/>
              </a:spcBef>
              <a:buAutoNum type="arabicPeriod" startAt="4"/>
              <a:tabLst>
                <a:tab pos="345884" algn="l"/>
              </a:tabLst>
            </a:pPr>
            <a:r>
              <a:rPr sz="2608" spc="13" dirty="0">
                <a:latin typeface="Times New Roman"/>
                <a:cs typeface="Times New Roman"/>
              </a:rPr>
              <a:t>Define</a:t>
            </a:r>
            <a:r>
              <a:rPr sz="2608" spc="-13" dirty="0">
                <a:latin typeface="Times New Roman"/>
                <a:cs typeface="Times New Roman"/>
              </a:rPr>
              <a:t> </a:t>
            </a:r>
            <a:r>
              <a:rPr sz="2608" spc="9" dirty="0">
                <a:latin typeface="Times New Roman"/>
                <a:cs typeface="Times New Roman"/>
              </a:rPr>
              <a:t>the</a:t>
            </a:r>
            <a:r>
              <a:rPr sz="2608" spc="4" dirty="0">
                <a:latin typeface="Times New Roman"/>
                <a:cs typeface="Times New Roman"/>
              </a:rPr>
              <a:t> </a:t>
            </a:r>
            <a:r>
              <a:rPr sz="2608" spc="9" dirty="0">
                <a:latin typeface="Times New Roman"/>
                <a:cs typeface="Times New Roman"/>
              </a:rPr>
              <a:t>terms</a:t>
            </a:r>
            <a:r>
              <a:rPr sz="2608" spc="-13" dirty="0">
                <a:latin typeface="Times New Roman"/>
                <a:cs typeface="Times New Roman"/>
              </a:rPr>
              <a:t> </a:t>
            </a:r>
            <a:r>
              <a:rPr sz="2608" i="1" spc="9" dirty="0">
                <a:latin typeface="Times New Roman"/>
                <a:cs typeface="Times New Roman"/>
              </a:rPr>
              <a:t>root,</a:t>
            </a:r>
            <a:r>
              <a:rPr sz="2608" i="1" spc="-4" dirty="0">
                <a:latin typeface="Times New Roman"/>
                <a:cs typeface="Times New Roman"/>
              </a:rPr>
              <a:t> </a:t>
            </a:r>
            <a:r>
              <a:rPr sz="2608" i="1" spc="4" dirty="0">
                <a:latin typeface="Times New Roman"/>
                <a:cs typeface="Times New Roman"/>
              </a:rPr>
              <a:t>suffix</a:t>
            </a:r>
            <a:r>
              <a:rPr sz="2608" spc="4" dirty="0">
                <a:latin typeface="Times New Roman"/>
                <a:cs typeface="Times New Roman"/>
              </a:rPr>
              <a:t>,</a:t>
            </a:r>
            <a:r>
              <a:rPr sz="2608" dirty="0">
                <a:latin typeface="Times New Roman"/>
                <a:cs typeface="Times New Roman"/>
              </a:rPr>
              <a:t> </a:t>
            </a:r>
            <a:r>
              <a:rPr sz="2608" spc="13" dirty="0">
                <a:latin typeface="Times New Roman"/>
                <a:cs typeface="Times New Roman"/>
              </a:rPr>
              <a:t>and</a:t>
            </a:r>
            <a:r>
              <a:rPr sz="2608" spc="4" dirty="0">
                <a:latin typeface="Times New Roman"/>
                <a:cs typeface="Times New Roman"/>
              </a:rPr>
              <a:t> </a:t>
            </a:r>
            <a:r>
              <a:rPr sz="2608" i="1" spc="4" dirty="0">
                <a:latin typeface="Times New Roman"/>
                <a:cs typeface="Times New Roman"/>
              </a:rPr>
              <a:t>prefix.</a:t>
            </a:r>
            <a:endParaRPr sz="2608" dirty="0">
              <a:latin typeface="Times New Roman"/>
              <a:cs typeface="Times New Roman"/>
            </a:endParaRPr>
          </a:p>
          <a:p>
            <a:pPr marL="333938" marR="4344" indent="-323621">
              <a:lnSpc>
                <a:spcPct val="101299"/>
              </a:lnSpc>
              <a:spcBef>
                <a:spcPts val="624"/>
              </a:spcBef>
              <a:buAutoNum type="arabicPeriod" startAt="4"/>
              <a:tabLst>
                <a:tab pos="345884" algn="l"/>
              </a:tabLst>
            </a:pPr>
            <a:r>
              <a:rPr sz="2608" spc="9" dirty="0">
                <a:latin typeface="Times New Roman"/>
                <a:cs typeface="Times New Roman"/>
              </a:rPr>
              <a:t>Explain </a:t>
            </a:r>
            <a:r>
              <a:rPr sz="2608" spc="13" dirty="0">
                <a:latin typeface="Times New Roman"/>
                <a:cs typeface="Times New Roman"/>
              </a:rPr>
              <a:t>what </a:t>
            </a:r>
            <a:r>
              <a:rPr sz="2608" spc="9" dirty="0">
                <a:latin typeface="Times New Roman"/>
                <a:cs typeface="Times New Roman"/>
              </a:rPr>
              <a:t>combining </a:t>
            </a:r>
            <a:r>
              <a:rPr sz="2608" spc="13" dirty="0">
                <a:latin typeface="Times New Roman"/>
                <a:cs typeface="Times New Roman"/>
              </a:rPr>
              <a:t>forms </a:t>
            </a:r>
            <a:r>
              <a:rPr sz="2608" spc="9" dirty="0">
                <a:latin typeface="Times New Roman"/>
                <a:cs typeface="Times New Roman"/>
              </a:rPr>
              <a:t>are </a:t>
            </a:r>
            <a:r>
              <a:rPr sz="2608" spc="13" dirty="0">
                <a:latin typeface="Times New Roman"/>
                <a:cs typeface="Times New Roman"/>
              </a:rPr>
              <a:t>and why </a:t>
            </a:r>
            <a:r>
              <a:rPr sz="2608" spc="9" dirty="0">
                <a:latin typeface="Times New Roman"/>
                <a:cs typeface="Times New Roman"/>
              </a:rPr>
              <a:t>they </a:t>
            </a:r>
            <a:r>
              <a:rPr sz="2608" spc="-646" dirty="0">
                <a:latin typeface="Times New Roman"/>
                <a:cs typeface="Times New Roman"/>
              </a:rPr>
              <a:t> </a:t>
            </a:r>
            <a:r>
              <a:rPr sz="2608" spc="9" dirty="0">
                <a:latin typeface="Times New Roman"/>
                <a:cs typeface="Times New Roman"/>
              </a:rPr>
              <a:t>are</a:t>
            </a:r>
            <a:r>
              <a:rPr sz="2608" dirty="0">
                <a:latin typeface="Times New Roman"/>
                <a:cs typeface="Times New Roman"/>
              </a:rPr>
              <a:t> </a:t>
            </a:r>
            <a:r>
              <a:rPr sz="2608" spc="9" dirty="0">
                <a:latin typeface="Times New Roman"/>
                <a:cs typeface="Times New Roman"/>
              </a:rPr>
              <a:t>used.</a:t>
            </a:r>
            <a:endParaRPr sz="2608" dirty="0">
              <a:latin typeface="Times New Roman"/>
              <a:cs typeface="Times New Roman"/>
            </a:endParaRPr>
          </a:p>
          <a:p>
            <a:pPr marL="333938" marR="235114" indent="-323621">
              <a:lnSpc>
                <a:spcPct val="101299"/>
              </a:lnSpc>
              <a:spcBef>
                <a:spcPts val="637"/>
              </a:spcBef>
              <a:buAutoNum type="arabicPeriod" startAt="4"/>
              <a:tabLst>
                <a:tab pos="345884" algn="l"/>
              </a:tabLst>
            </a:pPr>
            <a:r>
              <a:rPr sz="2608" spc="9" dirty="0">
                <a:latin typeface="Times New Roman"/>
                <a:cs typeface="Times New Roman"/>
              </a:rPr>
              <a:t>Explain </a:t>
            </a:r>
            <a:r>
              <a:rPr sz="2608" spc="13" dirty="0">
                <a:latin typeface="Times New Roman"/>
                <a:cs typeface="Times New Roman"/>
              </a:rPr>
              <a:t>common </a:t>
            </a:r>
            <a:r>
              <a:rPr sz="2608" spc="9" dirty="0">
                <a:latin typeface="Times New Roman"/>
                <a:cs typeface="Times New Roman"/>
              </a:rPr>
              <a:t>rules for </a:t>
            </a:r>
            <a:r>
              <a:rPr sz="2608" spc="13" dirty="0">
                <a:latin typeface="Times New Roman"/>
                <a:cs typeface="Times New Roman"/>
              </a:rPr>
              <a:t>proper </a:t>
            </a:r>
            <a:r>
              <a:rPr sz="2608" spc="9" dirty="0">
                <a:latin typeface="Times New Roman"/>
                <a:cs typeface="Times New Roman"/>
              </a:rPr>
              <a:t>medical term </a:t>
            </a:r>
            <a:r>
              <a:rPr sz="2608" spc="-641" dirty="0">
                <a:latin typeface="Times New Roman"/>
                <a:cs typeface="Times New Roman"/>
              </a:rPr>
              <a:t> </a:t>
            </a:r>
            <a:r>
              <a:rPr sz="2608" spc="9" dirty="0">
                <a:latin typeface="Times New Roman"/>
                <a:cs typeface="Times New Roman"/>
              </a:rPr>
              <a:t>formation,</a:t>
            </a:r>
            <a:r>
              <a:rPr sz="2608" dirty="0">
                <a:latin typeface="Times New Roman"/>
                <a:cs typeface="Times New Roman"/>
              </a:rPr>
              <a:t> </a:t>
            </a:r>
            <a:r>
              <a:rPr sz="2608" spc="9" dirty="0">
                <a:latin typeface="Times New Roman"/>
                <a:cs typeface="Times New Roman"/>
              </a:rPr>
              <a:t>pronunciation,</a:t>
            </a:r>
            <a:r>
              <a:rPr sz="2608" dirty="0">
                <a:latin typeface="Times New Roman"/>
                <a:cs typeface="Times New Roman"/>
              </a:rPr>
              <a:t> </a:t>
            </a:r>
            <a:r>
              <a:rPr sz="2608" spc="9" dirty="0">
                <a:latin typeface="Times New Roman"/>
                <a:cs typeface="Times New Roman"/>
              </a:rPr>
              <a:t>and </a:t>
            </a:r>
            <a:r>
              <a:rPr sz="2608" spc="4" dirty="0">
                <a:latin typeface="Times New Roman"/>
                <a:cs typeface="Times New Roman"/>
              </a:rPr>
              <a:t>spelling.</a:t>
            </a:r>
            <a:endParaRPr sz="2608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12"/>
          </p:nvPr>
        </p:nvSpPr>
        <p:spPr>
          <a:xfrm>
            <a:off x="5629750" y="5649298"/>
            <a:ext cx="1798392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579">
              <a:lnSpc>
                <a:spcPts val="1530"/>
              </a:lnSpc>
            </a:pPr>
            <a:fld id="{81D60167-4931-47E6-BA6A-407CBD079E47}" type="slidenum">
              <a:rPr spc="-4" dirty="0"/>
              <a:pPr marL="32579">
                <a:lnSpc>
                  <a:spcPts val="1530"/>
                </a:lnSpc>
              </a:pPr>
              <a:t>3</a:t>
            </a:fld>
            <a:endParaRPr spc="-4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10329" y="441705"/>
            <a:ext cx="158178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Answ</a:t>
            </a:r>
            <a:r>
              <a:rPr spc="-20" dirty="0"/>
              <a:t>e</a:t>
            </a:r>
            <a:r>
              <a:rPr spc="-5" dirty="0"/>
              <a:t>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8248" y="1478502"/>
            <a:ext cx="6079490" cy="9652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ts val="3690"/>
              </a:lnSpc>
              <a:spcBef>
                <a:spcPts val="110"/>
              </a:spcBef>
            </a:pPr>
            <a:r>
              <a:rPr sz="3000" b="1" dirty="0">
                <a:latin typeface="Arial"/>
                <a:cs typeface="Arial"/>
              </a:rPr>
              <a:t>False.</a:t>
            </a:r>
            <a:r>
              <a:rPr sz="3000" b="1" spc="-10" dirty="0">
                <a:latin typeface="Arial"/>
                <a:cs typeface="Arial"/>
              </a:rPr>
              <a:t> </a:t>
            </a:r>
            <a:r>
              <a:rPr sz="3150" spc="-65" dirty="0">
                <a:latin typeface="Arial MT"/>
                <a:cs typeface="Arial MT"/>
              </a:rPr>
              <a:t>Inter-</a:t>
            </a:r>
            <a:r>
              <a:rPr sz="3150" spc="-3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means</a:t>
            </a:r>
            <a:r>
              <a:rPr sz="300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within</a:t>
            </a:r>
            <a:r>
              <a:rPr sz="3000" spc="-3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or </a:t>
            </a:r>
            <a:r>
              <a:rPr sz="3000" dirty="0">
                <a:latin typeface="Arial MT"/>
                <a:cs typeface="Arial MT"/>
              </a:rPr>
              <a:t>inside.</a:t>
            </a:r>
            <a:endParaRPr sz="3000">
              <a:latin typeface="Arial MT"/>
              <a:cs typeface="Arial MT"/>
            </a:endParaRPr>
          </a:p>
          <a:p>
            <a:pPr marL="12700">
              <a:lnSpc>
                <a:spcPts val="3690"/>
              </a:lnSpc>
            </a:pPr>
            <a:r>
              <a:rPr sz="3150" spc="-65" dirty="0">
                <a:latin typeface="Arial MT"/>
                <a:cs typeface="Arial MT"/>
              </a:rPr>
              <a:t>Intra-</a:t>
            </a:r>
            <a:r>
              <a:rPr sz="3150" spc="-3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means</a:t>
            </a:r>
            <a:r>
              <a:rPr sz="300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between</a:t>
            </a:r>
            <a:r>
              <a:rPr sz="3000" spc="-2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or</a:t>
            </a:r>
            <a:r>
              <a:rPr sz="300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among.</a:t>
            </a:r>
            <a:endParaRPr sz="3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6797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Ques</a:t>
            </a:r>
            <a:r>
              <a:rPr spc="-20" dirty="0"/>
              <a:t>t</a:t>
            </a:r>
            <a:r>
              <a:rPr spc="-5" dirty="0"/>
              <a:t>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7217" y="1508201"/>
            <a:ext cx="6919595" cy="2369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latin typeface="Arial MT"/>
                <a:cs typeface="Arial MT"/>
              </a:rPr>
              <a:t>Losing</a:t>
            </a:r>
            <a:r>
              <a:rPr sz="3000" spc="-4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a</a:t>
            </a:r>
            <a:r>
              <a:rPr sz="3000" spc="-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large</a:t>
            </a:r>
            <a:r>
              <a:rPr sz="3000" spc="-3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amount </a:t>
            </a:r>
            <a:r>
              <a:rPr sz="3000" dirty="0">
                <a:latin typeface="Arial MT"/>
                <a:cs typeface="Arial MT"/>
              </a:rPr>
              <a:t>of</a:t>
            </a:r>
            <a:r>
              <a:rPr sz="3000" spc="-1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blood</a:t>
            </a:r>
            <a:r>
              <a:rPr sz="3000" spc="-4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in</a:t>
            </a:r>
            <a:r>
              <a:rPr sz="3000" spc="-2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a</a:t>
            </a:r>
            <a:r>
              <a:rPr sz="3000" spc="-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short </a:t>
            </a:r>
            <a:r>
              <a:rPr sz="3000" spc="-819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time </a:t>
            </a:r>
            <a:r>
              <a:rPr sz="3000" dirty="0">
                <a:latin typeface="Arial MT"/>
                <a:cs typeface="Arial MT"/>
              </a:rPr>
              <a:t>is a:</a:t>
            </a:r>
            <a:endParaRPr sz="3000">
              <a:latin typeface="Arial MT"/>
              <a:cs typeface="Arial MT"/>
            </a:endParaRPr>
          </a:p>
          <a:p>
            <a:pPr marL="3670935" indent="-418465">
              <a:lnSpc>
                <a:spcPct val="100000"/>
              </a:lnSpc>
              <a:spcBef>
                <a:spcPts val="645"/>
              </a:spcBef>
              <a:buAutoNum type="alphaLcPeriod"/>
              <a:tabLst>
                <a:tab pos="3670300" algn="l"/>
                <a:tab pos="3671570" algn="l"/>
              </a:tabLst>
            </a:pPr>
            <a:r>
              <a:rPr sz="2600" dirty="0">
                <a:latin typeface="Arial MT"/>
                <a:cs typeface="Arial MT"/>
              </a:rPr>
              <a:t>hemorage</a:t>
            </a:r>
            <a:endParaRPr sz="2600">
              <a:latin typeface="Arial MT"/>
              <a:cs typeface="Arial MT"/>
            </a:endParaRPr>
          </a:p>
          <a:p>
            <a:pPr marL="3670935" indent="-418465">
              <a:lnSpc>
                <a:spcPct val="100000"/>
              </a:lnSpc>
              <a:spcBef>
                <a:spcPts val="625"/>
              </a:spcBef>
              <a:buAutoNum type="alphaLcPeriod"/>
              <a:tabLst>
                <a:tab pos="3670300" algn="l"/>
                <a:tab pos="3671570" algn="l"/>
              </a:tabLst>
            </a:pPr>
            <a:r>
              <a:rPr sz="2600" dirty="0">
                <a:latin typeface="Arial MT"/>
                <a:cs typeface="Arial MT"/>
              </a:rPr>
              <a:t>hemorrhage</a:t>
            </a:r>
            <a:endParaRPr sz="2600">
              <a:latin typeface="Arial MT"/>
              <a:cs typeface="Arial MT"/>
            </a:endParaRPr>
          </a:p>
          <a:p>
            <a:pPr marL="3670935" indent="-418465">
              <a:lnSpc>
                <a:spcPct val="100000"/>
              </a:lnSpc>
              <a:spcBef>
                <a:spcPts val="625"/>
              </a:spcBef>
              <a:buAutoNum type="alphaLcPeriod"/>
              <a:tabLst>
                <a:tab pos="3670300" algn="l"/>
                <a:tab pos="3671570" algn="l"/>
              </a:tabLst>
            </a:pPr>
            <a:r>
              <a:rPr sz="2600" dirty="0">
                <a:latin typeface="Arial MT"/>
                <a:cs typeface="Arial MT"/>
              </a:rPr>
              <a:t>hemorhage</a:t>
            </a:r>
            <a:endParaRPr sz="2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7051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Answ</a:t>
            </a:r>
            <a:r>
              <a:rPr spc="-20" dirty="0"/>
              <a:t>e</a:t>
            </a:r>
            <a:r>
              <a:rPr spc="-5" dirty="0"/>
              <a:t>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36214" y="2834081"/>
            <a:ext cx="267398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dirty="0">
                <a:latin typeface="Arial"/>
                <a:cs typeface="Arial"/>
              </a:rPr>
              <a:t>b.</a:t>
            </a:r>
            <a:r>
              <a:rPr sz="3000" b="1" spc="-35" dirty="0">
                <a:latin typeface="Arial"/>
                <a:cs typeface="Arial"/>
              </a:rPr>
              <a:t> </a:t>
            </a:r>
            <a:r>
              <a:rPr sz="3000" b="1" spc="-5" dirty="0">
                <a:latin typeface="Arial"/>
                <a:cs typeface="Arial"/>
              </a:rPr>
              <a:t>hemorrhage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6797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Ques</a:t>
            </a:r>
            <a:r>
              <a:rPr spc="-20" dirty="0"/>
              <a:t>t</a:t>
            </a:r>
            <a:r>
              <a:rPr spc="-5" dirty="0"/>
              <a:t>ion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0504" marR="508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The </a:t>
            </a:r>
            <a:r>
              <a:rPr dirty="0"/>
              <a:t>ilium</a:t>
            </a:r>
            <a:r>
              <a:rPr spc="-35" dirty="0"/>
              <a:t> </a:t>
            </a:r>
            <a:r>
              <a:rPr spc="-5" dirty="0"/>
              <a:t>is</a:t>
            </a:r>
            <a:r>
              <a:rPr dirty="0"/>
              <a:t> part</a:t>
            </a:r>
            <a:r>
              <a:rPr spc="-15" dirty="0"/>
              <a:t> </a:t>
            </a:r>
            <a:r>
              <a:rPr dirty="0"/>
              <a:t>of the hip</a:t>
            </a:r>
            <a:r>
              <a:rPr spc="-20" dirty="0"/>
              <a:t> </a:t>
            </a:r>
            <a:r>
              <a:rPr spc="-5" dirty="0"/>
              <a:t>bone,</a:t>
            </a:r>
            <a:r>
              <a:rPr spc="-20" dirty="0"/>
              <a:t> </a:t>
            </a:r>
            <a:r>
              <a:rPr spc="-5" dirty="0"/>
              <a:t>and</a:t>
            </a:r>
            <a:r>
              <a:rPr spc="-20" dirty="0"/>
              <a:t> </a:t>
            </a:r>
            <a:r>
              <a:rPr dirty="0"/>
              <a:t>the ileum</a:t>
            </a:r>
            <a:r>
              <a:rPr spc="-25" dirty="0"/>
              <a:t> </a:t>
            </a:r>
            <a:r>
              <a:rPr spc="-5" dirty="0"/>
              <a:t>is </a:t>
            </a:r>
            <a:r>
              <a:rPr spc="-819" dirty="0"/>
              <a:t> </a:t>
            </a:r>
            <a:r>
              <a:rPr dirty="0"/>
              <a:t>part</a:t>
            </a:r>
            <a:r>
              <a:rPr spc="-20" dirty="0"/>
              <a:t> </a:t>
            </a:r>
            <a:r>
              <a:rPr dirty="0"/>
              <a:t>of the small</a:t>
            </a:r>
            <a:r>
              <a:rPr spc="-20" dirty="0"/>
              <a:t> </a:t>
            </a:r>
            <a:r>
              <a:rPr spc="-5" dirty="0"/>
              <a:t>intestine.</a:t>
            </a:r>
          </a:p>
          <a:p>
            <a:pPr marL="2958465">
              <a:lnSpc>
                <a:spcPct val="100000"/>
              </a:lnSpc>
              <a:spcBef>
                <a:spcPts val="720"/>
              </a:spcBef>
            </a:pPr>
            <a:r>
              <a:rPr spc="-5" dirty="0"/>
              <a:t>True</a:t>
            </a:r>
            <a:r>
              <a:rPr spc="-25" dirty="0"/>
              <a:t> </a:t>
            </a:r>
            <a:r>
              <a:rPr spc="-5" dirty="0"/>
              <a:t>or</a:t>
            </a:r>
            <a:r>
              <a:rPr spc="-30" dirty="0"/>
              <a:t> </a:t>
            </a:r>
            <a:r>
              <a:rPr dirty="0"/>
              <a:t>False?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7051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Answ</a:t>
            </a:r>
            <a:r>
              <a:rPr spc="-20" dirty="0"/>
              <a:t>e</a:t>
            </a:r>
            <a:r>
              <a:rPr spc="-5" dirty="0"/>
              <a:t>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147820" y="2834081"/>
            <a:ext cx="852169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dirty="0">
                <a:latin typeface="Arial"/>
                <a:cs typeface="Arial"/>
              </a:rPr>
              <a:t>True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39582" y="195478"/>
            <a:ext cx="6256907" cy="798198"/>
          </a:xfrm>
          <a:prstGeom prst="rect">
            <a:avLst/>
          </a:prstGeom>
        </p:spPr>
        <p:txBody>
          <a:bodyPr vert="horz" wrap="square" lIns="0" tIns="10317" rIns="0" bIns="0" rtlCol="0">
            <a:spAutoFit/>
          </a:bodyPr>
          <a:lstStyle/>
          <a:p>
            <a:pPr marL="1681092" marR="4344" indent="-1670776">
              <a:lnSpc>
                <a:spcPct val="101000"/>
              </a:lnSpc>
              <a:spcBef>
                <a:spcPts val="81"/>
              </a:spcBef>
            </a:pPr>
            <a:r>
              <a:rPr sz="2608" spc="17" dirty="0">
                <a:latin typeface="Times New Roman"/>
                <a:cs typeface="Times New Roman"/>
              </a:rPr>
              <a:t>RULES</a:t>
            </a:r>
            <a:r>
              <a:rPr sz="2608" spc="-9" dirty="0">
                <a:latin typeface="Times New Roman"/>
                <a:cs typeface="Times New Roman"/>
              </a:rPr>
              <a:t> </a:t>
            </a:r>
            <a:r>
              <a:rPr sz="2608" spc="17" dirty="0">
                <a:latin typeface="Times New Roman"/>
                <a:cs typeface="Times New Roman"/>
              </a:rPr>
              <a:t>FOR</a:t>
            </a:r>
            <a:r>
              <a:rPr sz="2608" spc="-4" dirty="0">
                <a:latin typeface="Times New Roman"/>
                <a:cs typeface="Times New Roman"/>
              </a:rPr>
              <a:t> </a:t>
            </a:r>
            <a:r>
              <a:rPr sz="2608" spc="17" dirty="0">
                <a:latin typeface="Times New Roman"/>
                <a:cs typeface="Times New Roman"/>
              </a:rPr>
              <a:t>FORMING</a:t>
            </a:r>
            <a:r>
              <a:rPr sz="2608" spc="-9" dirty="0">
                <a:latin typeface="Times New Roman"/>
                <a:cs typeface="Times New Roman"/>
              </a:rPr>
              <a:t> </a:t>
            </a:r>
            <a:r>
              <a:rPr sz="2608" spc="21" dirty="0">
                <a:latin typeface="Times New Roman"/>
                <a:cs typeface="Times New Roman"/>
              </a:rPr>
              <a:t>AND</a:t>
            </a:r>
            <a:r>
              <a:rPr sz="2608" spc="-4" dirty="0">
                <a:latin typeface="Times New Roman"/>
                <a:cs typeface="Times New Roman"/>
              </a:rPr>
              <a:t> </a:t>
            </a:r>
            <a:r>
              <a:rPr sz="2608" spc="17" dirty="0">
                <a:latin typeface="Times New Roman"/>
                <a:cs typeface="Times New Roman"/>
              </a:rPr>
              <a:t>SPELLING </a:t>
            </a:r>
            <a:r>
              <a:rPr sz="2608" spc="-637" dirty="0">
                <a:latin typeface="Times New Roman"/>
                <a:cs typeface="Times New Roman"/>
              </a:rPr>
              <a:t> </a:t>
            </a:r>
            <a:r>
              <a:rPr sz="2608" spc="17" dirty="0">
                <a:latin typeface="Times New Roman"/>
                <a:cs typeface="Times New Roman"/>
              </a:rPr>
              <a:t>MEDICAL</a:t>
            </a:r>
            <a:r>
              <a:rPr sz="2608" spc="-4" dirty="0">
                <a:latin typeface="Times New Roman"/>
                <a:cs typeface="Times New Roman"/>
              </a:rPr>
              <a:t> </a:t>
            </a:r>
            <a:r>
              <a:rPr sz="2608" spc="17" dirty="0">
                <a:latin typeface="Times New Roman"/>
                <a:cs typeface="Times New Roman"/>
              </a:rPr>
              <a:t>TERMS</a:t>
            </a:r>
            <a:endParaRPr sz="2608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xfrm>
            <a:off x="5629750" y="5649298"/>
            <a:ext cx="1798392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579">
              <a:lnSpc>
                <a:spcPts val="1530"/>
              </a:lnSpc>
            </a:pPr>
            <a:fld id="{81D60167-4931-47E6-BA6A-407CBD079E47}" type="slidenum">
              <a:rPr spc="-4" dirty="0"/>
              <a:pPr marL="32579">
                <a:lnSpc>
                  <a:spcPts val="1530"/>
                </a:lnSpc>
              </a:pPr>
              <a:t>35</a:t>
            </a:fld>
            <a:endParaRPr spc="-4" dirty="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50431" y="983902"/>
            <a:ext cx="4022940" cy="379486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2958" y="983904"/>
            <a:ext cx="4328926" cy="3798777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8031" y="4971642"/>
            <a:ext cx="8615341" cy="1685015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12"/>
          </p:nvPr>
        </p:nvSpPr>
        <p:spPr>
          <a:xfrm>
            <a:off x="5629750" y="5649298"/>
            <a:ext cx="1798392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579">
              <a:lnSpc>
                <a:spcPts val="1530"/>
              </a:lnSpc>
            </a:pPr>
            <a:fld id="{81D60167-4931-47E6-BA6A-407CBD079E47}" type="slidenum">
              <a:rPr spc="-4" dirty="0"/>
              <a:pPr marL="32579">
                <a:lnSpc>
                  <a:spcPts val="1530"/>
                </a:lnSpc>
              </a:pPr>
              <a:t>36</a:t>
            </a:fld>
            <a:endParaRPr spc="-4" dirty="0"/>
          </a:p>
        </p:txBody>
      </p:sp>
      <p:sp>
        <p:nvSpPr>
          <p:cNvPr id="2" name="object 2"/>
          <p:cNvSpPr txBox="1"/>
          <p:nvPr/>
        </p:nvSpPr>
        <p:spPr>
          <a:xfrm>
            <a:off x="537779" y="206772"/>
            <a:ext cx="8012403" cy="4483073"/>
          </a:xfrm>
          <a:prstGeom prst="rect">
            <a:avLst/>
          </a:prstGeom>
        </p:spPr>
        <p:txBody>
          <a:bodyPr vert="horz" wrap="square" lIns="0" tIns="13575" rIns="0" bIns="0" rtlCol="0">
            <a:spAutoFit/>
          </a:bodyPr>
          <a:lstStyle/>
          <a:p>
            <a:pPr marL="44524" algn="ctr">
              <a:spcBef>
                <a:spcPts val="107"/>
              </a:spcBef>
            </a:pPr>
            <a:r>
              <a:rPr sz="2993" b="1" spc="13" dirty="0">
                <a:solidFill>
                  <a:srgbClr val="3232CC"/>
                </a:solidFill>
                <a:latin typeface="Times New Roman"/>
                <a:cs typeface="Times New Roman"/>
              </a:rPr>
              <a:t>F</a:t>
            </a:r>
            <a:r>
              <a:rPr sz="2993" b="1" spc="-13" dirty="0">
                <a:solidFill>
                  <a:srgbClr val="3232CC"/>
                </a:solidFill>
                <a:latin typeface="Times New Roman"/>
                <a:cs typeface="Times New Roman"/>
              </a:rPr>
              <a:t> </a:t>
            </a:r>
            <a:r>
              <a:rPr sz="2993" b="1" spc="9" dirty="0">
                <a:solidFill>
                  <a:srgbClr val="3232CC"/>
                </a:solidFill>
                <a:latin typeface="Times New Roman"/>
                <a:cs typeface="Times New Roman"/>
              </a:rPr>
              <a:t>IVE</a:t>
            </a:r>
            <a:r>
              <a:rPr sz="2993" b="1" spc="-4" dirty="0">
                <a:solidFill>
                  <a:srgbClr val="3232CC"/>
                </a:solidFill>
                <a:latin typeface="Times New Roman"/>
                <a:cs typeface="Times New Roman"/>
              </a:rPr>
              <a:t> </a:t>
            </a:r>
            <a:r>
              <a:rPr sz="2993" b="1" spc="9" dirty="0">
                <a:solidFill>
                  <a:srgbClr val="3232CC"/>
                </a:solidFill>
                <a:latin typeface="Times New Roman"/>
                <a:cs typeface="Times New Roman"/>
              </a:rPr>
              <a:t>BASIC</a:t>
            </a:r>
            <a:r>
              <a:rPr sz="2993" b="1" spc="-4" dirty="0">
                <a:solidFill>
                  <a:srgbClr val="3232CC"/>
                </a:solidFill>
                <a:latin typeface="Times New Roman"/>
                <a:cs typeface="Times New Roman"/>
              </a:rPr>
              <a:t> </a:t>
            </a:r>
            <a:r>
              <a:rPr sz="2993" b="1" spc="13" dirty="0">
                <a:solidFill>
                  <a:srgbClr val="3232CC"/>
                </a:solidFill>
                <a:latin typeface="Times New Roman"/>
                <a:cs typeface="Times New Roman"/>
              </a:rPr>
              <a:t>RULES</a:t>
            </a:r>
            <a:endParaRPr sz="2993">
              <a:latin typeface="Times New Roman"/>
              <a:cs typeface="Times New Roman"/>
            </a:endParaRPr>
          </a:p>
          <a:p>
            <a:pPr marL="178643" marR="124887" algn="ctr">
              <a:lnSpc>
                <a:spcPts val="3626"/>
              </a:lnSpc>
              <a:spcBef>
                <a:spcPts val="115"/>
              </a:spcBef>
            </a:pPr>
            <a:r>
              <a:rPr sz="2993" b="1" spc="13" dirty="0">
                <a:solidFill>
                  <a:srgbClr val="3232CC"/>
                </a:solidFill>
                <a:latin typeface="Times New Roman"/>
                <a:cs typeface="Times New Roman"/>
              </a:rPr>
              <a:t>FOR</a:t>
            </a:r>
            <a:r>
              <a:rPr sz="2993" b="1" spc="-17" dirty="0">
                <a:solidFill>
                  <a:srgbClr val="3232CC"/>
                </a:solidFill>
                <a:latin typeface="Times New Roman"/>
                <a:cs typeface="Times New Roman"/>
              </a:rPr>
              <a:t> </a:t>
            </a:r>
            <a:r>
              <a:rPr sz="2993" b="1" spc="13" dirty="0">
                <a:solidFill>
                  <a:srgbClr val="3232CC"/>
                </a:solidFill>
                <a:latin typeface="Times New Roman"/>
                <a:cs typeface="Times New Roman"/>
              </a:rPr>
              <a:t>FORMING</a:t>
            </a:r>
            <a:r>
              <a:rPr sz="2993" b="1" spc="4" dirty="0">
                <a:solidFill>
                  <a:srgbClr val="3232CC"/>
                </a:solidFill>
                <a:latin typeface="Times New Roman"/>
                <a:cs typeface="Times New Roman"/>
              </a:rPr>
              <a:t> </a:t>
            </a:r>
            <a:r>
              <a:rPr sz="2993" b="1" spc="13" dirty="0">
                <a:solidFill>
                  <a:srgbClr val="3232CC"/>
                </a:solidFill>
                <a:latin typeface="Times New Roman"/>
                <a:cs typeface="Times New Roman"/>
              </a:rPr>
              <a:t>AND</a:t>
            </a:r>
            <a:r>
              <a:rPr sz="2993" b="1" spc="-4" dirty="0">
                <a:solidFill>
                  <a:srgbClr val="3232CC"/>
                </a:solidFill>
                <a:latin typeface="Times New Roman"/>
                <a:cs typeface="Times New Roman"/>
              </a:rPr>
              <a:t> </a:t>
            </a:r>
            <a:r>
              <a:rPr sz="2993" b="1" spc="9" dirty="0">
                <a:solidFill>
                  <a:srgbClr val="3232CC"/>
                </a:solidFill>
                <a:latin typeface="Times New Roman"/>
                <a:cs typeface="Times New Roman"/>
              </a:rPr>
              <a:t>SPELLING</a:t>
            </a:r>
            <a:r>
              <a:rPr sz="2993" b="1" spc="4" dirty="0">
                <a:solidFill>
                  <a:srgbClr val="3232CC"/>
                </a:solidFill>
                <a:latin typeface="Times New Roman"/>
                <a:cs typeface="Times New Roman"/>
              </a:rPr>
              <a:t> </a:t>
            </a:r>
            <a:r>
              <a:rPr sz="2993" b="1" spc="13" dirty="0">
                <a:solidFill>
                  <a:srgbClr val="3232CC"/>
                </a:solidFill>
                <a:latin typeface="Times New Roman"/>
                <a:cs typeface="Times New Roman"/>
              </a:rPr>
              <a:t>MEDICAL </a:t>
            </a:r>
            <a:r>
              <a:rPr sz="2993" b="1" spc="-735" dirty="0">
                <a:solidFill>
                  <a:srgbClr val="3232CC"/>
                </a:solidFill>
                <a:latin typeface="Times New Roman"/>
                <a:cs typeface="Times New Roman"/>
              </a:rPr>
              <a:t> </a:t>
            </a:r>
            <a:r>
              <a:rPr sz="2993" b="1" spc="13" dirty="0">
                <a:solidFill>
                  <a:srgbClr val="3232CC"/>
                </a:solidFill>
                <a:latin typeface="Times New Roman"/>
                <a:cs typeface="Times New Roman"/>
              </a:rPr>
              <a:t>TERMS</a:t>
            </a:r>
            <a:endParaRPr sz="2993">
              <a:latin typeface="Times New Roman"/>
              <a:cs typeface="Times New Roman"/>
            </a:endParaRPr>
          </a:p>
          <a:p>
            <a:pPr marL="585342" marR="4344" indent="-575025">
              <a:lnSpc>
                <a:spcPct val="100699"/>
              </a:lnSpc>
              <a:spcBef>
                <a:spcPts val="1689"/>
              </a:spcBef>
              <a:tabLst>
                <a:tab pos="585342" algn="l"/>
              </a:tabLst>
            </a:pPr>
            <a:r>
              <a:rPr sz="2993" spc="4" dirty="0">
                <a:latin typeface="Times New Roman"/>
                <a:cs typeface="Times New Roman"/>
              </a:rPr>
              <a:t>1.	If </a:t>
            </a:r>
            <a:r>
              <a:rPr sz="2993" spc="9" dirty="0">
                <a:latin typeface="Times New Roman"/>
                <a:cs typeface="Times New Roman"/>
              </a:rPr>
              <a:t>the </a:t>
            </a:r>
            <a:r>
              <a:rPr sz="2993" spc="4" dirty="0">
                <a:latin typeface="Times New Roman"/>
                <a:cs typeface="Times New Roman"/>
              </a:rPr>
              <a:t>root </a:t>
            </a:r>
            <a:r>
              <a:rPr sz="2993" spc="9" dirty="0">
                <a:latin typeface="Times New Roman"/>
                <a:cs typeface="Times New Roman"/>
              </a:rPr>
              <a:t>ends </a:t>
            </a:r>
            <a:r>
              <a:rPr sz="2993" spc="4" dirty="0">
                <a:latin typeface="Times New Roman"/>
                <a:cs typeface="Times New Roman"/>
              </a:rPr>
              <a:t>in </a:t>
            </a:r>
            <a:r>
              <a:rPr sz="2993" spc="9" dirty="0">
                <a:latin typeface="Times New Roman"/>
                <a:cs typeface="Times New Roman"/>
              </a:rPr>
              <a:t>a consonant (any </a:t>
            </a:r>
            <a:r>
              <a:rPr sz="2993" spc="4" dirty="0">
                <a:latin typeface="Times New Roman"/>
                <a:cs typeface="Times New Roman"/>
              </a:rPr>
              <a:t>letter </a:t>
            </a:r>
            <a:r>
              <a:rPr sz="2993" i="1" spc="4" dirty="0">
                <a:latin typeface="Times New Roman"/>
                <a:cs typeface="Times New Roman"/>
              </a:rPr>
              <a:t>except </a:t>
            </a:r>
            <a:r>
              <a:rPr sz="2993" i="1" spc="-735" dirty="0">
                <a:latin typeface="Times New Roman"/>
                <a:cs typeface="Times New Roman"/>
              </a:rPr>
              <a:t> </a:t>
            </a:r>
            <a:r>
              <a:rPr sz="2993" spc="4" dirty="0">
                <a:latin typeface="Times New Roman"/>
                <a:cs typeface="Times New Roman"/>
              </a:rPr>
              <a:t>a,</a:t>
            </a:r>
            <a:r>
              <a:rPr sz="2993" spc="9" dirty="0">
                <a:latin typeface="Times New Roman"/>
                <a:cs typeface="Times New Roman"/>
              </a:rPr>
              <a:t> </a:t>
            </a:r>
            <a:r>
              <a:rPr sz="2993" spc="4" dirty="0">
                <a:latin typeface="Times New Roman"/>
                <a:cs typeface="Times New Roman"/>
              </a:rPr>
              <a:t>e,</a:t>
            </a:r>
            <a:r>
              <a:rPr sz="2993" spc="13" dirty="0">
                <a:latin typeface="Times New Roman"/>
                <a:cs typeface="Times New Roman"/>
              </a:rPr>
              <a:t> </a:t>
            </a:r>
            <a:r>
              <a:rPr sz="2993" dirty="0">
                <a:latin typeface="Times New Roman"/>
                <a:cs typeface="Times New Roman"/>
              </a:rPr>
              <a:t>i,</a:t>
            </a:r>
            <a:r>
              <a:rPr sz="2993" spc="13" dirty="0">
                <a:latin typeface="Times New Roman"/>
                <a:cs typeface="Times New Roman"/>
              </a:rPr>
              <a:t> </a:t>
            </a:r>
            <a:r>
              <a:rPr sz="2993" dirty="0">
                <a:latin typeface="Times New Roman"/>
                <a:cs typeface="Times New Roman"/>
              </a:rPr>
              <a:t>o, </a:t>
            </a:r>
            <a:r>
              <a:rPr sz="2993" spc="9" dirty="0">
                <a:latin typeface="Times New Roman"/>
                <a:cs typeface="Times New Roman"/>
              </a:rPr>
              <a:t>u)</a:t>
            </a:r>
            <a:r>
              <a:rPr sz="2993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and </a:t>
            </a:r>
            <a:r>
              <a:rPr sz="2993" spc="4" dirty="0">
                <a:latin typeface="Times New Roman"/>
                <a:cs typeface="Times New Roman"/>
              </a:rPr>
              <a:t>the</a:t>
            </a:r>
            <a:r>
              <a:rPr sz="2993" dirty="0">
                <a:latin typeface="Times New Roman"/>
                <a:cs typeface="Times New Roman"/>
              </a:rPr>
              <a:t> </a:t>
            </a:r>
            <a:r>
              <a:rPr sz="2993" spc="4" dirty="0">
                <a:latin typeface="Times New Roman"/>
                <a:cs typeface="Times New Roman"/>
              </a:rPr>
              <a:t>suffix</a:t>
            </a:r>
            <a:r>
              <a:rPr sz="2993" spc="9" dirty="0">
                <a:latin typeface="Times New Roman"/>
                <a:cs typeface="Times New Roman"/>
              </a:rPr>
              <a:t> begins</a:t>
            </a:r>
            <a:r>
              <a:rPr sz="2993" spc="4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with</a:t>
            </a:r>
            <a:r>
              <a:rPr sz="2993" spc="-4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a </a:t>
            </a:r>
            <a:r>
              <a:rPr sz="2993" spc="13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consonant, </a:t>
            </a:r>
            <a:r>
              <a:rPr sz="2993" spc="4" dirty="0">
                <a:latin typeface="Times New Roman"/>
                <a:cs typeface="Times New Roman"/>
              </a:rPr>
              <a:t>insert </a:t>
            </a:r>
            <a:r>
              <a:rPr sz="2993" spc="9" dirty="0">
                <a:latin typeface="Times New Roman"/>
                <a:cs typeface="Times New Roman"/>
              </a:rPr>
              <a:t>a combining </a:t>
            </a:r>
            <a:r>
              <a:rPr sz="2993" spc="4" dirty="0">
                <a:latin typeface="Times New Roman"/>
                <a:cs typeface="Times New Roman"/>
              </a:rPr>
              <a:t>vowel </a:t>
            </a:r>
            <a:r>
              <a:rPr sz="2993" spc="9" dirty="0">
                <a:latin typeface="Times New Roman"/>
                <a:cs typeface="Times New Roman"/>
              </a:rPr>
              <a:t>(usually </a:t>
            </a:r>
            <a:r>
              <a:rPr sz="2993" spc="4" dirty="0">
                <a:latin typeface="Times New Roman"/>
                <a:cs typeface="Times New Roman"/>
              </a:rPr>
              <a:t>an </a:t>
            </a:r>
            <a:r>
              <a:rPr sz="2993" spc="-735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“o”)</a:t>
            </a:r>
            <a:r>
              <a:rPr sz="2993" spc="4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between the</a:t>
            </a:r>
            <a:r>
              <a:rPr sz="2993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component</a:t>
            </a:r>
            <a:r>
              <a:rPr sz="2993" spc="13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parts</a:t>
            </a:r>
            <a:endParaRPr sz="2993">
              <a:latin typeface="Times New Roman"/>
              <a:cs typeface="Times New Roman"/>
            </a:endParaRPr>
          </a:p>
          <a:p>
            <a:pPr marL="585342" marR="65702" indent="-575025">
              <a:lnSpc>
                <a:spcPct val="100899"/>
              </a:lnSpc>
              <a:spcBef>
                <a:spcPts val="710"/>
              </a:spcBef>
              <a:buChar char="•"/>
              <a:tabLst>
                <a:tab pos="585342" algn="l"/>
                <a:tab pos="585885" algn="l"/>
                <a:tab pos="1904261" algn="l"/>
              </a:tabLst>
            </a:pPr>
            <a:r>
              <a:rPr sz="2993" spc="9" dirty="0">
                <a:latin typeface="Times New Roman"/>
                <a:cs typeface="Times New Roman"/>
              </a:rPr>
              <a:t>hepat/o	-megaly is </a:t>
            </a:r>
            <a:r>
              <a:rPr sz="2993" spc="4" dirty="0">
                <a:latin typeface="Times New Roman"/>
                <a:cs typeface="Times New Roman"/>
              </a:rPr>
              <a:t>spelled </a:t>
            </a:r>
            <a:r>
              <a:rPr sz="2993" spc="9" dirty="0">
                <a:latin typeface="Times New Roman"/>
                <a:cs typeface="Times New Roman"/>
              </a:rPr>
              <a:t>hepatomegaly and is </a:t>
            </a:r>
            <a:r>
              <a:rPr sz="2993" spc="-735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defined</a:t>
            </a:r>
            <a:r>
              <a:rPr sz="2993" spc="4" dirty="0">
                <a:latin typeface="Times New Roman"/>
                <a:cs typeface="Times New Roman"/>
              </a:rPr>
              <a:t> </a:t>
            </a:r>
            <a:r>
              <a:rPr sz="2993" spc="13" dirty="0">
                <a:latin typeface="Times New Roman"/>
                <a:cs typeface="Times New Roman"/>
              </a:rPr>
              <a:t>as……….</a:t>
            </a:r>
            <a:endParaRPr sz="2993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2763" y="217196"/>
            <a:ext cx="8306705" cy="6297709"/>
          </a:xfrm>
          <a:prstGeom prst="rect">
            <a:avLst/>
          </a:prstGeom>
        </p:spPr>
        <p:txBody>
          <a:bodyPr vert="horz" wrap="square" lIns="0" tIns="9231" rIns="0" bIns="0" rtlCol="0">
            <a:spAutoFit/>
          </a:bodyPr>
          <a:lstStyle/>
          <a:p>
            <a:pPr marL="355657" marR="177557" indent="-323621">
              <a:lnSpc>
                <a:spcPct val="101299"/>
              </a:lnSpc>
              <a:spcBef>
                <a:spcPts val="73"/>
              </a:spcBef>
              <a:buAutoNum type="arabicPeriod" startAt="2"/>
              <a:tabLst>
                <a:tab pos="367603" algn="l"/>
                <a:tab pos="2902274" algn="l"/>
              </a:tabLst>
            </a:pPr>
            <a:r>
              <a:rPr sz="2608" spc="17" dirty="0">
                <a:latin typeface="Times New Roman"/>
                <a:cs typeface="Times New Roman"/>
              </a:rPr>
              <a:t>A </a:t>
            </a:r>
            <a:r>
              <a:rPr sz="2608" spc="9" dirty="0">
                <a:latin typeface="Times New Roman"/>
                <a:cs typeface="Times New Roman"/>
              </a:rPr>
              <a:t>combining </a:t>
            </a:r>
            <a:r>
              <a:rPr sz="2608" spc="13" dirty="0">
                <a:latin typeface="Times New Roman"/>
                <a:cs typeface="Times New Roman"/>
              </a:rPr>
              <a:t>vowel </a:t>
            </a:r>
            <a:r>
              <a:rPr sz="2608" spc="4" dirty="0">
                <a:latin typeface="Times New Roman"/>
                <a:cs typeface="Times New Roman"/>
              </a:rPr>
              <a:t>is </a:t>
            </a:r>
            <a:r>
              <a:rPr sz="2608" i="1" spc="13" dirty="0">
                <a:latin typeface="Times New Roman"/>
                <a:cs typeface="Times New Roman"/>
              </a:rPr>
              <a:t>not </a:t>
            </a:r>
            <a:r>
              <a:rPr sz="2608" spc="13" dirty="0">
                <a:latin typeface="Times New Roman"/>
                <a:cs typeface="Times New Roman"/>
              </a:rPr>
              <a:t>used </a:t>
            </a:r>
            <a:r>
              <a:rPr sz="2608" spc="9" dirty="0">
                <a:latin typeface="Times New Roman"/>
                <a:cs typeface="Times New Roman"/>
              </a:rPr>
              <a:t>before a suffix that begins </a:t>
            </a:r>
            <a:r>
              <a:rPr sz="2608" spc="-641" dirty="0">
                <a:latin typeface="Times New Roman"/>
                <a:cs typeface="Times New Roman"/>
              </a:rPr>
              <a:t> </a:t>
            </a:r>
            <a:r>
              <a:rPr sz="2608" spc="9" dirty="0">
                <a:latin typeface="Times New Roman"/>
                <a:cs typeface="Times New Roman"/>
              </a:rPr>
              <a:t>with</a:t>
            </a:r>
            <a:r>
              <a:rPr sz="2608" spc="21" dirty="0">
                <a:latin typeface="Times New Roman"/>
                <a:cs typeface="Times New Roman"/>
              </a:rPr>
              <a:t> </a:t>
            </a:r>
            <a:r>
              <a:rPr sz="2608" spc="9" dirty="0">
                <a:latin typeface="Times New Roman"/>
                <a:cs typeface="Times New Roman"/>
              </a:rPr>
              <a:t>vowel:</a:t>
            </a:r>
            <a:r>
              <a:rPr sz="2608" spc="13" dirty="0">
                <a:latin typeface="Times New Roman"/>
                <a:cs typeface="Times New Roman"/>
              </a:rPr>
              <a:t> </a:t>
            </a:r>
            <a:r>
              <a:rPr sz="2608" spc="9" dirty="0">
                <a:latin typeface="Times New Roman"/>
                <a:cs typeface="Times New Roman"/>
              </a:rPr>
              <a:t>vas/o	-ectomy </a:t>
            </a:r>
            <a:r>
              <a:rPr sz="2608" spc="4" dirty="0">
                <a:latin typeface="Times New Roman"/>
                <a:cs typeface="Times New Roman"/>
              </a:rPr>
              <a:t>is </a:t>
            </a:r>
            <a:r>
              <a:rPr sz="2608" spc="9" dirty="0">
                <a:latin typeface="Times New Roman"/>
                <a:cs typeface="Times New Roman"/>
              </a:rPr>
              <a:t>spelled vasectomy and </a:t>
            </a:r>
            <a:r>
              <a:rPr sz="2608" spc="4" dirty="0">
                <a:latin typeface="Times New Roman"/>
                <a:cs typeface="Times New Roman"/>
              </a:rPr>
              <a:t>is </a:t>
            </a:r>
            <a:r>
              <a:rPr sz="2608" spc="9" dirty="0">
                <a:latin typeface="Times New Roman"/>
                <a:cs typeface="Times New Roman"/>
              </a:rPr>
              <a:t> defined</a:t>
            </a:r>
            <a:r>
              <a:rPr sz="2608" spc="4" dirty="0">
                <a:latin typeface="Times New Roman"/>
                <a:cs typeface="Times New Roman"/>
              </a:rPr>
              <a:t> </a:t>
            </a:r>
            <a:r>
              <a:rPr sz="2608" spc="13" dirty="0">
                <a:latin typeface="Times New Roman"/>
                <a:cs typeface="Times New Roman"/>
              </a:rPr>
              <a:t>as…….</a:t>
            </a:r>
            <a:endParaRPr sz="2608">
              <a:latin typeface="Times New Roman"/>
              <a:cs typeface="Times New Roman"/>
            </a:endParaRPr>
          </a:p>
          <a:p>
            <a:pPr marL="355114" marR="86335" indent="-323078">
              <a:lnSpc>
                <a:spcPct val="101299"/>
              </a:lnSpc>
              <a:spcBef>
                <a:spcPts val="624"/>
              </a:spcBef>
              <a:buAutoNum type="arabicPeriod" startAt="2"/>
              <a:tabLst>
                <a:tab pos="367603" algn="l"/>
                <a:tab pos="4721828" algn="l"/>
              </a:tabLst>
            </a:pPr>
            <a:r>
              <a:rPr sz="2608" spc="9" dirty="0">
                <a:latin typeface="Times New Roman"/>
                <a:cs typeface="Times New Roman"/>
              </a:rPr>
              <a:t>If the </a:t>
            </a:r>
            <a:r>
              <a:rPr sz="2608" spc="13" dirty="0">
                <a:latin typeface="Times New Roman"/>
                <a:cs typeface="Times New Roman"/>
              </a:rPr>
              <a:t>root </a:t>
            </a:r>
            <a:r>
              <a:rPr sz="2608" spc="9" dirty="0">
                <a:latin typeface="Times New Roman"/>
                <a:cs typeface="Times New Roman"/>
              </a:rPr>
              <a:t>ends </a:t>
            </a:r>
            <a:r>
              <a:rPr sz="2608" dirty="0">
                <a:latin typeface="Times New Roman"/>
                <a:cs typeface="Times New Roman"/>
              </a:rPr>
              <a:t>in </a:t>
            </a:r>
            <a:r>
              <a:rPr sz="2608" spc="9" dirty="0">
                <a:latin typeface="Times New Roman"/>
                <a:cs typeface="Times New Roman"/>
              </a:rPr>
              <a:t>a </a:t>
            </a:r>
            <a:r>
              <a:rPr sz="2608" spc="13" dirty="0">
                <a:latin typeface="Times New Roman"/>
                <a:cs typeface="Times New Roman"/>
              </a:rPr>
              <a:t>vowel and </a:t>
            </a:r>
            <a:r>
              <a:rPr sz="2608" spc="4" dirty="0">
                <a:latin typeface="Times New Roman"/>
                <a:cs typeface="Times New Roman"/>
              </a:rPr>
              <a:t>the </a:t>
            </a:r>
            <a:r>
              <a:rPr sz="2608" spc="9" dirty="0">
                <a:latin typeface="Times New Roman"/>
                <a:cs typeface="Times New Roman"/>
              </a:rPr>
              <a:t>suffix begins with </a:t>
            </a:r>
            <a:r>
              <a:rPr sz="2608" spc="4" dirty="0">
                <a:latin typeface="Times New Roman"/>
                <a:cs typeface="Times New Roman"/>
              </a:rPr>
              <a:t>the </a:t>
            </a:r>
            <a:r>
              <a:rPr sz="2608" spc="9" dirty="0">
                <a:latin typeface="Times New Roman"/>
                <a:cs typeface="Times New Roman"/>
              </a:rPr>
              <a:t> </a:t>
            </a:r>
            <a:r>
              <a:rPr sz="2608" i="1" spc="13" dirty="0">
                <a:latin typeface="Times New Roman"/>
                <a:cs typeface="Times New Roman"/>
              </a:rPr>
              <a:t>same </a:t>
            </a:r>
            <a:r>
              <a:rPr sz="2608" i="1" spc="4" dirty="0">
                <a:latin typeface="Times New Roman"/>
                <a:cs typeface="Times New Roman"/>
              </a:rPr>
              <a:t>vowel, </a:t>
            </a:r>
            <a:r>
              <a:rPr sz="2608" spc="13" dirty="0">
                <a:latin typeface="Times New Roman"/>
                <a:cs typeface="Times New Roman"/>
              </a:rPr>
              <a:t>drop </a:t>
            </a:r>
            <a:r>
              <a:rPr sz="2608" spc="4" dirty="0">
                <a:latin typeface="Times New Roman"/>
                <a:cs typeface="Times New Roman"/>
              </a:rPr>
              <a:t>the </a:t>
            </a:r>
            <a:r>
              <a:rPr sz="2608" spc="9" dirty="0">
                <a:latin typeface="Times New Roman"/>
                <a:cs typeface="Times New Roman"/>
              </a:rPr>
              <a:t>final </a:t>
            </a:r>
            <a:r>
              <a:rPr sz="2608" spc="13" dirty="0">
                <a:latin typeface="Times New Roman"/>
                <a:cs typeface="Times New Roman"/>
              </a:rPr>
              <a:t>vowel from </a:t>
            </a:r>
            <a:r>
              <a:rPr sz="2608" spc="9" dirty="0">
                <a:latin typeface="Times New Roman"/>
                <a:cs typeface="Times New Roman"/>
              </a:rPr>
              <a:t>the root </a:t>
            </a:r>
            <a:r>
              <a:rPr sz="2608" spc="13" dirty="0">
                <a:latin typeface="Times New Roman"/>
                <a:cs typeface="Times New Roman"/>
              </a:rPr>
              <a:t>and </a:t>
            </a:r>
            <a:r>
              <a:rPr sz="2608" spc="9" dirty="0">
                <a:latin typeface="Times New Roman"/>
                <a:cs typeface="Times New Roman"/>
              </a:rPr>
              <a:t>do </a:t>
            </a:r>
            <a:r>
              <a:rPr sz="2608" i="1" spc="9" dirty="0">
                <a:latin typeface="Times New Roman"/>
                <a:cs typeface="Times New Roman"/>
              </a:rPr>
              <a:t>not </a:t>
            </a:r>
            <a:r>
              <a:rPr sz="2608" i="1" spc="13" dirty="0">
                <a:latin typeface="Times New Roman"/>
                <a:cs typeface="Times New Roman"/>
              </a:rPr>
              <a:t> </a:t>
            </a:r>
            <a:r>
              <a:rPr sz="2608" spc="13" dirty="0">
                <a:latin typeface="Times New Roman"/>
                <a:cs typeface="Times New Roman"/>
              </a:rPr>
              <a:t>use </a:t>
            </a:r>
            <a:r>
              <a:rPr sz="2608" spc="9" dirty="0">
                <a:latin typeface="Times New Roman"/>
                <a:cs typeface="Times New Roman"/>
              </a:rPr>
              <a:t>a</a:t>
            </a:r>
            <a:r>
              <a:rPr sz="2608" spc="13" dirty="0">
                <a:latin typeface="Times New Roman"/>
                <a:cs typeface="Times New Roman"/>
              </a:rPr>
              <a:t> </a:t>
            </a:r>
            <a:r>
              <a:rPr sz="2608" spc="9" dirty="0">
                <a:latin typeface="Times New Roman"/>
                <a:cs typeface="Times New Roman"/>
              </a:rPr>
              <a:t>combining </a:t>
            </a:r>
            <a:r>
              <a:rPr sz="2608" spc="13" dirty="0">
                <a:latin typeface="Times New Roman"/>
                <a:cs typeface="Times New Roman"/>
              </a:rPr>
              <a:t>vowel:</a:t>
            </a:r>
            <a:r>
              <a:rPr sz="2608" spc="9" dirty="0">
                <a:latin typeface="Times New Roman"/>
                <a:cs typeface="Times New Roman"/>
              </a:rPr>
              <a:t> </a:t>
            </a:r>
            <a:r>
              <a:rPr sz="2608" spc="4" dirty="0">
                <a:latin typeface="Times New Roman"/>
                <a:cs typeface="Times New Roman"/>
              </a:rPr>
              <a:t>cardi/o	-itis</a:t>
            </a:r>
            <a:r>
              <a:rPr sz="2608" spc="-4" dirty="0">
                <a:latin typeface="Times New Roman"/>
                <a:cs typeface="Times New Roman"/>
              </a:rPr>
              <a:t> </a:t>
            </a:r>
            <a:r>
              <a:rPr sz="2608" spc="4" dirty="0">
                <a:latin typeface="Times New Roman"/>
                <a:cs typeface="Times New Roman"/>
              </a:rPr>
              <a:t>is</a:t>
            </a:r>
            <a:r>
              <a:rPr sz="2608" dirty="0">
                <a:latin typeface="Times New Roman"/>
                <a:cs typeface="Times New Roman"/>
              </a:rPr>
              <a:t> </a:t>
            </a:r>
            <a:r>
              <a:rPr sz="2608" spc="4" dirty="0">
                <a:latin typeface="Times New Roman"/>
                <a:cs typeface="Times New Roman"/>
              </a:rPr>
              <a:t>spelled</a:t>
            </a:r>
            <a:r>
              <a:rPr sz="2608" dirty="0">
                <a:latin typeface="Times New Roman"/>
                <a:cs typeface="Times New Roman"/>
              </a:rPr>
              <a:t> </a:t>
            </a:r>
            <a:r>
              <a:rPr sz="2608" spc="9" dirty="0">
                <a:latin typeface="Times New Roman"/>
                <a:cs typeface="Times New Roman"/>
              </a:rPr>
              <a:t>carditis</a:t>
            </a:r>
            <a:r>
              <a:rPr sz="2608" spc="-21" dirty="0">
                <a:latin typeface="Times New Roman"/>
                <a:cs typeface="Times New Roman"/>
              </a:rPr>
              <a:t> </a:t>
            </a:r>
            <a:r>
              <a:rPr sz="2608" spc="13" dirty="0">
                <a:latin typeface="Times New Roman"/>
                <a:cs typeface="Times New Roman"/>
              </a:rPr>
              <a:t>and </a:t>
            </a:r>
            <a:r>
              <a:rPr sz="2608" spc="-641" dirty="0">
                <a:latin typeface="Times New Roman"/>
                <a:cs typeface="Times New Roman"/>
              </a:rPr>
              <a:t> </a:t>
            </a:r>
            <a:r>
              <a:rPr sz="2608" spc="4" dirty="0">
                <a:latin typeface="Times New Roman"/>
                <a:cs typeface="Times New Roman"/>
              </a:rPr>
              <a:t>is</a:t>
            </a:r>
            <a:r>
              <a:rPr sz="2608" dirty="0">
                <a:latin typeface="Times New Roman"/>
                <a:cs typeface="Times New Roman"/>
              </a:rPr>
              <a:t> </a:t>
            </a:r>
            <a:r>
              <a:rPr sz="2608" spc="9" dirty="0">
                <a:latin typeface="Times New Roman"/>
                <a:cs typeface="Times New Roman"/>
              </a:rPr>
              <a:t>defined</a:t>
            </a:r>
            <a:r>
              <a:rPr sz="2608" dirty="0">
                <a:latin typeface="Times New Roman"/>
                <a:cs typeface="Times New Roman"/>
              </a:rPr>
              <a:t> </a:t>
            </a:r>
            <a:r>
              <a:rPr sz="2608" spc="13" dirty="0">
                <a:latin typeface="Times New Roman"/>
                <a:cs typeface="Times New Roman"/>
              </a:rPr>
              <a:t>as……..</a:t>
            </a:r>
            <a:endParaRPr sz="2608">
              <a:latin typeface="Times New Roman"/>
              <a:cs typeface="Times New Roman"/>
            </a:endParaRPr>
          </a:p>
          <a:p>
            <a:pPr marL="355657" marR="289956" indent="-323621">
              <a:lnSpc>
                <a:spcPct val="101200"/>
              </a:lnSpc>
              <a:spcBef>
                <a:spcPts val="633"/>
              </a:spcBef>
              <a:buAutoNum type="arabicPeriod" startAt="2"/>
              <a:tabLst>
                <a:tab pos="367603" algn="l"/>
                <a:tab pos="1453037" algn="l"/>
              </a:tabLst>
            </a:pPr>
            <a:r>
              <a:rPr sz="2608" spc="13" dirty="0">
                <a:latin typeface="Times New Roman"/>
                <a:cs typeface="Times New Roman"/>
              </a:rPr>
              <a:t>Most </a:t>
            </a:r>
            <a:r>
              <a:rPr sz="2608" spc="9" dirty="0">
                <a:latin typeface="Times New Roman"/>
                <a:cs typeface="Times New Roman"/>
              </a:rPr>
              <a:t>often, a combining </a:t>
            </a:r>
            <a:r>
              <a:rPr sz="2608" spc="13" dirty="0">
                <a:latin typeface="Times New Roman"/>
                <a:cs typeface="Times New Roman"/>
              </a:rPr>
              <a:t>vowel </a:t>
            </a:r>
            <a:r>
              <a:rPr sz="2608" spc="4" dirty="0">
                <a:latin typeface="Times New Roman"/>
                <a:cs typeface="Times New Roman"/>
              </a:rPr>
              <a:t>is inserted </a:t>
            </a:r>
            <a:r>
              <a:rPr sz="2608" spc="9" dirty="0">
                <a:latin typeface="Times New Roman"/>
                <a:cs typeface="Times New Roman"/>
              </a:rPr>
              <a:t>between </a:t>
            </a:r>
            <a:r>
              <a:rPr sz="2608" spc="13" dirty="0">
                <a:latin typeface="Times New Roman"/>
                <a:cs typeface="Times New Roman"/>
              </a:rPr>
              <a:t>two </a:t>
            </a:r>
            <a:r>
              <a:rPr sz="2608" spc="17" dirty="0">
                <a:latin typeface="Times New Roman"/>
                <a:cs typeface="Times New Roman"/>
              </a:rPr>
              <a:t> </a:t>
            </a:r>
            <a:r>
              <a:rPr sz="2608" spc="9" dirty="0">
                <a:latin typeface="Times New Roman"/>
                <a:cs typeface="Times New Roman"/>
              </a:rPr>
              <a:t>roots even </a:t>
            </a:r>
            <a:r>
              <a:rPr sz="2608" spc="13" dirty="0">
                <a:latin typeface="Times New Roman"/>
                <a:cs typeface="Times New Roman"/>
              </a:rPr>
              <a:t>when </a:t>
            </a:r>
            <a:r>
              <a:rPr sz="2608" spc="4" dirty="0">
                <a:latin typeface="Times New Roman"/>
                <a:cs typeface="Times New Roman"/>
              </a:rPr>
              <a:t>the </a:t>
            </a:r>
            <a:r>
              <a:rPr sz="2608" spc="9" dirty="0">
                <a:latin typeface="Times New Roman"/>
                <a:cs typeface="Times New Roman"/>
              </a:rPr>
              <a:t>second </a:t>
            </a:r>
            <a:r>
              <a:rPr sz="2608" spc="13" dirty="0">
                <a:latin typeface="Times New Roman"/>
                <a:cs typeface="Times New Roman"/>
              </a:rPr>
              <a:t>root </a:t>
            </a:r>
            <a:r>
              <a:rPr sz="2608" spc="9" dirty="0">
                <a:latin typeface="Times New Roman"/>
                <a:cs typeface="Times New Roman"/>
              </a:rPr>
              <a:t>begins with a </a:t>
            </a:r>
            <a:r>
              <a:rPr sz="2608" spc="13" dirty="0">
                <a:latin typeface="Times New Roman"/>
                <a:cs typeface="Times New Roman"/>
              </a:rPr>
              <a:t>vowel: </a:t>
            </a:r>
            <a:r>
              <a:rPr sz="2608" spc="17" dirty="0">
                <a:latin typeface="Times New Roman"/>
                <a:cs typeface="Times New Roman"/>
              </a:rPr>
              <a:t> </a:t>
            </a:r>
            <a:r>
              <a:rPr sz="2608" spc="9" dirty="0">
                <a:latin typeface="Times New Roman"/>
                <a:cs typeface="Times New Roman"/>
              </a:rPr>
              <a:t>cardi/o	esophag/o -eal </a:t>
            </a:r>
            <a:r>
              <a:rPr sz="2608" spc="4" dirty="0">
                <a:latin typeface="Times New Roman"/>
                <a:cs typeface="Times New Roman"/>
              </a:rPr>
              <a:t>is </a:t>
            </a:r>
            <a:r>
              <a:rPr sz="2608" spc="9" dirty="0">
                <a:latin typeface="Times New Roman"/>
                <a:cs typeface="Times New Roman"/>
              </a:rPr>
              <a:t>spelled cardioesophageal and </a:t>
            </a:r>
            <a:r>
              <a:rPr sz="2608" dirty="0">
                <a:latin typeface="Times New Roman"/>
                <a:cs typeface="Times New Roman"/>
              </a:rPr>
              <a:t>is </a:t>
            </a:r>
            <a:r>
              <a:rPr sz="2608" spc="-641" dirty="0">
                <a:latin typeface="Times New Roman"/>
                <a:cs typeface="Times New Roman"/>
              </a:rPr>
              <a:t> </a:t>
            </a:r>
            <a:r>
              <a:rPr sz="2608" spc="9" dirty="0">
                <a:latin typeface="Times New Roman"/>
                <a:cs typeface="Times New Roman"/>
              </a:rPr>
              <a:t>defined</a:t>
            </a:r>
            <a:r>
              <a:rPr sz="2608" spc="4" dirty="0">
                <a:latin typeface="Times New Roman"/>
                <a:cs typeface="Times New Roman"/>
              </a:rPr>
              <a:t> </a:t>
            </a:r>
            <a:r>
              <a:rPr sz="2608" spc="13" dirty="0">
                <a:latin typeface="Times New Roman"/>
                <a:cs typeface="Times New Roman"/>
              </a:rPr>
              <a:t>as………..</a:t>
            </a:r>
            <a:endParaRPr sz="2608">
              <a:latin typeface="Times New Roman"/>
              <a:cs typeface="Times New Roman"/>
            </a:endParaRPr>
          </a:p>
          <a:p>
            <a:pPr marL="355114" marR="26063" indent="-323078">
              <a:lnSpc>
                <a:spcPct val="101200"/>
              </a:lnSpc>
              <a:spcBef>
                <a:spcPts val="637"/>
              </a:spcBef>
              <a:buAutoNum type="arabicPeriod" startAt="2"/>
              <a:tabLst>
                <a:tab pos="367603" algn="l"/>
                <a:tab pos="969234" algn="l"/>
                <a:tab pos="3200917" algn="l"/>
              </a:tabLst>
            </a:pPr>
            <a:r>
              <a:rPr sz="2608" spc="9" dirty="0">
                <a:latin typeface="Times New Roman"/>
                <a:cs typeface="Times New Roman"/>
              </a:rPr>
              <a:t>Occasionally, </a:t>
            </a:r>
            <a:r>
              <a:rPr sz="2608" spc="13" dirty="0">
                <a:latin typeface="Times New Roman"/>
                <a:cs typeface="Times New Roman"/>
              </a:rPr>
              <a:t>when </a:t>
            </a:r>
            <a:r>
              <a:rPr sz="2608" spc="9" dirty="0">
                <a:latin typeface="Times New Roman"/>
                <a:cs typeface="Times New Roman"/>
              </a:rPr>
              <a:t>a prefix </a:t>
            </a:r>
            <a:r>
              <a:rPr sz="2608" spc="13" dirty="0">
                <a:latin typeface="Times New Roman"/>
                <a:cs typeface="Times New Roman"/>
              </a:rPr>
              <a:t>ends </a:t>
            </a:r>
            <a:r>
              <a:rPr sz="2608" dirty="0">
                <a:latin typeface="Times New Roman"/>
                <a:cs typeface="Times New Roman"/>
              </a:rPr>
              <a:t>in </a:t>
            </a:r>
            <a:r>
              <a:rPr sz="2608" spc="9" dirty="0">
                <a:latin typeface="Times New Roman"/>
                <a:cs typeface="Times New Roman"/>
              </a:rPr>
              <a:t>a vowel, </a:t>
            </a:r>
            <a:r>
              <a:rPr sz="2608" spc="13" dirty="0">
                <a:latin typeface="Times New Roman"/>
                <a:cs typeface="Times New Roman"/>
              </a:rPr>
              <a:t>and </a:t>
            </a:r>
            <a:r>
              <a:rPr sz="2608" spc="9" dirty="0">
                <a:latin typeface="Times New Roman"/>
                <a:cs typeface="Times New Roman"/>
              </a:rPr>
              <a:t>the </a:t>
            </a:r>
            <a:r>
              <a:rPr sz="2608" spc="13" dirty="0">
                <a:latin typeface="Times New Roman"/>
                <a:cs typeface="Times New Roman"/>
              </a:rPr>
              <a:t>root </a:t>
            </a:r>
            <a:r>
              <a:rPr sz="2608" spc="17" dirty="0">
                <a:latin typeface="Times New Roman"/>
                <a:cs typeface="Times New Roman"/>
              </a:rPr>
              <a:t> </a:t>
            </a:r>
            <a:r>
              <a:rPr sz="2608" spc="9" dirty="0">
                <a:latin typeface="Times New Roman"/>
                <a:cs typeface="Times New Roman"/>
              </a:rPr>
              <a:t>begins with a vowel, the final </a:t>
            </a:r>
            <a:r>
              <a:rPr sz="2608" spc="13" dirty="0">
                <a:latin typeface="Times New Roman"/>
                <a:cs typeface="Times New Roman"/>
              </a:rPr>
              <a:t>vowel </a:t>
            </a:r>
            <a:r>
              <a:rPr sz="2608" spc="4" dirty="0">
                <a:latin typeface="Times New Roman"/>
                <a:cs typeface="Times New Roman"/>
              </a:rPr>
              <a:t>is </a:t>
            </a:r>
            <a:r>
              <a:rPr sz="2608" spc="13" dirty="0">
                <a:latin typeface="Times New Roman"/>
                <a:cs typeface="Times New Roman"/>
              </a:rPr>
              <a:t>dropped from </a:t>
            </a:r>
            <a:r>
              <a:rPr sz="2608" spc="9" dirty="0">
                <a:latin typeface="Times New Roman"/>
                <a:cs typeface="Times New Roman"/>
              </a:rPr>
              <a:t>the </a:t>
            </a:r>
            <a:r>
              <a:rPr sz="2608" spc="13" dirty="0">
                <a:latin typeface="Times New Roman"/>
                <a:cs typeface="Times New Roman"/>
              </a:rPr>
              <a:t> </a:t>
            </a:r>
            <a:r>
              <a:rPr sz="2608" spc="9" dirty="0">
                <a:latin typeface="Times New Roman"/>
                <a:cs typeface="Times New Roman"/>
              </a:rPr>
              <a:t>prefix: para-</a:t>
            </a:r>
            <a:r>
              <a:rPr sz="2608" spc="17" dirty="0">
                <a:latin typeface="Times New Roman"/>
                <a:cs typeface="Times New Roman"/>
              </a:rPr>
              <a:t> </a:t>
            </a:r>
            <a:r>
              <a:rPr sz="2608" spc="9" dirty="0">
                <a:latin typeface="Times New Roman"/>
                <a:cs typeface="Times New Roman"/>
              </a:rPr>
              <a:t>enter/o	-al </a:t>
            </a:r>
            <a:r>
              <a:rPr sz="2608" spc="4" dirty="0">
                <a:latin typeface="Times New Roman"/>
                <a:cs typeface="Times New Roman"/>
              </a:rPr>
              <a:t>is </a:t>
            </a:r>
            <a:r>
              <a:rPr sz="2608" spc="9" dirty="0">
                <a:latin typeface="Times New Roman"/>
                <a:cs typeface="Times New Roman"/>
              </a:rPr>
              <a:t>spelled parenteral </a:t>
            </a:r>
            <a:r>
              <a:rPr sz="2608" spc="4" dirty="0">
                <a:latin typeface="Times New Roman"/>
                <a:cs typeface="Times New Roman"/>
              </a:rPr>
              <a:t>and is </a:t>
            </a:r>
            <a:r>
              <a:rPr sz="2608" spc="9" dirty="0">
                <a:latin typeface="Times New Roman"/>
                <a:cs typeface="Times New Roman"/>
              </a:rPr>
              <a:t>defined </a:t>
            </a:r>
            <a:r>
              <a:rPr sz="2608" spc="-637" dirty="0">
                <a:latin typeface="Times New Roman"/>
                <a:cs typeface="Times New Roman"/>
              </a:rPr>
              <a:t> </a:t>
            </a:r>
            <a:r>
              <a:rPr sz="2608" spc="-475" dirty="0">
                <a:latin typeface="Times New Roman"/>
                <a:cs typeface="Times New Roman"/>
              </a:rPr>
              <a:t>as…</a:t>
            </a:r>
            <a:r>
              <a:rPr sz="1988" spc="-711" baseline="50179" dirty="0">
                <a:latin typeface="Times New Roman"/>
                <a:cs typeface="Times New Roman"/>
              </a:rPr>
              <a:t>23	</a:t>
            </a:r>
            <a:r>
              <a:rPr sz="2608" spc="4" dirty="0">
                <a:latin typeface="Times New Roman"/>
                <a:cs typeface="Times New Roman"/>
              </a:rPr>
              <a:t>..</a:t>
            </a:r>
            <a:endParaRPr sz="2608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92124" y="420493"/>
            <a:ext cx="2744829" cy="534186"/>
          </a:xfrm>
          <a:prstGeom prst="rect">
            <a:avLst/>
          </a:prstGeom>
        </p:spPr>
        <p:txBody>
          <a:bodyPr vert="horz" wrap="square" lIns="0" tIns="10860" rIns="0" bIns="0" rtlCol="0">
            <a:spAutoFit/>
          </a:bodyPr>
          <a:lstStyle/>
          <a:p>
            <a:pPr marL="10860">
              <a:spcBef>
                <a:spcPts val="86"/>
              </a:spcBef>
            </a:pPr>
            <a:r>
              <a:rPr spc="-4" dirty="0"/>
              <a:t>EXERCISE</a:t>
            </a:r>
            <a:r>
              <a:rPr spc="-64" dirty="0"/>
              <a:t> </a:t>
            </a:r>
            <a:r>
              <a:rPr dirty="0"/>
              <a:t>2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220585" y="1269724"/>
            <a:ext cx="7207557" cy="2784245"/>
          </a:xfrm>
          <a:prstGeom prst="rect">
            <a:avLst/>
          </a:prstGeom>
        </p:spPr>
        <p:txBody>
          <a:bodyPr vert="horz" wrap="square" lIns="0" tIns="14118" rIns="0" bIns="0" rtlCol="0">
            <a:spAutoFit/>
          </a:bodyPr>
          <a:lstStyle/>
          <a:p>
            <a:pPr marL="10860">
              <a:spcBef>
                <a:spcPts val="111"/>
              </a:spcBef>
              <a:tabLst>
                <a:tab pos="1349326" algn="l"/>
              </a:tabLst>
            </a:pPr>
            <a:r>
              <a:rPr b="1" spc="9" dirty="0">
                <a:latin typeface="Times New Roman"/>
                <a:cs typeface="Times New Roman"/>
              </a:rPr>
              <a:t>1.</a:t>
            </a:r>
            <a:r>
              <a:rPr b="1" spc="4" dirty="0">
                <a:latin typeface="Times New Roman"/>
                <a:cs typeface="Times New Roman"/>
              </a:rPr>
              <a:t> </a:t>
            </a:r>
            <a:r>
              <a:rPr spc="9" dirty="0"/>
              <a:t>angi/o	-ectasis</a:t>
            </a:r>
            <a:r>
              <a:rPr spc="-4" dirty="0"/>
              <a:t> </a:t>
            </a:r>
            <a:r>
              <a:rPr spc="4" dirty="0"/>
              <a:t>is</a:t>
            </a:r>
            <a:r>
              <a:rPr spc="-9" dirty="0"/>
              <a:t> </a:t>
            </a:r>
            <a:r>
              <a:rPr spc="13" dirty="0"/>
              <a:t>spelled……and</a:t>
            </a:r>
            <a:r>
              <a:rPr spc="-9" dirty="0"/>
              <a:t> </a:t>
            </a:r>
            <a:r>
              <a:rPr spc="13" dirty="0"/>
              <a:t>means………</a:t>
            </a:r>
          </a:p>
          <a:p>
            <a:pPr marL="585342" indent="-575025">
              <a:spcBef>
                <a:spcPts val="43"/>
              </a:spcBef>
              <a:buChar char="•"/>
              <a:tabLst>
                <a:tab pos="585342" algn="l"/>
                <a:tab pos="585885" algn="l"/>
              </a:tabLst>
            </a:pPr>
            <a:r>
              <a:rPr spc="4" dirty="0"/>
              <a:t>angiectasis</a:t>
            </a:r>
          </a:p>
          <a:p>
            <a:pPr marL="585342" indent="-575025">
              <a:spcBef>
                <a:spcPts val="43"/>
              </a:spcBef>
              <a:buChar char="•"/>
              <a:tabLst>
                <a:tab pos="585342" algn="l"/>
                <a:tab pos="585885" algn="l"/>
              </a:tabLst>
            </a:pPr>
            <a:r>
              <a:rPr spc="9" dirty="0"/>
              <a:t>expansion</a:t>
            </a:r>
            <a:r>
              <a:rPr spc="4" dirty="0"/>
              <a:t> </a:t>
            </a:r>
            <a:r>
              <a:rPr spc="13" dirty="0"/>
              <a:t>or</a:t>
            </a:r>
            <a:r>
              <a:rPr spc="4" dirty="0"/>
              <a:t> dilation</a:t>
            </a:r>
            <a:r>
              <a:rPr spc="9" dirty="0"/>
              <a:t> </a:t>
            </a:r>
            <a:r>
              <a:rPr spc="13" dirty="0"/>
              <a:t>of</a:t>
            </a:r>
            <a:r>
              <a:rPr spc="4" dirty="0"/>
              <a:t> </a:t>
            </a:r>
            <a:r>
              <a:rPr spc="9" dirty="0"/>
              <a:t>a</a:t>
            </a:r>
            <a:r>
              <a:rPr dirty="0"/>
              <a:t> </a:t>
            </a:r>
            <a:r>
              <a:rPr spc="4" dirty="0"/>
              <a:t>vessel</a:t>
            </a:r>
          </a:p>
          <a:p>
            <a:pPr marL="10860">
              <a:spcBef>
                <a:spcPts val="38"/>
              </a:spcBef>
              <a:tabLst>
                <a:tab pos="1590412" algn="l"/>
              </a:tabLst>
            </a:pPr>
            <a:r>
              <a:rPr b="1" spc="9" dirty="0">
                <a:latin typeface="Times New Roman"/>
                <a:cs typeface="Times New Roman"/>
              </a:rPr>
              <a:t>2.</a:t>
            </a:r>
            <a:r>
              <a:rPr b="1" spc="4" dirty="0">
                <a:latin typeface="Times New Roman"/>
                <a:cs typeface="Times New Roman"/>
              </a:rPr>
              <a:t> </a:t>
            </a:r>
            <a:r>
              <a:rPr spc="9" dirty="0"/>
              <a:t>hemat/o	</a:t>
            </a:r>
            <a:r>
              <a:rPr spc="13" dirty="0"/>
              <a:t>-logy</a:t>
            </a:r>
            <a:r>
              <a:rPr spc="4" dirty="0"/>
              <a:t> </a:t>
            </a:r>
            <a:r>
              <a:rPr dirty="0"/>
              <a:t>is</a:t>
            </a:r>
            <a:r>
              <a:rPr spc="-4" dirty="0"/>
              <a:t> </a:t>
            </a:r>
            <a:r>
              <a:rPr spc="13" dirty="0"/>
              <a:t>spelled……</a:t>
            </a:r>
            <a:r>
              <a:rPr spc="-9" dirty="0"/>
              <a:t> </a:t>
            </a:r>
            <a:r>
              <a:rPr spc="13" dirty="0"/>
              <a:t>and</a:t>
            </a:r>
            <a:r>
              <a:rPr spc="-9" dirty="0"/>
              <a:t> </a:t>
            </a:r>
            <a:r>
              <a:rPr spc="9" dirty="0"/>
              <a:t>means…..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12"/>
          </p:nvPr>
        </p:nvSpPr>
        <p:spPr>
          <a:xfrm>
            <a:off x="5629750" y="5649298"/>
            <a:ext cx="1798392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579">
              <a:lnSpc>
                <a:spcPts val="1530"/>
              </a:lnSpc>
            </a:pPr>
            <a:fld id="{81D60167-4931-47E6-BA6A-407CBD079E47}" type="slidenum">
              <a:rPr spc="-4" dirty="0"/>
              <a:pPr marL="32579">
                <a:lnSpc>
                  <a:spcPts val="1530"/>
                </a:lnSpc>
              </a:pPr>
              <a:t>38</a:t>
            </a:fld>
            <a:endParaRPr spc="-4" dirty="0"/>
          </a:p>
        </p:txBody>
      </p:sp>
      <p:sp>
        <p:nvSpPr>
          <p:cNvPr id="5" name="object 5"/>
          <p:cNvSpPr txBox="1"/>
          <p:nvPr/>
        </p:nvSpPr>
        <p:spPr>
          <a:xfrm>
            <a:off x="533400" y="2661846"/>
            <a:ext cx="1958032" cy="691496"/>
          </a:xfrm>
          <a:prstGeom prst="rect">
            <a:avLst/>
          </a:prstGeom>
        </p:spPr>
        <p:txBody>
          <a:bodyPr vert="horz" wrap="square" lIns="0" tIns="9231" rIns="0" bIns="0" rtlCol="0">
            <a:spAutoFit/>
          </a:bodyPr>
          <a:lstStyle/>
          <a:p>
            <a:pPr marL="296610" marR="4344" indent="-285750">
              <a:lnSpc>
                <a:spcPct val="101299"/>
              </a:lnSpc>
              <a:spcBef>
                <a:spcPts val="73"/>
              </a:spcBef>
              <a:buFont typeface="Arial" panose="020B0604020202020204" pitchFamily="34" charset="0"/>
              <a:buChar char="•"/>
            </a:pPr>
            <a:r>
              <a:rPr spc="9" dirty="0">
                <a:latin typeface="Times New Roman"/>
                <a:cs typeface="Times New Roman"/>
              </a:rPr>
              <a:t>hematology</a:t>
            </a:r>
            <a:r>
              <a:rPr sz="2608" spc="9" dirty="0">
                <a:latin typeface="Times New Roman"/>
                <a:cs typeface="Times New Roman"/>
              </a:rPr>
              <a:t> </a:t>
            </a:r>
            <a:r>
              <a:rPr sz="2608" spc="13" dirty="0">
                <a:latin typeface="Times New Roman"/>
                <a:cs typeface="Times New Roman"/>
              </a:rPr>
              <a:t> </a:t>
            </a:r>
            <a:endParaRPr lang="en-US" sz="2608" spc="13" dirty="0">
              <a:latin typeface="Times New Roman"/>
              <a:cs typeface="Times New Roman"/>
            </a:endParaRPr>
          </a:p>
          <a:p>
            <a:pPr marL="296610" marR="4344" indent="-285750">
              <a:lnSpc>
                <a:spcPct val="101299"/>
              </a:lnSpc>
              <a:spcBef>
                <a:spcPts val="73"/>
              </a:spcBef>
              <a:buFont typeface="Arial" panose="020B0604020202020204" pitchFamily="34" charset="0"/>
              <a:buChar char="•"/>
            </a:pPr>
            <a:r>
              <a:rPr spc="13" dirty="0">
                <a:latin typeface="Times New Roman"/>
                <a:cs typeface="Times New Roman"/>
              </a:rPr>
              <a:t>study</a:t>
            </a:r>
            <a:r>
              <a:rPr spc="-34" dirty="0">
                <a:latin typeface="Times New Roman"/>
                <a:cs typeface="Times New Roman"/>
              </a:rPr>
              <a:t> </a:t>
            </a:r>
            <a:r>
              <a:rPr spc="13" dirty="0">
                <a:latin typeface="Times New Roman"/>
                <a:cs typeface="Times New Roman"/>
              </a:rPr>
              <a:t>of</a:t>
            </a:r>
            <a:r>
              <a:rPr spc="-30" dirty="0">
                <a:latin typeface="Times New Roman"/>
                <a:cs typeface="Times New Roman"/>
              </a:rPr>
              <a:t> </a:t>
            </a:r>
            <a:r>
              <a:rPr spc="9" dirty="0">
                <a:latin typeface="Times New Roman"/>
                <a:cs typeface="Times New Roman"/>
              </a:rPr>
              <a:t>blood</a:t>
            </a:r>
            <a:endParaRPr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0585" y="3733800"/>
            <a:ext cx="7594841" cy="1007285"/>
          </a:xfrm>
          <a:prstGeom prst="rect">
            <a:avLst/>
          </a:prstGeom>
        </p:spPr>
        <p:txBody>
          <a:bodyPr vert="horz" wrap="square" lIns="0" tIns="14118" rIns="0" bIns="0" rtlCol="0">
            <a:spAutoFit/>
          </a:bodyPr>
          <a:lstStyle/>
          <a:p>
            <a:pPr marL="10860">
              <a:spcBef>
                <a:spcPts val="111"/>
              </a:spcBef>
              <a:tabLst>
                <a:tab pos="1423173" algn="l"/>
                <a:tab pos="2521096" algn="l"/>
              </a:tabLst>
            </a:pPr>
            <a:r>
              <a:rPr sz="2000" b="1" spc="9" dirty="0">
                <a:latin typeface="Times New Roman"/>
                <a:cs typeface="Times New Roman"/>
              </a:rPr>
              <a:t>3.</a:t>
            </a:r>
            <a:r>
              <a:rPr sz="2000" b="1" spc="4" dirty="0">
                <a:latin typeface="Times New Roman"/>
                <a:cs typeface="Times New Roman"/>
              </a:rPr>
              <a:t> </a:t>
            </a:r>
            <a:r>
              <a:rPr sz="2000" spc="9" dirty="0">
                <a:latin typeface="Times New Roman"/>
                <a:cs typeface="Times New Roman"/>
              </a:rPr>
              <a:t>gastr/o	enter/o	</a:t>
            </a:r>
            <a:r>
              <a:rPr sz="2000" spc="13" dirty="0">
                <a:latin typeface="Times New Roman"/>
                <a:cs typeface="Times New Roman"/>
              </a:rPr>
              <a:t>-stomy</a:t>
            </a:r>
            <a:r>
              <a:rPr sz="2000" spc="-4" dirty="0">
                <a:latin typeface="Times New Roman"/>
                <a:cs typeface="Times New Roman"/>
              </a:rPr>
              <a:t> </a:t>
            </a:r>
            <a:r>
              <a:rPr sz="2000" spc="4" dirty="0">
                <a:latin typeface="Times New Roman"/>
                <a:cs typeface="Times New Roman"/>
              </a:rPr>
              <a:t>is</a:t>
            </a:r>
            <a:r>
              <a:rPr sz="2000" spc="-17" dirty="0">
                <a:latin typeface="Times New Roman"/>
                <a:cs typeface="Times New Roman"/>
              </a:rPr>
              <a:t> </a:t>
            </a:r>
            <a:r>
              <a:rPr sz="2000" spc="9" dirty="0">
                <a:latin typeface="Times New Roman"/>
                <a:cs typeface="Times New Roman"/>
              </a:rPr>
              <a:t>spelled….and</a:t>
            </a:r>
            <a:r>
              <a:rPr sz="2000" spc="-4" dirty="0">
                <a:latin typeface="Times New Roman"/>
                <a:cs typeface="Times New Roman"/>
              </a:rPr>
              <a:t> </a:t>
            </a:r>
            <a:r>
              <a:rPr sz="2000" spc="13" dirty="0">
                <a:latin typeface="Times New Roman"/>
                <a:cs typeface="Times New Roman"/>
              </a:rPr>
              <a:t>means…</a:t>
            </a:r>
            <a:endParaRPr sz="2000" dirty="0">
              <a:latin typeface="Times New Roman"/>
              <a:cs typeface="Times New Roman"/>
            </a:endParaRPr>
          </a:p>
          <a:p>
            <a:pPr marL="585342" indent="-575025">
              <a:spcBef>
                <a:spcPts val="43"/>
              </a:spcBef>
              <a:buChar char="•"/>
              <a:tabLst>
                <a:tab pos="585342" algn="l"/>
                <a:tab pos="585885" algn="l"/>
              </a:tabLst>
            </a:pPr>
            <a:r>
              <a:rPr sz="2000" spc="9" dirty="0">
                <a:latin typeface="Times New Roman"/>
                <a:cs typeface="Times New Roman"/>
              </a:rPr>
              <a:t>gastroenterostomy</a:t>
            </a:r>
            <a:endParaRPr sz="2000" dirty="0">
              <a:latin typeface="Times New Roman"/>
              <a:cs typeface="Times New Roman"/>
            </a:endParaRPr>
          </a:p>
          <a:p>
            <a:pPr marL="585342" marR="4344" indent="-575025">
              <a:lnSpc>
                <a:spcPts val="2531"/>
              </a:lnSpc>
              <a:spcBef>
                <a:spcPts val="616"/>
              </a:spcBef>
              <a:buChar char="•"/>
              <a:tabLst>
                <a:tab pos="585342" algn="l"/>
                <a:tab pos="585885" algn="l"/>
              </a:tabLst>
            </a:pPr>
            <a:r>
              <a:rPr sz="2000" spc="9" dirty="0">
                <a:latin typeface="Times New Roman"/>
                <a:cs typeface="Times New Roman"/>
              </a:rPr>
              <a:t>creation </a:t>
            </a:r>
            <a:r>
              <a:rPr sz="2000" spc="4" dirty="0">
                <a:latin typeface="Times New Roman"/>
                <a:cs typeface="Times New Roman"/>
              </a:rPr>
              <a:t>of </a:t>
            </a:r>
            <a:r>
              <a:rPr sz="2000" spc="13" dirty="0">
                <a:latin typeface="Times New Roman"/>
                <a:cs typeface="Times New Roman"/>
              </a:rPr>
              <a:t>an </a:t>
            </a:r>
            <a:r>
              <a:rPr sz="2000" spc="9" dirty="0">
                <a:latin typeface="Times New Roman"/>
                <a:cs typeface="Times New Roman"/>
              </a:rPr>
              <a:t>opening (between) stomach and small </a:t>
            </a:r>
            <a:r>
              <a:rPr sz="2000" spc="-641" dirty="0">
                <a:latin typeface="Times New Roman"/>
                <a:cs typeface="Times New Roman"/>
              </a:rPr>
              <a:t> </a:t>
            </a:r>
            <a:r>
              <a:rPr sz="2000" spc="9" dirty="0">
                <a:latin typeface="Times New Roman"/>
                <a:cs typeface="Times New Roman"/>
              </a:rPr>
              <a:t>intestine</a:t>
            </a:r>
            <a:endParaRPr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12"/>
          </p:nvPr>
        </p:nvSpPr>
        <p:spPr>
          <a:xfrm>
            <a:off x="5629750" y="5649298"/>
            <a:ext cx="1798392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579">
              <a:lnSpc>
                <a:spcPts val="1530"/>
              </a:lnSpc>
            </a:pPr>
            <a:fld id="{81D60167-4931-47E6-BA6A-407CBD079E47}" type="slidenum">
              <a:rPr spc="-4" dirty="0"/>
              <a:pPr marL="32579">
                <a:lnSpc>
                  <a:spcPts val="1530"/>
                </a:lnSpc>
              </a:pPr>
              <a:t>39</a:t>
            </a:fld>
            <a:endParaRPr spc="-4" dirty="0"/>
          </a:p>
        </p:txBody>
      </p:sp>
      <p:sp>
        <p:nvSpPr>
          <p:cNvPr id="2" name="object 2"/>
          <p:cNvSpPr txBox="1"/>
          <p:nvPr/>
        </p:nvSpPr>
        <p:spPr>
          <a:xfrm>
            <a:off x="733603" y="1524000"/>
            <a:ext cx="6684242" cy="2849904"/>
          </a:xfrm>
          <a:prstGeom prst="rect">
            <a:avLst/>
          </a:prstGeom>
        </p:spPr>
        <p:txBody>
          <a:bodyPr vert="horz" wrap="square" lIns="0" tIns="14118" rIns="0" bIns="0" rtlCol="0">
            <a:spAutoFit/>
          </a:bodyPr>
          <a:lstStyle/>
          <a:p>
            <a:pPr marL="10860">
              <a:spcBef>
                <a:spcPts val="111"/>
              </a:spcBef>
              <a:tabLst>
                <a:tab pos="1314032" algn="l"/>
                <a:tab pos="2021546" algn="l"/>
              </a:tabLst>
            </a:pPr>
            <a:r>
              <a:rPr sz="2608" b="1" spc="9" dirty="0">
                <a:latin typeface="Times New Roman"/>
                <a:cs typeface="Times New Roman"/>
              </a:rPr>
              <a:t>5. </a:t>
            </a:r>
            <a:r>
              <a:rPr sz="2608" spc="9" dirty="0">
                <a:latin typeface="Times New Roman"/>
                <a:cs typeface="Times New Roman"/>
              </a:rPr>
              <a:t>oligo-	ur/o	-ia</a:t>
            </a:r>
            <a:r>
              <a:rPr sz="2608" spc="-13" dirty="0">
                <a:latin typeface="Times New Roman"/>
                <a:cs typeface="Times New Roman"/>
              </a:rPr>
              <a:t> </a:t>
            </a:r>
            <a:r>
              <a:rPr sz="2608" spc="4" dirty="0">
                <a:latin typeface="Times New Roman"/>
                <a:cs typeface="Times New Roman"/>
              </a:rPr>
              <a:t>is</a:t>
            </a:r>
            <a:r>
              <a:rPr sz="2608" spc="-9" dirty="0">
                <a:latin typeface="Times New Roman"/>
                <a:cs typeface="Times New Roman"/>
              </a:rPr>
              <a:t> </a:t>
            </a:r>
            <a:r>
              <a:rPr sz="2608" spc="13" dirty="0">
                <a:latin typeface="Times New Roman"/>
                <a:cs typeface="Times New Roman"/>
              </a:rPr>
              <a:t>spelled……</a:t>
            </a:r>
            <a:r>
              <a:rPr sz="2608" spc="-13" dirty="0">
                <a:latin typeface="Times New Roman"/>
                <a:cs typeface="Times New Roman"/>
              </a:rPr>
              <a:t> </a:t>
            </a:r>
            <a:r>
              <a:rPr sz="2608" spc="13" dirty="0">
                <a:latin typeface="Times New Roman"/>
                <a:cs typeface="Times New Roman"/>
              </a:rPr>
              <a:t>and</a:t>
            </a:r>
            <a:r>
              <a:rPr sz="2608" spc="-13" dirty="0">
                <a:latin typeface="Times New Roman"/>
                <a:cs typeface="Times New Roman"/>
              </a:rPr>
              <a:t> </a:t>
            </a:r>
            <a:r>
              <a:rPr sz="2608" spc="13" dirty="0">
                <a:latin typeface="Times New Roman"/>
                <a:cs typeface="Times New Roman"/>
              </a:rPr>
              <a:t>means…….</a:t>
            </a:r>
            <a:endParaRPr sz="2608" dirty="0">
              <a:latin typeface="Times New Roman"/>
              <a:cs typeface="Times New Roman"/>
            </a:endParaRPr>
          </a:p>
          <a:p>
            <a:pPr marL="333938" indent="-323621">
              <a:spcBef>
                <a:spcPts val="43"/>
              </a:spcBef>
              <a:buChar char="•"/>
              <a:tabLst>
                <a:tab pos="333938" algn="l"/>
                <a:tab pos="334481" algn="l"/>
              </a:tabLst>
            </a:pPr>
            <a:r>
              <a:rPr sz="2608" spc="9" dirty="0">
                <a:latin typeface="Times New Roman"/>
                <a:cs typeface="Times New Roman"/>
              </a:rPr>
              <a:t>oliguria</a:t>
            </a:r>
            <a:endParaRPr sz="2608" dirty="0">
              <a:latin typeface="Times New Roman"/>
              <a:cs typeface="Times New Roman"/>
            </a:endParaRPr>
          </a:p>
          <a:p>
            <a:pPr marL="333938" indent="-323621">
              <a:spcBef>
                <a:spcPts val="30"/>
              </a:spcBef>
              <a:buChar char="•"/>
              <a:tabLst>
                <a:tab pos="333938" algn="l"/>
                <a:tab pos="334481" algn="l"/>
              </a:tabLst>
            </a:pPr>
            <a:r>
              <a:rPr sz="2608" spc="9" dirty="0">
                <a:latin typeface="Times New Roman"/>
                <a:cs typeface="Times New Roman"/>
              </a:rPr>
              <a:t>condition</a:t>
            </a:r>
            <a:r>
              <a:rPr sz="2608" spc="-13" dirty="0">
                <a:latin typeface="Times New Roman"/>
                <a:cs typeface="Times New Roman"/>
              </a:rPr>
              <a:t> </a:t>
            </a:r>
            <a:r>
              <a:rPr sz="2608" spc="13" dirty="0">
                <a:latin typeface="Times New Roman"/>
                <a:cs typeface="Times New Roman"/>
              </a:rPr>
              <a:t>of</a:t>
            </a:r>
            <a:r>
              <a:rPr sz="2608" dirty="0">
                <a:latin typeface="Times New Roman"/>
                <a:cs typeface="Times New Roman"/>
              </a:rPr>
              <a:t> </a:t>
            </a:r>
            <a:r>
              <a:rPr sz="2608" spc="9" dirty="0">
                <a:latin typeface="Times New Roman"/>
                <a:cs typeface="Times New Roman"/>
              </a:rPr>
              <a:t>deficient</a:t>
            </a:r>
            <a:r>
              <a:rPr sz="2608" spc="-13" dirty="0">
                <a:latin typeface="Times New Roman"/>
                <a:cs typeface="Times New Roman"/>
              </a:rPr>
              <a:t> </a:t>
            </a:r>
            <a:r>
              <a:rPr sz="2608" spc="9" dirty="0">
                <a:latin typeface="Times New Roman"/>
                <a:cs typeface="Times New Roman"/>
              </a:rPr>
              <a:t>urine</a:t>
            </a:r>
            <a:endParaRPr sz="2608" dirty="0">
              <a:latin typeface="Times New Roman"/>
              <a:cs typeface="Times New Roman"/>
            </a:endParaRPr>
          </a:p>
          <a:p>
            <a:pPr>
              <a:spcBef>
                <a:spcPts val="17"/>
              </a:spcBef>
            </a:pPr>
            <a:endParaRPr sz="2779" dirty="0">
              <a:latin typeface="Times New Roman"/>
              <a:cs typeface="Times New Roman"/>
            </a:endParaRPr>
          </a:p>
          <a:p>
            <a:pPr marL="10860">
              <a:tabLst>
                <a:tab pos="1311317" algn="l"/>
              </a:tabLst>
            </a:pPr>
            <a:r>
              <a:rPr sz="2608" b="1" spc="9" dirty="0">
                <a:latin typeface="Times New Roman"/>
                <a:cs typeface="Times New Roman"/>
              </a:rPr>
              <a:t>6.</a:t>
            </a:r>
            <a:r>
              <a:rPr sz="2608" b="1" spc="4" dirty="0">
                <a:latin typeface="Times New Roman"/>
                <a:cs typeface="Times New Roman"/>
              </a:rPr>
              <a:t> </a:t>
            </a:r>
            <a:r>
              <a:rPr sz="2608" spc="9" dirty="0">
                <a:latin typeface="Times New Roman"/>
                <a:cs typeface="Times New Roman"/>
              </a:rPr>
              <a:t>oste/o	-ectomy</a:t>
            </a:r>
            <a:r>
              <a:rPr sz="2608" dirty="0">
                <a:latin typeface="Times New Roman"/>
                <a:cs typeface="Times New Roman"/>
              </a:rPr>
              <a:t> </a:t>
            </a:r>
            <a:r>
              <a:rPr sz="2608" spc="4" dirty="0">
                <a:latin typeface="Times New Roman"/>
                <a:cs typeface="Times New Roman"/>
              </a:rPr>
              <a:t>is</a:t>
            </a:r>
            <a:r>
              <a:rPr sz="2608" spc="-4" dirty="0">
                <a:latin typeface="Times New Roman"/>
                <a:cs typeface="Times New Roman"/>
              </a:rPr>
              <a:t> </a:t>
            </a:r>
            <a:r>
              <a:rPr sz="2608" spc="13" dirty="0">
                <a:latin typeface="Times New Roman"/>
                <a:cs typeface="Times New Roman"/>
              </a:rPr>
              <a:t>spelled……</a:t>
            </a:r>
            <a:r>
              <a:rPr sz="2608" spc="-13" dirty="0">
                <a:latin typeface="Times New Roman"/>
                <a:cs typeface="Times New Roman"/>
              </a:rPr>
              <a:t> </a:t>
            </a:r>
            <a:r>
              <a:rPr sz="2608" spc="13" dirty="0">
                <a:latin typeface="Times New Roman"/>
                <a:cs typeface="Times New Roman"/>
              </a:rPr>
              <a:t>and</a:t>
            </a:r>
            <a:r>
              <a:rPr sz="2608" spc="-9" dirty="0">
                <a:latin typeface="Times New Roman"/>
                <a:cs typeface="Times New Roman"/>
              </a:rPr>
              <a:t> </a:t>
            </a:r>
            <a:r>
              <a:rPr sz="2608" spc="13" dirty="0">
                <a:latin typeface="Times New Roman"/>
                <a:cs typeface="Times New Roman"/>
              </a:rPr>
              <a:t>means…….</a:t>
            </a:r>
            <a:endParaRPr sz="2608" dirty="0">
              <a:latin typeface="Times New Roman"/>
              <a:cs typeface="Times New Roman"/>
            </a:endParaRPr>
          </a:p>
          <a:p>
            <a:pPr marL="333938" indent="-323621">
              <a:spcBef>
                <a:spcPts val="43"/>
              </a:spcBef>
              <a:buChar char="•"/>
              <a:tabLst>
                <a:tab pos="333938" algn="l"/>
                <a:tab pos="334481" algn="l"/>
              </a:tabLst>
            </a:pPr>
            <a:r>
              <a:rPr sz="2608" spc="9" dirty="0">
                <a:latin typeface="Times New Roman"/>
                <a:cs typeface="Times New Roman"/>
              </a:rPr>
              <a:t>ostectomy</a:t>
            </a:r>
            <a:endParaRPr sz="2608" dirty="0">
              <a:latin typeface="Times New Roman"/>
              <a:cs typeface="Times New Roman"/>
            </a:endParaRPr>
          </a:p>
          <a:p>
            <a:pPr marL="333938" indent="-323621">
              <a:spcBef>
                <a:spcPts val="30"/>
              </a:spcBef>
              <a:buChar char="•"/>
              <a:tabLst>
                <a:tab pos="333938" algn="l"/>
                <a:tab pos="334481" algn="l"/>
              </a:tabLst>
            </a:pPr>
            <a:r>
              <a:rPr sz="2608" spc="9" dirty="0">
                <a:latin typeface="Times New Roman"/>
                <a:cs typeface="Times New Roman"/>
              </a:rPr>
              <a:t>excision</a:t>
            </a:r>
            <a:r>
              <a:rPr sz="2608" spc="-4" dirty="0">
                <a:latin typeface="Times New Roman"/>
                <a:cs typeface="Times New Roman"/>
              </a:rPr>
              <a:t> </a:t>
            </a:r>
            <a:r>
              <a:rPr sz="2608" spc="9" dirty="0">
                <a:latin typeface="Times New Roman"/>
                <a:cs typeface="Times New Roman"/>
              </a:rPr>
              <a:t>(removal)</a:t>
            </a:r>
            <a:r>
              <a:rPr sz="2608" spc="-4" dirty="0">
                <a:latin typeface="Times New Roman"/>
                <a:cs typeface="Times New Roman"/>
              </a:rPr>
              <a:t> </a:t>
            </a:r>
            <a:r>
              <a:rPr sz="2608" spc="13" dirty="0">
                <a:latin typeface="Times New Roman"/>
                <a:cs typeface="Times New Roman"/>
              </a:rPr>
              <a:t>of</a:t>
            </a:r>
            <a:r>
              <a:rPr sz="2608" spc="-9" dirty="0">
                <a:latin typeface="Times New Roman"/>
                <a:cs typeface="Times New Roman"/>
              </a:rPr>
              <a:t> </a:t>
            </a:r>
            <a:r>
              <a:rPr sz="2608" spc="13" dirty="0">
                <a:latin typeface="Times New Roman"/>
                <a:cs typeface="Times New Roman"/>
              </a:rPr>
              <a:t>bone</a:t>
            </a:r>
            <a:endParaRPr sz="2608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68982" y="389217"/>
            <a:ext cx="1924910" cy="648606"/>
          </a:xfrm>
          <a:prstGeom prst="rect">
            <a:avLst/>
          </a:prstGeom>
        </p:spPr>
        <p:txBody>
          <a:bodyPr vert="horz" wrap="square" lIns="0" tIns="10317" rIns="0" bIns="0" rtlCol="0">
            <a:spAutoFit/>
          </a:bodyPr>
          <a:lstStyle/>
          <a:p>
            <a:pPr marL="10860">
              <a:spcBef>
                <a:spcPts val="81"/>
              </a:spcBef>
            </a:pPr>
            <a:r>
              <a:rPr sz="4147" spc="-4" dirty="0">
                <a:latin typeface="Times New Roman"/>
                <a:cs typeface="Times New Roman"/>
              </a:rPr>
              <a:t>Outlines</a:t>
            </a:r>
            <a:endParaRPr sz="4147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5629750" y="5649298"/>
            <a:ext cx="1798392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579">
              <a:lnSpc>
                <a:spcPts val="1530"/>
              </a:lnSpc>
            </a:pPr>
            <a:fld id="{81D60167-4931-47E6-BA6A-407CBD079E47}" type="slidenum">
              <a:rPr spc="-4" dirty="0"/>
              <a:pPr marL="32579">
                <a:lnSpc>
                  <a:spcPts val="1530"/>
                </a:lnSpc>
              </a:pPr>
              <a:t>4</a:t>
            </a:fld>
            <a:endParaRPr spc="-4" dirty="0"/>
          </a:p>
        </p:txBody>
      </p:sp>
      <p:sp>
        <p:nvSpPr>
          <p:cNvPr id="3" name="object 3"/>
          <p:cNvSpPr txBox="1"/>
          <p:nvPr/>
        </p:nvSpPr>
        <p:spPr>
          <a:xfrm>
            <a:off x="741076" y="963920"/>
            <a:ext cx="8009145" cy="4626381"/>
          </a:xfrm>
          <a:prstGeom prst="rect">
            <a:avLst/>
          </a:prstGeom>
        </p:spPr>
        <p:txBody>
          <a:bodyPr vert="horz" wrap="square" lIns="0" tIns="13575" rIns="0" bIns="0" rtlCol="0">
            <a:spAutoFit/>
          </a:bodyPr>
          <a:lstStyle/>
          <a:p>
            <a:pPr marL="333938" indent="-323621">
              <a:spcBef>
                <a:spcPts val="107"/>
              </a:spcBef>
              <a:buChar char="•"/>
              <a:tabLst>
                <a:tab pos="333938" algn="l"/>
                <a:tab pos="334481" algn="l"/>
              </a:tabLst>
            </a:pPr>
            <a:r>
              <a:rPr sz="2993" spc="9" dirty="0">
                <a:latin typeface="Times New Roman"/>
                <a:cs typeface="Times New Roman"/>
              </a:rPr>
              <a:t>Introduction</a:t>
            </a:r>
            <a:endParaRPr sz="2993">
              <a:latin typeface="Times New Roman"/>
              <a:cs typeface="Times New Roman"/>
            </a:endParaRPr>
          </a:p>
          <a:p>
            <a:pPr>
              <a:spcBef>
                <a:spcPts val="4"/>
              </a:spcBef>
              <a:buFont typeface="Times New Roman"/>
              <a:buChar char="•"/>
            </a:pPr>
            <a:endParaRPr sz="3164">
              <a:latin typeface="Times New Roman"/>
              <a:cs typeface="Times New Roman"/>
            </a:endParaRPr>
          </a:p>
          <a:p>
            <a:pPr marL="333938" indent="-323621">
              <a:buChar char="•"/>
              <a:tabLst>
                <a:tab pos="333938" algn="l"/>
                <a:tab pos="334481" algn="l"/>
              </a:tabLst>
            </a:pPr>
            <a:r>
              <a:rPr sz="2993" spc="9" dirty="0">
                <a:latin typeface="Times New Roman"/>
                <a:cs typeface="Times New Roman"/>
              </a:rPr>
              <a:t>Term</a:t>
            </a:r>
            <a:r>
              <a:rPr sz="2993" spc="-21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Components</a:t>
            </a:r>
            <a:endParaRPr sz="2993">
              <a:latin typeface="Times New Roman"/>
              <a:cs typeface="Times New Roman"/>
            </a:endParaRPr>
          </a:p>
          <a:p>
            <a:pPr>
              <a:spcBef>
                <a:spcPts val="43"/>
              </a:spcBef>
              <a:buFont typeface="Times New Roman"/>
              <a:buChar char="•"/>
            </a:pPr>
            <a:endParaRPr sz="3121">
              <a:latin typeface="Times New Roman"/>
              <a:cs typeface="Times New Roman"/>
            </a:endParaRPr>
          </a:p>
          <a:p>
            <a:pPr marL="333938" indent="-323621">
              <a:spcBef>
                <a:spcPts val="4"/>
              </a:spcBef>
              <a:buChar char="•"/>
              <a:tabLst>
                <a:tab pos="333938" algn="l"/>
                <a:tab pos="334481" algn="l"/>
              </a:tabLst>
            </a:pPr>
            <a:r>
              <a:rPr sz="2993" spc="9" dirty="0">
                <a:latin typeface="Times New Roman"/>
                <a:cs typeface="Times New Roman"/>
              </a:rPr>
              <a:t>Combining</a:t>
            </a:r>
            <a:r>
              <a:rPr sz="2993" spc="-4" dirty="0">
                <a:latin typeface="Times New Roman"/>
                <a:cs typeface="Times New Roman"/>
              </a:rPr>
              <a:t> </a:t>
            </a:r>
            <a:r>
              <a:rPr sz="2993" spc="4" dirty="0">
                <a:latin typeface="Times New Roman"/>
                <a:cs typeface="Times New Roman"/>
              </a:rPr>
              <a:t>Forms </a:t>
            </a:r>
            <a:r>
              <a:rPr sz="2993" spc="9" dirty="0">
                <a:latin typeface="Times New Roman"/>
                <a:cs typeface="Times New Roman"/>
              </a:rPr>
              <a:t>and Combining </a:t>
            </a:r>
            <a:r>
              <a:rPr sz="2993" spc="4" dirty="0">
                <a:latin typeface="Times New Roman"/>
                <a:cs typeface="Times New Roman"/>
              </a:rPr>
              <a:t>Vowels</a:t>
            </a:r>
            <a:endParaRPr sz="2993">
              <a:latin typeface="Times New Roman"/>
              <a:cs typeface="Times New Roman"/>
            </a:endParaRPr>
          </a:p>
          <a:p>
            <a:pPr>
              <a:spcBef>
                <a:spcPts val="43"/>
              </a:spcBef>
              <a:buFont typeface="Times New Roman"/>
              <a:buChar char="•"/>
            </a:pPr>
            <a:endParaRPr sz="3720">
              <a:latin typeface="Times New Roman"/>
              <a:cs typeface="Times New Roman"/>
            </a:endParaRPr>
          </a:p>
          <a:p>
            <a:pPr marL="333938" marR="4344" indent="-323621">
              <a:lnSpc>
                <a:spcPts val="2889"/>
              </a:lnSpc>
              <a:buChar char="•"/>
              <a:tabLst>
                <a:tab pos="333938" algn="l"/>
                <a:tab pos="334481" algn="l"/>
              </a:tabLst>
            </a:pPr>
            <a:r>
              <a:rPr sz="2993" spc="4" dirty="0">
                <a:latin typeface="Times New Roman"/>
                <a:cs typeface="Times New Roman"/>
              </a:rPr>
              <a:t>Defining</a:t>
            </a:r>
            <a:r>
              <a:rPr sz="2993" spc="13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Medical</a:t>
            </a:r>
            <a:r>
              <a:rPr sz="2993" spc="21" dirty="0">
                <a:latin typeface="Times New Roman"/>
                <a:cs typeface="Times New Roman"/>
              </a:rPr>
              <a:t> </a:t>
            </a:r>
            <a:r>
              <a:rPr sz="2993" spc="4" dirty="0">
                <a:latin typeface="Times New Roman"/>
                <a:cs typeface="Times New Roman"/>
              </a:rPr>
              <a:t>Terms</a:t>
            </a:r>
            <a:r>
              <a:rPr sz="2993" spc="9" dirty="0">
                <a:latin typeface="Times New Roman"/>
                <a:cs typeface="Times New Roman"/>
              </a:rPr>
              <a:t> </a:t>
            </a:r>
            <a:r>
              <a:rPr sz="2993" spc="4" dirty="0">
                <a:latin typeface="Times New Roman"/>
                <a:cs typeface="Times New Roman"/>
              </a:rPr>
              <a:t>Through</a:t>
            </a:r>
            <a:r>
              <a:rPr sz="2993" spc="17" dirty="0">
                <a:latin typeface="Times New Roman"/>
                <a:cs typeface="Times New Roman"/>
              </a:rPr>
              <a:t> </a:t>
            </a:r>
            <a:r>
              <a:rPr sz="2993" spc="4" dirty="0">
                <a:latin typeface="Times New Roman"/>
                <a:cs typeface="Times New Roman"/>
              </a:rPr>
              <a:t>Word</a:t>
            </a:r>
            <a:r>
              <a:rPr sz="2993" spc="9" dirty="0">
                <a:latin typeface="Times New Roman"/>
                <a:cs typeface="Times New Roman"/>
              </a:rPr>
              <a:t> </a:t>
            </a:r>
            <a:r>
              <a:rPr sz="2993" spc="4" dirty="0">
                <a:latin typeface="Times New Roman"/>
                <a:cs typeface="Times New Roman"/>
              </a:rPr>
              <a:t>Structure </a:t>
            </a:r>
            <a:r>
              <a:rPr sz="2993" spc="-735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Analysis</a:t>
            </a:r>
            <a:endParaRPr sz="2993">
              <a:latin typeface="Times New Roman"/>
              <a:cs typeface="Times New Roman"/>
            </a:endParaRPr>
          </a:p>
          <a:p>
            <a:pPr>
              <a:spcBef>
                <a:spcPts val="30"/>
              </a:spcBef>
              <a:buFont typeface="Times New Roman"/>
              <a:buChar char="•"/>
            </a:pPr>
            <a:endParaRPr sz="3164">
              <a:latin typeface="Times New Roman"/>
              <a:cs typeface="Times New Roman"/>
            </a:endParaRPr>
          </a:p>
          <a:p>
            <a:pPr marL="333938" indent="-323621">
              <a:buChar char="•"/>
              <a:tabLst>
                <a:tab pos="333938" algn="l"/>
                <a:tab pos="334481" algn="l"/>
              </a:tabLst>
            </a:pPr>
            <a:r>
              <a:rPr sz="2993" spc="9" dirty="0">
                <a:latin typeface="Times New Roman"/>
                <a:cs typeface="Times New Roman"/>
              </a:rPr>
              <a:t>Rules</a:t>
            </a:r>
            <a:r>
              <a:rPr sz="2993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for</a:t>
            </a:r>
            <a:r>
              <a:rPr sz="2993" spc="-4" dirty="0">
                <a:latin typeface="Times New Roman"/>
                <a:cs typeface="Times New Roman"/>
              </a:rPr>
              <a:t> </a:t>
            </a:r>
            <a:r>
              <a:rPr sz="2993" spc="4" dirty="0">
                <a:latin typeface="Times New Roman"/>
                <a:cs typeface="Times New Roman"/>
              </a:rPr>
              <a:t>Forming</a:t>
            </a:r>
            <a:r>
              <a:rPr sz="2993" spc="9" dirty="0">
                <a:latin typeface="Times New Roman"/>
                <a:cs typeface="Times New Roman"/>
              </a:rPr>
              <a:t> and</a:t>
            </a:r>
            <a:r>
              <a:rPr sz="2993" spc="-4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Spelling</a:t>
            </a:r>
            <a:r>
              <a:rPr sz="2993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Medical</a:t>
            </a:r>
            <a:r>
              <a:rPr sz="2993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Terms</a:t>
            </a:r>
            <a:endParaRPr sz="2993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09800" y="286265"/>
            <a:ext cx="3673049" cy="648606"/>
          </a:xfrm>
          <a:prstGeom prst="rect">
            <a:avLst/>
          </a:prstGeom>
        </p:spPr>
        <p:txBody>
          <a:bodyPr vert="horz" wrap="square" lIns="0" tIns="10317" rIns="0" bIns="0" rtlCol="0">
            <a:spAutoFit/>
          </a:bodyPr>
          <a:lstStyle/>
          <a:p>
            <a:pPr marL="10860">
              <a:spcBef>
                <a:spcPts val="81"/>
              </a:spcBef>
            </a:pPr>
            <a:r>
              <a:rPr sz="4147" spc="-4" dirty="0"/>
              <a:t>Introduction</a:t>
            </a:r>
            <a:endParaRPr sz="4147" dirty="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5629750" y="5649298"/>
            <a:ext cx="1798392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579">
              <a:lnSpc>
                <a:spcPts val="1530"/>
              </a:lnSpc>
            </a:pPr>
            <a:fld id="{81D60167-4931-47E6-BA6A-407CBD079E47}" type="slidenum">
              <a:rPr spc="-4" dirty="0"/>
              <a:pPr marL="32579">
                <a:lnSpc>
                  <a:spcPts val="1530"/>
                </a:lnSpc>
              </a:pPr>
              <a:t>5</a:t>
            </a:fld>
            <a:endParaRPr spc="-4" dirty="0"/>
          </a:p>
        </p:txBody>
      </p:sp>
      <p:sp>
        <p:nvSpPr>
          <p:cNvPr id="3" name="object 3"/>
          <p:cNvSpPr txBox="1"/>
          <p:nvPr/>
        </p:nvSpPr>
        <p:spPr>
          <a:xfrm>
            <a:off x="334479" y="897458"/>
            <a:ext cx="8432136" cy="4984152"/>
          </a:xfrm>
          <a:prstGeom prst="rect">
            <a:avLst/>
          </a:prstGeom>
        </p:spPr>
        <p:txBody>
          <a:bodyPr vert="horz" wrap="square" lIns="0" tIns="63530" rIns="0" bIns="0" rtlCol="0">
            <a:spAutoFit/>
          </a:bodyPr>
          <a:lstStyle/>
          <a:p>
            <a:pPr marL="333938" marR="4344" indent="-323621">
              <a:lnSpc>
                <a:spcPts val="3249"/>
              </a:lnSpc>
              <a:spcBef>
                <a:spcPts val="500"/>
              </a:spcBef>
              <a:buChar char="•"/>
              <a:tabLst>
                <a:tab pos="333938" algn="l"/>
                <a:tab pos="334481" algn="l"/>
              </a:tabLst>
            </a:pPr>
            <a:r>
              <a:rPr sz="2993" spc="4" dirty="0">
                <a:latin typeface="Times New Roman"/>
                <a:cs typeface="Times New Roman"/>
              </a:rPr>
              <a:t>Special</a:t>
            </a:r>
            <a:r>
              <a:rPr sz="2993" spc="13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vocabulary </a:t>
            </a:r>
            <a:r>
              <a:rPr sz="2993" spc="4" dirty="0">
                <a:latin typeface="Times New Roman"/>
                <a:cs typeface="Times New Roman"/>
              </a:rPr>
              <a:t>used</a:t>
            </a:r>
            <a:r>
              <a:rPr sz="2993" spc="17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by </a:t>
            </a:r>
            <a:r>
              <a:rPr sz="2993" spc="4" dirty="0">
                <a:latin typeface="Times New Roman"/>
                <a:cs typeface="Times New Roman"/>
              </a:rPr>
              <a:t>health</a:t>
            </a:r>
            <a:r>
              <a:rPr sz="2993" spc="9" dirty="0">
                <a:latin typeface="Times New Roman"/>
                <a:cs typeface="Times New Roman"/>
              </a:rPr>
              <a:t> </a:t>
            </a:r>
            <a:r>
              <a:rPr sz="2993" spc="4" dirty="0">
                <a:latin typeface="Times New Roman"/>
                <a:cs typeface="Times New Roman"/>
              </a:rPr>
              <a:t>care </a:t>
            </a:r>
            <a:r>
              <a:rPr sz="2993" spc="9" dirty="0">
                <a:latin typeface="Times New Roman"/>
                <a:cs typeface="Times New Roman"/>
              </a:rPr>
              <a:t>professionals </a:t>
            </a:r>
            <a:r>
              <a:rPr sz="2993" spc="-735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for</a:t>
            </a:r>
            <a:r>
              <a:rPr sz="2993" spc="-4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effective</a:t>
            </a:r>
            <a:r>
              <a:rPr sz="2993" spc="4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and</a:t>
            </a:r>
            <a:r>
              <a:rPr sz="2993" spc="-4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accurate</a:t>
            </a:r>
            <a:r>
              <a:rPr sz="2993" spc="17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communication</a:t>
            </a:r>
            <a:endParaRPr sz="2993">
              <a:latin typeface="Times New Roman"/>
              <a:cs typeface="Times New Roman"/>
            </a:endParaRPr>
          </a:p>
          <a:p>
            <a:pPr marL="333938" indent="-323621">
              <a:spcBef>
                <a:spcPts val="333"/>
              </a:spcBef>
              <a:buChar char="•"/>
              <a:tabLst>
                <a:tab pos="333938" algn="l"/>
                <a:tab pos="334481" algn="l"/>
              </a:tabLst>
            </a:pPr>
            <a:r>
              <a:rPr sz="2993" spc="9" dirty="0">
                <a:latin typeface="Times New Roman"/>
                <a:cs typeface="Times New Roman"/>
              </a:rPr>
              <a:t>Most medical</a:t>
            </a:r>
            <a:r>
              <a:rPr sz="2993" spc="13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terms</a:t>
            </a:r>
            <a:r>
              <a:rPr sz="2993" spc="4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have</a:t>
            </a:r>
            <a:r>
              <a:rPr sz="2993" spc="4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Greek</a:t>
            </a:r>
            <a:r>
              <a:rPr sz="2993" spc="4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or</a:t>
            </a:r>
            <a:r>
              <a:rPr sz="2993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Latin</a:t>
            </a:r>
            <a:r>
              <a:rPr sz="2993" spc="-9" dirty="0">
                <a:latin typeface="Times New Roman"/>
                <a:cs typeface="Times New Roman"/>
              </a:rPr>
              <a:t> </a:t>
            </a:r>
            <a:r>
              <a:rPr sz="2993" spc="4" dirty="0">
                <a:latin typeface="Times New Roman"/>
                <a:cs typeface="Times New Roman"/>
              </a:rPr>
              <a:t>origins.</a:t>
            </a:r>
            <a:endParaRPr sz="2993">
              <a:latin typeface="Times New Roman"/>
              <a:cs typeface="Times New Roman"/>
            </a:endParaRPr>
          </a:p>
          <a:p>
            <a:pPr marL="333938" marR="560364" indent="-323621">
              <a:lnSpc>
                <a:spcPct val="90500"/>
              </a:lnSpc>
              <a:spcBef>
                <a:spcPts val="718"/>
              </a:spcBef>
              <a:buChar char="•"/>
              <a:tabLst>
                <a:tab pos="333938" algn="l"/>
                <a:tab pos="334481" algn="l"/>
              </a:tabLst>
            </a:pPr>
            <a:r>
              <a:rPr sz="2993" spc="9" dirty="0">
                <a:latin typeface="Times New Roman"/>
                <a:cs typeface="Times New Roman"/>
              </a:rPr>
              <a:t>These</a:t>
            </a:r>
            <a:r>
              <a:rPr sz="2993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terms</a:t>
            </a:r>
            <a:r>
              <a:rPr sz="2993" spc="4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date</a:t>
            </a:r>
            <a:r>
              <a:rPr sz="2993" spc="4" dirty="0">
                <a:latin typeface="Times New Roman"/>
                <a:cs typeface="Times New Roman"/>
              </a:rPr>
              <a:t> back </a:t>
            </a:r>
            <a:r>
              <a:rPr sz="2993" spc="9" dirty="0">
                <a:latin typeface="Times New Roman"/>
                <a:cs typeface="Times New Roman"/>
              </a:rPr>
              <a:t>to</a:t>
            </a:r>
            <a:r>
              <a:rPr sz="2993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the</a:t>
            </a:r>
            <a:r>
              <a:rPr sz="2993" spc="4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founding</a:t>
            </a:r>
            <a:r>
              <a:rPr sz="2993" spc="-4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of</a:t>
            </a:r>
            <a:r>
              <a:rPr sz="2993" spc="-9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modern </a:t>
            </a:r>
            <a:r>
              <a:rPr sz="2993" spc="-735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medicine by the Greeks and by </a:t>
            </a:r>
            <a:r>
              <a:rPr sz="2993" spc="4" dirty="0">
                <a:latin typeface="Times New Roman"/>
                <a:cs typeface="Times New Roman"/>
              </a:rPr>
              <a:t>the influence </a:t>
            </a:r>
            <a:r>
              <a:rPr sz="2993" spc="9" dirty="0">
                <a:latin typeface="Times New Roman"/>
                <a:cs typeface="Times New Roman"/>
              </a:rPr>
              <a:t>of </a:t>
            </a:r>
            <a:r>
              <a:rPr sz="2993" spc="13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Latin</a:t>
            </a:r>
            <a:r>
              <a:rPr sz="2993" dirty="0">
                <a:latin typeface="Times New Roman"/>
                <a:cs typeface="Times New Roman"/>
              </a:rPr>
              <a:t> </a:t>
            </a:r>
            <a:r>
              <a:rPr sz="2993" spc="4" dirty="0">
                <a:latin typeface="Times New Roman"/>
                <a:cs typeface="Times New Roman"/>
              </a:rPr>
              <a:t>when</a:t>
            </a:r>
            <a:r>
              <a:rPr sz="2993" spc="13" dirty="0">
                <a:latin typeface="Times New Roman"/>
                <a:cs typeface="Times New Roman"/>
              </a:rPr>
              <a:t> </a:t>
            </a:r>
            <a:r>
              <a:rPr sz="2993" spc="4" dirty="0">
                <a:latin typeface="Times New Roman"/>
                <a:cs typeface="Times New Roman"/>
              </a:rPr>
              <a:t>it </a:t>
            </a:r>
            <a:r>
              <a:rPr sz="2993" spc="9" dirty="0">
                <a:latin typeface="Times New Roman"/>
                <a:cs typeface="Times New Roman"/>
              </a:rPr>
              <a:t>was the</a:t>
            </a:r>
            <a:r>
              <a:rPr sz="2993" spc="4" dirty="0">
                <a:latin typeface="Times New Roman"/>
                <a:cs typeface="Times New Roman"/>
              </a:rPr>
              <a:t> universal</a:t>
            </a:r>
            <a:r>
              <a:rPr sz="2993" spc="17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language</a:t>
            </a:r>
            <a:r>
              <a:rPr sz="2993" spc="4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in</a:t>
            </a:r>
            <a:r>
              <a:rPr sz="2993" spc="13" dirty="0">
                <a:latin typeface="Times New Roman"/>
                <a:cs typeface="Times New Roman"/>
              </a:rPr>
              <a:t> </a:t>
            </a:r>
            <a:r>
              <a:rPr sz="2993" spc="4" dirty="0">
                <a:latin typeface="Times New Roman"/>
                <a:cs typeface="Times New Roman"/>
              </a:rPr>
              <a:t>the </a:t>
            </a:r>
            <a:r>
              <a:rPr sz="2993" spc="9" dirty="0">
                <a:latin typeface="Times New Roman"/>
                <a:cs typeface="Times New Roman"/>
              </a:rPr>
              <a:t> Western</a:t>
            </a:r>
            <a:r>
              <a:rPr sz="2993" spc="4" dirty="0">
                <a:latin typeface="Times New Roman"/>
                <a:cs typeface="Times New Roman"/>
              </a:rPr>
              <a:t> world.</a:t>
            </a:r>
            <a:endParaRPr sz="2993">
              <a:latin typeface="Times New Roman"/>
              <a:cs typeface="Times New Roman"/>
            </a:endParaRPr>
          </a:p>
          <a:p>
            <a:pPr marL="333938" marR="227512" indent="-323621">
              <a:lnSpc>
                <a:spcPts val="3249"/>
              </a:lnSpc>
              <a:spcBef>
                <a:spcPts val="774"/>
              </a:spcBef>
              <a:buChar char="•"/>
              <a:tabLst>
                <a:tab pos="333938" algn="l"/>
                <a:tab pos="334481" algn="l"/>
              </a:tabLst>
            </a:pPr>
            <a:r>
              <a:rPr sz="2993" spc="9" dirty="0">
                <a:latin typeface="Times New Roman"/>
                <a:cs typeface="Times New Roman"/>
              </a:rPr>
              <a:t>Other languages, </a:t>
            </a:r>
            <a:r>
              <a:rPr sz="2993" spc="4" dirty="0">
                <a:latin typeface="Times New Roman"/>
                <a:cs typeface="Times New Roman"/>
              </a:rPr>
              <a:t>such as </a:t>
            </a:r>
            <a:r>
              <a:rPr sz="2993" spc="9" dirty="0">
                <a:latin typeface="Times New Roman"/>
                <a:cs typeface="Times New Roman"/>
              </a:rPr>
              <a:t>German and French, have </a:t>
            </a:r>
            <a:r>
              <a:rPr sz="2993" spc="-735" dirty="0">
                <a:latin typeface="Times New Roman"/>
                <a:cs typeface="Times New Roman"/>
              </a:rPr>
              <a:t> </a:t>
            </a:r>
            <a:r>
              <a:rPr sz="2993" spc="4" dirty="0">
                <a:latin typeface="Times New Roman"/>
                <a:cs typeface="Times New Roman"/>
              </a:rPr>
              <a:t>also influenced</a:t>
            </a:r>
            <a:r>
              <a:rPr sz="2993" spc="21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medical</a:t>
            </a:r>
            <a:r>
              <a:rPr sz="2993" spc="13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terms.</a:t>
            </a:r>
            <a:endParaRPr sz="2993">
              <a:latin typeface="Times New Roman"/>
              <a:cs typeface="Times New Roman"/>
            </a:endParaRPr>
          </a:p>
          <a:p>
            <a:pPr marL="333938" marR="382264" indent="-323621">
              <a:lnSpc>
                <a:spcPts val="3249"/>
              </a:lnSpc>
              <a:spcBef>
                <a:spcPts val="714"/>
              </a:spcBef>
              <a:buChar char="•"/>
              <a:tabLst>
                <a:tab pos="333938" algn="l"/>
                <a:tab pos="334481" algn="l"/>
              </a:tabLst>
            </a:pPr>
            <a:r>
              <a:rPr sz="2993" spc="9" dirty="0">
                <a:latin typeface="Times New Roman"/>
                <a:cs typeface="Times New Roman"/>
              </a:rPr>
              <a:t>Today, many new terms </a:t>
            </a:r>
            <a:r>
              <a:rPr sz="2993" spc="4" dirty="0">
                <a:latin typeface="Times New Roman"/>
                <a:cs typeface="Times New Roman"/>
              </a:rPr>
              <a:t>are </a:t>
            </a:r>
            <a:r>
              <a:rPr sz="2993" spc="9" dirty="0">
                <a:latin typeface="Times New Roman"/>
                <a:cs typeface="Times New Roman"/>
              </a:rPr>
              <a:t>derived </a:t>
            </a:r>
            <a:r>
              <a:rPr sz="2993" spc="4" dirty="0">
                <a:latin typeface="Times New Roman"/>
                <a:cs typeface="Times New Roman"/>
              </a:rPr>
              <a:t>from English, </a:t>
            </a:r>
            <a:r>
              <a:rPr sz="2993" spc="-735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which</a:t>
            </a:r>
            <a:r>
              <a:rPr sz="2993" spc="4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is</a:t>
            </a:r>
            <a:r>
              <a:rPr sz="2993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considered</a:t>
            </a:r>
            <a:r>
              <a:rPr sz="2993" spc="4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the</a:t>
            </a:r>
            <a:r>
              <a:rPr sz="2993" spc="-9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universal</a:t>
            </a:r>
            <a:r>
              <a:rPr sz="2993" spc="4" dirty="0">
                <a:latin typeface="Times New Roman"/>
                <a:cs typeface="Times New Roman"/>
              </a:rPr>
              <a:t> </a:t>
            </a:r>
            <a:r>
              <a:rPr sz="2993" spc="9" dirty="0">
                <a:latin typeface="Times New Roman"/>
                <a:cs typeface="Times New Roman"/>
              </a:rPr>
              <a:t>language.</a:t>
            </a:r>
            <a:endParaRPr sz="2993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25116" y="441705"/>
            <a:ext cx="475234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Primary</a:t>
            </a:r>
            <a:r>
              <a:rPr spc="-25" dirty="0"/>
              <a:t> </a:t>
            </a:r>
            <a:r>
              <a:rPr spc="-5" dirty="0"/>
              <a:t>Medical Terms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1263" y="1506982"/>
            <a:ext cx="8211184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77520" marR="5080" indent="-465455">
              <a:lnSpc>
                <a:spcPct val="100000"/>
              </a:lnSpc>
              <a:spcBef>
                <a:spcPts val="100"/>
              </a:spcBef>
              <a:buFont typeface="Times New Roman"/>
              <a:buChar char="•"/>
              <a:tabLst>
                <a:tab pos="477520" algn="l"/>
                <a:tab pos="478155" algn="l"/>
              </a:tabLst>
            </a:pPr>
            <a:r>
              <a:rPr sz="3000" dirty="0">
                <a:latin typeface="Arial MT"/>
                <a:cs typeface="Arial MT"/>
              </a:rPr>
              <a:t>Primary</a:t>
            </a:r>
            <a:r>
              <a:rPr sz="3000" spc="-5" dirty="0">
                <a:latin typeface="Arial MT"/>
                <a:cs typeface="Arial MT"/>
              </a:rPr>
              <a:t> medical</a:t>
            </a:r>
            <a:r>
              <a:rPr sz="3000" spc="-2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terms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enable</a:t>
            </a:r>
            <a:r>
              <a:rPr sz="3000" spc="-2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you </a:t>
            </a:r>
            <a:r>
              <a:rPr sz="3000" spc="-10" dirty="0">
                <a:latin typeface="Arial MT"/>
                <a:cs typeface="Arial MT"/>
              </a:rPr>
              <a:t>to</a:t>
            </a:r>
            <a:r>
              <a:rPr sz="3000" dirty="0">
                <a:latin typeface="Arial MT"/>
                <a:cs typeface="Arial MT"/>
              </a:rPr>
              <a:t> prioritize </a:t>
            </a:r>
            <a:r>
              <a:rPr sz="3000" spc="-819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terms</a:t>
            </a:r>
            <a:r>
              <a:rPr sz="3000" spc="1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in</a:t>
            </a:r>
            <a:r>
              <a:rPr sz="3000" spc="-1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your</a:t>
            </a:r>
            <a:r>
              <a:rPr sz="3000" dirty="0">
                <a:latin typeface="Arial MT"/>
                <a:cs typeface="Arial MT"/>
              </a:rPr>
              <a:t> study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of</a:t>
            </a:r>
            <a:r>
              <a:rPr sz="3000" spc="-1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medical terminology.</a:t>
            </a:r>
            <a:endParaRPr sz="3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29104" y="441705"/>
            <a:ext cx="494220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What</a:t>
            </a:r>
            <a:r>
              <a:rPr dirty="0"/>
              <a:t> </a:t>
            </a:r>
            <a:r>
              <a:rPr spc="-5" dirty="0"/>
              <a:t>Parts</a:t>
            </a:r>
            <a:r>
              <a:rPr spc="-15" dirty="0"/>
              <a:t> </a:t>
            </a:r>
            <a:r>
              <a:rPr spc="-5" dirty="0"/>
              <a:t>Are the</a:t>
            </a:r>
            <a:r>
              <a:rPr spc="5" dirty="0"/>
              <a:t> </a:t>
            </a:r>
            <a:r>
              <a:rPr spc="-10" dirty="0"/>
              <a:t>Key!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1263" y="1506982"/>
            <a:ext cx="7599680" cy="2699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77520" marR="5080" indent="-465455">
              <a:lnSpc>
                <a:spcPct val="100000"/>
              </a:lnSpc>
              <a:spcBef>
                <a:spcPts val="100"/>
              </a:spcBef>
              <a:buChar char="•"/>
              <a:tabLst>
                <a:tab pos="477520" algn="l"/>
                <a:tab pos="478155" algn="l"/>
              </a:tabLst>
            </a:pPr>
            <a:r>
              <a:rPr sz="3000" dirty="0">
                <a:latin typeface="Arial MT"/>
                <a:cs typeface="Arial MT"/>
              </a:rPr>
              <a:t>Four</a:t>
            </a:r>
            <a:r>
              <a:rPr sz="3000" spc="-5" dirty="0">
                <a:latin typeface="Arial MT"/>
                <a:cs typeface="Arial MT"/>
              </a:rPr>
              <a:t> basic</a:t>
            </a:r>
            <a:r>
              <a:rPr sz="3000" spc="-2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types</a:t>
            </a:r>
            <a:r>
              <a:rPr sz="3000" spc="-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of </a:t>
            </a:r>
            <a:r>
              <a:rPr sz="3000" spc="-5" dirty="0">
                <a:latin typeface="Arial MT"/>
                <a:cs typeface="Arial MT"/>
              </a:rPr>
              <a:t>word</a:t>
            </a:r>
            <a:r>
              <a:rPr sz="300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parts are</a:t>
            </a:r>
            <a:r>
              <a:rPr sz="300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used</a:t>
            </a:r>
            <a:r>
              <a:rPr sz="3000" spc="-3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to </a:t>
            </a:r>
            <a:r>
              <a:rPr sz="3000" spc="-81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create </a:t>
            </a:r>
            <a:r>
              <a:rPr sz="3000" dirty="0">
                <a:latin typeface="Arial MT"/>
                <a:cs typeface="Arial MT"/>
              </a:rPr>
              <a:t>complex</a:t>
            </a:r>
            <a:r>
              <a:rPr sz="3000" spc="-2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medical</a:t>
            </a:r>
            <a:r>
              <a:rPr sz="3000" spc="-2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terms:</a:t>
            </a:r>
            <a:endParaRPr sz="3000">
              <a:latin typeface="Arial MT"/>
              <a:cs typeface="Arial MT"/>
            </a:endParaRPr>
          </a:p>
          <a:p>
            <a:pPr marL="1075055" lvl="1" indent="-323850">
              <a:lnSpc>
                <a:spcPct val="100000"/>
              </a:lnSpc>
              <a:spcBef>
                <a:spcPts val="600"/>
              </a:spcBef>
              <a:buChar char="–"/>
              <a:tabLst>
                <a:tab pos="1075055" algn="l"/>
                <a:tab pos="1075690" algn="l"/>
              </a:tabLst>
            </a:pPr>
            <a:r>
              <a:rPr sz="2400" dirty="0">
                <a:latin typeface="Arial MT"/>
                <a:cs typeface="Arial MT"/>
              </a:rPr>
              <a:t>Word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roots</a:t>
            </a:r>
            <a:endParaRPr sz="2400">
              <a:latin typeface="Arial MT"/>
              <a:cs typeface="Arial MT"/>
            </a:endParaRPr>
          </a:p>
          <a:p>
            <a:pPr marL="1075055" lvl="1" indent="-323850">
              <a:lnSpc>
                <a:spcPct val="100000"/>
              </a:lnSpc>
              <a:spcBef>
                <a:spcPts val="575"/>
              </a:spcBef>
              <a:buChar char="–"/>
              <a:tabLst>
                <a:tab pos="1075055" algn="l"/>
                <a:tab pos="1075690" algn="l"/>
              </a:tabLst>
            </a:pPr>
            <a:r>
              <a:rPr sz="2400" spc="-5" dirty="0">
                <a:latin typeface="Arial MT"/>
                <a:cs typeface="Arial MT"/>
              </a:rPr>
              <a:t>Combining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forms</a:t>
            </a:r>
            <a:endParaRPr sz="2400">
              <a:latin typeface="Arial MT"/>
              <a:cs typeface="Arial MT"/>
            </a:endParaRPr>
          </a:p>
          <a:p>
            <a:pPr marL="1075055" lvl="1" indent="-323850">
              <a:lnSpc>
                <a:spcPct val="100000"/>
              </a:lnSpc>
              <a:spcBef>
                <a:spcPts val="580"/>
              </a:spcBef>
              <a:buChar char="–"/>
              <a:tabLst>
                <a:tab pos="1075055" algn="l"/>
                <a:tab pos="1075690" algn="l"/>
              </a:tabLst>
            </a:pPr>
            <a:r>
              <a:rPr sz="2400" spc="-5" dirty="0">
                <a:latin typeface="Arial MT"/>
                <a:cs typeface="Arial MT"/>
              </a:rPr>
              <a:t>Suffixes</a:t>
            </a:r>
            <a:endParaRPr sz="2400">
              <a:latin typeface="Arial MT"/>
              <a:cs typeface="Arial MT"/>
            </a:endParaRPr>
          </a:p>
          <a:p>
            <a:pPr marL="1075055" lvl="1" indent="-323850">
              <a:lnSpc>
                <a:spcPct val="100000"/>
              </a:lnSpc>
              <a:spcBef>
                <a:spcPts val="575"/>
              </a:spcBef>
              <a:buChar char="–"/>
              <a:tabLst>
                <a:tab pos="1075055" algn="l"/>
                <a:tab pos="1075690" algn="l"/>
              </a:tabLst>
            </a:pPr>
            <a:r>
              <a:rPr sz="2400" spc="-5" dirty="0">
                <a:latin typeface="Arial MT"/>
                <a:cs typeface="Arial MT"/>
              </a:rPr>
              <a:t>Prefixes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23809" y="5893056"/>
            <a:ext cx="1282700" cy="347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100" spc="-35" dirty="0">
                <a:latin typeface="Arial MT"/>
                <a:cs typeface="Arial MT"/>
              </a:rPr>
              <a:t>(</a:t>
            </a:r>
            <a:r>
              <a:rPr sz="2100" spc="-45" dirty="0">
                <a:latin typeface="Arial MT"/>
                <a:cs typeface="Arial MT"/>
              </a:rPr>
              <a:t>contin</a:t>
            </a:r>
            <a:r>
              <a:rPr sz="2100" spc="-65" dirty="0">
                <a:latin typeface="Arial MT"/>
                <a:cs typeface="Arial MT"/>
              </a:rPr>
              <a:t>ue</a:t>
            </a:r>
            <a:r>
              <a:rPr sz="2100" spc="-40" dirty="0">
                <a:latin typeface="Arial MT"/>
                <a:cs typeface="Arial MT"/>
              </a:rPr>
              <a:t>s)</a:t>
            </a:r>
            <a:endParaRPr sz="21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29104" y="441705"/>
            <a:ext cx="494220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What</a:t>
            </a:r>
            <a:r>
              <a:rPr dirty="0"/>
              <a:t> </a:t>
            </a:r>
            <a:r>
              <a:rPr spc="-5" dirty="0"/>
              <a:t>Parts</a:t>
            </a:r>
            <a:r>
              <a:rPr spc="-15" dirty="0"/>
              <a:t> </a:t>
            </a:r>
            <a:r>
              <a:rPr spc="-5" dirty="0"/>
              <a:t>Are the</a:t>
            </a:r>
            <a:r>
              <a:rPr spc="5" dirty="0"/>
              <a:t> </a:t>
            </a:r>
            <a:r>
              <a:rPr spc="-10" dirty="0"/>
              <a:t>Key!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08860" y="1905000"/>
            <a:ext cx="4715255" cy="36576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65321" y="441705"/>
            <a:ext cx="247078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Word</a:t>
            </a:r>
            <a:r>
              <a:rPr spc="-65" dirty="0"/>
              <a:t> </a:t>
            </a:r>
            <a:r>
              <a:rPr spc="-5" dirty="0"/>
              <a:t>Roots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1263" y="1503934"/>
            <a:ext cx="844423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77520" marR="5080" indent="-465455">
              <a:lnSpc>
                <a:spcPct val="100000"/>
              </a:lnSpc>
              <a:spcBef>
                <a:spcPts val="100"/>
              </a:spcBef>
              <a:buChar char="•"/>
              <a:tabLst>
                <a:tab pos="477520" algn="l"/>
                <a:tab pos="478155" algn="l"/>
              </a:tabLst>
            </a:pPr>
            <a:r>
              <a:rPr sz="3000" dirty="0">
                <a:latin typeface="Arial MT"/>
                <a:cs typeface="Arial MT"/>
              </a:rPr>
              <a:t>Word</a:t>
            </a:r>
            <a:r>
              <a:rPr sz="3000" spc="-1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roots</a:t>
            </a:r>
            <a:r>
              <a:rPr sz="3000" spc="-1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usually,</a:t>
            </a:r>
            <a:r>
              <a:rPr sz="3000" spc="-5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but</a:t>
            </a:r>
            <a:r>
              <a:rPr sz="3000" spc="-1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not</a:t>
            </a:r>
            <a:r>
              <a:rPr sz="3000" spc="-1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always,</a:t>
            </a:r>
            <a:r>
              <a:rPr sz="3000" spc="-3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indicate</a:t>
            </a:r>
            <a:r>
              <a:rPr sz="3000" spc="-5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the </a:t>
            </a:r>
            <a:r>
              <a:rPr sz="3000" spc="-81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part of</a:t>
            </a:r>
            <a:r>
              <a:rPr sz="3000" spc="-1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the</a:t>
            </a:r>
            <a:r>
              <a:rPr sz="300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body</a:t>
            </a:r>
            <a:r>
              <a:rPr sz="3000" spc="-1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involved.</a:t>
            </a:r>
            <a:endParaRPr sz="30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23809" y="5893056"/>
            <a:ext cx="1282700" cy="3473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100" spc="-35" dirty="0">
                <a:latin typeface="Arial MT"/>
                <a:cs typeface="Arial MT"/>
              </a:rPr>
              <a:t>(</a:t>
            </a:r>
            <a:r>
              <a:rPr sz="2100" spc="-45" dirty="0">
                <a:latin typeface="Arial MT"/>
                <a:cs typeface="Arial MT"/>
              </a:rPr>
              <a:t>contin</a:t>
            </a:r>
            <a:r>
              <a:rPr sz="2100" spc="-65" dirty="0">
                <a:latin typeface="Arial MT"/>
                <a:cs typeface="Arial MT"/>
              </a:rPr>
              <a:t>ue</a:t>
            </a:r>
            <a:r>
              <a:rPr sz="2100" spc="-40" dirty="0">
                <a:latin typeface="Arial MT"/>
                <a:cs typeface="Arial MT"/>
              </a:rPr>
              <a:t>s)</a:t>
            </a:r>
            <a:endParaRPr sz="21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</TotalTime>
  <Words>818</Words>
  <Application>Microsoft Office PowerPoint</Application>
  <PresentationFormat>On-screen Show (4:3)</PresentationFormat>
  <Paragraphs>215</Paragraphs>
  <Slides>39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Facet</vt:lpstr>
      <vt:lpstr>PowerPoint Presentation</vt:lpstr>
      <vt:lpstr>PowerPoint Presentation</vt:lpstr>
      <vt:lpstr>PowerPoint Presentation</vt:lpstr>
      <vt:lpstr>Outlines</vt:lpstr>
      <vt:lpstr>Introduction</vt:lpstr>
      <vt:lpstr>Primary Medical Terms</vt:lpstr>
      <vt:lpstr>What Parts Are the Key!</vt:lpstr>
      <vt:lpstr>What Parts Are the Key!</vt:lpstr>
      <vt:lpstr>Word Roots</vt:lpstr>
      <vt:lpstr>Word Roots</vt:lpstr>
      <vt:lpstr>Combining Forms</vt:lpstr>
      <vt:lpstr>Combining Forms</vt:lpstr>
      <vt:lpstr>Combining Forms</vt:lpstr>
      <vt:lpstr>Suffixes</vt:lpstr>
      <vt:lpstr>Suffixes</vt:lpstr>
      <vt:lpstr>Prefixes</vt:lpstr>
      <vt:lpstr>Prefixes</vt:lpstr>
      <vt:lpstr>Determining Meanings on the  Basis of Word Parts</vt:lpstr>
      <vt:lpstr>Determining Meanings on the  Basis of Word Parts</vt:lpstr>
      <vt:lpstr>Additional Lessons in This Chapter</vt:lpstr>
      <vt:lpstr>Additional Lessons in This Chapter</vt:lpstr>
      <vt:lpstr>Key Word Parts and Definitions</vt:lpstr>
      <vt:lpstr>Key Word Parts and Definitions</vt:lpstr>
      <vt:lpstr>Key Word Parts and Definitions</vt:lpstr>
      <vt:lpstr>Key Word Parts and Definitions</vt:lpstr>
      <vt:lpstr>Questions</vt:lpstr>
      <vt:lpstr>Question</vt:lpstr>
      <vt:lpstr>Answer</vt:lpstr>
      <vt:lpstr>Question</vt:lpstr>
      <vt:lpstr>Answer</vt:lpstr>
      <vt:lpstr>Question</vt:lpstr>
      <vt:lpstr>Answer</vt:lpstr>
      <vt:lpstr>Question</vt:lpstr>
      <vt:lpstr>Answer</vt:lpstr>
      <vt:lpstr>RULES FOR FORMING AND SPELLING  MEDICAL TERMS</vt:lpstr>
      <vt:lpstr>PowerPoint Presentation</vt:lpstr>
      <vt:lpstr>PowerPoint Presentation</vt:lpstr>
      <vt:lpstr>EXERCISE 2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Medical Terminology</dc:title>
  <dc:creator>sys admin</dc:creator>
  <cp:lastModifiedBy>High Tech</cp:lastModifiedBy>
  <cp:revision>17</cp:revision>
  <dcterms:created xsi:type="dcterms:W3CDTF">2021-10-23T19:48:52Z</dcterms:created>
  <dcterms:modified xsi:type="dcterms:W3CDTF">2025-04-06T06:35:32Z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2018-03-01T00:00:00Z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2021-10-23T00:00:00Z</vt:filetime>
  </property>
</Properties>
</file>