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21" r:id="rId3"/>
  </p:sldMasterIdLst>
  <p:notesMasterIdLst>
    <p:notesMasterId r:id="rId22"/>
  </p:notesMasterIdLst>
  <p:sldIdLst>
    <p:sldId id="327" r:id="rId4"/>
    <p:sldId id="482" r:id="rId5"/>
    <p:sldId id="382" r:id="rId6"/>
    <p:sldId id="308" r:id="rId7"/>
    <p:sldId id="383" r:id="rId8"/>
    <p:sldId id="515" r:id="rId9"/>
    <p:sldId id="384" r:id="rId10"/>
    <p:sldId id="385" r:id="rId11"/>
    <p:sldId id="386" r:id="rId12"/>
    <p:sldId id="397" r:id="rId13"/>
    <p:sldId id="516" r:id="rId14"/>
    <p:sldId id="388" r:id="rId15"/>
    <p:sldId id="389" r:id="rId16"/>
    <p:sldId id="305" r:id="rId17"/>
    <p:sldId id="309" r:id="rId18"/>
    <p:sldId id="357" r:id="rId19"/>
    <p:sldId id="258" r:id="rId20"/>
    <p:sldId id="5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51C0B554-A09F-44B5-AAA4-CBEBBC06404C}">
          <p14:sldIdLst>
            <p14:sldId id="482"/>
            <p14:sldId id="382"/>
            <p14:sldId id="308"/>
            <p14:sldId id="383"/>
            <p14:sldId id="515"/>
            <p14:sldId id="384"/>
            <p14:sldId id="385"/>
            <p14:sldId id="386"/>
            <p14:sldId id="397"/>
            <p14:sldId id="516"/>
            <p14:sldId id="388"/>
            <p14:sldId id="389"/>
            <p14:sldId id="305"/>
            <p14:sldId id="309"/>
            <p14:sldId id="357"/>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2D71B55F-FB01-4A19-919F-DC5AF2FF8627}">
      <dgm:prSet/>
      <dgm:spPr/>
      <dgm:t>
        <a:bodyPr/>
        <a:lstStyle/>
        <a:p>
          <a:r>
            <a:rPr lang="en-US" dirty="0"/>
            <a:t>What is GH</a:t>
          </a:r>
        </a:p>
      </dgm:t>
    </dgm:pt>
    <dgm:pt modelId="{41F7EB27-9468-4CE3-A3B4-1A3E9653507A}" type="parTrans" cxnId="{FD1FB43F-727A-4EFA-8677-58A346F08D48}">
      <dgm:prSet/>
      <dgm:spPr/>
      <dgm:t>
        <a:bodyPr/>
        <a:lstStyle/>
        <a:p>
          <a:endParaRPr lang="en-US"/>
        </a:p>
      </dgm:t>
    </dgm:pt>
    <dgm:pt modelId="{60EA5FC6-8BB6-4BB1-8409-16F7AB022541}" type="sibTrans" cxnId="{FD1FB43F-727A-4EFA-8677-58A346F08D48}">
      <dgm:prSet/>
      <dgm:spPr/>
      <dgm:t>
        <a:bodyPr/>
        <a:lstStyle/>
        <a:p>
          <a:endParaRPr lang="en-US"/>
        </a:p>
      </dgm:t>
    </dgm:pt>
    <dgm:pt modelId="{909216A0-199C-4C1B-973B-0C2328F526BC}">
      <dgm:prSet/>
      <dgm:spPr/>
      <dgm:t>
        <a:bodyPr/>
        <a:lstStyle/>
        <a:p>
          <a:r>
            <a:rPr lang="en-US" dirty="0"/>
            <a:t>Structure of GH</a:t>
          </a:r>
        </a:p>
        <a:p>
          <a:r>
            <a:rPr lang="en-US" dirty="0"/>
            <a:t> </a:t>
          </a:r>
        </a:p>
      </dgm:t>
    </dgm:pt>
    <dgm:pt modelId="{ADA4D8DD-A4C1-4ADE-8B8E-51FDFD8F5AFF}" type="parTrans" cxnId="{D8BAB99A-003F-4146-A5D3-54723156C0FB}">
      <dgm:prSet/>
      <dgm:spPr/>
      <dgm:t>
        <a:bodyPr/>
        <a:lstStyle/>
        <a:p>
          <a:endParaRPr lang="en-US"/>
        </a:p>
      </dgm:t>
    </dgm:pt>
    <dgm:pt modelId="{8E079CCD-3BD7-40F0-8394-C721595DEBBF}" type="sibTrans" cxnId="{D8BAB99A-003F-4146-A5D3-54723156C0FB}">
      <dgm:prSet/>
      <dgm:spPr/>
      <dgm:t>
        <a:bodyPr/>
        <a:lstStyle/>
        <a:p>
          <a:endParaRPr lang="en-US"/>
        </a:p>
      </dgm:t>
    </dgm:pt>
    <dgm:pt modelId="{8B28B51B-FE94-4582-B2E7-E3868BDF5DC4}">
      <dgm:prSet/>
      <dgm:spPr/>
      <dgm:t>
        <a:bodyPr/>
        <a:lstStyle/>
        <a:p>
          <a:r>
            <a:rPr lang="en-US" dirty="0"/>
            <a:t>Mechanism of action</a:t>
          </a:r>
        </a:p>
      </dgm:t>
    </dgm:pt>
    <dgm:pt modelId="{AB3961F1-7BAF-41F3-BD58-37A309C4065F}" type="parTrans" cxnId="{B7379BFE-25F3-4DCB-9E4A-6CDB83DAAE87}">
      <dgm:prSet/>
      <dgm:spPr/>
      <dgm:t>
        <a:bodyPr/>
        <a:lstStyle/>
        <a:p>
          <a:endParaRPr lang="en-US"/>
        </a:p>
      </dgm:t>
    </dgm:pt>
    <dgm:pt modelId="{D2F350BE-986C-43E1-957A-B766EFB82D0D}" type="sibTrans" cxnId="{B7379BFE-25F3-4DCB-9E4A-6CDB83DAAE87}">
      <dgm:prSet/>
      <dgm:spPr/>
      <dgm:t>
        <a:bodyPr/>
        <a:lstStyle/>
        <a:p>
          <a:endParaRPr lang="en-US"/>
        </a:p>
      </dgm:t>
    </dgm:pt>
    <dgm:pt modelId="{8938A4D2-97A9-437D-91AE-8CF6DE741287}">
      <dgm:prSet/>
      <dgm:spPr/>
      <dgm:t>
        <a:bodyPr/>
        <a:lstStyle/>
        <a:p>
          <a:r>
            <a:rPr lang="en-US" dirty="0"/>
            <a:t>Regulation</a:t>
          </a:r>
        </a:p>
      </dgm:t>
    </dgm:pt>
    <dgm:pt modelId="{7FD1D465-081E-404B-B157-F71EC3D2BF06}" type="parTrans" cxnId="{4004A807-0602-4C20-A32E-D1395A323875}">
      <dgm:prSet/>
      <dgm:spPr/>
      <dgm:t>
        <a:bodyPr/>
        <a:lstStyle/>
        <a:p>
          <a:endParaRPr lang="en-US"/>
        </a:p>
      </dgm:t>
    </dgm:pt>
    <dgm:pt modelId="{C2F3EA88-78F3-4D8A-8111-BB0902297D0E}" type="sibTrans" cxnId="{4004A807-0602-4C20-A32E-D1395A323875}">
      <dgm:prSet/>
      <dgm:spPr/>
      <dgm:t>
        <a:bodyPr/>
        <a:lstStyle/>
        <a:p>
          <a:endParaRPr lang="en-US"/>
        </a:p>
      </dgm:t>
    </dgm:pt>
    <dgm:pt modelId="{B0345854-2E63-4F6D-9B1C-8C780C8EE327}">
      <dgm:prSet/>
      <dgm:spPr/>
      <dgm:t>
        <a:bodyPr/>
        <a:lstStyle/>
        <a:p>
          <a:r>
            <a:rPr lang="en-US" dirty="0"/>
            <a:t>Abnormality</a:t>
          </a:r>
        </a:p>
      </dgm:t>
    </dgm:pt>
    <dgm:pt modelId="{7C36B637-031E-4C2D-80EB-3EBA1F58BD80}" type="parTrans" cxnId="{5F0C11EB-6C61-4BF6-9E0A-5B634DCD4161}">
      <dgm:prSet/>
      <dgm:spPr/>
      <dgm:t>
        <a:bodyPr/>
        <a:lstStyle/>
        <a:p>
          <a:endParaRPr lang="en-US"/>
        </a:p>
      </dgm:t>
    </dgm:pt>
    <dgm:pt modelId="{52B1BE53-0E14-47D7-A17A-AB806F9184A5}" type="sibTrans" cxnId="{5F0C11EB-6C61-4BF6-9E0A-5B634DCD4161}">
      <dgm:prSet/>
      <dgm:spPr/>
      <dgm:t>
        <a:bodyPr/>
        <a:lstStyle/>
        <a:p>
          <a:endParaRPr lang="en-US"/>
        </a:p>
      </dgm:t>
    </dgm:pt>
    <dgm:pt modelId="{95F45B56-0B26-4094-8429-725DD99AFB51}">
      <dgm:prSet/>
      <dgm:spPr/>
      <dgm:t>
        <a:bodyPr/>
        <a:lstStyle/>
        <a:p>
          <a:endParaRPr lang="en-US" dirty="0"/>
        </a:p>
      </dgm:t>
    </dgm:pt>
    <dgm:pt modelId="{B034A35C-3211-4FA1-A6EB-8C052DBB6CFB}" type="parTrans" cxnId="{31D39144-834E-4D61-BEE7-A67896D64DC9}">
      <dgm:prSet/>
      <dgm:spPr/>
      <dgm:t>
        <a:bodyPr/>
        <a:lstStyle/>
        <a:p>
          <a:endParaRPr lang="en-US"/>
        </a:p>
      </dgm:t>
    </dgm:pt>
    <dgm:pt modelId="{80887927-2C21-487F-AC21-9EA573D419E6}" type="sibTrans" cxnId="{31D39144-834E-4D61-BEE7-A67896D64DC9}">
      <dgm:prSet/>
      <dgm:spPr/>
      <dgm:t>
        <a:bodyPr/>
        <a:lstStyle/>
        <a:p>
          <a:endParaRPr lang="en-US"/>
        </a:p>
      </dgm:t>
    </dgm:pt>
    <dgm:pt modelId="{78679072-055E-4EC9-B14B-4523A692D84C}" type="pres">
      <dgm:prSet presAssocID="{3B804D1E-598D-466B-BCE7-2E57B367F4C3}" presName="vert0" presStyleCnt="0">
        <dgm:presLayoutVars>
          <dgm:dir/>
          <dgm:animOne val="branch"/>
          <dgm:animLvl val="lvl"/>
        </dgm:presLayoutVars>
      </dgm:prSet>
      <dgm:spPr/>
    </dgm:pt>
    <dgm:pt modelId="{61E16627-7F10-44EC-A5EB-DBCFE09BE554}" type="pres">
      <dgm:prSet presAssocID="{2D71B55F-FB01-4A19-919F-DC5AF2FF8627}" presName="thickLine" presStyleLbl="alignNode1" presStyleIdx="0" presStyleCnt="6"/>
      <dgm:spPr/>
    </dgm:pt>
    <dgm:pt modelId="{0B4BD053-2FAB-424A-823E-413DA60FB2C6}" type="pres">
      <dgm:prSet presAssocID="{2D71B55F-FB01-4A19-919F-DC5AF2FF8627}" presName="horz1" presStyleCnt="0"/>
      <dgm:spPr/>
    </dgm:pt>
    <dgm:pt modelId="{E1BB92F7-4967-4C7C-A232-1DD1ECE976DE}" type="pres">
      <dgm:prSet presAssocID="{2D71B55F-FB01-4A19-919F-DC5AF2FF8627}" presName="tx1" presStyleLbl="revTx" presStyleIdx="0" presStyleCnt="6"/>
      <dgm:spPr/>
    </dgm:pt>
    <dgm:pt modelId="{2E356005-6D06-4AAD-9CF4-3B984BBCDA57}" type="pres">
      <dgm:prSet presAssocID="{2D71B55F-FB01-4A19-919F-DC5AF2FF8627}" presName="vert1" presStyleCnt="0"/>
      <dgm:spPr/>
    </dgm:pt>
    <dgm:pt modelId="{ECBCC20B-FA30-477E-A828-3C3D9670DD0C}" type="pres">
      <dgm:prSet presAssocID="{909216A0-199C-4C1B-973B-0C2328F526BC}" presName="thickLine" presStyleLbl="alignNode1" presStyleIdx="1" presStyleCnt="6"/>
      <dgm:spPr/>
    </dgm:pt>
    <dgm:pt modelId="{A90C7950-506C-4493-8D60-2E4C6E58D166}" type="pres">
      <dgm:prSet presAssocID="{909216A0-199C-4C1B-973B-0C2328F526BC}" presName="horz1" presStyleCnt="0"/>
      <dgm:spPr/>
    </dgm:pt>
    <dgm:pt modelId="{2FD877EB-D7FE-487D-9522-F088D4B2147D}" type="pres">
      <dgm:prSet presAssocID="{909216A0-199C-4C1B-973B-0C2328F526BC}" presName="tx1" presStyleLbl="revTx" presStyleIdx="1" presStyleCnt="6"/>
      <dgm:spPr/>
    </dgm:pt>
    <dgm:pt modelId="{3D776E09-9AC4-45F7-A4AC-EEB6680DF312}" type="pres">
      <dgm:prSet presAssocID="{909216A0-199C-4C1B-973B-0C2328F526BC}" presName="vert1" presStyleCnt="0"/>
      <dgm:spPr/>
    </dgm:pt>
    <dgm:pt modelId="{C731F56F-2457-4D5B-A2CD-6191BE0D3219}" type="pres">
      <dgm:prSet presAssocID="{8B28B51B-FE94-4582-B2E7-E3868BDF5DC4}" presName="thickLine" presStyleLbl="alignNode1" presStyleIdx="2" presStyleCnt="6"/>
      <dgm:spPr/>
    </dgm:pt>
    <dgm:pt modelId="{86945D10-35AE-4BC2-B45C-9A15567A4531}" type="pres">
      <dgm:prSet presAssocID="{8B28B51B-FE94-4582-B2E7-E3868BDF5DC4}" presName="horz1" presStyleCnt="0"/>
      <dgm:spPr/>
    </dgm:pt>
    <dgm:pt modelId="{4512484D-DBAA-4F52-9A60-F91E11B3FAC2}" type="pres">
      <dgm:prSet presAssocID="{8B28B51B-FE94-4582-B2E7-E3868BDF5DC4}" presName="tx1" presStyleLbl="revTx" presStyleIdx="2" presStyleCnt="6"/>
      <dgm:spPr/>
    </dgm:pt>
    <dgm:pt modelId="{3203D640-BFA6-41E4-A41A-5A64445903E1}" type="pres">
      <dgm:prSet presAssocID="{8B28B51B-FE94-4582-B2E7-E3868BDF5DC4}" presName="vert1" presStyleCnt="0"/>
      <dgm:spPr/>
    </dgm:pt>
    <dgm:pt modelId="{5E27F25F-A094-4212-961B-99B3D6297D7E}" type="pres">
      <dgm:prSet presAssocID="{8938A4D2-97A9-437D-91AE-8CF6DE741287}" presName="thickLine" presStyleLbl="alignNode1" presStyleIdx="3" presStyleCnt="6"/>
      <dgm:spPr/>
    </dgm:pt>
    <dgm:pt modelId="{1E44C83D-7DFD-42C2-8E11-71D8EAABC9FC}" type="pres">
      <dgm:prSet presAssocID="{8938A4D2-97A9-437D-91AE-8CF6DE741287}" presName="horz1" presStyleCnt="0"/>
      <dgm:spPr/>
    </dgm:pt>
    <dgm:pt modelId="{26C509E1-5797-4638-88F1-73CEB3102306}" type="pres">
      <dgm:prSet presAssocID="{8938A4D2-97A9-437D-91AE-8CF6DE741287}" presName="tx1" presStyleLbl="revTx" presStyleIdx="3" presStyleCnt="6"/>
      <dgm:spPr/>
    </dgm:pt>
    <dgm:pt modelId="{40DEA57F-8C97-4794-8363-CFC1BBA0BAC3}" type="pres">
      <dgm:prSet presAssocID="{8938A4D2-97A9-437D-91AE-8CF6DE741287}" presName="vert1" presStyleCnt="0"/>
      <dgm:spPr/>
    </dgm:pt>
    <dgm:pt modelId="{0E63F83C-B777-4AE5-BED8-8C1BA537F2A6}" type="pres">
      <dgm:prSet presAssocID="{B0345854-2E63-4F6D-9B1C-8C780C8EE327}" presName="thickLine" presStyleLbl="alignNode1" presStyleIdx="4" presStyleCnt="6"/>
      <dgm:spPr/>
    </dgm:pt>
    <dgm:pt modelId="{96B70A0F-726A-4619-8C2B-F7A0089F3C28}" type="pres">
      <dgm:prSet presAssocID="{B0345854-2E63-4F6D-9B1C-8C780C8EE327}" presName="horz1" presStyleCnt="0"/>
      <dgm:spPr/>
    </dgm:pt>
    <dgm:pt modelId="{A46B6B74-9E6A-4252-9B01-22DEDAD88C99}" type="pres">
      <dgm:prSet presAssocID="{B0345854-2E63-4F6D-9B1C-8C780C8EE327}" presName="tx1" presStyleLbl="revTx" presStyleIdx="4" presStyleCnt="6"/>
      <dgm:spPr/>
    </dgm:pt>
    <dgm:pt modelId="{1E6106D9-D0F7-4C51-8B1D-ACBFC7974D86}" type="pres">
      <dgm:prSet presAssocID="{B0345854-2E63-4F6D-9B1C-8C780C8EE327}" presName="vert1" presStyleCnt="0"/>
      <dgm:spPr/>
    </dgm:pt>
    <dgm:pt modelId="{64C1EB57-55F7-4430-95FE-C4B486F176FC}" type="pres">
      <dgm:prSet presAssocID="{95F45B56-0B26-4094-8429-725DD99AFB51}" presName="thickLine" presStyleLbl="alignNode1" presStyleIdx="5" presStyleCnt="6"/>
      <dgm:spPr/>
    </dgm:pt>
    <dgm:pt modelId="{10CCA878-189E-47CF-A117-B8ECE3F7AACB}" type="pres">
      <dgm:prSet presAssocID="{95F45B56-0B26-4094-8429-725DD99AFB51}" presName="horz1" presStyleCnt="0"/>
      <dgm:spPr/>
    </dgm:pt>
    <dgm:pt modelId="{93E0446C-AE2E-4A44-9209-CCD074FD347F}" type="pres">
      <dgm:prSet presAssocID="{95F45B56-0B26-4094-8429-725DD99AFB51}" presName="tx1" presStyleLbl="revTx" presStyleIdx="5" presStyleCnt="6"/>
      <dgm:spPr/>
    </dgm:pt>
    <dgm:pt modelId="{AEC0EB40-9372-458C-B914-60C2770E5E9E}" type="pres">
      <dgm:prSet presAssocID="{95F45B56-0B26-4094-8429-725DD99AFB51}" presName="vert1" presStyleCnt="0"/>
      <dgm:spPr/>
    </dgm:pt>
  </dgm:ptLst>
  <dgm:cxnLst>
    <dgm:cxn modelId="{F3567107-5449-43A1-A250-DAE60CBCE393}" type="presOf" srcId="{3B804D1E-598D-466B-BCE7-2E57B367F4C3}" destId="{78679072-055E-4EC9-B14B-4523A692D84C}" srcOrd="0" destOrd="0" presId="urn:microsoft.com/office/officeart/2008/layout/LinedList"/>
    <dgm:cxn modelId="{4004A807-0602-4C20-A32E-D1395A323875}" srcId="{3B804D1E-598D-466B-BCE7-2E57B367F4C3}" destId="{8938A4D2-97A9-437D-91AE-8CF6DE741287}" srcOrd="3" destOrd="0" parTransId="{7FD1D465-081E-404B-B157-F71EC3D2BF06}" sibTransId="{C2F3EA88-78F3-4D8A-8111-BB0902297D0E}"/>
    <dgm:cxn modelId="{0CF4CE09-A8B3-482A-9B61-EC8CBA9A7593}" type="presOf" srcId="{8938A4D2-97A9-437D-91AE-8CF6DE741287}" destId="{26C509E1-5797-4638-88F1-73CEB3102306}" srcOrd="0" destOrd="0" presId="urn:microsoft.com/office/officeart/2008/layout/LinedList"/>
    <dgm:cxn modelId="{CF17B51E-8788-471D-BE6F-581F11A0A24D}" type="presOf" srcId="{B0345854-2E63-4F6D-9B1C-8C780C8EE327}" destId="{A46B6B74-9E6A-4252-9B01-22DEDAD88C99}" srcOrd="0" destOrd="0" presId="urn:microsoft.com/office/officeart/2008/layout/LinedList"/>
    <dgm:cxn modelId="{FD1FB43F-727A-4EFA-8677-58A346F08D48}" srcId="{3B804D1E-598D-466B-BCE7-2E57B367F4C3}" destId="{2D71B55F-FB01-4A19-919F-DC5AF2FF8627}" srcOrd="0" destOrd="0" parTransId="{41F7EB27-9468-4CE3-A3B4-1A3E9653507A}" sibTransId="{60EA5FC6-8BB6-4BB1-8409-16F7AB022541}"/>
    <dgm:cxn modelId="{FABDE740-59DB-4897-9927-A97F55C21978}" type="presOf" srcId="{909216A0-199C-4C1B-973B-0C2328F526BC}" destId="{2FD877EB-D7FE-487D-9522-F088D4B2147D}" srcOrd="0" destOrd="0" presId="urn:microsoft.com/office/officeart/2008/layout/LinedList"/>
    <dgm:cxn modelId="{31D39144-834E-4D61-BEE7-A67896D64DC9}" srcId="{3B804D1E-598D-466B-BCE7-2E57B367F4C3}" destId="{95F45B56-0B26-4094-8429-725DD99AFB51}" srcOrd="5" destOrd="0" parTransId="{B034A35C-3211-4FA1-A6EB-8C052DBB6CFB}" sibTransId="{80887927-2C21-487F-AC21-9EA573D419E6}"/>
    <dgm:cxn modelId="{D8BAB99A-003F-4146-A5D3-54723156C0FB}" srcId="{3B804D1E-598D-466B-BCE7-2E57B367F4C3}" destId="{909216A0-199C-4C1B-973B-0C2328F526BC}" srcOrd="1" destOrd="0" parTransId="{ADA4D8DD-A4C1-4ADE-8B8E-51FDFD8F5AFF}" sibTransId="{8E079CCD-3BD7-40F0-8394-C721595DEBBF}"/>
    <dgm:cxn modelId="{05D117A2-8BE0-4C3E-8140-BC294AE8D47D}" type="presOf" srcId="{2D71B55F-FB01-4A19-919F-DC5AF2FF8627}" destId="{E1BB92F7-4967-4C7C-A232-1DD1ECE976DE}" srcOrd="0" destOrd="0" presId="urn:microsoft.com/office/officeart/2008/layout/LinedList"/>
    <dgm:cxn modelId="{B0DCD0C7-AB71-4F24-8B0A-086A2AF515E9}" type="presOf" srcId="{95F45B56-0B26-4094-8429-725DD99AFB51}" destId="{93E0446C-AE2E-4A44-9209-CCD074FD347F}" srcOrd="0" destOrd="0" presId="urn:microsoft.com/office/officeart/2008/layout/LinedList"/>
    <dgm:cxn modelId="{D6779BDF-6EC0-4BC9-A15C-29A87D2B7E27}" type="presOf" srcId="{8B28B51B-FE94-4582-B2E7-E3868BDF5DC4}" destId="{4512484D-DBAA-4F52-9A60-F91E11B3FAC2}" srcOrd="0" destOrd="0" presId="urn:microsoft.com/office/officeart/2008/layout/LinedList"/>
    <dgm:cxn modelId="{5F0C11EB-6C61-4BF6-9E0A-5B634DCD4161}" srcId="{3B804D1E-598D-466B-BCE7-2E57B367F4C3}" destId="{B0345854-2E63-4F6D-9B1C-8C780C8EE327}" srcOrd="4" destOrd="0" parTransId="{7C36B637-031E-4C2D-80EB-3EBA1F58BD80}" sibTransId="{52B1BE53-0E14-47D7-A17A-AB806F9184A5}"/>
    <dgm:cxn modelId="{B7379BFE-25F3-4DCB-9E4A-6CDB83DAAE87}" srcId="{3B804D1E-598D-466B-BCE7-2E57B367F4C3}" destId="{8B28B51B-FE94-4582-B2E7-E3868BDF5DC4}" srcOrd="2" destOrd="0" parTransId="{AB3961F1-7BAF-41F3-BD58-37A309C4065F}" sibTransId="{D2F350BE-986C-43E1-957A-B766EFB82D0D}"/>
    <dgm:cxn modelId="{A8D11F6A-4B31-45D2-ACA0-A9A4B228C506}" type="presParOf" srcId="{78679072-055E-4EC9-B14B-4523A692D84C}" destId="{61E16627-7F10-44EC-A5EB-DBCFE09BE554}" srcOrd="0" destOrd="0" presId="urn:microsoft.com/office/officeart/2008/layout/LinedList"/>
    <dgm:cxn modelId="{57B6240E-FCFF-45CE-B49A-A32F42316D44}" type="presParOf" srcId="{78679072-055E-4EC9-B14B-4523A692D84C}" destId="{0B4BD053-2FAB-424A-823E-413DA60FB2C6}" srcOrd="1" destOrd="0" presId="urn:microsoft.com/office/officeart/2008/layout/LinedList"/>
    <dgm:cxn modelId="{1B6070F7-E958-4ADD-BC21-3B0D12359ED2}" type="presParOf" srcId="{0B4BD053-2FAB-424A-823E-413DA60FB2C6}" destId="{E1BB92F7-4967-4C7C-A232-1DD1ECE976DE}" srcOrd="0" destOrd="0" presId="urn:microsoft.com/office/officeart/2008/layout/LinedList"/>
    <dgm:cxn modelId="{4BE549E9-6F06-4879-9868-30C2F351BF78}" type="presParOf" srcId="{0B4BD053-2FAB-424A-823E-413DA60FB2C6}" destId="{2E356005-6D06-4AAD-9CF4-3B984BBCDA57}" srcOrd="1" destOrd="0" presId="urn:microsoft.com/office/officeart/2008/layout/LinedList"/>
    <dgm:cxn modelId="{BC43265C-1B91-4FC3-856F-92266FCB6302}" type="presParOf" srcId="{78679072-055E-4EC9-B14B-4523A692D84C}" destId="{ECBCC20B-FA30-477E-A828-3C3D9670DD0C}" srcOrd="2" destOrd="0" presId="urn:microsoft.com/office/officeart/2008/layout/LinedList"/>
    <dgm:cxn modelId="{32D52CA0-6CA2-4E6C-8B54-C976EE53E7D1}" type="presParOf" srcId="{78679072-055E-4EC9-B14B-4523A692D84C}" destId="{A90C7950-506C-4493-8D60-2E4C6E58D166}" srcOrd="3" destOrd="0" presId="urn:microsoft.com/office/officeart/2008/layout/LinedList"/>
    <dgm:cxn modelId="{73D4BCB2-8EE4-4035-B7A4-7FDD8E28978F}" type="presParOf" srcId="{A90C7950-506C-4493-8D60-2E4C6E58D166}" destId="{2FD877EB-D7FE-487D-9522-F088D4B2147D}" srcOrd="0" destOrd="0" presId="urn:microsoft.com/office/officeart/2008/layout/LinedList"/>
    <dgm:cxn modelId="{DE2F22CB-64D1-4480-832F-BEBE3EF302A9}" type="presParOf" srcId="{A90C7950-506C-4493-8D60-2E4C6E58D166}" destId="{3D776E09-9AC4-45F7-A4AC-EEB6680DF312}" srcOrd="1" destOrd="0" presId="urn:microsoft.com/office/officeart/2008/layout/LinedList"/>
    <dgm:cxn modelId="{F7EB5D57-F46A-4F88-B56D-C5C55E1A076E}" type="presParOf" srcId="{78679072-055E-4EC9-B14B-4523A692D84C}" destId="{C731F56F-2457-4D5B-A2CD-6191BE0D3219}" srcOrd="4" destOrd="0" presId="urn:microsoft.com/office/officeart/2008/layout/LinedList"/>
    <dgm:cxn modelId="{C1531014-2FBA-48D7-A836-DDE9503E166B}" type="presParOf" srcId="{78679072-055E-4EC9-B14B-4523A692D84C}" destId="{86945D10-35AE-4BC2-B45C-9A15567A4531}" srcOrd="5" destOrd="0" presId="urn:microsoft.com/office/officeart/2008/layout/LinedList"/>
    <dgm:cxn modelId="{617B96D1-962F-4E9B-96D9-213EA0D96927}" type="presParOf" srcId="{86945D10-35AE-4BC2-B45C-9A15567A4531}" destId="{4512484D-DBAA-4F52-9A60-F91E11B3FAC2}" srcOrd="0" destOrd="0" presId="urn:microsoft.com/office/officeart/2008/layout/LinedList"/>
    <dgm:cxn modelId="{3B770BF7-6F53-4F73-A19B-57E82A7EC103}" type="presParOf" srcId="{86945D10-35AE-4BC2-B45C-9A15567A4531}" destId="{3203D640-BFA6-41E4-A41A-5A64445903E1}" srcOrd="1" destOrd="0" presId="urn:microsoft.com/office/officeart/2008/layout/LinedList"/>
    <dgm:cxn modelId="{268E2570-6641-4394-B3F1-AF8E6EC4753E}" type="presParOf" srcId="{78679072-055E-4EC9-B14B-4523A692D84C}" destId="{5E27F25F-A094-4212-961B-99B3D6297D7E}" srcOrd="6" destOrd="0" presId="urn:microsoft.com/office/officeart/2008/layout/LinedList"/>
    <dgm:cxn modelId="{70792559-66AF-474F-A18A-891AE9400605}" type="presParOf" srcId="{78679072-055E-4EC9-B14B-4523A692D84C}" destId="{1E44C83D-7DFD-42C2-8E11-71D8EAABC9FC}" srcOrd="7" destOrd="0" presId="urn:microsoft.com/office/officeart/2008/layout/LinedList"/>
    <dgm:cxn modelId="{36791460-AED0-4069-9360-B61B333BE47C}" type="presParOf" srcId="{1E44C83D-7DFD-42C2-8E11-71D8EAABC9FC}" destId="{26C509E1-5797-4638-88F1-73CEB3102306}" srcOrd="0" destOrd="0" presId="urn:microsoft.com/office/officeart/2008/layout/LinedList"/>
    <dgm:cxn modelId="{E3235F53-7686-4904-BD85-263B73747EFE}" type="presParOf" srcId="{1E44C83D-7DFD-42C2-8E11-71D8EAABC9FC}" destId="{40DEA57F-8C97-4794-8363-CFC1BBA0BAC3}" srcOrd="1" destOrd="0" presId="urn:microsoft.com/office/officeart/2008/layout/LinedList"/>
    <dgm:cxn modelId="{8244232F-CAD9-4EF3-9597-34598BD07B1B}" type="presParOf" srcId="{78679072-055E-4EC9-B14B-4523A692D84C}" destId="{0E63F83C-B777-4AE5-BED8-8C1BA537F2A6}" srcOrd="8" destOrd="0" presId="urn:microsoft.com/office/officeart/2008/layout/LinedList"/>
    <dgm:cxn modelId="{E8F0924D-6748-45AF-BCE1-5173BE70AF78}" type="presParOf" srcId="{78679072-055E-4EC9-B14B-4523A692D84C}" destId="{96B70A0F-726A-4619-8C2B-F7A0089F3C28}" srcOrd="9" destOrd="0" presId="urn:microsoft.com/office/officeart/2008/layout/LinedList"/>
    <dgm:cxn modelId="{E10F0734-5AD4-4FAE-ABB0-CA964D3B8111}" type="presParOf" srcId="{96B70A0F-726A-4619-8C2B-F7A0089F3C28}" destId="{A46B6B74-9E6A-4252-9B01-22DEDAD88C99}" srcOrd="0" destOrd="0" presId="urn:microsoft.com/office/officeart/2008/layout/LinedList"/>
    <dgm:cxn modelId="{D23A1787-2816-40E6-B4C0-8A99A9415F88}" type="presParOf" srcId="{96B70A0F-726A-4619-8C2B-F7A0089F3C28}" destId="{1E6106D9-D0F7-4C51-8B1D-ACBFC7974D86}" srcOrd="1" destOrd="0" presId="urn:microsoft.com/office/officeart/2008/layout/LinedList"/>
    <dgm:cxn modelId="{D941B0EC-7D61-4F01-A762-EE573656C9F5}" type="presParOf" srcId="{78679072-055E-4EC9-B14B-4523A692D84C}" destId="{64C1EB57-55F7-4430-95FE-C4B486F176FC}" srcOrd="10" destOrd="0" presId="urn:microsoft.com/office/officeart/2008/layout/LinedList"/>
    <dgm:cxn modelId="{2AA3644C-CA2B-45E5-BF83-F5C0B3F63306}" type="presParOf" srcId="{78679072-055E-4EC9-B14B-4523A692D84C}" destId="{10CCA878-189E-47CF-A117-B8ECE3F7AACB}" srcOrd="11" destOrd="0" presId="urn:microsoft.com/office/officeart/2008/layout/LinedList"/>
    <dgm:cxn modelId="{637E9ABA-88D6-4712-8182-C92D6186F7FB}" type="presParOf" srcId="{10CCA878-189E-47CF-A117-B8ECE3F7AACB}" destId="{93E0446C-AE2E-4A44-9209-CCD074FD347F}" srcOrd="0" destOrd="0" presId="urn:microsoft.com/office/officeart/2008/layout/LinedList"/>
    <dgm:cxn modelId="{BC391CBD-7154-4F06-B4FD-B6FDA979BAB8}" type="presParOf" srcId="{10CCA878-189E-47CF-A117-B8ECE3F7AACB}" destId="{AEC0EB40-9372-458C-B914-60C2770E5E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16627-7F10-44EC-A5EB-DBCFE09BE554}">
      <dsp:nvSpPr>
        <dsp:cNvPr id="0" name=""/>
        <dsp:cNvSpPr/>
      </dsp:nvSpPr>
      <dsp:spPr>
        <a:xfrm>
          <a:off x="0" y="1386"/>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1BB92F7-4967-4C7C-A232-1DD1ECE976DE}">
      <dsp:nvSpPr>
        <dsp:cNvPr id="0" name=""/>
        <dsp:cNvSpPr/>
      </dsp:nvSpPr>
      <dsp:spPr>
        <a:xfrm>
          <a:off x="0" y="1386"/>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What is GH</a:t>
          </a:r>
        </a:p>
      </dsp:txBody>
      <dsp:txXfrm>
        <a:off x="0" y="1386"/>
        <a:ext cx="7718440" cy="472950"/>
      </dsp:txXfrm>
    </dsp:sp>
    <dsp:sp modelId="{ECBCC20B-FA30-477E-A828-3C3D9670DD0C}">
      <dsp:nvSpPr>
        <dsp:cNvPr id="0" name=""/>
        <dsp:cNvSpPr/>
      </dsp:nvSpPr>
      <dsp:spPr>
        <a:xfrm>
          <a:off x="0" y="474337"/>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D877EB-D7FE-487D-9522-F088D4B2147D}">
      <dsp:nvSpPr>
        <dsp:cNvPr id="0" name=""/>
        <dsp:cNvSpPr/>
      </dsp:nvSpPr>
      <dsp:spPr>
        <a:xfrm>
          <a:off x="0" y="474337"/>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Structure of GH</a:t>
          </a:r>
        </a:p>
        <a:p>
          <a:pPr marL="0" lvl="0" indent="0" algn="l" defTabSz="488950">
            <a:lnSpc>
              <a:spcPct val="90000"/>
            </a:lnSpc>
            <a:spcBef>
              <a:spcPct val="0"/>
            </a:spcBef>
            <a:spcAft>
              <a:spcPct val="35000"/>
            </a:spcAft>
            <a:buNone/>
          </a:pPr>
          <a:r>
            <a:rPr lang="en-US" sz="1100" kern="1200" dirty="0"/>
            <a:t> </a:t>
          </a:r>
        </a:p>
      </dsp:txBody>
      <dsp:txXfrm>
        <a:off x="0" y="474337"/>
        <a:ext cx="7718440" cy="472950"/>
      </dsp:txXfrm>
    </dsp:sp>
    <dsp:sp modelId="{C731F56F-2457-4D5B-A2CD-6191BE0D3219}">
      <dsp:nvSpPr>
        <dsp:cNvPr id="0" name=""/>
        <dsp:cNvSpPr/>
      </dsp:nvSpPr>
      <dsp:spPr>
        <a:xfrm>
          <a:off x="0" y="947287"/>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512484D-DBAA-4F52-9A60-F91E11B3FAC2}">
      <dsp:nvSpPr>
        <dsp:cNvPr id="0" name=""/>
        <dsp:cNvSpPr/>
      </dsp:nvSpPr>
      <dsp:spPr>
        <a:xfrm>
          <a:off x="0" y="947287"/>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Mechanism of action</a:t>
          </a:r>
        </a:p>
      </dsp:txBody>
      <dsp:txXfrm>
        <a:off x="0" y="947287"/>
        <a:ext cx="7718440" cy="472950"/>
      </dsp:txXfrm>
    </dsp:sp>
    <dsp:sp modelId="{5E27F25F-A094-4212-961B-99B3D6297D7E}">
      <dsp:nvSpPr>
        <dsp:cNvPr id="0" name=""/>
        <dsp:cNvSpPr/>
      </dsp:nvSpPr>
      <dsp:spPr>
        <a:xfrm>
          <a:off x="0" y="1420237"/>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C509E1-5797-4638-88F1-73CEB3102306}">
      <dsp:nvSpPr>
        <dsp:cNvPr id="0" name=""/>
        <dsp:cNvSpPr/>
      </dsp:nvSpPr>
      <dsp:spPr>
        <a:xfrm>
          <a:off x="0" y="1420237"/>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Regulation</a:t>
          </a:r>
        </a:p>
      </dsp:txBody>
      <dsp:txXfrm>
        <a:off x="0" y="1420237"/>
        <a:ext cx="7718440" cy="472950"/>
      </dsp:txXfrm>
    </dsp:sp>
    <dsp:sp modelId="{0E63F83C-B777-4AE5-BED8-8C1BA537F2A6}">
      <dsp:nvSpPr>
        <dsp:cNvPr id="0" name=""/>
        <dsp:cNvSpPr/>
      </dsp:nvSpPr>
      <dsp:spPr>
        <a:xfrm>
          <a:off x="0" y="1893188"/>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6B6B74-9E6A-4252-9B01-22DEDAD88C99}">
      <dsp:nvSpPr>
        <dsp:cNvPr id="0" name=""/>
        <dsp:cNvSpPr/>
      </dsp:nvSpPr>
      <dsp:spPr>
        <a:xfrm>
          <a:off x="0" y="1893188"/>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Abnormality</a:t>
          </a:r>
        </a:p>
      </dsp:txBody>
      <dsp:txXfrm>
        <a:off x="0" y="1893188"/>
        <a:ext cx="7718440" cy="472950"/>
      </dsp:txXfrm>
    </dsp:sp>
    <dsp:sp modelId="{64C1EB57-55F7-4430-95FE-C4B486F176FC}">
      <dsp:nvSpPr>
        <dsp:cNvPr id="0" name=""/>
        <dsp:cNvSpPr/>
      </dsp:nvSpPr>
      <dsp:spPr>
        <a:xfrm>
          <a:off x="0" y="2366138"/>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E0446C-AE2E-4A44-9209-CCD074FD347F}">
      <dsp:nvSpPr>
        <dsp:cNvPr id="0" name=""/>
        <dsp:cNvSpPr/>
      </dsp:nvSpPr>
      <dsp:spPr>
        <a:xfrm>
          <a:off x="0" y="2366138"/>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0" y="2366138"/>
        <a:ext cx="7718440" cy="4729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3868326-AD93-F416-7328-2AFCDD7C6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348D631-4C6C-861B-8B81-CDDBD385E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79FC11D-47E3-82E7-AC82-BB2C4190D9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4E126E-B133-49A7-B132-B739E3421B0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127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2B950DA-D1F6-3D08-EFE1-09774EB60A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3B5AB68-8767-AB30-65BC-A63B9B8C8D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3DB8EE73-CA59-230E-2AE8-03AD3E57D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6B70A8-BE0A-4DBC-A0E4-41022020ACEF}" type="slidenum">
              <a:rPr lang="en-US" altLang="en-US"/>
              <a:pPr eaLnBrk="1" hangingPunct="1"/>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6DBC4EC-8235-5D8E-79A5-C83B4DBC07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F8181A5-E4C2-68A1-9F5D-BEDC902651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A49DCBA1-B8F2-B106-4E22-77B6499168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8A2B59-114B-48F0-AD49-62A4DBDC9451}" type="slidenum">
              <a:rPr lang="en-US" altLang="en-US"/>
              <a:pPr eaLnBrk="1" hangingPunct="1"/>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50507BB-8E11-BE3C-319D-286AE419A7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DCC3CB5-7CD0-CD30-F6D6-59C6DC63A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8151E50B-6A43-1FCE-7504-9C3FF3D81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03418F-5C14-4207-8226-9CF58D097051}" type="slidenum">
              <a:rPr lang="en-US" altLang="en-US"/>
              <a:pPr eaLnBrk="1" hangingPunct="1"/>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C6057-474A-4197-9F4F-D13F2FF88CEE}"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5798B-C53C-451E-9846-FD89282BACFD}"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CDB74-1119-4E96-B218-141420F73CFF}"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99D5801-FA63-4C60-B48A-099D177CA2C6}" type="datetime1">
              <a:rPr lang="en-US" smtClean="0"/>
              <a:t>5/4/2025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F4764-F4C4-4305-A421-88220D4FFED8}"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1C4B68B-673A-475B-BEF5-0C0578ABCFD2}" type="datetime1">
              <a:rPr lang="en-US" smtClean="0"/>
              <a:t>5/4/2025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10BBD8-32DC-4CF9-AD3D-2553192FD608}" type="datetime1">
              <a:rPr lang="en-US" smtClean="0"/>
              <a:t>5/4/2025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49A50-49C4-4666-87A1-E2B8769245F1}" type="datetime1">
              <a:rPr lang="en-US" smtClean="0"/>
              <a:t>5/4/2025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F110F-1E5F-4444-A15C-F7CB17D0646A}" type="datetime1">
              <a:rPr lang="en-US" smtClean="0"/>
              <a:t>5/4/2025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E1F4E-EAB4-44BF-B577-64AE56D35BF3}" type="datetime1">
              <a:rPr lang="en-US" smtClean="0"/>
              <a:t>5/4/2025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3A4C19A-A7A8-46C9-836F-DBDE659889A7}" type="datetime1">
              <a:rPr lang="en-US" smtClean="0"/>
              <a:t>5/4/2025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946A0-9E5F-41BC-8E97-A247A3CF1EFC}"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54E9870-0C27-4B12-8D77-942F6C46BC2F}" type="datetime1">
              <a:rPr lang="en-US" smtClean="0"/>
              <a:t>5/4/2025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BC20F-700D-40BB-9094-654496377A6E}"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8A9F0-0D92-4EA8-B543-4E305721A739}"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E787EAC-2A09-4659-ADE9-621F39A87064}" type="datetime1">
              <a:rPr lang="en-US" smtClean="0">
                <a:solidFill>
                  <a:prstClr val="black">
                    <a:tint val="75000"/>
                  </a:prstClr>
                </a:solidFill>
              </a:rPr>
              <a:t>5/4/2025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DEF2AB0D-0B92-4D77-A8C0-3B7EDFB0B64D}" type="datetime1">
              <a:rPr lang="en-US" smtClean="0"/>
              <a:t>5/4/2025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8315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3DB87B4-B748-4E5C-887A-FF41F6F1597C}" type="datetime1">
              <a:rPr lang="en-US" smtClean="0"/>
              <a:t>5/4/2025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5439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9998467A-D603-43BE-95DE-10001B4C4B1F}" type="datetime1">
              <a:rPr lang="en-US" smtClean="0"/>
              <a:t>5/4/2025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10834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A7673BD-9425-4633-97F3-658FBDFF02DE}" type="datetime1">
              <a:rPr lang="en-US" smtClean="0"/>
              <a:t>5/4/2025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98530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C03F72EF-0B41-4F73-9D08-C56B5731E7D3}" type="datetime1">
              <a:rPr lang="en-US" smtClean="0"/>
              <a:t>5/4/2025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1926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80290EAF-70CC-4A42-9BAA-EBE47A8F7689}" type="datetime1">
              <a:rPr lang="en-US" smtClean="0"/>
              <a:t>5/4/2025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9715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7A9F0-C439-4A11-97B4-C908E45CC241}" type="datetime1">
              <a:rPr lang="en-US" smtClean="0"/>
              <a:t>5/4/2025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8E2194F-AF7F-4CDC-AE07-F2943C17F0BF}" type="datetime1">
              <a:rPr lang="en-US" smtClean="0"/>
              <a:t>5/4/2025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19917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2F1EAA80-8588-47F9-97EB-55D0C70AE4ED}" type="datetime1">
              <a:rPr lang="en-US" smtClean="0"/>
              <a:t>5/4/2025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0851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9B80D0BB-1776-4591-91AF-7E18FFB3180A}" type="datetime1">
              <a:rPr lang="en-US" smtClean="0"/>
              <a:t>5/4/2025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3379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C32EBA96-CF1B-4768-8D39-5B51E917800A}" type="datetime1">
              <a:rPr lang="en-US" smtClean="0"/>
              <a:t>5/4/2025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9771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97288844-6AC2-40DA-BB50-7CA38AEF3391}" type="datetime1">
              <a:rPr lang="en-US" smtClean="0"/>
              <a:t>5/4/2025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12947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28179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BC98BD-049E-405F-BE27-E7DBB3F817EE}" type="datetime1">
              <a:rPr lang="en-US" smtClean="0"/>
              <a:t>5/4/2025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12A34-8B79-48A3-9573-7EBFB4348C5D}" type="datetime1">
              <a:rPr lang="en-US" smtClean="0"/>
              <a:t>5/4/2025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4DF26-020B-41FD-A226-3F5452AC8B80}" type="datetime1">
              <a:rPr lang="en-US" smtClean="0"/>
              <a:t>5/4/2025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681CA-0203-4C8D-97FB-4CAE79896FD6}" type="datetime1">
              <a:rPr lang="en-US" smtClean="0"/>
              <a:t>5/4/2025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200929-10F5-427E-BA8A-53131CCBE4EB}" type="datetime1">
              <a:rPr lang="en-US" smtClean="0"/>
              <a:t>5/4/2025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515148-C858-4DC0-8876-91C6A0C55AC4}" type="datetime1">
              <a:rPr lang="en-US" smtClean="0"/>
              <a:t>5/4/2025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AE936-21C7-4B68-BB58-0C82444A82D6}" type="datetime1">
              <a:rPr lang="en-US" smtClean="0"/>
              <a:t>5/4/2025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6DDD64F-2ACC-4171-9AD1-76BFF4A07BD3}" type="datetime1">
              <a:rPr lang="en-US" smtClean="0"/>
              <a:t>5/4/2025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BC5B9-1DA6-44BC-B6B4-24D75B8BF5BA}" type="datetime1">
              <a:rPr lang="en-US" smtClean="0"/>
              <a:t>5/4/2025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8506819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a:solidFill>
                  <a:schemeClr val="tx1"/>
                </a:solidFill>
                <a:latin typeface="Calibri"/>
                <a:ea typeface="Calibri"/>
                <a:cs typeface="Calibri"/>
              </a:rPr>
              <a:t>Growth hormone</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10</a:t>
            </a:r>
          </a:p>
          <a:p>
            <a:pPr>
              <a:lnSpc>
                <a:spcPct val="100000"/>
              </a:lnSpc>
              <a:spcAft>
                <a:spcPts val="600"/>
              </a:spcAft>
            </a:pPr>
            <a:r>
              <a:rPr lang="en-US" sz="1400" dirty="0"/>
              <a:t>Date:   4/5/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p:txBody>
          <a:bodyPr/>
          <a:lstStyle/>
          <a:p>
            <a:r>
              <a:rPr lang="en-US" dirty="0"/>
              <a:t>Zhikal Omar </a:t>
            </a:r>
            <a:r>
              <a:rPr lang="en-US" dirty="0" err="1"/>
              <a:t>Khudhur</a:t>
            </a:r>
            <a:endParaRPr lang="en-US" dirty="0"/>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8C5B65D-B40A-08B9-746E-0EB12B65F590}"/>
              </a:ext>
            </a:extLst>
          </p:cNvPr>
          <p:cNvPicPr>
            <a:picLocks noChangeAspect="1"/>
          </p:cNvPicPr>
          <p:nvPr/>
        </p:nvPicPr>
        <p:blipFill>
          <a:blip r:embed="rId2">
            <a:extLst>
              <a:ext uri="{28A0092B-C50C-407E-A947-70E740481C1C}">
                <a14:useLocalDpi xmlns:a14="http://schemas.microsoft.com/office/drawing/2010/main" val="0"/>
              </a:ext>
            </a:extLst>
          </a:blip>
          <a:srcRect r="7732"/>
          <a:stretch>
            <a:fillRect/>
          </a:stretch>
        </p:blipFill>
        <p:spPr bwMode="auto">
          <a:xfrm>
            <a:off x="1828800" y="-12700"/>
            <a:ext cx="86868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5" name="Freeform: Shape 1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8">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81580FE3-91A9-655A-929C-3803EAA5C1CA}"/>
              </a:ext>
            </a:extLst>
          </p:cNvPr>
          <p:cNvSpPr txBox="1"/>
          <p:nvPr/>
        </p:nvSpPr>
        <p:spPr>
          <a:xfrm>
            <a:off x="804672"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chemeClr val="tx2"/>
                </a:solidFill>
                <a:latin typeface="+mj-lt"/>
                <a:ea typeface="+mj-ea"/>
                <a:cs typeface="+mj-cs"/>
              </a:rPr>
              <a:t>Regulation of GH secretion</a:t>
            </a:r>
          </a:p>
        </p:txBody>
      </p:sp>
      <p:sp>
        <p:nvSpPr>
          <p:cNvPr id="29" name="TextBox 3">
            <a:extLst>
              <a:ext uri="{FF2B5EF4-FFF2-40B4-BE49-F238E27FC236}">
                <a16:creationId xmlns:a16="http://schemas.microsoft.com/office/drawing/2014/main" id="{120E7E0B-7D85-A8B3-E491-2F841E51530E}"/>
              </a:ext>
            </a:extLst>
          </p:cNvPr>
          <p:cNvSpPr txBox="1"/>
          <p:nvPr/>
        </p:nvSpPr>
        <p:spPr>
          <a:xfrm>
            <a:off x="6090574" y="801866"/>
            <a:ext cx="5306084" cy="5230634"/>
          </a:xfrm>
          <a:prstGeom prst="rect">
            <a:avLst/>
          </a:prstGeom>
          <a:noFill/>
          <a:ln>
            <a:noFill/>
          </a:ln>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0" i="0">
                <a:solidFill>
                  <a:schemeClr val="tx2"/>
                </a:solidFill>
                <a:effectLst/>
              </a:rPr>
              <a:t>Growth hormone secretion is tightly regulated by various factors.</a:t>
            </a:r>
          </a:p>
          <a:p>
            <a:pPr indent="-228600">
              <a:lnSpc>
                <a:spcPct val="90000"/>
              </a:lnSpc>
              <a:spcAft>
                <a:spcPts val="600"/>
              </a:spcAft>
              <a:buFont typeface="Arial" panose="020B0604020202020204" pitchFamily="34" charset="0"/>
              <a:buChar char="•"/>
            </a:pPr>
            <a:r>
              <a:rPr lang="en-US" b="0" i="0">
                <a:solidFill>
                  <a:schemeClr val="tx2"/>
                </a:solidFill>
                <a:effectLst/>
              </a:rPr>
              <a:t>These factors include hypothalamic hormones (Growth Hormone-Releasing Hormone and Somatostatin), nutritional status, sleep patterns, and stress.</a:t>
            </a:r>
          </a:p>
        </p:txBody>
      </p:sp>
    </p:spTree>
    <p:extLst>
      <p:ext uri="{BB962C8B-B14F-4D97-AF65-F5344CB8AC3E}">
        <p14:creationId xmlns:p14="http://schemas.microsoft.com/office/powerpoint/2010/main" val="264314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05C3-2588-739F-5526-683ABB114AC7}"/>
              </a:ext>
            </a:extLst>
          </p:cNvPr>
          <p:cNvSpPr>
            <a:spLocks noGrp="1"/>
          </p:cNvSpPr>
          <p:nvPr>
            <p:ph type="ctrTitle" sz="quarter"/>
          </p:nvPr>
        </p:nvSpPr>
        <p:spPr/>
        <p:txBody>
          <a:bodyPr/>
          <a:lstStyle/>
          <a:p>
            <a:pPr>
              <a:defRPr/>
            </a:pPr>
            <a:endParaRPr lang="en-US"/>
          </a:p>
        </p:txBody>
      </p:sp>
      <p:pic>
        <p:nvPicPr>
          <p:cNvPr id="23555" name="Picture 2">
            <a:extLst>
              <a:ext uri="{FF2B5EF4-FFF2-40B4-BE49-F238E27FC236}">
                <a16:creationId xmlns:a16="http://schemas.microsoft.com/office/drawing/2014/main" id="{283F6C4D-D80B-87F0-4355-BA1E4EA79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88"/>
            <a:ext cx="91471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2950-B35C-37A8-FE74-135898F73A31}"/>
              </a:ext>
            </a:extLst>
          </p:cNvPr>
          <p:cNvSpPr>
            <a:spLocks noGrp="1"/>
          </p:cNvSpPr>
          <p:nvPr>
            <p:ph type="ctrTitle" sz="quarter"/>
          </p:nvPr>
        </p:nvSpPr>
        <p:spPr/>
        <p:txBody>
          <a:bodyPr/>
          <a:lstStyle/>
          <a:p>
            <a:pPr>
              <a:defRPr/>
            </a:pPr>
            <a:endParaRPr lang="en-US"/>
          </a:p>
        </p:txBody>
      </p:sp>
      <p:pic>
        <p:nvPicPr>
          <p:cNvPr id="24579" name="Picture 2">
            <a:extLst>
              <a:ext uri="{FF2B5EF4-FFF2-40B4-BE49-F238E27FC236}">
                <a16:creationId xmlns:a16="http://schemas.microsoft.com/office/drawing/2014/main" id="{34ECD4AA-1C3F-4EFD-9B50-5CDD8EA350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3"/>
            <a:ext cx="9144000" cy="6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a16="http://schemas.microsoft.com/office/drawing/2014/main" id="{FE4768B0-68E4-A5E9-A026-B6D142F8F92D}"/>
              </a:ext>
            </a:extLst>
          </p:cNvPr>
          <p:cNvPicPr>
            <a:picLocks noChangeAspect="1"/>
          </p:cNvPicPr>
          <p:nvPr/>
        </p:nvPicPr>
        <p:blipFill>
          <a:blip r:embed="rId3">
            <a:extLst>
              <a:ext uri="{28A0092B-C50C-407E-A947-70E740481C1C}">
                <a14:useLocalDpi xmlns:a14="http://schemas.microsoft.com/office/drawing/2010/main" val="0"/>
              </a:ext>
            </a:extLst>
          </a:blip>
          <a:srcRect t="1566"/>
          <a:stretch>
            <a:fillRect/>
          </a:stretch>
        </p:blipFill>
        <p:spPr bwMode="auto">
          <a:xfrm>
            <a:off x="7696200" y="3697288"/>
            <a:ext cx="29654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A53826-508B-C635-97B3-8E0EE086DF4E}"/>
              </a:ext>
            </a:extLst>
          </p:cNvPr>
          <p:cNvSpPr txBox="1"/>
          <p:nvPr/>
        </p:nvSpPr>
        <p:spPr>
          <a:xfrm>
            <a:off x="3005437" y="-43031"/>
            <a:ext cx="5754696" cy="183734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a:solidFill>
                  <a:schemeClr val="tx2"/>
                </a:solidFill>
                <a:latin typeface="+mj-lt"/>
                <a:ea typeface="+mj-ea"/>
                <a:cs typeface="+mj-cs"/>
              </a:rPr>
              <a:t>GH abnormality</a:t>
            </a:r>
          </a:p>
        </p:txBody>
      </p:sp>
      <p:grpSp>
        <p:nvGrpSpPr>
          <p:cNvPr id="13" name="Group 12">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2EC463CE-8E94-D43C-8DDE-DCBB1F5540A7}"/>
              </a:ext>
            </a:extLst>
          </p:cNvPr>
          <p:cNvSpPr/>
          <p:nvPr/>
        </p:nvSpPr>
        <p:spPr>
          <a:xfrm>
            <a:off x="2063481" y="2213568"/>
            <a:ext cx="6912354" cy="3945494"/>
          </a:xfrm>
          <a:prstGeom prst="rect">
            <a:avLst/>
          </a:prstGeom>
        </p:spPr>
        <p:txBody>
          <a:bodyPr vert="horz" lIns="91440" tIns="45720" rIns="91440" bIns="45720" rtlCol="0" anchor="t">
            <a:normAutofit/>
          </a:bodyPr>
          <a:lstStyle/>
          <a:p>
            <a:pPr marL="463550" indent="-228600" algn="just">
              <a:lnSpc>
                <a:spcPct val="150000"/>
              </a:lnSpc>
              <a:spcAft>
                <a:spcPts val="600"/>
              </a:spcAft>
              <a:buFont typeface="Arial" panose="020B0604020202020204" pitchFamily="34" charset="0"/>
              <a:buChar char="•"/>
              <a:defRPr/>
            </a:pPr>
            <a:r>
              <a:rPr lang="en-US" sz="1400" b="1" dirty="0">
                <a:solidFill>
                  <a:schemeClr val="tx2"/>
                </a:solidFill>
              </a:rPr>
              <a:t>Under-production</a:t>
            </a:r>
            <a:r>
              <a:rPr lang="en-US" sz="1400" dirty="0">
                <a:solidFill>
                  <a:schemeClr val="tx2"/>
                </a:solidFill>
              </a:rPr>
              <a:t> of this hormone during the period of growth leads to retarded growth and dwarfism.</a:t>
            </a:r>
          </a:p>
          <a:p>
            <a:pPr marL="463550" indent="-228600" algn="just">
              <a:lnSpc>
                <a:spcPct val="150000"/>
              </a:lnSpc>
              <a:spcAft>
                <a:spcPts val="600"/>
              </a:spcAft>
              <a:buFont typeface="Arial" panose="020B0604020202020204" pitchFamily="34" charset="0"/>
              <a:buChar char="•"/>
              <a:defRPr/>
            </a:pPr>
            <a:r>
              <a:rPr lang="en-US" sz="1400" b="1" dirty="0">
                <a:solidFill>
                  <a:schemeClr val="tx2"/>
                </a:solidFill>
              </a:rPr>
              <a:t>Over-production</a:t>
            </a:r>
            <a:r>
              <a:rPr lang="en-US" sz="1400" dirty="0">
                <a:solidFill>
                  <a:schemeClr val="tx2"/>
                </a:solidFill>
              </a:rPr>
              <a:t> leads to excessive growth of the bones of the body and also of the muscles and viscera leading to gigantism. </a:t>
            </a:r>
          </a:p>
          <a:p>
            <a:pPr marL="463550" indent="-228600" algn="just">
              <a:lnSpc>
                <a:spcPct val="150000"/>
              </a:lnSpc>
              <a:spcAft>
                <a:spcPts val="600"/>
              </a:spcAft>
              <a:buFont typeface="Arial" panose="020B0604020202020204" pitchFamily="34" charset="0"/>
              <a:buChar char="•"/>
              <a:defRPr/>
            </a:pPr>
            <a:r>
              <a:rPr lang="en-US" sz="1400" b="1" dirty="0">
                <a:solidFill>
                  <a:schemeClr val="tx2"/>
                </a:solidFill>
              </a:rPr>
              <a:t>Over activity later in life</a:t>
            </a:r>
            <a:r>
              <a:rPr lang="en-US" sz="1400" dirty="0">
                <a:solidFill>
                  <a:schemeClr val="tx2"/>
                </a:solidFill>
              </a:rPr>
              <a:t> does not increase the stature once the epiphyses of the long bones in the limbs have fused to the shafts (at an age of 18-24 years) and then no further increase in length is possible.</a:t>
            </a:r>
          </a:p>
          <a:p>
            <a:pPr marL="463550" indent="-228600" algn="just">
              <a:lnSpc>
                <a:spcPct val="150000"/>
              </a:lnSpc>
              <a:spcAft>
                <a:spcPts val="600"/>
              </a:spcAft>
              <a:buFont typeface="Arial" panose="020B0604020202020204" pitchFamily="34" charset="0"/>
              <a:buChar char="•"/>
              <a:defRPr/>
            </a:pPr>
            <a:r>
              <a:rPr lang="en-US" sz="1400" dirty="0">
                <a:solidFill>
                  <a:schemeClr val="tx2"/>
                </a:solidFill>
              </a:rPr>
              <a:t>Acromegaly</a:t>
            </a:r>
          </a:p>
          <a:p>
            <a:pPr marL="463550" indent="-228600" algn="just">
              <a:lnSpc>
                <a:spcPct val="150000"/>
              </a:lnSpc>
              <a:spcAft>
                <a:spcPts val="600"/>
              </a:spcAft>
              <a:buFont typeface="Arial" panose="020B0604020202020204" pitchFamily="34" charset="0"/>
              <a:buChar char="•"/>
              <a:defRPr/>
            </a:pPr>
            <a:endParaRPr lang="en-US" sz="1400" dirty="0">
              <a:solidFill>
                <a:schemeClr val="tx2"/>
              </a:solidFill>
            </a:endParaRPr>
          </a:p>
        </p:txBody>
      </p:sp>
      <p:grpSp>
        <p:nvGrpSpPr>
          <p:cNvPr id="19" name="Group 18">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20" name="Freeform: Shape 19">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5AAFAC-3FD9-1309-AECD-93CE03215C8F}"/>
              </a:ext>
            </a:extLst>
          </p:cNvPr>
          <p:cNvSpPr/>
          <p:nvPr/>
        </p:nvSpPr>
        <p:spPr>
          <a:xfrm>
            <a:off x="945931" y="1772088"/>
            <a:ext cx="10300138" cy="2862322"/>
          </a:xfrm>
          <a:prstGeom prst="rect">
            <a:avLst/>
          </a:prstGeom>
        </p:spPr>
        <p:txBody>
          <a:bodyPr wrap="square">
            <a:spAutoFit/>
          </a:bodyPr>
          <a:lstStyle/>
          <a:p>
            <a:pPr marL="573088" indent="-573088" algn="just">
              <a:buFont typeface="Wingdings" pitchFamily="2" charset="2"/>
              <a:buChar char="v"/>
              <a:defRPr/>
            </a:pPr>
            <a:r>
              <a:rPr lang="en-US" sz="3600" dirty="0">
                <a:solidFill>
                  <a:srgbClr val="7030A0"/>
                </a:solidFill>
              </a:rPr>
              <a:t>Trials</a:t>
            </a:r>
            <a:r>
              <a:rPr lang="en-US" sz="3600" dirty="0"/>
              <a:t> with the limited amount of human growth hormone available have </a:t>
            </a:r>
            <a:r>
              <a:rPr lang="en-US" sz="3600" dirty="0">
                <a:solidFill>
                  <a:srgbClr val="7030A0"/>
                </a:solidFill>
              </a:rPr>
              <a:t>shown</a:t>
            </a:r>
            <a:r>
              <a:rPr lang="en-US" sz="3600" dirty="0"/>
              <a:t> that it has its </a:t>
            </a:r>
            <a:r>
              <a:rPr lang="en-US" sz="3600" dirty="0">
                <a:solidFill>
                  <a:srgbClr val="C00000"/>
                </a:solidFill>
              </a:rPr>
              <a:t>expected effect </a:t>
            </a:r>
            <a:r>
              <a:rPr lang="en-US" sz="3600" dirty="0"/>
              <a:t>on growth, and </a:t>
            </a:r>
            <a:r>
              <a:rPr lang="en-US" sz="3600" u="sng" dirty="0"/>
              <a:t>dwarf children</a:t>
            </a:r>
            <a:r>
              <a:rPr lang="en-US" sz="3600" dirty="0"/>
              <a:t> have </a:t>
            </a:r>
            <a:r>
              <a:rPr lang="en-US" sz="3600" u="sng" dirty="0"/>
              <a:t>increased</a:t>
            </a:r>
            <a:r>
              <a:rPr lang="en-US" sz="3600" dirty="0"/>
              <a:t> their </a:t>
            </a:r>
            <a:r>
              <a:rPr lang="en-US" sz="3600" dirty="0">
                <a:solidFill>
                  <a:srgbClr val="C00000"/>
                </a:solidFill>
              </a:rPr>
              <a:t>rate of growth</a:t>
            </a:r>
            <a:r>
              <a:rPr lang="en-US" sz="3600" dirty="0"/>
              <a:t> markedly when under treatment with this hormone.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75DD80A6-241A-7CD1-6789-8DEBACC5D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
            <a:ext cx="64595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B48A7D-CDBA-3B22-67AF-0BC6CBE1E9DA}"/>
              </a:ext>
            </a:extLst>
          </p:cNvPr>
          <p:cNvSpPr txBox="1"/>
          <p:nvPr/>
        </p:nvSpPr>
        <p:spPr>
          <a:xfrm>
            <a:off x="1752600" y="4953000"/>
            <a:ext cx="8839200" cy="1570038"/>
          </a:xfrm>
          <a:prstGeom prst="rect">
            <a:avLst/>
          </a:prstGeom>
          <a:noFill/>
        </p:spPr>
        <p:txBody>
          <a:bodyPr>
            <a:spAutoFit/>
          </a:bodyPr>
          <a:lstStyle/>
          <a:p>
            <a:pPr>
              <a:defRPr/>
            </a:pPr>
            <a:r>
              <a:rPr lang="en-US" sz="2400" dirty="0"/>
              <a:t>Typical variations in growth hormone secretion throughout the day, demonstrating the especially powerful effect of strenuous exercise and also the high rate of growth hormone secretion that occurs during the fist few hours of deep sleep.</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17</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1168DFD3-260F-445B-842E-958FC5D23B34}" type="datetime1">
              <a:rPr lang="en-US" smtClean="0"/>
              <a:t>5/4/2025</a:t>
            </a:fld>
            <a:endParaRPr lang="en-US"/>
          </a:p>
        </p:txBody>
      </p:sp>
    </p:spTree>
    <p:extLst>
      <p:ext uri="{BB962C8B-B14F-4D97-AF65-F5344CB8AC3E}">
        <p14:creationId xmlns:p14="http://schemas.microsoft.com/office/powerpoint/2010/main" val="280433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18</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39FA7BFC-2BC5-4D54-8480-A72AC4203C3D}" type="datetime1">
              <a:rPr lang="en-US" smtClean="0"/>
              <a:t>5/4/2025</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853582" y="1411396"/>
            <a:ext cx="2014853" cy="3699866"/>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defTabSz="658368">
              <a:lnSpc>
                <a:spcPct val="90000"/>
              </a:lnSpc>
              <a:spcAft>
                <a:spcPts val="432"/>
              </a:spcAft>
              <a:defRPr/>
            </a:pPr>
            <a:r>
              <a:rPr lang="en-US" altLang="zh-CN" sz="2880" b="1" kern="1200" baseline="0" dirty="0">
                <a:solidFill>
                  <a:schemeClr val="tx1"/>
                </a:solidFill>
                <a:latin typeface="Calibri Light"/>
                <a:ea typeface="等线 Light" panose="02010600030101010101" pitchFamily="2" charset="-122"/>
                <a:cs typeface="+mj-cs"/>
              </a:rPr>
              <a:t>Objectives</a:t>
            </a:r>
            <a:endParaRPr lang="en-US" altLang="zh-CN" sz="2880" b="0" kern="1200" baseline="0" dirty="0">
              <a:solidFill>
                <a:schemeClr val="tx1"/>
              </a:solidFill>
              <a:latin typeface="Calibri Light"/>
              <a:ea typeface="等线 Light" panose="02010600030101010101" pitchFamily="2" charset="-122"/>
              <a:cs typeface="+mj-cs"/>
            </a:endParaRPr>
          </a:p>
          <a:p>
            <a:pPr defTabSz="658368">
              <a:lnSpc>
                <a:spcPct val="90000"/>
              </a:lnSpc>
              <a:spcAft>
                <a:spcPts val="432"/>
              </a:spcAft>
              <a:defRPr/>
            </a:pPr>
            <a:r>
              <a:rPr lang="en-US" altLang="zh-CN" sz="2880" b="0" kern="1200" baseline="0" dirty="0">
                <a:solidFill>
                  <a:srgbClr val="FFFFFF"/>
                </a:solidFill>
                <a:latin typeface="Calibri Light"/>
                <a:ea typeface="等线 Light" panose="02010600030101010101" pitchFamily="2" charset="-122"/>
                <a:cs typeface="+mj-cs"/>
              </a:rPr>
              <a:t>1. </a:t>
            </a: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dirty="0">
              <a:ln>
                <a:noFill/>
              </a:ln>
              <a:solidFill>
                <a:srgbClr val="FFFFFF"/>
              </a:solidFill>
              <a:effectLst/>
              <a:uLnTx/>
              <a:uFillTx/>
              <a:latin typeface="Calibri Light"/>
              <a:ea typeface="等线 Light" panose="02010600030101010101" pitchFamily="2" charset="-122"/>
              <a:cs typeface="+mj-cs"/>
            </a:endParaRPr>
          </a:p>
        </p:txBody>
      </p:sp>
      <p:sp>
        <p:nvSpPr>
          <p:cNvPr id="3" name="Footer Placeholder 2">
            <a:extLst>
              <a:ext uri="{FF2B5EF4-FFF2-40B4-BE49-F238E27FC236}">
                <a16:creationId xmlns:a16="http://schemas.microsoft.com/office/drawing/2014/main" id="{668989F0-4E68-C6A4-AFEC-C2086D9DCC95}"/>
              </a:ext>
            </a:extLst>
          </p:cNvPr>
          <p:cNvSpPr>
            <a:spLocks/>
          </p:cNvSpPr>
          <p:nvPr/>
        </p:nvSpPr>
        <p:spPr>
          <a:xfrm>
            <a:off x="1814443" y="5520825"/>
            <a:ext cx="298198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r>
              <a:rPr lang="en-US" sz="1700" kern="1200">
                <a:solidFill>
                  <a:schemeClr val="tx1">
                    <a:lumMod val="75000"/>
                    <a:lumOff val="25000"/>
                  </a:schemeClr>
                </a:solidFill>
                <a:latin typeface="Calibri" panose="020F0502020204030204"/>
                <a:ea typeface="+mn-ea"/>
                <a:cs typeface="+mn-cs"/>
              </a:rPr>
              <a:t>Zhikal Omar Khudhur</a:t>
            </a:r>
          </a:p>
        </p:txBody>
      </p:sp>
      <p:sp>
        <p:nvSpPr>
          <p:cNvPr id="4" name="日期占位符 3"/>
          <p:cNvSpPr>
            <a:spLocks/>
          </p:cNvSpPr>
          <p:nvPr/>
        </p:nvSpPr>
        <p:spPr>
          <a:xfrm>
            <a:off x="7355039" y="5520825"/>
            <a:ext cx="1987988" cy="264605"/>
          </a:xfrm>
          <a:prstGeom prst="rect">
            <a:avLst/>
          </a:prstGeom>
        </p:spPr>
        <p:txBody>
          <a:bodyPr vert="horz" lIns="91440" tIns="45720" rIns="91440" bIns="45720" rtlCol="0" anchor="ctr">
            <a:normAutofit fontScale="85000" lnSpcReduction="20000"/>
          </a:bodyPr>
          <a:lstStyle/>
          <a:p>
            <a:pPr algn="r" defTabSz="658368">
              <a:lnSpc>
                <a:spcPct val="90000"/>
              </a:lnSpc>
              <a:spcAft>
                <a:spcPts val="432"/>
              </a:spcAft>
              <a:defRPr/>
            </a:pPr>
            <a:fld id="{9EBBCFC0-42E2-403B-88C7-B9492262A1FD}" type="datetime1">
              <a:rPr lang="en-US" altLang="sv-SE" sz="1700" kern="1200">
                <a:solidFill>
                  <a:prstClr val="white"/>
                </a:solidFill>
                <a:latin typeface="Calibri" panose="020F0502020204030204"/>
                <a:ea typeface="+mn-ea"/>
                <a:cs typeface="+mn-cs"/>
              </a:rPr>
              <a:pPr algn="r" defTabSz="658368">
                <a:lnSpc>
                  <a:spcPct val="90000"/>
                </a:lnSpc>
                <a:spcAft>
                  <a:spcPts val="432"/>
                </a:spcAft>
                <a:defRPr/>
              </a:pPr>
              <a:t>5/4/2025</a:t>
            </a:fld>
            <a:endParaRPr lang="en-US" altLang="sv-SE" sz="1700">
              <a:solidFill>
                <a:prstClr val="white"/>
              </a:solidFill>
              <a:latin typeface="Calibri" panose="020F0502020204030204"/>
            </a:endParaRPr>
          </a:p>
        </p:txBody>
      </p:sp>
      <p:sp>
        <p:nvSpPr>
          <p:cNvPr id="6" name="灯片编号占位符 5"/>
          <p:cNvSpPr>
            <a:spLocks/>
          </p:cNvSpPr>
          <p:nvPr/>
        </p:nvSpPr>
        <p:spPr>
          <a:xfrm>
            <a:off x="9343026" y="5520825"/>
            <a:ext cx="59366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fld id="{60516781-C84B-4367-9A6D-B2411A583ADE}" type="slidenum">
              <a:rPr lang="en-US" altLang="sv-SE" sz="1700" kern="1200">
                <a:solidFill>
                  <a:prstClr val="white"/>
                </a:solidFill>
                <a:latin typeface="Calibri" panose="020F0502020204030204"/>
                <a:ea typeface="+mn-ea"/>
                <a:cs typeface="+mn-cs"/>
              </a:rPr>
              <a:pPr defTabSz="658368">
                <a:lnSpc>
                  <a:spcPct val="90000"/>
                </a:lnSpc>
                <a:spcAft>
                  <a:spcPts val="432"/>
                </a:spcAft>
                <a:defRPr/>
              </a:pPr>
              <a:t>2</a:t>
            </a:fld>
            <a:endParaRPr lang="en-US" altLang="sv-SE" sz="1700">
              <a:solidFill>
                <a:prstClr val="white"/>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0837" y="964462"/>
            <a:ext cx="1070519" cy="894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extLst>
              <p:ext uri="{D42A27DB-BD31-4B8C-83A1-F6EECF244321}">
                <p14:modId xmlns:p14="http://schemas.microsoft.com/office/powerpoint/2010/main" val="3678612532"/>
              </p:ext>
            </p:extLst>
          </p:nvPr>
        </p:nvGraphicFramePr>
        <p:xfrm>
          <a:off x="1814443" y="2571057"/>
          <a:ext cx="7718440" cy="2840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D25F-D6F4-A292-75C5-6B66B4AD5509}"/>
              </a:ext>
            </a:extLst>
          </p:cNvPr>
          <p:cNvSpPr>
            <a:spLocks noGrp="1"/>
          </p:cNvSpPr>
          <p:nvPr>
            <p:ph type="ctrTitle" sz="quarter"/>
          </p:nvPr>
        </p:nvSpPr>
        <p:spPr/>
        <p:txBody>
          <a:bodyPr/>
          <a:lstStyle/>
          <a:p>
            <a:pPr>
              <a:defRPr/>
            </a:pPr>
            <a:endParaRPr lang="en-US"/>
          </a:p>
        </p:txBody>
      </p:sp>
      <p:pic>
        <p:nvPicPr>
          <p:cNvPr id="13315" name="Picture 2">
            <a:extLst>
              <a:ext uri="{FF2B5EF4-FFF2-40B4-BE49-F238E27FC236}">
                <a16:creationId xmlns:a16="http://schemas.microsoft.com/office/drawing/2014/main" id="{624636C6-3124-70DE-989C-5E2655718789}"/>
              </a:ext>
            </a:extLst>
          </p:cNvPr>
          <p:cNvPicPr>
            <a:picLocks noChangeAspect="1"/>
          </p:cNvPicPr>
          <p:nvPr/>
        </p:nvPicPr>
        <p:blipFill>
          <a:blip r:embed="rId2">
            <a:extLst>
              <a:ext uri="{28A0092B-C50C-407E-A947-70E740481C1C}">
                <a14:useLocalDpi xmlns:a14="http://schemas.microsoft.com/office/drawing/2010/main" val="0"/>
              </a:ext>
            </a:extLst>
          </a:blip>
          <a:srcRect t="8888"/>
          <a:stretch>
            <a:fillRect/>
          </a:stretch>
        </p:blipFill>
        <p:spPr bwMode="auto">
          <a:xfrm>
            <a:off x="1524000" y="3048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8E42C1-7DFA-B102-2AF0-970C6707ED9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Introduction to growth hormone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11802F-C10F-7F8A-18AE-AD7CC208727F}"/>
              </a:ext>
            </a:extLst>
          </p:cNvPr>
          <p:cNvSpPr/>
          <p:nvPr/>
        </p:nvSpPr>
        <p:spPr>
          <a:xfrm>
            <a:off x="838200" y="1929384"/>
            <a:ext cx="10515600" cy="4251960"/>
          </a:xfrm>
          <a:prstGeom prst="rect">
            <a:avLst/>
          </a:prstGeom>
        </p:spPr>
        <p:txBody>
          <a:bodyPr vert="horz" lIns="91440" tIns="45720" rIns="91440" bIns="45720" rtlCol="0">
            <a:normAutofit/>
          </a:bodyPr>
          <a:lstStyle/>
          <a:p>
            <a:pPr marL="4635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Human growth hormone is a </a:t>
            </a:r>
            <a:r>
              <a:rPr kumimoji="0" lang="en-US" sz="2200" b="1" i="0" u="none" strike="noStrike" cap="none" spc="0" normalizeH="0" baseline="0" noProof="0" dirty="0">
                <a:ln>
                  <a:noFill/>
                </a:ln>
                <a:effectLst/>
                <a:uLnTx/>
                <a:uFillTx/>
              </a:rPr>
              <a:t>protein </a:t>
            </a:r>
            <a:r>
              <a:rPr kumimoji="0" lang="en-US" sz="2200" b="0" i="0" u="none" strike="noStrike" cap="none" spc="0" normalizeH="0" baseline="0" noProof="0" dirty="0">
                <a:ln>
                  <a:noFill/>
                </a:ln>
                <a:effectLst/>
                <a:uLnTx/>
                <a:uFillTx/>
              </a:rPr>
              <a:t>consisting of a chain </a:t>
            </a:r>
            <a:r>
              <a:rPr kumimoji="0" lang="en-US" sz="2200" b="1" i="0" u="none" strike="noStrike" cap="none" spc="0" normalizeH="0" baseline="0" noProof="0" dirty="0">
                <a:ln>
                  <a:noFill/>
                </a:ln>
                <a:effectLst/>
                <a:uLnTx/>
                <a:uFillTx/>
              </a:rPr>
              <a:t>of 187 amino acids. </a:t>
            </a:r>
            <a:r>
              <a:rPr kumimoji="0" lang="en-US" sz="2200" b="0" i="0" u="none" strike="noStrike" cap="none" spc="0" normalizeH="0" baseline="0" noProof="0" dirty="0">
                <a:ln>
                  <a:noFill/>
                </a:ln>
                <a:effectLst/>
                <a:uLnTx/>
                <a:uFillTx/>
              </a:rPr>
              <a:t>It has a molecular weight of 21,500.</a:t>
            </a:r>
          </a:p>
          <a:p>
            <a:pPr marL="4635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 Although the structural formula is known, i</a:t>
            </a:r>
            <a:r>
              <a:rPr kumimoji="0" lang="en-US" sz="2200" b="1" i="0" u="none" strike="noStrike" cap="none" spc="0" normalizeH="0" baseline="0" noProof="0" dirty="0">
                <a:ln>
                  <a:noFill/>
                </a:ln>
                <a:effectLst/>
                <a:uLnTx/>
                <a:uFillTx/>
              </a:rPr>
              <a:t>ts only source is from human </a:t>
            </a:r>
            <a:r>
              <a:rPr kumimoji="0" lang="en-US" sz="2200" b="0" i="0" u="none" strike="noStrike" cap="none" spc="0" normalizeH="0" baseline="0" noProof="0" dirty="0">
                <a:ln>
                  <a:noFill/>
                </a:ln>
                <a:solidFill>
                  <a:srgbClr val="C00000"/>
                </a:solidFill>
                <a:effectLst/>
                <a:uLnTx/>
                <a:uFillTx/>
              </a:rPr>
              <a:t>pituitary glands. </a:t>
            </a:r>
          </a:p>
          <a:p>
            <a:pPr marL="4635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It is </a:t>
            </a:r>
            <a:r>
              <a:rPr kumimoji="0" lang="en-US" sz="2200" b="1" i="0" u="none" strike="noStrike" cap="none" spc="0" normalizeH="0" baseline="0" noProof="0" dirty="0">
                <a:ln>
                  <a:noFill/>
                </a:ln>
                <a:effectLst/>
                <a:uLnTx/>
                <a:uFillTx/>
              </a:rPr>
              <a:t>species specific </a:t>
            </a:r>
            <a:r>
              <a:rPr kumimoji="0" lang="en-US" sz="2200" b="0" i="0" u="none" strike="noStrike" cap="none" spc="0" normalizeH="0" baseline="0" noProof="0" dirty="0">
                <a:ln>
                  <a:noFill/>
                </a:ln>
                <a:effectLst/>
                <a:uLnTx/>
                <a:uFillTx/>
              </a:rPr>
              <a:t>and growth hormone from other animals, except possibly the monkey, has no effect in man.</a:t>
            </a:r>
          </a:p>
          <a:p>
            <a:pPr marL="463550" indent="-228600">
              <a:lnSpc>
                <a:spcPct val="90000"/>
              </a:lnSpc>
              <a:spcAft>
                <a:spcPts val="600"/>
              </a:spcAft>
              <a:buFont typeface="Arial" panose="020B0604020202020204" pitchFamily="34" charset="0"/>
              <a:buChar char="•"/>
              <a:defRPr/>
            </a:pPr>
            <a:r>
              <a:rPr lang="en-US" sz="2000" b="0" i="0" dirty="0">
                <a:effectLst/>
                <a:latin typeface="Söhne"/>
              </a:rPr>
              <a:t>Growth hormone, also known as somatotropin,</a:t>
            </a:r>
          </a:p>
          <a:p>
            <a:pPr marL="463550" indent="-228600">
              <a:lnSpc>
                <a:spcPct val="90000"/>
              </a:lnSpc>
              <a:spcAft>
                <a:spcPts val="600"/>
              </a:spcAft>
              <a:buFont typeface="Arial" panose="020B0604020202020204" pitchFamily="34" charset="0"/>
              <a:buChar char="•"/>
              <a:defRPr/>
            </a:pPr>
            <a:r>
              <a:rPr lang="en-US" sz="2000" b="0" i="0" dirty="0">
                <a:effectLst/>
                <a:latin typeface="Söhne"/>
              </a:rPr>
              <a:t>It plays a pivotal role in stimulating growth, cell reproduction, and regeneration in humans and animals.</a:t>
            </a:r>
          </a:p>
          <a:p>
            <a:pPr marL="463550" indent="-228600">
              <a:lnSpc>
                <a:spcPct val="90000"/>
              </a:lnSpc>
              <a:spcAft>
                <a:spcPts val="600"/>
              </a:spcAft>
              <a:buFont typeface="Arial" panose="020B0604020202020204" pitchFamily="34" charset="0"/>
              <a:buChar char="•"/>
              <a:defRPr/>
            </a:pPr>
            <a:endParaRPr lang="en-US" sz="2000" b="0" i="0" dirty="0">
              <a:effectLst/>
              <a:latin typeface="Söhne"/>
            </a:endParaRPr>
          </a:p>
          <a:p>
            <a:pPr marL="4635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marL="4635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marL="4635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1759257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A95-57D1-F0F7-FF30-BF60432B0430}"/>
              </a:ext>
            </a:extLst>
          </p:cNvPr>
          <p:cNvSpPr>
            <a:spLocks noGrp="1"/>
          </p:cNvSpPr>
          <p:nvPr>
            <p:ph type="ctrTitle" sz="quarter"/>
          </p:nvPr>
        </p:nvSpPr>
        <p:spPr>
          <a:xfrm>
            <a:off x="1524000" y="-1588"/>
            <a:ext cx="9144000" cy="611188"/>
          </a:xfrm>
        </p:spPr>
        <p:txBody>
          <a:bodyPr>
            <a:noAutofit/>
          </a:bodyPr>
          <a:lstStyle/>
          <a:p>
            <a:pPr algn="ctr">
              <a:defRPr/>
            </a:pPr>
            <a:r>
              <a:rPr lang="en-US" sz="5400" b="1" dirty="0">
                <a:solidFill>
                  <a:srgbClr val="C00000"/>
                </a:solidFill>
              </a:rPr>
              <a:t>1.GROWTH HORMONE</a:t>
            </a:r>
          </a:p>
        </p:txBody>
      </p:sp>
      <p:pic>
        <p:nvPicPr>
          <p:cNvPr id="17411" name="Picture 2">
            <a:extLst>
              <a:ext uri="{FF2B5EF4-FFF2-40B4-BE49-F238E27FC236}">
                <a16:creationId xmlns:a16="http://schemas.microsoft.com/office/drawing/2014/main" id="{730B4609-E940-1D7D-940C-F938BCEF05FA}"/>
              </a:ext>
            </a:extLst>
          </p:cNvPr>
          <p:cNvPicPr>
            <a:picLocks noChangeAspect="1"/>
          </p:cNvPicPr>
          <p:nvPr/>
        </p:nvPicPr>
        <p:blipFill>
          <a:blip r:embed="rId2">
            <a:extLst>
              <a:ext uri="{28A0092B-C50C-407E-A947-70E740481C1C}">
                <a14:useLocalDpi xmlns:a14="http://schemas.microsoft.com/office/drawing/2010/main" val="0"/>
              </a:ext>
            </a:extLst>
          </a:blip>
          <a:srcRect b="2982"/>
          <a:stretch>
            <a:fillRect/>
          </a:stretch>
        </p:blipFill>
        <p:spPr bwMode="auto">
          <a:xfrm>
            <a:off x="7086600" y="1265238"/>
            <a:ext cx="3581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9A508270-194B-DABD-98D9-9D7621B854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3681414"/>
            <a:ext cx="3165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1428F690-38ED-7E4C-3DD5-FF6052783E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65238"/>
            <a:ext cx="5334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6C692-7E73-31BD-0D91-460CF1CB434F}"/>
              </a:ext>
            </a:extLst>
          </p:cNvPr>
          <p:cNvSpPr txBox="1"/>
          <p:nvPr/>
        </p:nvSpPr>
        <p:spPr>
          <a:xfrm>
            <a:off x="304800" y="1471448"/>
            <a:ext cx="11887200" cy="4524315"/>
          </a:xfrm>
          <a:prstGeom prst="rect">
            <a:avLst/>
          </a:prstGeom>
          <a:noFill/>
        </p:spPr>
        <p:txBody>
          <a:bodyPr wrap="square">
            <a:spAutoFit/>
          </a:bodyPr>
          <a:lstStyle/>
          <a:p>
            <a:r>
              <a:rPr lang="en-US" dirty="0"/>
              <a:t>When growth hormone is released into the bloodstream, </a:t>
            </a:r>
            <a:r>
              <a:rPr lang="en-US" dirty="0">
                <a:solidFill>
                  <a:srgbClr val="C00000"/>
                </a:solidFill>
              </a:rPr>
              <a:t>transfer freely </a:t>
            </a:r>
            <a:r>
              <a:rPr lang="en-US" dirty="0"/>
              <a:t>and it travels to various tissues in the body to exert its effects. Upon reaching its target cells, growth hormone binds to specific </a:t>
            </a:r>
            <a:r>
              <a:rPr lang="en-US" dirty="0">
                <a:solidFill>
                  <a:srgbClr val="C00000"/>
                </a:solidFill>
              </a:rPr>
              <a:t>receptors located on the cell surface. </a:t>
            </a:r>
            <a:r>
              <a:rPr lang="en-US" dirty="0"/>
              <a:t>These receptors are abundant in tissues crucial for growth and development, such </a:t>
            </a:r>
            <a:r>
              <a:rPr lang="en-US" dirty="0">
                <a:solidFill>
                  <a:srgbClr val="C00000"/>
                </a:solidFill>
              </a:rPr>
              <a:t>as bone, muscle, and adipose (fat) tissue.</a:t>
            </a:r>
          </a:p>
          <a:p>
            <a:endParaRPr lang="en-US" dirty="0"/>
          </a:p>
          <a:p>
            <a:r>
              <a:rPr lang="en-US" dirty="0"/>
              <a:t>The binding of growth hormone to its receptors initiates a series of intracellular signaling events within the target cells. One of the main signaling pathways activated by growth hormone is the Janus kinase-signal transducer and activator of transcription </a:t>
            </a:r>
            <a:r>
              <a:rPr lang="en-US" dirty="0">
                <a:solidFill>
                  <a:srgbClr val="C00000"/>
                </a:solidFill>
              </a:rPr>
              <a:t>(JAK-STAT</a:t>
            </a:r>
            <a:r>
              <a:rPr lang="en-US" dirty="0"/>
              <a:t>) pathway. In this pathway, the binding of growth hormone to its receptor triggers the activation of Janus kinases </a:t>
            </a:r>
            <a:r>
              <a:rPr lang="en-US" dirty="0">
                <a:solidFill>
                  <a:srgbClr val="C00000"/>
                </a:solidFill>
              </a:rPr>
              <a:t>(JAKs), </a:t>
            </a:r>
            <a:r>
              <a:rPr lang="en-US" dirty="0"/>
              <a:t>which are enzymes associated with the receptor.</a:t>
            </a:r>
          </a:p>
          <a:p>
            <a:endParaRPr lang="en-US" dirty="0"/>
          </a:p>
          <a:p>
            <a:r>
              <a:rPr lang="en-US" dirty="0"/>
              <a:t>Activated JAKs then phosphorylate (add phosphate groups to) signal transducers and activators of transcription (STAT) proteins. These phosphorylated </a:t>
            </a:r>
            <a:r>
              <a:rPr lang="en-US" dirty="0">
                <a:solidFill>
                  <a:srgbClr val="C00000"/>
                </a:solidFill>
              </a:rPr>
              <a:t>STAT </a:t>
            </a:r>
            <a:r>
              <a:rPr lang="en-US" dirty="0"/>
              <a:t>proteins form dimers and translocate to the cell nucleus, where they act as transcription factors. In the nucleus, STAT proteins regulate the expression of specific genes involved in growth and metabolism.</a:t>
            </a:r>
          </a:p>
          <a:p>
            <a:endParaRPr lang="en-US" dirty="0"/>
          </a:p>
          <a:p>
            <a:r>
              <a:rPr lang="en-US" dirty="0"/>
              <a:t>One of the important genes regulated by the JAK-STAT pathway is responsible for </a:t>
            </a:r>
            <a:r>
              <a:rPr lang="en-US" dirty="0">
                <a:solidFill>
                  <a:srgbClr val="C00000"/>
                </a:solidFill>
              </a:rPr>
              <a:t>the synthesis and secretion of insulin-like growth factor 1 (IGF-1). </a:t>
            </a:r>
            <a:r>
              <a:rPr lang="en-US" dirty="0"/>
              <a:t>IGF-1 is a key mediator of growth hormone's effects on growth and development. It promotes cell proliferation, differentiation, and survival in various tissues, contributing to overall growth and tissue repair.</a:t>
            </a:r>
          </a:p>
        </p:txBody>
      </p:sp>
      <p:sp>
        <p:nvSpPr>
          <p:cNvPr id="5" name="TextBox 4">
            <a:extLst>
              <a:ext uri="{FF2B5EF4-FFF2-40B4-BE49-F238E27FC236}">
                <a16:creationId xmlns:a16="http://schemas.microsoft.com/office/drawing/2014/main" id="{E055E2BA-D0F4-393B-D49C-C622EB035AF2}"/>
              </a:ext>
            </a:extLst>
          </p:cNvPr>
          <p:cNvSpPr txBox="1"/>
          <p:nvPr/>
        </p:nvSpPr>
        <p:spPr>
          <a:xfrm>
            <a:off x="3951889" y="409904"/>
            <a:ext cx="4120039" cy="646331"/>
          </a:xfrm>
          <a:prstGeom prst="rect">
            <a:avLst/>
          </a:prstGeom>
          <a:noFill/>
        </p:spPr>
        <p:txBody>
          <a:bodyPr wrap="none" rtlCol="0">
            <a:spAutoFit/>
          </a:bodyPr>
          <a:lstStyle/>
          <a:p>
            <a:r>
              <a:rPr lang="en-US" sz="3600" dirty="0"/>
              <a:t>Mechanism of action</a:t>
            </a:r>
          </a:p>
        </p:txBody>
      </p:sp>
    </p:spTree>
    <p:extLst>
      <p:ext uri="{BB962C8B-B14F-4D97-AF65-F5344CB8AC3E}">
        <p14:creationId xmlns:p14="http://schemas.microsoft.com/office/powerpoint/2010/main" val="181233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3E17-96D4-702E-F155-03458D992315}"/>
              </a:ext>
            </a:extLst>
          </p:cNvPr>
          <p:cNvSpPr>
            <a:spLocks noGrp="1"/>
          </p:cNvSpPr>
          <p:nvPr>
            <p:ph type="ctrTitle" sz="quarter"/>
          </p:nvPr>
        </p:nvSpPr>
        <p:spPr>
          <a:xfrm>
            <a:off x="1524000" y="0"/>
            <a:ext cx="9144000" cy="685800"/>
          </a:xfrm>
        </p:spPr>
        <p:txBody>
          <a:bodyPr>
            <a:normAutofit fontScale="90000"/>
          </a:bodyPr>
          <a:lstStyle/>
          <a:p>
            <a:pPr algn="ctr">
              <a:defRPr/>
            </a:pPr>
            <a:r>
              <a:rPr lang="en-US" sz="4400" b="1" dirty="0">
                <a:solidFill>
                  <a:srgbClr val="C00000"/>
                </a:solidFill>
              </a:rPr>
              <a:t>GH RECEPTOR</a:t>
            </a:r>
          </a:p>
        </p:txBody>
      </p:sp>
      <p:pic>
        <p:nvPicPr>
          <p:cNvPr id="18435" name="Picture 2">
            <a:extLst>
              <a:ext uri="{FF2B5EF4-FFF2-40B4-BE49-F238E27FC236}">
                <a16:creationId xmlns:a16="http://schemas.microsoft.com/office/drawing/2014/main" id="{1035832F-9CD9-335C-AE08-8664898A7E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6" y="2362200"/>
            <a:ext cx="3908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a:extLst>
              <a:ext uri="{FF2B5EF4-FFF2-40B4-BE49-F238E27FC236}">
                <a16:creationId xmlns:a16="http://schemas.microsoft.com/office/drawing/2014/main" id="{93AB01F2-4B53-F5C7-2A68-BB541B25B4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47244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268-4194-2506-6021-273005A369B0}"/>
              </a:ext>
            </a:extLst>
          </p:cNvPr>
          <p:cNvSpPr>
            <a:spLocks noGrp="1"/>
          </p:cNvSpPr>
          <p:nvPr>
            <p:ph type="ctrTitle" sz="quarter"/>
          </p:nvPr>
        </p:nvSpPr>
        <p:spPr/>
        <p:txBody>
          <a:bodyPr/>
          <a:lstStyle/>
          <a:p>
            <a:pPr>
              <a:defRPr/>
            </a:pPr>
            <a:endParaRPr lang="en-US"/>
          </a:p>
        </p:txBody>
      </p:sp>
      <p:pic>
        <p:nvPicPr>
          <p:cNvPr id="19459" name="Picture 2">
            <a:extLst>
              <a:ext uri="{FF2B5EF4-FFF2-40B4-BE49-F238E27FC236}">
                <a16:creationId xmlns:a16="http://schemas.microsoft.com/office/drawing/2014/main" id="{E3A80466-945C-17D9-AAAE-A7512D76CE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
            <a:ext cx="7467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a:extLst>
              <a:ext uri="{FF2B5EF4-FFF2-40B4-BE49-F238E27FC236}">
                <a16:creationId xmlns:a16="http://schemas.microsoft.com/office/drawing/2014/main" id="{0A35E7F0-49D5-355D-546F-D9E3F233AD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48100"/>
            <a:ext cx="44958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1570-54BA-237A-5946-01C9CB50F490}"/>
              </a:ext>
            </a:extLst>
          </p:cNvPr>
          <p:cNvSpPr>
            <a:spLocks noGrp="1"/>
          </p:cNvSpPr>
          <p:nvPr>
            <p:ph type="ctrTitle" sz="quarter"/>
          </p:nvPr>
        </p:nvSpPr>
        <p:spPr/>
        <p:txBody>
          <a:bodyPr/>
          <a:lstStyle/>
          <a:p>
            <a:pPr>
              <a:defRPr/>
            </a:pPr>
            <a:endParaRPr lang="en-US"/>
          </a:p>
        </p:txBody>
      </p:sp>
      <p:pic>
        <p:nvPicPr>
          <p:cNvPr id="20483" name="Picture 3">
            <a:extLst>
              <a:ext uri="{FF2B5EF4-FFF2-40B4-BE49-F238E27FC236}">
                <a16:creationId xmlns:a16="http://schemas.microsoft.com/office/drawing/2014/main" id="{EE2EDA93-B640-8CAD-2912-103915EBC7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0"/>
            <a:ext cx="8061325"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763</Words>
  <Application>Microsoft Office PowerPoint</Application>
  <PresentationFormat>Widescreen</PresentationFormat>
  <Paragraphs>67</Paragraphs>
  <Slides>18</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Arial Rounded MT Bold</vt:lpstr>
      <vt:lpstr>Calibri</vt:lpstr>
      <vt:lpstr>Calibri Light</vt:lpstr>
      <vt:lpstr>Century Schoolbook</vt:lpstr>
      <vt:lpstr>Franklin Gothic Book</vt:lpstr>
      <vt:lpstr>Garamond</vt:lpstr>
      <vt:lpstr>Söhne</vt:lpstr>
      <vt:lpstr>Times New Roman</vt:lpstr>
      <vt:lpstr>Wingdings</vt:lpstr>
      <vt:lpstr>Office Theme</vt:lpstr>
      <vt:lpstr>SavonVTI</vt:lpstr>
      <vt:lpstr>Office</vt:lpstr>
      <vt:lpstr>Growth hormone </vt:lpstr>
      <vt:lpstr>PowerPoint Presentation</vt:lpstr>
      <vt:lpstr>PowerPoint Presentation</vt:lpstr>
      <vt:lpstr>PowerPoint Presentation</vt:lpstr>
      <vt:lpstr>1.GROWTH HORMONE</vt:lpstr>
      <vt:lpstr>PowerPoint Presentation</vt:lpstr>
      <vt:lpstr>GH RECEPTOR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55</cp:revision>
  <dcterms:created xsi:type="dcterms:W3CDTF">2022-10-25T13:41:35Z</dcterms:created>
  <dcterms:modified xsi:type="dcterms:W3CDTF">2025-05-04T06:00:05Z</dcterms:modified>
</cp:coreProperties>
</file>