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821" r:id="rId3"/>
  </p:sldMasterIdLst>
  <p:notesMasterIdLst>
    <p:notesMasterId r:id="rId18"/>
  </p:notesMasterIdLst>
  <p:sldIdLst>
    <p:sldId id="327" r:id="rId4"/>
    <p:sldId id="482" r:id="rId5"/>
    <p:sldId id="595" r:id="rId6"/>
    <p:sldId id="261" r:id="rId7"/>
    <p:sldId id="295" r:id="rId8"/>
    <p:sldId id="593" r:id="rId9"/>
    <p:sldId id="589" r:id="rId10"/>
    <p:sldId id="590" r:id="rId11"/>
    <p:sldId id="591" r:id="rId12"/>
    <p:sldId id="592" r:id="rId13"/>
    <p:sldId id="594" r:id="rId14"/>
    <p:sldId id="263" r:id="rId15"/>
    <p:sldId id="258" r:id="rId16"/>
    <p:sldId id="51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2F36073-54C8-46F1-9158-3BBA59CCD091}">
          <p14:sldIdLst>
            <p14:sldId id="327"/>
          </p14:sldIdLst>
        </p14:section>
        <p14:section name="Default Section" id="{51C0B554-A09F-44B5-AAA4-CBEBBC06404C}">
          <p14:sldIdLst>
            <p14:sldId id="482"/>
            <p14:sldId id="595"/>
            <p14:sldId id="261"/>
            <p14:sldId id="295"/>
            <p14:sldId id="593"/>
            <p14:sldId id="589"/>
            <p14:sldId id="590"/>
            <p14:sldId id="591"/>
            <p14:sldId id="592"/>
            <p14:sldId id="594"/>
            <p14:sldId id="263"/>
            <p14:sldId id="258"/>
            <p14:sldId id="5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C637A4-F4C1-33D2-A7A1-CBE42EE3604F}" v="25" dt="2025-05-18T06:03:21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5" d="100"/>
          <a:sy n="35" d="100"/>
        </p:scale>
        <p:origin x="1844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804D1E-598D-466B-BCE7-2E57B367F4C3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8A339D9-B8C8-4CFE-BC0D-CFDE6D521D57}">
      <dgm:prSet/>
      <dgm:spPr/>
      <dgm:t>
        <a:bodyPr/>
        <a:lstStyle/>
        <a:p>
          <a:r>
            <a:rPr lang="en-US" dirty="0"/>
            <a:t>Pineal gland</a:t>
          </a:r>
        </a:p>
      </dgm:t>
    </dgm:pt>
    <dgm:pt modelId="{1D1ED3F8-D835-4333-94F7-C0C7A9D95181}" type="parTrans" cxnId="{C62FC0D2-76D2-48A9-9F7A-D05A41C5D061}">
      <dgm:prSet/>
      <dgm:spPr/>
      <dgm:t>
        <a:bodyPr/>
        <a:lstStyle/>
        <a:p>
          <a:endParaRPr lang="en-US"/>
        </a:p>
      </dgm:t>
    </dgm:pt>
    <dgm:pt modelId="{A221FA40-AF02-4FD7-B644-C21628F27804}" type="sibTrans" cxnId="{C62FC0D2-76D2-48A9-9F7A-D05A41C5D061}">
      <dgm:prSet/>
      <dgm:spPr/>
      <dgm:t>
        <a:bodyPr/>
        <a:lstStyle/>
        <a:p>
          <a:endParaRPr lang="en-US"/>
        </a:p>
      </dgm:t>
    </dgm:pt>
    <dgm:pt modelId="{831C603C-4214-4566-B649-5363D41EDF80}">
      <dgm:prSet/>
      <dgm:spPr/>
      <dgm:t>
        <a:bodyPr/>
        <a:lstStyle/>
        <a:p>
          <a:r>
            <a:rPr lang="en-US" b="0" i="0" dirty="0"/>
            <a:t>Secretion of penial gland</a:t>
          </a:r>
          <a:endParaRPr lang="en-US" dirty="0"/>
        </a:p>
      </dgm:t>
    </dgm:pt>
    <dgm:pt modelId="{1696C812-56F2-48B5-B88B-E796C41A6455}" type="parTrans" cxnId="{790D8D4A-996F-45DF-A0AE-A34B49CBC9D0}">
      <dgm:prSet/>
      <dgm:spPr/>
      <dgm:t>
        <a:bodyPr/>
        <a:lstStyle/>
        <a:p>
          <a:endParaRPr lang="en-US"/>
        </a:p>
      </dgm:t>
    </dgm:pt>
    <dgm:pt modelId="{4F5AE5C9-FFB5-4FB9-9959-296C36A91C9F}" type="sibTrans" cxnId="{790D8D4A-996F-45DF-A0AE-A34B49CBC9D0}">
      <dgm:prSet/>
      <dgm:spPr/>
      <dgm:t>
        <a:bodyPr/>
        <a:lstStyle/>
        <a:p>
          <a:endParaRPr lang="en-US"/>
        </a:p>
      </dgm:t>
    </dgm:pt>
    <dgm:pt modelId="{3BA3AB22-CB6F-4D48-801D-800AA954D1BE}">
      <dgm:prSet/>
      <dgm:spPr/>
      <dgm:t>
        <a:bodyPr/>
        <a:lstStyle/>
        <a:p>
          <a:r>
            <a:rPr lang="en-US" b="0" i="0" dirty="0"/>
            <a:t>serotonin</a:t>
          </a:r>
          <a:endParaRPr lang="en-US" dirty="0"/>
        </a:p>
      </dgm:t>
    </dgm:pt>
    <dgm:pt modelId="{616F8A4E-1407-4607-9495-B360C27F61E3}" type="parTrans" cxnId="{98970ACC-2D96-4E7A-8E78-CCB783E46A69}">
      <dgm:prSet/>
      <dgm:spPr/>
      <dgm:t>
        <a:bodyPr/>
        <a:lstStyle/>
        <a:p>
          <a:endParaRPr lang="en-US"/>
        </a:p>
      </dgm:t>
    </dgm:pt>
    <dgm:pt modelId="{6F0CA654-2552-4196-89FA-5B0A4DF7A0C6}" type="sibTrans" cxnId="{98970ACC-2D96-4E7A-8E78-CCB783E46A69}">
      <dgm:prSet/>
      <dgm:spPr/>
      <dgm:t>
        <a:bodyPr/>
        <a:lstStyle/>
        <a:p>
          <a:endParaRPr lang="en-US"/>
        </a:p>
      </dgm:t>
    </dgm:pt>
    <dgm:pt modelId="{E211FF58-7555-4E5D-917C-CE4D88782F50}">
      <dgm:prSet/>
      <dgm:spPr/>
      <dgm:t>
        <a:bodyPr/>
        <a:lstStyle/>
        <a:p>
          <a:r>
            <a:rPr lang="en-US" b="0" i="0" dirty="0"/>
            <a:t>melatonin</a:t>
          </a:r>
          <a:endParaRPr lang="en-US" dirty="0"/>
        </a:p>
      </dgm:t>
    </dgm:pt>
    <dgm:pt modelId="{0BD5CF18-B0F2-4974-9EE8-D2AE298251E1}" type="parTrans" cxnId="{312D36AB-B894-49F6-A6FF-1C8642EC834D}">
      <dgm:prSet/>
      <dgm:spPr/>
      <dgm:t>
        <a:bodyPr/>
        <a:lstStyle/>
        <a:p>
          <a:endParaRPr lang="en-US"/>
        </a:p>
      </dgm:t>
    </dgm:pt>
    <dgm:pt modelId="{C88F8753-D7A2-4D85-86CB-B51FA493AA6A}" type="sibTrans" cxnId="{312D36AB-B894-49F6-A6FF-1C8642EC834D}">
      <dgm:prSet/>
      <dgm:spPr/>
      <dgm:t>
        <a:bodyPr/>
        <a:lstStyle/>
        <a:p>
          <a:endParaRPr lang="en-US"/>
        </a:p>
      </dgm:t>
    </dgm:pt>
    <dgm:pt modelId="{ACCD9535-55E3-4104-B71B-FE8DA55CBEA3}">
      <dgm:prSet/>
      <dgm:spPr/>
      <dgm:t>
        <a:bodyPr/>
        <a:lstStyle/>
        <a:p>
          <a:r>
            <a:rPr lang="en-US" b="0" dirty="0"/>
            <a:t>Diurnal change and biological clock</a:t>
          </a:r>
          <a:endParaRPr lang="en-US" dirty="0"/>
        </a:p>
      </dgm:t>
    </dgm:pt>
    <dgm:pt modelId="{5E464770-AD96-486B-AFF6-E0D0ABCAE85A}" type="parTrans" cxnId="{DB7E57EE-4D50-4583-8536-C31AA78AE4D3}">
      <dgm:prSet/>
      <dgm:spPr/>
      <dgm:t>
        <a:bodyPr/>
        <a:lstStyle/>
        <a:p>
          <a:endParaRPr lang="en-US"/>
        </a:p>
      </dgm:t>
    </dgm:pt>
    <dgm:pt modelId="{3ACAA8C0-123C-49F9-A023-77B06D0CB237}" type="sibTrans" cxnId="{DB7E57EE-4D50-4583-8536-C31AA78AE4D3}">
      <dgm:prSet/>
      <dgm:spPr/>
      <dgm:t>
        <a:bodyPr/>
        <a:lstStyle/>
        <a:p>
          <a:endParaRPr lang="en-US"/>
        </a:p>
      </dgm:t>
    </dgm:pt>
    <dgm:pt modelId="{78679072-055E-4EC9-B14B-4523A692D84C}" type="pres">
      <dgm:prSet presAssocID="{3B804D1E-598D-466B-BCE7-2E57B367F4C3}" presName="vert0" presStyleCnt="0">
        <dgm:presLayoutVars>
          <dgm:dir/>
          <dgm:animOne val="branch"/>
          <dgm:animLvl val="lvl"/>
        </dgm:presLayoutVars>
      </dgm:prSet>
      <dgm:spPr/>
    </dgm:pt>
    <dgm:pt modelId="{9664753C-7DE2-46AB-95AF-EC49F5E0D025}" type="pres">
      <dgm:prSet presAssocID="{B8A339D9-B8C8-4CFE-BC0D-CFDE6D521D57}" presName="thickLine" presStyleLbl="alignNode1" presStyleIdx="0" presStyleCnt="5"/>
      <dgm:spPr/>
    </dgm:pt>
    <dgm:pt modelId="{F24FCE89-37B9-4F74-A2C4-F5727836A5D0}" type="pres">
      <dgm:prSet presAssocID="{B8A339D9-B8C8-4CFE-BC0D-CFDE6D521D57}" presName="horz1" presStyleCnt="0"/>
      <dgm:spPr/>
    </dgm:pt>
    <dgm:pt modelId="{D1DB5DAF-EECE-49F8-9D38-A390B3BAE9C7}" type="pres">
      <dgm:prSet presAssocID="{B8A339D9-B8C8-4CFE-BC0D-CFDE6D521D57}" presName="tx1" presStyleLbl="revTx" presStyleIdx="0" presStyleCnt="5"/>
      <dgm:spPr/>
    </dgm:pt>
    <dgm:pt modelId="{E21DAFF7-3466-4CF1-B2A4-12F27CA87C00}" type="pres">
      <dgm:prSet presAssocID="{B8A339D9-B8C8-4CFE-BC0D-CFDE6D521D57}" presName="vert1" presStyleCnt="0"/>
      <dgm:spPr/>
    </dgm:pt>
    <dgm:pt modelId="{E58C853C-C745-4E9B-B25D-AF2BB3FD2193}" type="pres">
      <dgm:prSet presAssocID="{831C603C-4214-4566-B649-5363D41EDF80}" presName="thickLine" presStyleLbl="alignNode1" presStyleIdx="1" presStyleCnt="5"/>
      <dgm:spPr/>
    </dgm:pt>
    <dgm:pt modelId="{646E2D4A-A3AC-4E92-87BF-C1B619D151D0}" type="pres">
      <dgm:prSet presAssocID="{831C603C-4214-4566-B649-5363D41EDF80}" presName="horz1" presStyleCnt="0"/>
      <dgm:spPr/>
    </dgm:pt>
    <dgm:pt modelId="{5EA106A8-BEA8-40C9-9080-2DEA677F545E}" type="pres">
      <dgm:prSet presAssocID="{831C603C-4214-4566-B649-5363D41EDF80}" presName="tx1" presStyleLbl="revTx" presStyleIdx="1" presStyleCnt="5"/>
      <dgm:spPr/>
    </dgm:pt>
    <dgm:pt modelId="{07C9F60B-4EBB-4374-A202-69B5349B8169}" type="pres">
      <dgm:prSet presAssocID="{831C603C-4214-4566-B649-5363D41EDF80}" presName="vert1" presStyleCnt="0"/>
      <dgm:spPr/>
    </dgm:pt>
    <dgm:pt modelId="{59EC693E-0649-446F-8641-1ACC37D52B90}" type="pres">
      <dgm:prSet presAssocID="{3BA3AB22-CB6F-4D48-801D-800AA954D1BE}" presName="thickLine" presStyleLbl="alignNode1" presStyleIdx="2" presStyleCnt="5"/>
      <dgm:spPr/>
    </dgm:pt>
    <dgm:pt modelId="{4C7049E5-21DA-4BA1-B6CB-769FA319CE6F}" type="pres">
      <dgm:prSet presAssocID="{3BA3AB22-CB6F-4D48-801D-800AA954D1BE}" presName="horz1" presStyleCnt="0"/>
      <dgm:spPr/>
    </dgm:pt>
    <dgm:pt modelId="{32383637-94C2-4EC9-8A85-751E4D765D85}" type="pres">
      <dgm:prSet presAssocID="{3BA3AB22-CB6F-4D48-801D-800AA954D1BE}" presName="tx1" presStyleLbl="revTx" presStyleIdx="2" presStyleCnt="5"/>
      <dgm:spPr/>
    </dgm:pt>
    <dgm:pt modelId="{BD5A09BC-3BB2-4BEC-8C83-BDE5E6507BE2}" type="pres">
      <dgm:prSet presAssocID="{3BA3AB22-CB6F-4D48-801D-800AA954D1BE}" presName="vert1" presStyleCnt="0"/>
      <dgm:spPr/>
    </dgm:pt>
    <dgm:pt modelId="{3B3E2DC8-10F0-4ED6-A9DB-C0B235E89413}" type="pres">
      <dgm:prSet presAssocID="{E211FF58-7555-4E5D-917C-CE4D88782F50}" presName="thickLine" presStyleLbl="alignNode1" presStyleIdx="3" presStyleCnt="5"/>
      <dgm:spPr/>
    </dgm:pt>
    <dgm:pt modelId="{C8310F1A-BE83-4184-B9D5-2638C54693E6}" type="pres">
      <dgm:prSet presAssocID="{E211FF58-7555-4E5D-917C-CE4D88782F50}" presName="horz1" presStyleCnt="0"/>
      <dgm:spPr/>
    </dgm:pt>
    <dgm:pt modelId="{B30C5250-B5E2-4CFA-A400-BBDEBB0E631F}" type="pres">
      <dgm:prSet presAssocID="{E211FF58-7555-4E5D-917C-CE4D88782F50}" presName="tx1" presStyleLbl="revTx" presStyleIdx="3" presStyleCnt="5"/>
      <dgm:spPr/>
    </dgm:pt>
    <dgm:pt modelId="{6BF06850-CFB2-487D-964A-FF97DEBC78A5}" type="pres">
      <dgm:prSet presAssocID="{E211FF58-7555-4E5D-917C-CE4D88782F50}" presName="vert1" presStyleCnt="0"/>
      <dgm:spPr/>
    </dgm:pt>
    <dgm:pt modelId="{A1381FFB-35E7-4DAE-9C91-3D6E0B458CE6}" type="pres">
      <dgm:prSet presAssocID="{ACCD9535-55E3-4104-B71B-FE8DA55CBEA3}" presName="thickLine" presStyleLbl="alignNode1" presStyleIdx="4" presStyleCnt="5"/>
      <dgm:spPr/>
    </dgm:pt>
    <dgm:pt modelId="{39D6A167-F577-408E-B38B-934573EDEFD1}" type="pres">
      <dgm:prSet presAssocID="{ACCD9535-55E3-4104-B71B-FE8DA55CBEA3}" presName="horz1" presStyleCnt="0"/>
      <dgm:spPr/>
    </dgm:pt>
    <dgm:pt modelId="{20E5209D-23E2-4083-AF7E-8BC66F18E95E}" type="pres">
      <dgm:prSet presAssocID="{ACCD9535-55E3-4104-B71B-FE8DA55CBEA3}" presName="tx1" presStyleLbl="revTx" presStyleIdx="4" presStyleCnt="5"/>
      <dgm:spPr/>
    </dgm:pt>
    <dgm:pt modelId="{812BFA38-062F-4964-9A0F-F3BB9AB2B72E}" type="pres">
      <dgm:prSet presAssocID="{ACCD9535-55E3-4104-B71B-FE8DA55CBEA3}" presName="vert1" presStyleCnt="0"/>
      <dgm:spPr/>
    </dgm:pt>
  </dgm:ptLst>
  <dgm:cxnLst>
    <dgm:cxn modelId="{F3567107-5449-43A1-A250-DAE60CBCE393}" type="presOf" srcId="{3B804D1E-598D-466B-BCE7-2E57B367F4C3}" destId="{78679072-055E-4EC9-B14B-4523A692D84C}" srcOrd="0" destOrd="0" presId="urn:microsoft.com/office/officeart/2008/layout/LinedList"/>
    <dgm:cxn modelId="{5E4C0B6A-8865-492A-8B05-6D189CD67EF6}" type="presOf" srcId="{831C603C-4214-4566-B649-5363D41EDF80}" destId="{5EA106A8-BEA8-40C9-9080-2DEA677F545E}" srcOrd="0" destOrd="0" presId="urn:microsoft.com/office/officeart/2008/layout/LinedList"/>
    <dgm:cxn modelId="{790D8D4A-996F-45DF-A0AE-A34B49CBC9D0}" srcId="{3B804D1E-598D-466B-BCE7-2E57B367F4C3}" destId="{831C603C-4214-4566-B649-5363D41EDF80}" srcOrd="1" destOrd="0" parTransId="{1696C812-56F2-48B5-B88B-E796C41A6455}" sibTransId="{4F5AE5C9-FFB5-4FB9-9959-296C36A91C9F}"/>
    <dgm:cxn modelId="{D8EA9F71-00C5-4356-973A-7F9C82A88BE4}" type="presOf" srcId="{3BA3AB22-CB6F-4D48-801D-800AA954D1BE}" destId="{32383637-94C2-4EC9-8A85-751E4D765D85}" srcOrd="0" destOrd="0" presId="urn:microsoft.com/office/officeart/2008/layout/LinedList"/>
    <dgm:cxn modelId="{312D36AB-B894-49F6-A6FF-1C8642EC834D}" srcId="{3B804D1E-598D-466B-BCE7-2E57B367F4C3}" destId="{E211FF58-7555-4E5D-917C-CE4D88782F50}" srcOrd="3" destOrd="0" parTransId="{0BD5CF18-B0F2-4974-9EE8-D2AE298251E1}" sibTransId="{C88F8753-D7A2-4D85-86CB-B51FA493AA6A}"/>
    <dgm:cxn modelId="{98970ACC-2D96-4E7A-8E78-CCB783E46A69}" srcId="{3B804D1E-598D-466B-BCE7-2E57B367F4C3}" destId="{3BA3AB22-CB6F-4D48-801D-800AA954D1BE}" srcOrd="2" destOrd="0" parTransId="{616F8A4E-1407-4607-9495-B360C27F61E3}" sibTransId="{6F0CA654-2552-4196-89FA-5B0A4DF7A0C6}"/>
    <dgm:cxn modelId="{C62FC0D2-76D2-48A9-9F7A-D05A41C5D061}" srcId="{3B804D1E-598D-466B-BCE7-2E57B367F4C3}" destId="{B8A339D9-B8C8-4CFE-BC0D-CFDE6D521D57}" srcOrd="0" destOrd="0" parTransId="{1D1ED3F8-D835-4333-94F7-C0C7A9D95181}" sibTransId="{A221FA40-AF02-4FD7-B644-C21628F27804}"/>
    <dgm:cxn modelId="{576780D9-DCB5-4E41-A7A0-6DADBCC3F2D8}" type="presOf" srcId="{E211FF58-7555-4E5D-917C-CE4D88782F50}" destId="{B30C5250-B5E2-4CFA-A400-BBDEBB0E631F}" srcOrd="0" destOrd="0" presId="urn:microsoft.com/office/officeart/2008/layout/LinedList"/>
    <dgm:cxn modelId="{D77D62DC-89EF-4D6B-8E36-6F9C76490928}" type="presOf" srcId="{B8A339D9-B8C8-4CFE-BC0D-CFDE6D521D57}" destId="{D1DB5DAF-EECE-49F8-9D38-A390B3BAE9C7}" srcOrd="0" destOrd="0" presId="urn:microsoft.com/office/officeart/2008/layout/LinedList"/>
    <dgm:cxn modelId="{DB7E57EE-4D50-4583-8536-C31AA78AE4D3}" srcId="{3B804D1E-598D-466B-BCE7-2E57B367F4C3}" destId="{ACCD9535-55E3-4104-B71B-FE8DA55CBEA3}" srcOrd="4" destOrd="0" parTransId="{5E464770-AD96-486B-AFF6-E0D0ABCAE85A}" sibTransId="{3ACAA8C0-123C-49F9-A023-77B06D0CB237}"/>
    <dgm:cxn modelId="{2C7318F3-5CBF-4D41-A601-6AD5265B4DB9}" type="presOf" srcId="{ACCD9535-55E3-4104-B71B-FE8DA55CBEA3}" destId="{20E5209D-23E2-4083-AF7E-8BC66F18E95E}" srcOrd="0" destOrd="0" presId="urn:microsoft.com/office/officeart/2008/layout/LinedList"/>
    <dgm:cxn modelId="{69C065E2-4040-41AB-8F7C-E651F9C04D6B}" type="presParOf" srcId="{78679072-055E-4EC9-B14B-4523A692D84C}" destId="{9664753C-7DE2-46AB-95AF-EC49F5E0D025}" srcOrd="0" destOrd="0" presId="urn:microsoft.com/office/officeart/2008/layout/LinedList"/>
    <dgm:cxn modelId="{C30A9865-52CD-4819-A1A6-0D3DD1BC788E}" type="presParOf" srcId="{78679072-055E-4EC9-B14B-4523A692D84C}" destId="{F24FCE89-37B9-4F74-A2C4-F5727836A5D0}" srcOrd="1" destOrd="0" presId="urn:microsoft.com/office/officeart/2008/layout/LinedList"/>
    <dgm:cxn modelId="{747CD81B-24CD-4DA2-A587-F0C44B0E5BD2}" type="presParOf" srcId="{F24FCE89-37B9-4F74-A2C4-F5727836A5D0}" destId="{D1DB5DAF-EECE-49F8-9D38-A390B3BAE9C7}" srcOrd="0" destOrd="0" presId="urn:microsoft.com/office/officeart/2008/layout/LinedList"/>
    <dgm:cxn modelId="{2A09A703-635A-4A19-9682-07A9D6CC2BD6}" type="presParOf" srcId="{F24FCE89-37B9-4F74-A2C4-F5727836A5D0}" destId="{E21DAFF7-3466-4CF1-B2A4-12F27CA87C00}" srcOrd="1" destOrd="0" presId="urn:microsoft.com/office/officeart/2008/layout/LinedList"/>
    <dgm:cxn modelId="{0BDD5F2E-E25D-48A4-8907-98E87D07D4D3}" type="presParOf" srcId="{78679072-055E-4EC9-B14B-4523A692D84C}" destId="{E58C853C-C745-4E9B-B25D-AF2BB3FD2193}" srcOrd="2" destOrd="0" presId="urn:microsoft.com/office/officeart/2008/layout/LinedList"/>
    <dgm:cxn modelId="{E23B860F-7F97-4440-90B8-F84533596A24}" type="presParOf" srcId="{78679072-055E-4EC9-B14B-4523A692D84C}" destId="{646E2D4A-A3AC-4E92-87BF-C1B619D151D0}" srcOrd="3" destOrd="0" presId="urn:microsoft.com/office/officeart/2008/layout/LinedList"/>
    <dgm:cxn modelId="{290FAAF8-56FB-4B72-816B-E3FE8A0E04A3}" type="presParOf" srcId="{646E2D4A-A3AC-4E92-87BF-C1B619D151D0}" destId="{5EA106A8-BEA8-40C9-9080-2DEA677F545E}" srcOrd="0" destOrd="0" presId="urn:microsoft.com/office/officeart/2008/layout/LinedList"/>
    <dgm:cxn modelId="{0CC351E3-E925-457A-A41B-DE91D978A39F}" type="presParOf" srcId="{646E2D4A-A3AC-4E92-87BF-C1B619D151D0}" destId="{07C9F60B-4EBB-4374-A202-69B5349B8169}" srcOrd="1" destOrd="0" presId="urn:microsoft.com/office/officeart/2008/layout/LinedList"/>
    <dgm:cxn modelId="{1BF88519-1101-4170-9ED3-1DFBFD2256D1}" type="presParOf" srcId="{78679072-055E-4EC9-B14B-4523A692D84C}" destId="{59EC693E-0649-446F-8641-1ACC37D52B90}" srcOrd="4" destOrd="0" presId="urn:microsoft.com/office/officeart/2008/layout/LinedList"/>
    <dgm:cxn modelId="{F8D95218-3E7B-45CA-AADA-D476825F80F7}" type="presParOf" srcId="{78679072-055E-4EC9-B14B-4523A692D84C}" destId="{4C7049E5-21DA-4BA1-B6CB-769FA319CE6F}" srcOrd="5" destOrd="0" presId="urn:microsoft.com/office/officeart/2008/layout/LinedList"/>
    <dgm:cxn modelId="{2BB3A796-BBED-468E-9CBB-31B90C2D86DD}" type="presParOf" srcId="{4C7049E5-21DA-4BA1-B6CB-769FA319CE6F}" destId="{32383637-94C2-4EC9-8A85-751E4D765D85}" srcOrd="0" destOrd="0" presId="urn:microsoft.com/office/officeart/2008/layout/LinedList"/>
    <dgm:cxn modelId="{12305628-E6BD-454C-81FF-1C84067A3639}" type="presParOf" srcId="{4C7049E5-21DA-4BA1-B6CB-769FA319CE6F}" destId="{BD5A09BC-3BB2-4BEC-8C83-BDE5E6507BE2}" srcOrd="1" destOrd="0" presId="urn:microsoft.com/office/officeart/2008/layout/LinedList"/>
    <dgm:cxn modelId="{1C2B94E2-26FE-47CD-B098-D4AE2D4F30B8}" type="presParOf" srcId="{78679072-055E-4EC9-B14B-4523A692D84C}" destId="{3B3E2DC8-10F0-4ED6-A9DB-C0B235E89413}" srcOrd="6" destOrd="0" presId="urn:microsoft.com/office/officeart/2008/layout/LinedList"/>
    <dgm:cxn modelId="{6BE04F3F-42AC-48F3-A588-85757163C911}" type="presParOf" srcId="{78679072-055E-4EC9-B14B-4523A692D84C}" destId="{C8310F1A-BE83-4184-B9D5-2638C54693E6}" srcOrd="7" destOrd="0" presId="urn:microsoft.com/office/officeart/2008/layout/LinedList"/>
    <dgm:cxn modelId="{5FF65289-4A12-4AEF-88B6-94F29F266B3D}" type="presParOf" srcId="{C8310F1A-BE83-4184-B9D5-2638C54693E6}" destId="{B30C5250-B5E2-4CFA-A400-BBDEBB0E631F}" srcOrd="0" destOrd="0" presId="urn:microsoft.com/office/officeart/2008/layout/LinedList"/>
    <dgm:cxn modelId="{4D69CBDD-99B7-48CC-A7BD-B934CA733F83}" type="presParOf" srcId="{C8310F1A-BE83-4184-B9D5-2638C54693E6}" destId="{6BF06850-CFB2-487D-964A-FF97DEBC78A5}" srcOrd="1" destOrd="0" presId="urn:microsoft.com/office/officeart/2008/layout/LinedList"/>
    <dgm:cxn modelId="{8F5BCCC9-C0B0-4CF4-B7DD-29EDAB919456}" type="presParOf" srcId="{78679072-055E-4EC9-B14B-4523A692D84C}" destId="{A1381FFB-35E7-4DAE-9C91-3D6E0B458CE6}" srcOrd="8" destOrd="0" presId="urn:microsoft.com/office/officeart/2008/layout/LinedList"/>
    <dgm:cxn modelId="{52AE944E-5A57-4E94-8035-94835090DBD5}" type="presParOf" srcId="{78679072-055E-4EC9-B14B-4523A692D84C}" destId="{39D6A167-F577-408E-B38B-934573EDEFD1}" srcOrd="9" destOrd="0" presId="urn:microsoft.com/office/officeart/2008/layout/LinedList"/>
    <dgm:cxn modelId="{FDF4EFFF-E371-4F03-913D-6C4BC1186D9C}" type="presParOf" srcId="{39D6A167-F577-408E-B38B-934573EDEFD1}" destId="{20E5209D-23E2-4083-AF7E-8BC66F18E95E}" srcOrd="0" destOrd="0" presId="urn:microsoft.com/office/officeart/2008/layout/LinedList"/>
    <dgm:cxn modelId="{E877DE5A-193A-4D91-83F6-2CC98121A4F6}" type="presParOf" srcId="{39D6A167-F577-408E-B38B-934573EDEFD1}" destId="{812BFA38-062F-4964-9A0F-F3BB9AB2B72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4753C-7DE2-46AB-95AF-EC49F5E0D025}">
      <dsp:nvSpPr>
        <dsp:cNvPr id="0" name=""/>
        <dsp:cNvSpPr/>
      </dsp:nvSpPr>
      <dsp:spPr>
        <a:xfrm>
          <a:off x="0" y="346"/>
          <a:ext cx="77184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DB5DAF-EECE-49F8-9D38-A390B3BAE9C7}">
      <dsp:nvSpPr>
        <dsp:cNvPr id="0" name=""/>
        <dsp:cNvSpPr/>
      </dsp:nvSpPr>
      <dsp:spPr>
        <a:xfrm>
          <a:off x="0" y="346"/>
          <a:ext cx="7718440" cy="56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Pineal gland</a:t>
          </a:r>
        </a:p>
      </dsp:txBody>
      <dsp:txXfrm>
        <a:off x="0" y="346"/>
        <a:ext cx="7718440" cy="567956"/>
      </dsp:txXfrm>
    </dsp:sp>
    <dsp:sp modelId="{E58C853C-C745-4E9B-B25D-AF2BB3FD2193}">
      <dsp:nvSpPr>
        <dsp:cNvPr id="0" name=""/>
        <dsp:cNvSpPr/>
      </dsp:nvSpPr>
      <dsp:spPr>
        <a:xfrm>
          <a:off x="0" y="568303"/>
          <a:ext cx="77184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A106A8-BEA8-40C9-9080-2DEA677F545E}">
      <dsp:nvSpPr>
        <dsp:cNvPr id="0" name=""/>
        <dsp:cNvSpPr/>
      </dsp:nvSpPr>
      <dsp:spPr>
        <a:xfrm>
          <a:off x="0" y="568303"/>
          <a:ext cx="7718440" cy="56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Secretion of penial gland</a:t>
          </a:r>
          <a:endParaRPr lang="en-US" sz="2600" kern="1200" dirty="0"/>
        </a:p>
      </dsp:txBody>
      <dsp:txXfrm>
        <a:off x="0" y="568303"/>
        <a:ext cx="7718440" cy="567956"/>
      </dsp:txXfrm>
    </dsp:sp>
    <dsp:sp modelId="{59EC693E-0649-446F-8641-1ACC37D52B90}">
      <dsp:nvSpPr>
        <dsp:cNvPr id="0" name=""/>
        <dsp:cNvSpPr/>
      </dsp:nvSpPr>
      <dsp:spPr>
        <a:xfrm>
          <a:off x="0" y="1136259"/>
          <a:ext cx="77184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383637-94C2-4EC9-8A85-751E4D765D85}">
      <dsp:nvSpPr>
        <dsp:cNvPr id="0" name=""/>
        <dsp:cNvSpPr/>
      </dsp:nvSpPr>
      <dsp:spPr>
        <a:xfrm>
          <a:off x="0" y="1136259"/>
          <a:ext cx="7718440" cy="56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serotonin</a:t>
          </a:r>
          <a:endParaRPr lang="en-US" sz="2600" kern="1200" dirty="0"/>
        </a:p>
      </dsp:txBody>
      <dsp:txXfrm>
        <a:off x="0" y="1136259"/>
        <a:ext cx="7718440" cy="567956"/>
      </dsp:txXfrm>
    </dsp:sp>
    <dsp:sp modelId="{3B3E2DC8-10F0-4ED6-A9DB-C0B235E89413}">
      <dsp:nvSpPr>
        <dsp:cNvPr id="0" name=""/>
        <dsp:cNvSpPr/>
      </dsp:nvSpPr>
      <dsp:spPr>
        <a:xfrm>
          <a:off x="0" y="1704216"/>
          <a:ext cx="77184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30C5250-B5E2-4CFA-A400-BBDEBB0E631F}">
      <dsp:nvSpPr>
        <dsp:cNvPr id="0" name=""/>
        <dsp:cNvSpPr/>
      </dsp:nvSpPr>
      <dsp:spPr>
        <a:xfrm>
          <a:off x="0" y="1704216"/>
          <a:ext cx="7718440" cy="56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melatonin</a:t>
          </a:r>
          <a:endParaRPr lang="en-US" sz="2600" kern="1200" dirty="0"/>
        </a:p>
      </dsp:txBody>
      <dsp:txXfrm>
        <a:off x="0" y="1704216"/>
        <a:ext cx="7718440" cy="567956"/>
      </dsp:txXfrm>
    </dsp:sp>
    <dsp:sp modelId="{A1381FFB-35E7-4DAE-9C91-3D6E0B458CE6}">
      <dsp:nvSpPr>
        <dsp:cNvPr id="0" name=""/>
        <dsp:cNvSpPr/>
      </dsp:nvSpPr>
      <dsp:spPr>
        <a:xfrm>
          <a:off x="0" y="2272172"/>
          <a:ext cx="77184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0E5209D-23E2-4083-AF7E-8BC66F18E95E}">
      <dsp:nvSpPr>
        <dsp:cNvPr id="0" name=""/>
        <dsp:cNvSpPr/>
      </dsp:nvSpPr>
      <dsp:spPr>
        <a:xfrm>
          <a:off x="0" y="2272172"/>
          <a:ext cx="7718440" cy="56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/>
            <a:t>Diurnal change and biological clock</a:t>
          </a:r>
          <a:endParaRPr lang="en-US" sz="2600" kern="1200" dirty="0"/>
        </a:p>
      </dsp:txBody>
      <dsp:txXfrm>
        <a:off x="0" y="2272172"/>
        <a:ext cx="7718440" cy="567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F8399-AC4A-40C9-9D23-A8A9735EF090}" type="datetimeFigureOut">
              <a:t>5/17/2025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89808-D149-4D65-ACFF-78707E3E8E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7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F9CAD-0AE4-4D27-A8BE-46A828B50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92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35C3D-F8CF-48FB-BFB1-E14938E9DB02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8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C6057-474A-4197-9F4F-D13F2FF88CEE}" type="datetime1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8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798B-C53C-451E-9846-FD89282BACFD}" type="datetime1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3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DB74-1119-4E96-B218-141420F73CFF}" type="datetime1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15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99D5801-FA63-4C60-B48A-099D177CA2C6}" type="datetime1">
              <a:rPr lang="en-US" smtClean="0"/>
              <a:t>5/17/2025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99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4764-F4C4-4305-A421-88220D4FFED8}" type="datetime1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677" y="449420"/>
            <a:ext cx="1187046" cy="107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60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1C4B68B-673A-475B-BEF5-0C0578ABCFD2}" type="datetime1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52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BBD8-32DC-4CF9-AD3D-2553192FD608}" type="datetime1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2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9A50-49C4-4666-87A1-E2B8769245F1}" type="datetime1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110F-1E5F-4444-A15C-F7CB17D0646A}" type="datetime1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0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1F4E-EAB4-44BF-B577-64AE56D35BF3}" type="datetime1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3A4C19A-A7A8-46C9-836F-DBDE659889A7}" type="datetime1">
              <a:rPr lang="en-US" smtClean="0"/>
              <a:t>5/17/2025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3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46A0-9E5F-41BC-8E97-A247A3CF1EFC}" type="datetime1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01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54E9870-0C27-4B12-8D77-942F6C46BC2F}" type="datetime1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en-US"/>
              <a:t>Zhikal Omar Khudhur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6566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BC20F-700D-40BB-9094-654496377A6E}" type="datetime1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69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A9F0-0D92-4EA8-B543-4E305721A739}" type="datetime1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84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Zhikal Omar Khudhur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87EAC-2A09-4659-ADE9-621F39A870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63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EF12F-D662-4D1B-9038-EACA16E00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B03C78-BB6B-4654-920B-7883018F6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797A3B-A22F-493B-BE7B-A4BB9A230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AB0D-0B92-4D77-A8C0-3B7EDFB0B64D}" type="datetime1">
              <a:rPr lang="en-US" smtClean="0"/>
              <a:t>5/17/2025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530AAD-0CBA-41D8-AA5A-EF48ECECE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4004D-BC37-40E6-BE52-AAE31035A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6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D6C4D0-25DF-44F8-8156-A03815D9E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714AE2-DB85-475B-AF68-AF50FCECB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FB039F-A4F6-48DC-81F2-170E4F039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B87B4-B748-4E5C-887A-FF41F6F1597C}" type="datetime1">
              <a:rPr lang="en-US" smtClean="0"/>
              <a:t>5/17/2025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DAD545-F9B5-4EC6-9F3C-76CB4ECFA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CE7AF8-1B0F-47F4-80D6-3AADA77A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96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408AF-03E4-4550-A1EE-38E543FE0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8D512C-EF8D-4A23-A39C-7DFBD3071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86C1E3-6ABD-4A41-96A6-97AA69AAB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467A-D603-43BE-95DE-10001B4C4B1F}" type="datetime1">
              <a:rPr lang="en-US" smtClean="0"/>
              <a:t>5/17/2025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1917D8-F7F6-4F0D-AD99-77EE85B53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7D77EA-DF18-4003-9492-44293202B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34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EA8CC9-C799-4D00-9C65-79EEE30B1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DC3BB2-DC67-45DA-95BC-01B9880CD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5239F55-50E1-42A2-BF4F-7857ABA61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2CE4A62-0F66-4C5D-8007-9F38324C8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73BD-9425-4633-97F3-658FBDFF02DE}" type="datetime1">
              <a:rPr lang="en-US" smtClean="0"/>
              <a:t>5/17/2025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988837-C5A3-42B9-8433-75C2AA252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5FED66-6CD3-4C6E-BFA0-5CEC11DF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30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D7AE3F-7FD6-4449-A4A6-F1B4B029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21F163-77B4-47B3-8148-3881CBB1C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FBCDA2B-B971-41F7-BDD8-92F66C800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DCD1138-F90C-4CC0-9799-23254D387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642FFC8-CF41-4D9D-9735-B19452186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D67AA58-45E5-4EA9-BE7C-8A253147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72EF-0B41-4F73-9D08-C56B5731E7D3}" type="datetime1">
              <a:rPr lang="en-US" smtClean="0"/>
              <a:t>5/17/2025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1F09BB3-A29B-405A-A265-F9FC61D76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2EC90B5-57DB-4410-8C8E-191E3031D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64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B978B7-5E1E-4A9A-B24D-926D55CE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3438A7-FD0E-40B9-AD51-C872BE96C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0EAF-70CC-4A42-9BAA-EBE47A8F7689}" type="datetime1">
              <a:rPr lang="en-US" smtClean="0"/>
              <a:t>5/17/2025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E9CF1F-5994-4ABC-B1DC-467A55FDA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1E53DE-8FF0-44E1-8B07-0C70735DB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5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A9F0-C439-4A11-97B4-C908E45CC241}" type="datetime1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61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5466365-7C1B-4C69-B161-C5195AC85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194F-AF7F-4CDC-AE07-F2943C17F0BF}" type="datetime1">
              <a:rPr lang="en-US" smtClean="0"/>
              <a:t>5/17/2025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EF249A3-5D9F-43DE-9E7A-315A4B138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7F51F7-0770-4281-9068-678854D5E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74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A4493-DE49-489A-9BE0-E0B8B40A8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89D458-3687-46FB-B0CC-4A088D57B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44F4AB-2EC6-4BBA-B923-2267EE3D9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3280E0E-7F40-4F89-AE06-03B14B71E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AA80-8588-47F9-97EB-55D0C70AE4ED}" type="datetime1">
              <a:rPr lang="en-US" smtClean="0"/>
              <a:t>5/17/2025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A9F3C3-5C80-46E7-9B3D-C318309A2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8AADD4-FD75-4350-B232-4E2652B37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16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BA8A8B-B5EC-4DD5-AC77-D77FD1422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03F10A1-0FE0-4A08-9036-016D94CB0D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F59318C-8529-4477-BC10-144B63429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205F3A0-2088-479E-B072-40C15F1A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D0BB-1776-4591-91AF-7E18FFB3180A}" type="datetime1">
              <a:rPr lang="en-US" smtClean="0"/>
              <a:t>5/17/2025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2B3310-F786-4F84-AB67-2ADBF709A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5EA76AE-CB58-4039-9D9A-65C2E15F3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933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31E80-B63A-41E4-A93A-E326214B0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38CB899-541D-4DFE-A14D-4DF1CBDEC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1DA7FF-9FBC-4D8E-9387-6F26F0AF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BA96-CF1B-4768-8D39-5B51E917800A}" type="datetime1">
              <a:rPr lang="en-US" smtClean="0"/>
              <a:t>5/17/2025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7CC56A-1568-457A-93E7-690A1D688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C819F2-7FF2-4C4B-8AE4-18A9741FF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11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A7DC0FA-4158-4787-8945-B0A81C08E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AA5A5D2-598A-4533-9C33-73C611608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E4BF1A-4E64-42F6-A6F3-06E75AC5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8844-6AC2-40DA-BB50-7CA38AEF3391}" type="datetime1">
              <a:rPr lang="en-US" smtClean="0"/>
              <a:t>5/17/2025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722C55-C601-414C-A0B6-6604B0C3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38AA63-F8D2-4F4B-90CE-AECA2E2E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4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98BD-049E-405F-BE27-E7DBB3F817EE}" type="datetime1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4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2A34-8B79-48A3-9573-7EBFB4348C5D}" type="datetime1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1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DF26-020B-41FD-A226-3F5452AC8B80}" type="datetime1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1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81CA-0203-4C8D-97FB-4CAE79896FD6}" type="datetime1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5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0929-10F5-427E-BA8A-53131CCBE4EB}" type="datetime1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8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5148-C858-4DC0-8876-91C6A0C55AC4}" type="datetime1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5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AE936-21C7-4B68-BB58-0C82444A82D6}" type="datetime1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0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DDD64F-2ACC-4171-9AD1-76BFF4A07BD3}" type="datetime1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5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527949B-5AE1-4517-A5DC-26860EFA9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11DDC0-CDD8-4F2E-9993-AA1699C90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2FE386-FE98-4934-B4DB-148C45C23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BC5B9-1DA6-44BC-B6B4-24D75B8BF5BA}" type="datetime1">
              <a:rPr lang="en-US" smtClean="0"/>
              <a:t>5/17/2025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C3FD87-DCEB-41AA-AFB7-67F80D9E2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3807E1-CF47-4241-8616-FE20E4E5B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8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042" y="1026059"/>
            <a:ext cx="5716338" cy="304270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Pineal gland</a:t>
            </a:r>
            <a:br>
              <a:rPr lang="en-US" sz="4800" dirty="0">
                <a:latin typeface="Times New Roman"/>
                <a:ea typeface="Calibri"/>
                <a:cs typeface="Times New Roman"/>
              </a:rPr>
            </a:br>
            <a:endParaRPr lang="en-US" sz="4800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3919928"/>
            <a:ext cx="5355264" cy="160304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b="1" dirty="0"/>
              <a:t>Zhikal O. Khudhur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Endocrinology BIO 414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Spring Semester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Week number: 12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Date:   /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C1ABB78-EF74-C7B7-918D-F0A3A94F1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84" y="1297576"/>
            <a:ext cx="3475263" cy="341207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7DEC4-E57A-FF95-5B73-4C2E60D00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2DB20-A958-2564-2063-0EEE41B5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9418-85A2-4808-96BC-BF88A557D444}" type="datetime1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F1461-32ED-2926-2DE9-9F9CDBF6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</p:spTree>
    <p:extLst>
      <p:ext uri="{BB962C8B-B14F-4D97-AF65-F5344CB8AC3E}">
        <p14:creationId xmlns:p14="http://schemas.microsoft.com/office/powerpoint/2010/main" val="480454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diagram of a melatonin&#10;&#10;Description automatically generated">
            <a:extLst>
              <a:ext uri="{FF2B5EF4-FFF2-40B4-BE49-F238E27FC236}">
                <a16:creationId xmlns:a16="http://schemas.microsoft.com/office/drawing/2014/main" id="{25DD917C-A6A5-E8D7-F024-AB0135A8F5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5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7AFE6-D795-7428-E24F-B24D2A438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8E2194F-AF7F-4CDC-AE07-F2943C17F0BF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5/17/2025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109C79-5806-6351-1226-15FC37B59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Zhikal Omar Khudhur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76BAA-C5BD-9179-103F-BDFB90D69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273F1E-9C55-4B66-BD2B-F760842A30D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00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83BE18-91CB-B532-5DA5-D97A88397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56" y="643466"/>
            <a:ext cx="9442488" cy="557106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194A68-2D2F-B360-D4AB-4DCE744C97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8E2194F-AF7F-4CDC-AE07-F2943C17F0BF}" type="datetime1">
              <a:rPr lang="en-US" smtClean="0"/>
              <a:pPr>
                <a:spcAft>
                  <a:spcPts val="600"/>
                </a:spcAft>
              </a:pPr>
              <a:t>5/17/2025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96741D-2504-E6D5-EC99-B70F9E724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Zhikal Omar Khudhur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69468-7812-1B96-F662-8A86E3761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273F1E-9C55-4B66-BD2B-F760842A30D8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77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Clinical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Jet Lag: Resets biological clock</a:t>
            </a:r>
          </a:p>
          <a:p>
            <a:r>
              <a:t>Insomnia: Improves sleep onset</a:t>
            </a:r>
          </a:p>
          <a:p>
            <a:r>
              <a:t>Shift Work: Helps adjust to new rhythms</a:t>
            </a:r>
          </a:p>
          <a:p>
            <a:r>
              <a:t>Cancer: Potential anti-tumor effects</a:t>
            </a:r>
          </a:p>
          <a:p>
            <a:r>
              <a:t>Antioxidant Therapy: Studied in Alzheimer’s disease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4BD3D2-BEF3-694E-BCCA-943A4CB23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>
                <a:latin typeface="Arial Rounded MT Bold" panose="020F0704030504030204" pitchFamily="34" charset="77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DA719-D71E-6746-824E-F14D09B8A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1900" b="0" i="0">
                <a:effectLst/>
                <a:latin typeface="Arial" panose="020B0604020202020204" pitchFamily="34" charset="0"/>
              </a:rPr>
              <a:t>Greenstein B. &amp; Wood D. F. (2011). The endocrine system at a glance (3rd ed.). Wiley-Blackwell</a:t>
            </a:r>
          </a:p>
          <a:p>
            <a:pPr lvl="0"/>
            <a:r>
              <a:rPr lang="en-US" sz="1900" b="0" i="0">
                <a:effectLst/>
                <a:latin typeface="Arial" panose="020B0604020202020204" pitchFamily="34" charset="0"/>
              </a:rPr>
              <a:t>Melmed S. Auchus R. J. Goldfine A. B. Koenig R. Rosen C. J. &amp; Williams R. H. (2020). Williams textbook of endocrinology (14th ed.). Elsevier. Boron W. F. &amp; Boulpaep E. L. (2021). </a:t>
            </a:r>
          </a:p>
          <a:p>
            <a:pPr lvl="0"/>
            <a:r>
              <a:rPr lang="en-US" sz="1900" b="0" i="0">
                <a:effectLst/>
                <a:latin typeface="Arial" panose="020B0604020202020204" pitchFamily="34" charset="0"/>
              </a:rPr>
              <a:t>Boron &amp; boulpaep concise medical physiology. Elsevier. Barrett K. E. Barman S. M. Yuan J. X.-J. &amp; Brooks H. (2019). </a:t>
            </a:r>
          </a:p>
          <a:p>
            <a:pPr lvl="0"/>
            <a:r>
              <a:rPr lang="en-US" sz="1900" b="0" i="0">
                <a:effectLst/>
                <a:latin typeface="Arial" panose="020B0604020202020204" pitchFamily="34" charset="0"/>
              </a:rPr>
              <a:t>Ganong's review of medical physiology (review questions) (26th ed.). McGraw-Hill Education LLC Molina P. E. (2018). Endocrine physiology (Fifth). McGraw-Hill Education.</a:t>
            </a:r>
            <a:endParaRPr lang="en-US" sz="1900"/>
          </a:p>
          <a:p>
            <a:endParaRPr lang="en-US" sz="190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1057D-F424-BE3C-623E-544300092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Zhikal Omar Khudhur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FEF49-E28C-F4B2-65DF-55E7C41F8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30061B-0EDB-429C-953C-9AA53C3A2E63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00452-AD78-72BF-9DDD-1749D742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DFD3-260F-445B-842E-958FC5D23B34}" type="datetime1">
              <a:rPr lang="en-US" smtClean="0"/>
              <a:t>5/17/2025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39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E3DA8-8549-7DB9-6F1A-EBE642AFF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97966" cy="1325563"/>
          </a:xfrm>
        </p:spPr>
        <p:txBody>
          <a:bodyPr/>
          <a:lstStyle/>
          <a:p>
            <a:pPr algn="r"/>
            <a:r>
              <a:rPr lang="en-US" dirty="0"/>
              <a:t>Thank you</a:t>
            </a:r>
          </a:p>
        </p:txBody>
      </p:sp>
      <p:pic>
        <p:nvPicPr>
          <p:cNvPr id="3074" name="Picture 2" descr="Thyroid Surgery | Yeditepe Üniversitesi Hastanesi">
            <a:extLst>
              <a:ext uri="{FF2B5EF4-FFF2-40B4-BE49-F238E27FC236}">
                <a16:creationId xmlns:a16="http://schemas.microsoft.com/office/drawing/2014/main" id="{BC8F0F18-A151-D2C2-CFD2-E76DF45BAC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020"/>
            <a:ext cx="9055763" cy="503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68D94-D71A-E251-AA1B-BAB79D009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3B90B-619B-E87C-8FF1-AF967A7D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14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7A42AD-D0C5-A0EE-C655-F22D5D8D0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BFC-2BC5-4D54-8480-A72AC4203C3D}" type="datetime1">
              <a:rPr lang="en-US" smtClean="0"/>
              <a:t>5/17/2025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15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608DA07D-3297-432A-B0EF-7898508B7D81}"/>
              </a:ext>
            </a:extLst>
          </p:cNvPr>
          <p:cNvSpPr txBox="1">
            <a:spLocks/>
          </p:cNvSpPr>
          <p:nvPr/>
        </p:nvSpPr>
        <p:spPr bwMode="auto">
          <a:xfrm>
            <a:off x="1853582" y="1411396"/>
            <a:ext cx="2014853" cy="3699866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defTabSz="658368">
              <a:lnSpc>
                <a:spcPct val="90000"/>
              </a:lnSpc>
              <a:spcAft>
                <a:spcPts val="432"/>
              </a:spcAft>
              <a:defRPr/>
            </a:pPr>
            <a:r>
              <a:rPr lang="en-US" altLang="zh-CN" sz="2880" b="1" kern="1200" baseline="0">
                <a:solidFill>
                  <a:schemeClr val="tx1"/>
                </a:solidFill>
                <a:latin typeface="Calibri Light"/>
                <a:ea typeface="等线 Light" panose="02010600030101010101" pitchFamily="2" charset="-122"/>
                <a:cs typeface="+mj-cs"/>
              </a:rPr>
              <a:t>Objectives</a:t>
            </a:r>
            <a:endParaRPr lang="en-US" altLang="zh-CN" sz="2880" b="0" kern="1200" baseline="0" dirty="0">
              <a:solidFill>
                <a:schemeClr val="tx1"/>
              </a:solidFill>
              <a:latin typeface="Calibri Light"/>
              <a:ea typeface="等线 Light" panose="02010600030101010101" pitchFamily="2" charset="-122"/>
              <a:cs typeface="+mj-cs"/>
            </a:endParaRPr>
          </a:p>
          <a:p>
            <a:pPr defTabSz="658368">
              <a:lnSpc>
                <a:spcPct val="90000"/>
              </a:lnSpc>
              <a:spcAft>
                <a:spcPts val="432"/>
              </a:spcAft>
              <a:defRPr/>
            </a:pPr>
            <a:endParaRPr lang="en-US" altLang="zh-CN" sz="2880" b="0" kern="1200" baseline="0" dirty="0">
              <a:solidFill>
                <a:srgbClr val="FFFFFF"/>
              </a:solidFill>
              <a:latin typeface="Calibri Light"/>
              <a:ea typeface="等线 Light" panose="02010600030101010101" pitchFamily="2" charset="-122"/>
              <a:cs typeface="+mj-cs"/>
            </a:endParaRPr>
          </a:p>
          <a:p>
            <a:pPr defTabSz="658368">
              <a:lnSpc>
                <a:spcPct val="90000"/>
              </a:lnSpc>
              <a:spcAft>
                <a:spcPts val="432"/>
              </a:spcAft>
              <a:defRPr/>
            </a:pPr>
            <a:endParaRPr lang="en-US" altLang="zh-CN" sz="2880" b="0" kern="1200" baseline="0" dirty="0">
              <a:solidFill>
                <a:srgbClr val="FFFFFF"/>
              </a:solidFill>
              <a:latin typeface="Calibri Light"/>
              <a:ea typeface="等线 Light" panose="02010600030101010101" pitchFamily="2" charset="-122"/>
              <a:cs typeface="+mj-cs"/>
            </a:endParaRPr>
          </a:p>
          <a:p>
            <a:pPr defTabSz="658368">
              <a:lnSpc>
                <a:spcPct val="90000"/>
              </a:lnSpc>
              <a:spcAft>
                <a:spcPts val="432"/>
              </a:spcAft>
              <a:defRPr/>
            </a:pPr>
            <a:endParaRPr lang="en-US" altLang="zh-CN" sz="2880" b="0" kern="1200" baseline="0" dirty="0">
              <a:solidFill>
                <a:srgbClr val="FFFFFF"/>
              </a:solidFill>
              <a:latin typeface="Calibri Light"/>
              <a:ea typeface="等线 Light" panose="02010600030101010101" pitchFamily="2" charset="-122"/>
              <a:cs typeface="+mj-cs"/>
            </a:endParaRPr>
          </a:p>
          <a:p>
            <a:pPr defTabSz="658368">
              <a:lnSpc>
                <a:spcPct val="90000"/>
              </a:lnSpc>
              <a:spcAft>
                <a:spcPts val="432"/>
              </a:spcAft>
              <a:defRPr/>
            </a:pPr>
            <a:endParaRPr lang="en-US" altLang="zh-CN" sz="2880" b="0" kern="1200" baseline="0" dirty="0">
              <a:solidFill>
                <a:srgbClr val="FFFFFF"/>
              </a:solidFill>
              <a:latin typeface="Calibri Light"/>
              <a:ea typeface="等线 Light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等线 Light" panose="02010600030101010101" pitchFamily="2" charset="-122"/>
              <a:cs typeface="+mj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8989F0-4E68-C6A4-AFEC-C2086D9DCC95}"/>
              </a:ext>
            </a:extLst>
          </p:cNvPr>
          <p:cNvSpPr>
            <a:spLocks/>
          </p:cNvSpPr>
          <p:nvPr/>
        </p:nvSpPr>
        <p:spPr>
          <a:xfrm>
            <a:off x="1814443" y="5520825"/>
            <a:ext cx="2981982" cy="264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defTabSz="658368">
              <a:lnSpc>
                <a:spcPct val="90000"/>
              </a:lnSpc>
              <a:spcAft>
                <a:spcPts val="432"/>
              </a:spcAft>
              <a:defRPr/>
            </a:pPr>
            <a:r>
              <a:rPr lang="en-US"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+mn-ea"/>
                <a:cs typeface="+mn-cs"/>
              </a:rPr>
              <a:t>Zhikal Omar Khudhur</a:t>
            </a:r>
          </a:p>
        </p:txBody>
      </p:sp>
      <p:sp>
        <p:nvSpPr>
          <p:cNvPr id="4" name="日期占位符 3"/>
          <p:cNvSpPr>
            <a:spLocks/>
          </p:cNvSpPr>
          <p:nvPr/>
        </p:nvSpPr>
        <p:spPr>
          <a:xfrm>
            <a:off x="7355039" y="5520825"/>
            <a:ext cx="1987988" cy="264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r" defTabSz="658368">
              <a:lnSpc>
                <a:spcPct val="90000"/>
              </a:lnSpc>
              <a:spcAft>
                <a:spcPts val="432"/>
              </a:spcAft>
              <a:defRPr/>
            </a:pPr>
            <a:fld id="{9EBBCFC0-42E2-403B-88C7-B9492262A1FD}" type="datetime1">
              <a:rPr lang="en-US" altLang="sv-SE" sz="170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pPr algn="r" defTabSz="658368">
                <a:lnSpc>
                  <a:spcPct val="90000"/>
                </a:lnSpc>
                <a:spcAft>
                  <a:spcPts val="432"/>
                </a:spcAft>
                <a:defRPr/>
              </a:pPr>
              <a:t>5/17/2025</a:t>
            </a:fld>
            <a:endParaRPr lang="en-US" altLang="sv-SE" sz="1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灯片编号占位符 5"/>
          <p:cNvSpPr>
            <a:spLocks/>
          </p:cNvSpPr>
          <p:nvPr/>
        </p:nvSpPr>
        <p:spPr>
          <a:xfrm>
            <a:off x="9343026" y="5520825"/>
            <a:ext cx="593662" cy="264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defTabSz="658368">
              <a:lnSpc>
                <a:spcPct val="90000"/>
              </a:lnSpc>
              <a:spcAft>
                <a:spcPts val="432"/>
              </a:spcAft>
              <a:defRPr/>
            </a:pPr>
            <a:fld id="{60516781-C84B-4367-9A6D-B2411A583ADE}" type="slidenum">
              <a:rPr lang="en-US" altLang="sv-SE" sz="170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pPr defTabSz="658368">
                <a:lnSpc>
                  <a:spcPct val="90000"/>
                </a:lnSpc>
                <a:spcAft>
                  <a:spcPts val="432"/>
                </a:spcAft>
                <a:defRPr/>
              </a:pPr>
              <a:t>2</a:t>
            </a:fld>
            <a:endParaRPr lang="en-US" altLang="sv-SE" sz="1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08B37D7-2441-38EC-EB8A-E4AD4EC1A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837" y="964462"/>
            <a:ext cx="1070519" cy="89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标题 1">
            <a:extLst>
              <a:ext uri="{FF2B5EF4-FFF2-40B4-BE49-F238E27FC236}">
                <a16:creationId xmlns:a16="http://schemas.microsoft.com/office/drawing/2014/main" id="{C6AB3529-46D1-DB94-799F-077B4E3DDC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3113937"/>
              </p:ext>
            </p:extLst>
          </p:nvPr>
        </p:nvGraphicFramePr>
        <p:xfrm>
          <a:off x="1814443" y="2571057"/>
          <a:ext cx="7718440" cy="2840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075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9619E-87AB-EC0C-F5AD-078A52061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Introduction to Melatonin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ED903-987F-D1EB-D730-B7CAB9F12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"/>
                <a:cs typeface="Arial"/>
              </a:rPr>
              <a:t>•</a:t>
            </a:r>
            <a:r>
              <a:rPr lang="en-US" sz="3200" dirty="0">
                <a:ea typeface="Calibri"/>
                <a:cs typeface="Calibri"/>
              </a:rPr>
              <a:t>- Secreted by the pineal gland in response to darkness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3200">
                <a:latin typeface="Arial"/>
                <a:cs typeface="Arial"/>
              </a:rPr>
              <a:t>•</a:t>
            </a:r>
            <a:r>
              <a:rPr lang="en-US" sz="3200">
                <a:ea typeface="Calibri"/>
                <a:cs typeface="Calibri"/>
              </a:rPr>
              <a:t>- Regulates circadian rhythm</a:t>
            </a: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3200">
                <a:latin typeface="Arial"/>
                <a:cs typeface="Arial"/>
              </a:rPr>
              <a:t>•</a:t>
            </a:r>
            <a:r>
              <a:rPr lang="en-US" sz="3200">
                <a:ea typeface="Calibri"/>
                <a:cs typeface="Calibri"/>
              </a:rPr>
              <a:t>- An indoleamine derived from tryptophan</a:t>
            </a: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3200" dirty="0">
                <a:latin typeface="Arial"/>
                <a:cs typeface="Arial"/>
              </a:rPr>
              <a:t>•</a:t>
            </a:r>
            <a:r>
              <a:rPr lang="en-US" sz="3200" dirty="0">
                <a:ea typeface="Calibri"/>
                <a:cs typeface="Calibri"/>
              </a:rPr>
              <a:t>- Known as the 'hormone of darkness'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E2BAC-CBF9-9A38-8C30-E5726B9D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B87B4-B748-4E5C-887A-FF41F6F1597C}" type="datetime1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8331A-ACA7-33FC-DE50-4D7F10382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11052-4C06-5A87-DC21-993A7DCB6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67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81AE9E4-D35F-83CC-F65D-07691F9FFBAC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D6A8F1-58A9-4214-A604-266D1EB4952D}"/>
              </a:ext>
            </a:extLst>
          </p:cNvPr>
          <p:cNvSpPr/>
          <p:nvPr/>
        </p:nvSpPr>
        <p:spPr>
          <a:xfrm>
            <a:off x="1676400" y="152401"/>
            <a:ext cx="8763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Secretions from the pineal gland…</a:t>
            </a:r>
          </a:p>
        </p:txBody>
      </p:sp>
      <p:sp>
        <p:nvSpPr>
          <p:cNvPr id="16388" name="TextBox 9">
            <a:extLst>
              <a:ext uri="{FF2B5EF4-FFF2-40B4-BE49-F238E27FC236}">
                <a16:creationId xmlns:a16="http://schemas.microsoft.com/office/drawing/2014/main" id="{CDF35EB9-9316-30D5-DBFE-C1BC76E41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38200"/>
            <a:ext cx="6629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/>
              <a:t>The pineal gland is pine-cone-shaped and only about 1 cm in diameter. </a:t>
            </a:r>
          </a:p>
        </p:txBody>
      </p:sp>
      <p:pic>
        <p:nvPicPr>
          <p:cNvPr id="16389" name="Picture 8" descr="http://history.wisc.edu/sommerville/351/351images/pineal.jpg">
            <a:extLst>
              <a:ext uri="{FF2B5EF4-FFF2-40B4-BE49-F238E27FC236}">
                <a16:creationId xmlns:a16="http://schemas.microsoft.com/office/drawing/2014/main" id="{291ED37C-77AD-3D0C-8F63-2F0E74F58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2514600"/>
            <a:ext cx="44989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A9D2F48-0699-ACC0-B8FF-023C4526C499}"/>
              </a:ext>
            </a:extLst>
          </p:cNvPr>
          <p:cNvSpPr/>
          <p:nvPr/>
        </p:nvSpPr>
        <p:spPr>
          <a:xfrm>
            <a:off x="8001000" y="3962400"/>
            <a:ext cx="838200" cy="838200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1" name="TextBox 10">
            <a:extLst>
              <a:ext uri="{FF2B5EF4-FFF2-40B4-BE49-F238E27FC236}">
                <a16:creationId xmlns:a16="http://schemas.microsoft.com/office/drawing/2014/main" id="{796E702F-0D0D-0186-40F3-EA735E344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752600"/>
            <a:ext cx="4572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/>
              <a:t>Melatonin: communicates information about environmental lighting              to various parts of the body. Has some effect     on sleep/awake cycles and other biological events connected to them, such as a lower production of gastric secretions at night.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4840E2-DAF1-0FF3-7538-B5397EEA4730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C8C678-0652-3F18-82CF-B89FDE37AEA8}"/>
              </a:ext>
            </a:extLst>
          </p:cNvPr>
          <p:cNvSpPr/>
          <p:nvPr/>
        </p:nvSpPr>
        <p:spPr>
          <a:xfrm>
            <a:off x="1676400" y="152401"/>
            <a:ext cx="8763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Secretions from the pineal gland…</a:t>
            </a:r>
          </a:p>
        </p:txBody>
      </p:sp>
      <p:sp>
        <p:nvSpPr>
          <p:cNvPr id="17412" name="TextBox 10">
            <a:extLst>
              <a:ext uri="{FF2B5EF4-FFF2-40B4-BE49-F238E27FC236}">
                <a16:creationId xmlns:a16="http://schemas.microsoft.com/office/drawing/2014/main" id="{444370C2-07C0-F89F-AC66-7BD221F5B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371601"/>
            <a:ext cx="5181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/>
              <a:t>Serotonin: a neurotransmitter that regulates intestinal movements and affects appetite, mood, sleep, anger, and metabolism.</a:t>
            </a:r>
          </a:p>
        </p:txBody>
      </p:sp>
      <p:pic>
        <p:nvPicPr>
          <p:cNvPr id="17413" name="Picture 2" descr="http://www.mdconsult.com/das/patient/body/0/0/10041/9877_en.jpg">
            <a:extLst>
              <a:ext uri="{FF2B5EF4-FFF2-40B4-BE49-F238E27FC236}">
                <a16:creationId xmlns:a16="http://schemas.microsoft.com/office/drawing/2014/main" id="{6D18024E-E7C4-69F6-CA94-4CD310B5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9"/>
          <a:stretch>
            <a:fillRect/>
          </a:stretch>
        </p:blipFill>
        <p:spPr bwMode="auto">
          <a:xfrm>
            <a:off x="6781800" y="1143001"/>
            <a:ext cx="35814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http://growingtoddler.com/wp-content/uploads/2009/01/toddler-appetite-change.jpg">
            <a:extLst>
              <a:ext uri="{FF2B5EF4-FFF2-40B4-BE49-F238E27FC236}">
                <a16:creationId xmlns:a16="http://schemas.microsoft.com/office/drawing/2014/main" id="{7CBF114C-B1D3-4A25-728D-691374DC8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4114800"/>
            <a:ext cx="505777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6" descr="http://weblogs.newsday.com/sports/columnists/jimbaumbach/blog/yawning.jpg">
            <a:extLst>
              <a:ext uri="{FF2B5EF4-FFF2-40B4-BE49-F238E27FC236}">
                <a16:creationId xmlns:a16="http://schemas.microsoft.com/office/drawing/2014/main" id="{5A84C402-FE4E-63CD-5A6C-1722F0FDC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8" t="10582" r="10626" b="10582"/>
          <a:stretch>
            <a:fillRect/>
          </a:stretch>
        </p:blipFill>
        <p:spPr bwMode="auto">
          <a:xfrm>
            <a:off x="1676400" y="4114800"/>
            <a:ext cx="35829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7AFE6-D795-7428-E24F-B24D2A438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194F-AF7F-4CDC-AE07-F2943C17F0BF}" type="datetime1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109C79-5806-6351-1226-15FC37B59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76BAA-C5BD-9179-103F-BDFB90D69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C8AA1A-34D8-04A7-842B-B5A7FC538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78" y="404753"/>
            <a:ext cx="10592586" cy="595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69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7AFE6-D795-7428-E24F-B24D2A438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194F-AF7F-4CDC-AE07-F2943C17F0BF}" type="datetime1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109C79-5806-6351-1226-15FC37B59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76BAA-C5BD-9179-103F-BDFB90D69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2D0EF8-BC50-F7BF-4A9B-B45B6160A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216" y="1454048"/>
            <a:ext cx="6191568" cy="394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7AFE6-D795-7428-E24F-B24D2A438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194F-AF7F-4CDC-AE07-F2943C17F0BF}" type="datetime1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109C79-5806-6351-1226-15FC37B59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76BAA-C5BD-9179-103F-BDFB90D69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A6502-EC26-9060-6F07-8DE514F65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958" y="1666784"/>
            <a:ext cx="5512083" cy="352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97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6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161BD9CD-E995-98D8-0720-FC172C6AB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035" y="1505331"/>
            <a:ext cx="5129784" cy="384733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7AFE6-D795-7428-E24F-B24D2A438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8E2194F-AF7F-4CDC-AE07-F2943C17F0BF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5/17/2025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109C79-5806-6351-1226-15FC37B59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Zhikal Omar Khudhur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C578EE-171E-AA87-D483-6893A2386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2069608"/>
            <a:ext cx="5129784" cy="271878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76BAA-C5BD-9179-103F-BDFB90D69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273F1E-9C55-4B66-BD2B-F760842A30D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43675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</TotalTime>
  <Words>318</Words>
  <Application>Microsoft Office PowerPoint</Application>
  <PresentationFormat>Widescreen</PresentationFormat>
  <Paragraphs>58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SavonVTI</vt:lpstr>
      <vt:lpstr>Office</vt:lpstr>
      <vt:lpstr>Pineal gland </vt:lpstr>
      <vt:lpstr>PowerPoint Presentation</vt:lpstr>
      <vt:lpstr>Introduction to Melatonin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Uses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Zhikal Khidhr</cp:lastModifiedBy>
  <cp:revision>68</cp:revision>
  <dcterms:created xsi:type="dcterms:W3CDTF">2022-10-25T13:41:35Z</dcterms:created>
  <dcterms:modified xsi:type="dcterms:W3CDTF">2025-05-18T06:04:02Z</dcterms:modified>
</cp:coreProperties>
</file>