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309" r:id="rId2"/>
    <p:sldId id="258" r:id="rId3"/>
    <p:sldId id="260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85" r:id="rId19"/>
    <p:sldId id="286" r:id="rId20"/>
    <p:sldId id="287" r:id="rId21"/>
    <p:sldId id="288" r:id="rId22"/>
    <p:sldId id="289" r:id="rId23"/>
    <p:sldId id="290" r:id="rId24"/>
    <p:sldId id="293" r:id="rId25"/>
    <p:sldId id="295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8CE32-A090-4922-8FEA-5ED80044904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DD6B8-5F87-4578-A7AC-6D267494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altLang="ar-IQ" smtClean="0"/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6E8B0E-7A33-4044-894B-A9440F1D02AD}" type="slidenum">
              <a:rPr lang="en-US" altLang="ar-IQ" sz="120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ar-IQ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9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59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87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0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5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4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2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5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3716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257550" y="4260850"/>
            <a:ext cx="3089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70C0"/>
                </a:solidFill>
              </a:rPr>
              <a:t>First Grade- 2024-2025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725488" y="2213944"/>
            <a:ext cx="715220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kern="0" spc="-135" dirty="0">
                <a:solidFill>
                  <a:srgbClr val="000000"/>
                </a:solidFill>
                <a:latin typeface="Trebuchet MS"/>
                <a:cs typeface="Trebuchet MS"/>
              </a:rPr>
              <a:t>Biological </a:t>
            </a:r>
            <a:r>
              <a:rPr lang="en-US" sz="2400" b="1" kern="0" spc="-195" dirty="0">
                <a:solidFill>
                  <a:srgbClr val="000000"/>
                </a:solidFill>
                <a:latin typeface="Trebuchet MS"/>
                <a:cs typeface="Trebuchet MS"/>
              </a:rPr>
              <a:t>Effects </a:t>
            </a:r>
            <a:r>
              <a:rPr lang="en-US" sz="2400" b="1" kern="0" spc="-130" dirty="0">
                <a:solidFill>
                  <a:srgbClr val="000000"/>
                </a:solidFill>
                <a:latin typeface="Trebuchet MS"/>
                <a:cs typeface="Trebuchet MS"/>
              </a:rPr>
              <a:t>and </a:t>
            </a:r>
            <a:r>
              <a:rPr lang="en-US" sz="2400" b="1" kern="0" spc="-140" dirty="0">
                <a:solidFill>
                  <a:srgbClr val="000000"/>
                </a:solidFill>
                <a:latin typeface="Trebuchet MS"/>
                <a:cs typeface="Trebuchet MS"/>
              </a:rPr>
              <a:t>Risks </a:t>
            </a:r>
            <a:r>
              <a:rPr lang="en-US" sz="2400" b="1" kern="0" spc="-114" dirty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lang="en-US" sz="2400" b="1" kern="0" spc="-135" dirty="0">
                <a:solidFill>
                  <a:srgbClr val="000000"/>
                </a:solidFill>
                <a:latin typeface="Trebuchet MS"/>
                <a:cs typeface="Trebuchet MS"/>
              </a:rPr>
              <a:t>Radiation</a:t>
            </a:r>
            <a:r>
              <a:rPr lang="en-US" sz="2400" b="1" kern="0" spc="-4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2400" b="1" kern="0" spc="-180" dirty="0">
                <a:solidFill>
                  <a:srgbClr val="000000"/>
                </a:solidFill>
                <a:latin typeface="Trebuchet MS"/>
                <a:cs typeface="Trebuchet MS"/>
              </a:rPr>
              <a:t>Procedures</a:t>
            </a:r>
            <a:endParaRPr lang="en-US" sz="2400" kern="0" dirty="0">
              <a:latin typeface="Trebuchet MS"/>
              <a:cs typeface="Trebuchet MS"/>
            </a:endParaRPr>
          </a:p>
          <a:p>
            <a:pPr algn="ctr">
              <a:defRPr/>
            </a:pPr>
            <a:endParaRPr lang="pt-BR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2716317" y="5113734"/>
            <a:ext cx="417300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Instructor: </a:t>
            </a:r>
            <a:r>
              <a:rPr lang="en-US" altLang="en-US" b="1" i="1" dirty="0">
                <a:cs typeface="Tahoma" panose="020B0604030504040204" pitchFamily="34" charset="0"/>
              </a:rPr>
              <a:t>Prof. Dr. Ronak T. Ali</a:t>
            </a:r>
          </a:p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2716213" y="533400"/>
            <a:ext cx="3379787" cy="1016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IQ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err="1">
                <a:solidFill>
                  <a:prstClr val="black"/>
                </a:solidFill>
                <a:cs typeface="+mj-cs"/>
              </a:rPr>
              <a:t>Tishk</a:t>
            </a:r>
            <a:r>
              <a:rPr lang="en-US" sz="2000" b="1" kern="0" dirty="0">
                <a:solidFill>
                  <a:prstClr val="black"/>
                </a:solidFill>
                <a:cs typeface="+mj-cs"/>
              </a:rPr>
              <a:t> International University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cs typeface="+mj-cs"/>
              </a:rPr>
              <a:t>Faculty of Applied Science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cs typeface="+mj-cs"/>
              </a:rPr>
              <a:t>Medical Technical Radiology</a:t>
            </a:r>
          </a:p>
        </p:txBody>
      </p:sp>
      <p:sp>
        <p:nvSpPr>
          <p:cNvPr id="9" name="5-Point Star 1">
            <a:extLst>
              <a:ext uri="{FF2B5EF4-FFF2-40B4-BE49-F238E27FC236}"/>
            </a:extLst>
          </p:cNvPr>
          <p:cNvSpPr/>
          <p:nvPr/>
        </p:nvSpPr>
        <p:spPr bwMode="auto">
          <a:xfrm>
            <a:off x="6504730" y="498764"/>
            <a:ext cx="1600200" cy="128587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725488" y="2205038"/>
            <a:ext cx="7359650" cy="99536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60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7"/>
    </mc:Choice>
    <mc:Fallback>
      <p:transition spd="slow" advTm="17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150" y="589533"/>
            <a:ext cx="7143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Diagnosis of Radiation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Injury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471929"/>
            <a:ext cx="7312659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43688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Skin </a:t>
            </a:r>
            <a:r>
              <a:rPr sz="2800" dirty="0">
                <a:latin typeface="Arial"/>
                <a:cs typeface="Arial"/>
              </a:rPr>
              <a:t>absorbed dose must be </a:t>
            </a:r>
            <a:r>
              <a:rPr sz="2800" spc="-5" dirty="0">
                <a:latin typeface="Arial"/>
                <a:cs typeface="Arial"/>
              </a:rPr>
              <a:t>high </a:t>
            </a:r>
            <a:r>
              <a:rPr sz="2800" dirty="0">
                <a:latin typeface="Arial"/>
                <a:cs typeface="Arial"/>
              </a:rPr>
              <a:t>(beam  </a:t>
            </a:r>
            <a:r>
              <a:rPr sz="2800" spc="-5" dirty="0">
                <a:latin typeface="Arial"/>
                <a:cs typeface="Arial"/>
              </a:rPr>
              <a:t>mostly </a:t>
            </a:r>
            <a:r>
              <a:rPr sz="2800" dirty="0">
                <a:latin typeface="Arial"/>
                <a:cs typeface="Arial"/>
              </a:rPr>
              <a:t>fixed </a:t>
            </a:r>
            <a:r>
              <a:rPr sz="2800" spc="-5" dirty="0">
                <a:latin typeface="Arial"/>
                <a:cs typeface="Arial"/>
              </a:rPr>
              <a:t>on same </a:t>
            </a:r>
            <a:r>
              <a:rPr sz="2800" dirty="0">
                <a:latin typeface="Arial"/>
                <a:cs typeface="Arial"/>
              </a:rPr>
              <a:t>skin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site)</a:t>
            </a: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Must be located at entrance </a:t>
            </a:r>
            <a:r>
              <a:rPr sz="2800" spc="-5" dirty="0">
                <a:latin typeface="Arial"/>
                <a:cs typeface="Arial"/>
              </a:rPr>
              <a:t>beam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site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Temporal patterns must </a:t>
            </a:r>
            <a:r>
              <a:rPr sz="2800" spc="-5" dirty="0">
                <a:latin typeface="Arial"/>
                <a:cs typeface="Arial"/>
              </a:rPr>
              <a:t>fit with </a:t>
            </a:r>
            <a:r>
              <a:rPr sz="2800" dirty="0">
                <a:latin typeface="Arial"/>
                <a:cs typeface="Arial"/>
              </a:rPr>
              <a:t>progression 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injury</a:t>
            </a:r>
            <a:endParaRPr sz="2800" dirty="0">
              <a:latin typeface="Arial"/>
              <a:cs typeface="Arial"/>
            </a:endParaRPr>
          </a:p>
          <a:p>
            <a:pPr marL="469900" marR="164465" indent="-4572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Pattern must match collimation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size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 shape </a:t>
            </a:r>
            <a:r>
              <a:rPr sz="2800" spc="-5" dirty="0">
                <a:latin typeface="Arial"/>
                <a:cs typeface="Arial"/>
              </a:rPr>
              <a:t>(with </a:t>
            </a:r>
            <a:r>
              <a:rPr sz="2800" dirty="0">
                <a:latin typeface="Arial"/>
                <a:cs typeface="Arial"/>
              </a:rPr>
              <a:t>consideration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movement </a:t>
            </a:r>
            <a:r>
              <a:rPr sz="2800" spc="-5" dirty="0">
                <a:latin typeface="Arial"/>
                <a:cs typeface="Arial"/>
              </a:rPr>
              <a:t>of  beam </a:t>
            </a:r>
            <a:r>
              <a:rPr sz="2800" dirty="0">
                <a:latin typeface="Arial"/>
                <a:cs typeface="Arial"/>
              </a:rPr>
              <a:t>during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procedure)</a:t>
            </a:r>
          </a:p>
          <a:p>
            <a:pPr marL="469900" marR="516255" indent="-457200">
              <a:lnSpc>
                <a:spcPct val="100000"/>
              </a:lnSpc>
              <a:spcBef>
                <a:spcPts val="680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latin typeface="Arial"/>
                <a:cs typeface="Arial"/>
              </a:rPr>
              <a:t>Biopsy generally unnecessary </a:t>
            </a:r>
            <a:r>
              <a:rPr sz="2800" spc="-5" dirty="0">
                <a:latin typeface="Arial"/>
                <a:cs typeface="Arial"/>
              </a:rPr>
              <a:t>and to be  </a:t>
            </a:r>
            <a:r>
              <a:rPr sz="2800" dirty="0">
                <a:latin typeface="Arial"/>
                <a:cs typeface="Arial"/>
              </a:rPr>
              <a:t>avoided </a:t>
            </a:r>
            <a:r>
              <a:rPr sz="2800" spc="-5" dirty="0">
                <a:latin typeface="Arial"/>
                <a:cs typeface="Arial"/>
              </a:rPr>
              <a:t>if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possible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400" y="685800"/>
            <a:ext cx="64008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200" y="4953000"/>
            <a:ext cx="98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30</a:t>
            </a:r>
            <a:r>
              <a:rPr sz="18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Arial"/>
                <a:cs typeface="Arial"/>
              </a:rPr>
              <a:t>weeks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9988" y="1066800"/>
            <a:ext cx="822134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sz="2400" spc="-5" dirty="0">
                <a:latin typeface="Arial"/>
                <a:cs typeface="Arial"/>
              </a:rPr>
              <a:t>no one knows...nor does </a:t>
            </a:r>
            <a:r>
              <a:rPr sz="2400" spc="-10" dirty="0">
                <a:latin typeface="Arial"/>
                <a:cs typeface="Arial"/>
              </a:rPr>
              <a:t>anyone </a:t>
            </a:r>
            <a:r>
              <a:rPr sz="2400" spc="-15" dirty="0">
                <a:latin typeface="Arial"/>
                <a:cs typeface="Arial"/>
              </a:rPr>
              <a:t>want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0" dirty="0">
                <a:latin typeface="Arial"/>
                <a:cs typeface="Arial"/>
              </a:rPr>
              <a:t>know...what </a:t>
            </a:r>
            <a:r>
              <a:rPr sz="2400" spc="-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do...please help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me.</a:t>
            </a:r>
          </a:p>
          <a:p>
            <a:pPr marL="12700" marR="18415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2400" spc="-5" dirty="0">
                <a:latin typeface="Arial"/>
                <a:cs typeface="Arial"/>
              </a:rPr>
              <a:t>Happened during stent placement December 2008.@ </a:t>
            </a:r>
            <a:r>
              <a:rPr sz="2400" spc="-10" dirty="0">
                <a:latin typeface="Arial"/>
                <a:cs typeface="Arial"/>
              </a:rPr>
              <a:t>well-known </a:t>
            </a:r>
            <a:r>
              <a:rPr sz="2400" spc="-5" dirty="0">
                <a:latin typeface="Arial"/>
                <a:cs typeface="Arial"/>
              </a:rPr>
              <a:t>hospital, </a:t>
            </a:r>
            <a:r>
              <a:rPr sz="2400" spc="-15" dirty="0">
                <a:latin typeface="Arial"/>
                <a:cs typeface="Arial"/>
              </a:rPr>
              <a:t>two  </a:t>
            </a:r>
            <a:r>
              <a:rPr sz="2400" spc="-5" dirty="0">
                <a:latin typeface="Arial"/>
                <a:cs typeface="Arial"/>
              </a:rPr>
              <a:t>lengthy procedures </a:t>
            </a:r>
            <a:r>
              <a:rPr sz="2400" spc="-10" dirty="0">
                <a:latin typeface="Arial"/>
                <a:cs typeface="Arial"/>
              </a:rPr>
              <a:t>with-in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days.</a:t>
            </a:r>
            <a:endParaRPr lang="en-US" sz="2400" spc="-10" dirty="0">
              <a:latin typeface="Arial"/>
              <a:cs typeface="Arial"/>
            </a:endParaRPr>
          </a:p>
          <a:p>
            <a:pPr marL="12700" marR="184150">
              <a:lnSpc>
                <a:spcPct val="100000"/>
              </a:lnSpc>
              <a:buSzPct val="94444"/>
              <a:tabLst>
                <a:tab pos="93980" algn="l"/>
              </a:tabLst>
            </a:pP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 advised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 informed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was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exposed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excessive radiation.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recently received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records,(Dec 2010).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had a long duration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radiation  exposure and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yet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one person told me</a:t>
            </a:r>
            <a:r>
              <a:rPr sz="2400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so.</a:t>
            </a:r>
            <a:endParaRPr lang="en-US" sz="2400" u="heavy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4444"/>
              <a:tabLst>
                <a:tab pos="93980" algn="l"/>
              </a:tabLst>
            </a:pPr>
            <a:endParaRPr sz="2400" dirty="0">
              <a:latin typeface="Arial"/>
              <a:cs typeface="Arial"/>
            </a:endParaRPr>
          </a:p>
          <a:p>
            <a:pPr marL="12700" marR="615315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15" dirty="0">
                <a:latin typeface="Arial"/>
                <a:cs typeface="Arial"/>
              </a:rPr>
              <a:t>went </a:t>
            </a:r>
            <a:r>
              <a:rPr sz="2400" spc="-5" dirty="0">
                <a:latin typeface="Arial"/>
                <a:cs typeface="Arial"/>
              </a:rPr>
              <a:t>through months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infection and </a:t>
            </a:r>
            <a:r>
              <a:rPr sz="2400" spc="-10" dirty="0">
                <a:latin typeface="Arial"/>
                <a:cs typeface="Arial"/>
              </a:rPr>
              <a:t>pain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this day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still hurts and  unbearable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itching.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79237"/>
            <a:ext cx="67335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i="1" spc="-5" dirty="0">
                <a:solidFill>
                  <a:srgbClr val="000000"/>
                </a:solidFill>
              </a:rPr>
              <a:t>Recent </a:t>
            </a:r>
            <a:r>
              <a:rPr sz="2400" b="1" i="1" dirty="0">
                <a:solidFill>
                  <a:srgbClr val="000000"/>
                </a:solidFill>
              </a:rPr>
              <a:t>communications </a:t>
            </a:r>
            <a:r>
              <a:rPr sz="2400" b="1" i="1" spc="-5" dirty="0">
                <a:solidFill>
                  <a:srgbClr val="000000"/>
                </a:solidFill>
              </a:rPr>
              <a:t>on </a:t>
            </a:r>
            <a:r>
              <a:rPr sz="2400" b="1" i="1" dirty="0">
                <a:solidFill>
                  <a:srgbClr val="000000"/>
                </a:solidFill>
              </a:rPr>
              <a:t>radiation</a:t>
            </a:r>
            <a:r>
              <a:rPr sz="2400" b="1" i="1" spc="20" dirty="0">
                <a:solidFill>
                  <a:srgbClr val="000000"/>
                </a:solidFill>
              </a:rPr>
              <a:t> </a:t>
            </a:r>
            <a:r>
              <a:rPr sz="2400" b="1" i="1" spc="-5" dirty="0">
                <a:solidFill>
                  <a:srgbClr val="000000"/>
                </a:solidFill>
              </a:rPr>
              <a:t>injury</a:t>
            </a:r>
            <a:endParaRPr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" y="304800"/>
            <a:ext cx="5024374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2895600"/>
            <a:ext cx="5024374" cy="375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13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274724"/>
            <a:ext cx="8056880" cy="533543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As </a:t>
            </a:r>
            <a:r>
              <a:rPr sz="2000" spc="-10" dirty="0">
                <a:latin typeface="Arial"/>
                <a:cs typeface="Arial"/>
              </a:rPr>
              <a:t>you know, </a:t>
            </a:r>
            <a:r>
              <a:rPr sz="2000" spc="-5" dirty="0">
                <a:latin typeface="Arial"/>
                <a:cs typeface="Arial"/>
              </a:rPr>
              <a:t>radiation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the gift that keeps on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giving.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 several weeks of having a different kind of pain on top of his usual ongoing pain,  K had an MRI, showing rib fractures, posterior T9, possible nonunion, and a fracture  at posterior</a:t>
            </a:r>
            <a:r>
              <a:rPr sz="200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T8.</a:t>
            </a:r>
            <a:endParaRPr lang="en-US" sz="2000" u="heavy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  <a:p>
            <a:pPr marL="355600" marR="29209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  <a:tab pos="5358130" algn="l"/>
              </a:tabLst>
            </a:pPr>
            <a:r>
              <a:rPr sz="2000" spc="-5" dirty="0">
                <a:latin typeface="Arial"/>
                <a:cs typeface="Arial"/>
              </a:rPr>
              <a:t>With his debilitating ongoing pain, K does very little in the </a:t>
            </a:r>
            <a:r>
              <a:rPr sz="2000" spc="-10" dirty="0">
                <a:latin typeface="Arial"/>
                <a:cs typeface="Arial"/>
              </a:rPr>
              <a:t>way </a:t>
            </a:r>
            <a:r>
              <a:rPr sz="2000" spc="-5" dirty="0">
                <a:latin typeface="Arial"/>
                <a:cs typeface="Arial"/>
              </a:rPr>
              <a:t>of physical activity so it  is baffling to try to figure a cause of </a:t>
            </a:r>
            <a:r>
              <a:rPr sz="2000" spc="-10" dirty="0">
                <a:latin typeface="Arial"/>
                <a:cs typeface="Arial"/>
              </a:rPr>
              <a:t>two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fractured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ribs.</a:t>
            </a:r>
            <a:endParaRPr lang="en-US" sz="2000" spc="-5" dirty="0">
              <a:latin typeface="Arial"/>
              <a:cs typeface="Arial"/>
            </a:endParaRPr>
          </a:p>
          <a:p>
            <a:pPr marL="12700" marR="29209">
              <a:lnSpc>
                <a:spcPct val="100000"/>
              </a:lnSpc>
              <a:spcBef>
                <a:spcPts val="390"/>
              </a:spcBef>
              <a:tabLst>
                <a:tab pos="354965" algn="l"/>
                <a:tab pos="355600" algn="l"/>
                <a:tab pos="5358130" algn="l"/>
              </a:tabLst>
            </a:pPr>
            <a:r>
              <a:rPr sz="2000" spc="-5" dirty="0">
                <a:latin typeface="Arial"/>
                <a:cs typeface="Arial"/>
              </a:rPr>
              <a:t>	</a:t>
            </a:r>
            <a:endParaRPr lang="en-US" sz="2000" spc="-5" dirty="0">
              <a:latin typeface="Arial"/>
              <a:cs typeface="Arial"/>
            </a:endParaRPr>
          </a:p>
          <a:p>
            <a:pPr marL="355600" marR="29209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  <a:tab pos="535813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doctor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who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did the  surgery for K's latissimus flap diagnosed it as</a:t>
            </a:r>
            <a:r>
              <a:rPr sz="2000" u="heavy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osteoradionecrosis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lang="en-US" sz="2000" u="heavy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marR="29209">
              <a:lnSpc>
                <a:spcPct val="100000"/>
              </a:lnSpc>
              <a:spcBef>
                <a:spcPts val="390"/>
              </a:spcBef>
              <a:tabLst>
                <a:tab pos="354965" algn="l"/>
                <a:tab pos="355600" algn="l"/>
                <a:tab pos="5358130" algn="l"/>
              </a:tabLst>
            </a:pPr>
            <a:endParaRPr sz="2000" dirty="0">
              <a:latin typeface="Arial"/>
              <a:cs typeface="Arial"/>
            </a:endParaRPr>
          </a:p>
          <a:p>
            <a:pPr marL="355600" marR="81470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Ribs T9 ad T8 are in direct line of </a:t>
            </a:r>
            <a:r>
              <a:rPr sz="2000" spc="-10" dirty="0">
                <a:latin typeface="Arial"/>
                <a:cs typeface="Arial"/>
              </a:rPr>
              <a:t>what </a:t>
            </a:r>
            <a:r>
              <a:rPr sz="2000" spc="-5" dirty="0">
                <a:latin typeface="Arial"/>
                <a:cs typeface="Arial"/>
              </a:rPr>
              <a:t>he figures to be the strongest blast of  radiation from K's </a:t>
            </a:r>
            <a:r>
              <a:rPr sz="2000" spc="-10" dirty="0">
                <a:latin typeface="Arial"/>
                <a:cs typeface="Arial"/>
              </a:rPr>
              <a:t>two </a:t>
            </a:r>
            <a:r>
              <a:rPr sz="2000" spc="-5" dirty="0">
                <a:latin typeface="Arial"/>
                <a:cs typeface="Arial"/>
              </a:rPr>
              <a:t>heart ablation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procedures</a:t>
            </a:r>
            <a:endParaRPr lang="en-US" sz="2000" spc="-5" dirty="0">
              <a:latin typeface="Arial"/>
              <a:cs typeface="Arial"/>
            </a:endParaRPr>
          </a:p>
          <a:p>
            <a:pPr marL="355600" marR="814705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140" y="117707"/>
            <a:ext cx="77698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0000"/>
                </a:solidFill>
              </a:rPr>
              <a:t>Recent </a:t>
            </a:r>
            <a:r>
              <a:rPr sz="2800" b="1" i="1" dirty="0">
                <a:solidFill>
                  <a:srgbClr val="000000"/>
                </a:solidFill>
              </a:rPr>
              <a:t>communications </a:t>
            </a:r>
            <a:r>
              <a:rPr sz="2800" b="1" i="1" spc="-5" dirty="0">
                <a:solidFill>
                  <a:srgbClr val="000000"/>
                </a:solidFill>
              </a:rPr>
              <a:t>on </a:t>
            </a:r>
            <a:r>
              <a:rPr sz="2800" b="1" i="1" dirty="0">
                <a:solidFill>
                  <a:srgbClr val="000000"/>
                </a:solidFill>
              </a:rPr>
              <a:t>radiation</a:t>
            </a:r>
            <a:r>
              <a:rPr sz="2800" b="1" i="1" spc="20" dirty="0">
                <a:solidFill>
                  <a:srgbClr val="000000"/>
                </a:solidFill>
              </a:rPr>
              <a:t> </a:t>
            </a:r>
            <a:r>
              <a:rPr sz="2800" b="1" i="1" spc="-5" dirty="0">
                <a:solidFill>
                  <a:srgbClr val="000000"/>
                </a:solidFill>
              </a:rPr>
              <a:t>injury</a:t>
            </a:r>
            <a:endParaRPr sz="28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28800" y="762000"/>
            <a:ext cx="20574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762000"/>
            <a:ext cx="2286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7794" y="2770759"/>
            <a:ext cx="1690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Five </a:t>
            </a:r>
            <a:r>
              <a:rPr sz="1800" spc="-15" dirty="0">
                <a:latin typeface="Arial"/>
                <a:cs typeface="Arial"/>
              </a:rPr>
              <a:t>weeks </a:t>
            </a:r>
            <a:r>
              <a:rPr sz="1800" dirty="0">
                <a:latin typeface="Arial"/>
                <a:cs typeface="Arial"/>
              </a:rPr>
              <a:t>after  </a:t>
            </a:r>
            <a:r>
              <a:rPr sz="1800" spc="-5" dirty="0">
                <a:latin typeface="Arial"/>
                <a:cs typeface="Arial"/>
              </a:rPr>
              <a:t>procedure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0375" y="2770759"/>
            <a:ext cx="1739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9 </a:t>
            </a:r>
            <a:r>
              <a:rPr sz="1800" dirty="0">
                <a:solidFill>
                  <a:srgbClr val="000000"/>
                </a:solidFill>
              </a:rPr>
              <a:t>½ </a:t>
            </a:r>
            <a:r>
              <a:rPr sz="1800" spc="-5" dirty="0">
                <a:solidFill>
                  <a:srgbClr val="000000"/>
                </a:solidFill>
              </a:rPr>
              <a:t>Months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after  </a:t>
            </a:r>
            <a:r>
              <a:rPr sz="1800" spc="-5" dirty="0">
                <a:solidFill>
                  <a:srgbClr val="000000"/>
                </a:solidFill>
              </a:rPr>
              <a:t>procedure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1069644" y="3837813"/>
            <a:ext cx="670433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i really don't know how much more of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this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i can stand!!!!..do </a:t>
            </a:r>
            <a:r>
              <a:rPr sz="1800" spc="-10" dirty="0">
                <a:solidFill>
                  <a:schemeClr val="bg1"/>
                </a:solidFill>
                <a:latin typeface="Arial"/>
                <a:cs typeface="Arial"/>
              </a:rPr>
              <a:t>you 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have any idea looking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at the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photos, </a:t>
            </a:r>
            <a:r>
              <a:rPr sz="1800" spc="-15" dirty="0">
                <a:solidFill>
                  <a:schemeClr val="bg1"/>
                </a:solidFill>
                <a:latin typeface="Arial"/>
                <a:cs typeface="Arial"/>
              </a:rPr>
              <a:t>what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i might be up against?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it 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is so amazing but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seems i know more about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my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condition than  all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doctors i have been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to HOW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CAN </a:t>
            </a:r>
            <a:r>
              <a:rPr sz="1800" spc="-35" dirty="0">
                <a:solidFill>
                  <a:schemeClr val="bg1"/>
                </a:solidFill>
                <a:latin typeface="Arial"/>
                <a:cs typeface="Arial"/>
              </a:rPr>
              <a:t>THAT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BE???? do </a:t>
            </a:r>
            <a:r>
              <a:rPr sz="1800" spc="-10" dirty="0">
                <a:solidFill>
                  <a:schemeClr val="bg1"/>
                </a:solidFill>
                <a:latin typeface="Arial"/>
                <a:cs typeface="Arial"/>
              </a:rPr>
              <a:t>you 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have any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stats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on how many people </a:t>
            </a:r>
            <a:r>
              <a:rPr sz="1800" spc="-10" dirty="0">
                <a:solidFill>
                  <a:schemeClr val="bg1"/>
                </a:solidFill>
                <a:latin typeface="Arial"/>
                <a:cs typeface="Arial"/>
              </a:rPr>
              <a:t>suffer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thru</a:t>
            </a:r>
            <a:r>
              <a:rPr sz="18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this????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02665">
              <a:lnSpc>
                <a:spcPct val="100000"/>
              </a:lnSpc>
              <a:spcBef>
                <a:spcPts val="1305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Former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major league professional</a:t>
            </a:r>
            <a:r>
              <a:rPr sz="18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athlete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41740" y="656579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152400"/>
            <a:ext cx="234315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152399"/>
            <a:ext cx="2386583" cy="3181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9002" y="3456813"/>
            <a:ext cx="410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7</a:t>
            </a:r>
            <a:r>
              <a:rPr sz="1800" spc="-7" baseline="25462" dirty="0">
                <a:latin typeface="Arial"/>
                <a:cs typeface="Arial"/>
              </a:rPr>
              <a:t>th </a:t>
            </a:r>
            <a:r>
              <a:rPr sz="1800" spc="-5" dirty="0">
                <a:latin typeface="Arial"/>
                <a:cs typeface="Arial"/>
              </a:rPr>
              <a:t>July (treatment </a:t>
            </a:r>
            <a:r>
              <a:rPr sz="1800" spc="-1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15</a:t>
            </a:r>
            <a:r>
              <a:rPr sz="1800" spc="-7" baseline="25462" dirty="0">
                <a:latin typeface="Arial"/>
                <a:cs typeface="Arial"/>
              </a:rPr>
              <a:t>th</a:t>
            </a:r>
            <a:r>
              <a:rPr sz="1800" spc="104" baseline="25462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June)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3962400"/>
            <a:ext cx="320040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7677" y="6517335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19</a:t>
            </a:r>
            <a:r>
              <a:rPr sz="1800" spc="-7" baseline="25462" dirty="0">
                <a:latin typeface="Arial"/>
                <a:cs typeface="Arial"/>
              </a:rPr>
              <a:t>th</a:t>
            </a:r>
            <a:r>
              <a:rPr sz="1800" spc="157" baseline="25462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July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1400" y="3962400"/>
            <a:ext cx="2728468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0" y="44958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3810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1066800"/>
                </a:lnTo>
                <a:lnTo>
                  <a:pt x="5994" y="1096462"/>
                </a:lnTo>
                <a:lnTo>
                  <a:pt x="22336" y="1120682"/>
                </a:lnTo>
                <a:lnTo>
                  <a:pt x="46559" y="1137012"/>
                </a:lnTo>
                <a:lnTo>
                  <a:pt x="76200" y="1143000"/>
                </a:lnTo>
                <a:lnTo>
                  <a:pt x="381000" y="1143000"/>
                </a:lnTo>
                <a:lnTo>
                  <a:pt x="410640" y="1137012"/>
                </a:lnTo>
                <a:lnTo>
                  <a:pt x="434863" y="1120682"/>
                </a:lnTo>
                <a:lnTo>
                  <a:pt x="451205" y="1096462"/>
                </a:lnTo>
                <a:lnTo>
                  <a:pt x="457200" y="1066800"/>
                </a:lnTo>
                <a:lnTo>
                  <a:pt x="457200" y="76200"/>
                </a:lnTo>
                <a:lnTo>
                  <a:pt x="451205" y="46559"/>
                </a:lnTo>
                <a:lnTo>
                  <a:pt x="434863" y="22336"/>
                </a:lnTo>
                <a:lnTo>
                  <a:pt x="410640" y="5994"/>
                </a:lnTo>
                <a:lnTo>
                  <a:pt x="381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200" y="44958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381000" y="0"/>
                </a:lnTo>
                <a:lnTo>
                  <a:pt x="410640" y="5994"/>
                </a:lnTo>
                <a:lnTo>
                  <a:pt x="434863" y="22336"/>
                </a:lnTo>
                <a:lnTo>
                  <a:pt x="451205" y="46559"/>
                </a:lnTo>
                <a:lnTo>
                  <a:pt x="457200" y="76200"/>
                </a:lnTo>
                <a:lnTo>
                  <a:pt x="457200" y="1066800"/>
                </a:lnTo>
                <a:lnTo>
                  <a:pt x="451205" y="1096462"/>
                </a:lnTo>
                <a:lnTo>
                  <a:pt x="434863" y="1120682"/>
                </a:lnTo>
                <a:lnTo>
                  <a:pt x="410640" y="1137012"/>
                </a:lnTo>
                <a:lnTo>
                  <a:pt x="381000" y="1143000"/>
                </a:lnTo>
                <a:lnTo>
                  <a:pt x="76200" y="1143000"/>
                </a:lnTo>
                <a:lnTo>
                  <a:pt x="46559" y="1137012"/>
                </a:lnTo>
                <a:lnTo>
                  <a:pt x="22336" y="1120682"/>
                </a:lnTo>
                <a:lnTo>
                  <a:pt x="5994" y="1096462"/>
                </a:lnTo>
                <a:lnTo>
                  <a:pt x="0" y="1066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7200" y="1676400"/>
            <a:ext cx="340995" cy="492125"/>
          </a:xfrm>
          <a:custGeom>
            <a:avLst/>
            <a:gdLst/>
            <a:ahLst/>
            <a:cxnLst/>
            <a:rect l="l" t="t" r="r" b="b"/>
            <a:pathLst>
              <a:path w="340995" h="492125">
                <a:moveTo>
                  <a:pt x="170306" y="0"/>
                </a:moveTo>
                <a:lnTo>
                  <a:pt x="131241" y="6495"/>
                </a:lnTo>
                <a:lnTo>
                  <a:pt x="95388" y="24998"/>
                </a:lnTo>
                <a:lnTo>
                  <a:pt x="63768" y="54034"/>
                </a:lnTo>
                <a:lnTo>
                  <a:pt x="37399" y="92127"/>
                </a:lnTo>
                <a:lnTo>
                  <a:pt x="17301" y="137802"/>
                </a:lnTo>
                <a:lnTo>
                  <a:pt x="4495" y="189584"/>
                </a:lnTo>
                <a:lnTo>
                  <a:pt x="0" y="245999"/>
                </a:lnTo>
                <a:lnTo>
                  <a:pt x="4495" y="302413"/>
                </a:lnTo>
                <a:lnTo>
                  <a:pt x="17301" y="354195"/>
                </a:lnTo>
                <a:lnTo>
                  <a:pt x="37399" y="399870"/>
                </a:lnTo>
                <a:lnTo>
                  <a:pt x="63768" y="437963"/>
                </a:lnTo>
                <a:lnTo>
                  <a:pt x="95388" y="466999"/>
                </a:lnTo>
                <a:lnTo>
                  <a:pt x="131241" y="485502"/>
                </a:lnTo>
                <a:lnTo>
                  <a:pt x="170306" y="491998"/>
                </a:lnTo>
                <a:lnTo>
                  <a:pt x="209332" y="485502"/>
                </a:lnTo>
                <a:lnTo>
                  <a:pt x="245169" y="466999"/>
                </a:lnTo>
                <a:lnTo>
                  <a:pt x="276792" y="437963"/>
                </a:lnTo>
                <a:lnTo>
                  <a:pt x="303174" y="399870"/>
                </a:lnTo>
                <a:lnTo>
                  <a:pt x="323290" y="354195"/>
                </a:lnTo>
                <a:lnTo>
                  <a:pt x="336111" y="302413"/>
                </a:lnTo>
                <a:lnTo>
                  <a:pt x="340614" y="245999"/>
                </a:lnTo>
                <a:lnTo>
                  <a:pt x="336111" y="189584"/>
                </a:lnTo>
                <a:lnTo>
                  <a:pt x="323290" y="137802"/>
                </a:lnTo>
                <a:lnTo>
                  <a:pt x="303174" y="92127"/>
                </a:lnTo>
                <a:lnTo>
                  <a:pt x="276792" y="54034"/>
                </a:lnTo>
                <a:lnTo>
                  <a:pt x="245169" y="24998"/>
                </a:lnTo>
                <a:lnTo>
                  <a:pt x="209332" y="6495"/>
                </a:lnTo>
                <a:lnTo>
                  <a:pt x="170306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7200" y="1676400"/>
            <a:ext cx="340995" cy="492125"/>
          </a:xfrm>
          <a:custGeom>
            <a:avLst/>
            <a:gdLst/>
            <a:ahLst/>
            <a:cxnLst/>
            <a:rect l="l" t="t" r="r" b="b"/>
            <a:pathLst>
              <a:path w="340995" h="492125">
                <a:moveTo>
                  <a:pt x="0" y="245999"/>
                </a:moveTo>
                <a:lnTo>
                  <a:pt x="4495" y="189584"/>
                </a:lnTo>
                <a:lnTo>
                  <a:pt x="17301" y="137802"/>
                </a:lnTo>
                <a:lnTo>
                  <a:pt x="37399" y="92127"/>
                </a:lnTo>
                <a:lnTo>
                  <a:pt x="63768" y="54034"/>
                </a:lnTo>
                <a:lnTo>
                  <a:pt x="95388" y="24998"/>
                </a:lnTo>
                <a:lnTo>
                  <a:pt x="131241" y="6495"/>
                </a:lnTo>
                <a:lnTo>
                  <a:pt x="170306" y="0"/>
                </a:lnTo>
                <a:lnTo>
                  <a:pt x="209332" y="6495"/>
                </a:lnTo>
                <a:lnTo>
                  <a:pt x="245169" y="24998"/>
                </a:lnTo>
                <a:lnTo>
                  <a:pt x="276792" y="54034"/>
                </a:lnTo>
                <a:lnTo>
                  <a:pt x="303174" y="92127"/>
                </a:lnTo>
                <a:lnTo>
                  <a:pt x="323290" y="137802"/>
                </a:lnTo>
                <a:lnTo>
                  <a:pt x="336111" y="189584"/>
                </a:lnTo>
                <a:lnTo>
                  <a:pt x="340614" y="245999"/>
                </a:lnTo>
                <a:lnTo>
                  <a:pt x="336111" y="302413"/>
                </a:lnTo>
                <a:lnTo>
                  <a:pt x="323290" y="354195"/>
                </a:lnTo>
                <a:lnTo>
                  <a:pt x="303174" y="399870"/>
                </a:lnTo>
                <a:lnTo>
                  <a:pt x="276792" y="437963"/>
                </a:lnTo>
                <a:lnTo>
                  <a:pt x="245169" y="466999"/>
                </a:lnTo>
                <a:lnTo>
                  <a:pt x="209332" y="485502"/>
                </a:lnTo>
                <a:lnTo>
                  <a:pt x="170306" y="491998"/>
                </a:lnTo>
                <a:lnTo>
                  <a:pt x="131241" y="485502"/>
                </a:lnTo>
                <a:lnTo>
                  <a:pt x="95388" y="466999"/>
                </a:lnTo>
                <a:lnTo>
                  <a:pt x="63768" y="437963"/>
                </a:lnTo>
                <a:lnTo>
                  <a:pt x="37399" y="399870"/>
                </a:lnTo>
                <a:lnTo>
                  <a:pt x="17301" y="354195"/>
                </a:lnTo>
                <a:lnTo>
                  <a:pt x="4495" y="302413"/>
                </a:lnTo>
                <a:lnTo>
                  <a:pt x="0" y="2459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9259" y="1424050"/>
            <a:ext cx="1306830" cy="829944"/>
          </a:xfrm>
          <a:custGeom>
            <a:avLst/>
            <a:gdLst/>
            <a:ahLst/>
            <a:cxnLst/>
            <a:rect l="l" t="t" r="r" b="b"/>
            <a:pathLst>
              <a:path w="1306829" h="829944">
                <a:moveTo>
                  <a:pt x="653288" y="0"/>
                </a:moveTo>
                <a:lnTo>
                  <a:pt x="593824" y="1694"/>
                </a:lnTo>
                <a:lnTo>
                  <a:pt x="535857" y="6681"/>
                </a:lnTo>
                <a:lnTo>
                  <a:pt x="479616" y="14813"/>
                </a:lnTo>
                <a:lnTo>
                  <a:pt x="425332" y="25944"/>
                </a:lnTo>
                <a:lnTo>
                  <a:pt x="373236" y="39928"/>
                </a:lnTo>
                <a:lnTo>
                  <a:pt x="323558" y="56618"/>
                </a:lnTo>
                <a:lnTo>
                  <a:pt x="276529" y="75867"/>
                </a:lnTo>
                <a:lnTo>
                  <a:pt x="232380" y="97530"/>
                </a:lnTo>
                <a:lnTo>
                  <a:pt x="191341" y="121459"/>
                </a:lnTo>
                <a:lnTo>
                  <a:pt x="153643" y="147509"/>
                </a:lnTo>
                <a:lnTo>
                  <a:pt x="119516" y="175532"/>
                </a:lnTo>
                <a:lnTo>
                  <a:pt x="89191" y="205382"/>
                </a:lnTo>
                <a:lnTo>
                  <a:pt x="62899" y="236913"/>
                </a:lnTo>
                <a:lnTo>
                  <a:pt x="40870" y="269979"/>
                </a:lnTo>
                <a:lnTo>
                  <a:pt x="23335" y="304432"/>
                </a:lnTo>
                <a:lnTo>
                  <a:pt x="2669" y="376916"/>
                </a:lnTo>
                <a:lnTo>
                  <a:pt x="0" y="414654"/>
                </a:lnTo>
                <a:lnTo>
                  <a:pt x="2669" y="452413"/>
                </a:lnTo>
                <a:lnTo>
                  <a:pt x="23335" y="524930"/>
                </a:lnTo>
                <a:lnTo>
                  <a:pt x="40870" y="559398"/>
                </a:lnTo>
                <a:lnTo>
                  <a:pt x="62899" y="592475"/>
                </a:lnTo>
                <a:lnTo>
                  <a:pt x="89191" y="624016"/>
                </a:lnTo>
                <a:lnTo>
                  <a:pt x="119516" y="653875"/>
                </a:lnTo>
                <a:lnTo>
                  <a:pt x="153643" y="681906"/>
                </a:lnTo>
                <a:lnTo>
                  <a:pt x="191341" y="707961"/>
                </a:lnTo>
                <a:lnTo>
                  <a:pt x="232380" y="731895"/>
                </a:lnTo>
                <a:lnTo>
                  <a:pt x="276529" y="753561"/>
                </a:lnTo>
                <a:lnTo>
                  <a:pt x="323558" y="772813"/>
                </a:lnTo>
                <a:lnTo>
                  <a:pt x="373236" y="789505"/>
                </a:lnTo>
                <a:lnTo>
                  <a:pt x="425332" y="803490"/>
                </a:lnTo>
                <a:lnTo>
                  <a:pt x="479616" y="814622"/>
                </a:lnTo>
                <a:lnTo>
                  <a:pt x="535857" y="822755"/>
                </a:lnTo>
                <a:lnTo>
                  <a:pt x="593824" y="827742"/>
                </a:lnTo>
                <a:lnTo>
                  <a:pt x="653288" y="829437"/>
                </a:lnTo>
                <a:lnTo>
                  <a:pt x="712731" y="827742"/>
                </a:lnTo>
                <a:lnTo>
                  <a:pt x="770681" y="822755"/>
                </a:lnTo>
                <a:lnTo>
                  <a:pt x="826906" y="814622"/>
                </a:lnTo>
                <a:lnTo>
                  <a:pt x="881176" y="803490"/>
                </a:lnTo>
                <a:lnTo>
                  <a:pt x="933260" y="789505"/>
                </a:lnTo>
                <a:lnTo>
                  <a:pt x="982928" y="772813"/>
                </a:lnTo>
                <a:lnTo>
                  <a:pt x="1029948" y="753561"/>
                </a:lnTo>
                <a:lnTo>
                  <a:pt x="1074090" y="731895"/>
                </a:lnTo>
                <a:lnTo>
                  <a:pt x="1115123" y="707961"/>
                </a:lnTo>
                <a:lnTo>
                  <a:pt x="1152816" y="681906"/>
                </a:lnTo>
                <a:lnTo>
                  <a:pt x="1186940" y="653875"/>
                </a:lnTo>
                <a:lnTo>
                  <a:pt x="1217262" y="624016"/>
                </a:lnTo>
                <a:lnTo>
                  <a:pt x="1243552" y="592475"/>
                </a:lnTo>
                <a:lnTo>
                  <a:pt x="1265579" y="559398"/>
                </a:lnTo>
                <a:lnTo>
                  <a:pt x="1283113" y="524930"/>
                </a:lnTo>
                <a:lnTo>
                  <a:pt x="1303779" y="452413"/>
                </a:lnTo>
                <a:lnTo>
                  <a:pt x="1306449" y="414654"/>
                </a:lnTo>
                <a:lnTo>
                  <a:pt x="1303779" y="376916"/>
                </a:lnTo>
                <a:lnTo>
                  <a:pt x="1283113" y="304432"/>
                </a:lnTo>
                <a:lnTo>
                  <a:pt x="1265579" y="269979"/>
                </a:lnTo>
                <a:lnTo>
                  <a:pt x="1243552" y="236913"/>
                </a:lnTo>
                <a:lnTo>
                  <a:pt x="1217262" y="205382"/>
                </a:lnTo>
                <a:lnTo>
                  <a:pt x="1186940" y="175532"/>
                </a:lnTo>
                <a:lnTo>
                  <a:pt x="1152816" y="147509"/>
                </a:lnTo>
                <a:lnTo>
                  <a:pt x="1115123" y="121459"/>
                </a:lnTo>
                <a:lnTo>
                  <a:pt x="1074090" y="97530"/>
                </a:lnTo>
                <a:lnTo>
                  <a:pt x="1029948" y="75867"/>
                </a:lnTo>
                <a:lnTo>
                  <a:pt x="982928" y="56618"/>
                </a:lnTo>
                <a:lnTo>
                  <a:pt x="933260" y="39928"/>
                </a:lnTo>
                <a:lnTo>
                  <a:pt x="881176" y="25944"/>
                </a:lnTo>
                <a:lnTo>
                  <a:pt x="826906" y="14813"/>
                </a:lnTo>
                <a:lnTo>
                  <a:pt x="770681" y="6681"/>
                </a:lnTo>
                <a:lnTo>
                  <a:pt x="712731" y="1694"/>
                </a:lnTo>
                <a:lnTo>
                  <a:pt x="65328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79259" y="1424050"/>
            <a:ext cx="1306830" cy="829944"/>
          </a:xfrm>
          <a:custGeom>
            <a:avLst/>
            <a:gdLst/>
            <a:ahLst/>
            <a:cxnLst/>
            <a:rect l="l" t="t" r="r" b="b"/>
            <a:pathLst>
              <a:path w="1306829" h="829944">
                <a:moveTo>
                  <a:pt x="0" y="414654"/>
                </a:moveTo>
                <a:lnTo>
                  <a:pt x="10525" y="340127"/>
                </a:lnTo>
                <a:lnTo>
                  <a:pt x="40870" y="269979"/>
                </a:lnTo>
                <a:lnTo>
                  <a:pt x="62899" y="236913"/>
                </a:lnTo>
                <a:lnTo>
                  <a:pt x="89191" y="205382"/>
                </a:lnTo>
                <a:lnTo>
                  <a:pt x="119516" y="175532"/>
                </a:lnTo>
                <a:lnTo>
                  <a:pt x="153643" y="147509"/>
                </a:lnTo>
                <a:lnTo>
                  <a:pt x="191341" y="121459"/>
                </a:lnTo>
                <a:lnTo>
                  <a:pt x="232380" y="97530"/>
                </a:lnTo>
                <a:lnTo>
                  <a:pt x="276529" y="75867"/>
                </a:lnTo>
                <a:lnTo>
                  <a:pt x="323558" y="56618"/>
                </a:lnTo>
                <a:lnTo>
                  <a:pt x="373236" y="39928"/>
                </a:lnTo>
                <a:lnTo>
                  <a:pt x="425332" y="25944"/>
                </a:lnTo>
                <a:lnTo>
                  <a:pt x="479616" y="14813"/>
                </a:lnTo>
                <a:lnTo>
                  <a:pt x="535857" y="6681"/>
                </a:lnTo>
                <a:lnTo>
                  <a:pt x="593824" y="1694"/>
                </a:lnTo>
                <a:lnTo>
                  <a:pt x="653288" y="0"/>
                </a:lnTo>
                <a:lnTo>
                  <a:pt x="712731" y="1694"/>
                </a:lnTo>
                <a:lnTo>
                  <a:pt x="770681" y="6681"/>
                </a:lnTo>
                <a:lnTo>
                  <a:pt x="826906" y="14813"/>
                </a:lnTo>
                <a:lnTo>
                  <a:pt x="881176" y="25944"/>
                </a:lnTo>
                <a:lnTo>
                  <a:pt x="933260" y="39928"/>
                </a:lnTo>
                <a:lnTo>
                  <a:pt x="982928" y="56618"/>
                </a:lnTo>
                <a:lnTo>
                  <a:pt x="1029948" y="75867"/>
                </a:lnTo>
                <a:lnTo>
                  <a:pt x="1074090" y="97530"/>
                </a:lnTo>
                <a:lnTo>
                  <a:pt x="1115123" y="121459"/>
                </a:lnTo>
                <a:lnTo>
                  <a:pt x="1152816" y="147509"/>
                </a:lnTo>
                <a:lnTo>
                  <a:pt x="1186940" y="175532"/>
                </a:lnTo>
                <a:lnTo>
                  <a:pt x="1217262" y="205382"/>
                </a:lnTo>
                <a:lnTo>
                  <a:pt x="1243552" y="236913"/>
                </a:lnTo>
                <a:lnTo>
                  <a:pt x="1265579" y="269979"/>
                </a:lnTo>
                <a:lnTo>
                  <a:pt x="1283113" y="304432"/>
                </a:lnTo>
                <a:lnTo>
                  <a:pt x="1303779" y="376916"/>
                </a:lnTo>
                <a:lnTo>
                  <a:pt x="1306449" y="414654"/>
                </a:lnTo>
                <a:lnTo>
                  <a:pt x="1303779" y="452413"/>
                </a:lnTo>
                <a:lnTo>
                  <a:pt x="1283113" y="524930"/>
                </a:lnTo>
                <a:lnTo>
                  <a:pt x="1265579" y="559398"/>
                </a:lnTo>
                <a:lnTo>
                  <a:pt x="1243552" y="592475"/>
                </a:lnTo>
                <a:lnTo>
                  <a:pt x="1217262" y="624016"/>
                </a:lnTo>
                <a:lnTo>
                  <a:pt x="1186940" y="653875"/>
                </a:lnTo>
                <a:lnTo>
                  <a:pt x="1152816" y="681906"/>
                </a:lnTo>
                <a:lnTo>
                  <a:pt x="1115123" y="707961"/>
                </a:lnTo>
                <a:lnTo>
                  <a:pt x="1074090" y="731895"/>
                </a:lnTo>
                <a:lnTo>
                  <a:pt x="1029948" y="753561"/>
                </a:lnTo>
                <a:lnTo>
                  <a:pt x="982928" y="772813"/>
                </a:lnTo>
                <a:lnTo>
                  <a:pt x="933260" y="789505"/>
                </a:lnTo>
                <a:lnTo>
                  <a:pt x="881176" y="803490"/>
                </a:lnTo>
                <a:lnTo>
                  <a:pt x="826906" y="814622"/>
                </a:lnTo>
                <a:lnTo>
                  <a:pt x="770681" y="822755"/>
                </a:lnTo>
                <a:lnTo>
                  <a:pt x="712731" y="827742"/>
                </a:lnTo>
                <a:lnTo>
                  <a:pt x="653288" y="829437"/>
                </a:lnTo>
                <a:lnTo>
                  <a:pt x="593824" y="827742"/>
                </a:lnTo>
                <a:lnTo>
                  <a:pt x="535857" y="822755"/>
                </a:lnTo>
                <a:lnTo>
                  <a:pt x="479616" y="814622"/>
                </a:lnTo>
                <a:lnTo>
                  <a:pt x="425332" y="803490"/>
                </a:lnTo>
                <a:lnTo>
                  <a:pt x="373236" y="789505"/>
                </a:lnTo>
                <a:lnTo>
                  <a:pt x="323558" y="772813"/>
                </a:lnTo>
                <a:lnTo>
                  <a:pt x="276529" y="753561"/>
                </a:lnTo>
                <a:lnTo>
                  <a:pt x="232380" y="731895"/>
                </a:lnTo>
                <a:lnTo>
                  <a:pt x="191341" y="707961"/>
                </a:lnTo>
                <a:lnTo>
                  <a:pt x="153643" y="681906"/>
                </a:lnTo>
                <a:lnTo>
                  <a:pt x="119516" y="653875"/>
                </a:lnTo>
                <a:lnTo>
                  <a:pt x="89191" y="624016"/>
                </a:lnTo>
                <a:lnTo>
                  <a:pt x="62899" y="592475"/>
                </a:lnTo>
                <a:lnTo>
                  <a:pt x="40870" y="559398"/>
                </a:lnTo>
                <a:lnTo>
                  <a:pt x="23335" y="524930"/>
                </a:lnTo>
                <a:lnTo>
                  <a:pt x="2669" y="452413"/>
                </a:lnTo>
                <a:lnTo>
                  <a:pt x="0" y="4146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1752600"/>
            <a:ext cx="340995" cy="492125"/>
          </a:xfrm>
          <a:custGeom>
            <a:avLst/>
            <a:gdLst/>
            <a:ahLst/>
            <a:cxnLst/>
            <a:rect l="l" t="t" r="r" b="b"/>
            <a:pathLst>
              <a:path w="340995" h="492125">
                <a:moveTo>
                  <a:pt x="170306" y="0"/>
                </a:moveTo>
                <a:lnTo>
                  <a:pt x="131241" y="6495"/>
                </a:lnTo>
                <a:lnTo>
                  <a:pt x="95388" y="24998"/>
                </a:lnTo>
                <a:lnTo>
                  <a:pt x="63768" y="54034"/>
                </a:lnTo>
                <a:lnTo>
                  <a:pt x="37399" y="92127"/>
                </a:lnTo>
                <a:lnTo>
                  <a:pt x="17301" y="137802"/>
                </a:lnTo>
                <a:lnTo>
                  <a:pt x="4495" y="189584"/>
                </a:lnTo>
                <a:lnTo>
                  <a:pt x="0" y="245999"/>
                </a:lnTo>
                <a:lnTo>
                  <a:pt x="4495" y="302413"/>
                </a:lnTo>
                <a:lnTo>
                  <a:pt x="17301" y="354195"/>
                </a:lnTo>
                <a:lnTo>
                  <a:pt x="37399" y="399870"/>
                </a:lnTo>
                <a:lnTo>
                  <a:pt x="63768" y="437963"/>
                </a:lnTo>
                <a:lnTo>
                  <a:pt x="95388" y="466999"/>
                </a:lnTo>
                <a:lnTo>
                  <a:pt x="131241" y="485502"/>
                </a:lnTo>
                <a:lnTo>
                  <a:pt x="170306" y="491998"/>
                </a:lnTo>
                <a:lnTo>
                  <a:pt x="209332" y="485502"/>
                </a:lnTo>
                <a:lnTo>
                  <a:pt x="245169" y="466999"/>
                </a:lnTo>
                <a:lnTo>
                  <a:pt x="276792" y="437963"/>
                </a:lnTo>
                <a:lnTo>
                  <a:pt x="303174" y="399870"/>
                </a:lnTo>
                <a:lnTo>
                  <a:pt x="323290" y="354195"/>
                </a:lnTo>
                <a:lnTo>
                  <a:pt x="336111" y="302413"/>
                </a:lnTo>
                <a:lnTo>
                  <a:pt x="340614" y="245999"/>
                </a:lnTo>
                <a:lnTo>
                  <a:pt x="336111" y="189584"/>
                </a:lnTo>
                <a:lnTo>
                  <a:pt x="323290" y="137802"/>
                </a:lnTo>
                <a:lnTo>
                  <a:pt x="303174" y="92127"/>
                </a:lnTo>
                <a:lnTo>
                  <a:pt x="276792" y="54034"/>
                </a:lnTo>
                <a:lnTo>
                  <a:pt x="245169" y="24998"/>
                </a:lnTo>
                <a:lnTo>
                  <a:pt x="209332" y="6495"/>
                </a:lnTo>
                <a:lnTo>
                  <a:pt x="170306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0" y="1752600"/>
            <a:ext cx="340995" cy="492125"/>
          </a:xfrm>
          <a:custGeom>
            <a:avLst/>
            <a:gdLst/>
            <a:ahLst/>
            <a:cxnLst/>
            <a:rect l="l" t="t" r="r" b="b"/>
            <a:pathLst>
              <a:path w="340995" h="492125">
                <a:moveTo>
                  <a:pt x="0" y="245999"/>
                </a:moveTo>
                <a:lnTo>
                  <a:pt x="4495" y="189584"/>
                </a:lnTo>
                <a:lnTo>
                  <a:pt x="17301" y="137802"/>
                </a:lnTo>
                <a:lnTo>
                  <a:pt x="37399" y="92127"/>
                </a:lnTo>
                <a:lnTo>
                  <a:pt x="63768" y="54034"/>
                </a:lnTo>
                <a:lnTo>
                  <a:pt x="95388" y="24998"/>
                </a:lnTo>
                <a:lnTo>
                  <a:pt x="131241" y="6495"/>
                </a:lnTo>
                <a:lnTo>
                  <a:pt x="170306" y="0"/>
                </a:lnTo>
                <a:lnTo>
                  <a:pt x="209332" y="6495"/>
                </a:lnTo>
                <a:lnTo>
                  <a:pt x="245169" y="24998"/>
                </a:lnTo>
                <a:lnTo>
                  <a:pt x="276792" y="54034"/>
                </a:lnTo>
                <a:lnTo>
                  <a:pt x="303174" y="92127"/>
                </a:lnTo>
                <a:lnTo>
                  <a:pt x="323290" y="137802"/>
                </a:lnTo>
                <a:lnTo>
                  <a:pt x="336111" y="189584"/>
                </a:lnTo>
                <a:lnTo>
                  <a:pt x="340614" y="245999"/>
                </a:lnTo>
                <a:lnTo>
                  <a:pt x="336111" y="302413"/>
                </a:lnTo>
                <a:lnTo>
                  <a:pt x="323290" y="354195"/>
                </a:lnTo>
                <a:lnTo>
                  <a:pt x="303174" y="399870"/>
                </a:lnTo>
                <a:lnTo>
                  <a:pt x="276792" y="437963"/>
                </a:lnTo>
                <a:lnTo>
                  <a:pt x="245169" y="466999"/>
                </a:lnTo>
                <a:lnTo>
                  <a:pt x="209332" y="485502"/>
                </a:lnTo>
                <a:lnTo>
                  <a:pt x="170306" y="491998"/>
                </a:lnTo>
                <a:lnTo>
                  <a:pt x="131241" y="485502"/>
                </a:lnTo>
                <a:lnTo>
                  <a:pt x="95388" y="466999"/>
                </a:lnTo>
                <a:lnTo>
                  <a:pt x="63768" y="437963"/>
                </a:lnTo>
                <a:lnTo>
                  <a:pt x="37399" y="399870"/>
                </a:lnTo>
                <a:lnTo>
                  <a:pt x="17301" y="354195"/>
                </a:lnTo>
                <a:lnTo>
                  <a:pt x="4495" y="302413"/>
                </a:lnTo>
                <a:lnTo>
                  <a:pt x="0" y="2459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0653" y="1294638"/>
            <a:ext cx="2717546" cy="6224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0653" y="1294638"/>
            <a:ext cx="2717800" cy="622935"/>
          </a:xfrm>
          <a:custGeom>
            <a:avLst/>
            <a:gdLst/>
            <a:ahLst/>
            <a:cxnLst/>
            <a:rect l="l" t="t" r="r" b="b"/>
            <a:pathLst>
              <a:path w="2717800" h="622935">
                <a:moveTo>
                  <a:pt x="2646806" y="0"/>
                </a:moveTo>
                <a:lnTo>
                  <a:pt x="0" y="622426"/>
                </a:lnTo>
                <a:lnTo>
                  <a:pt x="2717546" y="534162"/>
                </a:lnTo>
                <a:lnTo>
                  <a:pt x="264680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8244" y="1351025"/>
            <a:ext cx="509270" cy="1156335"/>
          </a:xfrm>
          <a:custGeom>
            <a:avLst/>
            <a:gdLst/>
            <a:ahLst/>
            <a:cxnLst/>
            <a:rect l="l" t="t" r="r" b="b"/>
            <a:pathLst>
              <a:path w="509270" h="1156335">
                <a:moveTo>
                  <a:pt x="292988" y="0"/>
                </a:moveTo>
                <a:lnTo>
                  <a:pt x="51561" y="35433"/>
                </a:lnTo>
                <a:lnTo>
                  <a:pt x="11445" y="59436"/>
                </a:lnTo>
                <a:lnTo>
                  <a:pt x="0" y="104775"/>
                </a:lnTo>
                <a:lnTo>
                  <a:pt x="147192" y="1104519"/>
                </a:lnTo>
                <a:lnTo>
                  <a:pt x="155418" y="1127345"/>
                </a:lnTo>
                <a:lnTo>
                  <a:pt x="171180" y="1144635"/>
                </a:lnTo>
                <a:lnTo>
                  <a:pt x="192252" y="1154757"/>
                </a:lnTo>
                <a:lnTo>
                  <a:pt x="216407" y="1156081"/>
                </a:lnTo>
                <a:lnTo>
                  <a:pt x="457834" y="1120521"/>
                </a:lnTo>
                <a:lnTo>
                  <a:pt x="480659" y="1112295"/>
                </a:lnTo>
                <a:lnTo>
                  <a:pt x="497935" y="1096533"/>
                </a:lnTo>
                <a:lnTo>
                  <a:pt x="508019" y="1075461"/>
                </a:lnTo>
                <a:lnTo>
                  <a:pt x="509269" y="1051306"/>
                </a:lnTo>
                <a:lnTo>
                  <a:pt x="362203" y="51435"/>
                </a:lnTo>
                <a:lnTo>
                  <a:pt x="353978" y="28664"/>
                </a:lnTo>
                <a:lnTo>
                  <a:pt x="338216" y="11382"/>
                </a:lnTo>
                <a:lnTo>
                  <a:pt x="317144" y="1268"/>
                </a:lnTo>
                <a:lnTo>
                  <a:pt x="292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8244" y="1351025"/>
            <a:ext cx="509270" cy="1156335"/>
          </a:xfrm>
          <a:custGeom>
            <a:avLst/>
            <a:gdLst/>
            <a:ahLst/>
            <a:cxnLst/>
            <a:rect l="l" t="t" r="r" b="b"/>
            <a:pathLst>
              <a:path w="509270" h="1156335">
                <a:moveTo>
                  <a:pt x="292988" y="0"/>
                </a:moveTo>
                <a:lnTo>
                  <a:pt x="338216" y="11382"/>
                </a:lnTo>
                <a:lnTo>
                  <a:pt x="362203" y="51435"/>
                </a:lnTo>
                <a:lnTo>
                  <a:pt x="509269" y="1051306"/>
                </a:lnTo>
                <a:lnTo>
                  <a:pt x="508019" y="1075461"/>
                </a:lnTo>
                <a:lnTo>
                  <a:pt x="497935" y="1096533"/>
                </a:lnTo>
                <a:lnTo>
                  <a:pt x="480659" y="1112295"/>
                </a:lnTo>
                <a:lnTo>
                  <a:pt x="457834" y="1120521"/>
                </a:lnTo>
                <a:lnTo>
                  <a:pt x="216407" y="1156081"/>
                </a:lnTo>
                <a:lnTo>
                  <a:pt x="192252" y="1154757"/>
                </a:lnTo>
                <a:lnTo>
                  <a:pt x="171180" y="1144635"/>
                </a:lnTo>
                <a:lnTo>
                  <a:pt x="155418" y="1127345"/>
                </a:lnTo>
                <a:lnTo>
                  <a:pt x="147192" y="1104519"/>
                </a:lnTo>
                <a:lnTo>
                  <a:pt x="0" y="104775"/>
                </a:lnTo>
                <a:lnTo>
                  <a:pt x="1323" y="80545"/>
                </a:lnTo>
                <a:lnTo>
                  <a:pt x="11445" y="59436"/>
                </a:lnTo>
                <a:lnTo>
                  <a:pt x="28735" y="43660"/>
                </a:lnTo>
                <a:lnTo>
                  <a:pt x="51561" y="35433"/>
                </a:lnTo>
                <a:lnTo>
                  <a:pt x="29298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0480" y="1646935"/>
            <a:ext cx="344805" cy="415925"/>
          </a:xfrm>
          <a:custGeom>
            <a:avLst/>
            <a:gdLst/>
            <a:ahLst/>
            <a:cxnLst/>
            <a:rect l="l" t="t" r="r" b="b"/>
            <a:pathLst>
              <a:path w="344804" h="415925">
                <a:moveTo>
                  <a:pt x="289814" y="0"/>
                </a:moveTo>
                <a:lnTo>
                  <a:pt x="0" y="42672"/>
                </a:lnTo>
                <a:lnTo>
                  <a:pt x="54864" y="415416"/>
                </a:lnTo>
                <a:lnTo>
                  <a:pt x="344678" y="372744"/>
                </a:lnTo>
                <a:lnTo>
                  <a:pt x="28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0480" y="1646935"/>
            <a:ext cx="344805" cy="415925"/>
          </a:xfrm>
          <a:custGeom>
            <a:avLst/>
            <a:gdLst/>
            <a:ahLst/>
            <a:cxnLst/>
            <a:rect l="l" t="t" r="r" b="b"/>
            <a:pathLst>
              <a:path w="344804" h="415925">
                <a:moveTo>
                  <a:pt x="289814" y="0"/>
                </a:moveTo>
                <a:lnTo>
                  <a:pt x="344678" y="372744"/>
                </a:lnTo>
                <a:lnTo>
                  <a:pt x="54864" y="415416"/>
                </a:lnTo>
                <a:lnTo>
                  <a:pt x="0" y="42672"/>
                </a:lnTo>
                <a:lnTo>
                  <a:pt x="28981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0" y="1905000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622300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22300" y="381000"/>
                </a:lnTo>
                <a:lnTo>
                  <a:pt x="647009" y="376007"/>
                </a:lnTo>
                <a:lnTo>
                  <a:pt x="667194" y="362394"/>
                </a:lnTo>
                <a:lnTo>
                  <a:pt x="680807" y="342209"/>
                </a:lnTo>
                <a:lnTo>
                  <a:pt x="685800" y="317500"/>
                </a:lnTo>
                <a:lnTo>
                  <a:pt x="685800" y="63500"/>
                </a:lnTo>
                <a:lnTo>
                  <a:pt x="680807" y="38790"/>
                </a:lnTo>
                <a:lnTo>
                  <a:pt x="667194" y="18605"/>
                </a:lnTo>
                <a:lnTo>
                  <a:pt x="647009" y="4992"/>
                </a:lnTo>
                <a:lnTo>
                  <a:pt x="6223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1905000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22300" y="0"/>
                </a:lnTo>
                <a:lnTo>
                  <a:pt x="647009" y="4992"/>
                </a:lnTo>
                <a:lnTo>
                  <a:pt x="667194" y="18605"/>
                </a:lnTo>
                <a:lnTo>
                  <a:pt x="680807" y="38790"/>
                </a:lnTo>
                <a:lnTo>
                  <a:pt x="685800" y="63500"/>
                </a:lnTo>
                <a:lnTo>
                  <a:pt x="685800" y="317500"/>
                </a:lnTo>
                <a:lnTo>
                  <a:pt x="680807" y="342209"/>
                </a:lnTo>
                <a:lnTo>
                  <a:pt x="667194" y="362394"/>
                </a:lnTo>
                <a:lnTo>
                  <a:pt x="647009" y="376007"/>
                </a:lnTo>
                <a:lnTo>
                  <a:pt x="622300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62800" y="1424050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533400" h="685800">
                <a:moveTo>
                  <a:pt x="266700" y="0"/>
                </a:moveTo>
                <a:lnTo>
                  <a:pt x="223433" y="4488"/>
                </a:lnTo>
                <a:lnTo>
                  <a:pt x="182392" y="17483"/>
                </a:lnTo>
                <a:lnTo>
                  <a:pt x="144124" y="38277"/>
                </a:lnTo>
                <a:lnTo>
                  <a:pt x="109179" y="66165"/>
                </a:lnTo>
                <a:lnTo>
                  <a:pt x="78104" y="100441"/>
                </a:lnTo>
                <a:lnTo>
                  <a:pt x="51450" y="140396"/>
                </a:lnTo>
                <a:lnTo>
                  <a:pt x="29763" y="185327"/>
                </a:lnTo>
                <a:lnTo>
                  <a:pt x="13594" y="234525"/>
                </a:lnTo>
                <a:lnTo>
                  <a:pt x="3489" y="287285"/>
                </a:lnTo>
                <a:lnTo>
                  <a:pt x="0" y="342900"/>
                </a:lnTo>
                <a:lnTo>
                  <a:pt x="3489" y="398514"/>
                </a:lnTo>
                <a:lnTo>
                  <a:pt x="13594" y="451274"/>
                </a:lnTo>
                <a:lnTo>
                  <a:pt x="29763" y="500472"/>
                </a:lnTo>
                <a:lnTo>
                  <a:pt x="51450" y="545403"/>
                </a:lnTo>
                <a:lnTo>
                  <a:pt x="78104" y="585358"/>
                </a:lnTo>
                <a:lnTo>
                  <a:pt x="109179" y="619634"/>
                </a:lnTo>
                <a:lnTo>
                  <a:pt x="144124" y="647522"/>
                </a:lnTo>
                <a:lnTo>
                  <a:pt x="182392" y="668316"/>
                </a:lnTo>
                <a:lnTo>
                  <a:pt x="223433" y="681311"/>
                </a:lnTo>
                <a:lnTo>
                  <a:pt x="266700" y="685800"/>
                </a:lnTo>
                <a:lnTo>
                  <a:pt x="309966" y="681311"/>
                </a:lnTo>
                <a:lnTo>
                  <a:pt x="351007" y="668316"/>
                </a:lnTo>
                <a:lnTo>
                  <a:pt x="389275" y="647522"/>
                </a:lnTo>
                <a:lnTo>
                  <a:pt x="424220" y="619634"/>
                </a:lnTo>
                <a:lnTo>
                  <a:pt x="455295" y="585358"/>
                </a:lnTo>
                <a:lnTo>
                  <a:pt x="481949" y="545403"/>
                </a:lnTo>
                <a:lnTo>
                  <a:pt x="503636" y="500472"/>
                </a:lnTo>
                <a:lnTo>
                  <a:pt x="519805" y="451274"/>
                </a:lnTo>
                <a:lnTo>
                  <a:pt x="529910" y="398514"/>
                </a:lnTo>
                <a:lnTo>
                  <a:pt x="533400" y="342900"/>
                </a:lnTo>
                <a:lnTo>
                  <a:pt x="529910" y="287285"/>
                </a:lnTo>
                <a:lnTo>
                  <a:pt x="519805" y="234525"/>
                </a:lnTo>
                <a:lnTo>
                  <a:pt x="503636" y="185327"/>
                </a:lnTo>
                <a:lnTo>
                  <a:pt x="481949" y="140396"/>
                </a:lnTo>
                <a:lnTo>
                  <a:pt x="455295" y="100441"/>
                </a:lnTo>
                <a:lnTo>
                  <a:pt x="424220" y="66165"/>
                </a:lnTo>
                <a:lnTo>
                  <a:pt x="389275" y="38277"/>
                </a:lnTo>
                <a:lnTo>
                  <a:pt x="351007" y="17483"/>
                </a:lnTo>
                <a:lnTo>
                  <a:pt x="309966" y="4488"/>
                </a:lnTo>
                <a:lnTo>
                  <a:pt x="266700" y="0"/>
                </a:lnTo>
                <a:close/>
              </a:path>
            </a:pathLst>
          </a:custGeom>
          <a:solidFill>
            <a:srgbClr val="FFCC99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2800" y="1424050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533400" h="685800">
                <a:moveTo>
                  <a:pt x="0" y="342900"/>
                </a:moveTo>
                <a:lnTo>
                  <a:pt x="3489" y="287285"/>
                </a:lnTo>
                <a:lnTo>
                  <a:pt x="13594" y="234525"/>
                </a:lnTo>
                <a:lnTo>
                  <a:pt x="29763" y="185327"/>
                </a:lnTo>
                <a:lnTo>
                  <a:pt x="51450" y="140396"/>
                </a:lnTo>
                <a:lnTo>
                  <a:pt x="78104" y="100441"/>
                </a:lnTo>
                <a:lnTo>
                  <a:pt x="109179" y="66165"/>
                </a:lnTo>
                <a:lnTo>
                  <a:pt x="144124" y="38277"/>
                </a:lnTo>
                <a:lnTo>
                  <a:pt x="182392" y="17483"/>
                </a:lnTo>
                <a:lnTo>
                  <a:pt x="223433" y="4488"/>
                </a:lnTo>
                <a:lnTo>
                  <a:pt x="266700" y="0"/>
                </a:lnTo>
                <a:lnTo>
                  <a:pt x="309966" y="4488"/>
                </a:lnTo>
                <a:lnTo>
                  <a:pt x="351007" y="17483"/>
                </a:lnTo>
                <a:lnTo>
                  <a:pt x="389275" y="38277"/>
                </a:lnTo>
                <a:lnTo>
                  <a:pt x="424220" y="66165"/>
                </a:lnTo>
                <a:lnTo>
                  <a:pt x="455295" y="100441"/>
                </a:lnTo>
                <a:lnTo>
                  <a:pt x="481949" y="140396"/>
                </a:lnTo>
                <a:lnTo>
                  <a:pt x="503636" y="185327"/>
                </a:lnTo>
                <a:lnTo>
                  <a:pt x="519805" y="234525"/>
                </a:lnTo>
                <a:lnTo>
                  <a:pt x="529910" y="287285"/>
                </a:lnTo>
                <a:lnTo>
                  <a:pt x="533400" y="342900"/>
                </a:lnTo>
                <a:lnTo>
                  <a:pt x="529910" y="398514"/>
                </a:lnTo>
                <a:lnTo>
                  <a:pt x="519805" y="451274"/>
                </a:lnTo>
                <a:lnTo>
                  <a:pt x="503636" y="500472"/>
                </a:lnTo>
                <a:lnTo>
                  <a:pt x="481949" y="545403"/>
                </a:lnTo>
                <a:lnTo>
                  <a:pt x="455295" y="585358"/>
                </a:lnTo>
                <a:lnTo>
                  <a:pt x="424220" y="619634"/>
                </a:lnTo>
                <a:lnTo>
                  <a:pt x="389275" y="647522"/>
                </a:lnTo>
                <a:lnTo>
                  <a:pt x="351007" y="668316"/>
                </a:lnTo>
                <a:lnTo>
                  <a:pt x="309966" y="681311"/>
                </a:lnTo>
                <a:lnTo>
                  <a:pt x="266700" y="685800"/>
                </a:lnTo>
                <a:lnTo>
                  <a:pt x="223433" y="681311"/>
                </a:lnTo>
                <a:lnTo>
                  <a:pt x="182392" y="668316"/>
                </a:lnTo>
                <a:lnTo>
                  <a:pt x="144124" y="647522"/>
                </a:lnTo>
                <a:lnTo>
                  <a:pt x="109179" y="619634"/>
                </a:lnTo>
                <a:lnTo>
                  <a:pt x="78104" y="585358"/>
                </a:lnTo>
                <a:lnTo>
                  <a:pt x="51450" y="545403"/>
                </a:lnTo>
                <a:lnTo>
                  <a:pt x="29763" y="500472"/>
                </a:lnTo>
                <a:lnTo>
                  <a:pt x="13594" y="451274"/>
                </a:lnTo>
                <a:lnTo>
                  <a:pt x="3489" y="398514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3546" y="922147"/>
            <a:ext cx="469265" cy="1106170"/>
          </a:xfrm>
          <a:custGeom>
            <a:avLst/>
            <a:gdLst/>
            <a:ahLst/>
            <a:cxnLst/>
            <a:rect l="l" t="t" r="r" b="b"/>
            <a:pathLst>
              <a:path w="469265" h="1106170">
                <a:moveTo>
                  <a:pt x="271652" y="0"/>
                </a:moveTo>
                <a:lnTo>
                  <a:pt x="48132" y="31114"/>
                </a:lnTo>
                <a:lnTo>
                  <a:pt x="10874" y="52974"/>
                </a:lnTo>
                <a:lnTo>
                  <a:pt x="0" y="94741"/>
                </a:lnTo>
                <a:lnTo>
                  <a:pt x="134111" y="1058037"/>
                </a:lnTo>
                <a:lnTo>
                  <a:pt x="141535" y="1079166"/>
                </a:lnTo>
                <a:lnTo>
                  <a:pt x="155971" y="1095248"/>
                </a:lnTo>
                <a:lnTo>
                  <a:pt x="175385" y="1104757"/>
                </a:lnTo>
                <a:lnTo>
                  <a:pt x="197738" y="1106169"/>
                </a:lnTo>
                <a:lnTo>
                  <a:pt x="421258" y="1075054"/>
                </a:lnTo>
                <a:lnTo>
                  <a:pt x="442386" y="1067631"/>
                </a:lnTo>
                <a:lnTo>
                  <a:pt x="458454" y="1053195"/>
                </a:lnTo>
                <a:lnTo>
                  <a:pt x="467925" y="1033781"/>
                </a:lnTo>
                <a:lnTo>
                  <a:pt x="469264" y="1011427"/>
                </a:lnTo>
                <a:lnTo>
                  <a:pt x="335279" y="48132"/>
                </a:lnTo>
                <a:lnTo>
                  <a:pt x="327856" y="26985"/>
                </a:lnTo>
                <a:lnTo>
                  <a:pt x="313420" y="10874"/>
                </a:lnTo>
                <a:lnTo>
                  <a:pt x="294006" y="1359"/>
                </a:lnTo>
                <a:lnTo>
                  <a:pt x="271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13546" y="922147"/>
            <a:ext cx="469265" cy="1106170"/>
          </a:xfrm>
          <a:custGeom>
            <a:avLst/>
            <a:gdLst/>
            <a:ahLst/>
            <a:cxnLst/>
            <a:rect l="l" t="t" r="r" b="b"/>
            <a:pathLst>
              <a:path w="469265" h="1106170">
                <a:moveTo>
                  <a:pt x="271652" y="0"/>
                </a:moveTo>
                <a:lnTo>
                  <a:pt x="313420" y="10874"/>
                </a:lnTo>
                <a:lnTo>
                  <a:pt x="335279" y="48132"/>
                </a:lnTo>
                <a:lnTo>
                  <a:pt x="469264" y="1011427"/>
                </a:lnTo>
                <a:lnTo>
                  <a:pt x="467925" y="1033781"/>
                </a:lnTo>
                <a:lnTo>
                  <a:pt x="458454" y="1053195"/>
                </a:lnTo>
                <a:lnTo>
                  <a:pt x="442386" y="1067631"/>
                </a:lnTo>
                <a:lnTo>
                  <a:pt x="421258" y="1075054"/>
                </a:lnTo>
                <a:lnTo>
                  <a:pt x="197738" y="1106169"/>
                </a:lnTo>
                <a:lnTo>
                  <a:pt x="175385" y="1104757"/>
                </a:lnTo>
                <a:lnTo>
                  <a:pt x="155971" y="1095248"/>
                </a:lnTo>
                <a:lnTo>
                  <a:pt x="141535" y="1079166"/>
                </a:lnTo>
                <a:lnTo>
                  <a:pt x="134111" y="1058037"/>
                </a:lnTo>
                <a:lnTo>
                  <a:pt x="0" y="94741"/>
                </a:lnTo>
                <a:lnTo>
                  <a:pt x="1359" y="72388"/>
                </a:lnTo>
                <a:lnTo>
                  <a:pt x="10874" y="52974"/>
                </a:lnTo>
                <a:lnTo>
                  <a:pt x="26985" y="38538"/>
                </a:lnTo>
                <a:lnTo>
                  <a:pt x="48132" y="31114"/>
                </a:lnTo>
                <a:lnTo>
                  <a:pt x="27165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8700" y="1282700"/>
            <a:ext cx="71120" cy="17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7000" y="2819400"/>
            <a:ext cx="2293238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9712" y="6731634"/>
            <a:ext cx="8816975" cy="0"/>
          </a:xfrm>
          <a:custGeom>
            <a:avLst/>
            <a:gdLst/>
            <a:ahLst/>
            <a:cxnLst/>
            <a:rect l="l" t="t" r="r" b="b"/>
            <a:pathLst>
              <a:path w="8816975">
                <a:moveTo>
                  <a:pt x="0" y="0"/>
                </a:moveTo>
                <a:lnTo>
                  <a:pt x="8816911" y="0"/>
                </a:lnTo>
              </a:path>
            </a:pathLst>
          </a:custGeom>
          <a:ln w="7747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765" y="317500"/>
            <a:ext cx="0" cy="6375400"/>
          </a:xfrm>
          <a:custGeom>
            <a:avLst/>
            <a:gdLst/>
            <a:ahLst/>
            <a:cxnLst/>
            <a:rect l="l" t="t" r="r" b="b"/>
            <a:pathLst>
              <a:path h="6375400">
                <a:moveTo>
                  <a:pt x="0" y="0"/>
                </a:moveTo>
                <a:lnTo>
                  <a:pt x="0" y="6375400"/>
                </a:lnTo>
              </a:path>
            </a:pathLst>
          </a:custGeom>
          <a:ln w="7810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571" y="317754"/>
            <a:ext cx="0" cy="6375400"/>
          </a:xfrm>
          <a:custGeom>
            <a:avLst/>
            <a:gdLst/>
            <a:ahLst/>
            <a:cxnLst/>
            <a:rect l="l" t="t" r="r" b="b"/>
            <a:pathLst>
              <a:path h="6375400">
                <a:moveTo>
                  <a:pt x="0" y="0"/>
                </a:moveTo>
                <a:lnTo>
                  <a:pt x="0" y="6374828"/>
                </a:lnTo>
              </a:path>
            </a:pathLst>
          </a:custGeom>
          <a:ln w="7810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852" y="6653530"/>
            <a:ext cx="8608695" cy="0"/>
          </a:xfrm>
          <a:custGeom>
            <a:avLst/>
            <a:gdLst/>
            <a:ahLst/>
            <a:cxnLst/>
            <a:rect l="l" t="t" r="r" b="b"/>
            <a:pathLst>
              <a:path w="8608695">
                <a:moveTo>
                  <a:pt x="0" y="0"/>
                </a:moveTo>
                <a:lnTo>
                  <a:pt x="8608631" y="0"/>
                </a:lnTo>
              </a:path>
            </a:pathLst>
          </a:custGeom>
          <a:ln w="2540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870" y="369570"/>
            <a:ext cx="0" cy="6271260"/>
          </a:xfrm>
          <a:custGeom>
            <a:avLst/>
            <a:gdLst/>
            <a:ahLst/>
            <a:cxnLst/>
            <a:rect l="l" t="t" r="r" b="b"/>
            <a:pathLst>
              <a:path h="6271259">
                <a:moveTo>
                  <a:pt x="0" y="0"/>
                </a:moveTo>
                <a:lnTo>
                  <a:pt x="0" y="6271260"/>
                </a:lnTo>
              </a:path>
            </a:pathLst>
          </a:custGeom>
          <a:ln w="26035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52" y="356870"/>
            <a:ext cx="8608695" cy="0"/>
          </a:xfrm>
          <a:custGeom>
            <a:avLst/>
            <a:gdLst/>
            <a:ahLst/>
            <a:cxnLst/>
            <a:rect l="l" t="t" r="r" b="b"/>
            <a:pathLst>
              <a:path w="8608695">
                <a:moveTo>
                  <a:pt x="0" y="0"/>
                </a:moveTo>
                <a:lnTo>
                  <a:pt x="8608631" y="0"/>
                </a:lnTo>
              </a:path>
            </a:pathLst>
          </a:custGeom>
          <a:ln w="2539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466" y="369824"/>
            <a:ext cx="0" cy="6271260"/>
          </a:xfrm>
          <a:custGeom>
            <a:avLst/>
            <a:gdLst/>
            <a:ahLst/>
            <a:cxnLst/>
            <a:rect l="l" t="t" r="r" b="b"/>
            <a:pathLst>
              <a:path h="6271259">
                <a:moveTo>
                  <a:pt x="0" y="0"/>
                </a:moveTo>
                <a:lnTo>
                  <a:pt x="0" y="6270688"/>
                </a:lnTo>
              </a:path>
            </a:pathLst>
          </a:custGeom>
          <a:ln w="2603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808" y="298704"/>
            <a:ext cx="6355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6039" y="1502663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6039" y="1868423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54274" y="797243"/>
            <a:ext cx="4100067" cy="18053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525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3200"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Risks</a:t>
            </a:r>
            <a:endParaRPr sz="3200" dirty="0">
              <a:latin typeface="Times New Roman"/>
              <a:cs typeface="Times New Roman"/>
            </a:endParaRPr>
          </a:p>
          <a:p>
            <a:pPr marL="12700" marR="48260" indent="337820">
              <a:lnSpc>
                <a:spcPct val="103899"/>
              </a:lnSpc>
              <a:spcBef>
                <a:spcPts val="234"/>
              </a:spcBef>
            </a:pPr>
            <a:r>
              <a:rPr sz="2800" b="1" dirty="0">
                <a:solidFill>
                  <a:srgbClr val="A40020"/>
                </a:solidFill>
                <a:latin typeface="Times New Roman"/>
                <a:cs typeface="Times New Roman"/>
              </a:rPr>
              <a:t>Induced</a:t>
            </a:r>
            <a:r>
              <a:rPr sz="2800" b="1" spc="-5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Cataract 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Threshold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&lt; 0.7 </a:t>
            </a:r>
            <a:r>
              <a:rPr sz="24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Gy 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Onset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depends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24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dose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3264" y="66133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AC5500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16545" y="2219313"/>
            <a:ext cx="2232329" cy="2531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4540" y="4904994"/>
            <a:ext cx="7988934" cy="160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088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Radiation-induced cataract in  medical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personnel</a:t>
            </a:r>
            <a:endParaRPr sz="1800" dirty="0">
              <a:latin typeface="Arial"/>
              <a:cs typeface="Arial"/>
            </a:endParaRPr>
          </a:p>
          <a:p>
            <a:pPr marL="4051935">
              <a:lnSpc>
                <a:spcPct val="100000"/>
              </a:lnSpc>
              <a:spcBef>
                <a:spcPts val="480"/>
              </a:spcBef>
              <a:buSzPct val="94444"/>
              <a:buFont typeface="Wingdings"/>
              <a:buChar char=""/>
              <a:tabLst>
                <a:tab pos="4257040" algn="l"/>
              </a:tabLst>
            </a:pPr>
            <a:r>
              <a:rPr sz="1800" spc="-70" dirty="0">
                <a:latin typeface="Arial"/>
                <a:cs typeface="Arial"/>
              </a:rPr>
              <a:t>PA </a:t>
            </a:r>
            <a:r>
              <a:rPr sz="1800" spc="-5" dirty="0">
                <a:latin typeface="Arial"/>
                <a:cs typeface="Arial"/>
              </a:rPr>
              <a:t>orientation delivers only exit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dose</a:t>
            </a:r>
            <a:endParaRPr sz="1800" dirty="0">
              <a:latin typeface="Arial"/>
              <a:cs typeface="Arial"/>
            </a:endParaRPr>
          </a:p>
          <a:p>
            <a:pPr marL="4051935" marR="26034">
              <a:lnSpc>
                <a:spcPct val="100000"/>
              </a:lnSpc>
              <a:buSzPct val="94444"/>
              <a:buFont typeface="Wingdings"/>
              <a:buChar char=""/>
              <a:tabLst>
                <a:tab pos="4256405" algn="l"/>
                <a:tab pos="7407909" algn="l"/>
              </a:tabLst>
            </a:pPr>
            <a:r>
              <a:rPr sz="1800" spc="-5" dirty="0">
                <a:latin typeface="Arial"/>
                <a:cs typeface="Arial"/>
              </a:rPr>
              <a:t>Shi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3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ateral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	</a:t>
            </a:r>
            <a:r>
              <a:rPr sz="1800" spc="-5" dirty="0">
                <a:latin typeface="Arial"/>
                <a:cs typeface="Arial"/>
              </a:rPr>
              <a:t>using  collimation</a:t>
            </a:r>
            <a:endParaRPr sz="1800" dirty="0">
              <a:latin typeface="Arial"/>
              <a:cs typeface="Arial"/>
            </a:endParaRPr>
          </a:p>
          <a:p>
            <a:pPr marR="149860" algn="r">
              <a:lnSpc>
                <a:spcPts val="1180"/>
              </a:lnSpc>
            </a:pPr>
            <a:r>
              <a:rPr sz="1400" spc="-5" dirty="0">
                <a:latin typeface="Arial"/>
                <a:cs typeface="Arial"/>
              </a:rPr>
              <a:t>26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8714" y="170129"/>
            <a:ext cx="38163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Follow-Up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644" y="1011682"/>
            <a:ext cx="7247890" cy="47763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Necessary when </a:t>
            </a:r>
            <a:r>
              <a:rPr sz="3200" spc="-5" dirty="0">
                <a:latin typeface="Arial"/>
                <a:cs typeface="Arial"/>
              </a:rPr>
              <a:t>large radiation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doses 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Self-exam at 2 </a:t>
            </a:r>
            <a:r>
              <a:rPr sz="3200" spc="-5" dirty="0">
                <a:latin typeface="Arial"/>
                <a:cs typeface="Arial"/>
              </a:rPr>
              <a:t>–3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weeks</a:t>
            </a: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cause symptoms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The patient can’t see his/her own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back</a:t>
            </a:r>
            <a:endParaRPr sz="2800" dirty="0">
              <a:latin typeface="Arial"/>
              <a:cs typeface="Arial"/>
            </a:endParaRPr>
          </a:p>
          <a:p>
            <a:pPr marL="756285" marR="66865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Patient needs to know location of the  </a:t>
            </a:r>
            <a:r>
              <a:rPr sz="2800" dirty="0">
                <a:latin typeface="Arial"/>
                <a:cs typeface="Arial"/>
              </a:rPr>
              <a:t>radiation field</a:t>
            </a: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May need follow-up </a:t>
            </a:r>
            <a:r>
              <a:rPr sz="3200" dirty="0">
                <a:latin typeface="Arial"/>
                <a:cs typeface="Arial"/>
              </a:rPr>
              <a:t>for &gt; 1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yr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Useful for </a:t>
            </a:r>
            <a:r>
              <a:rPr sz="3200" spc="-5" dirty="0">
                <a:latin typeface="Arial"/>
                <a:cs typeface="Arial"/>
              </a:rPr>
              <a:t>operator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QI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4497" y="208229"/>
            <a:ext cx="4224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Without a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Plan…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914715"/>
            <a:ext cx="7480300" cy="500393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Patient goes </a:t>
            </a:r>
            <a:r>
              <a:rPr sz="3200" spc="-1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dermatologist, not</a:t>
            </a:r>
            <a:r>
              <a:rPr sz="3200" dirty="0">
                <a:latin typeface="Arial"/>
                <a:cs typeface="Arial"/>
              </a:rPr>
              <a:t> you</a:t>
            </a:r>
          </a:p>
          <a:p>
            <a:pPr marL="354965" marR="351155" indent="-342265">
              <a:lnSpc>
                <a:spcPts val="346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Neither dermatologist nor patient may  consider fluoroscopy </a:t>
            </a:r>
            <a:r>
              <a:rPr sz="3200" dirty="0">
                <a:latin typeface="Arial"/>
                <a:cs typeface="Arial"/>
              </a:rPr>
              <a:t>as the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etiology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Patient doesn’t </a:t>
            </a:r>
            <a:r>
              <a:rPr sz="2400" dirty="0">
                <a:latin typeface="Arial"/>
                <a:cs typeface="Arial"/>
              </a:rPr>
              <a:t>think </a:t>
            </a:r>
            <a:r>
              <a:rPr sz="2400" spc="-5" dirty="0">
                <a:latin typeface="Arial"/>
                <a:cs typeface="Arial"/>
              </a:rPr>
              <a:t>it 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relevant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Dermatologist thinks </a:t>
            </a:r>
            <a:r>
              <a:rPr sz="2400" dirty="0">
                <a:latin typeface="Arial"/>
                <a:cs typeface="Arial"/>
              </a:rPr>
              <a:t>dose is too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low</a:t>
            </a:r>
          </a:p>
          <a:p>
            <a:pPr marL="354965" indent="-342265">
              <a:lnSpc>
                <a:spcPct val="1000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Unnecessary skin </a:t>
            </a:r>
            <a:r>
              <a:rPr sz="3200" spc="-5" dirty="0">
                <a:latin typeface="Arial"/>
                <a:cs typeface="Arial"/>
              </a:rPr>
              <a:t>biopsy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performed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2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Biopsy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pathognomonic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result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non-healing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ulcer</a:t>
            </a:r>
            <a:endParaRPr sz="2400" dirty="0">
              <a:latin typeface="Arial"/>
              <a:cs typeface="Arial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1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Diagnosis can be made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a careful history and  the appearance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lesion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Diagnosis likely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delayed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391668"/>
            <a:ext cx="1467612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254634"/>
            <a:ext cx="1940178" cy="1978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2875241"/>
            <a:ext cx="2852801" cy="3804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342391"/>
            <a:ext cx="2438400" cy="1828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8259" y="280161"/>
            <a:ext cx="2603881" cy="195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3146666"/>
            <a:ext cx="3996816" cy="2997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251328"/>
            <a:ext cx="106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Mini</a:t>
            </a:r>
            <a:r>
              <a:rPr sz="1800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chemeClr val="bg1"/>
                </a:solidFill>
                <a:latin typeface="Arial"/>
                <a:cs typeface="Arial"/>
              </a:rPr>
              <a:t>C-arm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9873" y="2321178"/>
            <a:ext cx="129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bg1"/>
                </a:solidFill>
                <a:latin typeface="Arial"/>
                <a:cs typeface="Arial"/>
              </a:rPr>
              <a:t>Mobile</a:t>
            </a:r>
            <a:r>
              <a:rPr sz="1800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chemeClr val="bg1"/>
                </a:solidFill>
                <a:latin typeface="Arial"/>
                <a:cs typeface="Arial"/>
              </a:rPr>
              <a:t>C-arm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6575" y="2321178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bg1"/>
                </a:solidFill>
                <a:latin typeface="Arial"/>
                <a:cs typeface="Arial"/>
              </a:rPr>
              <a:t>GI </a:t>
            </a:r>
            <a:r>
              <a:rPr sz="1800" spc="-140" dirty="0">
                <a:solidFill>
                  <a:schemeClr val="bg1"/>
                </a:solidFill>
                <a:latin typeface="Arial"/>
                <a:cs typeface="Arial"/>
              </a:rPr>
              <a:t>(R&amp;F)</a:t>
            </a:r>
            <a:r>
              <a:rPr sz="18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chemeClr val="bg1"/>
                </a:solidFill>
                <a:latin typeface="Arial"/>
                <a:cs typeface="Arial"/>
              </a:rPr>
              <a:t>Room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62140" y="2251000"/>
            <a:ext cx="2681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chemeClr val="bg1"/>
                </a:solidFill>
              </a:rPr>
              <a:t>Image </a:t>
            </a:r>
            <a:r>
              <a:rPr sz="1800" spc="-45" dirty="0">
                <a:solidFill>
                  <a:schemeClr val="bg1"/>
                </a:solidFill>
              </a:rPr>
              <a:t>intensified  </a:t>
            </a:r>
            <a:r>
              <a:rPr sz="1800" spc="-85" dirty="0">
                <a:solidFill>
                  <a:schemeClr val="bg1"/>
                </a:solidFill>
              </a:rPr>
              <a:t>angiography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9670" y="6163462"/>
            <a:ext cx="1980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chemeClr val="bg1"/>
                </a:solidFill>
                <a:latin typeface="Arial"/>
                <a:cs typeface="Arial"/>
              </a:rPr>
              <a:t>Bi-Plane</a:t>
            </a:r>
            <a:r>
              <a:rPr sz="1800" spc="-1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chemeClr val="bg1"/>
                </a:solidFill>
                <a:latin typeface="Arial"/>
                <a:cs typeface="Arial"/>
              </a:rPr>
              <a:t>angiography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8498" y="3981069"/>
            <a:ext cx="1168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chemeClr val="bg1"/>
                </a:solidFill>
                <a:latin typeface="Arial"/>
                <a:cs typeface="Arial"/>
              </a:rPr>
              <a:t>Flat</a:t>
            </a:r>
            <a:r>
              <a:rPr sz="1800" spc="-120" dirty="0">
                <a:solidFill>
                  <a:schemeClr val="bg1"/>
                </a:solidFill>
                <a:latin typeface="Arial"/>
                <a:cs typeface="Arial"/>
              </a:rPr>
              <a:t> Panel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14" dirty="0">
                <a:solidFill>
                  <a:schemeClr val="bg1"/>
                </a:solidFill>
                <a:latin typeface="Arial"/>
                <a:cs typeface="Arial"/>
              </a:rPr>
              <a:t>ang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-75" dirty="0">
                <a:solidFill>
                  <a:schemeClr val="bg1"/>
                </a:solidFill>
                <a:latin typeface="Arial"/>
                <a:cs typeface="Arial"/>
              </a:rPr>
              <a:t>og</a:t>
            </a:r>
            <a:r>
              <a:rPr sz="1800" spc="-9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spc="-85" dirty="0">
                <a:solidFill>
                  <a:schemeClr val="bg1"/>
                </a:solidFill>
                <a:latin typeface="Arial"/>
                <a:cs typeface="Arial"/>
              </a:rPr>
              <a:t>ap</a:t>
            </a:r>
            <a:r>
              <a:rPr sz="1800" spc="-1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1800" spc="-8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0850" y="208229"/>
            <a:ext cx="3166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Case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108303"/>
            <a:ext cx="8282305" cy="513986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buSzPct val="95000"/>
              <a:buChar char="•"/>
              <a:tabLst>
                <a:tab pos="102870" algn="l"/>
                <a:tab pos="3924300" algn="l"/>
              </a:tabLst>
            </a:pPr>
            <a:r>
              <a:rPr sz="2000" dirty="0">
                <a:latin typeface="Arial"/>
                <a:cs typeface="Arial"/>
              </a:rPr>
              <a:t>Patient scheduled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anticipated	long and difficult coronary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intervention.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Patient not a candidate for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surgery.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Cardiologist explained benefits/risks 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patient.</a:t>
            </a:r>
          </a:p>
          <a:p>
            <a:pPr marL="12700" marR="40513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very long and difficult procedure, patient advised of radiation  exposure and that erythema was likely to develop. Patient told what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expect and what to do if symptoms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arose.</a:t>
            </a:r>
          </a:p>
          <a:p>
            <a:pPr marL="12700" marR="201295">
              <a:lnSpc>
                <a:spcPct val="100000"/>
              </a:lnSpc>
              <a:spcBef>
                <a:spcPts val="484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Patient called two weeks later indicating that the itching had begun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erythema was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developing.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Patient referred to dermatologist. Cardiologist advised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dermatologist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that radiation was likely cause of skin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effects.</a:t>
            </a:r>
          </a:p>
          <a:p>
            <a:pPr marL="12700" marR="20447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Dermatologist studied up on radiation treatment and prepared a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course  for 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patient.</a:t>
            </a:r>
          </a:p>
          <a:p>
            <a:pPr marL="12700" marR="149225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/>
                <a:cs typeface="Arial"/>
              </a:rPr>
              <a:t>Result: </a:t>
            </a:r>
            <a:r>
              <a:rPr sz="2000" dirty="0">
                <a:latin typeface="Arial"/>
                <a:cs typeface="Arial"/>
              </a:rPr>
              <a:t>Patient treated early for skin effect and not surprised by the  </a:t>
            </a:r>
            <a:r>
              <a:rPr sz="2000" spc="-5" dirty="0">
                <a:latin typeface="Arial"/>
                <a:cs typeface="Arial"/>
              </a:rPr>
              <a:t>development. Patient has </a:t>
            </a:r>
            <a:r>
              <a:rPr sz="2000" dirty="0">
                <a:latin typeface="Arial"/>
                <a:cs typeface="Arial"/>
              </a:rPr>
              <a:t>more </a:t>
            </a:r>
            <a:r>
              <a:rPr sz="2000" spc="-5" dirty="0">
                <a:latin typeface="Arial"/>
                <a:cs typeface="Arial"/>
              </a:rPr>
              <a:t>confidence in physician’s quality of </a:t>
            </a:r>
            <a:r>
              <a:rPr sz="2000" dirty="0">
                <a:latin typeface="Arial"/>
                <a:cs typeface="Arial"/>
              </a:rPr>
              <a:t>care.  Case 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ongoing.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0" y="762000"/>
            <a:ext cx="5045710" cy="500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Organs at highest risk for induced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cancer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Female Breast (under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~35)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Lung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Childhood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thyroid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Colon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990725">
              <a:lnSpc>
                <a:spcPct val="2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Bone </a:t>
            </a:r>
            <a:r>
              <a:rPr sz="2000" b="1" spc="-5" dirty="0">
                <a:latin typeface="Arial"/>
                <a:cs typeface="Arial"/>
              </a:rPr>
              <a:t>marrow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(Leukemia)  Bladder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1585" y="6290690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1140" y="378078"/>
            <a:ext cx="8295005" cy="40684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Risk for induced cancer from a whole-body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dose: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For </a:t>
            </a:r>
            <a:r>
              <a:rPr sz="2000" b="1" spc="-5" dirty="0">
                <a:latin typeface="Arial"/>
                <a:cs typeface="Arial"/>
              </a:rPr>
              <a:t>20-year-olds, </a:t>
            </a:r>
            <a:r>
              <a:rPr sz="2000" b="1" dirty="0">
                <a:latin typeface="Arial"/>
                <a:cs typeface="Arial"/>
              </a:rPr>
              <a:t>induced risk somewhere ~0.6% - 2.0% per 100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mGy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For </a:t>
            </a:r>
            <a:r>
              <a:rPr sz="2000" b="1" dirty="0">
                <a:latin typeface="Arial"/>
                <a:cs typeface="Arial"/>
              </a:rPr>
              <a:t>infants </a:t>
            </a:r>
            <a:r>
              <a:rPr sz="2000" b="1" spc="-20" dirty="0">
                <a:latin typeface="Arial"/>
                <a:cs typeface="Arial"/>
              </a:rPr>
              <a:t>it’s </a:t>
            </a:r>
            <a:r>
              <a:rPr sz="2000" b="1" spc="-5" dirty="0">
                <a:latin typeface="Arial"/>
                <a:cs typeface="Arial"/>
              </a:rPr>
              <a:t>about twice </a:t>
            </a:r>
            <a:r>
              <a:rPr sz="2000" b="1" dirty="0">
                <a:latin typeface="Arial"/>
                <a:cs typeface="Arial"/>
              </a:rPr>
              <a:t>that of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20-year-old.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For </a:t>
            </a:r>
            <a:r>
              <a:rPr sz="2000" b="1" spc="-5" dirty="0">
                <a:latin typeface="Arial"/>
                <a:cs typeface="Arial"/>
              </a:rPr>
              <a:t>50-year-olds </a:t>
            </a:r>
            <a:r>
              <a:rPr sz="2000" b="1" spc="-20" dirty="0">
                <a:latin typeface="Arial"/>
                <a:cs typeface="Arial"/>
              </a:rPr>
              <a:t>it’s </a:t>
            </a:r>
            <a:r>
              <a:rPr sz="2000" b="1" spc="-5" dirty="0">
                <a:latin typeface="Arial"/>
                <a:cs typeface="Arial"/>
              </a:rPr>
              <a:t>about </a:t>
            </a:r>
            <a:r>
              <a:rPr sz="2000" b="1" dirty="0">
                <a:latin typeface="Arial"/>
                <a:cs typeface="Arial"/>
              </a:rPr>
              <a:t>half that of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20-year-old.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Mortality </a:t>
            </a:r>
            <a:r>
              <a:rPr sz="2000" b="1" spc="-5" dirty="0">
                <a:latin typeface="Arial"/>
                <a:cs typeface="Arial"/>
              </a:rPr>
              <a:t>risk </a:t>
            </a:r>
            <a:r>
              <a:rPr sz="2000" b="1" dirty="0">
                <a:latin typeface="Arial"/>
                <a:cs typeface="Arial"/>
              </a:rPr>
              <a:t>is about half that of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incidence.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1239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Females are at greater risk than males by about a factor of 1.3 –</a:t>
            </a:r>
            <a:r>
              <a:rPr sz="2000" b="1" spc="-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2.0,  depending on age at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exposure.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1585" y="6290690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187" y="1154112"/>
            <a:ext cx="8761349" cy="524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9726" y="1885950"/>
            <a:ext cx="463550" cy="336550"/>
          </a:xfrm>
          <a:custGeom>
            <a:avLst/>
            <a:gdLst/>
            <a:ahLst/>
            <a:cxnLst/>
            <a:rect l="l" t="t" r="r" b="b"/>
            <a:pathLst>
              <a:path w="463550" h="336550">
                <a:moveTo>
                  <a:pt x="0" y="336550"/>
                </a:moveTo>
                <a:lnTo>
                  <a:pt x="463550" y="336550"/>
                </a:lnTo>
                <a:lnTo>
                  <a:pt x="463550" y="0"/>
                </a:lnTo>
                <a:lnTo>
                  <a:pt x="0" y="0"/>
                </a:lnTo>
                <a:lnTo>
                  <a:pt x="0" y="3365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31026" y="846200"/>
            <a:ext cx="1870075" cy="1212850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100,000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women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aged 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8797" y="1453769"/>
            <a:ext cx="1017905" cy="442595"/>
          </a:xfrm>
          <a:custGeom>
            <a:avLst/>
            <a:gdLst/>
            <a:ahLst/>
            <a:cxnLst/>
            <a:rect l="l" t="t" r="r" b="b"/>
            <a:pathLst>
              <a:path w="1017904" h="442594">
                <a:moveTo>
                  <a:pt x="895561" y="46907"/>
                </a:moveTo>
                <a:lnTo>
                  <a:pt x="0" y="418845"/>
                </a:lnTo>
                <a:lnTo>
                  <a:pt x="9778" y="442340"/>
                </a:lnTo>
                <a:lnTo>
                  <a:pt x="905336" y="70403"/>
                </a:lnTo>
                <a:lnTo>
                  <a:pt x="895561" y="46907"/>
                </a:lnTo>
                <a:close/>
              </a:path>
              <a:path w="1017904" h="442594">
                <a:moveTo>
                  <a:pt x="989854" y="42036"/>
                </a:moveTo>
                <a:lnTo>
                  <a:pt x="907288" y="42036"/>
                </a:lnTo>
                <a:lnTo>
                  <a:pt x="917066" y="65531"/>
                </a:lnTo>
                <a:lnTo>
                  <a:pt x="905336" y="70403"/>
                </a:lnTo>
                <a:lnTo>
                  <a:pt x="924813" y="117220"/>
                </a:lnTo>
                <a:lnTo>
                  <a:pt x="989854" y="42036"/>
                </a:lnTo>
                <a:close/>
              </a:path>
              <a:path w="1017904" h="442594">
                <a:moveTo>
                  <a:pt x="907288" y="42036"/>
                </a:moveTo>
                <a:lnTo>
                  <a:pt x="895561" y="46907"/>
                </a:lnTo>
                <a:lnTo>
                  <a:pt x="905336" y="70403"/>
                </a:lnTo>
                <a:lnTo>
                  <a:pt x="917066" y="65531"/>
                </a:lnTo>
                <a:lnTo>
                  <a:pt x="907288" y="42036"/>
                </a:lnTo>
                <a:close/>
              </a:path>
              <a:path w="1017904" h="442594">
                <a:moveTo>
                  <a:pt x="876046" y="0"/>
                </a:moveTo>
                <a:lnTo>
                  <a:pt x="895561" y="46907"/>
                </a:lnTo>
                <a:lnTo>
                  <a:pt x="907288" y="42036"/>
                </a:lnTo>
                <a:lnTo>
                  <a:pt x="989854" y="42036"/>
                </a:lnTo>
                <a:lnTo>
                  <a:pt x="1017651" y="9905"/>
                </a:lnTo>
                <a:lnTo>
                  <a:pt x="8760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99276" y="2544826"/>
            <a:ext cx="1870075" cy="1212850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32258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Single dose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62748" y="2063750"/>
            <a:ext cx="127000" cy="465455"/>
          </a:xfrm>
          <a:custGeom>
            <a:avLst/>
            <a:gdLst/>
            <a:ahLst/>
            <a:cxnLst/>
            <a:rect l="l" t="t" r="r" b="b"/>
            <a:pathLst>
              <a:path w="127000" h="465455">
                <a:moveTo>
                  <a:pt x="50804" y="338074"/>
                </a:moveTo>
                <a:lnTo>
                  <a:pt x="0" y="338074"/>
                </a:lnTo>
                <a:lnTo>
                  <a:pt x="63500" y="465074"/>
                </a:lnTo>
                <a:lnTo>
                  <a:pt x="120650" y="350774"/>
                </a:lnTo>
                <a:lnTo>
                  <a:pt x="50800" y="350774"/>
                </a:lnTo>
                <a:lnTo>
                  <a:pt x="50804" y="338074"/>
                </a:lnTo>
                <a:close/>
              </a:path>
              <a:path w="127000" h="465455">
                <a:moveTo>
                  <a:pt x="76326" y="0"/>
                </a:moveTo>
                <a:lnTo>
                  <a:pt x="50926" y="0"/>
                </a:lnTo>
                <a:lnTo>
                  <a:pt x="50800" y="350774"/>
                </a:lnTo>
                <a:lnTo>
                  <a:pt x="76200" y="350774"/>
                </a:lnTo>
                <a:lnTo>
                  <a:pt x="76326" y="0"/>
                </a:lnTo>
                <a:close/>
              </a:path>
              <a:path w="127000" h="465455">
                <a:moveTo>
                  <a:pt x="127000" y="338074"/>
                </a:moveTo>
                <a:lnTo>
                  <a:pt x="76204" y="338074"/>
                </a:lnTo>
                <a:lnTo>
                  <a:pt x="76200" y="350774"/>
                </a:lnTo>
                <a:lnTo>
                  <a:pt x="120650" y="350774"/>
                </a:lnTo>
                <a:lnTo>
                  <a:pt x="127000" y="3380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3950" y="5780087"/>
            <a:ext cx="463550" cy="336550"/>
          </a:xfrm>
          <a:custGeom>
            <a:avLst/>
            <a:gdLst/>
            <a:ahLst/>
            <a:cxnLst/>
            <a:rect l="l" t="t" r="r" b="b"/>
            <a:pathLst>
              <a:path w="463550" h="336550">
                <a:moveTo>
                  <a:pt x="0" y="336550"/>
                </a:moveTo>
                <a:lnTo>
                  <a:pt x="463550" y="336550"/>
                </a:lnTo>
                <a:lnTo>
                  <a:pt x="463550" y="0"/>
                </a:lnTo>
                <a:lnTo>
                  <a:pt x="0" y="0"/>
                </a:lnTo>
                <a:lnTo>
                  <a:pt x="0" y="3365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5228" y="3765041"/>
            <a:ext cx="127000" cy="394335"/>
          </a:xfrm>
          <a:custGeom>
            <a:avLst/>
            <a:gdLst/>
            <a:ahLst/>
            <a:cxnLst/>
            <a:rect l="l" t="t" r="r" b="b"/>
            <a:pathLst>
              <a:path w="127000" h="394335">
                <a:moveTo>
                  <a:pt x="50727" y="267792"/>
                </a:moveTo>
                <a:lnTo>
                  <a:pt x="0" y="269620"/>
                </a:lnTo>
                <a:lnTo>
                  <a:pt x="68072" y="394207"/>
                </a:lnTo>
                <a:lnTo>
                  <a:pt x="119877" y="280415"/>
                </a:lnTo>
                <a:lnTo>
                  <a:pt x="51180" y="280415"/>
                </a:lnTo>
                <a:lnTo>
                  <a:pt x="50727" y="267792"/>
                </a:lnTo>
                <a:close/>
              </a:path>
              <a:path w="127000" h="394335">
                <a:moveTo>
                  <a:pt x="76121" y="266877"/>
                </a:moveTo>
                <a:lnTo>
                  <a:pt x="50727" y="267792"/>
                </a:lnTo>
                <a:lnTo>
                  <a:pt x="51180" y="280415"/>
                </a:lnTo>
                <a:lnTo>
                  <a:pt x="76580" y="279526"/>
                </a:lnTo>
                <a:lnTo>
                  <a:pt x="76121" y="266877"/>
                </a:lnTo>
                <a:close/>
              </a:path>
              <a:path w="127000" h="394335">
                <a:moveTo>
                  <a:pt x="126873" y="265048"/>
                </a:moveTo>
                <a:lnTo>
                  <a:pt x="76121" y="266877"/>
                </a:lnTo>
                <a:lnTo>
                  <a:pt x="76580" y="279526"/>
                </a:lnTo>
                <a:lnTo>
                  <a:pt x="51180" y="280415"/>
                </a:lnTo>
                <a:lnTo>
                  <a:pt x="119877" y="280415"/>
                </a:lnTo>
                <a:lnTo>
                  <a:pt x="126873" y="265048"/>
                </a:lnTo>
                <a:close/>
              </a:path>
              <a:path w="127000" h="394335">
                <a:moveTo>
                  <a:pt x="66421" y="0"/>
                </a:moveTo>
                <a:lnTo>
                  <a:pt x="41148" y="1015"/>
                </a:lnTo>
                <a:lnTo>
                  <a:pt x="50727" y="267792"/>
                </a:lnTo>
                <a:lnTo>
                  <a:pt x="76121" y="266877"/>
                </a:lnTo>
                <a:lnTo>
                  <a:pt x="664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53251" y="4132326"/>
            <a:ext cx="1870075" cy="847725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76644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Over</a:t>
            </a:r>
            <a:r>
              <a:rPr sz="1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their  lifetime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43601" y="4557521"/>
            <a:ext cx="1017905" cy="1230630"/>
          </a:xfrm>
          <a:custGeom>
            <a:avLst/>
            <a:gdLst/>
            <a:ahLst/>
            <a:cxnLst/>
            <a:rect l="l" t="t" r="r" b="b"/>
            <a:pathLst>
              <a:path w="1017904" h="1230629">
                <a:moveTo>
                  <a:pt x="31750" y="1092123"/>
                </a:moveTo>
                <a:lnTo>
                  <a:pt x="0" y="1230502"/>
                </a:lnTo>
                <a:lnTo>
                  <a:pt x="129666" y="1172921"/>
                </a:lnTo>
                <a:lnTo>
                  <a:pt x="102378" y="1150404"/>
                </a:lnTo>
                <a:lnTo>
                  <a:pt x="82423" y="1150404"/>
                </a:lnTo>
                <a:lnTo>
                  <a:pt x="62864" y="1134236"/>
                </a:lnTo>
                <a:lnTo>
                  <a:pt x="70931" y="1124455"/>
                </a:lnTo>
                <a:lnTo>
                  <a:pt x="31750" y="1092123"/>
                </a:lnTo>
                <a:close/>
              </a:path>
              <a:path w="1017904" h="1230629">
                <a:moveTo>
                  <a:pt x="70931" y="1124455"/>
                </a:moveTo>
                <a:lnTo>
                  <a:pt x="62864" y="1134236"/>
                </a:lnTo>
                <a:lnTo>
                  <a:pt x="82423" y="1150404"/>
                </a:lnTo>
                <a:lnTo>
                  <a:pt x="90504" y="1140605"/>
                </a:lnTo>
                <a:lnTo>
                  <a:pt x="70931" y="1124455"/>
                </a:lnTo>
                <a:close/>
              </a:path>
              <a:path w="1017904" h="1230629">
                <a:moveTo>
                  <a:pt x="90504" y="1140605"/>
                </a:moveTo>
                <a:lnTo>
                  <a:pt x="82423" y="1150404"/>
                </a:lnTo>
                <a:lnTo>
                  <a:pt x="102378" y="1150404"/>
                </a:lnTo>
                <a:lnTo>
                  <a:pt x="90504" y="1140605"/>
                </a:lnTo>
                <a:close/>
              </a:path>
              <a:path w="1017904" h="1230629">
                <a:moveTo>
                  <a:pt x="998220" y="0"/>
                </a:moveTo>
                <a:lnTo>
                  <a:pt x="70931" y="1124455"/>
                </a:lnTo>
                <a:lnTo>
                  <a:pt x="90504" y="1140605"/>
                </a:lnTo>
                <a:lnTo>
                  <a:pt x="1017777" y="16255"/>
                </a:lnTo>
                <a:lnTo>
                  <a:pt x="9982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6096000"/>
            <a:ext cx="4572000" cy="381000"/>
          </a:xfrm>
          <a:custGeom>
            <a:avLst/>
            <a:gdLst/>
            <a:ahLst/>
            <a:cxnLst/>
            <a:rect l="l" t="t" r="r" b="b"/>
            <a:pathLst>
              <a:path w="4572000" h="381000">
                <a:moveTo>
                  <a:pt x="0" y="63500"/>
                </a:moveTo>
                <a:lnTo>
                  <a:pt x="4990" y="38785"/>
                </a:lnTo>
                <a:lnTo>
                  <a:pt x="18600" y="18600"/>
                </a:lnTo>
                <a:lnTo>
                  <a:pt x="38785" y="4990"/>
                </a:lnTo>
                <a:lnTo>
                  <a:pt x="63500" y="0"/>
                </a:lnTo>
                <a:lnTo>
                  <a:pt x="4508500" y="0"/>
                </a:lnTo>
                <a:lnTo>
                  <a:pt x="4533209" y="4990"/>
                </a:lnTo>
                <a:lnTo>
                  <a:pt x="4553394" y="18600"/>
                </a:lnTo>
                <a:lnTo>
                  <a:pt x="4567007" y="38785"/>
                </a:lnTo>
                <a:lnTo>
                  <a:pt x="4572000" y="63500"/>
                </a:lnTo>
                <a:lnTo>
                  <a:pt x="4572000" y="317500"/>
                </a:lnTo>
                <a:lnTo>
                  <a:pt x="4567007" y="342214"/>
                </a:lnTo>
                <a:lnTo>
                  <a:pt x="4553394" y="362399"/>
                </a:lnTo>
                <a:lnTo>
                  <a:pt x="4533209" y="376009"/>
                </a:lnTo>
                <a:lnTo>
                  <a:pt x="4508500" y="381000"/>
                </a:lnTo>
                <a:lnTo>
                  <a:pt x="63500" y="381000"/>
                </a:lnTo>
                <a:lnTo>
                  <a:pt x="38785" y="376009"/>
                </a:lnTo>
                <a:lnTo>
                  <a:pt x="18600" y="362399"/>
                </a:lnTo>
                <a:lnTo>
                  <a:pt x="4990" y="342214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73025">
            <a:solidFill>
              <a:srgbClr val="6B4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600" y="6253797"/>
            <a:ext cx="1122045" cy="431165"/>
          </a:xfrm>
          <a:custGeom>
            <a:avLst/>
            <a:gdLst/>
            <a:ahLst/>
            <a:cxnLst/>
            <a:rect l="l" t="t" r="r" b="b"/>
            <a:pathLst>
              <a:path w="1122045" h="431165">
                <a:moveTo>
                  <a:pt x="879374" y="301428"/>
                </a:moveTo>
                <a:lnTo>
                  <a:pt x="960247" y="430885"/>
                </a:lnTo>
                <a:lnTo>
                  <a:pt x="1122045" y="329742"/>
                </a:lnTo>
                <a:lnTo>
                  <a:pt x="1119514" y="325691"/>
                </a:lnTo>
                <a:lnTo>
                  <a:pt x="984503" y="325691"/>
                </a:lnTo>
                <a:lnTo>
                  <a:pt x="879374" y="301428"/>
                </a:lnTo>
                <a:close/>
              </a:path>
              <a:path w="1122045" h="431165">
                <a:moveTo>
                  <a:pt x="891519" y="248830"/>
                </a:moveTo>
                <a:lnTo>
                  <a:pt x="859154" y="269062"/>
                </a:lnTo>
                <a:lnTo>
                  <a:pt x="879374" y="301428"/>
                </a:lnTo>
                <a:lnTo>
                  <a:pt x="984503" y="325691"/>
                </a:lnTo>
                <a:lnTo>
                  <a:pt x="996696" y="273100"/>
                </a:lnTo>
                <a:lnTo>
                  <a:pt x="891519" y="248830"/>
                </a:lnTo>
                <a:close/>
              </a:path>
              <a:path w="1122045" h="431165">
                <a:moveTo>
                  <a:pt x="1020952" y="167919"/>
                </a:moveTo>
                <a:lnTo>
                  <a:pt x="891519" y="248830"/>
                </a:lnTo>
                <a:lnTo>
                  <a:pt x="996696" y="273100"/>
                </a:lnTo>
                <a:lnTo>
                  <a:pt x="984503" y="325691"/>
                </a:lnTo>
                <a:lnTo>
                  <a:pt x="1119514" y="325691"/>
                </a:lnTo>
                <a:lnTo>
                  <a:pt x="1020952" y="167919"/>
                </a:lnTo>
                <a:close/>
              </a:path>
              <a:path w="1122045" h="431165">
                <a:moveTo>
                  <a:pt x="184847" y="85761"/>
                </a:moveTo>
                <a:lnTo>
                  <a:pt x="157809" y="107153"/>
                </a:lnTo>
                <a:lnTo>
                  <a:pt x="157776" y="107300"/>
                </a:lnTo>
                <a:lnTo>
                  <a:pt x="172706" y="138335"/>
                </a:lnTo>
                <a:lnTo>
                  <a:pt x="879374" y="301428"/>
                </a:lnTo>
                <a:lnTo>
                  <a:pt x="859154" y="269062"/>
                </a:lnTo>
                <a:lnTo>
                  <a:pt x="891519" y="248830"/>
                </a:lnTo>
                <a:lnTo>
                  <a:pt x="184847" y="85761"/>
                </a:lnTo>
                <a:close/>
              </a:path>
              <a:path w="1122045" h="431165">
                <a:moveTo>
                  <a:pt x="293242" y="0"/>
                </a:moveTo>
                <a:lnTo>
                  <a:pt x="0" y="70802"/>
                </a:lnTo>
                <a:lnTo>
                  <a:pt x="232663" y="262966"/>
                </a:lnTo>
                <a:lnTo>
                  <a:pt x="172706" y="138335"/>
                </a:lnTo>
                <a:lnTo>
                  <a:pt x="151764" y="133502"/>
                </a:lnTo>
                <a:lnTo>
                  <a:pt x="163829" y="80911"/>
                </a:lnTo>
                <a:lnTo>
                  <a:pt x="190977" y="80911"/>
                </a:lnTo>
                <a:lnTo>
                  <a:pt x="293242" y="0"/>
                </a:lnTo>
                <a:close/>
              </a:path>
              <a:path w="1122045" h="431165">
                <a:moveTo>
                  <a:pt x="157776" y="107300"/>
                </a:moveTo>
                <a:lnTo>
                  <a:pt x="151764" y="133502"/>
                </a:lnTo>
                <a:lnTo>
                  <a:pt x="172706" y="138335"/>
                </a:lnTo>
                <a:lnTo>
                  <a:pt x="157776" y="107300"/>
                </a:lnTo>
                <a:close/>
              </a:path>
              <a:path w="1122045" h="431165">
                <a:moveTo>
                  <a:pt x="163829" y="80911"/>
                </a:moveTo>
                <a:lnTo>
                  <a:pt x="157809" y="107153"/>
                </a:lnTo>
                <a:lnTo>
                  <a:pt x="184847" y="85761"/>
                </a:lnTo>
                <a:lnTo>
                  <a:pt x="163829" y="80911"/>
                </a:lnTo>
                <a:close/>
              </a:path>
              <a:path w="1122045" h="431165">
                <a:moveTo>
                  <a:pt x="190977" y="80911"/>
                </a:moveTo>
                <a:lnTo>
                  <a:pt x="163829" y="80911"/>
                </a:lnTo>
                <a:lnTo>
                  <a:pt x="184847" y="85761"/>
                </a:lnTo>
                <a:lnTo>
                  <a:pt x="190977" y="809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379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23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00115" y="699516"/>
            <a:ext cx="883919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1862" y="334452"/>
            <a:ext cx="655486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3830" marR="5080" indent="-195897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1"/>
                </a:solidFill>
                <a:latin typeface="Arial"/>
                <a:cs typeface="Arial"/>
              </a:rPr>
              <a:t>Health Physics</a:t>
            </a:r>
            <a:r>
              <a:rPr b="1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1"/>
                </a:solidFill>
                <a:latin typeface="Arial"/>
                <a:cs typeface="Arial"/>
              </a:rPr>
              <a:t>Society  Position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600" y="1660070"/>
            <a:ext cx="7587615" cy="461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Recommends against quantitative  estimation </a:t>
            </a:r>
            <a:r>
              <a:rPr sz="3200" u="heavy" spc="-10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of </a:t>
            </a: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health </a:t>
            </a:r>
            <a:r>
              <a:rPr sz="3200" u="heavy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risks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below </a:t>
            </a:r>
            <a:r>
              <a:rPr sz="3200" spc="-10" dirty="0">
                <a:latin typeface="Arial"/>
                <a:cs typeface="Arial"/>
              </a:rPr>
              <a:t>an  </a:t>
            </a:r>
            <a:r>
              <a:rPr sz="3200" spc="-5" dirty="0">
                <a:latin typeface="Arial"/>
                <a:cs typeface="Arial"/>
              </a:rPr>
              <a:t>individual dose </a:t>
            </a:r>
            <a:r>
              <a:rPr sz="3200" dirty="0">
                <a:latin typeface="Arial"/>
                <a:cs typeface="Arial"/>
              </a:rPr>
              <a:t>of 50 mSv in </a:t>
            </a:r>
            <a:r>
              <a:rPr sz="3200" spc="-5" dirty="0">
                <a:latin typeface="Arial"/>
                <a:cs typeface="Arial"/>
              </a:rPr>
              <a:t>one </a:t>
            </a:r>
            <a:r>
              <a:rPr sz="3200" dirty="0">
                <a:latin typeface="Arial"/>
                <a:cs typeface="Arial"/>
              </a:rPr>
              <a:t>year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a </a:t>
            </a:r>
            <a:r>
              <a:rPr sz="3200" spc="-5" dirty="0">
                <a:latin typeface="Arial"/>
                <a:cs typeface="Arial"/>
              </a:rPr>
              <a:t>lifetime </a:t>
            </a:r>
            <a:r>
              <a:rPr sz="3200" dirty="0">
                <a:latin typeface="Arial"/>
                <a:cs typeface="Arial"/>
              </a:rPr>
              <a:t>dose of </a:t>
            </a:r>
            <a:r>
              <a:rPr sz="3200" spc="-5" dirty="0">
                <a:latin typeface="Arial"/>
                <a:cs typeface="Arial"/>
              </a:rPr>
              <a:t>100 </a:t>
            </a:r>
            <a:r>
              <a:rPr sz="3200" dirty="0">
                <a:latin typeface="Arial"/>
                <a:cs typeface="Arial"/>
              </a:rPr>
              <a:t>mSv </a:t>
            </a:r>
            <a:r>
              <a:rPr sz="3200" spc="-5" dirty="0">
                <a:latin typeface="Arial"/>
                <a:cs typeface="Arial"/>
              </a:rPr>
              <a:t>above that  </a:t>
            </a:r>
            <a:r>
              <a:rPr sz="3200" dirty="0">
                <a:latin typeface="Arial"/>
                <a:cs typeface="Arial"/>
              </a:rPr>
              <a:t>received from </a:t>
            </a:r>
            <a:r>
              <a:rPr sz="3200" spc="-5" dirty="0">
                <a:latin typeface="Arial"/>
                <a:cs typeface="Arial"/>
              </a:rPr>
              <a:t>natural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sources</a:t>
            </a:r>
          </a:p>
          <a:p>
            <a:pPr marL="2756535">
              <a:lnSpc>
                <a:spcPct val="100000"/>
              </a:lnSpc>
              <a:spcBef>
                <a:spcPts val="775"/>
              </a:spcBef>
            </a:pPr>
            <a:r>
              <a:rPr sz="3200" dirty="0">
                <a:latin typeface="Arial"/>
                <a:cs typeface="Arial"/>
              </a:rPr>
              <a:t>…because</a:t>
            </a:r>
          </a:p>
          <a:p>
            <a:pPr marL="355600" marR="23812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For </a:t>
            </a: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doses below </a:t>
            </a:r>
            <a:r>
              <a:rPr sz="3200" u="heavy" spc="-10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50–100 </a:t>
            </a:r>
            <a:r>
              <a:rPr sz="3200" u="heavy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mSv risks of  </a:t>
            </a: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health </a:t>
            </a:r>
            <a:r>
              <a:rPr sz="3200" u="heavy" spc="-10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effects </a:t>
            </a:r>
            <a:r>
              <a:rPr sz="3200" u="heavy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are </a:t>
            </a: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either too </a:t>
            </a:r>
            <a:r>
              <a:rPr sz="3200" u="heavy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small </a:t>
            </a: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to</a:t>
            </a:r>
            <a:r>
              <a:rPr sz="3200" u="heavy" spc="-90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be  observed or are</a:t>
            </a:r>
            <a:r>
              <a:rPr sz="3200" u="heavy" spc="-70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nonexistent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685800"/>
            <a:ext cx="8763000" cy="547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3352800"/>
            <a:ext cx="4572000" cy="990600"/>
          </a:xfrm>
          <a:custGeom>
            <a:avLst/>
            <a:gdLst/>
            <a:ahLst/>
            <a:cxnLst/>
            <a:rect l="l" t="t" r="r" b="b"/>
            <a:pathLst>
              <a:path w="4572000" h="990600">
                <a:moveTo>
                  <a:pt x="44069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4406900" y="990600"/>
                </a:lnTo>
                <a:lnTo>
                  <a:pt x="4450791" y="984702"/>
                </a:lnTo>
                <a:lnTo>
                  <a:pt x="4490230" y="968059"/>
                </a:lnTo>
                <a:lnTo>
                  <a:pt x="4523644" y="942244"/>
                </a:lnTo>
                <a:lnTo>
                  <a:pt x="4549459" y="908830"/>
                </a:lnTo>
                <a:lnTo>
                  <a:pt x="4566102" y="869391"/>
                </a:lnTo>
                <a:lnTo>
                  <a:pt x="4572000" y="825500"/>
                </a:lnTo>
                <a:lnTo>
                  <a:pt x="4572000" y="165100"/>
                </a:lnTo>
                <a:lnTo>
                  <a:pt x="4566102" y="121208"/>
                </a:lnTo>
                <a:lnTo>
                  <a:pt x="4549459" y="81769"/>
                </a:lnTo>
                <a:lnTo>
                  <a:pt x="4523644" y="48355"/>
                </a:lnTo>
                <a:lnTo>
                  <a:pt x="4490230" y="22540"/>
                </a:lnTo>
                <a:lnTo>
                  <a:pt x="4450791" y="5897"/>
                </a:lnTo>
                <a:lnTo>
                  <a:pt x="4406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3352800"/>
            <a:ext cx="4572000" cy="990600"/>
          </a:xfrm>
          <a:custGeom>
            <a:avLst/>
            <a:gdLst/>
            <a:ahLst/>
            <a:cxnLst/>
            <a:rect l="l" t="t" r="r" b="b"/>
            <a:pathLst>
              <a:path w="45720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4406900" y="0"/>
                </a:lnTo>
                <a:lnTo>
                  <a:pt x="4450791" y="5897"/>
                </a:lnTo>
                <a:lnTo>
                  <a:pt x="4490230" y="22540"/>
                </a:lnTo>
                <a:lnTo>
                  <a:pt x="4523644" y="48355"/>
                </a:lnTo>
                <a:lnTo>
                  <a:pt x="4549459" y="81769"/>
                </a:lnTo>
                <a:lnTo>
                  <a:pt x="4566102" y="121208"/>
                </a:lnTo>
                <a:lnTo>
                  <a:pt x="4572000" y="165100"/>
                </a:lnTo>
                <a:lnTo>
                  <a:pt x="4572000" y="825500"/>
                </a:lnTo>
                <a:lnTo>
                  <a:pt x="4566102" y="869391"/>
                </a:lnTo>
                <a:lnTo>
                  <a:pt x="4549459" y="908830"/>
                </a:lnTo>
                <a:lnTo>
                  <a:pt x="4523644" y="942244"/>
                </a:lnTo>
                <a:lnTo>
                  <a:pt x="4490230" y="968059"/>
                </a:lnTo>
                <a:lnTo>
                  <a:pt x="4450791" y="984702"/>
                </a:lnTo>
                <a:lnTo>
                  <a:pt x="440690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41740" y="6427241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81525" y="565784"/>
            <a:ext cx="23361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Reference: </a:t>
            </a:r>
            <a:r>
              <a:rPr sz="9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Vañó </a:t>
            </a:r>
            <a:r>
              <a:rPr sz="900" b="1" dirty="0">
                <a:solidFill>
                  <a:schemeClr val="bg1"/>
                </a:solidFill>
                <a:latin typeface="Times New Roman"/>
                <a:cs typeface="Times New Roman"/>
              </a:rPr>
              <a:t>E </a:t>
            </a:r>
            <a:r>
              <a:rPr sz="9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et al, </a:t>
            </a:r>
            <a:r>
              <a:rPr sz="9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BJR </a:t>
            </a:r>
            <a:r>
              <a:rPr sz="900" b="1" dirty="0">
                <a:solidFill>
                  <a:schemeClr val="bg1"/>
                </a:solidFill>
                <a:latin typeface="Times New Roman"/>
                <a:cs typeface="Times New Roman"/>
              </a:rPr>
              <a:t>1998; </a:t>
            </a:r>
            <a:r>
              <a:rPr sz="9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71,</a:t>
            </a:r>
            <a:r>
              <a:rPr sz="9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chemeClr val="bg1"/>
                </a:solidFill>
                <a:latin typeface="Times New Roman"/>
                <a:cs typeface="Times New Roman"/>
              </a:rPr>
              <a:t>728-733</a:t>
            </a:r>
            <a:endParaRPr sz="9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7480" y="1828800"/>
            <a:ext cx="358612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086" y="5505399"/>
            <a:ext cx="7026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In </a:t>
            </a:r>
            <a:r>
              <a:rPr sz="1800" spc="-75" dirty="0">
                <a:latin typeface="Arial"/>
                <a:cs typeface="Arial"/>
              </a:rPr>
              <a:t>workers </a:t>
            </a:r>
            <a:r>
              <a:rPr sz="1800" spc="-60" dirty="0">
                <a:latin typeface="Arial"/>
                <a:cs typeface="Arial"/>
              </a:rPr>
              <a:t>effects </a:t>
            </a:r>
            <a:r>
              <a:rPr sz="1800" spc="-70" dirty="0">
                <a:latin typeface="Arial"/>
                <a:cs typeface="Arial"/>
              </a:rPr>
              <a:t>commonly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45" dirty="0">
                <a:latin typeface="Arial"/>
                <a:cs typeface="Arial"/>
              </a:rPr>
              <a:t>long-term </a:t>
            </a:r>
            <a:r>
              <a:rPr sz="1800" spc="-65" dirty="0">
                <a:latin typeface="Arial"/>
                <a:cs typeface="Arial"/>
              </a:rPr>
              <a:t>accumulation (chronic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build-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up)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40" dirty="0">
                <a:latin typeface="Arial"/>
                <a:cs typeface="Arial"/>
              </a:rPr>
              <a:t>radiation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dose.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33564" y="2108546"/>
            <a:ext cx="13265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chemeClr val="tx1"/>
                </a:solidFill>
                <a:latin typeface="Trebuchet MS"/>
                <a:cs typeface="Trebuchet MS"/>
              </a:rPr>
              <a:t>Effects </a:t>
            </a:r>
            <a:r>
              <a:rPr sz="1800" b="1" spc="-100" dirty="0">
                <a:solidFill>
                  <a:schemeClr val="tx1"/>
                </a:solidFill>
                <a:latin typeface="Trebuchet MS"/>
                <a:cs typeface="Trebuchet MS"/>
              </a:rPr>
              <a:t>from  </a:t>
            </a:r>
            <a:r>
              <a:rPr sz="1800" b="1" spc="-65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1800" b="1" spc="-125" dirty="0">
                <a:solidFill>
                  <a:schemeClr val="tx1"/>
                </a:solidFill>
                <a:latin typeface="Trebuchet MS"/>
                <a:cs typeface="Trebuchet MS"/>
              </a:rPr>
              <a:t>n</a:t>
            </a:r>
            <a:r>
              <a:rPr sz="1800" b="1" spc="-80" dirty="0">
                <a:solidFill>
                  <a:schemeClr val="tx1"/>
                </a:solidFill>
                <a:latin typeface="Trebuchet MS"/>
                <a:cs typeface="Trebuchet MS"/>
              </a:rPr>
              <a:t>app</a:t>
            </a:r>
            <a:r>
              <a:rPr sz="1800" b="1" spc="-16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1800" b="1" spc="-100" dirty="0">
                <a:solidFill>
                  <a:schemeClr val="tx1"/>
                </a:solidFill>
                <a:latin typeface="Trebuchet MS"/>
                <a:cs typeface="Trebuchet MS"/>
              </a:rPr>
              <a:t>op</a:t>
            </a:r>
            <a:r>
              <a:rPr sz="1800" b="1" spc="-8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1800" b="1" spc="-11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1800" b="1" spc="-9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1800" b="1" spc="-114" dirty="0">
                <a:solidFill>
                  <a:schemeClr val="tx1"/>
                </a:solidFill>
                <a:latin typeface="Trebuchet MS"/>
                <a:cs typeface="Trebuchet MS"/>
              </a:rPr>
              <a:t>t</a:t>
            </a:r>
            <a:r>
              <a:rPr sz="1800" b="1" spc="-90" dirty="0">
                <a:solidFill>
                  <a:schemeClr val="tx1"/>
                </a:solidFill>
                <a:latin typeface="Trebuchet MS"/>
                <a:cs typeface="Trebuchet MS"/>
              </a:rPr>
              <a:t>e  </a:t>
            </a:r>
            <a:r>
              <a:rPr sz="1800" b="1" spc="-95" dirty="0">
                <a:solidFill>
                  <a:schemeClr val="tx1"/>
                </a:solidFill>
                <a:latin typeface="Trebuchet MS"/>
                <a:cs typeface="Trebuchet MS"/>
              </a:rPr>
              <a:t>use </a:t>
            </a:r>
            <a:r>
              <a:rPr sz="1800" b="1" spc="-75" dirty="0">
                <a:solidFill>
                  <a:schemeClr val="tx1"/>
                </a:solidFill>
                <a:latin typeface="Trebuchet MS"/>
                <a:cs typeface="Trebuchet MS"/>
              </a:rPr>
              <a:t>of  </a:t>
            </a:r>
            <a:r>
              <a:rPr sz="1800" b="1" spc="-95" dirty="0">
                <a:solidFill>
                  <a:schemeClr val="tx1"/>
                </a:solidFill>
                <a:latin typeface="Trebuchet MS"/>
                <a:cs typeface="Trebuchet MS"/>
              </a:rPr>
              <a:t>fluoroscopy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2140" y="627634"/>
            <a:ext cx="762127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Priority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0" dirty="0">
                <a:latin typeface="Arial"/>
                <a:cs typeface="Arial"/>
              </a:rPr>
              <a:t>concerns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65" dirty="0">
                <a:latin typeface="Arial"/>
                <a:cs typeface="Arial"/>
              </a:rPr>
              <a:t>fluoroscopy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0" dirty="0">
                <a:latin typeface="Arial"/>
                <a:cs typeface="Arial"/>
              </a:rPr>
              <a:t>Short-term </a:t>
            </a:r>
            <a:r>
              <a:rPr sz="1800" spc="-100" dirty="0">
                <a:latin typeface="Arial"/>
                <a:cs typeface="Arial"/>
              </a:rPr>
              <a:t>(weeks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55" dirty="0">
                <a:latin typeface="Arial"/>
                <a:cs typeface="Arial"/>
              </a:rPr>
              <a:t>months) </a:t>
            </a:r>
            <a:r>
              <a:rPr sz="1800" spc="-35" dirty="0">
                <a:latin typeface="Arial"/>
                <a:cs typeface="Arial"/>
              </a:rPr>
              <a:t>debilitating </a:t>
            </a:r>
            <a:r>
              <a:rPr sz="1800" spc="-45" dirty="0">
                <a:latin typeface="Arial"/>
                <a:cs typeface="Arial"/>
              </a:rPr>
              <a:t>deterministic </a:t>
            </a:r>
            <a:r>
              <a:rPr sz="1800" spc="-60" dirty="0">
                <a:latin typeface="Arial"/>
                <a:cs typeface="Arial"/>
              </a:rPr>
              <a:t>effects </a:t>
            </a:r>
            <a:r>
              <a:rPr sz="1800" spc="-75" dirty="0">
                <a:latin typeface="Arial"/>
                <a:cs typeface="Arial"/>
              </a:rPr>
              <a:t>(e.g.,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radiation  </a:t>
            </a:r>
            <a:r>
              <a:rPr sz="1800" spc="-30" dirty="0">
                <a:latin typeface="Arial"/>
                <a:cs typeface="Arial"/>
              </a:rPr>
              <a:t>injury)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70" dirty="0">
                <a:latin typeface="Arial"/>
                <a:cs typeface="Arial"/>
              </a:rPr>
              <a:t>Long-term </a:t>
            </a:r>
            <a:r>
              <a:rPr sz="1800" spc="-105" dirty="0">
                <a:latin typeface="Arial"/>
                <a:cs typeface="Arial"/>
              </a:rPr>
              <a:t>(years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10" dirty="0">
                <a:latin typeface="Arial"/>
                <a:cs typeface="Arial"/>
              </a:rPr>
              <a:t>decades) </a:t>
            </a:r>
            <a:r>
              <a:rPr sz="1800" spc="-35" dirty="0">
                <a:latin typeface="Arial"/>
                <a:cs typeface="Arial"/>
              </a:rPr>
              <a:t>debilitating </a:t>
            </a:r>
            <a:r>
              <a:rPr sz="1800" spc="-45" dirty="0">
                <a:latin typeface="Arial"/>
                <a:cs typeface="Arial"/>
              </a:rPr>
              <a:t>deterministic </a:t>
            </a:r>
            <a:r>
              <a:rPr sz="1800" spc="-95" dirty="0">
                <a:latin typeface="Arial"/>
                <a:cs typeface="Arial"/>
              </a:rPr>
              <a:t>risks </a:t>
            </a:r>
            <a:r>
              <a:rPr sz="1800" spc="-75" dirty="0">
                <a:latin typeface="Arial"/>
                <a:cs typeface="Arial"/>
              </a:rPr>
              <a:t>(e.g.,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cataract,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osteonecrosis)</a:t>
            </a:r>
            <a:endParaRPr sz="1800" dirty="0">
              <a:latin typeface="Arial"/>
              <a:cs typeface="Arial"/>
            </a:endParaRPr>
          </a:p>
          <a:p>
            <a:pPr marL="355600" marR="300355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70" dirty="0">
                <a:latin typeface="Arial"/>
                <a:cs typeface="Arial"/>
              </a:rPr>
              <a:t>Long-term </a:t>
            </a:r>
            <a:r>
              <a:rPr sz="1800" spc="-80" dirty="0">
                <a:latin typeface="Arial"/>
                <a:cs typeface="Arial"/>
              </a:rPr>
              <a:t>stochastic </a:t>
            </a:r>
            <a:r>
              <a:rPr sz="1800" spc="-95" dirty="0">
                <a:latin typeface="Arial"/>
                <a:cs typeface="Arial"/>
              </a:rPr>
              <a:t>risks </a:t>
            </a:r>
            <a:r>
              <a:rPr sz="1800" spc="-75" dirty="0">
                <a:latin typeface="Arial"/>
                <a:cs typeface="Arial"/>
              </a:rPr>
              <a:t>(e.g., </a:t>
            </a:r>
            <a:r>
              <a:rPr sz="1800" spc="-90" dirty="0">
                <a:latin typeface="Arial"/>
                <a:cs typeface="Arial"/>
              </a:rPr>
              <a:t>cancer) </a:t>
            </a:r>
            <a:r>
              <a:rPr sz="1800" spc="-80" dirty="0">
                <a:latin typeface="Arial"/>
                <a:cs typeface="Arial"/>
              </a:rPr>
              <a:t>[Typically </a:t>
            </a:r>
            <a:r>
              <a:rPr sz="1800" spc="-40" dirty="0">
                <a:latin typeface="Arial"/>
                <a:cs typeface="Arial"/>
              </a:rPr>
              <a:t>this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45" dirty="0">
                <a:latin typeface="Arial"/>
                <a:cs typeface="Arial"/>
              </a:rPr>
              <a:t>primary </a:t>
            </a:r>
            <a:r>
              <a:rPr sz="1800" spc="-85" dirty="0">
                <a:latin typeface="Arial"/>
                <a:cs typeface="Arial"/>
              </a:rPr>
              <a:t>concern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60" dirty="0">
                <a:latin typeface="Arial"/>
                <a:cs typeface="Arial"/>
              </a:rPr>
              <a:t>abdominothoracic </a:t>
            </a:r>
            <a:r>
              <a:rPr sz="1800" spc="-80" dirty="0">
                <a:latin typeface="Arial"/>
                <a:cs typeface="Arial"/>
              </a:rPr>
              <a:t>procedures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5" dirty="0">
                <a:latin typeface="Arial"/>
                <a:cs typeface="Arial"/>
              </a:rPr>
              <a:t>small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children]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50" dirty="0">
                <a:latin typeface="Arial"/>
                <a:cs typeface="Arial"/>
              </a:rPr>
              <a:t>Short-term </a:t>
            </a:r>
            <a:r>
              <a:rPr sz="1800" spc="-80" dirty="0">
                <a:latin typeface="Arial"/>
                <a:cs typeface="Arial"/>
              </a:rPr>
              <a:t>cosmetic </a:t>
            </a:r>
            <a:r>
              <a:rPr sz="1800" spc="-95" dirty="0">
                <a:latin typeface="Arial"/>
                <a:cs typeface="Arial"/>
              </a:rPr>
              <a:t>risks </a:t>
            </a:r>
            <a:r>
              <a:rPr sz="1800" spc="-75" dirty="0">
                <a:latin typeface="Arial"/>
                <a:cs typeface="Arial"/>
              </a:rPr>
              <a:t>(e.g.,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epilation)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177" y="4362450"/>
            <a:ext cx="7706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Special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concern: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1. </a:t>
            </a:r>
            <a:r>
              <a:rPr sz="1800" spc="-114" dirty="0">
                <a:latin typeface="Arial"/>
                <a:cs typeface="Arial"/>
              </a:rPr>
              <a:t>Pregnancy </a:t>
            </a:r>
            <a:r>
              <a:rPr sz="1800" spc="-90" dirty="0">
                <a:latin typeface="Arial"/>
                <a:cs typeface="Arial"/>
              </a:rPr>
              <a:t>(pregnancy </a:t>
            </a:r>
            <a:r>
              <a:rPr sz="1800" spc="-40" dirty="0">
                <a:latin typeface="Arial"/>
                <a:cs typeface="Arial"/>
              </a:rPr>
              <a:t>test </a:t>
            </a:r>
            <a:r>
              <a:rPr sz="1800" spc="-50" dirty="0">
                <a:latin typeface="Arial"/>
                <a:cs typeface="Arial"/>
              </a:rPr>
              <a:t>required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95" dirty="0">
                <a:latin typeface="Arial"/>
                <a:cs typeface="Arial"/>
              </a:rPr>
              <a:t>many </a:t>
            </a:r>
            <a:r>
              <a:rPr sz="1800" spc="-80" dirty="0">
                <a:latin typeface="Arial"/>
                <a:cs typeface="Arial"/>
              </a:rPr>
              <a:t>procedures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30" dirty="0">
                <a:latin typeface="Arial"/>
                <a:cs typeface="Arial"/>
              </a:rPr>
              <a:t>potentially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deliver  </a:t>
            </a:r>
            <a:r>
              <a:rPr sz="1800" spc="-70" dirty="0">
                <a:latin typeface="Arial"/>
                <a:cs typeface="Arial"/>
              </a:rPr>
              <a:t>high </a:t>
            </a:r>
            <a:r>
              <a:rPr sz="1800" spc="-125" dirty="0">
                <a:latin typeface="Arial"/>
                <a:cs typeface="Arial"/>
              </a:rPr>
              <a:t>doses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55" dirty="0">
                <a:latin typeface="Arial"/>
                <a:cs typeface="Arial"/>
              </a:rPr>
              <a:t>uterus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75" dirty="0">
                <a:latin typeface="Arial"/>
                <a:cs typeface="Arial"/>
              </a:rPr>
              <a:t>e.g.,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hysterosalpingogram)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457200"/>
            <a:ext cx="2009013" cy="165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1085" y="457200"/>
            <a:ext cx="1707514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6032" y="765162"/>
            <a:ext cx="525780" cy="1001394"/>
          </a:xfrm>
          <a:custGeom>
            <a:avLst/>
            <a:gdLst/>
            <a:ahLst/>
            <a:cxnLst/>
            <a:rect l="l" t="t" r="r" b="b"/>
            <a:pathLst>
              <a:path w="525780" h="1001394">
                <a:moveTo>
                  <a:pt x="0" y="1001026"/>
                </a:moveTo>
                <a:lnTo>
                  <a:pt x="525614" y="1001026"/>
                </a:lnTo>
                <a:lnTo>
                  <a:pt x="525614" y="0"/>
                </a:lnTo>
                <a:lnTo>
                  <a:pt x="0" y="0"/>
                </a:lnTo>
                <a:lnTo>
                  <a:pt x="0" y="1001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6032" y="765162"/>
            <a:ext cx="525780" cy="1001394"/>
          </a:xfrm>
          <a:custGeom>
            <a:avLst/>
            <a:gdLst/>
            <a:ahLst/>
            <a:cxnLst/>
            <a:rect l="l" t="t" r="r" b="b"/>
            <a:pathLst>
              <a:path w="525780" h="1001394">
                <a:moveTo>
                  <a:pt x="0" y="1001026"/>
                </a:moveTo>
                <a:lnTo>
                  <a:pt x="525614" y="1001026"/>
                </a:lnTo>
                <a:lnTo>
                  <a:pt x="525614" y="0"/>
                </a:lnTo>
                <a:lnTo>
                  <a:pt x="0" y="0"/>
                </a:lnTo>
                <a:lnTo>
                  <a:pt x="0" y="100102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57200"/>
            <a:ext cx="2218817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2438400"/>
            <a:ext cx="1973326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600" y="2667000"/>
            <a:ext cx="1828800" cy="1503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2590673"/>
            <a:ext cx="2286000" cy="1622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2590800"/>
            <a:ext cx="2279142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7018" y="308279"/>
            <a:ext cx="1981200" cy="1915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31763" y="5050027"/>
            <a:ext cx="1240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chemeClr val="bg1"/>
                </a:solidFill>
                <a:latin typeface="Trebuchet MS"/>
                <a:cs typeface="Trebuchet MS"/>
              </a:rPr>
              <a:t>Some images </a:t>
            </a:r>
            <a:r>
              <a:rPr sz="800" b="1" spc="-50" dirty="0">
                <a:solidFill>
                  <a:schemeClr val="bg1"/>
                </a:solidFill>
                <a:latin typeface="Trebuchet MS"/>
                <a:cs typeface="Trebuchet MS"/>
              </a:rPr>
              <a:t>courtesy </a:t>
            </a:r>
            <a:r>
              <a:rPr sz="800" b="1" spc="-65" dirty="0">
                <a:solidFill>
                  <a:schemeClr val="bg1"/>
                </a:solidFill>
                <a:latin typeface="Trebuchet MS"/>
                <a:cs typeface="Trebuchet MS"/>
              </a:rPr>
              <a:t>Fred  </a:t>
            </a:r>
            <a:r>
              <a:rPr sz="800" b="1" spc="-30" dirty="0">
                <a:solidFill>
                  <a:schemeClr val="bg1"/>
                </a:solidFill>
                <a:latin typeface="Trebuchet MS"/>
                <a:cs typeface="Trebuchet MS"/>
              </a:rPr>
              <a:t>Mettler </a:t>
            </a:r>
            <a:r>
              <a:rPr sz="800" b="1" spc="-90" dirty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sz="800" b="1" spc="-35" dirty="0">
                <a:solidFill>
                  <a:schemeClr val="bg1"/>
                </a:solidFill>
                <a:latin typeface="Trebuchet MS"/>
                <a:cs typeface="Trebuchet MS"/>
              </a:rPr>
              <a:t>Ron </a:t>
            </a:r>
            <a:r>
              <a:rPr sz="800" b="1" spc="-50" dirty="0">
                <a:solidFill>
                  <a:schemeClr val="bg1"/>
                </a:solidFill>
                <a:latin typeface="Trebuchet MS"/>
                <a:cs typeface="Trebuchet MS"/>
              </a:rPr>
              <a:t>Vlietstra, </a:t>
            </a:r>
            <a:r>
              <a:rPr sz="800" b="1" spc="-60" dirty="0">
                <a:solidFill>
                  <a:schemeClr val="bg1"/>
                </a:solidFill>
                <a:latin typeface="Trebuchet MS"/>
                <a:cs typeface="Trebuchet MS"/>
              </a:rPr>
              <a:t>R.</a:t>
            </a:r>
            <a:r>
              <a:rPr sz="800" b="1" spc="-1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chemeClr val="bg1"/>
                </a:solidFill>
                <a:latin typeface="Trebuchet MS"/>
                <a:cs typeface="Trebuchet MS"/>
              </a:rPr>
              <a:t>M.  </a:t>
            </a:r>
            <a:r>
              <a:rPr sz="800" b="1" spc="-45" dirty="0">
                <a:solidFill>
                  <a:schemeClr val="bg1"/>
                </a:solidFill>
                <a:latin typeface="Trebuchet MS"/>
                <a:cs typeface="Trebuchet MS"/>
              </a:rPr>
              <a:t>Partnership</a:t>
            </a:r>
            <a:endParaRPr sz="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49435" y="6546291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5456" y="6565798"/>
            <a:ext cx="197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254193"/>
            <a:ext cx="813589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dirty="0">
                <a:solidFill>
                  <a:srgbClr val="000000"/>
                </a:solidFill>
              </a:rPr>
              <a:t>Consent </a:t>
            </a:r>
            <a:r>
              <a:rPr sz="2400" b="1" i="1" spc="-5" dirty="0">
                <a:solidFill>
                  <a:srgbClr val="000000"/>
                </a:solidFill>
              </a:rPr>
              <a:t>Topics for Complex</a:t>
            </a:r>
            <a:r>
              <a:rPr sz="2400" b="1" i="1" spc="-40" dirty="0">
                <a:solidFill>
                  <a:srgbClr val="000000"/>
                </a:solidFill>
              </a:rPr>
              <a:t> </a:t>
            </a:r>
            <a:r>
              <a:rPr sz="2400" b="1" i="1" spc="-5" dirty="0">
                <a:solidFill>
                  <a:srgbClr val="000000"/>
                </a:solidFill>
              </a:rPr>
              <a:t>Interventions</a:t>
            </a:r>
            <a:endParaRPr sz="2400" b="1" i="1" dirty="0"/>
          </a:p>
        </p:txBody>
      </p:sp>
      <p:sp>
        <p:nvSpPr>
          <p:cNvPr id="5" name="object 5"/>
          <p:cNvSpPr txBox="1"/>
          <p:nvPr/>
        </p:nvSpPr>
        <p:spPr>
          <a:xfrm>
            <a:off x="451815" y="873829"/>
            <a:ext cx="5720715" cy="43726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latin typeface="Arial"/>
                <a:cs typeface="Arial"/>
              </a:rPr>
              <a:t>Hair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loss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ts val="2160"/>
              </a:lnSpc>
              <a:spcBef>
                <a:spcPts val="96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Usually temporary; regrowth of hair may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</a:p>
          <a:p>
            <a:pPr marL="75628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incomplete.</a:t>
            </a: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latin typeface="Arial"/>
                <a:cs typeface="Arial"/>
              </a:rPr>
              <a:t>Skin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rashes</a:t>
            </a:r>
            <a:endParaRPr sz="2400" dirty="0">
              <a:latin typeface="Arial"/>
              <a:cs typeface="Arial"/>
            </a:endParaRPr>
          </a:p>
          <a:p>
            <a:pPr marL="756285" marR="24130" lvl="1" indent="-286385">
              <a:lnSpc>
                <a:spcPct val="80000"/>
              </a:lnSpc>
              <a:spcBef>
                <a:spcPts val="14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Infrequent, on very rare occasions they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may  </a:t>
            </a:r>
            <a:r>
              <a:rPr sz="2000" dirty="0">
                <a:latin typeface="Arial"/>
                <a:cs typeface="Arial"/>
              </a:rPr>
              <a:t>result in tissue breakdown and possibly  severe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ulcers.</a:t>
            </a: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i="1" spc="-5" dirty="0">
                <a:latin typeface="Arial"/>
                <a:cs typeface="Arial"/>
              </a:rPr>
              <a:t>lightly elevated risk for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cancer</a:t>
            </a:r>
            <a:endParaRPr sz="24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80100"/>
              </a:lnSpc>
              <a:spcBef>
                <a:spcPts val="144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Later in </a:t>
            </a:r>
            <a:r>
              <a:rPr sz="2000" spc="-5" dirty="0">
                <a:latin typeface="Arial"/>
                <a:cs typeface="Arial"/>
              </a:rPr>
              <a:t>life. </a:t>
            </a:r>
            <a:r>
              <a:rPr sz="2000" dirty="0">
                <a:latin typeface="Arial"/>
                <a:cs typeface="Arial"/>
              </a:rPr>
              <a:t>This risk is </a:t>
            </a:r>
            <a:r>
              <a:rPr sz="2000" spc="-5" dirty="0">
                <a:latin typeface="Arial"/>
                <a:cs typeface="Arial"/>
              </a:rPr>
              <a:t>typically </a:t>
            </a:r>
            <a:r>
              <a:rPr sz="2000" dirty="0">
                <a:latin typeface="Arial"/>
                <a:cs typeface="Arial"/>
              </a:rPr>
              <a:t>low  compared to the normal incidence 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  cancer.</a:t>
            </a: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latin typeface="Arial"/>
                <a:cs typeface="Arial"/>
              </a:rPr>
              <a:t>Cataracts </a:t>
            </a:r>
            <a:r>
              <a:rPr sz="2400" spc="-5" dirty="0">
                <a:latin typeface="Arial"/>
                <a:cs typeface="Arial"/>
              </a:rPr>
              <a:t>occur </a:t>
            </a:r>
            <a:r>
              <a:rPr sz="2400" dirty="0">
                <a:latin typeface="Arial"/>
                <a:cs typeface="Arial"/>
              </a:rPr>
              <a:t>rarely.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09029" y="5822696"/>
            <a:ext cx="1614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Courtesy of anonymous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contributor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406349"/>
            <a:ext cx="85159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Radiation risk as an appropriate part of the informed consent</a:t>
            </a:r>
            <a:r>
              <a:rPr sz="2000"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process.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170178"/>
            <a:ext cx="8183880" cy="534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4460" algn="l"/>
              </a:tabLst>
            </a:pPr>
            <a:r>
              <a:rPr sz="1800" b="1" spc="-5" dirty="0">
                <a:latin typeface="Arial"/>
                <a:cs typeface="Arial"/>
              </a:rPr>
              <a:t>Patient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size</a:t>
            </a:r>
            <a:endParaRPr sz="18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800" b="1" spc="-10" dirty="0">
                <a:latin typeface="Arial"/>
                <a:cs typeface="Arial"/>
              </a:rPr>
              <a:t>Anticipated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complexity</a:t>
            </a:r>
            <a:endParaRPr sz="18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800" b="1" spc="-5" dirty="0">
                <a:latin typeface="Arial"/>
                <a:cs typeface="Arial"/>
              </a:rPr>
              <a:t>Coexisting diseases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conditions</a:t>
            </a:r>
            <a:endParaRPr sz="1800" dirty="0">
              <a:latin typeface="Arial"/>
              <a:cs typeface="Arial"/>
            </a:endParaRPr>
          </a:p>
          <a:p>
            <a:pPr marL="581025" marR="76200" lvl="1" indent="-111125">
              <a:lnSpc>
                <a:spcPct val="100000"/>
              </a:lnSpc>
              <a:buChar char="•"/>
              <a:tabLst>
                <a:tab pos="581660" algn="l"/>
              </a:tabLst>
            </a:pPr>
            <a:r>
              <a:rPr sz="1800" spc="-5" dirty="0">
                <a:latin typeface="Arial"/>
                <a:cs typeface="Arial"/>
              </a:rPr>
              <a:t>Scleroderma; systemic lupus erythematosus; possibly rheumatoid arthritis;  Hyperthyroidism; poor nutritional </a:t>
            </a:r>
            <a:r>
              <a:rPr sz="1800" dirty="0">
                <a:latin typeface="Arial"/>
                <a:cs typeface="Arial"/>
              </a:rPr>
              <a:t>status; </a:t>
            </a:r>
            <a:r>
              <a:rPr sz="1800" spc="-5" dirty="0">
                <a:latin typeface="Arial"/>
                <a:cs typeface="Arial"/>
              </a:rPr>
              <a:t>compromised skin integrity  (diabetes mellitus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thought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negatively impact recovery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raidation  damage)</a:t>
            </a:r>
            <a:endParaRPr sz="1800" dirty="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7960" algn="l"/>
              </a:tabLst>
            </a:pPr>
            <a:r>
              <a:rPr sz="1800" b="1" spc="-5" dirty="0">
                <a:latin typeface="Arial"/>
                <a:cs typeface="Arial"/>
              </a:rPr>
              <a:t>Genetic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factors</a:t>
            </a:r>
            <a:endParaRPr sz="1800" dirty="0">
              <a:latin typeface="Arial"/>
              <a:cs typeface="Arial"/>
            </a:endParaRPr>
          </a:p>
          <a:p>
            <a:pPr marL="581025" marR="586105" lvl="1" indent="-111125">
              <a:lnSpc>
                <a:spcPct val="100000"/>
              </a:lnSpc>
              <a:buChar char="•"/>
              <a:tabLst>
                <a:tab pos="581660" algn="l"/>
              </a:tabLst>
            </a:pPr>
            <a:r>
              <a:rPr sz="1800" spc="-5" dirty="0">
                <a:latin typeface="Arial"/>
                <a:cs typeface="Arial"/>
              </a:rPr>
              <a:t>heterozygous </a:t>
            </a:r>
            <a:r>
              <a:rPr sz="1800" dirty="0">
                <a:latin typeface="Arial"/>
                <a:cs typeface="Arial"/>
              </a:rPr>
              <a:t>for the </a:t>
            </a:r>
            <a:r>
              <a:rPr sz="1800" i="1" spc="-45" dirty="0">
                <a:latin typeface="Arial"/>
                <a:cs typeface="Arial"/>
              </a:rPr>
              <a:t>ATM </a:t>
            </a:r>
            <a:r>
              <a:rPr sz="1800" i="1" spc="-5" dirty="0">
                <a:latin typeface="Arial"/>
                <a:cs typeface="Arial"/>
              </a:rPr>
              <a:t>gene; </a:t>
            </a:r>
            <a:r>
              <a:rPr sz="1800" spc="-5" dirty="0">
                <a:latin typeface="Arial"/>
                <a:cs typeface="Arial"/>
              </a:rPr>
              <a:t>Fanconi anemia; Bloom </a:t>
            </a:r>
            <a:r>
              <a:rPr sz="1800" spc="-10" dirty="0">
                <a:latin typeface="Arial"/>
                <a:cs typeface="Arial"/>
              </a:rPr>
              <a:t>syndrome;  </a:t>
            </a:r>
            <a:r>
              <a:rPr sz="1800" spc="-5" dirty="0">
                <a:latin typeface="Arial"/>
                <a:cs typeface="Arial"/>
              </a:rPr>
              <a:t>xeroderma pigmentosum; Familial </a:t>
            </a:r>
            <a:r>
              <a:rPr sz="1800" spc="-10" dirty="0">
                <a:latin typeface="Arial"/>
                <a:cs typeface="Arial"/>
              </a:rPr>
              <a:t>polyposis; </a:t>
            </a:r>
            <a:r>
              <a:rPr sz="1800" spc="-5" dirty="0">
                <a:latin typeface="Arial"/>
                <a:cs typeface="Arial"/>
              </a:rPr>
              <a:t>Gardner </a:t>
            </a:r>
            <a:r>
              <a:rPr sz="1800" spc="-10" dirty="0">
                <a:latin typeface="Arial"/>
                <a:cs typeface="Arial"/>
              </a:rPr>
              <a:t>syndrome;  </a:t>
            </a:r>
            <a:r>
              <a:rPr sz="1800" spc="-5" dirty="0">
                <a:latin typeface="Arial"/>
                <a:cs typeface="Arial"/>
              </a:rPr>
              <a:t>hereditary malignant melanoma; dysplastic nevus </a:t>
            </a:r>
            <a:r>
              <a:rPr sz="1800" spc="-10" dirty="0">
                <a:latin typeface="Arial"/>
                <a:cs typeface="Arial"/>
              </a:rPr>
              <a:t>syndrome;  </a:t>
            </a:r>
            <a:r>
              <a:rPr sz="1800" spc="-5" dirty="0">
                <a:latin typeface="Arial"/>
                <a:cs typeface="Arial"/>
              </a:rPr>
              <a:t>Neurofibromatosis; Li-Fraumeni </a:t>
            </a:r>
            <a:r>
              <a:rPr sz="1800" spc="-10" dirty="0">
                <a:latin typeface="Arial"/>
                <a:cs typeface="Arial"/>
              </a:rPr>
              <a:t>syndrome; </a:t>
            </a:r>
            <a:r>
              <a:rPr sz="1800" spc="-5" dirty="0">
                <a:latin typeface="Arial"/>
                <a:cs typeface="Arial"/>
              </a:rPr>
              <a:t>Hereditary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retinoblastoma</a:t>
            </a:r>
            <a:endParaRPr sz="18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800" b="1" spc="-5" dirty="0">
                <a:latin typeface="Arial"/>
                <a:cs typeface="Arial"/>
              </a:rPr>
              <a:t>Medication use</a:t>
            </a:r>
            <a:endParaRPr sz="1800" dirty="0">
              <a:latin typeface="Arial"/>
              <a:cs typeface="Arial"/>
            </a:endParaRPr>
          </a:p>
          <a:p>
            <a:pPr marL="581025" marR="5080" lvl="1" indent="-111125">
              <a:lnSpc>
                <a:spcPct val="100000"/>
              </a:lnSpc>
              <a:buChar char="•"/>
              <a:tabLst>
                <a:tab pos="645795" algn="l"/>
              </a:tabLst>
            </a:pPr>
            <a:r>
              <a:rPr sz="1800" spc="-5" dirty="0">
                <a:latin typeface="Arial"/>
                <a:cs typeface="Arial"/>
              </a:rPr>
              <a:t>actinomycin </a:t>
            </a:r>
            <a:r>
              <a:rPr sz="1800" dirty="0">
                <a:latin typeface="Arial"/>
                <a:cs typeface="Arial"/>
              </a:rPr>
              <a:t>D; </a:t>
            </a:r>
            <a:r>
              <a:rPr sz="1800" spc="-5" dirty="0">
                <a:latin typeface="Arial"/>
                <a:cs typeface="Arial"/>
              </a:rPr>
              <a:t>doxorubicin; </a:t>
            </a:r>
            <a:r>
              <a:rPr sz="1800" spc="-10" dirty="0">
                <a:latin typeface="Arial"/>
                <a:cs typeface="Arial"/>
              </a:rPr>
              <a:t>bleomycin; </a:t>
            </a:r>
            <a:r>
              <a:rPr sz="1800" spc="-5" dirty="0">
                <a:latin typeface="Arial"/>
                <a:cs typeface="Arial"/>
              </a:rPr>
              <a:t>5-fl uorouracil; methotrexate; </a:t>
            </a:r>
            <a:r>
              <a:rPr sz="1800" spc="-15" dirty="0">
                <a:latin typeface="Arial"/>
                <a:cs typeface="Arial"/>
              </a:rPr>
              <a:t>when  </a:t>
            </a:r>
            <a:r>
              <a:rPr sz="1800" spc="-5" dirty="0">
                <a:latin typeface="Arial"/>
                <a:cs typeface="Arial"/>
              </a:rPr>
              <a:t>given in conjunction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radiation </a:t>
            </a:r>
            <a:r>
              <a:rPr sz="1800" spc="-10" dirty="0">
                <a:latin typeface="Arial"/>
                <a:cs typeface="Arial"/>
              </a:rPr>
              <a:t>therapy: </a:t>
            </a:r>
            <a:r>
              <a:rPr sz="1800" spc="-5" dirty="0">
                <a:latin typeface="Arial"/>
                <a:cs typeface="Arial"/>
              </a:rPr>
              <a:t>paclitaxel, docetaxel, and  possibly tamoxifen can result in cutaneous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toxicity</a:t>
            </a:r>
            <a:endParaRPr sz="18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4460" algn="l"/>
              </a:tabLst>
            </a:pPr>
            <a:r>
              <a:rPr sz="1800" b="1" spc="-5" dirty="0">
                <a:latin typeface="Arial"/>
                <a:cs typeface="Arial"/>
              </a:rPr>
              <a:t>Radiation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history</a:t>
            </a:r>
            <a:endParaRPr sz="18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800" b="1" spc="-5" dirty="0">
                <a:latin typeface="Arial"/>
                <a:cs typeface="Arial"/>
              </a:rPr>
              <a:t>Pregnancy</a:t>
            </a:r>
            <a:endParaRPr sz="1800" dirty="0">
              <a:latin typeface="Arial"/>
              <a:cs typeface="Arial"/>
            </a:endParaRPr>
          </a:p>
          <a:p>
            <a:pPr marR="40640" algn="r">
              <a:lnSpc>
                <a:spcPct val="100000"/>
              </a:lnSpc>
              <a:spcBef>
                <a:spcPts val="1300"/>
              </a:spcBef>
            </a:pPr>
            <a:r>
              <a:rPr sz="1400" spc="-5" dirty="0">
                <a:latin typeface="Arial"/>
                <a:cs typeface="Arial"/>
              </a:rPr>
              <a:t>12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512" y="6579234"/>
            <a:ext cx="8816975" cy="0"/>
          </a:xfrm>
          <a:custGeom>
            <a:avLst/>
            <a:gdLst/>
            <a:ahLst/>
            <a:cxnLst/>
            <a:rect l="l" t="t" r="r" b="b"/>
            <a:pathLst>
              <a:path w="8816975">
                <a:moveTo>
                  <a:pt x="0" y="0"/>
                </a:moveTo>
                <a:lnTo>
                  <a:pt x="8816911" y="0"/>
                </a:lnTo>
              </a:path>
            </a:pathLst>
          </a:custGeom>
          <a:ln w="7746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564" y="241300"/>
            <a:ext cx="0" cy="6299200"/>
          </a:xfrm>
          <a:custGeom>
            <a:avLst/>
            <a:gdLst/>
            <a:ahLst/>
            <a:cxnLst/>
            <a:rect l="l" t="t" r="r" b="b"/>
            <a:pathLst>
              <a:path h="6299200">
                <a:moveTo>
                  <a:pt x="0" y="0"/>
                </a:moveTo>
                <a:lnTo>
                  <a:pt x="0" y="6299200"/>
                </a:lnTo>
              </a:path>
            </a:pathLst>
          </a:custGeom>
          <a:ln w="7810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564" y="210184"/>
            <a:ext cx="8816975" cy="0"/>
          </a:xfrm>
          <a:custGeom>
            <a:avLst/>
            <a:gdLst/>
            <a:ahLst/>
            <a:cxnLst/>
            <a:rect l="l" t="t" r="r" b="b"/>
            <a:pathLst>
              <a:path w="8816975">
                <a:moveTo>
                  <a:pt x="0" y="0"/>
                </a:moveTo>
                <a:lnTo>
                  <a:pt x="8816911" y="0"/>
                </a:lnTo>
              </a:path>
            </a:pathLst>
          </a:custGeom>
          <a:ln w="7747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1371" y="241681"/>
            <a:ext cx="0" cy="6298565"/>
          </a:xfrm>
          <a:custGeom>
            <a:avLst/>
            <a:gdLst/>
            <a:ahLst/>
            <a:cxnLst/>
            <a:rect l="l" t="t" r="r" b="b"/>
            <a:pathLst>
              <a:path h="6298565">
                <a:moveTo>
                  <a:pt x="0" y="0"/>
                </a:moveTo>
                <a:lnTo>
                  <a:pt x="0" y="6298501"/>
                </a:lnTo>
              </a:path>
            </a:pathLst>
          </a:custGeom>
          <a:ln w="7810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652" y="6501129"/>
            <a:ext cx="8608695" cy="0"/>
          </a:xfrm>
          <a:custGeom>
            <a:avLst/>
            <a:gdLst/>
            <a:ahLst/>
            <a:cxnLst/>
            <a:rect l="l" t="t" r="r" b="b"/>
            <a:pathLst>
              <a:path w="8608695">
                <a:moveTo>
                  <a:pt x="0" y="0"/>
                </a:moveTo>
                <a:lnTo>
                  <a:pt x="8608631" y="0"/>
                </a:lnTo>
              </a:path>
            </a:pathLst>
          </a:custGeom>
          <a:ln w="2540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670" y="293370"/>
            <a:ext cx="0" cy="6195060"/>
          </a:xfrm>
          <a:custGeom>
            <a:avLst/>
            <a:gdLst/>
            <a:ahLst/>
            <a:cxnLst/>
            <a:rect l="l" t="t" r="r" b="b"/>
            <a:pathLst>
              <a:path h="6195060">
                <a:moveTo>
                  <a:pt x="0" y="0"/>
                </a:moveTo>
                <a:lnTo>
                  <a:pt x="0" y="6195059"/>
                </a:lnTo>
              </a:path>
            </a:pathLst>
          </a:custGeom>
          <a:ln w="26035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652" y="280670"/>
            <a:ext cx="8608695" cy="0"/>
          </a:xfrm>
          <a:custGeom>
            <a:avLst/>
            <a:gdLst/>
            <a:ahLst/>
            <a:cxnLst/>
            <a:rect l="l" t="t" r="r" b="b"/>
            <a:pathLst>
              <a:path w="8608695">
                <a:moveTo>
                  <a:pt x="0" y="0"/>
                </a:moveTo>
                <a:lnTo>
                  <a:pt x="8608631" y="0"/>
                </a:lnTo>
              </a:path>
            </a:pathLst>
          </a:custGeom>
          <a:ln w="2540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3266" y="293624"/>
            <a:ext cx="0" cy="6195060"/>
          </a:xfrm>
          <a:custGeom>
            <a:avLst/>
            <a:gdLst/>
            <a:ahLst/>
            <a:cxnLst/>
            <a:rect l="l" t="t" r="r" b="b"/>
            <a:pathLst>
              <a:path h="6195060">
                <a:moveTo>
                  <a:pt x="0" y="0"/>
                </a:moveTo>
                <a:lnTo>
                  <a:pt x="0" y="6194488"/>
                </a:lnTo>
              </a:path>
            </a:pathLst>
          </a:custGeom>
          <a:ln w="2603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59" y="236220"/>
            <a:ext cx="7808976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" y="662940"/>
            <a:ext cx="3508248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1815" y="662940"/>
            <a:ext cx="568451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59" y="1089660"/>
            <a:ext cx="568452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255" y="1560575"/>
            <a:ext cx="633984" cy="632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3439" y="1531619"/>
            <a:ext cx="7723632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3439" y="1897379"/>
            <a:ext cx="7068311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3439" y="2263139"/>
            <a:ext cx="3063240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1296" y="2263139"/>
            <a:ext cx="490727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4255" y="2657855"/>
            <a:ext cx="633984" cy="632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439" y="2628900"/>
            <a:ext cx="7478268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3439" y="2994660"/>
            <a:ext cx="698906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439" y="3360420"/>
            <a:ext cx="4329684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7740" y="3360420"/>
            <a:ext cx="490727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255" y="3755135"/>
            <a:ext cx="633984" cy="632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3439" y="3726179"/>
            <a:ext cx="6838188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3439" y="4091940"/>
            <a:ext cx="7008876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439" y="4457700"/>
            <a:ext cx="6684264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32319" y="4457700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255" y="4852415"/>
            <a:ext cx="633984" cy="6324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3439" y="4823459"/>
            <a:ext cx="7854696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439" y="5189220"/>
            <a:ext cx="2284476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2532" y="5189220"/>
            <a:ext cx="490728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4255" y="5583935"/>
            <a:ext cx="633984" cy="6324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3439" y="5554979"/>
            <a:ext cx="6717792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439" y="5920740"/>
            <a:ext cx="2369820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17876" y="5920740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3919" y="6301738"/>
            <a:ext cx="411480" cy="5562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23838" y="414811"/>
            <a:ext cx="726376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Most important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facts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about radiation injury  from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fluoroscopy: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8340" y="1610690"/>
            <a:ext cx="7731759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0175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A delay of weeks often </a:t>
            </a:r>
            <a:r>
              <a:rPr sz="2400" b="1" spc="-5" dirty="0">
                <a:latin typeface="Arial"/>
                <a:cs typeface="Arial"/>
              </a:rPr>
              <a:t>occurs </a:t>
            </a:r>
            <a:r>
              <a:rPr sz="2400" b="1" dirty="0">
                <a:latin typeface="Arial"/>
                <a:cs typeface="Arial"/>
              </a:rPr>
              <a:t>between</a:t>
            </a:r>
            <a:r>
              <a:rPr sz="2400" b="1" spc="-2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irradiation  </a:t>
            </a:r>
            <a:r>
              <a:rPr sz="2400" b="1" spc="-5" dirty="0">
                <a:latin typeface="Arial"/>
                <a:cs typeface="Arial"/>
              </a:rPr>
              <a:t>and recognizable symptoms of </a:t>
            </a:r>
            <a:r>
              <a:rPr sz="2400" b="1" spc="-30" dirty="0">
                <a:latin typeface="Arial"/>
                <a:cs typeface="Arial"/>
              </a:rPr>
              <a:t>injury, </a:t>
            </a:r>
            <a:r>
              <a:rPr sz="2400" b="1" spc="-5" dirty="0">
                <a:latin typeface="Arial"/>
                <a:cs typeface="Arial"/>
              </a:rPr>
              <a:t>shorter  </a:t>
            </a:r>
            <a:r>
              <a:rPr sz="2400" b="1" spc="-10" dirty="0">
                <a:latin typeface="Arial"/>
                <a:cs typeface="Arial"/>
              </a:rPr>
              <a:t>delays </a:t>
            </a:r>
            <a:r>
              <a:rPr sz="2400" b="1" spc="-5" dirty="0">
                <a:latin typeface="Arial"/>
                <a:cs typeface="Arial"/>
              </a:rPr>
              <a:t>also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occur;</a:t>
            </a:r>
            <a:endParaRPr sz="2400" dirty="0">
              <a:latin typeface="Arial"/>
              <a:cs typeface="Arial"/>
            </a:endParaRPr>
          </a:p>
          <a:p>
            <a:pPr marL="355600" marR="380365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This </a:t>
            </a:r>
            <a:r>
              <a:rPr sz="2400" b="1" spc="-5" dirty="0">
                <a:latin typeface="Arial"/>
                <a:cs typeface="Arial"/>
              </a:rPr>
              <a:t>delay results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lack of </a:t>
            </a:r>
            <a:r>
              <a:rPr sz="2400" b="1" spc="-5" dirty="0">
                <a:latin typeface="Arial"/>
                <a:cs typeface="Arial"/>
              </a:rPr>
              <a:t>association on the  parts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physicians </a:t>
            </a:r>
            <a:r>
              <a:rPr sz="2400" b="1" dirty="0">
                <a:latin typeface="Arial"/>
                <a:cs typeface="Arial"/>
              </a:rPr>
              <a:t>and patients between </a:t>
            </a:r>
            <a:r>
              <a:rPr sz="2400" b="1" spc="-5" dirty="0">
                <a:latin typeface="Arial"/>
                <a:cs typeface="Arial"/>
              </a:rPr>
              <a:t>the  fluoroscopy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injury;</a:t>
            </a:r>
            <a:endParaRPr sz="2400" dirty="0">
              <a:latin typeface="Arial"/>
              <a:cs typeface="Arial"/>
            </a:endParaRPr>
          </a:p>
          <a:p>
            <a:pPr marL="355600" marR="845819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Patients are </a:t>
            </a:r>
            <a:r>
              <a:rPr sz="2400" b="1" dirty="0">
                <a:latin typeface="Arial"/>
                <a:cs typeface="Arial"/>
              </a:rPr>
              <a:t>often unaware that </a:t>
            </a:r>
            <a:r>
              <a:rPr sz="2400" b="1" spc="-5" dirty="0">
                <a:latin typeface="Arial"/>
                <a:cs typeface="Arial"/>
              </a:rPr>
              <a:t>fluoroscopy  procedures use </a:t>
            </a:r>
            <a:r>
              <a:rPr sz="2400" b="1" dirty="0">
                <a:latin typeface="Arial"/>
                <a:cs typeface="Arial"/>
              </a:rPr>
              <a:t>x </a:t>
            </a:r>
            <a:r>
              <a:rPr sz="2400" b="1" spc="-10" dirty="0">
                <a:latin typeface="Arial"/>
                <a:cs typeface="Arial"/>
              </a:rPr>
              <a:t>rays </a:t>
            </a: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are </a:t>
            </a:r>
            <a:r>
              <a:rPr sz="2400" b="1" spc="-5" dirty="0">
                <a:latin typeface="Arial"/>
                <a:cs typeface="Arial"/>
              </a:rPr>
              <a:t>usually </a:t>
            </a:r>
            <a:r>
              <a:rPr sz="2400" b="1" dirty="0">
                <a:latin typeface="Arial"/>
                <a:cs typeface="Arial"/>
              </a:rPr>
              <a:t>totally  unaware that </a:t>
            </a:r>
            <a:r>
              <a:rPr sz="2400" b="1" spc="-5" dirty="0">
                <a:latin typeface="Arial"/>
                <a:cs typeface="Arial"/>
              </a:rPr>
              <a:t>fluoroscopy can cause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injury;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Physicians are </a:t>
            </a:r>
            <a:r>
              <a:rPr sz="2400" b="1" dirty="0">
                <a:latin typeface="Arial"/>
                <a:cs typeface="Arial"/>
              </a:rPr>
              <a:t>often unaware that </a:t>
            </a:r>
            <a:r>
              <a:rPr sz="2400" b="1" spc="-5" dirty="0">
                <a:latin typeface="Arial"/>
                <a:cs typeface="Arial"/>
              </a:rPr>
              <a:t>fluoroscopy can  cause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injury;</a:t>
            </a:r>
            <a:endParaRPr sz="2400" dirty="0">
              <a:latin typeface="Arial"/>
              <a:cs typeface="Arial"/>
            </a:endParaRPr>
          </a:p>
          <a:p>
            <a:pPr marL="355600" marR="114173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Physicians are </a:t>
            </a:r>
            <a:r>
              <a:rPr sz="2400" b="1" dirty="0">
                <a:latin typeface="Arial"/>
                <a:cs typeface="Arial"/>
              </a:rPr>
              <a:t>often </a:t>
            </a:r>
            <a:r>
              <a:rPr sz="2400" b="1" spc="-5" dirty="0">
                <a:latin typeface="Arial"/>
                <a:cs typeface="Arial"/>
              </a:rPr>
              <a:t>poorly trained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dose  management.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305800" cy="1178015"/>
          </a:xfrm>
          <a:prstGeom prst="rect">
            <a:avLst/>
          </a:prstGeom>
        </p:spPr>
        <p:txBody>
          <a:bodyPr vert="horz" wrap="square" lIns="0" tIns="191262" rIns="0" bIns="0" rtlCol="0">
            <a:spAutoFit/>
          </a:bodyPr>
          <a:lstStyle/>
          <a:p>
            <a:pPr marL="2430780" marR="5080" indent="-21202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Prevalent </a:t>
            </a:r>
            <a:r>
              <a:rPr sz="3200" spc="-5" dirty="0">
                <a:solidFill>
                  <a:srgbClr val="000000"/>
                </a:solidFill>
              </a:rPr>
              <a:t>features </a:t>
            </a:r>
            <a:r>
              <a:rPr sz="3200" dirty="0">
                <a:solidFill>
                  <a:srgbClr val="000000"/>
                </a:solidFill>
              </a:rPr>
              <a:t>of </a:t>
            </a:r>
            <a:r>
              <a:rPr sz="3200" spc="-5" dirty="0">
                <a:solidFill>
                  <a:srgbClr val="000000"/>
                </a:solidFill>
              </a:rPr>
              <a:t>radiation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injury  (burn)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cases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09600" y="1519942"/>
            <a:ext cx="6554867" cy="38690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pPr marL="355600" marR="52324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-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overlap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spine, 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 passing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calcium,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dissection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interventionalist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fluoroscopy,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cines,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hi-dose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  <a:p>
            <a:pPr marL="355600" marR="89916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Interventionalist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unaware of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risk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patient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monitoring of dose – not available or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9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1208</Words>
  <Application>Microsoft Office PowerPoint</Application>
  <PresentationFormat>On-screen Show (4:3)</PresentationFormat>
  <Paragraphs>177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PowerPoint Presentation</vt:lpstr>
      <vt:lpstr>Image intensified  angiography</vt:lpstr>
      <vt:lpstr>Effects from  inappropriate  use of  fluoroscopy</vt:lpstr>
      <vt:lpstr>PowerPoint Presentation</vt:lpstr>
      <vt:lpstr>PowerPoint Presentation</vt:lpstr>
      <vt:lpstr>Consent Topics for Complex Interventions</vt:lpstr>
      <vt:lpstr>Radiation risk as an appropriate part of the informed consent process.</vt:lpstr>
      <vt:lpstr>Most important facts about radiation injury  from fluoroscopy:</vt:lpstr>
      <vt:lpstr>Prevalent features of radiation injury  (burn) cases</vt:lpstr>
      <vt:lpstr>Diagnosis of Radiation Injury</vt:lpstr>
      <vt:lpstr>PowerPoint Presentation</vt:lpstr>
      <vt:lpstr>Recent communications on radiation injury</vt:lpstr>
      <vt:lpstr>PowerPoint Presentation</vt:lpstr>
      <vt:lpstr>Recent communications on radiation injury</vt:lpstr>
      <vt:lpstr>9 ½ Months after  procedure</vt:lpstr>
      <vt:lpstr>PowerPoint Presentation</vt:lpstr>
      <vt:lpstr>Radiation Risks Induced Cataract  Threshold &lt; 0.7 Gy  Onset depends on dose</vt:lpstr>
      <vt:lpstr>Follow-Up Plan</vt:lpstr>
      <vt:lpstr>Without a Plan…</vt:lpstr>
      <vt:lpstr>Case Report</vt:lpstr>
      <vt:lpstr>PowerPoint Presentation</vt:lpstr>
      <vt:lpstr>PowerPoint Presentation</vt:lpstr>
      <vt:lpstr>PowerPoint Presentation</vt:lpstr>
      <vt:lpstr>Health Physics Society  Position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lwagner</dc:creator>
  <cp:lastModifiedBy>High Tech</cp:lastModifiedBy>
  <cp:revision>19</cp:revision>
  <dcterms:created xsi:type="dcterms:W3CDTF">2018-11-21T06:48:50Z</dcterms:created>
  <dcterms:modified xsi:type="dcterms:W3CDTF">2025-04-06T07:57:00Z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2018-11-21T00:00:00Z</vt:filetime>
  </property>
</Properties>
</file>