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5" r:id="rId3"/>
    <p:sldId id="257" r:id="rId4"/>
    <p:sldId id="258"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5/24/2025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5/24/2025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5/24/2025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5/24/2025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5/24/2025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5/24/2025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100000">
              <a:schemeClr val="bg2">
                <a:shade val="100000"/>
                <a:hueMod val="100000"/>
                <a:satMod val="110000"/>
                <a:lumMod val="130000"/>
              </a:schemeClr>
            </a:gs>
            <a:gs pos="100000">
              <a:schemeClr val="bg2">
                <a:shade val="78000"/>
                <a:hueMod val="44000"/>
                <a:satMod val="200000"/>
                <a:lumMod val="69000"/>
              </a:schemeClr>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5/24/2025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logo of a university&#10;&#10;Description automatically generated">
            <a:extLst>
              <a:ext uri="{FF2B5EF4-FFF2-40B4-BE49-F238E27FC236}">
                <a16:creationId xmlns:a16="http://schemas.microsoft.com/office/drawing/2014/main" id="{9E734230-9B3E-F182-64AB-870467486D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6111" y="730248"/>
            <a:ext cx="1047750" cy="1028700"/>
          </a:xfrm>
          <a:prstGeom prst="rect">
            <a:avLst/>
          </a:prstGeom>
        </p:spPr>
      </p:pic>
      <p:pic>
        <p:nvPicPr>
          <p:cNvPr id="5" name="Picture 4" descr="Home | Tishk International University | The future is here">
            <a:extLst>
              <a:ext uri="{FF2B5EF4-FFF2-40B4-BE49-F238E27FC236}">
                <a16:creationId xmlns:a16="http://schemas.microsoft.com/office/drawing/2014/main" id="{EF5BC9E0-5900-9E36-E610-F49D304DD57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0940" y="966182"/>
            <a:ext cx="4800599" cy="4756536"/>
          </a:xfrm>
          <a:prstGeom prst="rect">
            <a:avLst/>
          </a:prstGeom>
          <a:solidFill>
            <a:schemeClr val="tx1"/>
          </a:solidFill>
        </p:spPr>
      </p:pic>
      <p:sp>
        <p:nvSpPr>
          <p:cNvPr id="7" name="TextBox 6">
            <a:extLst>
              <a:ext uri="{FF2B5EF4-FFF2-40B4-BE49-F238E27FC236}">
                <a16:creationId xmlns:a16="http://schemas.microsoft.com/office/drawing/2014/main" id="{45066A27-8EFD-27DB-7448-91B9D90A35E0}"/>
              </a:ext>
            </a:extLst>
          </p:cNvPr>
          <p:cNvSpPr txBox="1"/>
          <p:nvPr/>
        </p:nvSpPr>
        <p:spPr>
          <a:xfrm>
            <a:off x="6280463" y="1600200"/>
            <a:ext cx="4800599" cy="4401205"/>
          </a:xfrm>
          <a:prstGeom prst="rect">
            <a:avLst/>
          </a:prstGeom>
          <a:noFill/>
        </p:spPr>
        <p:txBody>
          <a:bodyPr wrap="square">
            <a:spAutoFit/>
          </a:bodyPr>
          <a:lstStyle/>
          <a:p>
            <a:pPr algn="ctr"/>
            <a:br>
              <a:rPr lang="en-US" sz="2800" dirty="0">
                <a:latin typeface="Times New Roman" panose="02020603050405020304" pitchFamily="18" charset="0"/>
                <a:cs typeface="Times New Roman" panose="02020603050405020304" pitchFamily="18" charset="0"/>
              </a:rPr>
            </a:br>
            <a:r>
              <a:rPr lang="en-US" sz="2800" spc="-15" dirty="0">
                <a:latin typeface="Times New Roman" panose="02020603050405020304" pitchFamily="18" charset="0"/>
                <a:cs typeface="Times New Roman" panose="02020603050405020304" pitchFamily="18" charset="0"/>
              </a:rPr>
              <a:t>Writing a Referral Letter</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Technical English </a:t>
            </a:r>
          </a:p>
          <a:p>
            <a:pPr algn="ctr"/>
            <a:r>
              <a:rPr lang="en-US" sz="2800" dirty="0">
                <a:latin typeface="Times New Roman" panose="02020603050405020304" pitchFamily="18" charset="0"/>
                <a:cs typeface="Times New Roman" panose="02020603050405020304" pitchFamily="18" charset="0"/>
              </a:rPr>
              <a:t>ELT 104/6</a:t>
            </a:r>
          </a:p>
          <a:p>
            <a:pPr algn="ctr"/>
            <a:r>
              <a:rPr lang="en-US" sz="2800" dirty="0">
                <a:latin typeface="Times New Roman" panose="02020603050405020304" pitchFamily="18" charset="0"/>
                <a:cs typeface="Times New Roman" panose="02020603050405020304" pitchFamily="18" charset="0"/>
              </a:rPr>
              <a:t>ELT 104/P</a:t>
            </a:r>
          </a:p>
          <a:p>
            <a:pPr algn="ctr"/>
            <a:r>
              <a:rPr lang="en-US" sz="2800" dirty="0">
                <a:latin typeface="Times New Roman" panose="02020603050405020304" pitchFamily="18" charset="0"/>
                <a:cs typeface="Times New Roman" panose="02020603050405020304" pitchFamily="18" charset="0"/>
              </a:rPr>
              <a:t>ELT 104/T</a:t>
            </a:r>
            <a:endParaRPr lang="en-US" sz="20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2024 – 2025</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Second Semester</a:t>
            </a:r>
          </a:p>
          <a:p>
            <a:pPr algn="ctr"/>
            <a:endParaRPr lang="en-US" sz="28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Zainab Nizar Karam</a:t>
            </a:r>
          </a:p>
        </p:txBody>
      </p:sp>
    </p:spTree>
    <p:extLst>
      <p:ext uri="{BB962C8B-B14F-4D97-AF65-F5344CB8AC3E}">
        <p14:creationId xmlns:p14="http://schemas.microsoft.com/office/powerpoint/2010/main" val="3808221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D88955-B6F4-4D48-854F-D048373E0D5A}"/>
              </a:ext>
            </a:extLst>
          </p:cNvPr>
          <p:cNvSpPr txBox="1"/>
          <p:nvPr/>
        </p:nvSpPr>
        <p:spPr>
          <a:xfrm>
            <a:off x="503583" y="1086678"/>
            <a:ext cx="10721008" cy="2342949"/>
          </a:xfrm>
          <a:prstGeom prst="rect">
            <a:avLst/>
          </a:prstGeom>
          <a:noFill/>
        </p:spPr>
        <p:txBody>
          <a:bodyPr wrap="square" rtlCol="0">
            <a:spAutoFit/>
          </a:bodyPr>
          <a:lstStyle/>
          <a:p>
            <a:pPr>
              <a:lnSpc>
                <a:spcPct val="250000"/>
              </a:lnSpc>
            </a:pPr>
            <a:r>
              <a:rPr lang="en-US" sz="3200" dirty="0">
                <a:solidFill>
                  <a:schemeClr val="bg1"/>
                </a:solidFill>
                <a:latin typeface="Times New Roman" panose="02020603050405020304" pitchFamily="18" charset="0"/>
                <a:cs typeface="Times New Roman" panose="02020603050405020304" pitchFamily="18" charset="0"/>
              </a:rPr>
              <a:t>Objectives:</a:t>
            </a:r>
          </a:p>
          <a:p>
            <a:pPr>
              <a:lnSpc>
                <a:spcPct val="250000"/>
              </a:lnSpc>
            </a:pPr>
            <a:r>
              <a:rPr lang="en-US" sz="3200" dirty="0">
                <a:solidFill>
                  <a:schemeClr val="bg1"/>
                </a:solidFill>
                <a:latin typeface="Times New Roman" panose="02020603050405020304" pitchFamily="18" charset="0"/>
                <a:cs typeface="Times New Roman" panose="02020603050405020304" pitchFamily="18" charset="0"/>
              </a:rPr>
              <a:t>In this lesson, the students will be able to write a referral letter.</a:t>
            </a:r>
          </a:p>
        </p:txBody>
      </p:sp>
      <p:pic>
        <p:nvPicPr>
          <p:cNvPr id="3" name="Picture 2" descr="A logo of a university&#10;&#10;Description automatically generated">
            <a:extLst>
              <a:ext uri="{FF2B5EF4-FFF2-40B4-BE49-F238E27FC236}">
                <a16:creationId xmlns:a16="http://schemas.microsoft.com/office/drawing/2014/main" id="{32E988FF-6538-DFDE-792F-51C10694BE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30643" y="753228"/>
            <a:ext cx="1047750" cy="1028700"/>
          </a:xfrm>
          <a:prstGeom prst="rect">
            <a:avLst/>
          </a:prstGeom>
        </p:spPr>
      </p:pic>
    </p:spTree>
    <p:extLst>
      <p:ext uri="{BB962C8B-B14F-4D97-AF65-F5344CB8AC3E}">
        <p14:creationId xmlns:p14="http://schemas.microsoft.com/office/powerpoint/2010/main" val="1012206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52AA5-9BED-7972-8A59-B6C7EB5108F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How to write a referral letter</a:t>
            </a:r>
          </a:p>
        </p:txBody>
      </p:sp>
      <p:sp>
        <p:nvSpPr>
          <p:cNvPr id="3" name="Content Placeholder 2">
            <a:extLst>
              <a:ext uri="{FF2B5EF4-FFF2-40B4-BE49-F238E27FC236}">
                <a16:creationId xmlns:a16="http://schemas.microsoft.com/office/drawing/2014/main" id="{AB7A1BB7-D9AC-9613-7156-859008E0ACED}"/>
              </a:ext>
            </a:extLst>
          </p:cNvPr>
          <p:cNvSpPr>
            <a:spLocks noGrp="1"/>
          </p:cNvSpPr>
          <p:nvPr>
            <p:ph idx="1"/>
          </p:nvPr>
        </p:nvSpPr>
        <p:spPr>
          <a:xfrm>
            <a:off x="212035" y="2336873"/>
            <a:ext cx="11343861" cy="3599316"/>
          </a:xfrm>
        </p:spPr>
        <p:txBody>
          <a:bodyPr/>
          <a:lstStyle/>
          <a:p>
            <a:pPr>
              <a:lnSpc>
                <a:spcPct val="150000"/>
              </a:lnSpc>
            </a:pPr>
            <a:r>
              <a:rPr lang="en-US" dirty="0">
                <a:solidFill>
                  <a:schemeClr val="bg1"/>
                </a:solidFill>
                <a:highlight>
                  <a:srgbClr val="FFFF00"/>
                </a:highlight>
                <a:latin typeface="Times New Roman" panose="02020603050405020304" pitchFamily="18" charset="0"/>
                <a:cs typeface="Times New Roman" panose="02020603050405020304" pitchFamily="18" charset="0"/>
              </a:rPr>
              <a:t>Ministry of Health </a:t>
            </a:r>
          </a:p>
          <a:p>
            <a:pPr>
              <a:lnSpc>
                <a:spcPct val="150000"/>
              </a:lnSpc>
            </a:pPr>
            <a:r>
              <a:rPr lang="en-US" dirty="0" err="1">
                <a:solidFill>
                  <a:schemeClr val="bg1"/>
                </a:solidFill>
                <a:latin typeface="Times New Roman" panose="02020603050405020304" pitchFamily="18" charset="0"/>
                <a:cs typeface="Times New Roman" panose="02020603050405020304" pitchFamily="18" charset="0"/>
              </a:rPr>
              <a:t>Kfjlsdflk;sdfj;lk</a:t>
            </a:r>
            <a:endParaRPr lang="en-US" dirty="0">
              <a:solidFill>
                <a:schemeClr val="bg1"/>
              </a:solidFill>
              <a:latin typeface="Times New Roman" panose="02020603050405020304" pitchFamily="18" charset="0"/>
              <a:cs typeface="Times New Roman" panose="02020603050405020304" pitchFamily="18" charset="0"/>
            </a:endParaRPr>
          </a:p>
          <a:p>
            <a:pPr>
              <a:lnSpc>
                <a:spcPct val="150000"/>
              </a:lnSpc>
            </a:pPr>
            <a:r>
              <a:rPr lang="en-US" dirty="0">
                <a:solidFill>
                  <a:schemeClr val="bg1"/>
                </a:solidFill>
                <a:latin typeface="Times New Roman" panose="02020603050405020304" pitchFamily="18" charset="0"/>
                <a:cs typeface="Times New Roman" panose="02020603050405020304" pitchFamily="18" charset="0"/>
              </a:rPr>
              <a:t>The date the referral letter was written.</a:t>
            </a:r>
          </a:p>
          <a:p>
            <a:pPr>
              <a:lnSpc>
                <a:spcPct val="150000"/>
              </a:lnSpc>
            </a:pPr>
            <a:r>
              <a:rPr lang="en-US" dirty="0">
                <a:solidFill>
                  <a:schemeClr val="bg1"/>
                </a:solidFill>
                <a:latin typeface="Times New Roman" panose="02020603050405020304" pitchFamily="18" charset="0"/>
                <a:cs typeface="Times New Roman" panose="02020603050405020304" pitchFamily="18" charset="0"/>
              </a:rPr>
              <a:t>Recipient Information ( </a:t>
            </a:r>
            <a:r>
              <a:rPr lang="en-US" dirty="0">
                <a:solidFill>
                  <a:schemeClr val="bg1"/>
                </a:solidFill>
                <a:highlight>
                  <a:srgbClr val="FFFF00"/>
                </a:highlight>
                <a:latin typeface="Times New Roman" panose="02020603050405020304" pitchFamily="18" charset="0"/>
                <a:cs typeface="Times New Roman" panose="02020603050405020304" pitchFamily="18" charset="0"/>
              </a:rPr>
              <a:t>the name of the person</a:t>
            </a:r>
            <a:r>
              <a:rPr lang="en-US" dirty="0">
                <a:solidFill>
                  <a:schemeClr val="bg1"/>
                </a:solidFill>
                <a:latin typeface="Times New Roman" panose="02020603050405020304" pitchFamily="18" charset="0"/>
                <a:cs typeface="Times New Roman" panose="02020603050405020304" pitchFamily="18" charset="0"/>
              </a:rPr>
              <a:t> who will receive this letter)</a:t>
            </a:r>
          </a:p>
          <a:p>
            <a:pPr>
              <a:lnSpc>
                <a:spcPct val="150000"/>
              </a:lnSpc>
            </a:pPr>
            <a:r>
              <a:rPr lang="en-US" dirty="0">
                <a:solidFill>
                  <a:schemeClr val="bg1"/>
                </a:solidFill>
                <a:latin typeface="Times New Roman" panose="02020603050405020304" pitchFamily="18" charset="0"/>
                <a:cs typeface="Times New Roman" panose="02020603050405020304" pitchFamily="18" charset="0"/>
              </a:rPr>
              <a:t>Patient Identification and Demographics.  (</a:t>
            </a:r>
            <a:r>
              <a:rPr lang="en-US" dirty="0">
                <a:solidFill>
                  <a:schemeClr val="bg1"/>
                </a:solidFill>
                <a:highlight>
                  <a:srgbClr val="FFFF00"/>
                </a:highlight>
                <a:latin typeface="Times New Roman" panose="02020603050405020304" pitchFamily="18" charset="0"/>
                <a:cs typeface="Times New Roman" panose="02020603050405020304" pitchFamily="18" charset="0"/>
              </a:rPr>
              <a:t>Name</a:t>
            </a:r>
            <a:r>
              <a:rPr lang="en-US" dirty="0">
                <a:solidFill>
                  <a:schemeClr val="bg1"/>
                </a:solidFill>
                <a:latin typeface="Times New Roman" panose="02020603050405020304" pitchFamily="18" charset="0"/>
                <a:cs typeface="Times New Roman" panose="02020603050405020304" pitchFamily="18" charset="0"/>
              </a:rPr>
              <a:t>, </a:t>
            </a:r>
            <a:r>
              <a:rPr lang="en-US" dirty="0">
                <a:solidFill>
                  <a:schemeClr val="bg1"/>
                </a:solidFill>
                <a:highlight>
                  <a:srgbClr val="FFFF00"/>
                </a:highlight>
                <a:latin typeface="Times New Roman" panose="02020603050405020304" pitchFamily="18" charset="0"/>
                <a:cs typeface="Times New Roman" panose="02020603050405020304" pitchFamily="18" charset="0"/>
              </a:rPr>
              <a:t>DOB</a:t>
            </a:r>
            <a:r>
              <a:rPr lang="en-US" dirty="0">
                <a:solidFill>
                  <a:schemeClr val="bg1"/>
                </a:solidFill>
                <a:latin typeface="Times New Roman" panose="02020603050405020304" pitchFamily="18" charset="0"/>
                <a:cs typeface="Times New Roman" panose="02020603050405020304" pitchFamily="18" charset="0"/>
              </a:rPr>
              <a:t>, </a:t>
            </a:r>
            <a:r>
              <a:rPr lang="en-US" dirty="0">
                <a:solidFill>
                  <a:schemeClr val="bg1"/>
                </a:solidFill>
                <a:highlight>
                  <a:srgbClr val="FFFF00"/>
                </a:highlight>
                <a:latin typeface="Times New Roman" panose="02020603050405020304" pitchFamily="18" charset="0"/>
                <a:cs typeface="Times New Roman" panose="02020603050405020304" pitchFamily="18" charset="0"/>
              </a:rPr>
              <a:t>Gender</a:t>
            </a:r>
            <a:r>
              <a:rPr lang="en-US" dirty="0">
                <a:solidFill>
                  <a:schemeClr val="bg1"/>
                </a:solidFill>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23B62282-E530-2C3F-8330-F41364BCFB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30643" y="753228"/>
            <a:ext cx="1047750" cy="1028700"/>
          </a:xfrm>
          <a:prstGeom prst="rect">
            <a:avLst/>
          </a:prstGeom>
        </p:spPr>
      </p:pic>
    </p:spTree>
    <p:extLst>
      <p:ext uri="{BB962C8B-B14F-4D97-AF65-F5344CB8AC3E}">
        <p14:creationId xmlns:p14="http://schemas.microsoft.com/office/powerpoint/2010/main" val="1905341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FBBFA-DA99-15DA-9A48-259049B7C293}"/>
              </a:ext>
            </a:extLst>
          </p:cNvPr>
          <p:cNvSpPr>
            <a:spLocks noGrp="1"/>
          </p:cNvSpPr>
          <p:nvPr>
            <p:ph type="title"/>
          </p:nvPr>
        </p:nvSpPr>
        <p:spPr>
          <a:xfrm>
            <a:off x="-98475" y="1104920"/>
            <a:ext cx="10843895" cy="1080938"/>
          </a:xfrm>
        </p:spPr>
        <p:txBody>
          <a:bodyPr>
            <a:normAutofit fontScale="90000"/>
          </a:bodyPr>
          <a:lstStyle/>
          <a:p>
            <a:pPr>
              <a:lnSpc>
                <a:spcPct val="150000"/>
              </a:lnSpc>
            </a:pPr>
            <a:r>
              <a:rPr lang="en-US" sz="2700" dirty="0">
                <a:latin typeface="Times New Roman" panose="02020603050405020304" pitchFamily="18" charset="0"/>
                <a:cs typeface="Times New Roman" panose="02020603050405020304" pitchFamily="18" charset="0"/>
              </a:rPr>
              <a:t>Clinical History and Presenting Complaint (Main Body of the Letter)</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This is the primary reason for referral, highlighting the chronic and recurrent nature of the rash.</a:t>
            </a:r>
            <a:br>
              <a:rPr lang="en-US" sz="3600"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6684F02-7C1C-1BEA-C89A-3B7617616EBF}"/>
              </a:ext>
            </a:extLst>
          </p:cNvPr>
          <p:cNvSpPr>
            <a:spLocks noGrp="1"/>
          </p:cNvSpPr>
          <p:nvPr>
            <p:ph idx="1"/>
          </p:nvPr>
        </p:nvSpPr>
        <p:spPr>
          <a:xfrm>
            <a:off x="154745" y="2336872"/>
            <a:ext cx="11366695" cy="4077995"/>
          </a:xfrm>
        </p:spPr>
        <p:txBody>
          <a:bodyPr>
            <a:normAutofit fontScale="92500" lnSpcReduction="10000"/>
          </a:bodyPr>
          <a:lstStyle/>
          <a:p>
            <a:pPr algn="just">
              <a:lnSpc>
                <a:spcPct val="150000"/>
              </a:lnSpc>
            </a:pPr>
            <a:r>
              <a:rPr lang="en-US" sz="3200" dirty="0">
                <a:solidFill>
                  <a:schemeClr val="bg1"/>
                </a:solidFill>
                <a:latin typeface="Times New Roman" panose="02020603050405020304" pitchFamily="18" charset="0"/>
                <a:cs typeface="Times New Roman" panose="02020603050405020304" pitchFamily="18" charset="0"/>
              </a:rPr>
              <a:t>In the beginning of the body part, mention the problem and how often it has repeated and if it appears in one part or different parts of the patient’s body and mention for how long (days, months, or years)</a:t>
            </a:r>
          </a:p>
          <a:p>
            <a:pPr algn="just">
              <a:lnSpc>
                <a:spcPct val="150000"/>
              </a:lnSpc>
              <a:buFont typeface="Wingdings" panose="05000000000000000000" pitchFamily="2" charset="2"/>
              <a:buChar char="q"/>
            </a:pPr>
            <a:r>
              <a:rPr lang="en-US" sz="3200" dirty="0">
                <a:solidFill>
                  <a:schemeClr val="bg1"/>
                </a:solidFill>
                <a:latin typeface="Times New Roman" panose="02020603050405020304" pitchFamily="18" charset="0"/>
                <a:cs typeface="Times New Roman" panose="02020603050405020304" pitchFamily="18" charset="0"/>
              </a:rPr>
              <a:t>The patient has complained of </a:t>
            </a:r>
            <a:r>
              <a:rPr lang="en-US" sz="3200" dirty="0">
                <a:solidFill>
                  <a:schemeClr val="bg1"/>
                </a:solidFill>
                <a:highlight>
                  <a:srgbClr val="FFFF00"/>
                </a:highlight>
                <a:latin typeface="Times New Roman" panose="02020603050405020304" pitchFamily="18" charset="0"/>
                <a:cs typeface="Times New Roman" panose="02020603050405020304" pitchFamily="18" charset="0"/>
              </a:rPr>
              <a:t>rash</a:t>
            </a:r>
            <a:r>
              <a:rPr lang="en-US" sz="3200" dirty="0">
                <a:solidFill>
                  <a:schemeClr val="bg1"/>
                </a:solidFill>
                <a:latin typeface="Times New Roman" panose="02020603050405020304" pitchFamily="18" charset="0"/>
                <a:cs typeface="Times New Roman" panose="02020603050405020304" pitchFamily="18" charset="0"/>
              </a:rPr>
              <a:t> Which has </a:t>
            </a:r>
            <a:r>
              <a:rPr lang="en-US" sz="3200" dirty="0">
                <a:solidFill>
                  <a:schemeClr val="bg1"/>
                </a:solidFill>
                <a:highlight>
                  <a:srgbClr val="FFFF00"/>
                </a:highlight>
                <a:latin typeface="Times New Roman" panose="02020603050405020304" pitchFamily="18" charset="0"/>
                <a:cs typeface="Times New Roman" panose="02020603050405020304" pitchFamily="18" charset="0"/>
              </a:rPr>
              <a:t>erupted</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a:solidFill>
                  <a:schemeClr val="bg1"/>
                </a:solidFill>
                <a:highlight>
                  <a:srgbClr val="FFFF00"/>
                </a:highlight>
                <a:latin typeface="Times New Roman" panose="02020603050405020304" pitchFamily="18" charset="0"/>
                <a:cs typeface="Times New Roman" panose="02020603050405020304" pitchFamily="18" charset="0"/>
              </a:rPr>
              <a:t>on a number of occasions</a:t>
            </a:r>
            <a:r>
              <a:rPr lang="en-US" sz="3200" dirty="0">
                <a:solidFill>
                  <a:schemeClr val="bg1"/>
                </a:solidFill>
                <a:latin typeface="Times New Roman" panose="02020603050405020304" pitchFamily="18" charset="0"/>
                <a:cs typeface="Times New Roman" panose="02020603050405020304" pitchFamily="18" charset="0"/>
              </a:rPr>
              <a:t> in ( one /  </a:t>
            </a:r>
            <a:r>
              <a:rPr lang="en-US" sz="3200" dirty="0">
                <a:solidFill>
                  <a:schemeClr val="bg1"/>
                </a:solidFill>
                <a:highlight>
                  <a:srgbClr val="FFFF00"/>
                </a:highlight>
                <a:latin typeface="Times New Roman" panose="02020603050405020304" pitchFamily="18" charset="0"/>
                <a:cs typeface="Times New Roman" panose="02020603050405020304" pitchFamily="18" charset="0"/>
              </a:rPr>
              <a:t>different parts</a:t>
            </a:r>
            <a:r>
              <a:rPr lang="en-US" sz="3200" dirty="0">
                <a:solidFill>
                  <a:schemeClr val="bg1"/>
                </a:solidFill>
                <a:latin typeface="Times New Roman" panose="02020603050405020304" pitchFamily="18" charset="0"/>
                <a:cs typeface="Times New Roman" panose="02020603050405020304" pitchFamily="18" charset="0"/>
              </a:rPr>
              <a:t>) of his body </a:t>
            </a:r>
            <a:r>
              <a:rPr lang="en-US" sz="3200" dirty="0">
                <a:solidFill>
                  <a:schemeClr val="bg1"/>
                </a:solidFill>
                <a:highlight>
                  <a:srgbClr val="FFFF00"/>
                </a:highlight>
                <a:latin typeface="Times New Roman" panose="02020603050405020304" pitchFamily="18" charset="0"/>
                <a:cs typeface="Times New Roman" panose="02020603050405020304" pitchFamily="18" charset="0"/>
              </a:rPr>
              <a:t>on and off </a:t>
            </a:r>
            <a:r>
              <a:rPr lang="en-US" sz="3200" dirty="0">
                <a:solidFill>
                  <a:schemeClr val="bg1"/>
                </a:solidFill>
                <a:latin typeface="Times New Roman" panose="02020603050405020304" pitchFamily="18" charset="0"/>
                <a:cs typeface="Times New Roman" panose="02020603050405020304" pitchFamily="18" charset="0"/>
              </a:rPr>
              <a:t>for more than three months.</a:t>
            </a:r>
          </a:p>
        </p:txBody>
      </p:sp>
      <p:pic>
        <p:nvPicPr>
          <p:cNvPr id="4" name="Picture 3" descr="A logo of a university&#10;&#10;Description automatically generated">
            <a:extLst>
              <a:ext uri="{FF2B5EF4-FFF2-40B4-BE49-F238E27FC236}">
                <a16:creationId xmlns:a16="http://schemas.microsoft.com/office/drawing/2014/main" id="{430A9FD3-AC9F-A19D-2A71-8B18E919B1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753228"/>
            <a:ext cx="1047750" cy="1028700"/>
          </a:xfrm>
          <a:prstGeom prst="rect">
            <a:avLst/>
          </a:prstGeom>
        </p:spPr>
      </p:pic>
    </p:spTree>
    <p:extLst>
      <p:ext uri="{BB962C8B-B14F-4D97-AF65-F5344CB8AC3E}">
        <p14:creationId xmlns:p14="http://schemas.microsoft.com/office/powerpoint/2010/main" val="3954576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7D491-6FBA-82EF-1373-F81D367062AF}"/>
              </a:ext>
            </a:extLst>
          </p:cNvPr>
          <p:cNvSpPr>
            <a:spLocks noGrp="1"/>
          </p:cNvSpPr>
          <p:nvPr>
            <p:ph idx="1"/>
          </p:nvPr>
        </p:nvSpPr>
        <p:spPr>
          <a:xfrm>
            <a:off x="0" y="2111789"/>
            <a:ext cx="12041945" cy="4443755"/>
          </a:xfrm>
        </p:spPr>
        <p:txBody>
          <a:bodyPr>
            <a:normAutofit/>
          </a:bodyPr>
          <a:lstStyle/>
          <a:p>
            <a:pPr algn="just">
              <a:lnSpc>
                <a:spcPct val="150000"/>
              </a:lnSpc>
            </a:pPr>
            <a:r>
              <a:rPr lang="en-US" sz="2800" dirty="0">
                <a:solidFill>
                  <a:schemeClr val="bg1"/>
                </a:solidFill>
                <a:latin typeface="Times New Roman" panose="02020603050405020304" pitchFamily="18" charset="0"/>
                <a:cs typeface="Times New Roman" panose="02020603050405020304" pitchFamily="18" charset="0"/>
              </a:rPr>
              <a:t>Add information about his recent condition.</a:t>
            </a:r>
          </a:p>
          <a:p>
            <a:pPr algn="just">
              <a:lnSpc>
                <a:spcPct val="150000"/>
              </a:lnSpc>
              <a:buFont typeface="Wingdings" panose="05000000000000000000" pitchFamily="2" charset="2"/>
              <a:buChar char="q"/>
            </a:pPr>
            <a:r>
              <a:rPr lang="en-US" sz="2800" dirty="0">
                <a:solidFill>
                  <a:schemeClr val="bg1"/>
                </a:solidFill>
                <a:latin typeface="Times New Roman" panose="02020603050405020304" pitchFamily="18" charset="0"/>
                <a:cs typeface="Times New Roman" panose="02020603050405020304" pitchFamily="18" charset="0"/>
              </a:rPr>
              <a:t> </a:t>
            </a:r>
            <a:r>
              <a:rPr lang="en-US" sz="2800" dirty="0">
                <a:solidFill>
                  <a:schemeClr val="bg1"/>
                </a:solidFill>
                <a:highlight>
                  <a:srgbClr val="FFFF00"/>
                </a:highlight>
                <a:latin typeface="Times New Roman" panose="02020603050405020304" pitchFamily="18" charset="0"/>
                <a:cs typeface="Times New Roman" panose="02020603050405020304" pitchFamily="18" charset="0"/>
              </a:rPr>
              <a:t>Recently</a:t>
            </a:r>
            <a:r>
              <a:rPr lang="en-US" sz="2800" dirty="0">
                <a:solidFill>
                  <a:schemeClr val="bg1"/>
                </a:solidFill>
                <a:latin typeface="Times New Roman" panose="02020603050405020304" pitchFamily="18" charset="0"/>
                <a:cs typeface="Times New Roman" panose="02020603050405020304" pitchFamily="18" charset="0"/>
              </a:rPr>
              <a:t>, he has also complained of bilateral intermittent nasal blockage, itchy nose and eyes, watery nasal discharge. </a:t>
            </a:r>
          </a:p>
          <a:p>
            <a:pPr algn="just">
              <a:lnSpc>
                <a:spcPct val="150000"/>
              </a:lnSpc>
            </a:pPr>
            <a:r>
              <a:rPr lang="en-US" sz="2800" dirty="0">
                <a:solidFill>
                  <a:schemeClr val="bg1"/>
                </a:solidFill>
                <a:latin typeface="Times New Roman" panose="02020603050405020304" pitchFamily="18" charset="0"/>
                <a:cs typeface="Times New Roman" panose="02020603050405020304" pitchFamily="18" charset="0"/>
              </a:rPr>
              <a:t>Continue adding information to his basic complaints, as well as the medication.</a:t>
            </a:r>
          </a:p>
          <a:p>
            <a:pPr algn="just">
              <a:lnSpc>
                <a:spcPct val="150000"/>
              </a:lnSpc>
              <a:buFont typeface="Wingdings" panose="05000000000000000000" pitchFamily="2" charset="2"/>
              <a:buChar char="q"/>
            </a:pPr>
            <a:r>
              <a:rPr lang="en-US" sz="2800" dirty="0">
                <a:solidFill>
                  <a:schemeClr val="bg1"/>
                </a:solidFill>
                <a:highlight>
                  <a:srgbClr val="FFFF00"/>
                </a:highlight>
                <a:latin typeface="Times New Roman" panose="02020603050405020304" pitchFamily="18" charset="0"/>
                <a:cs typeface="Times New Roman" panose="02020603050405020304" pitchFamily="18" charset="0"/>
              </a:rPr>
              <a:t> The rashes have also increased </a:t>
            </a:r>
            <a:r>
              <a:rPr lang="en-US" sz="2800" dirty="0">
                <a:solidFill>
                  <a:schemeClr val="bg1"/>
                </a:solidFill>
                <a:latin typeface="Times New Roman" panose="02020603050405020304" pitchFamily="18" charset="0"/>
                <a:cs typeface="Times New Roman" panose="02020603050405020304" pitchFamily="18" charset="0"/>
              </a:rPr>
              <a:t>in frequency and duration, treated with occasions with antibiotics and OTC medicine. (</a:t>
            </a:r>
            <a:r>
              <a:rPr lang="en-US" sz="2800" dirty="0">
                <a:latin typeface="Times New Roman" panose="02020603050405020304" pitchFamily="18" charset="0"/>
                <a:cs typeface="Times New Roman" panose="02020603050405020304" pitchFamily="18" charset="0"/>
              </a:rPr>
              <a:t>Over-The-Counter medication).</a:t>
            </a:r>
          </a:p>
        </p:txBody>
      </p:sp>
      <p:pic>
        <p:nvPicPr>
          <p:cNvPr id="4" name="Picture 3" descr="A logo of a university&#10;&#10;Description automatically generated">
            <a:extLst>
              <a:ext uri="{FF2B5EF4-FFF2-40B4-BE49-F238E27FC236}">
                <a16:creationId xmlns:a16="http://schemas.microsoft.com/office/drawing/2014/main" id="{B87C2710-A379-02FC-52C8-37276E4494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753228"/>
            <a:ext cx="1047750" cy="1028700"/>
          </a:xfrm>
          <a:prstGeom prst="rect">
            <a:avLst/>
          </a:prstGeom>
        </p:spPr>
      </p:pic>
      <p:sp>
        <p:nvSpPr>
          <p:cNvPr id="6" name="TextBox 5">
            <a:extLst>
              <a:ext uri="{FF2B5EF4-FFF2-40B4-BE49-F238E27FC236}">
                <a16:creationId xmlns:a16="http://schemas.microsoft.com/office/drawing/2014/main" id="{45B60303-6AB2-E25F-7C90-AF4472A6C4F8}"/>
              </a:ext>
            </a:extLst>
          </p:cNvPr>
          <p:cNvSpPr txBox="1"/>
          <p:nvPr/>
        </p:nvSpPr>
        <p:spPr>
          <a:xfrm>
            <a:off x="187813" y="667413"/>
            <a:ext cx="9828383" cy="1200329"/>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Describes new or worsening associated symptoms, suggesting a possible allergic component or a broader systemic issue. "Bilateral intermittent" means affecting both sides and occurring in episodes.</a:t>
            </a:r>
            <a:endParaRPr lang="en-US" sz="2400" dirty="0"/>
          </a:p>
        </p:txBody>
      </p:sp>
    </p:spTree>
    <p:extLst>
      <p:ext uri="{BB962C8B-B14F-4D97-AF65-F5344CB8AC3E}">
        <p14:creationId xmlns:p14="http://schemas.microsoft.com/office/powerpoint/2010/main" val="1213207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70586F-9AB7-8C7D-C12E-C952785362B0}"/>
              </a:ext>
            </a:extLst>
          </p:cNvPr>
          <p:cNvSpPr>
            <a:spLocks noGrp="1"/>
          </p:cNvSpPr>
          <p:nvPr>
            <p:ph idx="1"/>
          </p:nvPr>
        </p:nvSpPr>
        <p:spPr>
          <a:xfrm>
            <a:off x="112542" y="2086248"/>
            <a:ext cx="11779103" cy="4666244"/>
          </a:xfrm>
        </p:spPr>
        <p:txBody>
          <a:bodyPr>
            <a:normAutofit lnSpcReduction="10000"/>
          </a:bodyPr>
          <a:lstStyle/>
          <a:p>
            <a:pPr algn="just"/>
            <a:r>
              <a:rPr lang="en-US" sz="3200" dirty="0">
                <a:solidFill>
                  <a:schemeClr val="bg1"/>
                </a:solidFill>
                <a:latin typeface="Times New Roman" panose="02020603050405020304" pitchFamily="18" charset="0"/>
                <a:cs typeface="Times New Roman" panose="02020603050405020304" pitchFamily="18" charset="0"/>
              </a:rPr>
              <a:t>Link or disconnect the problem to/from possible factors :</a:t>
            </a:r>
          </a:p>
          <a:p>
            <a:pPr algn="just">
              <a:buFont typeface="Wingdings" panose="05000000000000000000" pitchFamily="2" charset="2"/>
              <a:buChar char="q"/>
            </a:pPr>
            <a:r>
              <a:rPr lang="en-US" sz="3200" dirty="0">
                <a:solidFill>
                  <a:schemeClr val="bg1"/>
                </a:solidFill>
                <a:latin typeface="Times New Roman" panose="02020603050405020304" pitchFamily="18" charset="0"/>
                <a:cs typeface="Times New Roman" panose="02020603050405020304" pitchFamily="18" charset="0"/>
              </a:rPr>
              <a:t> </a:t>
            </a:r>
            <a:r>
              <a:rPr lang="en-US" sz="3200" dirty="0">
                <a:solidFill>
                  <a:schemeClr val="bg1"/>
                </a:solidFill>
                <a:highlight>
                  <a:srgbClr val="FFFF00"/>
                </a:highlight>
                <a:latin typeface="Times New Roman" panose="02020603050405020304" pitchFamily="18" charset="0"/>
                <a:cs typeface="Times New Roman" panose="02020603050405020304" pitchFamily="18" charset="0"/>
              </a:rPr>
              <a:t>This does not seem </a:t>
            </a:r>
            <a:r>
              <a:rPr lang="en-US" sz="3200" dirty="0">
                <a:solidFill>
                  <a:schemeClr val="bg1"/>
                </a:solidFill>
                <a:latin typeface="Times New Roman" panose="02020603050405020304" pitchFamily="18" charset="0"/>
                <a:cs typeface="Times New Roman" panose="02020603050405020304" pitchFamily="18" charset="0"/>
              </a:rPr>
              <a:t>to be related to allergy to pets, nor work or other common factors.</a:t>
            </a:r>
          </a:p>
          <a:p>
            <a:pPr algn="just"/>
            <a:r>
              <a:rPr lang="en-US" sz="3200" dirty="0">
                <a:solidFill>
                  <a:schemeClr val="bg1"/>
                </a:solidFill>
                <a:latin typeface="Times New Roman" panose="02020603050405020304" pitchFamily="18" charset="0"/>
                <a:cs typeface="Times New Roman" panose="02020603050405020304" pitchFamily="18" charset="0"/>
              </a:rPr>
              <a:t>Mention previous medication.</a:t>
            </a:r>
          </a:p>
          <a:p>
            <a:pPr algn="just">
              <a:buFont typeface="Wingdings" panose="05000000000000000000" pitchFamily="2" charset="2"/>
              <a:buChar char="q"/>
            </a:pPr>
            <a:r>
              <a:rPr lang="en-US" sz="3200" dirty="0">
                <a:solidFill>
                  <a:schemeClr val="bg1"/>
                </a:solidFill>
                <a:latin typeface="Times New Roman" panose="02020603050405020304" pitchFamily="18" charset="0"/>
                <a:cs typeface="Times New Roman" panose="02020603050405020304" pitchFamily="18" charset="0"/>
              </a:rPr>
              <a:t> </a:t>
            </a:r>
            <a:r>
              <a:rPr lang="en-US" sz="3200" dirty="0">
                <a:solidFill>
                  <a:schemeClr val="bg1"/>
                </a:solidFill>
                <a:highlight>
                  <a:srgbClr val="FFFF00"/>
                </a:highlight>
                <a:latin typeface="Times New Roman" panose="02020603050405020304" pitchFamily="18" charset="0"/>
                <a:cs typeface="Times New Roman" panose="02020603050405020304" pitchFamily="18" charset="0"/>
              </a:rPr>
              <a:t>The patient has </a:t>
            </a:r>
            <a:r>
              <a:rPr lang="en-US" sz="3200" dirty="0">
                <a:solidFill>
                  <a:schemeClr val="bg1"/>
                </a:solidFill>
                <a:latin typeface="Times New Roman" panose="02020603050405020304" pitchFamily="18" charset="0"/>
                <a:cs typeface="Times New Roman" panose="02020603050405020304" pitchFamily="18" charset="0"/>
              </a:rPr>
              <a:t>responded to </a:t>
            </a:r>
            <a:r>
              <a:rPr lang="en-US" sz="3200" dirty="0" err="1">
                <a:solidFill>
                  <a:schemeClr val="bg1"/>
                </a:solidFill>
                <a:latin typeface="Times New Roman" panose="02020603050405020304" pitchFamily="18" charset="0"/>
                <a:cs typeface="Times New Roman" panose="02020603050405020304" pitchFamily="18" charset="0"/>
              </a:rPr>
              <a:t>Piriton</a:t>
            </a:r>
            <a:r>
              <a:rPr lang="en-US" sz="3200" dirty="0">
                <a:solidFill>
                  <a:schemeClr val="bg1"/>
                </a:solidFill>
                <a:latin typeface="Times New Roman" panose="02020603050405020304" pitchFamily="18" charset="0"/>
                <a:cs typeface="Times New Roman" panose="02020603050405020304" pitchFamily="18" charset="0"/>
              </a:rPr>
              <a:t>.</a:t>
            </a:r>
          </a:p>
          <a:p>
            <a:pPr algn="just"/>
            <a:r>
              <a:rPr lang="en-US" sz="3200" dirty="0">
                <a:solidFill>
                  <a:schemeClr val="bg1"/>
                </a:solidFill>
                <a:latin typeface="Times New Roman" panose="02020603050405020304" pitchFamily="18" charset="0"/>
                <a:cs typeface="Times New Roman" panose="02020603050405020304" pitchFamily="18" charset="0"/>
              </a:rPr>
              <a:t>Important information indicating that standard allergy tests haven't provided a clear answer, which is why a specialist opinion is needed.</a:t>
            </a:r>
          </a:p>
          <a:p>
            <a:pPr algn="just">
              <a:buFont typeface="Wingdings" panose="05000000000000000000" pitchFamily="2" charset="2"/>
              <a:buChar char="q"/>
            </a:pPr>
            <a:r>
              <a:rPr lang="en-US" sz="3200" dirty="0">
                <a:solidFill>
                  <a:schemeClr val="bg1"/>
                </a:solidFill>
                <a:latin typeface="Times New Roman" panose="02020603050405020304" pitchFamily="18" charset="0"/>
                <a:cs typeface="Times New Roman" panose="02020603050405020304" pitchFamily="18" charset="0"/>
              </a:rPr>
              <a:t> </a:t>
            </a:r>
            <a:r>
              <a:rPr lang="en-US" sz="3200" dirty="0">
                <a:solidFill>
                  <a:schemeClr val="bg1"/>
                </a:solidFill>
                <a:highlight>
                  <a:srgbClr val="FFFF00"/>
                </a:highlight>
                <a:latin typeface="Times New Roman" panose="02020603050405020304" pitchFamily="18" charset="0"/>
                <a:cs typeface="Times New Roman" panose="02020603050405020304" pitchFamily="18" charset="0"/>
              </a:rPr>
              <a:t>The patients has had </a:t>
            </a:r>
            <a:r>
              <a:rPr lang="en-US" sz="3200" dirty="0">
                <a:solidFill>
                  <a:schemeClr val="bg1"/>
                </a:solidFill>
                <a:latin typeface="Times New Roman" panose="02020603050405020304" pitchFamily="18" charset="0"/>
                <a:cs typeface="Times New Roman" panose="02020603050405020304" pitchFamily="18" charset="0"/>
              </a:rPr>
              <a:t>allergy sensitivity testing with no conclusive results.</a:t>
            </a:r>
          </a:p>
          <a:p>
            <a:endParaRPr lang="en-US" dirty="0">
              <a:solidFill>
                <a:schemeClr val="bg1"/>
              </a:solidFill>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591BD15E-3853-4F30-A374-4303839C69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753228"/>
            <a:ext cx="1047750" cy="1028700"/>
          </a:xfrm>
          <a:prstGeom prst="rect">
            <a:avLst/>
          </a:prstGeom>
        </p:spPr>
      </p:pic>
      <p:sp>
        <p:nvSpPr>
          <p:cNvPr id="6" name="TextBox 5">
            <a:extLst>
              <a:ext uri="{FF2B5EF4-FFF2-40B4-BE49-F238E27FC236}">
                <a16:creationId xmlns:a16="http://schemas.microsoft.com/office/drawing/2014/main" id="{6CC5B8B4-400C-686B-0A82-E07777DC662D}"/>
              </a:ext>
            </a:extLst>
          </p:cNvPr>
          <p:cNvSpPr txBox="1"/>
          <p:nvPr/>
        </p:nvSpPr>
        <p:spPr>
          <a:xfrm>
            <a:off x="112542" y="539013"/>
            <a:ext cx="9842451" cy="1457130"/>
          </a:xfrm>
          <a:prstGeom prst="rect">
            <a:avLst/>
          </a:prstGeom>
          <a:noFill/>
        </p:spPr>
        <p:txBody>
          <a:bodyPr wrap="square">
            <a:spAutoFit/>
          </a:bodyPr>
          <a:lstStyle/>
          <a:p>
            <a:pPr>
              <a:lnSpc>
                <a:spcPct val="200000"/>
              </a:lnSpc>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Rules out some common allergens/triggers based on patient history or initial assessment.</a:t>
            </a:r>
          </a:p>
        </p:txBody>
      </p:sp>
    </p:spTree>
    <p:extLst>
      <p:ext uri="{BB962C8B-B14F-4D97-AF65-F5344CB8AC3E}">
        <p14:creationId xmlns:p14="http://schemas.microsoft.com/office/powerpoint/2010/main" val="319126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D911D3-BB95-3E2A-2476-B5156F0723F3}"/>
              </a:ext>
            </a:extLst>
          </p:cNvPr>
          <p:cNvSpPr>
            <a:spLocks noGrp="1"/>
          </p:cNvSpPr>
          <p:nvPr>
            <p:ph idx="1"/>
          </p:nvPr>
        </p:nvSpPr>
        <p:spPr>
          <a:xfrm>
            <a:off x="98474" y="2025748"/>
            <a:ext cx="11648049" cy="4600135"/>
          </a:xfrm>
        </p:spPr>
        <p:txBody>
          <a:bodyPr>
            <a:normAutofit/>
          </a:bodyPr>
          <a:lstStyle/>
          <a:p>
            <a:pPr algn="just">
              <a:lnSpc>
                <a:spcPct val="200000"/>
              </a:lnSpc>
            </a:pPr>
            <a:r>
              <a:rPr lang="en-US" sz="3200" dirty="0">
                <a:solidFill>
                  <a:schemeClr val="bg1"/>
                </a:solidFill>
                <a:latin typeface="Times New Roman" panose="02020603050405020304" pitchFamily="18" charset="0"/>
                <a:cs typeface="Times New Roman" panose="02020603050405020304" pitchFamily="18" charset="0"/>
              </a:rPr>
              <a:t>Talk about his social or family history.</a:t>
            </a:r>
          </a:p>
          <a:p>
            <a:pPr algn="just">
              <a:lnSpc>
                <a:spcPct val="200000"/>
              </a:lnSpc>
            </a:pPr>
            <a:r>
              <a:rPr lang="en-US" sz="3200" dirty="0">
                <a:solidFill>
                  <a:schemeClr val="bg1"/>
                </a:solidFill>
                <a:highlight>
                  <a:srgbClr val="FFFF00"/>
                </a:highlight>
                <a:latin typeface="Times New Roman" panose="02020603050405020304" pitchFamily="18" charset="0"/>
                <a:cs typeface="Times New Roman" panose="02020603050405020304" pitchFamily="18" charset="0"/>
              </a:rPr>
              <a:t>The patient spent several years in West Africa working </a:t>
            </a:r>
            <a:r>
              <a:rPr lang="en-US" sz="3200" dirty="0">
                <a:solidFill>
                  <a:schemeClr val="bg1"/>
                </a:solidFill>
                <a:latin typeface="Times New Roman" panose="02020603050405020304" pitchFamily="18" charset="0"/>
                <a:cs typeface="Times New Roman" panose="02020603050405020304" pitchFamily="18" charset="0"/>
              </a:rPr>
              <a:t>as a volunteer in his early 20s. The Africa connection may have some bearing and I would appreciate your opinion.</a:t>
            </a:r>
          </a:p>
        </p:txBody>
      </p:sp>
      <p:pic>
        <p:nvPicPr>
          <p:cNvPr id="4" name="Picture 3" descr="A logo of a university&#10;&#10;Description automatically generated">
            <a:extLst>
              <a:ext uri="{FF2B5EF4-FFF2-40B4-BE49-F238E27FC236}">
                <a16:creationId xmlns:a16="http://schemas.microsoft.com/office/drawing/2014/main" id="{ABA27386-1EA7-8B04-B249-AD1B42B687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753228"/>
            <a:ext cx="1047750" cy="1028700"/>
          </a:xfrm>
          <a:prstGeom prst="rect">
            <a:avLst/>
          </a:prstGeom>
        </p:spPr>
      </p:pic>
    </p:spTree>
    <p:extLst>
      <p:ext uri="{BB962C8B-B14F-4D97-AF65-F5344CB8AC3E}">
        <p14:creationId xmlns:p14="http://schemas.microsoft.com/office/powerpoint/2010/main" val="2808400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16711-BAC2-D036-2337-1D936BB946A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Closing </a:t>
            </a:r>
          </a:p>
        </p:txBody>
      </p:sp>
      <p:sp>
        <p:nvSpPr>
          <p:cNvPr id="3" name="Content Placeholder 2">
            <a:extLst>
              <a:ext uri="{FF2B5EF4-FFF2-40B4-BE49-F238E27FC236}">
                <a16:creationId xmlns:a16="http://schemas.microsoft.com/office/drawing/2014/main" id="{6EEAA3A9-3E1D-4B8D-00E4-617400E42998}"/>
              </a:ext>
            </a:extLst>
          </p:cNvPr>
          <p:cNvSpPr>
            <a:spLocks noGrp="1"/>
          </p:cNvSpPr>
          <p:nvPr>
            <p:ph idx="1"/>
          </p:nvPr>
        </p:nvSpPr>
        <p:spPr/>
        <p:txBody>
          <a:bodyPr>
            <a:normAutofit/>
          </a:bodyPr>
          <a:lstStyle/>
          <a:p>
            <a:pPr>
              <a:lnSpc>
                <a:spcPct val="200000"/>
              </a:lnSpc>
            </a:pPr>
            <a:r>
              <a:rPr lang="en-US" sz="3600" dirty="0">
                <a:solidFill>
                  <a:schemeClr val="bg1"/>
                </a:solidFill>
                <a:latin typeface="Times New Roman" panose="02020603050405020304" pitchFamily="18" charset="0"/>
                <a:cs typeface="Times New Roman" panose="02020603050405020304" pitchFamily="18" charset="0"/>
              </a:rPr>
              <a:t>Yours sincerely, </a:t>
            </a:r>
          </a:p>
          <a:p>
            <a:pPr>
              <a:lnSpc>
                <a:spcPct val="200000"/>
              </a:lnSpc>
            </a:pPr>
            <a:r>
              <a:rPr lang="en-US" sz="3600" dirty="0">
                <a:solidFill>
                  <a:schemeClr val="bg1"/>
                </a:solidFill>
                <a:latin typeface="Times New Roman" panose="02020603050405020304" pitchFamily="18" charset="0"/>
                <a:cs typeface="Times New Roman" panose="02020603050405020304" pitchFamily="18" charset="0"/>
              </a:rPr>
              <a:t>Signature </a:t>
            </a:r>
          </a:p>
        </p:txBody>
      </p:sp>
      <p:pic>
        <p:nvPicPr>
          <p:cNvPr id="4" name="Picture 3" descr="A logo of a university&#10;&#10;Description automatically generated">
            <a:extLst>
              <a:ext uri="{FF2B5EF4-FFF2-40B4-BE49-F238E27FC236}">
                <a16:creationId xmlns:a16="http://schemas.microsoft.com/office/drawing/2014/main" id="{5B2A3F8E-0B76-92E2-E3DD-B4A60FFF3E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753228"/>
            <a:ext cx="1047750" cy="1028700"/>
          </a:xfrm>
          <a:prstGeom prst="rect">
            <a:avLst/>
          </a:prstGeom>
        </p:spPr>
      </p:pic>
    </p:spTree>
    <p:extLst>
      <p:ext uri="{BB962C8B-B14F-4D97-AF65-F5344CB8AC3E}">
        <p14:creationId xmlns:p14="http://schemas.microsoft.com/office/powerpoint/2010/main" val="2641597045"/>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119</TotalTime>
  <Words>436</Words>
  <Application>Microsoft Office PowerPoint</Application>
  <PresentationFormat>Widescreen</PresentationFormat>
  <Paragraphs>35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Times New Roman</vt:lpstr>
      <vt:lpstr>Trebuchet MS</vt:lpstr>
      <vt:lpstr>Wingdings</vt:lpstr>
      <vt:lpstr>Berlin</vt:lpstr>
      <vt:lpstr>PowerPoint Presentation</vt:lpstr>
      <vt:lpstr>PowerPoint Presentation</vt:lpstr>
      <vt:lpstr>How to write a referral letter</vt:lpstr>
      <vt:lpstr>Clinical History and Presenting Complaint (Main Body of the Letter) This is the primary reason for referral, highlighting the chronic and recurrent nature of the rash. </vt:lpstr>
      <vt:lpstr>PowerPoint Presentation</vt:lpstr>
      <vt:lpstr>PowerPoint Presentation</vt:lpstr>
      <vt:lpstr>PowerPoint Presentation</vt:lpstr>
      <vt:lpstr>Closing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Zainab</dc:creator>
  <cp:lastModifiedBy>Zainab </cp:lastModifiedBy>
  <cp:revision>13</cp:revision>
  <dcterms:created xsi:type="dcterms:W3CDTF">2025-05-23T22:18:11Z</dcterms:created>
  <dcterms:modified xsi:type="dcterms:W3CDTF">2025-05-24T11:51:12Z</dcterms:modified>
</cp:coreProperties>
</file>