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0" r:id="rId2"/>
    <p:sldId id="306" r:id="rId3"/>
    <p:sldId id="307" r:id="rId4"/>
    <p:sldId id="308" r:id="rId5"/>
    <p:sldId id="309" r:id="rId6"/>
    <p:sldId id="274" r:id="rId7"/>
    <p:sldId id="285" r:id="rId8"/>
    <p:sldId id="287" r:id="rId9"/>
    <p:sldId id="288" r:id="rId10"/>
    <p:sldId id="259" r:id="rId11"/>
    <p:sldId id="260" r:id="rId12"/>
    <p:sldId id="276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EE32530-547D-4EB6-8611-F46570700668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7859EE2-A64B-4A11-9C39-0063EA72F6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612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altLang="ar-IQ" smtClean="0"/>
          </a:p>
        </p:txBody>
      </p:sp>
      <p:sp>
        <p:nvSpPr>
          <p:cNvPr id="297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C6E8B0E-7A33-4044-894B-A9440F1D02AD}" type="slidenum">
              <a:rPr lang="en-US" altLang="ar-IQ" sz="120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altLang="ar-IQ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1876" y="0"/>
            <a:ext cx="992124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2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44.png"/><Relationship Id="rId10" Type="http://schemas.openxmlformats.org/officeDocument/2006/relationships/image" Target="../media/image47.jp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9.png"/><Relationship Id="rId7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8.png"/><Relationship Id="rId7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44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3716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3257550" y="4260850"/>
            <a:ext cx="3089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70C0"/>
                </a:solidFill>
              </a:rPr>
              <a:t>First Grade- 2024-2025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304800" y="3142068"/>
            <a:ext cx="7542213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/>
              <a:t>The Basic of Fluoroscopy</a:t>
            </a:r>
            <a:endParaRPr lang="pt-BR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2716317" y="5113734"/>
            <a:ext cx="417300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prstClr val="black"/>
                </a:solidFill>
              </a:rPr>
              <a:t>Instructor: </a:t>
            </a:r>
            <a:r>
              <a:rPr lang="en-US" altLang="en-US" b="1" i="1" dirty="0">
                <a:cs typeface="Tahoma" panose="020B0604030504040204" pitchFamily="34" charset="0"/>
              </a:rPr>
              <a:t>Prof. Dr. Ronak T. Ali</a:t>
            </a:r>
          </a:p>
          <a:p>
            <a:pPr>
              <a:defRPr/>
            </a:pPr>
            <a:r>
              <a:rPr lang="en-US" b="1" kern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2716213" y="533400"/>
            <a:ext cx="3379787" cy="10160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IQ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kern="0" dirty="0" err="1">
                <a:solidFill>
                  <a:prstClr val="black"/>
                </a:solidFill>
                <a:cs typeface="+mj-cs"/>
              </a:rPr>
              <a:t>Tishk</a:t>
            </a:r>
            <a:r>
              <a:rPr lang="en-US" sz="2000" b="1" kern="0" dirty="0">
                <a:solidFill>
                  <a:prstClr val="black"/>
                </a:solidFill>
                <a:cs typeface="+mj-cs"/>
              </a:rPr>
              <a:t> International University</a:t>
            </a:r>
          </a:p>
          <a:p>
            <a:pPr>
              <a:defRPr/>
            </a:pPr>
            <a:r>
              <a:rPr lang="en-US" sz="2000" b="1" kern="0" dirty="0">
                <a:solidFill>
                  <a:prstClr val="black"/>
                </a:solidFill>
                <a:cs typeface="+mj-cs"/>
              </a:rPr>
              <a:t>Faculty of Applied Science</a:t>
            </a:r>
          </a:p>
          <a:p>
            <a:pPr>
              <a:defRPr/>
            </a:pPr>
            <a:r>
              <a:rPr lang="en-US" sz="2000" b="1" kern="0" dirty="0">
                <a:solidFill>
                  <a:prstClr val="black"/>
                </a:solidFill>
                <a:cs typeface="+mj-cs"/>
              </a:rPr>
              <a:t>Medical Technical Radiology</a:t>
            </a:r>
          </a:p>
        </p:txBody>
      </p:sp>
      <p:sp>
        <p:nvSpPr>
          <p:cNvPr id="9" name="5-Point Star 1">
            <a:extLst>
              <a:ext uri="{FF2B5EF4-FFF2-40B4-BE49-F238E27FC236}"/>
            </a:extLst>
          </p:cNvPr>
          <p:cNvSpPr/>
          <p:nvPr/>
        </p:nvSpPr>
        <p:spPr bwMode="auto">
          <a:xfrm>
            <a:off x="6504730" y="498764"/>
            <a:ext cx="1600200" cy="1285875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10" name="AutoShape 2"/>
          <p:cNvSpPr txBox="1">
            <a:spLocks noChangeArrowheads="1"/>
          </p:cNvSpPr>
          <p:nvPr/>
        </p:nvSpPr>
        <p:spPr>
          <a:xfrm>
            <a:off x="725488" y="2205038"/>
            <a:ext cx="7359650" cy="99536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1507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07"/>
    </mc:Choice>
    <mc:Fallback>
      <p:transition spd="slow" advTm="172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631" y="1000125"/>
            <a:ext cx="6490449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63159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6801" y="1057402"/>
            <a:ext cx="106934" cy="11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61182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2725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0329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4820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7608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54521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586" y="0"/>
                </a:lnTo>
                <a:lnTo>
                  <a:pt x="251586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1552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89701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4" y="135381"/>
                </a:lnTo>
                <a:lnTo>
                  <a:pt x="198754" y="0"/>
                </a:lnTo>
                <a:lnTo>
                  <a:pt x="259461" y="0"/>
                </a:lnTo>
                <a:lnTo>
                  <a:pt x="259461" y="345566"/>
                </a:lnTo>
                <a:lnTo>
                  <a:pt x="198754" y="345566"/>
                </a:lnTo>
                <a:lnTo>
                  <a:pt x="198754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7322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7" y="0"/>
                </a:lnTo>
                <a:lnTo>
                  <a:pt x="176911" y="232790"/>
                </a:lnTo>
                <a:lnTo>
                  <a:pt x="250062" y="0"/>
                </a:lnTo>
                <a:lnTo>
                  <a:pt x="282321" y="0"/>
                </a:lnTo>
                <a:lnTo>
                  <a:pt x="352932" y="345820"/>
                </a:lnTo>
                <a:lnTo>
                  <a:pt x="293497" y="345820"/>
                </a:lnTo>
                <a:lnTo>
                  <a:pt x="257555" y="159384"/>
                </a:lnTo>
                <a:lnTo>
                  <a:pt x="188087" y="350265"/>
                </a:lnTo>
                <a:lnTo>
                  <a:pt x="166115" y="350265"/>
                </a:lnTo>
                <a:lnTo>
                  <a:pt x="96519" y="159384"/>
                </a:lnTo>
                <a:lnTo>
                  <a:pt x="59181" y="345820"/>
                </a:lnTo>
                <a:lnTo>
                  <a:pt x="0" y="345820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5522" y="1006221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4" h="346075">
                <a:moveTo>
                  <a:pt x="0" y="0"/>
                </a:moveTo>
                <a:lnTo>
                  <a:pt x="65150" y="0"/>
                </a:lnTo>
                <a:lnTo>
                  <a:pt x="146938" y="147446"/>
                </a:lnTo>
                <a:lnTo>
                  <a:pt x="229107" y="0"/>
                </a:lnTo>
                <a:lnTo>
                  <a:pt x="294004" y="0"/>
                </a:lnTo>
                <a:lnTo>
                  <a:pt x="177926" y="203834"/>
                </a:lnTo>
                <a:lnTo>
                  <a:pt x="177926" y="345566"/>
                </a:lnTo>
                <a:lnTo>
                  <a:pt x="116586" y="345566"/>
                </a:lnTo>
                <a:lnTo>
                  <a:pt x="116586" y="203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0932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40" y="0"/>
                </a:lnTo>
                <a:lnTo>
                  <a:pt x="256540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64232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82292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752" y="135381"/>
                </a:lnTo>
                <a:lnTo>
                  <a:pt x="182752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4666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22" y="0"/>
                </a:lnTo>
                <a:lnTo>
                  <a:pt x="220522" y="54482"/>
                </a:lnTo>
                <a:lnTo>
                  <a:pt x="61328" y="54482"/>
                </a:lnTo>
                <a:lnTo>
                  <a:pt x="61328" y="135381"/>
                </a:lnTo>
                <a:lnTo>
                  <a:pt x="175564" y="135381"/>
                </a:lnTo>
                <a:lnTo>
                  <a:pt x="175564" y="187578"/>
                </a:lnTo>
                <a:lnTo>
                  <a:pt x="61328" y="187578"/>
                </a:lnTo>
                <a:lnTo>
                  <a:pt x="61328" y="291083"/>
                </a:lnTo>
                <a:lnTo>
                  <a:pt x="217982" y="291083"/>
                </a:lnTo>
                <a:lnTo>
                  <a:pt x="21798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958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5" h="346075">
                <a:moveTo>
                  <a:pt x="0" y="0"/>
                </a:moveTo>
                <a:lnTo>
                  <a:pt x="61328" y="0"/>
                </a:lnTo>
                <a:lnTo>
                  <a:pt x="61328" y="135381"/>
                </a:lnTo>
                <a:lnTo>
                  <a:pt x="198856" y="135381"/>
                </a:lnTo>
                <a:lnTo>
                  <a:pt x="198856" y="0"/>
                </a:lnTo>
                <a:lnTo>
                  <a:pt x="259486" y="0"/>
                </a:lnTo>
                <a:lnTo>
                  <a:pt x="259486" y="345566"/>
                </a:lnTo>
                <a:lnTo>
                  <a:pt x="198856" y="345566"/>
                </a:lnTo>
                <a:lnTo>
                  <a:pt x="198856" y="189864"/>
                </a:lnTo>
                <a:lnTo>
                  <a:pt x="61328" y="189864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7631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4" h="346075">
                <a:moveTo>
                  <a:pt x="0" y="0"/>
                </a:moveTo>
                <a:lnTo>
                  <a:pt x="286143" y="0"/>
                </a:lnTo>
                <a:lnTo>
                  <a:pt x="286143" y="54482"/>
                </a:lnTo>
                <a:lnTo>
                  <a:pt x="171259" y="54482"/>
                </a:lnTo>
                <a:lnTo>
                  <a:pt x="171259" y="345566"/>
                </a:lnTo>
                <a:lnTo>
                  <a:pt x="109931" y="345566"/>
                </a:lnTo>
                <a:lnTo>
                  <a:pt x="10993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6348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3" y="222503"/>
                </a:lnTo>
                <a:lnTo>
                  <a:pt x="83486" y="222406"/>
                </a:lnTo>
                <a:lnTo>
                  <a:pt x="76961" y="222107"/>
                </a:lnTo>
                <a:lnTo>
                  <a:pt x="69580" y="221593"/>
                </a:lnTo>
                <a:lnTo>
                  <a:pt x="61340" y="220852"/>
                </a:lnTo>
                <a:lnTo>
                  <a:pt x="6134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98445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53430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77534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79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4330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8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2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7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1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7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1744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6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59986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77591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42082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35940" y="1622805"/>
            <a:ext cx="3223895" cy="3925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80" dirty="0">
                <a:latin typeface="Trebuchet MS"/>
                <a:cs typeface="Trebuchet MS"/>
              </a:rPr>
              <a:t>Takes </a:t>
            </a:r>
            <a:r>
              <a:rPr sz="2800" spc="-5" dirty="0">
                <a:latin typeface="Trebuchet MS"/>
                <a:cs typeface="Trebuchet MS"/>
              </a:rPr>
              <a:t>a </a:t>
            </a:r>
            <a:r>
              <a:rPr sz="2800" spc="-10" dirty="0">
                <a:latin typeface="Trebuchet MS"/>
                <a:cs typeface="Trebuchet MS"/>
              </a:rPr>
              <a:t>continuing  </a:t>
            </a:r>
            <a:r>
              <a:rPr sz="2800" spc="-5" dirty="0">
                <a:latin typeface="Trebuchet MS"/>
                <a:cs typeface="Trebuchet MS"/>
              </a:rPr>
              <a:t>stream of x-ray  </a:t>
            </a:r>
            <a:r>
              <a:rPr sz="2800" spc="-10" dirty="0">
                <a:latin typeface="Trebuchet MS"/>
                <a:cs typeface="Trebuchet MS"/>
              </a:rPr>
              <a:t>images</a:t>
            </a:r>
            <a:endParaRPr sz="2800">
              <a:latin typeface="Trebuchet MS"/>
              <a:cs typeface="Trebuchet MS"/>
            </a:endParaRPr>
          </a:p>
          <a:p>
            <a:pPr marL="534035" marR="176530" lvl="1" indent="-229235">
              <a:lnSpc>
                <a:spcPct val="100000"/>
              </a:lnSpc>
              <a:spcBef>
                <a:spcPts val="520"/>
              </a:spcBef>
              <a:buClr>
                <a:srgbClr val="F8B639"/>
              </a:buClr>
              <a:buSzPct val="79166"/>
              <a:buFont typeface="Wingdings 2"/>
              <a:buChar char=""/>
              <a:tabLst>
                <a:tab pos="534670" algn="l"/>
              </a:tabLst>
            </a:pP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Approximately</a:t>
            </a:r>
            <a:r>
              <a:rPr sz="2400" spc="-4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25-  30 images per  second</a:t>
            </a:r>
            <a:endParaRPr sz="2400">
              <a:latin typeface="Trebuchet MS"/>
              <a:cs typeface="Trebuchet MS"/>
            </a:endParaRPr>
          </a:p>
          <a:p>
            <a:pPr marL="534035" marR="148590" lvl="1" indent="-229235">
              <a:lnSpc>
                <a:spcPct val="100000"/>
              </a:lnSpc>
              <a:spcBef>
                <a:spcPts val="495"/>
              </a:spcBef>
              <a:buClr>
                <a:srgbClr val="F8B639"/>
              </a:buClr>
              <a:buSzPct val="79166"/>
              <a:buFont typeface="Wingdings 2"/>
              <a:buChar char=""/>
              <a:tabLst>
                <a:tab pos="534670" algn="l"/>
              </a:tabLst>
            </a:pP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Images are</a:t>
            </a:r>
            <a:r>
              <a:rPr sz="2400" spc="-10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viewed  on a</a:t>
            </a:r>
            <a:r>
              <a:rPr sz="2400" spc="-2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C6C6C"/>
                </a:solidFill>
                <a:latin typeface="Trebuchet MS"/>
                <a:cs typeface="Trebuchet MS"/>
              </a:rPr>
              <a:t>monitor</a:t>
            </a:r>
            <a:endParaRPr sz="2400">
              <a:latin typeface="Trebuchet MS"/>
              <a:cs typeface="Trebuchet MS"/>
            </a:endParaRPr>
          </a:p>
          <a:p>
            <a:pPr marL="771525" lvl="2" indent="-228600">
              <a:lnSpc>
                <a:spcPct val="100000"/>
              </a:lnSpc>
              <a:spcBef>
                <a:spcPts val="415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72160" algn="l"/>
              </a:tabLst>
            </a:pPr>
            <a:r>
              <a:rPr sz="2000" dirty="0">
                <a:latin typeface="Trebuchet MS"/>
                <a:cs typeface="Trebuchet MS"/>
              </a:rPr>
              <a:t>Sort of like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</a:t>
            </a:r>
            <a:endParaRPr sz="2000">
              <a:latin typeface="Trebuchet MS"/>
              <a:cs typeface="Trebuchet MS"/>
            </a:endParaRPr>
          </a:p>
          <a:p>
            <a:pPr marL="771525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television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screen.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86103" y="2274522"/>
            <a:ext cx="3461383" cy="2827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772" y="1050036"/>
            <a:ext cx="6751104" cy="319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78981" y="1145539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4" y="0"/>
                </a:moveTo>
                <a:lnTo>
                  <a:pt x="0" y="114046"/>
                </a:lnTo>
                <a:lnTo>
                  <a:pt x="74168" y="114046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6017" y="1145539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4" h="114300">
                <a:moveTo>
                  <a:pt x="37083" y="0"/>
                </a:moveTo>
                <a:lnTo>
                  <a:pt x="0" y="114046"/>
                </a:lnTo>
                <a:lnTo>
                  <a:pt x="74168" y="114046"/>
                </a:lnTo>
                <a:lnTo>
                  <a:pt x="370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4521" y="1145539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4" h="114300">
                <a:moveTo>
                  <a:pt x="37084" y="0"/>
                </a:moveTo>
                <a:lnTo>
                  <a:pt x="0" y="114046"/>
                </a:lnTo>
                <a:lnTo>
                  <a:pt x="74167" y="114046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1954" y="1101089"/>
            <a:ext cx="95630" cy="103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9151" y="1100963"/>
            <a:ext cx="91186" cy="89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125" y="1100963"/>
            <a:ext cx="91071" cy="89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65978" y="1097788"/>
            <a:ext cx="157607" cy="223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78071" y="1097788"/>
            <a:ext cx="157606" cy="223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1142" y="1097788"/>
            <a:ext cx="157606" cy="223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073138" y="1054608"/>
          <a:ext cx="196850" cy="259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9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6162675" y="1055497"/>
            <a:ext cx="315595" cy="313055"/>
          </a:xfrm>
          <a:custGeom>
            <a:avLst/>
            <a:gdLst/>
            <a:ahLst/>
            <a:cxnLst/>
            <a:rect l="l" t="t" r="r" b="b"/>
            <a:pathLst>
              <a:path w="315595" h="313055">
                <a:moveTo>
                  <a:pt x="62102" y="0"/>
                </a:moveTo>
                <a:lnTo>
                  <a:pt x="91186" y="0"/>
                </a:lnTo>
                <a:lnTo>
                  <a:pt x="157987" y="207772"/>
                </a:lnTo>
                <a:lnTo>
                  <a:pt x="223265" y="0"/>
                </a:lnTo>
                <a:lnTo>
                  <a:pt x="252095" y="0"/>
                </a:lnTo>
                <a:lnTo>
                  <a:pt x="315087" y="308737"/>
                </a:lnTo>
                <a:lnTo>
                  <a:pt x="262000" y="308737"/>
                </a:lnTo>
                <a:lnTo>
                  <a:pt x="229997" y="142366"/>
                </a:lnTo>
                <a:lnTo>
                  <a:pt x="167894" y="312674"/>
                </a:lnTo>
                <a:lnTo>
                  <a:pt x="148336" y="312674"/>
                </a:lnTo>
                <a:lnTo>
                  <a:pt x="86105" y="142366"/>
                </a:lnTo>
                <a:lnTo>
                  <a:pt x="52832" y="308737"/>
                </a:lnTo>
                <a:lnTo>
                  <a:pt x="0" y="308737"/>
                </a:lnTo>
                <a:lnTo>
                  <a:pt x="6210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70727" y="1055497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5" h="308609">
                <a:moveTo>
                  <a:pt x="0" y="0"/>
                </a:moveTo>
                <a:lnTo>
                  <a:pt x="54737" y="0"/>
                </a:lnTo>
                <a:lnTo>
                  <a:pt x="54737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0484" y="1055497"/>
            <a:ext cx="262890" cy="308610"/>
          </a:xfrm>
          <a:custGeom>
            <a:avLst/>
            <a:gdLst/>
            <a:ahLst/>
            <a:cxnLst/>
            <a:rect l="l" t="t" r="r" b="b"/>
            <a:pathLst>
              <a:path w="262889" h="308609">
                <a:moveTo>
                  <a:pt x="0" y="0"/>
                </a:moveTo>
                <a:lnTo>
                  <a:pt x="58165" y="0"/>
                </a:lnTo>
                <a:lnTo>
                  <a:pt x="131190" y="131572"/>
                </a:lnTo>
                <a:lnTo>
                  <a:pt x="204469" y="0"/>
                </a:lnTo>
                <a:lnTo>
                  <a:pt x="262381" y="0"/>
                </a:lnTo>
                <a:lnTo>
                  <a:pt x="158876" y="181863"/>
                </a:lnTo>
                <a:lnTo>
                  <a:pt x="158876" y="308482"/>
                </a:lnTo>
                <a:lnTo>
                  <a:pt x="104012" y="308482"/>
                </a:lnTo>
                <a:lnTo>
                  <a:pt x="104012" y="1818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77386" y="1055497"/>
            <a:ext cx="229235" cy="313690"/>
          </a:xfrm>
          <a:custGeom>
            <a:avLst/>
            <a:gdLst/>
            <a:ahLst/>
            <a:cxnLst/>
            <a:rect l="l" t="t" r="r" b="b"/>
            <a:pathLst>
              <a:path w="229235" h="313690">
                <a:moveTo>
                  <a:pt x="0" y="0"/>
                </a:moveTo>
                <a:lnTo>
                  <a:pt x="54737" y="0"/>
                </a:lnTo>
                <a:lnTo>
                  <a:pt x="54737" y="209041"/>
                </a:lnTo>
                <a:lnTo>
                  <a:pt x="55687" y="220926"/>
                </a:lnTo>
                <a:lnTo>
                  <a:pt x="78164" y="256369"/>
                </a:lnTo>
                <a:lnTo>
                  <a:pt x="111633" y="265049"/>
                </a:lnTo>
                <a:lnTo>
                  <a:pt x="125606" y="264096"/>
                </a:lnTo>
                <a:lnTo>
                  <a:pt x="165048" y="241476"/>
                </a:lnTo>
                <a:lnTo>
                  <a:pt x="174371" y="208025"/>
                </a:lnTo>
                <a:lnTo>
                  <a:pt x="174371" y="0"/>
                </a:lnTo>
                <a:lnTo>
                  <a:pt x="229108" y="0"/>
                </a:lnTo>
                <a:lnTo>
                  <a:pt x="229108" y="212216"/>
                </a:lnTo>
                <a:lnTo>
                  <a:pt x="227109" y="234741"/>
                </a:lnTo>
                <a:lnTo>
                  <a:pt x="211159" y="272028"/>
                </a:lnTo>
                <a:lnTo>
                  <a:pt x="179915" y="298580"/>
                </a:lnTo>
                <a:lnTo>
                  <a:pt x="137330" y="312019"/>
                </a:lnTo>
                <a:lnTo>
                  <a:pt x="112013" y="313689"/>
                </a:lnTo>
                <a:lnTo>
                  <a:pt x="86679" y="312046"/>
                </a:lnTo>
                <a:lnTo>
                  <a:pt x="45202" y="298902"/>
                </a:lnTo>
                <a:lnTo>
                  <a:pt x="16341" y="272829"/>
                </a:lnTo>
                <a:lnTo>
                  <a:pt x="1811" y="235162"/>
                </a:lnTo>
                <a:lnTo>
                  <a:pt x="0" y="2120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39642" y="1055497"/>
            <a:ext cx="194310" cy="308610"/>
          </a:xfrm>
          <a:custGeom>
            <a:avLst/>
            <a:gdLst/>
            <a:ahLst/>
            <a:cxnLst/>
            <a:rect l="l" t="t" r="r" b="b"/>
            <a:pathLst>
              <a:path w="194310" h="308609">
                <a:moveTo>
                  <a:pt x="0" y="0"/>
                </a:moveTo>
                <a:lnTo>
                  <a:pt x="54736" y="0"/>
                </a:lnTo>
                <a:lnTo>
                  <a:pt x="54736" y="259841"/>
                </a:lnTo>
                <a:lnTo>
                  <a:pt x="194182" y="259841"/>
                </a:lnTo>
                <a:lnTo>
                  <a:pt x="194182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88182" y="1055497"/>
            <a:ext cx="203200" cy="308610"/>
          </a:xfrm>
          <a:custGeom>
            <a:avLst/>
            <a:gdLst/>
            <a:ahLst/>
            <a:cxnLst/>
            <a:rect l="l" t="t" r="r" b="b"/>
            <a:pathLst>
              <a:path w="203200" h="308609">
                <a:moveTo>
                  <a:pt x="0" y="0"/>
                </a:moveTo>
                <a:lnTo>
                  <a:pt x="203200" y="0"/>
                </a:lnTo>
                <a:lnTo>
                  <a:pt x="203200" y="48640"/>
                </a:lnTo>
                <a:lnTo>
                  <a:pt x="54737" y="48640"/>
                </a:lnTo>
                <a:lnTo>
                  <a:pt x="54737" y="120903"/>
                </a:lnTo>
                <a:lnTo>
                  <a:pt x="163194" y="120903"/>
                </a:lnTo>
                <a:lnTo>
                  <a:pt x="163194" y="167386"/>
                </a:lnTo>
                <a:lnTo>
                  <a:pt x="54737" y="167386"/>
                </a:lnTo>
                <a:lnTo>
                  <a:pt x="54737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2907" y="1055497"/>
            <a:ext cx="224790" cy="313055"/>
          </a:xfrm>
          <a:custGeom>
            <a:avLst/>
            <a:gdLst/>
            <a:ahLst/>
            <a:cxnLst/>
            <a:rect l="l" t="t" r="r" b="b"/>
            <a:pathLst>
              <a:path w="224789" h="313055">
                <a:moveTo>
                  <a:pt x="0" y="0"/>
                </a:moveTo>
                <a:lnTo>
                  <a:pt x="26288" y="0"/>
                </a:lnTo>
                <a:lnTo>
                  <a:pt x="171957" y="186181"/>
                </a:lnTo>
                <a:lnTo>
                  <a:pt x="171957" y="0"/>
                </a:lnTo>
                <a:lnTo>
                  <a:pt x="224662" y="0"/>
                </a:lnTo>
                <a:lnTo>
                  <a:pt x="224662" y="312674"/>
                </a:lnTo>
                <a:lnTo>
                  <a:pt x="202311" y="312674"/>
                </a:lnTo>
                <a:lnTo>
                  <a:pt x="52578" y="117475"/>
                </a:lnTo>
                <a:lnTo>
                  <a:pt x="52578" y="308737"/>
                </a:lnTo>
                <a:lnTo>
                  <a:pt x="0" y="3087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03526" y="1055497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4" h="308609">
                <a:moveTo>
                  <a:pt x="0" y="0"/>
                </a:moveTo>
                <a:lnTo>
                  <a:pt x="54737" y="0"/>
                </a:lnTo>
                <a:lnTo>
                  <a:pt x="54737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1427" y="1055497"/>
            <a:ext cx="255904" cy="308610"/>
          </a:xfrm>
          <a:custGeom>
            <a:avLst/>
            <a:gdLst/>
            <a:ahLst/>
            <a:cxnLst/>
            <a:rect l="l" t="t" r="r" b="b"/>
            <a:pathLst>
              <a:path w="255905" h="308609">
                <a:moveTo>
                  <a:pt x="0" y="0"/>
                </a:moveTo>
                <a:lnTo>
                  <a:pt x="255523" y="0"/>
                </a:lnTo>
                <a:lnTo>
                  <a:pt x="255523" y="48640"/>
                </a:lnTo>
                <a:lnTo>
                  <a:pt x="152908" y="48640"/>
                </a:lnTo>
                <a:lnTo>
                  <a:pt x="152908" y="308482"/>
                </a:lnTo>
                <a:lnTo>
                  <a:pt x="98170" y="308482"/>
                </a:lnTo>
                <a:lnTo>
                  <a:pt x="98170" y="48640"/>
                </a:lnTo>
                <a:lnTo>
                  <a:pt x="0" y="4864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060919" y="1054608"/>
          <a:ext cx="196850" cy="259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9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5428107" y="1053338"/>
            <a:ext cx="205104" cy="311150"/>
          </a:xfrm>
          <a:custGeom>
            <a:avLst/>
            <a:gdLst/>
            <a:ahLst/>
            <a:cxnLst/>
            <a:rect l="l" t="t" r="r" b="b"/>
            <a:pathLst>
              <a:path w="205104" h="311150">
                <a:moveTo>
                  <a:pt x="64007" y="0"/>
                </a:moveTo>
                <a:lnTo>
                  <a:pt x="127222" y="5619"/>
                </a:lnTo>
                <a:lnTo>
                  <a:pt x="170814" y="22478"/>
                </a:lnTo>
                <a:lnTo>
                  <a:pt x="196246" y="51133"/>
                </a:lnTo>
                <a:lnTo>
                  <a:pt x="204723" y="92456"/>
                </a:lnTo>
                <a:lnTo>
                  <a:pt x="196893" y="138888"/>
                </a:lnTo>
                <a:lnTo>
                  <a:pt x="173418" y="172069"/>
                </a:lnTo>
                <a:lnTo>
                  <a:pt x="134322" y="191986"/>
                </a:lnTo>
                <a:lnTo>
                  <a:pt x="79628" y="198627"/>
                </a:lnTo>
                <a:lnTo>
                  <a:pt x="73405" y="198627"/>
                </a:lnTo>
                <a:lnTo>
                  <a:pt x="65150" y="198120"/>
                </a:lnTo>
                <a:lnTo>
                  <a:pt x="54737" y="197103"/>
                </a:lnTo>
                <a:lnTo>
                  <a:pt x="54737" y="310641"/>
                </a:lnTo>
                <a:lnTo>
                  <a:pt x="0" y="310641"/>
                </a:lnTo>
                <a:lnTo>
                  <a:pt x="0" y="2286"/>
                </a:lnTo>
                <a:lnTo>
                  <a:pt x="24503" y="1285"/>
                </a:lnTo>
                <a:lnTo>
                  <a:pt x="43338" y="571"/>
                </a:lnTo>
                <a:lnTo>
                  <a:pt x="56507" y="142"/>
                </a:lnTo>
                <a:lnTo>
                  <a:pt x="6400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73271" y="1052322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89" h="311784">
                <a:moveTo>
                  <a:pt x="85470" y="0"/>
                </a:moveTo>
                <a:lnTo>
                  <a:pt x="136884" y="5689"/>
                </a:lnTo>
                <a:lnTo>
                  <a:pt x="173593" y="22748"/>
                </a:lnTo>
                <a:lnTo>
                  <a:pt x="195609" y="51167"/>
                </a:lnTo>
                <a:lnTo>
                  <a:pt x="202945" y="90931"/>
                </a:lnTo>
                <a:lnTo>
                  <a:pt x="201943" y="104338"/>
                </a:lnTo>
                <a:lnTo>
                  <a:pt x="186816" y="140842"/>
                </a:lnTo>
                <a:lnTo>
                  <a:pt x="157688" y="167221"/>
                </a:lnTo>
                <a:lnTo>
                  <a:pt x="145923" y="172719"/>
                </a:lnTo>
                <a:lnTo>
                  <a:pt x="237108" y="311657"/>
                </a:lnTo>
                <a:lnTo>
                  <a:pt x="173862" y="311657"/>
                </a:lnTo>
                <a:lnTo>
                  <a:pt x="91566" y="184276"/>
                </a:lnTo>
                <a:lnTo>
                  <a:pt x="84754" y="184110"/>
                </a:lnTo>
                <a:lnTo>
                  <a:pt x="76692" y="183800"/>
                </a:lnTo>
                <a:lnTo>
                  <a:pt x="67367" y="183348"/>
                </a:lnTo>
                <a:lnTo>
                  <a:pt x="56768" y="182752"/>
                </a:lnTo>
                <a:lnTo>
                  <a:pt x="56768" y="311657"/>
                </a:lnTo>
                <a:lnTo>
                  <a:pt x="0" y="311657"/>
                </a:lnTo>
                <a:lnTo>
                  <a:pt x="0" y="3175"/>
                </a:lnTo>
                <a:lnTo>
                  <a:pt x="3931" y="3077"/>
                </a:lnTo>
                <a:lnTo>
                  <a:pt x="11160" y="2778"/>
                </a:lnTo>
                <a:lnTo>
                  <a:pt x="21699" y="2264"/>
                </a:lnTo>
                <a:lnTo>
                  <a:pt x="35559" y="1524"/>
                </a:lnTo>
                <a:lnTo>
                  <a:pt x="50252" y="857"/>
                </a:lnTo>
                <a:lnTo>
                  <a:pt x="63468" y="380"/>
                </a:lnTo>
                <a:lnTo>
                  <a:pt x="75207" y="95"/>
                </a:lnTo>
                <a:lnTo>
                  <a:pt x="8547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8156" y="1052322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90" h="311784">
                <a:moveTo>
                  <a:pt x="85509" y="0"/>
                </a:moveTo>
                <a:lnTo>
                  <a:pt x="136915" y="5689"/>
                </a:lnTo>
                <a:lnTo>
                  <a:pt x="173634" y="22748"/>
                </a:lnTo>
                <a:lnTo>
                  <a:pt x="195665" y="51167"/>
                </a:lnTo>
                <a:lnTo>
                  <a:pt x="203009" y="90931"/>
                </a:lnTo>
                <a:lnTo>
                  <a:pt x="201997" y="104338"/>
                </a:lnTo>
                <a:lnTo>
                  <a:pt x="186804" y="140842"/>
                </a:lnTo>
                <a:lnTo>
                  <a:pt x="157738" y="167221"/>
                </a:lnTo>
                <a:lnTo>
                  <a:pt x="145948" y="172719"/>
                </a:lnTo>
                <a:lnTo>
                  <a:pt x="237134" y="311657"/>
                </a:lnTo>
                <a:lnTo>
                  <a:pt x="173951" y="311657"/>
                </a:lnTo>
                <a:lnTo>
                  <a:pt x="91605" y="184276"/>
                </a:lnTo>
                <a:lnTo>
                  <a:pt x="84775" y="184110"/>
                </a:lnTo>
                <a:lnTo>
                  <a:pt x="76707" y="183800"/>
                </a:lnTo>
                <a:lnTo>
                  <a:pt x="67402" y="183348"/>
                </a:lnTo>
                <a:lnTo>
                  <a:pt x="56857" y="182752"/>
                </a:lnTo>
                <a:lnTo>
                  <a:pt x="56857" y="311657"/>
                </a:lnTo>
                <a:lnTo>
                  <a:pt x="0" y="311657"/>
                </a:lnTo>
                <a:lnTo>
                  <a:pt x="0" y="3175"/>
                </a:lnTo>
                <a:lnTo>
                  <a:pt x="3967" y="3077"/>
                </a:lnTo>
                <a:lnTo>
                  <a:pt x="11222" y="2778"/>
                </a:lnTo>
                <a:lnTo>
                  <a:pt x="21765" y="2264"/>
                </a:lnTo>
                <a:lnTo>
                  <a:pt x="35598" y="1524"/>
                </a:lnTo>
                <a:lnTo>
                  <a:pt x="50326" y="857"/>
                </a:lnTo>
                <a:lnTo>
                  <a:pt x="63553" y="380"/>
                </a:lnTo>
                <a:lnTo>
                  <a:pt x="75281" y="95"/>
                </a:lnTo>
                <a:lnTo>
                  <a:pt x="855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81064" y="1051305"/>
            <a:ext cx="271145" cy="313055"/>
          </a:xfrm>
          <a:custGeom>
            <a:avLst/>
            <a:gdLst/>
            <a:ahLst/>
            <a:cxnLst/>
            <a:rect l="l" t="t" r="r" b="b"/>
            <a:pathLst>
              <a:path w="271145" h="313055">
                <a:moveTo>
                  <a:pt x="123062" y="0"/>
                </a:moveTo>
                <a:lnTo>
                  <a:pt x="147065" y="0"/>
                </a:lnTo>
                <a:lnTo>
                  <a:pt x="271017" y="312674"/>
                </a:lnTo>
                <a:lnTo>
                  <a:pt x="210565" y="312674"/>
                </a:lnTo>
                <a:lnTo>
                  <a:pt x="188087" y="250190"/>
                </a:lnTo>
                <a:lnTo>
                  <a:pt x="82422" y="250190"/>
                </a:lnTo>
                <a:lnTo>
                  <a:pt x="60960" y="312674"/>
                </a:lnTo>
                <a:lnTo>
                  <a:pt x="0" y="312674"/>
                </a:lnTo>
                <a:lnTo>
                  <a:pt x="12306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78100" y="1051305"/>
            <a:ext cx="271145" cy="313055"/>
          </a:xfrm>
          <a:custGeom>
            <a:avLst/>
            <a:gdLst/>
            <a:ahLst/>
            <a:cxnLst/>
            <a:rect l="l" t="t" r="r" b="b"/>
            <a:pathLst>
              <a:path w="271144" h="313055">
                <a:moveTo>
                  <a:pt x="123062" y="0"/>
                </a:moveTo>
                <a:lnTo>
                  <a:pt x="147066" y="0"/>
                </a:lnTo>
                <a:lnTo>
                  <a:pt x="271018" y="312674"/>
                </a:lnTo>
                <a:lnTo>
                  <a:pt x="210566" y="312674"/>
                </a:lnTo>
                <a:lnTo>
                  <a:pt x="188087" y="250190"/>
                </a:lnTo>
                <a:lnTo>
                  <a:pt x="82423" y="250190"/>
                </a:lnTo>
                <a:lnTo>
                  <a:pt x="60960" y="312674"/>
                </a:lnTo>
                <a:lnTo>
                  <a:pt x="0" y="312674"/>
                </a:lnTo>
                <a:lnTo>
                  <a:pt x="12306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76603" y="1051305"/>
            <a:ext cx="271145" cy="313055"/>
          </a:xfrm>
          <a:custGeom>
            <a:avLst/>
            <a:gdLst/>
            <a:ahLst/>
            <a:cxnLst/>
            <a:rect l="l" t="t" r="r" b="b"/>
            <a:pathLst>
              <a:path w="271144" h="313055">
                <a:moveTo>
                  <a:pt x="123062" y="0"/>
                </a:moveTo>
                <a:lnTo>
                  <a:pt x="147065" y="0"/>
                </a:lnTo>
                <a:lnTo>
                  <a:pt x="271018" y="312674"/>
                </a:lnTo>
                <a:lnTo>
                  <a:pt x="210565" y="312674"/>
                </a:lnTo>
                <a:lnTo>
                  <a:pt x="188087" y="250190"/>
                </a:lnTo>
                <a:lnTo>
                  <a:pt x="82423" y="250190"/>
                </a:lnTo>
                <a:lnTo>
                  <a:pt x="60959" y="312674"/>
                </a:lnTo>
                <a:lnTo>
                  <a:pt x="0" y="312674"/>
                </a:lnTo>
                <a:lnTo>
                  <a:pt x="12306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69734" y="1050163"/>
            <a:ext cx="255904" cy="319405"/>
          </a:xfrm>
          <a:custGeom>
            <a:avLst/>
            <a:gdLst/>
            <a:ahLst/>
            <a:cxnLst/>
            <a:rect l="l" t="t" r="r" b="b"/>
            <a:pathLst>
              <a:path w="255904" h="319405">
                <a:moveTo>
                  <a:pt x="156210" y="0"/>
                </a:moveTo>
                <a:lnTo>
                  <a:pt x="180615" y="1903"/>
                </a:lnTo>
                <a:lnTo>
                  <a:pt x="203152" y="7604"/>
                </a:lnTo>
                <a:lnTo>
                  <a:pt x="223807" y="17091"/>
                </a:lnTo>
                <a:lnTo>
                  <a:pt x="242570" y="30352"/>
                </a:lnTo>
                <a:lnTo>
                  <a:pt x="219583" y="74422"/>
                </a:lnTo>
                <a:lnTo>
                  <a:pt x="214080" y="70062"/>
                </a:lnTo>
                <a:lnTo>
                  <a:pt x="207279" y="65738"/>
                </a:lnTo>
                <a:lnTo>
                  <a:pt x="170910" y="50799"/>
                </a:lnTo>
                <a:lnTo>
                  <a:pt x="154940" y="48640"/>
                </a:lnTo>
                <a:lnTo>
                  <a:pt x="133387" y="50569"/>
                </a:lnTo>
                <a:lnTo>
                  <a:pt x="97522" y="66000"/>
                </a:lnTo>
                <a:lnTo>
                  <a:pt x="71610" y="96242"/>
                </a:lnTo>
                <a:lnTo>
                  <a:pt x="58414" y="137580"/>
                </a:lnTo>
                <a:lnTo>
                  <a:pt x="56769" y="162178"/>
                </a:lnTo>
                <a:lnTo>
                  <a:pt x="58388" y="185590"/>
                </a:lnTo>
                <a:lnTo>
                  <a:pt x="71342" y="224936"/>
                </a:lnTo>
                <a:lnTo>
                  <a:pt x="96704" y="253827"/>
                </a:lnTo>
                <a:lnTo>
                  <a:pt x="152908" y="270383"/>
                </a:lnTo>
                <a:lnTo>
                  <a:pt x="166858" y="269382"/>
                </a:lnTo>
                <a:lnTo>
                  <a:pt x="201041" y="193801"/>
                </a:lnTo>
                <a:lnTo>
                  <a:pt x="158369" y="193801"/>
                </a:lnTo>
                <a:lnTo>
                  <a:pt x="158369" y="147065"/>
                </a:lnTo>
                <a:lnTo>
                  <a:pt x="255778" y="147065"/>
                </a:lnTo>
                <a:lnTo>
                  <a:pt x="255778" y="285114"/>
                </a:lnTo>
                <a:lnTo>
                  <a:pt x="220094" y="305206"/>
                </a:lnTo>
                <a:lnTo>
                  <a:pt x="174593" y="316817"/>
                </a:lnTo>
                <a:lnTo>
                  <a:pt x="144018" y="319024"/>
                </a:lnTo>
                <a:lnTo>
                  <a:pt x="112585" y="316309"/>
                </a:lnTo>
                <a:lnTo>
                  <a:pt x="60007" y="294592"/>
                </a:lnTo>
                <a:lnTo>
                  <a:pt x="21859" y="252112"/>
                </a:lnTo>
                <a:lnTo>
                  <a:pt x="2428" y="194633"/>
                </a:lnTo>
                <a:lnTo>
                  <a:pt x="0" y="160654"/>
                </a:lnTo>
                <a:lnTo>
                  <a:pt x="2643" y="126678"/>
                </a:lnTo>
                <a:lnTo>
                  <a:pt x="23788" y="68679"/>
                </a:lnTo>
                <a:lnTo>
                  <a:pt x="65270" y="25128"/>
                </a:lnTo>
                <a:lnTo>
                  <a:pt x="122229" y="2788"/>
                </a:lnTo>
                <a:lnTo>
                  <a:pt x="1562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46446" y="1050163"/>
            <a:ext cx="234315" cy="319405"/>
          </a:xfrm>
          <a:custGeom>
            <a:avLst/>
            <a:gdLst/>
            <a:ahLst/>
            <a:cxnLst/>
            <a:rect l="l" t="t" r="r" b="b"/>
            <a:pathLst>
              <a:path w="234314" h="319405">
                <a:moveTo>
                  <a:pt x="141224" y="0"/>
                </a:moveTo>
                <a:lnTo>
                  <a:pt x="166465" y="1357"/>
                </a:lnTo>
                <a:lnTo>
                  <a:pt x="189039" y="5429"/>
                </a:lnTo>
                <a:lnTo>
                  <a:pt x="208946" y="12215"/>
                </a:lnTo>
                <a:lnTo>
                  <a:pt x="226187" y="21716"/>
                </a:lnTo>
                <a:lnTo>
                  <a:pt x="203580" y="67056"/>
                </a:lnTo>
                <a:lnTo>
                  <a:pt x="193034" y="58981"/>
                </a:lnTo>
                <a:lnTo>
                  <a:pt x="179689" y="53228"/>
                </a:lnTo>
                <a:lnTo>
                  <a:pt x="163558" y="49785"/>
                </a:lnTo>
                <a:lnTo>
                  <a:pt x="144652" y="48640"/>
                </a:lnTo>
                <a:lnTo>
                  <a:pt x="126269" y="50665"/>
                </a:lnTo>
                <a:lnTo>
                  <a:pt x="81406" y="81025"/>
                </a:lnTo>
                <a:lnTo>
                  <a:pt x="62944" y="117633"/>
                </a:lnTo>
                <a:lnTo>
                  <a:pt x="56768" y="162813"/>
                </a:lnTo>
                <a:lnTo>
                  <a:pt x="58197" y="186295"/>
                </a:lnTo>
                <a:lnTo>
                  <a:pt x="69627" y="225589"/>
                </a:lnTo>
                <a:lnTo>
                  <a:pt x="106299" y="263144"/>
                </a:lnTo>
                <a:lnTo>
                  <a:pt x="140588" y="270383"/>
                </a:lnTo>
                <a:lnTo>
                  <a:pt x="161212" y="268450"/>
                </a:lnTo>
                <a:lnTo>
                  <a:pt x="179466" y="262636"/>
                </a:lnTo>
                <a:lnTo>
                  <a:pt x="195363" y="252916"/>
                </a:lnTo>
                <a:lnTo>
                  <a:pt x="208914" y="239267"/>
                </a:lnTo>
                <a:lnTo>
                  <a:pt x="234314" y="283463"/>
                </a:lnTo>
                <a:lnTo>
                  <a:pt x="215620" y="299039"/>
                </a:lnTo>
                <a:lnTo>
                  <a:pt x="193055" y="310149"/>
                </a:lnTo>
                <a:lnTo>
                  <a:pt x="166610" y="316807"/>
                </a:lnTo>
                <a:lnTo>
                  <a:pt x="136270" y="319024"/>
                </a:lnTo>
                <a:lnTo>
                  <a:pt x="105697" y="316376"/>
                </a:lnTo>
                <a:lnTo>
                  <a:pt x="55457" y="295128"/>
                </a:lnTo>
                <a:lnTo>
                  <a:pt x="20145" y="253307"/>
                </a:lnTo>
                <a:lnTo>
                  <a:pt x="2238" y="195343"/>
                </a:lnTo>
                <a:lnTo>
                  <a:pt x="0" y="160527"/>
                </a:lnTo>
                <a:lnTo>
                  <a:pt x="2476" y="127718"/>
                </a:lnTo>
                <a:lnTo>
                  <a:pt x="22288" y="70481"/>
                </a:lnTo>
                <a:lnTo>
                  <a:pt x="60892" y="25931"/>
                </a:lnTo>
                <a:lnTo>
                  <a:pt x="111668" y="2881"/>
                </a:lnTo>
                <a:lnTo>
                  <a:pt x="14122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25466" y="1050163"/>
            <a:ext cx="186690" cy="319405"/>
          </a:xfrm>
          <a:custGeom>
            <a:avLst/>
            <a:gdLst/>
            <a:ahLst/>
            <a:cxnLst/>
            <a:rect l="l" t="t" r="r" b="b"/>
            <a:pathLst>
              <a:path w="186689" h="319405">
                <a:moveTo>
                  <a:pt x="94107" y="0"/>
                </a:moveTo>
                <a:lnTo>
                  <a:pt x="119086" y="1260"/>
                </a:lnTo>
                <a:lnTo>
                  <a:pt x="140493" y="5032"/>
                </a:lnTo>
                <a:lnTo>
                  <a:pt x="158329" y="11304"/>
                </a:lnTo>
                <a:lnTo>
                  <a:pt x="172593" y="20065"/>
                </a:lnTo>
                <a:lnTo>
                  <a:pt x="155956" y="67183"/>
                </a:lnTo>
                <a:lnTo>
                  <a:pt x="141360" y="58181"/>
                </a:lnTo>
                <a:lnTo>
                  <a:pt x="126349" y="51752"/>
                </a:lnTo>
                <a:lnTo>
                  <a:pt x="110932" y="47894"/>
                </a:lnTo>
                <a:lnTo>
                  <a:pt x="95123" y="46609"/>
                </a:lnTo>
                <a:lnTo>
                  <a:pt x="86217" y="47230"/>
                </a:lnTo>
                <a:lnTo>
                  <a:pt x="56016" y="74930"/>
                </a:lnTo>
                <a:lnTo>
                  <a:pt x="55372" y="82550"/>
                </a:lnTo>
                <a:lnTo>
                  <a:pt x="59039" y="95986"/>
                </a:lnTo>
                <a:lnTo>
                  <a:pt x="70040" y="109648"/>
                </a:lnTo>
                <a:lnTo>
                  <a:pt x="88376" y="123572"/>
                </a:lnTo>
                <a:lnTo>
                  <a:pt x="114046" y="137795"/>
                </a:lnTo>
                <a:lnTo>
                  <a:pt x="128478" y="145194"/>
                </a:lnTo>
                <a:lnTo>
                  <a:pt x="140731" y="152320"/>
                </a:lnTo>
                <a:lnTo>
                  <a:pt x="170830" y="179419"/>
                </a:lnTo>
                <a:lnTo>
                  <a:pt x="186257" y="222954"/>
                </a:lnTo>
                <a:lnTo>
                  <a:pt x="186690" y="233172"/>
                </a:lnTo>
                <a:lnTo>
                  <a:pt x="184854" y="251102"/>
                </a:lnTo>
                <a:lnTo>
                  <a:pt x="157225" y="294894"/>
                </a:lnTo>
                <a:lnTo>
                  <a:pt x="122539" y="313007"/>
                </a:lnTo>
                <a:lnTo>
                  <a:pt x="77850" y="319024"/>
                </a:lnTo>
                <a:lnTo>
                  <a:pt x="56828" y="317640"/>
                </a:lnTo>
                <a:lnTo>
                  <a:pt x="36830" y="313483"/>
                </a:lnTo>
                <a:lnTo>
                  <a:pt x="17879" y="306540"/>
                </a:lnTo>
                <a:lnTo>
                  <a:pt x="0" y="296799"/>
                </a:lnTo>
                <a:lnTo>
                  <a:pt x="20193" y="247650"/>
                </a:lnTo>
                <a:lnTo>
                  <a:pt x="36333" y="257631"/>
                </a:lnTo>
                <a:lnTo>
                  <a:pt x="52355" y="264731"/>
                </a:lnTo>
                <a:lnTo>
                  <a:pt x="68234" y="268974"/>
                </a:lnTo>
                <a:lnTo>
                  <a:pt x="83947" y="270383"/>
                </a:lnTo>
                <a:lnTo>
                  <a:pt x="105042" y="268285"/>
                </a:lnTo>
                <a:lnTo>
                  <a:pt x="120126" y="261985"/>
                </a:lnTo>
                <a:lnTo>
                  <a:pt x="129184" y="251469"/>
                </a:lnTo>
                <a:lnTo>
                  <a:pt x="132207" y="236727"/>
                </a:lnTo>
                <a:lnTo>
                  <a:pt x="131492" y="228917"/>
                </a:lnTo>
                <a:lnTo>
                  <a:pt x="103457" y="191468"/>
                </a:lnTo>
                <a:lnTo>
                  <a:pt x="57701" y="166022"/>
                </a:lnTo>
                <a:lnTo>
                  <a:pt x="44291" y="158321"/>
                </a:lnTo>
                <a:lnTo>
                  <a:pt x="15271" y="132683"/>
                </a:lnTo>
                <a:lnTo>
                  <a:pt x="1041" y="92390"/>
                </a:lnTo>
                <a:lnTo>
                  <a:pt x="635" y="83058"/>
                </a:lnTo>
                <a:lnTo>
                  <a:pt x="2258" y="65912"/>
                </a:lnTo>
                <a:lnTo>
                  <a:pt x="26797" y="23622"/>
                </a:lnTo>
                <a:lnTo>
                  <a:pt x="74481" y="1476"/>
                </a:lnTo>
                <a:lnTo>
                  <a:pt x="9410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96210" y="1050163"/>
            <a:ext cx="255904" cy="319405"/>
          </a:xfrm>
          <a:custGeom>
            <a:avLst/>
            <a:gdLst/>
            <a:ahLst/>
            <a:cxnLst/>
            <a:rect l="l" t="t" r="r" b="b"/>
            <a:pathLst>
              <a:path w="255905" h="319405">
                <a:moveTo>
                  <a:pt x="156209" y="0"/>
                </a:moveTo>
                <a:lnTo>
                  <a:pt x="180615" y="1903"/>
                </a:lnTo>
                <a:lnTo>
                  <a:pt x="203152" y="7604"/>
                </a:lnTo>
                <a:lnTo>
                  <a:pt x="223807" y="17091"/>
                </a:lnTo>
                <a:lnTo>
                  <a:pt x="242569" y="30352"/>
                </a:lnTo>
                <a:lnTo>
                  <a:pt x="219582" y="74422"/>
                </a:lnTo>
                <a:lnTo>
                  <a:pt x="214080" y="70062"/>
                </a:lnTo>
                <a:lnTo>
                  <a:pt x="207279" y="65738"/>
                </a:lnTo>
                <a:lnTo>
                  <a:pt x="170910" y="50799"/>
                </a:lnTo>
                <a:lnTo>
                  <a:pt x="154939" y="48640"/>
                </a:lnTo>
                <a:lnTo>
                  <a:pt x="133387" y="50569"/>
                </a:lnTo>
                <a:lnTo>
                  <a:pt x="97522" y="66000"/>
                </a:lnTo>
                <a:lnTo>
                  <a:pt x="71610" y="96242"/>
                </a:lnTo>
                <a:lnTo>
                  <a:pt x="58414" y="137580"/>
                </a:lnTo>
                <a:lnTo>
                  <a:pt x="56768" y="162178"/>
                </a:lnTo>
                <a:lnTo>
                  <a:pt x="58388" y="185590"/>
                </a:lnTo>
                <a:lnTo>
                  <a:pt x="71342" y="224936"/>
                </a:lnTo>
                <a:lnTo>
                  <a:pt x="96704" y="253827"/>
                </a:lnTo>
                <a:lnTo>
                  <a:pt x="152907" y="270383"/>
                </a:lnTo>
                <a:lnTo>
                  <a:pt x="166858" y="269382"/>
                </a:lnTo>
                <a:lnTo>
                  <a:pt x="201040" y="193801"/>
                </a:lnTo>
                <a:lnTo>
                  <a:pt x="158369" y="193801"/>
                </a:lnTo>
                <a:lnTo>
                  <a:pt x="158369" y="147065"/>
                </a:lnTo>
                <a:lnTo>
                  <a:pt x="255777" y="147065"/>
                </a:lnTo>
                <a:lnTo>
                  <a:pt x="255777" y="285114"/>
                </a:lnTo>
                <a:lnTo>
                  <a:pt x="220094" y="305206"/>
                </a:lnTo>
                <a:lnTo>
                  <a:pt x="174593" y="316817"/>
                </a:lnTo>
                <a:lnTo>
                  <a:pt x="144018" y="319024"/>
                </a:lnTo>
                <a:lnTo>
                  <a:pt x="112585" y="316309"/>
                </a:lnTo>
                <a:lnTo>
                  <a:pt x="60007" y="294592"/>
                </a:lnTo>
                <a:lnTo>
                  <a:pt x="21859" y="252112"/>
                </a:lnTo>
                <a:lnTo>
                  <a:pt x="2428" y="194633"/>
                </a:lnTo>
                <a:lnTo>
                  <a:pt x="0" y="160654"/>
                </a:lnTo>
                <a:lnTo>
                  <a:pt x="2643" y="126678"/>
                </a:lnTo>
                <a:lnTo>
                  <a:pt x="23788" y="68679"/>
                </a:lnTo>
                <a:lnTo>
                  <a:pt x="65270" y="25128"/>
                </a:lnTo>
                <a:lnTo>
                  <a:pt x="122229" y="2788"/>
                </a:lnTo>
                <a:lnTo>
                  <a:pt x="1562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9772" y="1050163"/>
            <a:ext cx="234950" cy="319405"/>
          </a:xfrm>
          <a:custGeom>
            <a:avLst/>
            <a:gdLst/>
            <a:ahLst/>
            <a:cxnLst/>
            <a:rect l="l" t="t" r="r" b="b"/>
            <a:pathLst>
              <a:path w="234950" h="319405">
                <a:moveTo>
                  <a:pt x="141300" y="0"/>
                </a:moveTo>
                <a:lnTo>
                  <a:pt x="166506" y="1357"/>
                </a:lnTo>
                <a:lnTo>
                  <a:pt x="189052" y="5429"/>
                </a:lnTo>
                <a:lnTo>
                  <a:pt x="208940" y="12215"/>
                </a:lnTo>
                <a:lnTo>
                  <a:pt x="226174" y="21716"/>
                </a:lnTo>
                <a:lnTo>
                  <a:pt x="203631" y="67056"/>
                </a:lnTo>
                <a:lnTo>
                  <a:pt x="193080" y="58981"/>
                </a:lnTo>
                <a:lnTo>
                  <a:pt x="179735" y="53228"/>
                </a:lnTo>
                <a:lnTo>
                  <a:pt x="163596" y="49785"/>
                </a:lnTo>
                <a:lnTo>
                  <a:pt x="144665" y="48640"/>
                </a:lnTo>
                <a:lnTo>
                  <a:pt x="126265" y="50665"/>
                </a:lnTo>
                <a:lnTo>
                  <a:pt x="81495" y="81025"/>
                </a:lnTo>
                <a:lnTo>
                  <a:pt x="63014" y="117633"/>
                </a:lnTo>
                <a:lnTo>
                  <a:pt x="56857" y="162813"/>
                </a:lnTo>
                <a:lnTo>
                  <a:pt x="58284" y="186295"/>
                </a:lnTo>
                <a:lnTo>
                  <a:pt x="69705" y="225589"/>
                </a:lnTo>
                <a:lnTo>
                  <a:pt x="106365" y="263144"/>
                </a:lnTo>
                <a:lnTo>
                  <a:pt x="140665" y="270383"/>
                </a:lnTo>
                <a:lnTo>
                  <a:pt x="161282" y="268450"/>
                </a:lnTo>
                <a:lnTo>
                  <a:pt x="179527" y="262636"/>
                </a:lnTo>
                <a:lnTo>
                  <a:pt x="195400" y="252916"/>
                </a:lnTo>
                <a:lnTo>
                  <a:pt x="208902" y="239267"/>
                </a:lnTo>
                <a:lnTo>
                  <a:pt x="234378" y="283463"/>
                </a:lnTo>
                <a:lnTo>
                  <a:pt x="215693" y="299039"/>
                </a:lnTo>
                <a:lnTo>
                  <a:pt x="193108" y="310149"/>
                </a:lnTo>
                <a:lnTo>
                  <a:pt x="166625" y="316807"/>
                </a:lnTo>
                <a:lnTo>
                  <a:pt x="136245" y="319024"/>
                </a:lnTo>
                <a:lnTo>
                  <a:pt x="105722" y="316376"/>
                </a:lnTo>
                <a:lnTo>
                  <a:pt x="55501" y="295128"/>
                </a:lnTo>
                <a:lnTo>
                  <a:pt x="20134" y="253307"/>
                </a:lnTo>
                <a:lnTo>
                  <a:pt x="2236" y="195343"/>
                </a:lnTo>
                <a:lnTo>
                  <a:pt x="0" y="160527"/>
                </a:lnTo>
                <a:lnTo>
                  <a:pt x="2479" y="127718"/>
                </a:lnTo>
                <a:lnTo>
                  <a:pt x="22320" y="70481"/>
                </a:lnTo>
                <a:lnTo>
                  <a:pt x="60925" y="25931"/>
                </a:lnTo>
                <a:lnTo>
                  <a:pt x="111732" y="2881"/>
                </a:lnTo>
                <a:lnTo>
                  <a:pt x="14130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10098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7" y="0"/>
                </a:moveTo>
                <a:lnTo>
                  <a:pt x="191357" y="10302"/>
                </a:lnTo>
                <a:lnTo>
                  <a:pt x="234314" y="41275"/>
                </a:lnTo>
                <a:lnTo>
                  <a:pt x="260715" y="90804"/>
                </a:lnTo>
                <a:lnTo>
                  <a:pt x="269493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7" y="319150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22190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7" y="0"/>
                </a:moveTo>
                <a:lnTo>
                  <a:pt x="191357" y="10302"/>
                </a:lnTo>
                <a:lnTo>
                  <a:pt x="234314" y="41275"/>
                </a:lnTo>
                <a:lnTo>
                  <a:pt x="260715" y="90804"/>
                </a:lnTo>
                <a:lnTo>
                  <a:pt x="269494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7" y="319150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55263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7" y="0"/>
                </a:moveTo>
                <a:lnTo>
                  <a:pt x="191357" y="10302"/>
                </a:lnTo>
                <a:lnTo>
                  <a:pt x="234314" y="41275"/>
                </a:lnTo>
                <a:lnTo>
                  <a:pt x="260715" y="90804"/>
                </a:lnTo>
                <a:lnTo>
                  <a:pt x="269494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7" y="319150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5940" y="1558651"/>
            <a:ext cx="6482715" cy="339661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8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Amount </a:t>
            </a:r>
            <a:r>
              <a:rPr sz="2600" spc="-5" dirty="0">
                <a:latin typeface="Trebuchet MS"/>
                <a:cs typeface="Trebuchet MS"/>
              </a:rPr>
              <a:t>of </a:t>
            </a:r>
            <a:r>
              <a:rPr sz="2600" dirty="0">
                <a:latin typeface="Trebuchet MS"/>
                <a:cs typeface="Trebuchet MS"/>
              </a:rPr>
              <a:t>radiation </a:t>
            </a:r>
            <a:r>
              <a:rPr sz="2600" spc="-5" dirty="0">
                <a:latin typeface="Trebuchet MS"/>
                <a:cs typeface="Trebuchet MS"/>
              </a:rPr>
              <a:t>needed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various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1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Based on</a:t>
            </a:r>
            <a:r>
              <a:rPr sz="2300" spc="-5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procedure</a:t>
            </a:r>
            <a:endParaRPr sz="23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8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Important characteristic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Fluoroscopy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Sensitivity</a:t>
            </a:r>
            <a:endParaRPr sz="2300">
              <a:latin typeface="Trebuchet MS"/>
              <a:cs typeface="Trebuchet MS"/>
            </a:endParaRPr>
          </a:p>
          <a:p>
            <a:pPr marL="771525" lvl="2" indent="-228600">
              <a:lnSpc>
                <a:spcPct val="100000"/>
              </a:lnSpc>
              <a:spcBef>
                <a:spcPts val="409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72160" algn="l"/>
              </a:tabLst>
            </a:pPr>
            <a:r>
              <a:rPr sz="2000" dirty="0">
                <a:latin typeface="Trebuchet MS"/>
                <a:cs typeface="Trebuchet MS"/>
              </a:rPr>
              <a:t>Amount of </a:t>
            </a:r>
            <a:r>
              <a:rPr sz="2000" spc="-5" dirty="0">
                <a:latin typeface="Trebuchet MS"/>
                <a:cs typeface="Trebuchet MS"/>
              </a:rPr>
              <a:t>exposure needed </a:t>
            </a:r>
            <a:r>
              <a:rPr sz="2000" dirty="0">
                <a:latin typeface="Trebuchet MS"/>
                <a:cs typeface="Trebuchet MS"/>
              </a:rPr>
              <a:t>to </a:t>
            </a:r>
            <a:r>
              <a:rPr sz="2000" spc="-5" dirty="0">
                <a:latin typeface="Trebuchet MS"/>
                <a:cs typeface="Trebuchet MS"/>
              </a:rPr>
              <a:t>create </a:t>
            </a:r>
            <a:r>
              <a:rPr sz="2000" dirty="0">
                <a:latin typeface="Trebuchet MS"/>
                <a:cs typeface="Trebuchet MS"/>
              </a:rPr>
              <a:t>an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image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9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Non-intensified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Fluoroscopy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Uses a fluorescent screen only for a</a:t>
            </a:r>
            <a:r>
              <a:rPr sz="2300" spc="-18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receptor</a:t>
            </a:r>
            <a:endParaRPr sz="2300">
              <a:latin typeface="Trebuchet MS"/>
              <a:cs typeface="Trebuchet MS"/>
            </a:endParaRPr>
          </a:p>
          <a:p>
            <a:pPr marL="771525" lvl="2" indent="-228600">
              <a:lnSpc>
                <a:spcPct val="100000"/>
              </a:lnSpc>
              <a:spcBef>
                <a:spcPts val="405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72160" algn="l"/>
              </a:tabLst>
            </a:pPr>
            <a:r>
              <a:rPr sz="2000" dirty="0">
                <a:latin typeface="Trebuchet MS"/>
                <a:cs typeface="Trebuchet MS"/>
              </a:rPr>
              <a:t>Should </a:t>
            </a:r>
            <a:r>
              <a:rPr sz="2000" spc="-5" dirty="0">
                <a:latin typeface="Trebuchet MS"/>
                <a:cs typeface="Trebuchet MS"/>
              </a:rPr>
              <a:t>not be used because </a:t>
            </a:r>
            <a:r>
              <a:rPr sz="2000" dirty="0">
                <a:latin typeface="Trebuchet MS"/>
                <a:cs typeface="Trebuchet MS"/>
              </a:rPr>
              <a:t>of excessive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exposure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81000"/>
            <a:ext cx="3008630" cy="990600"/>
          </a:xfrm>
          <a:custGeom>
            <a:avLst/>
            <a:gdLst/>
            <a:ahLst/>
            <a:cxnLst/>
            <a:rect l="l" t="t" r="r" b="b"/>
            <a:pathLst>
              <a:path w="3008629" h="990600">
                <a:moveTo>
                  <a:pt x="0" y="990600"/>
                </a:moveTo>
                <a:lnTo>
                  <a:pt x="3008376" y="990600"/>
                </a:lnTo>
                <a:lnTo>
                  <a:pt x="3008376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450849"/>
            <a:ext cx="244030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tx1"/>
                </a:solidFill>
                <a:latin typeface="Arial"/>
                <a:cs typeface="Arial"/>
              </a:rPr>
              <a:t>Components</a:t>
            </a:r>
            <a:r>
              <a:rPr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chemeClr val="tx1"/>
                </a:solidFill>
                <a:latin typeface="Arial"/>
                <a:cs typeface="Arial"/>
              </a:rPr>
              <a:t>of  Fluoroscope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395730"/>
            <a:ext cx="2713355" cy="4623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5"/>
              </a:spcBef>
              <a:buClr>
                <a:srgbClr val="F8F8F8"/>
              </a:buClr>
              <a:buSzPct val="61538"/>
              <a:buFont typeface="Wingdings"/>
              <a:buChar char=""/>
              <a:tabLst>
                <a:tab pos="184150" algn="l"/>
              </a:tabLst>
            </a:pPr>
            <a:r>
              <a:rPr sz="2600" dirty="0">
                <a:latin typeface="Arial"/>
                <a:cs typeface="Arial"/>
              </a:rPr>
              <a:t>x-ray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generator</a:t>
            </a:r>
            <a:endParaRPr sz="2600">
              <a:latin typeface="Arial"/>
              <a:cs typeface="Arial"/>
            </a:endParaRPr>
          </a:p>
          <a:p>
            <a:pPr marL="273050" indent="-260350">
              <a:lnSpc>
                <a:spcPct val="100000"/>
              </a:lnSpc>
              <a:buClr>
                <a:srgbClr val="F8F8F8"/>
              </a:buClr>
              <a:buSzPct val="61538"/>
              <a:buFont typeface="Wingdings"/>
              <a:buChar char=""/>
              <a:tabLst>
                <a:tab pos="273685" algn="l"/>
              </a:tabLst>
            </a:pPr>
            <a:r>
              <a:rPr sz="2600" dirty="0">
                <a:latin typeface="Arial"/>
                <a:cs typeface="Arial"/>
              </a:rPr>
              <a:t>x-ray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tube</a:t>
            </a:r>
            <a:endParaRPr sz="2600">
              <a:latin typeface="Arial"/>
              <a:cs typeface="Arial"/>
            </a:endParaRPr>
          </a:p>
          <a:p>
            <a:pPr marL="273050" indent="-260350">
              <a:lnSpc>
                <a:spcPct val="100000"/>
              </a:lnSpc>
              <a:spcBef>
                <a:spcPts val="625"/>
              </a:spcBef>
              <a:buClr>
                <a:srgbClr val="F8F8F8"/>
              </a:buClr>
              <a:buSzPct val="61538"/>
              <a:buFont typeface="Wingdings"/>
              <a:buChar char=""/>
              <a:tabLst>
                <a:tab pos="273685" algn="l"/>
              </a:tabLst>
            </a:pPr>
            <a:r>
              <a:rPr sz="2600" dirty="0">
                <a:latin typeface="Arial"/>
                <a:cs typeface="Arial"/>
              </a:rPr>
              <a:t>collimator</a:t>
            </a:r>
            <a:endParaRPr sz="2600">
              <a:latin typeface="Arial"/>
              <a:cs typeface="Arial"/>
            </a:endParaRPr>
          </a:p>
          <a:p>
            <a:pPr marL="273050" indent="-260350">
              <a:lnSpc>
                <a:spcPct val="100000"/>
              </a:lnSpc>
              <a:spcBef>
                <a:spcPts val="625"/>
              </a:spcBef>
              <a:buClr>
                <a:srgbClr val="F8F8F8"/>
              </a:buClr>
              <a:buSzPct val="61538"/>
              <a:buFont typeface="Wingdings"/>
              <a:buChar char=""/>
              <a:tabLst>
                <a:tab pos="273685" algn="l"/>
              </a:tabLst>
            </a:pPr>
            <a:r>
              <a:rPr sz="2600" spc="-5" dirty="0">
                <a:latin typeface="Arial"/>
                <a:cs typeface="Arial"/>
              </a:rPr>
              <a:t>filters</a:t>
            </a:r>
            <a:endParaRPr sz="2600">
              <a:latin typeface="Arial"/>
              <a:cs typeface="Arial"/>
            </a:endParaRPr>
          </a:p>
          <a:p>
            <a:pPr marL="273050" indent="-260350">
              <a:lnSpc>
                <a:spcPct val="100000"/>
              </a:lnSpc>
              <a:spcBef>
                <a:spcPts val="620"/>
              </a:spcBef>
              <a:buClr>
                <a:srgbClr val="F8F8F8"/>
              </a:buClr>
              <a:buSzPct val="61538"/>
              <a:buFont typeface="Wingdings"/>
              <a:buChar char=""/>
              <a:tabLst>
                <a:tab pos="273685" algn="l"/>
              </a:tabLst>
            </a:pPr>
            <a:r>
              <a:rPr sz="2600" dirty="0">
                <a:latin typeface="Arial"/>
                <a:cs typeface="Arial"/>
              </a:rPr>
              <a:t>patient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table</a:t>
            </a:r>
            <a:endParaRPr sz="2600">
              <a:latin typeface="Arial"/>
              <a:cs typeface="Arial"/>
            </a:endParaRPr>
          </a:p>
          <a:p>
            <a:pPr marL="273050" indent="-260350">
              <a:lnSpc>
                <a:spcPct val="100000"/>
              </a:lnSpc>
              <a:spcBef>
                <a:spcPts val="630"/>
              </a:spcBef>
              <a:buClr>
                <a:srgbClr val="F8F8F8"/>
              </a:buClr>
              <a:buSzPct val="61538"/>
              <a:buFont typeface="Wingdings"/>
              <a:buChar char=""/>
              <a:tabLst>
                <a:tab pos="273685" algn="l"/>
              </a:tabLst>
            </a:pPr>
            <a:r>
              <a:rPr sz="2600" dirty="0">
                <a:latin typeface="Arial"/>
                <a:cs typeface="Arial"/>
              </a:rPr>
              <a:t>grid</a:t>
            </a:r>
            <a:endParaRPr sz="2600">
              <a:latin typeface="Arial"/>
              <a:cs typeface="Arial"/>
            </a:endParaRPr>
          </a:p>
          <a:p>
            <a:pPr marL="273050" indent="-260350">
              <a:lnSpc>
                <a:spcPct val="100000"/>
              </a:lnSpc>
              <a:spcBef>
                <a:spcPts val="620"/>
              </a:spcBef>
              <a:buClr>
                <a:srgbClr val="F8F8F8"/>
              </a:buClr>
              <a:buSzPct val="61538"/>
              <a:buFont typeface="Wingdings"/>
              <a:buChar char=""/>
              <a:tabLst>
                <a:tab pos="273685" algn="l"/>
              </a:tabLst>
            </a:pPr>
            <a:r>
              <a:rPr sz="2600" dirty="0">
                <a:latin typeface="Arial"/>
                <a:cs typeface="Arial"/>
              </a:rPr>
              <a:t>image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intensifier</a:t>
            </a:r>
            <a:endParaRPr sz="2600">
              <a:latin typeface="Arial"/>
              <a:cs typeface="Arial"/>
            </a:endParaRPr>
          </a:p>
          <a:p>
            <a:pPr marL="273050" indent="-260350">
              <a:lnSpc>
                <a:spcPct val="100000"/>
              </a:lnSpc>
              <a:spcBef>
                <a:spcPts val="625"/>
              </a:spcBef>
              <a:buClr>
                <a:srgbClr val="F8F8F8"/>
              </a:buClr>
              <a:buSzPct val="61538"/>
              <a:buFont typeface="Wingdings"/>
              <a:buChar char=""/>
              <a:tabLst>
                <a:tab pos="273685" algn="l"/>
              </a:tabLst>
            </a:pPr>
            <a:r>
              <a:rPr sz="2600" dirty="0">
                <a:latin typeface="Arial"/>
                <a:cs typeface="Arial"/>
              </a:rPr>
              <a:t>optical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coupling</a:t>
            </a:r>
            <a:endParaRPr sz="26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630"/>
              </a:spcBef>
              <a:buClr>
                <a:srgbClr val="F8F8F8"/>
              </a:buClr>
              <a:buSzPct val="61538"/>
              <a:buFont typeface="Wingdings"/>
              <a:buChar char=""/>
              <a:tabLst>
                <a:tab pos="184150" algn="l"/>
              </a:tabLst>
            </a:pPr>
            <a:r>
              <a:rPr sz="2600" dirty="0">
                <a:latin typeface="Arial"/>
                <a:cs typeface="Arial"/>
              </a:rPr>
              <a:t>television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system</a:t>
            </a:r>
            <a:endParaRPr sz="26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620"/>
              </a:spcBef>
              <a:buClr>
                <a:srgbClr val="F8F8F8"/>
              </a:buClr>
              <a:buSzPct val="61538"/>
              <a:buFont typeface="Wingdings"/>
              <a:buChar char=""/>
              <a:tabLst>
                <a:tab pos="184150" algn="l"/>
              </a:tabLst>
            </a:pPr>
            <a:r>
              <a:rPr sz="2600" dirty="0">
                <a:latin typeface="Arial"/>
                <a:cs typeface="Arial"/>
              </a:rPr>
              <a:t>image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recording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5800" y="228600"/>
            <a:ext cx="41910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58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125"/>
            <a:ext cx="4485817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2860" y="1057402"/>
            <a:ext cx="106933" cy="11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7242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8785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6389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0880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7140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2592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6" y="233044"/>
                </a:lnTo>
                <a:lnTo>
                  <a:pt x="195326" y="0"/>
                </a:lnTo>
                <a:lnTo>
                  <a:pt x="256540" y="0"/>
                </a:lnTo>
                <a:lnTo>
                  <a:pt x="256540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6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1583" y="1006221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4" h="346075">
                <a:moveTo>
                  <a:pt x="0" y="0"/>
                </a:moveTo>
                <a:lnTo>
                  <a:pt x="65150" y="0"/>
                </a:lnTo>
                <a:lnTo>
                  <a:pt x="146938" y="147446"/>
                </a:lnTo>
                <a:lnTo>
                  <a:pt x="229107" y="0"/>
                </a:lnTo>
                <a:lnTo>
                  <a:pt x="294004" y="0"/>
                </a:lnTo>
                <a:lnTo>
                  <a:pt x="177926" y="203834"/>
                </a:lnTo>
                <a:lnTo>
                  <a:pt x="177926" y="345566"/>
                </a:lnTo>
                <a:lnTo>
                  <a:pt x="116586" y="345566"/>
                </a:lnTo>
                <a:lnTo>
                  <a:pt x="116586" y="203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6942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7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5"/>
                </a:lnTo>
                <a:lnTo>
                  <a:pt x="140728" y="295856"/>
                </a:lnTo>
                <a:lnTo>
                  <a:pt x="176809" y="279907"/>
                </a:lnTo>
                <a:lnTo>
                  <a:pt x="195376" y="233044"/>
                </a:lnTo>
                <a:lnTo>
                  <a:pt x="195376" y="0"/>
                </a:lnTo>
                <a:lnTo>
                  <a:pt x="256590" y="0"/>
                </a:lnTo>
                <a:lnTo>
                  <a:pt x="256590" y="237743"/>
                </a:lnTo>
                <a:lnTo>
                  <a:pt x="254372" y="262963"/>
                </a:lnTo>
                <a:lnTo>
                  <a:pt x="236552" y="304734"/>
                </a:lnTo>
                <a:lnTo>
                  <a:pt x="201518" y="334478"/>
                </a:lnTo>
                <a:lnTo>
                  <a:pt x="153831" y="349527"/>
                </a:lnTo>
                <a:lnTo>
                  <a:pt x="125501" y="351408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0242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28" y="0"/>
                </a:lnTo>
                <a:lnTo>
                  <a:pt x="61328" y="291083"/>
                </a:lnTo>
                <a:lnTo>
                  <a:pt x="217500" y="291083"/>
                </a:lnTo>
                <a:lnTo>
                  <a:pt x="21750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8302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5" h="346075">
                <a:moveTo>
                  <a:pt x="0" y="0"/>
                </a:moveTo>
                <a:lnTo>
                  <a:pt x="227634" y="0"/>
                </a:lnTo>
                <a:lnTo>
                  <a:pt x="227634" y="54482"/>
                </a:lnTo>
                <a:lnTo>
                  <a:pt x="61328" y="54482"/>
                </a:lnTo>
                <a:lnTo>
                  <a:pt x="61328" y="135381"/>
                </a:lnTo>
                <a:lnTo>
                  <a:pt x="182816" y="135381"/>
                </a:lnTo>
                <a:lnTo>
                  <a:pt x="182816" y="187578"/>
                </a:lnTo>
                <a:lnTo>
                  <a:pt x="61328" y="187578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2409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3" y="222503"/>
                </a:lnTo>
                <a:lnTo>
                  <a:pt x="83486" y="222406"/>
                </a:lnTo>
                <a:lnTo>
                  <a:pt x="76961" y="222107"/>
                </a:lnTo>
                <a:lnTo>
                  <a:pt x="69580" y="221593"/>
                </a:lnTo>
                <a:lnTo>
                  <a:pt x="61340" y="220852"/>
                </a:lnTo>
                <a:lnTo>
                  <a:pt x="6134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4504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14951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374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6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20391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79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3" y="267970"/>
                </a:lnTo>
                <a:lnTo>
                  <a:pt x="262508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350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6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6047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3651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98142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5940" y="1558651"/>
            <a:ext cx="5169535" cy="410400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8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Used </a:t>
            </a:r>
            <a:r>
              <a:rPr sz="2600" dirty="0">
                <a:latin typeface="Trebuchet MS"/>
                <a:cs typeface="Trebuchet MS"/>
              </a:rPr>
              <a:t>in a </a:t>
            </a:r>
            <a:r>
              <a:rPr sz="2600" spc="-5" dirty="0">
                <a:latin typeface="Trebuchet MS"/>
                <a:cs typeface="Trebuchet MS"/>
              </a:rPr>
              <a:t>variety of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procedures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1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Examples</a:t>
            </a:r>
            <a:r>
              <a:rPr sz="2300" spc="-4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include:</a:t>
            </a:r>
            <a:endParaRPr sz="2300">
              <a:latin typeface="Trebuchet MS"/>
              <a:cs typeface="Trebuchet MS"/>
            </a:endParaRPr>
          </a:p>
          <a:p>
            <a:pPr marL="771525" lvl="2" indent="-228600">
              <a:lnSpc>
                <a:spcPct val="100000"/>
              </a:lnSpc>
              <a:spcBef>
                <a:spcPts val="405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72160" algn="l"/>
              </a:tabLst>
            </a:pPr>
            <a:r>
              <a:rPr sz="2000" dirty="0">
                <a:latin typeface="Trebuchet MS"/>
                <a:cs typeface="Trebuchet MS"/>
              </a:rPr>
              <a:t>Orthopedic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Surgery</a:t>
            </a:r>
            <a:endParaRPr sz="2000">
              <a:latin typeface="Trebuchet MS"/>
              <a:cs typeface="Trebuchet MS"/>
            </a:endParaRPr>
          </a:p>
          <a:p>
            <a:pPr marL="1018540" lvl="3" indent="-228600">
              <a:lnSpc>
                <a:spcPct val="100000"/>
              </a:lnSpc>
              <a:spcBef>
                <a:spcPts val="480"/>
              </a:spcBef>
              <a:buClr>
                <a:srgbClr val="F8B639"/>
              </a:buClr>
              <a:buSzPct val="80000"/>
              <a:buFont typeface="Wingdings 2"/>
              <a:buChar char=""/>
              <a:tabLst>
                <a:tab pos="1019175" algn="l"/>
              </a:tabLst>
            </a:pP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Observe </a:t>
            </a: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fractures and healing</a:t>
            </a:r>
            <a:r>
              <a:rPr sz="2000" spc="-16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bones</a:t>
            </a:r>
            <a:endParaRPr sz="2000">
              <a:latin typeface="Trebuchet MS"/>
              <a:cs typeface="Trebuchet MS"/>
            </a:endParaRPr>
          </a:p>
          <a:p>
            <a:pPr marL="771525" lvl="2" indent="-228600">
              <a:lnSpc>
                <a:spcPct val="100000"/>
              </a:lnSpc>
              <a:spcBef>
                <a:spcPts val="400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72160" algn="l"/>
              </a:tabLst>
            </a:pPr>
            <a:r>
              <a:rPr sz="2000" spc="-5" dirty="0">
                <a:latin typeface="Trebuchet MS"/>
                <a:cs typeface="Trebuchet MS"/>
              </a:rPr>
              <a:t>Catheter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Insertion</a:t>
            </a:r>
            <a:endParaRPr sz="2000">
              <a:latin typeface="Trebuchet MS"/>
              <a:cs typeface="Trebuchet MS"/>
            </a:endParaRPr>
          </a:p>
          <a:p>
            <a:pPr marL="1018540" marR="1125220" lvl="3" indent="-228600">
              <a:lnSpc>
                <a:spcPct val="100000"/>
              </a:lnSpc>
              <a:spcBef>
                <a:spcPts val="480"/>
              </a:spcBef>
              <a:buClr>
                <a:srgbClr val="F8B639"/>
              </a:buClr>
              <a:buSzPct val="80000"/>
              <a:buFont typeface="Wingdings 2"/>
              <a:buChar char=""/>
              <a:tabLst>
                <a:tab pos="1019175" algn="l"/>
              </a:tabLst>
            </a:pP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Direct catheter</a:t>
            </a:r>
            <a:r>
              <a:rPr sz="2000" spc="-11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placement  (Angiography/Angioplasty)</a:t>
            </a:r>
            <a:endParaRPr sz="2000">
              <a:latin typeface="Trebuchet MS"/>
              <a:cs typeface="Trebuchet MS"/>
            </a:endParaRPr>
          </a:p>
          <a:p>
            <a:pPr marL="771525" lvl="2" indent="-228600">
              <a:lnSpc>
                <a:spcPct val="100000"/>
              </a:lnSpc>
              <a:spcBef>
                <a:spcPts val="395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72160" algn="l"/>
              </a:tabLst>
            </a:pPr>
            <a:r>
              <a:rPr sz="2000" dirty="0">
                <a:latin typeface="Trebuchet MS"/>
                <a:cs typeface="Trebuchet MS"/>
              </a:rPr>
              <a:t>Barium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X-Rays</a:t>
            </a:r>
            <a:endParaRPr sz="2000">
              <a:latin typeface="Trebuchet MS"/>
              <a:cs typeface="Trebuchet MS"/>
            </a:endParaRPr>
          </a:p>
          <a:p>
            <a:pPr marL="1018540" lvl="3" indent="-228600">
              <a:lnSpc>
                <a:spcPct val="100000"/>
              </a:lnSpc>
              <a:spcBef>
                <a:spcPts val="480"/>
              </a:spcBef>
              <a:buClr>
                <a:srgbClr val="F8B639"/>
              </a:buClr>
              <a:buSzPct val="80000"/>
              <a:buFont typeface="Wingdings 2"/>
              <a:buChar char=""/>
              <a:tabLst>
                <a:tab pos="1019175" algn="l"/>
              </a:tabLst>
            </a:pP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Observe movement </a:t>
            </a: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through GI</a:t>
            </a:r>
            <a:r>
              <a:rPr sz="2000" spc="-19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tract</a:t>
            </a:r>
            <a:endParaRPr sz="2000">
              <a:latin typeface="Trebuchet MS"/>
              <a:cs typeface="Trebuchet MS"/>
            </a:endParaRPr>
          </a:p>
          <a:p>
            <a:pPr marL="771525" lvl="2" indent="-228600">
              <a:lnSpc>
                <a:spcPct val="100000"/>
              </a:lnSpc>
              <a:spcBef>
                <a:spcPts val="409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72160" algn="l"/>
              </a:tabLst>
            </a:pPr>
            <a:r>
              <a:rPr sz="2000" dirty="0">
                <a:latin typeface="Trebuchet MS"/>
                <a:cs typeface="Trebuchet MS"/>
              </a:rPr>
              <a:t>Blood Flow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Studies</a:t>
            </a:r>
            <a:endParaRPr sz="2000">
              <a:latin typeface="Trebuchet MS"/>
              <a:cs typeface="Trebuchet MS"/>
            </a:endParaRPr>
          </a:p>
          <a:p>
            <a:pPr marL="1018540" lvl="3" indent="-228600">
              <a:lnSpc>
                <a:spcPct val="100000"/>
              </a:lnSpc>
              <a:spcBef>
                <a:spcPts val="480"/>
              </a:spcBef>
              <a:buClr>
                <a:srgbClr val="F8B639"/>
              </a:buClr>
              <a:buSzPct val="80000"/>
              <a:buFont typeface="Wingdings 2"/>
              <a:buChar char=""/>
              <a:tabLst>
                <a:tab pos="1019175" algn="l"/>
              </a:tabLst>
            </a:pPr>
            <a:r>
              <a:rPr sz="2000" spc="-15" dirty="0">
                <a:solidFill>
                  <a:srgbClr val="6C6C6C"/>
                </a:solidFill>
                <a:latin typeface="Trebuchet MS"/>
                <a:cs typeface="Trebuchet MS"/>
              </a:rPr>
              <a:t>View </a:t>
            </a: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blood </a:t>
            </a: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flow </a:t>
            </a: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to</a:t>
            </a:r>
            <a:r>
              <a:rPr sz="2000" spc="-6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organs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27445" y="2057450"/>
            <a:ext cx="345440" cy="716280"/>
          </a:xfrm>
          <a:custGeom>
            <a:avLst/>
            <a:gdLst/>
            <a:ahLst/>
            <a:cxnLst/>
            <a:rect l="l" t="t" r="r" b="b"/>
            <a:pathLst>
              <a:path w="345439" h="716280">
                <a:moveTo>
                  <a:pt x="240875" y="58006"/>
                </a:moveTo>
                <a:lnTo>
                  <a:pt x="118830" y="58006"/>
                </a:lnTo>
                <a:lnTo>
                  <a:pt x="118830" y="715867"/>
                </a:lnTo>
                <a:lnTo>
                  <a:pt x="237683" y="715867"/>
                </a:lnTo>
                <a:lnTo>
                  <a:pt x="240875" y="58006"/>
                </a:lnTo>
                <a:close/>
              </a:path>
              <a:path w="345439" h="716280">
                <a:moveTo>
                  <a:pt x="330009" y="0"/>
                </a:moveTo>
                <a:lnTo>
                  <a:pt x="14454" y="0"/>
                </a:lnTo>
                <a:lnTo>
                  <a:pt x="9644" y="3147"/>
                </a:lnTo>
                <a:lnTo>
                  <a:pt x="3214" y="12815"/>
                </a:lnTo>
                <a:lnTo>
                  <a:pt x="0" y="25855"/>
                </a:lnTo>
                <a:lnTo>
                  <a:pt x="3214" y="38671"/>
                </a:lnTo>
                <a:lnTo>
                  <a:pt x="9644" y="48339"/>
                </a:lnTo>
                <a:lnTo>
                  <a:pt x="19265" y="54634"/>
                </a:lnTo>
                <a:lnTo>
                  <a:pt x="32124" y="58006"/>
                </a:lnTo>
                <a:lnTo>
                  <a:pt x="311553" y="58006"/>
                </a:lnTo>
                <a:lnTo>
                  <a:pt x="324389" y="54634"/>
                </a:lnTo>
                <a:lnTo>
                  <a:pt x="335629" y="48339"/>
                </a:lnTo>
                <a:lnTo>
                  <a:pt x="342059" y="38671"/>
                </a:lnTo>
                <a:lnTo>
                  <a:pt x="345273" y="25855"/>
                </a:lnTo>
                <a:lnTo>
                  <a:pt x="342059" y="12815"/>
                </a:lnTo>
                <a:lnTo>
                  <a:pt x="335629" y="3147"/>
                </a:lnTo>
                <a:lnTo>
                  <a:pt x="330009" y="0"/>
                </a:lnTo>
                <a:close/>
              </a:path>
            </a:pathLst>
          </a:custGeom>
          <a:solidFill>
            <a:srgbClr val="D2CE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64381" y="4362977"/>
            <a:ext cx="254000" cy="80645"/>
          </a:xfrm>
          <a:custGeom>
            <a:avLst/>
            <a:gdLst/>
            <a:ahLst/>
            <a:cxnLst/>
            <a:rect l="l" t="t" r="r" b="b"/>
            <a:pathLst>
              <a:path w="254000" h="80645">
                <a:moveTo>
                  <a:pt x="0" y="0"/>
                </a:moveTo>
                <a:lnTo>
                  <a:pt x="3214" y="80445"/>
                </a:lnTo>
                <a:lnTo>
                  <a:pt x="253734" y="80445"/>
                </a:lnTo>
                <a:lnTo>
                  <a:pt x="253734" y="1618"/>
                </a:lnTo>
                <a:lnTo>
                  <a:pt x="69059" y="1618"/>
                </a:lnTo>
                <a:lnTo>
                  <a:pt x="0" y="0"/>
                </a:lnTo>
                <a:close/>
              </a:path>
            </a:pathLst>
          </a:custGeom>
          <a:solidFill>
            <a:srgbClr val="D2CE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84081" y="2932725"/>
            <a:ext cx="422909" cy="1350010"/>
          </a:xfrm>
          <a:custGeom>
            <a:avLst/>
            <a:gdLst/>
            <a:ahLst/>
            <a:cxnLst/>
            <a:rect l="l" t="t" r="r" b="b"/>
            <a:pathLst>
              <a:path w="422910" h="1350010">
                <a:moveTo>
                  <a:pt x="422358" y="0"/>
                </a:moveTo>
                <a:lnTo>
                  <a:pt x="0" y="1573"/>
                </a:lnTo>
                <a:lnTo>
                  <a:pt x="0" y="1349806"/>
                </a:lnTo>
                <a:lnTo>
                  <a:pt x="422358" y="1349806"/>
                </a:lnTo>
                <a:lnTo>
                  <a:pt x="422358" y="1124569"/>
                </a:lnTo>
                <a:lnTo>
                  <a:pt x="176649" y="1124569"/>
                </a:lnTo>
                <a:lnTo>
                  <a:pt x="163813" y="1121354"/>
                </a:lnTo>
                <a:lnTo>
                  <a:pt x="152573" y="1114923"/>
                </a:lnTo>
                <a:lnTo>
                  <a:pt x="146143" y="1103659"/>
                </a:lnTo>
                <a:lnTo>
                  <a:pt x="142929" y="1090799"/>
                </a:lnTo>
                <a:lnTo>
                  <a:pt x="146143" y="1077916"/>
                </a:lnTo>
                <a:lnTo>
                  <a:pt x="152573" y="1068270"/>
                </a:lnTo>
                <a:lnTo>
                  <a:pt x="163813" y="1061840"/>
                </a:lnTo>
                <a:lnTo>
                  <a:pt x="176649" y="1058603"/>
                </a:lnTo>
                <a:lnTo>
                  <a:pt x="422358" y="1058603"/>
                </a:lnTo>
                <a:lnTo>
                  <a:pt x="422358" y="897735"/>
                </a:lnTo>
                <a:lnTo>
                  <a:pt x="176649" y="897735"/>
                </a:lnTo>
                <a:lnTo>
                  <a:pt x="163813" y="894520"/>
                </a:lnTo>
                <a:lnTo>
                  <a:pt x="152573" y="888067"/>
                </a:lnTo>
                <a:lnTo>
                  <a:pt x="146143" y="878422"/>
                </a:lnTo>
                <a:lnTo>
                  <a:pt x="142929" y="865539"/>
                </a:lnTo>
                <a:lnTo>
                  <a:pt x="146143" y="852678"/>
                </a:lnTo>
                <a:lnTo>
                  <a:pt x="152573" y="841414"/>
                </a:lnTo>
                <a:lnTo>
                  <a:pt x="163813" y="834984"/>
                </a:lnTo>
                <a:lnTo>
                  <a:pt x="176649" y="831769"/>
                </a:lnTo>
                <a:lnTo>
                  <a:pt x="422358" y="831769"/>
                </a:lnTo>
                <a:lnTo>
                  <a:pt x="422358" y="672475"/>
                </a:lnTo>
                <a:lnTo>
                  <a:pt x="176649" y="672475"/>
                </a:lnTo>
                <a:lnTo>
                  <a:pt x="163813" y="669260"/>
                </a:lnTo>
                <a:lnTo>
                  <a:pt x="152573" y="662829"/>
                </a:lnTo>
                <a:lnTo>
                  <a:pt x="146143" y="653184"/>
                </a:lnTo>
                <a:lnTo>
                  <a:pt x="142929" y="640301"/>
                </a:lnTo>
                <a:lnTo>
                  <a:pt x="146143" y="627441"/>
                </a:lnTo>
                <a:lnTo>
                  <a:pt x="152573" y="616177"/>
                </a:lnTo>
                <a:lnTo>
                  <a:pt x="163813" y="609746"/>
                </a:lnTo>
                <a:lnTo>
                  <a:pt x="176649" y="606531"/>
                </a:lnTo>
                <a:lnTo>
                  <a:pt x="422358" y="606531"/>
                </a:lnTo>
                <a:lnTo>
                  <a:pt x="422358" y="445641"/>
                </a:lnTo>
                <a:lnTo>
                  <a:pt x="176649" y="445641"/>
                </a:lnTo>
                <a:lnTo>
                  <a:pt x="163813" y="442426"/>
                </a:lnTo>
                <a:lnTo>
                  <a:pt x="152573" y="435973"/>
                </a:lnTo>
                <a:lnTo>
                  <a:pt x="146143" y="426328"/>
                </a:lnTo>
                <a:lnTo>
                  <a:pt x="142929" y="413467"/>
                </a:lnTo>
                <a:lnTo>
                  <a:pt x="146143" y="400584"/>
                </a:lnTo>
                <a:lnTo>
                  <a:pt x="152573" y="390939"/>
                </a:lnTo>
                <a:lnTo>
                  <a:pt x="163813" y="384509"/>
                </a:lnTo>
                <a:lnTo>
                  <a:pt x="176649" y="381271"/>
                </a:lnTo>
                <a:lnTo>
                  <a:pt x="422358" y="381271"/>
                </a:lnTo>
                <a:lnTo>
                  <a:pt x="422358" y="220403"/>
                </a:lnTo>
                <a:lnTo>
                  <a:pt x="176649" y="220403"/>
                </a:lnTo>
                <a:lnTo>
                  <a:pt x="163813" y="217188"/>
                </a:lnTo>
                <a:lnTo>
                  <a:pt x="152573" y="210735"/>
                </a:lnTo>
                <a:lnTo>
                  <a:pt x="146143" y="199471"/>
                </a:lnTo>
                <a:lnTo>
                  <a:pt x="142929" y="186611"/>
                </a:lnTo>
                <a:lnTo>
                  <a:pt x="146143" y="173728"/>
                </a:lnTo>
                <a:lnTo>
                  <a:pt x="152573" y="164083"/>
                </a:lnTo>
                <a:lnTo>
                  <a:pt x="163813" y="157652"/>
                </a:lnTo>
                <a:lnTo>
                  <a:pt x="176649" y="154437"/>
                </a:lnTo>
                <a:lnTo>
                  <a:pt x="422358" y="154437"/>
                </a:lnTo>
                <a:lnTo>
                  <a:pt x="422358" y="0"/>
                </a:lnTo>
                <a:close/>
              </a:path>
            </a:pathLst>
          </a:custGeom>
          <a:solidFill>
            <a:srgbClr val="3E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46416" y="2771744"/>
            <a:ext cx="930275" cy="82550"/>
          </a:xfrm>
          <a:custGeom>
            <a:avLst/>
            <a:gdLst/>
            <a:ahLst/>
            <a:cxnLst/>
            <a:rect l="l" t="t" r="r" b="b"/>
            <a:pathLst>
              <a:path w="930275" h="82550">
                <a:moveTo>
                  <a:pt x="603822" y="0"/>
                </a:moveTo>
                <a:lnTo>
                  <a:pt x="0" y="0"/>
                </a:lnTo>
                <a:lnTo>
                  <a:pt x="0" y="80490"/>
                </a:lnTo>
                <a:lnTo>
                  <a:pt x="929808" y="82064"/>
                </a:lnTo>
                <a:lnTo>
                  <a:pt x="929808" y="1573"/>
                </a:lnTo>
                <a:lnTo>
                  <a:pt x="603822" y="1573"/>
                </a:lnTo>
                <a:lnTo>
                  <a:pt x="603822" y="0"/>
                </a:lnTo>
                <a:close/>
              </a:path>
            </a:pathLst>
          </a:custGeom>
          <a:solidFill>
            <a:srgbClr val="D2CE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07044" y="4348498"/>
            <a:ext cx="314960" cy="111125"/>
          </a:xfrm>
          <a:custGeom>
            <a:avLst/>
            <a:gdLst/>
            <a:ahLst/>
            <a:cxnLst/>
            <a:rect l="l" t="t" r="r" b="b"/>
            <a:pathLst>
              <a:path w="314959" h="111125">
                <a:moveTo>
                  <a:pt x="314745" y="111022"/>
                </a:moveTo>
                <a:lnTo>
                  <a:pt x="0" y="111022"/>
                </a:lnTo>
                <a:lnTo>
                  <a:pt x="0" y="0"/>
                </a:lnTo>
                <a:lnTo>
                  <a:pt x="314745" y="0"/>
                </a:lnTo>
                <a:lnTo>
                  <a:pt x="314745" y="111022"/>
                </a:lnTo>
                <a:close/>
              </a:path>
            </a:pathLst>
          </a:custGeom>
          <a:solidFill>
            <a:srgbClr val="D2CE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4044" y="3087163"/>
            <a:ext cx="885190" cy="1193800"/>
          </a:xfrm>
          <a:custGeom>
            <a:avLst/>
            <a:gdLst/>
            <a:ahLst/>
            <a:cxnLst/>
            <a:rect l="l" t="t" r="r" b="b"/>
            <a:pathLst>
              <a:path w="885190" h="1193800">
                <a:moveTo>
                  <a:pt x="597389" y="1034501"/>
                </a:moveTo>
                <a:lnTo>
                  <a:pt x="264974" y="1034501"/>
                </a:lnTo>
                <a:lnTo>
                  <a:pt x="264974" y="1193772"/>
                </a:lnTo>
                <a:lnTo>
                  <a:pt x="597389" y="1193772"/>
                </a:lnTo>
                <a:lnTo>
                  <a:pt x="597389" y="1034501"/>
                </a:lnTo>
                <a:close/>
              </a:path>
              <a:path w="885190" h="1193800">
                <a:moveTo>
                  <a:pt x="706598" y="0"/>
                </a:moveTo>
                <a:lnTo>
                  <a:pt x="179864" y="0"/>
                </a:lnTo>
                <a:lnTo>
                  <a:pt x="142929" y="3215"/>
                </a:lnTo>
                <a:lnTo>
                  <a:pt x="78680" y="30554"/>
                </a:lnTo>
                <a:lnTo>
                  <a:pt x="30505" y="78826"/>
                </a:lnTo>
                <a:lnTo>
                  <a:pt x="3214" y="143173"/>
                </a:lnTo>
                <a:lnTo>
                  <a:pt x="0" y="178584"/>
                </a:lnTo>
                <a:lnTo>
                  <a:pt x="0" y="855916"/>
                </a:lnTo>
                <a:lnTo>
                  <a:pt x="1596" y="860727"/>
                </a:lnTo>
                <a:lnTo>
                  <a:pt x="3214" y="870395"/>
                </a:lnTo>
                <a:lnTo>
                  <a:pt x="20861" y="928312"/>
                </a:lnTo>
                <a:lnTo>
                  <a:pt x="41745" y="968535"/>
                </a:lnTo>
                <a:lnTo>
                  <a:pt x="80299" y="1005542"/>
                </a:lnTo>
                <a:lnTo>
                  <a:pt x="126855" y="1026452"/>
                </a:lnTo>
                <a:lnTo>
                  <a:pt x="179864" y="1034501"/>
                </a:lnTo>
                <a:lnTo>
                  <a:pt x="706598" y="1034501"/>
                </a:lnTo>
                <a:lnTo>
                  <a:pt x="757988" y="1026452"/>
                </a:lnTo>
                <a:lnTo>
                  <a:pt x="804544" y="1005542"/>
                </a:lnTo>
                <a:lnTo>
                  <a:pt x="843098" y="970131"/>
                </a:lnTo>
                <a:lnTo>
                  <a:pt x="876818" y="908999"/>
                </a:lnTo>
                <a:lnTo>
                  <a:pt x="884844" y="855916"/>
                </a:lnTo>
                <a:lnTo>
                  <a:pt x="884844" y="592052"/>
                </a:lnTo>
                <a:lnTo>
                  <a:pt x="497824" y="592052"/>
                </a:lnTo>
                <a:lnTo>
                  <a:pt x="497824" y="247765"/>
                </a:lnTo>
                <a:lnTo>
                  <a:pt x="884844" y="247765"/>
                </a:lnTo>
                <a:lnTo>
                  <a:pt x="884844" y="178584"/>
                </a:lnTo>
                <a:lnTo>
                  <a:pt x="876818" y="127098"/>
                </a:lnTo>
                <a:lnTo>
                  <a:pt x="854338" y="80445"/>
                </a:lnTo>
                <a:lnTo>
                  <a:pt x="818999" y="41818"/>
                </a:lnTo>
                <a:lnTo>
                  <a:pt x="757988" y="8049"/>
                </a:lnTo>
                <a:lnTo>
                  <a:pt x="724245" y="1596"/>
                </a:lnTo>
                <a:lnTo>
                  <a:pt x="706598" y="0"/>
                </a:lnTo>
                <a:close/>
              </a:path>
            </a:pathLst>
          </a:custGeom>
          <a:solidFill>
            <a:srgbClr val="8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57516" y="4480430"/>
            <a:ext cx="62865" cy="732155"/>
          </a:xfrm>
          <a:custGeom>
            <a:avLst/>
            <a:gdLst/>
            <a:ahLst/>
            <a:cxnLst/>
            <a:rect l="l" t="t" r="r" b="b"/>
            <a:pathLst>
              <a:path w="62864" h="732154">
                <a:moveTo>
                  <a:pt x="62629" y="0"/>
                </a:moveTo>
                <a:lnTo>
                  <a:pt x="0" y="8049"/>
                </a:lnTo>
                <a:lnTo>
                  <a:pt x="0" y="732035"/>
                </a:lnTo>
                <a:lnTo>
                  <a:pt x="62629" y="685378"/>
                </a:lnTo>
                <a:lnTo>
                  <a:pt x="62629" y="0"/>
                </a:lnTo>
                <a:close/>
              </a:path>
            </a:pathLst>
          </a:custGeom>
          <a:solidFill>
            <a:srgbClr val="3ED5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1000125"/>
            <a:ext cx="6183299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12309" y="1057402"/>
            <a:ext cx="106933" cy="11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6690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1626" y="1057275"/>
            <a:ext cx="101853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8233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5836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0329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593" y="1053719"/>
            <a:ext cx="176339" cy="2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8113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63565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1030" y="1006221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4" h="346075">
                <a:moveTo>
                  <a:pt x="0" y="0"/>
                </a:moveTo>
                <a:lnTo>
                  <a:pt x="65151" y="0"/>
                </a:lnTo>
                <a:lnTo>
                  <a:pt x="146939" y="147446"/>
                </a:lnTo>
                <a:lnTo>
                  <a:pt x="229108" y="0"/>
                </a:lnTo>
                <a:lnTo>
                  <a:pt x="294005" y="0"/>
                </a:lnTo>
                <a:lnTo>
                  <a:pt x="177927" y="203834"/>
                </a:lnTo>
                <a:lnTo>
                  <a:pt x="177927" y="345566"/>
                </a:lnTo>
                <a:lnTo>
                  <a:pt x="116586" y="345566"/>
                </a:lnTo>
                <a:lnTo>
                  <a:pt x="116586" y="203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6441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5"/>
                </a:lnTo>
                <a:lnTo>
                  <a:pt x="140708" y="295856"/>
                </a:lnTo>
                <a:lnTo>
                  <a:pt x="176783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9741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3" y="291083"/>
                </a:lnTo>
                <a:lnTo>
                  <a:pt x="217423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7801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4" y="0"/>
                </a:lnTo>
                <a:lnTo>
                  <a:pt x="227584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82753" y="135381"/>
                </a:lnTo>
                <a:lnTo>
                  <a:pt x="182753" y="187578"/>
                </a:lnTo>
                <a:lnTo>
                  <a:pt x="61341" y="187578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4569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3810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5" h="346075">
                <a:moveTo>
                  <a:pt x="0" y="0"/>
                </a:moveTo>
                <a:lnTo>
                  <a:pt x="61328" y="0"/>
                </a:lnTo>
                <a:lnTo>
                  <a:pt x="61328" y="135381"/>
                </a:lnTo>
                <a:lnTo>
                  <a:pt x="198805" y="135381"/>
                </a:lnTo>
                <a:lnTo>
                  <a:pt x="198805" y="0"/>
                </a:lnTo>
                <a:lnTo>
                  <a:pt x="259511" y="0"/>
                </a:lnTo>
                <a:lnTo>
                  <a:pt x="259511" y="345566"/>
                </a:lnTo>
                <a:lnTo>
                  <a:pt x="198805" y="345566"/>
                </a:lnTo>
                <a:lnTo>
                  <a:pt x="198805" y="189864"/>
                </a:lnTo>
                <a:lnTo>
                  <a:pt x="61328" y="189864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7483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4" h="346075">
                <a:moveTo>
                  <a:pt x="0" y="0"/>
                </a:moveTo>
                <a:lnTo>
                  <a:pt x="286143" y="0"/>
                </a:lnTo>
                <a:lnTo>
                  <a:pt x="286143" y="54482"/>
                </a:lnTo>
                <a:lnTo>
                  <a:pt x="171259" y="54482"/>
                </a:lnTo>
                <a:lnTo>
                  <a:pt x="171259" y="345566"/>
                </a:lnTo>
                <a:lnTo>
                  <a:pt x="109931" y="345566"/>
                </a:lnTo>
                <a:lnTo>
                  <a:pt x="10993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1857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4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3" y="222503"/>
                </a:lnTo>
                <a:lnTo>
                  <a:pt x="83486" y="222406"/>
                </a:lnTo>
                <a:lnTo>
                  <a:pt x="76961" y="222107"/>
                </a:lnTo>
                <a:lnTo>
                  <a:pt x="69580" y="221593"/>
                </a:lnTo>
                <a:lnTo>
                  <a:pt x="61340" y="220852"/>
                </a:lnTo>
                <a:lnTo>
                  <a:pt x="6134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3953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7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78889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9592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1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74715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9839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1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52951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95495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3098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77591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1792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615" y="0"/>
                </a:moveTo>
                <a:lnTo>
                  <a:pt x="214368" y="11541"/>
                </a:lnTo>
                <a:lnTo>
                  <a:pt x="262547" y="46227"/>
                </a:lnTo>
                <a:lnTo>
                  <a:pt x="292093" y="101726"/>
                </a:lnTo>
                <a:lnTo>
                  <a:pt x="301942" y="175895"/>
                </a:lnTo>
                <a:lnTo>
                  <a:pt x="299370" y="215542"/>
                </a:lnTo>
                <a:lnTo>
                  <a:pt x="278791" y="281836"/>
                </a:lnTo>
                <a:lnTo>
                  <a:pt x="238038" y="329965"/>
                </a:lnTo>
                <a:lnTo>
                  <a:pt x="179593" y="354453"/>
                </a:lnTo>
                <a:lnTo>
                  <a:pt x="143890" y="357504"/>
                </a:lnTo>
                <a:lnTo>
                  <a:pt x="111124" y="354478"/>
                </a:lnTo>
                <a:lnTo>
                  <a:pt x="57755" y="330233"/>
                </a:lnTo>
                <a:lnTo>
                  <a:pt x="20895" y="282461"/>
                </a:lnTo>
                <a:lnTo>
                  <a:pt x="2321" y="215925"/>
                </a:lnTo>
                <a:lnTo>
                  <a:pt x="0" y="175895"/>
                </a:lnTo>
                <a:lnTo>
                  <a:pt x="2528" y="140440"/>
                </a:lnTo>
                <a:lnTo>
                  <a:pt x="22754" y="78007"/>
                </a:lnTo>
                <a:lnTo>
                  <a:pt x="62383" y="28717"/>
                </a:lnTo>
                <a:lnTo>
                  <a:pt x="116466" y="3190"/>
                </a:lnTo>
                <a:lnTo>
                  <a:pt x="14861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35940" y="1558651"/>
            <a:ext cx="6162040" cy="315722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8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Injections into the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knees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1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Viscosupplementation</a:t>
            </a:r>
            <a:r>
              <a:rPr sz="2300" spc="-6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injections</a:t>
            </a:r>
            <a:endParaRPr sz="23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8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Locating foreign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bodies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15" dirty="0">
                <a:latin typeface="Trebuchet MS"/>
                <a:cs typeface="Trebuchet MS"/>
              </a:rPr>
              <a:t>Percutaneous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Vertebroplasty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09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spc="-35" dirty="0">
                <a:solidFill>
                  <a:srgbClr val="6C6C6C"/>
                </a:solidFill>
                <a:latin typeface="Trebuchet MS"/>
                <a:cs typeface="Trebuchet MS"/>
              </a:rPr>
              <a:t>Treating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compressed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fractures of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the</a:t>
            </a:r>
            <a:r>
              <a:rPr sz="2300" spc="-5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spine</a:t>
            </a:r>
            <a:endParaRPr sz="23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Injections into </a:t>
            </a:r>
            <a:r>
              <a:rPr sz="2600" dirty="0">
                <a:latin typeface="Trebuchet MS"/>
                <a:cs typeface="Trebuchet MS"/>
              </a:rPr>
              <a:t>joints or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spine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00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Image-guided anesthetic</a:t>
            </a:r>
            <a:r>
              <a:rPr sz="2300" spc="-9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injections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1522"/>
            <a:ext cx="2109774" cy="356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741" y="1184655"/>
            <a:ext cx="110058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1827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5463" y="1057275"/>
            <a:ext cx="101841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741" y="1053464"/>
            <a:ext cx="91427" cy="866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9407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5" y="0"/>
                </a:moveTo>
                <a:lnTo>
                  <a:pt x="102107" y="0"/>
                </a:lnTo>
                <a:lnTo>
                  <a:pt x="176911" y="232790"/>
                </a:lnTo>
                <a:lnTo>
                  <a:pt x="250062" y="0"/>
                </a:lnTo>
                <a:lnTo>
                  <a:pt x="282320" y="0"/>
                </a:lnTo>
                <a:lnTo>
                  <a:pt x="352932" y="345820"/>
                </a:lnTo>
                <a:lnTo>
                  <a:pt x="293497" y="345820"/>
                </a:lnTo>
                <a:lnTo>
                  <a:pt x="257556" y="159384"/>
                </a:lnTo>
                <a:lnTo>
                  <a:pt x="188087" y="350265"/>
                </a:lnTo>
                <a:lnTo>
                  <a:pt x="166116" y="350265"/>
                </a:lnTo>
                <a:lnTo>
                  <a:pt x="96519" y="159384"/>
                </a:lnTo>
                <a:lnTo>
                  <a:pt x="59181" y="345820"/>
                </a:lnTo>
                <a:lnTo>
                  <a:pt x="0" y="345820"/>
                </a:lnTo>
                <a:lnTo>
                  <a:pt x="695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2480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3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9511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0295" y="1005966"/>
            <a:ext cx="288290" cy="346075"/>
          </a:xfrm>
          <a:custGeom>
            <a:avLst/>
            <a:gdLst/>
            <a:ahLst/>
            <a:cxnLst/>
            <a:rect l="l" t="t" r="r" b="b"/>
            <a:pathLst>
              <a:path w="288289" h="346075">
                <a:moveTo>
                  <a:pt x="8255" y="0"/>
                </a:moveTo>
                <a:lnTo>
                  <a:pt x="70993" y="254"/>
                </a:lnTo>
                <a:lnTo>
                  <a:pt x="141097" y="116967"/>
                </a:lnTo>
                <a:lnTo>
                  <a:pt x="218186" y="254"/>
                </a:lnTo>
                <a:lnTo>
                  <a:pt x="282448" y="254"/>
                </a:lnTo>
                <a:lnTo>
                  <a:pt x="172974" y="167767"/>
                </a:lnTo>
                <a:lnTo>
                  <a:pt x="287781" y="345821"/>
                </a:lnTo>
                <a:lnTo>
                  <a:pt x="221106" y="345821"/>
                </a:lnTo>
                <a:lnTo>
                  <a:pt x="139446" y="221487"/>
                </a:lnTo>
                <a:lnTo>
                  <a:pt x="64007" y="345821"/>
                </a:lnTo>
                <a:lnTo>
                  <a:pt x="0" y="345821"/>
                </a:lnTo>
                <a:lnTo>
                  <a:pt x="103631" y="166750"/>
                </a:lnTo>
                <a:lnTo>
                  <a:pt x="82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8302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79" h="348615">
                <a:moveTo>
                  <a:pt x="97891" y="0"/>
                </a:moveTo>
                <a:lnTo>
                  <a:pt x="145813" y="5730"/>
                </a:lnTo>
                <a:lnTo>
                  <a:pt x="181990" y="22987"/>
                </a:lnTo>
                <a:lnTo>
                  <a:pt x="210410" y="68546"/>
                </a:lnTo>
                <a:lnTo>
                  <a:pt x="212305" y="88646"/>
                </a:lnTo>
                <a:lnTo>
                  <a:pt x="209593" y="108126"/>
                </a:lnTo>
                <a:lnTo>
                  <a:pt x="201455" y="125428"/>
                </a:lnTo>
                <a:lnTo>
                  <a:pt x="187890" y="140563"/>
                </a:lnTo>
                <a:lnTo>
                  <a:pt x="168897" y="153542"/>
                </a:lnTo>
                <a:lnTo>
                  <a:pt x="197074" y="167739"/>
                </a:lnTo>
                <a:lnTo>
                  <a:pt x="217200" y="187864"/>
                </a:lnTo>
                <a:lnTo>
                  <a:pt x="229274" y="213943"/>
                </a:lnTo>
                <a:lnTo>
                  <a:pt x="233298" y="245999"/>
                </a:lnTo>
                <a:lnTo>
                  <a:pt x="231072" y="268386"/>
                </a:lnTo>
                <a:lnTo>
                  <a:pt x="213260" y="305827"/>
                </a:lnTo>
                <a:lnTo>
                  <a:pt x="178573" y="333023"/>
                </a:lnTo>
                <a:lnTo>
                  <a:pt x="132572" y="346878"/>
                </a:lnTo>
                <a:lnTo>
                  <a:pt x="105676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301" y="1821"/>
                </a:lnTo>
                <a:lnTo>
                  <a:pt x="59385" y="793"/>
                </a:lnTo>
                <a:lnTo>
                  <a:pt x="81249" y="194"/>
                </a:lnTo>
                <a:lnTo>
                  <a:pt x="9789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2662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70" y="0"/>
                </a:moveTo>
                <a:lnTo>
                  <a:pt x="153373" y="6359"/>
                </a:lnTo>
                <a:lnTo>
                  <a:pt x="194498" y="25447"/>
                </a:lnTo>
                <a:lnTo>
                  <a:pt x="219162" y="57275"/>
                </a:lnTo>
                <a:lnTo>
                  <a:pt x="227380" y="101854"/>
                </a:lnTo>
                <a:lnTo>
                  <a:pt x="226239" y="116855"/>
                </a:lnTo>
                <a:lnTo>
                  <a:pt x="209219" y="157861"/>
                </a:lnTo>
                <a:lnTo>
                  <a:pt x="176715" y="187328"/>
                </a:lnTo>
                <a:lnTo>
                  <a:pt x="163499" y="193421"/>
                </a:lnTo>
                <a:lnTo>
                  <a:pt x="265607" y="349123"/>
                </a:lnTo>
                <a:lnTo>
                  <a:pt x="194868" y="349123"/>
                </a:lnTo>
                <a:lnTo>
                  <a:pt x="102615" y="206375"/>
                </a:lnTo>
                <a:lnTo>
                  <a:pt x="94962" y="206206"/>
                </a:lnTo>
                <a:lnTo>
                  <a:pt x="85925" y="205882"/>
                </a:lnTo>
                <a:lnTo>
                  <a:pt x="75501" y="205392"/>
                </a:lnTo>
                <a:lnTo>
                  <a:pt x="63690" y="204724"/>
                </a:lnTo>
                <a:lnTo>
                  <a:pt x="63690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41" y="3438"/>
                </a:lnTo>
                <a:lnTo>
                  <a:pt x="12565" y="3095"/>
                </a:lnTo>
                <a:lnTo>
                  <a:pt x="24372" y="2538"/>
                </a:lnTo>
                <a:lnTo>
                  <a:pt x="39865" y="1777"/>
                </a:lnTo>
                <a:lnTo>
                  <a:pt x="56362" y="1017"/>
                </a:lnTo>
                <a:lnTo>
                  <a:pt x="71180" y="460"/>
                </a:lnTo>
                <a:lnTo>
                  <a:pt x="84317" y="117"/>
                </a:lnTo>
                <a:lnTo>
                  <a:pt x="9577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2137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4366" y="1184085"/>
            <a:ext cx="124787" cy="55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4366" y="1184085"/>
            <a:ext cx="125095" cy="55880"/>
          </a:xfrm>
          <a:custGeom>
            <a:avLst/>
            <a:gdLst/>
            <a:ahLst/>
            <a:cxnLst/>
            <a:rect l="l" t="t" r="r" b="b"/>
            <a:pathLst>
              <a:path w="125094" h="55880">
                <a:moveTo>
                  <a:pt x="0" y="55434"/>
                </a:moveTo>
                <a:lnTo>
                  <a:pt x="124787" y="55434"/>
                </a:lnTo>
                <a:lnTo>
                  <a:pt x="124787" y="0"/>
                </a:lnTo>
                <a:lnTo>
                  <a:pt x="0" y="0"/>
                </a:lnTo>
                <a:lnTo>
                  <a:pt x="0" y="55434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60929" y="1000252"/>
            <a:ext cx="1047622" cy="3573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32023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3667" y="1057275"/>
            <a:ext cx="101853" cy="1005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85946" y="1006221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4" h="346075">
                <a:moveTo>
                  <a:pt x="0" y="0"/>
                </a:moveTo>
                <a:lnTo>
                  <a:pt x="65150" y="0"/>
                </a:lnTo>
                <a:lnTo>
                  <a:pt x="146938" y="147446"/>
                </a:lnTo>
                <a:lnTo>
                  <a:pt x="229107" y="0"/>
                </a:lnTo>
                <a:lnTo>
                  <a:pt x="294004" y="0"/>
                </a:lnTo>
                <a:lnTo>
                  <a:pt x="177926" y="203834"/>
                </a:lnTo>
                <a:lnTo>
                  <a:pt x="177926" y="345566"/>
                </a:lnTo>
                <a:lnTo>
                  <a:pt x="116586" y="345566"/>
                </a:lnTo>
                <a:lnTo>
                  <a:pt x="116586" y="203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60929" y="1001522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160" y="0"/>
                </a:moveTo>
                <a:lnTo>
                  <a:pt x="426084" y="0"/>
                </a:lnTo>
                <a:lnTo>
                  <a:pt x="565022" y="350265"/>
                </a:lnTo>
                <a:lnTo>
                  <a:pt x="497331" y="350265"/>
                </a:lnTo>
                <a:lnTo>
                  <a:pt x="472058" y="280162"/>
                </a:lnTo>
                <a:lnTo>
                  <a:pt x="353694" y="280162"/>
                </a:lnTo>
                <a:lnTo>
                  <a:pt x="329564" y="350265"/>
                </a:lnTo>
                <a:lnTo>
                  <a:pt x="265556" y="350265"/>
                </a:lnTo>
                <a:lnTo>
                  <a:pt x="261365" y="350265"/>
                </a:lnTo>
                <a:lnTo>
                  <a:pt x="194818" y="350265"/>
                </a:lnTo>
                <a:lnTo>
                  <a:pt x="102615" y="207517"/>
                </a:lnTo>
                <a:lnTo>
                  <a:pt x="94952" y="207349"/>
                </a:lnTo>
                <a:lnTo>
                  <a:pt x="85883" y="207025"/>
                </a:lnTo>
                <a:lnTo>
                  <a:pt x="75434" y="206535"/>
                </a:lnTo>
                <a:lnTo>
                  <a:pt x="63626" y="205866"/>
                </a:lnTo>
                <a:lnTo>
                  <a:pt x="63626" y="350265"/>
                </a:lnTo>
                <a:lnTo>
                  <a:pt x="0" y="350265"/>
                </a:lnTo>
                <a:lnTo>
                  <a:pt x="0" y="4699"/>
                </a:lnTo>
                <a:lnTo>
                  <a:pt x="4409" y="4581"/>
                </a:lnTo>
                <a:lnTo>
                  <a:pt x="12509" y="4238"/>
                </a:lnTo>
                <a:lnTo>
                  <a:pt x="24324" y="3681"/>
                </a:lnTo>
                <a:lnTo>
                  <a:pt x="39877" y="2920"/>
                </a:lnTo>
                <a:lnTo>
                  <a:pt x="56360" y="2160"/>
                </a:lnTo>
                <a:lnTo>
                  <a:pt x="71151" y="1603"/>
                </a:lnTo>
                <a:lnTo>
                  <a:pt x="84276" y="1260"/>
                </a:lnTo>
                <a:lnTo>
                  <a:pt x="95757" y="1142"/>
                </a:lnTo>
                <a:lnTo>
                  <a:pt x="153338" y="7502"/>
                </a:lnTo>
                <a:lnTo>
                  <a:pt x="194452" y="26590"/>
                </a:lnTo>
                <a:lnTo>
                  <a:pt x="219112" y="58418"/>
                </a:lnTo>
                <a:lnTo>
                  <a:pt x="227329" y="102997"/>
                </a:lnTo>
                <a:lnTo>
                  <a:pt x="226188" y="117998"/>
                </a:lnTo>
                <a:lnTo>
                  <a:pt x="209169" y="159003"/>
                </a:lnTo>
                <a:lnTo>
                  <a:pt x="176664" y="188471"/>
                </a:lnTo>
                <a:lnTo>
                  <a:pt x="163448" y="194563"/>
                </a:lnTo>
                <a:lnTo>
                  <a:pt x="263016" y="346328"/>
                </a:lnTo>
                <a:lnTo>
                  <a:pt x="3991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99383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2460117"/>
            <a:ext cx="3521075" cy="28061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58183" y="1622805"/>
            <a:ext cx="3326129" cy="3375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309245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Fluoroscopy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used  alone</a:t>
            </a:r>
            <a:endParaRPr sz="2800">
              <a:latin typeface="Trebuchet MS"/>
              <a:cs typeface="Trebuchet MS"/>
            </a:endParaRPr>
          </a:p>
          <a:p>
            <a:pPr marL="533400" marR="262890" lvl="1" indent="-228600">
              <a:lnSpc>
                <a:spcPct val="100000"/>
              </a:lnSpc>
              <a:spcBef>
                <a:spcPts val="525"/>
              </a:spcBef>
              <a:buClr>
                <a:srgbClr val="F8B639"/>
              </a:buClr>
              <a:buSzPct val="79166"/>
              <a:buFont typeface="Wingdings 2"/>
              <a:buChar char=""/>
              <a:tabLst>
                <a:tab pos="534035" algn="l"/>
              </a:tabLst>
            </a:pP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Gives physician  opportunity to</a:t>
            </a:r>
            <a:r>
              <a:rPr sz="2400" spc="-5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see 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movement in the  </a:t>
            </a:r>
            <a:r>
              <a:rPr sz="2400" spc="-10" dirty="0">
                <a:solidFill>
                  <a:srgbClr val="6C6C6C"/>
                </a:solidFill>
                <a:latin typeface="Trebuchet MS"/>
                <a:cs typeface="Trebuchet MS"/>
              </a:rPr>
              <a:t>intestines</a:t>
            </a:r>
            <a:endParaRPr sz="2400">
              <a:latin typeface="Trebuchet MS"/>
              <a:cs typeface="Trebuchet MS"/>
            </a:endParaRPr>
          </a:p>
          <a:p>
            <a:pPr marL="771525" marR="5080" lvl="2" indent="-228600">
              <a:lnSpc>
                <a:spcPct val="100000"/>
              </a:lnSpc>
              <a:spcBef>
                <a:spcPts val="409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72160" algn="l"/>
              </a:tabLst>
            </a:pPr>
            <a:r>
              <a:rPr sz="2000" dirty="0">
                <a:latin typeface="Trebuchet MS"/>
                <a:cs typeface="Trebuchet MS"/>
              </a:rPr>
              <a:t>Barium moves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through  them during  procedure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1000125"/>
            <a:ext cx="6114211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9630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97326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6435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9447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6441" y="1057402"/>
            <a:ext cx="132841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5890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3083" y="1057275"/>
            <a:ext cx="101841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0792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84416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4" y="350265"/>
                </a:lnTo>
                <a:lnTo>
                  <a:pt x="58928" y="131571"/>
                </a:lnTo>
                <a:lnTo>
                  <a:pt x="5892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11596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84063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66410" y="1006221"/>
            <a:ext cx="233045" cy="346075"/>
          </a:xfrm>
          <a:custGeom>
            <a:avLst/>
            <a:gdLst/>
            <a:ahLst/>
            <a:cxnLst/>
            <a:rect l="l" t="t" r="r" b="b"/>
            <a:pathLst>
              <a:path w="233045" h="346075">
                <a:moveTo>
                  <a:pt x="2286" y="0"/>
                </a:moveTo>
                <a:lnTo>
                  <a:pt x="227584" y="0"/>
                </a:lnTo>
                <a:lnTo>
                  <a:pt x="227584" y="19812"/>
                </a:lnTo>
                <a:lnTo>
                  <a:pt x="82930" y="291083"/>
                </a:lnTo>
                <a:lnTo>
                  <a:pt x="232790" y="291083"/>
                </a:lnTo>
                <a:lnTo>
                  <a:pt x="232790" y="345566"/>
                </a:lnTo>
                <a:lnTo>
                  <a:pt x="0" y="345566"/>
                </a:lnTo>
                <a:lnTo>
                  <a:pt x="0" y="325754"/>
                </a:lnTo>
                <a:lnTo>
                  <a:pt x="144017" y="54482"/>
                </a:lnTo>
                <a:lnTo>
                  <a:pt x="2286" y="54482"/>
                </a:lnTo>
                <a:lnTo>
                  <a:pt x="228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9952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8833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52442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08857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8148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4" y="135381"/>
                </a:lnTo>
                <a:lnTo>
                  <a:pt x="198754" y="0"/>
                </a:lnTo>
                <a:lnTo>
                  <a:pt x="259461" y="0"/>
                </a:lnTo>
                <a:lnTo>
                  <a:pt x="259461" y="345566"/>
                </a:lnTo>
                <a:lnTo>
                  <a:pt x="198754" y="345566"/>
                </a:lnTo>
                <a:lnTo>
                  <a:pt x="198754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51758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8027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5988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2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53153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7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40282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70" y="0"/>
                </a:moveTo>
                <a:lnTo>
                  <a:pt x="153373" y="6359"/>
                </a:lnTo>
                <a:lnTo>
                  <a:pt x="194498" y="25447"/>
                </a:lnTo>
                <a:lnTo>
                  <a:pt x="219162" y="57275"/>
                </a:lnTo>
                <a:lnTo>
                  <a:pt x="227380" y="101854"/>
                </a:lnTo>
                <a:lnTo>
                  <a:pt x="226239" y="116855"/>
                </a:lnTo>
                <a:lnTo>
                  <a:pt x="209219" y="157861"/>
                </a:lnTo>
                <a:lnTo>
                  <a:pt x="176715" y="187328"/>
                </a:lnTo>
                <a:lnTo>
                  <a:pt x="163499" y="193421"/>
                </a:lnTo>
                <a:lnTo>
                  <a:pt x="265607" y="349123"/>
                </a:lnTo>
                <a:lnTo>
                  <a:pt x="194868" y="349123"/>
                </a:lnTo>
                <a:lnTo>
                  <a:pt x="102615" y="206375"/>
                </a:lnTo>
                <a:lnTo>
                  <a:pt x="94962" y="206206"/>
                </a:lnTo>
                <a:lnTo>
                  <a:pt x="85925" y="205882"/>
                </a:lnTo>
                <a:lnTo>
                  <a:pt x="75501" y="205392"/>
                </a:lnTo>
                <a:lnTo>
                  <a:pt x="63690" y="204724"/>
                </a:lnTo>
                <a:lnTo>
                  <a:pt x="63690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41" y="3438"/>
                </a:lnTo>
                <a:lnTo>
                  <a:pt x="12565" y="3095"/>
                </a:lnTo>
                <a:lnTo>
                  <a:pt x="24372" y="2538"/>
                </a:lnTo>
                <a:lnTo>
                  <a:pt x="39865" y="1777"/>
                </a:lnTo>
                <a:lnTo>
                  <a:pt x="56362" y="1017"/>
                </a:lnTo>
                <a:lnTo>
                  <a:pt x="71180" y="460"/>
                </a:lnTo>
                <a:lnTo>
                  <a:pt x="84317" y="117"/>
                </a:lnTo>
                <a:lnTo>
                  <a:pt x="9577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19903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87598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3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46707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9757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09723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79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3" y="267970"/>
                </a:lnTo>
                <a:lnTo>
                  <a:pt x="262508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70810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3" y="267970"/>
                </a:lnTo>
                <a:lnTo>
                  <a:pt x="262508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1792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80" y="0"/>
                </a:moveTo>
                <a:lnTo>
                  <a:pt x="186517" y="1524"/>
                </a:lnTo>
                <a:lnTo>
                  <a:pt x="211774" y="6096"/>
                </a:lnTo>
                <a:lnTo>
                  <a:pt x="234052" y="13716"/>
                </a:lnTo>
                <a:lnTo>
                  <a:pt x="253352" y="24384"/>
                </a:lnTo>
                <a:lnTo>
                  <a:pt x="228104" y="75057"/>
                </a:lnTo>
                <a:lnTo>
                  <a:pt x="216281" y="66075"/>
                </a:lnTo>
                <a:lnTo>
                  <a:pt x="201331" y="59689"/>
                </a:lnTo>
                <a:lnTo>
                  <a:pt x="183254" y="55876"/>
                </a:lnTo>
                <a:lnTo>
                  <a:pt x="162051" y="54610"/>
                </a:lnTo>
                <a:lnTo>
                  <a:pt x="141442" y="56872"/>
                </a:lnTo>
                <a:lnTo>
                  <a:pt x="106061" y="74969"/>
                </a:lnTo>
                <a:lnTo>
                  <a:pt x="79212" y="110095"/>
                </a:lnTo>
                <a:lnTo>
                  <a:pt x="65414" y="155866"/>
                </a:lnTo>
                <a:lnTo>
                  <a:pt x="63690" y="182372"/>
                </a:lnTo>
                <a:lnTo>
                  <a:pt x="65290" y="208661"/>
                </a:lnTo>
                <a:lnTo>
                  <a:pt x="78086" y="252666"/>
                </a:lnTo>
                <a:lnTo>
                  <a:pt x="103149" y="284624"/>
                </a:lnTo>
                <a:lnTo>
                  <a:pt x="157581" y="302895"/>
                </a:lnTo>
                <a:lnTo>
                  <a:pt x="180667" y="300724"/>
                </a:lnTo>
                <a:lnTo>
                  <a:pt x="201101" y="294195"/>
                </a:lnTo>
                <a:lnTo>
                  <a:pt x="218882" y="283285"/>
                </a:lnTo>
                <a:lnTo>
                  <a:pt x="234010" y="267970"/>
                </a:lnTo>
                <a:lnTo>
                  <a:pt x="262547" y="317626"/>
                </a:lnTo>
                <a:lnTo>
                  <a:pt x="241610" y="335035"/>
                </a:lnTo>
                <a:lnTo>
                  <a:pt x="216311" y="347456"/>
                </a:lnTo>
                <a:lnTo>
                  <a:pt x="186646" y="354899"/>
                </a:lnTo>
                <a:lnTo>
                  <a:pt x="152615" y="357377"/>
                </a:lnTo>
                <a:lnTo>
                  <a:pt x="118430" y="354401"/>
                </a:lnTo>
                <a:lnTo>
                  <a:pt x="62176" y="330588"/>
                </a:lnTo>
                <a:lnTo>
                  <a:pt x="22556" y="283773"/>
                </a:lnTo>
                <a:lnTo>
                  <a:pt x="2505" y="218813"/>
                </a:lnTo>
                <a:lnTo>
                  <a:pt x="0" y="179832"/>
                </a:lnTo>
                <a:lnTo>
                  <a:pt x="2778" y="143037"/>
                </a:lnTo>
                <a:lnTo>
                  <a:pt x="25010" y="78926"/>
                </a:lnTo>
                <a:lnTo>
                  <a:pt x="68250" y="29039"/>
                </a:lnTo>
                <a:lnTo>
                  <a:pt x="125162" y="3234"/>
                </a:lnTo>
                <a:lnTo>
                  <a:pt x="1582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28054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200" y="1978494"/>
            <a:ext cx="3521075" cy="3769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258183" y="1622805"/>
            <a:ext cx="3268345" cy="363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25146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Fluoroscopy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used  alone</a:t>
            </a:r>
            <a:endParaRPr sz="2800">
              <a:latin typeface="Trebuchet MS"/>
              <a:cs typeface="Trebuchet MS"/>
            </a:endParaRPr>
          </a:p>
          <a:p>
            <a:pPr marL="533400" marR="24765" lvl="1" indent="-228600">
              <a:lnSpc>
                <a:spcPct val="100000"/>
              </a:lnSpc>
              <a:spcBef>
                <a:spcPts val="525"/>
              </a:spcBef>
              <a:buClr>
                <a:srgbClr val="F8B639"/>
              </a:buClr>
              <a:buSzPct val="79166"/>
              <a:buFont typeface="Wingdings 2"/>
              <a:buChar char=""/>
              <a:tabLst>
                <a:tab pos="534035" algn="l"/>
              </a:tabLst>
            </a:pP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Aids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physicians in  inserting </a:t>
            </a: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a</a:t>
            </a:r>
            <a:r>
              <a:rPr sz="2400" spc="-5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C6C6C"/>
                </a:solidFill>
                <a:latin typeface="Trebuchet MS"/>
                <a:cs typeface="Trebuchet MS"/>
              </a:rPr>
              <a:t>catheter</a:t>
            </a:r>
            <a:endParaRPr sz="2400">
              <a:latin typeface="Trebuchet MS"/>
              <a:cs typeface="Trebuchet MS"/>
            </a:endParaRPr>
          </a:p>
          <a:p>
            <a:pPr marL="533400" marR="5080" lvl="1" indent="-228600">
              <a:lnSpc>
                <a:spcPct val="100000"/>
              </a:lnSpc>
              <a:spcBef>
                <a:spcPts val="490"/>
              </a:spcBef>
              <a:buClr>
                <a:srgbClr val="F8B639"/>
              </a:buClr>
              <a:buSzPct val="79166"/>
              <a:buFont typeface="Wingdings 2"/>
              <a:buChar char=""/>
              <a:tabLst>
                <a:tab pos="534035" algn="l"/>
              </a:tabLst>
            </a:pP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Also </a:t>
            </a:r>
            <a:r>
              <a:rPr sz="2400" spc="-10" dirty="0">
                <a:solidFill>
                  <a:srgbClr val="6C6C6C"/>
                </a:solidFill>
                <a:latin typeface="Trebuchet MS"/>
                <a:cs typeface="Trebuchet MS"/>
              </a:rPr>
              <a:t>aids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them in  detecting </a:t>
            </a:r>
            <a:r>
              <a:rPr sz="2400" spc="-10" dirty="0">
                <a:solidFill>
                  <a:srgbClr val="6C6C6C"/>
                </a:solidFill>
                <a:latin typeface="Trebuchet MS"/>
                <a:cs typeface="Trebuchet MS"/>
              </a:rPr>
              <a:t>blockages 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in</a:t>
            </a:r>
            <a:r>
              <a:rPr sz="2400" spc="-1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arteries</a:t>
            </a:r>
            <a:endParaRPr sz="2400">
              <a:latin typeface="Trebuchet MS"/>
              <a:cs typeface="Trebuchet MS"/>
            </a:endParaRPr>
          </a:p>
          <a:p>
            <a:pPr marL="533400" marR="239395" lvl="1" indent="-228600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9166"/>
              <a:buFont typeface="Wingdings 2"/>
              <a:buChar char=""/>
              <a:tabLst>
                <a:tab pos="534035" algn="l"/>
              </a:tabLst>
            </a:pPr>
            <a:r>
              <a:rPr sz="2400" spc="-15" dirty="0">
                <a:solidFill>
                  <a:srgbClr val="6C6C6C"/>
                </a:solidFill>
                <a:latin typeface="Trebuchet MS"/>
                <a:cs typeface="Trebuchet MS"/>
              </a:rPr>
              <a:t>Physicians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can</a:t>
            </a:r>
            <a:r>
              <a:rPr sz="2400" spc="-8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see 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flow of</a:t>
            </a:r>
            <a:r>
              <a:rPr sz="2400" spc="-7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blood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504" y="1050036"/>
            <a:ext cx="6894741" cy="319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8739" y="1214627"/>
            <a:ext cx="98425" cy="105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98334" y="1101089"/>
            <a:ext cx="95631" cy="103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5530" y="1100963"/>
            <a:ext cx="91185" cy="89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473" y="1100963"/>
            <a:ext cx="91071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2358" y="1097788"/>
            <a:ext cx="157607" cy="223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4451" y="1097788"/>
            <a:ext cx="157607" cy="223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7522" y="1097788"/>
            <a:ext cx="157606" cy="223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9910" y="1097788"/>
            <a:ext cx="157606" cy="223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8739" y="1097533"/>
            <a:ext cx="81787" cy="77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66864" y="1055497"/>
            <a:ext cx="262890" cy="308610"/>
          </a:xfrm>
          <a:custGeom>
            <a:avLst/>
            <a:gdLst/>
            <a:ahLst/>
            <a:cxnLst/>
            <a:rect l="l" t="t" r="r" b="b"/>
            <a:pathLst>
              <a:path w="262890" h="308609">
                <a:moveTo>
                  <a:pt x="0" y="0"/>
                </a:moveTo>
                <a:lnTo>
                  <a:pt x="58165" y="0"/>
                </a:lnTo>
                <a:lnTo>
                  <a:pt x="131190" y="131572"/>
                </a:lnTo>
                <a:lnTo>
                  <a:pt x="204469" y="0"/>
                </a:lnTo>
                <a:lnTo>
                  <a:pt x="262381" y="0"/>
                </a:lnTo>
                <a:lnTo>
                  <a:pt x="158876" y="181863"/>
                </a:lnTo>
                <a:lnTo>
                  <a:pt x="158876" y="308482"/>
                </a:lnTo>
                <a:lnTo>
                  <a:pt x="104012" y="308482"/>
                </a:lnTo>
                <a:lnTo>
                  <a:pt x="104012" y="1818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3766" y="1055497"/>
            <a:ext cx="229235" cy="313690"/>
          </a:xfrm>
          <a:custGeom>
            <a:avLst/>
            <a:gdLst/>
            <a:ahLst/>
            <a:cxnLst/>
            <a:rect l="l" t="t" r="r" b="b"/>
            <a:pathLst>
              <a:path w="229235" h="313690">
                <a:moveTo>
                  <a:pt x="0" y="0"/>
                </a:moveTo>
                <a:lnTo>
                  <a:pt x="54737" y="0"/>
                </a:lnTo>
                <a:lnTo>
                  <a:pt x="54737" y="209041"/>
                </a:lnTo>
                <a:lnTo>
                  <a:pt x="55687" y="220926"/>
                </a:lnTo>
                <a:lnTo>
                  <a:pt x="78164" y="256369"/>
                </a:lnTo>
                <a:lnTo>
                  <a:pt x="111633" y="265049"/>
                </a:lnTo>
                <a:lnTo>
                  <a:pt x="125606" y="264096"/>
                </a:lnTo>
                <a:lnTo>
                  <a:pt x="165048" y="241476"/>
                </a:lnTo>
                <a:lnTo>
                  <a:pt x="174371" y="208025"/>
                </a:lnTo>
                <a:lnTo>
                  <a:pt x="174371" y="0"/>
                </a:lnTo>
                <a:lnTo>
                  <a:pt x="229108" y="0"/>
                </a:lnTo>
                <a:lnTo>
                  <a:pt x="229108" y="212216"/>
                </a:lnTo>
                <a:lnTo>
                  <a:pt x="227109" y="234741"/>
                </a:lnTo>
                <a:lnTo>
                  <a:pt x="211159" y="272028"/>
                </a:lnTo>
                <a:lnTo>
                  <a:pt x="179915" y="298580"/>
                </a:lnTo>
                <a:lnTo>
                  <a:pt x="137330" y="312019"/>
                </a:lnTo>
                <a:lnTo>
                  <a:pt x="112013" y="313689"/>
                </a:lnTo>
                <a:lnTo>
                  <a:pt x="86697" y="312046"/>
                </a:lnTo>
                <a:lnTo>
                  <a:pt x="45255" y="298902"/>
                </a:lnTo>
                <a:lnTo>
                  <a:pt x="16341" y="272829"/>
                </a:lnTo>
                <a:lnTo>
                  <a:pt x="1811" y="235162"/>
                </a:lnTo>
                <a:lnTo>
                  <a:pt x="0" y="2120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6022" y="1055497"/>
            <a:ext cx="194310" cy="308610"/>
          </a:xfrm>
          <a:custGeom>
            <a:avLst/>
            <a:gdLst/>
            <a:ahLst/>
            <a:cxnLst/>
            <a:rect l="l" t="t" r="r" b="b"/>
            <a:pathLst>
              <a:path w="194310" h="308609">
                <a:moveTo>
                  <a:pt x="0" y="0"/>
                </a:moveTo>
                <a:lnTo>
                  <a:pt x="54737" y="0"/>
                </a:lnTo>
                <a:lnTo>
                  <a:pt x="54737" y="259841"/>
                </a:lnTo>
                <a:lnTo>
                  <a:pt x="194182" y="259841"/>
                </a:lnTo>
                <a:lnTo>
                  <a:pt x="194182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4563" y="1055497"/>
            <a:ext cx="203200" cy="308610"/>
          </a:xfrm>
          <a:custGeom>
            <a:avLst/>
            <a:gdLst/>
            <a:ahLst/>
            <a:cxnLst/>
            <a:rect l="l" t="t" r="r" b="b"/>
            <a:pathLst>
              <a:path w="203200" h="308609">
                <a:moveTo>
                  <a:pt x="0" y="0"/>
                </a:moveTo>
                <a:lnTo>
                  <a:pt x="203200" y="0"/>
                </a:lnTo>
                <a:lnTo>
                  <a:pt x="203200" y="48640"/>
                </a:lnTo>
                <a:lnTo>
                  <a:pt x="54737" y="48640"/>
                </a:lnTo>
                <a:lnTo>
                  <a:pt x="54737" y="120903"/>
                </a:lnTo>
                <a:lnTo>
                  <a:pt x="163195" y="120903"/>
                </a:lnTo>
                <a:lnTo>
                  <a:pt x="163195" y="167386"/>
                </a:lnTo>
                <a:lnTo>
                  <a:pt x="54737" y="167386"/>
                </a:lnTo>
                <a:lnTo>
                  <a:pt x="54737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22039" y="1055497"/>
            <a:ext cx="203200" cy="308610"/>
          </a:xfrm>
          <a:custGeom>
            <a:avLst/>
            <a:gdLst/>
            <a:ahLst/>
            <a:cxnLst/>
            <a:rect l="l" t="t" r="r" b="b"/>
            <a:pathLst>
              <a:path w="203200" h="308609">
                <a:moveTo>
                  <a:pt x="0" y="0"/>
                </a:moveTo>
                <a:lnTo>
                  <a:pt x="203200" y="0"/>
                </a:lnTo>
                <a:lnTo>
                  <a:pt x="203200" y="48640"/>
                </a:lnTo>
                <a:lnTo>
                  <a:pt x="54737" y="48640"/>
                </a:lnTo>
                <a:lnTo>
                  <a:pt x="54737" y="120903"/>
                </a:lnTo>
                <a:lnTo>
                  <a:pt x="163195" y="120903"/>
                </a:lnTo>
                <a:lnTo>
                  <a:pt x="163195" y="167386"/>
                </a:lnTo>
                <a:lnTo>
                  <a:pt x="54737" y="167386"/>
                </a:lnTo>
                <a:lnTo>
                  <a:pt x="54737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4110" y="1055497"/>
            <a:ext cx="255904" cy="308610"/>
          </a:xfrm>
          <a:custGeom>
            <a:avLst/>
            <a:gdLst/>
            <a:ahLst/>
            <a:cxnLst/>
            <a:rect l="l" t="t" r="r" b="b"/>
            <a:pathLst>
              <a:path w="255904" h="308609">
                <a:moveTo>
                  <a:pt x="0" y="0"/>
                </a:moveTo>
                <a:lnTo>
                  <a:pt x="255524" y="0"/>
                </a:lnTo>
                <a:lnTo>
                  <a:pt x="255524" y="48640"/>
                </a:lnTo>
                <a:lnTo>
                  <a:pt x="152908" y="48640"/>
                </a:lnTo>
                <a:lnTo>
                  <a:pt x="152908" y="308482"/>
                </a:lnTo>
                <a:lnTo>
                  <a:pt x="98171" y="308482"/>
                </a:lnTo>
                <a:lnTo>
                  <a:pt x="98171" y="48640"/>
                </a:lnTo>
                <a:lnTo>
                  <a:pt x="0" y="4864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82163" y="1055497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4" h="308609">
                <a:moveTo>
                  <a:pt x="0" y="0"/>
                </a:moveTo>
                <a:lnTo>
                  <a:pt x="54737" y="0"/>
                </a:lnTo>
                <a:lnTo>
                  <a:pt x="54737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9686" y="1055497"/>
            <a:ext cx="203200" cy="308610"/>
          </a:xfrm>
          <a:custGeom>
            <a:avLst/>
            <a:gdLst/>
            <a:ahLst/>
            <a:cxnLst/>
            <a:rect l="l" t="t" r="r" b="b"/>
            <a:pathLst>
              <a:path w="203200" h="308609">
                <a:moveTo>
                  <a:pt x="0" y="0"/>
                </a:moveTo>
                <a:lnTo>
                  <a:pt x="203200" y="0"/>
                </a:lnTo>
                <a:lnTo>
                  <a:pt x="203200" y="48640"/>
                </a:lnTo>
                <a:lnTo>
                  <a:pt x="54737" y="48640"/>
                </a:lnTo>
                <a:lnTo>
                  <a:pt x="54737" y="120903"/>
                </a:lnTo>
                <a:lnTo>
                  <a:pt x="163194" y="120903"/>
                </a:lnTo>
                <a:lnTo>
                  <a:pt x="163194" y="167386"/>
                </a:lnTo>
                <a:lnTo>
                  <a:pt x="54737" y="167386"/>
                </a:lnTo>
                <a:lnTo>
                  <a:pt x="54737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583433" y="1054608"/>
          <a:ext cx="196850" cy="259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9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2296286" y="1055497"/>
            <a:ext cx="224790" cy="313055"/>
          </a:xfrm>
          <a:custGeom>
            <a:avLst/>
            <a:gdLst/>
            <a:ahLst/>
            <a:cxnLst/>
            <a:rect l="l" t="t" r="r" b="b"/>
            <a:pathLst>
              <a:path w="224789" h="313055">
                <a:moveTo>
                  <a:pt x="0" y="0"/>
                </a:moveTo>
                <a:lnTo>
                  <a:pt x="26288" y="0"/>
                </a:lnTo>
                <a:lnTo>
                  <a:pt x="171957" y="186181"/>
                </a:lnTo>
                <a:lnTo>
                  <a:pt x="171957" y="0"/>
                </a:lnTo>
                <a:lnTo>
                  <a:pt x="224662" y="0"/>
                </a:lnTo>
                <a:lnTo>
                  <a:pt x="224662" y="312674"/>
                </a:lnTo>
                <a:lnTo>
                  <a:pt x="202311" y="312674"/>
                </a:lnTo>
                <a:lnTo>
                  <a:pt x="52577" y="117475"/>
                </a:lnTo>
                <a:lnTo>
                  <a:pt x="52577" y="308737"/>
                </a:lnTo>
                <a:lnTo>
                  <a:pt x="0" y="3087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050033" y="1054608"/>
          <a:ext cx="196850" cy="259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9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1139532" y="1055497"/>
            <a:ext cx="240665" cy="308610"/>
          </a:xfrm>
          <a:custGeom>
            <a:avLst/>
            <a:gdLst/>
            <a:ahLst/>
            <a:cxnLst/>
            <a:rect l="l" t="t" r="r" b="b"/>
            <a:pathLst>
              <a:path w="240665" h="308609">
                <a:moveTo>
                  <a:pt x="0" y="0"/>
                </a:moveTo>
                <a:lnTo>
                  <a:pt x="54762" y="0"/>
                </a:lnTo>
                <a:lnTo>
                  <a:pt x="54762" y="147574"/>
                </a:lnTo>
                <a:lnTo>
                  <a:pt x="159677" y="0"/>
                </a:lnTo>
                <a:lnTo>
                  <a:pt x="221907" y="0"/>
                </a:lnTo>
                <a:lnTo>
                  <a:pt x="125310" y="134747"/>
                </a:lnTo>
                <a:lnTo>
                  <a:pt x="240449" y="308482"/>
                </a:lnTo>
                <a:lnTo>
                  <a:pt x="175044" y="308482"/>
                </a:lnTo>
                <a:lnTo>
                  <a:pt x="89090" y="177037"/>
                </a:lnTo>
                <a:lnTo>
                  <a:pt x="54762" y="224027"/>
                </a:lnTo>
                <a:lnTo>
                  <a:pt x="54762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9211" y="1055497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4" h="308609">
                <a:moveTo>
                  <a:pt x="0" y="0"/>
                </a:moveTo>
                <a:lnTo>
                  <a:pt x="54762" y="0"/>
                </a:lnTo>
                <a:lnTo>
                  <a:pt x="54762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99057" y="1054227"/>
            <a:ext cx="163830" cy="309880"/>
          </a:xfrm>
          <a:custGeom>
            <a:avLst/>
            <a:gdLst/>
            <a:ahLst/>
            <a:cxnLst/>
            <a:rect l="l" t="t" r="r" b="b"/>
            <a:pathLst>
              <a:path w="163830" h="309880">
                <a:moveTo>
                  <a:pt x="116459" y="0"/>
                </a:moveTo>
                <a:lnTo>
                  <a:pt x="163322" y="0"/>
                </a:lnTo>
                <a:lnTo>
                  <a:pt x="47370" y="309752"/>
                </a:lnTo>
                <a:lnTo>
                  <a:pt x="0" y="309752"/>
                </a:lnTo>
                <a:lnTo>
                  <a:pt x="11645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44486" y="1053338"/>
            <a:ext cx="205104" cy="311150"/>
          </a:xfrm>
          <a:custGeom>
            <a:avLst/>
            <a:gdLst/>
            <a:ahLst/>
            <a:cxnLst/>
            <a:rect l="l" t="t" r="r" b="b"/>
            <a:pathLst>
              <a:path w="205104" h="311150">
                <a:moveTo>
                  <a:pt x="64008" y="0"/>
                </a:moveTo>
                <a:lnTo>
                  <a:pt x="127222" y="5619"/>
                </a:lnTo>
                <a:lnTo>
                  <a:pt x="170815" y="22478"/>
                </a:lnTo>
                <a:lnTo>
                  <a:pt x="196246" y="51133"/>
                </a:lnTo>
                <a:lnTo>
                  <a:pt x="204724" y="92456"/>
                </a:lnTo>
                <a:lnTo>
                  <a:pt x="196893" y="138888"/>
                </a:lnTo>
                <a:lnTo>
                  <a:pt x="173418" y="172069"/>
                </a:lnTo>
                <a:lnTo>
                  <a:pt x="134322" y="191986"/>
                </a:lnTo>
                <a:lnTo>
                  <a:pt x="79629" y="198627"/>
                </a:lnTo>
                <a:lnTo>
                  <a:pt x="73406" y="198627"/>
                </a:lnTo>
                <a:lnTo>
                  <a:pt x="65151" y="198120"/>
                </a:lnTo>
                <a:lnTo>
                  <a:pt x="54737" y="197103"/>
                </a:lnTo>
                <a:lnTo>
                  <a:pt x="54737" y="310641"/>
                </a:lnTo>
                <a:lnTo>
                  <a:pt x="0" y="310641"/>
                </a:lnTo>
                <a:lnTo>
                  <a:pt x="0" y="2286"/>
                </a:lnTo>
                <a:lnTo>
                  <a:pt x="24503" y="1285"/>
                </a:lnTo>
                <a:lnTo>
                  <a:pt x="43338" y="571"/>
                </a:lnTo>
                <a:lnTo>
                  <a:pt x="56507" y="142"/>
                </a:lnTo>
                <a:lnTo>
                  <a:pt x="640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94891" y="1052702"/>
            <a:ext cx="208279" cy="311785"/>
          </a:xfrm>
          <a:custGeom>
            <a:avLst/>
            <a:gdLst/>
            <a:ahLst/>
            <a:cxnLst/>
            <a:rect l="l" t="t" r="r" b="b"/>
            <a:pathLst>
              <a:path w="208280" h="311784">
                <a:moveTo>
                  <a:pt x="87375" y="0"/>
                </a:moveTo>
                <a:lnTo>
                  <a:pt x="130143" y="5143"/>
                </a:lnTo>
                <a:lnTo>
                  <a:pt x="174267" y="31956"/>
                </a:lnTo>
                <a:lnTo>
                  <a:pt x="189483" y="79248"/>
                </a:lnTo>
                <a:lnTo>
                  <a:pt x="187057" y="96583"/>
                </a:lnTo>
                <a:lnTo>
                  <a:pt x="179784" y="112013"/>
                </a:lnTo>
                <a:lnTo>
                  <a:pt x="167677" y="125539"/>
                </a:lnTo>
                <a:lnTo>
                  <a:pt x="150748" y="137160"/>
                </a:lnTo>
                <a:lnTo>
                  <a:pt x="175918" y="149808"/>
                </a:lnTo>
                <a:lnTo>
                  <a:pt x="193897" y="167767"/>
                </a:lnTo>
                <a:lnTo>
                  <a:pt x="204684" y="191059"/>
                </a:lnTo>
                <a:lnTo>
                  <a:pt x="208279" y="219710"/>
                </a:lnTo>
                <a:lnTo>
                  <a:pt x="206281" y="239666"/>
                </a:lnTo>
                <a:lnTo>
                  <a:pt x="176402" y="286512"/>
                </a:lnTo>
                <a:lnTo>
                  <a:pt x="140001" y="305085"/>
                </a:lnTo>
                <a:lnTo>
                  <a:pt x="94360" y="311276"/>
                </a:lnTo>
                <a:lnTo>
                  <a:pt x="0" y="311276"/>
                </a:lnTo>
                <a:lnTo>
                  <a:pt x="0" y="2921"/>
                </a:lnTo>
                <a:lnTo>
                  <a:pt x="28815" y="1660"/>
                </a:lnTo>
                <a:lnTo>
                  <a:pt x="52974" y="746"/>
                </a:lnTo>
                <a:lnTo>
                  <a:pt x="72491" y="188"/>
                </a:lnTo>
                <a:lnTo>
                  <a:pt x="873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89651" y="1052322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89" h="311784">
                <a:moveTo>
                  <a:pt x="85471" y="0"/>
                </a:moveTo>
                <a:lnTo>
                  <a:pt x="136884" y="5689"/>
                </a:lnTo>
                <a:lnTo>
                  <a:pt x="173593" y="22748"/>
                </a:lnTo>
                <a:lnTo>
                  <a:pt x="195609" y="51167"/>
                </a:lnTo>
                <a:lnTo>
                  <a:pt x="202946" y="90931"/>
                </a:lnTo>
                <a:lnTo>
                  <a:pt x="201943" y="104338"/>
                </a:lnTo>
                <a:lnTo>
                  <a:pt x="186816" y="140842"/>
                </a:lnTo>
                <a:lnTo>
                  <a:pt x="157688" y="167221"/>
                </a:lnTo>
                <a:lnTo>
                  <a:pt x="145923" y="172719"/>
                </a:lnTo>
                <a:lnTo>
                  <a:pt x="237109" y="311657"/>
                </a:lnTo>
                <a:lnTo>
                  <a:pt x="173862" y="311657"/>
                </a:lnTo>
                <a:lnTo>
                  <a:pt x="91566" y="184276"/>
                </a:lnTo>
                <a:lnTo>
                  <a:pt x="84754" y="184110"/>
                </a:lnTo>
                <a:lnTo>
                  <a:pt x="76692" y="183800"/>
                </a:lnTo>
                <a:lnTo>
                  <a:pt x="67367" y="183348"/>
                </a:lnTo>
                <a:lnTo>
                  <a:pt x="56769" y="182752"/>
                </a:lnTo>
                <a:lnTo>
                  <a:pt x="56769" y="311657"/>
                </a:lnTo>
                <a:lnTo>
                  <a:pt x="0" y="311657"/>
                </a:lnTo>
                <a:lnTo>
                  <a:pt x="0" y="3175"/>
                </a:lnTo>
                <a:lnTo>
                  <a:pt x="3931" y="3077"/>
                </a:lnTo>
                <a:lnTo>
                  <a:pt x="11160" y="2778"/>
                </a:lnTo>
                <a:lnTo>
                  <a:pt x="21699" y="2264"/>
                </a:lnTo>
                <a:lnTo>
                  <a:pt x="35560" y="1524"/>
                </a:lnTo>
                <a:lnTo>
                  <a:pt x="50252" y="857"/>
                </a:lnTo>
                <a:lnTo>
                  <a:pt x="63468" y="380"/>
                </a:lnTo>
                <a:lnTo>
                  <a:pt x="75207" y="95"/>
                </a:lnTo>
                <a:lnTo>
                  <a:pt x="8547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4504" y="1052322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90" h="311784">
                <a:moveTo>
                  <a:pt x="85509" y="0"/>
                </a:moveTo>
                <a:lnTo>
                  <a:pt x="136915" y="5689"/>
                </a:lnTo>
                <a:lnTo>
                  <a:pt x="173634" y="22748"/>
                </a:lnTo>
                <a:lnTo>
                  <a:pt x="195665" y="51167"/>
                </a:lnTo>
                <a:lnTo>
                  <a:pt x="203009" y="90931"/>
                </a:lnTo>
                <a:lnTo>
                  <a:pt x="201997" y="104338"/>
                </a:lnTo>
                <a:lnTo>
                  <a:pt x="186804" y="140842"/>
                </a:lnTo>
                <a:lnTo>
                  <a:pt x="157738" y="167221"/>
                </a:lnTo>
                <a:lnTo>
                  <a:pt x="145948" y="172719"/>
                </a:lnTo>
                <a:lnTo>
                  <a:pt x="237134" y="311657"/>
                </a:lnTo>
                <a:lnTo>
                  <a:pt x="173951" y="311657"/>
                </a:lnTo>
                <a:lnTo>
                  <a:pt x="91605" y="184276"/>
                </a:lnTo>
                <a:lnTo>
                  <a:pt x="84775" y="184110"/>
                </a:lnTo>
                <a:lnTo>
                  <a:pt x="76707" y="183800"/>
                </a:lnTo>
                <a:lnTo>
                  <a:pt x="67402" y="183348"/>
                </a:lnTo>
                <a:lnTo>
                  <a:pt x="56857" y="182752"/>
                </a:lnTo>
                <a:lnTo>
                  <a:pt x="56857" y="311657"/>
                </a:lnTo>
                <a:lnTo>
                  <a:pt x="0" y="311657"/>
                </a:lnTo>
                <a:lnTo>
                  <a:pt x="0" y="3175"/>
                </a:lnTo>
                <a:lnTo>
                  <a:pt x="3967" y="3077"/>
                </a:lnTo>
                <a:lnTo>
                  <a:pt x="11222" y="2778"/>
                </a:lnTo>
                <a:lnTo>
                  <a:pt x="21765" y="2264"/>
                </a:lnTo>
                <a:lnTo>
                  <a:pt x="35598" y="1524"/>
                </a:lnTo>
                <a:lnTo>
                  <a:pt x="50326" y="857"/>
                </a:lnTo>
                <a:lnTo>
                  <a:pt x="63553" y="380"/>
                </a:lnTo>
                <a:lnTo>
                  <a:pt x="75281" y="95"/>
                </a:lnTo>
                <a:lnTo>
                  <a:pt x="855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62827" y="1050163"/>
            <a:ext cx="234315" cy="319405"/>
          </a:xfrm>
          <a:custGeom>
            <a:avLst/>
            <a:gdLst/>
            <a:ahLst/>
            <a:cxnLst/>
            <a:rect l="l" t="t" r="r" b="b"/>
            <a:pathLst>
              <a:path w="234315" h="319405">
                <a:moveTo>
                  <a:pt x="141224" y="0"/>
                </a:moveTo>
                <a:lnTo>
                  <a:pt x="166465" y="1357"/>
                </a:lnTo>
                <a:lnTo>
                  <a:pt x="189039" y="5429"/>
                </a:lnTo>
                <a:lnTo>
                  <a:pt x="208946" y="12215"/>
                </a:lnTo>
                <a:lnTo>
                  <a:pt x="226187" y="21716"/>
                </a:lnTo>
                <a:lnTo>
                  <a:pt x="203580" y="67056"/>
                </a:lnTo>
                <a:lnTo>
                  <a:pt x="193034" y="58981"/>
                </a:lnTo>
                <a:lnTo>
                  <a:pt x="179689" y="53228"/>
                </a:lnTo>
                <a:lnTo>
                  <a:pt x="163558" y="49785"/>
                </a:lnTo>
                <a:lnTo>
                  <a:pt x="144652" y="48640"/>
                </a:lnTo>
                <a:lnTo>
                  <a:pt x="126269" y="50665"/>
                </a:lnTo>
                <a:lnTo>
                  <a:pt x="81407" y="81025"/>
                </a:lnTo>
                <a:lnTo>
                  <a:pt x="62944" y="117633"/>
                </a:lnTo>
                <a:lnTo>
                  <a:pt x="56769" y="162813"/>
                </a:lnTo>
                <a:lnTo>
                  <a:pt x="58197" y="186295"/>
                </a:lnTo>
                <a:lnTo>
                  <a:pt x="69627" y="225589"/>
                </a:lnTo>
                <a:lnTo>
                  <a:pt x="106299" y="263144"/>
                </a:lnTo>
                <a:lnTo>
                  <a:pt x="140589" y="270383"/>
                </a:lnTo>
                <a:lnTo>
                  <a:pt x="161212" y="268450"/>
                </a:lnTo>
                <a:lnTo>
                  <a:pt x="179466" y="262636"/>
                </a:lnTo>
                <a:lnTo>
                  <a:pt x="195363" y="252916"/>
                </a:lnTo>
                <a:lnTo>
                  <a:pt x="208915" y="239267"/>
                </a:lnTo>
                <a:lnTo>
                  <a:pt x="234315" y="283463"/>
                </a:lnTo>
                <a:lnTo>
                  <a:pt x="215620" y="299039"/>
                </a:lnTo>
                <a:lnTo>
                  <a:pt x="193055" y="310149"/>
                </a:lnTo>
                <a:lnTo>
                  <a:pt x="166610" y="316807"/>
                </a:lnTo>
                <a:lnTo>
                  <a:pt x="136271" y="319024"/>
                </a:lnTo>
                <a:lnTo>
                  <a:pt x="105697" y="316376"/>
                </a:lnTo>
                <a:lnTo>
                  <a:pt x="55457" y="295128"/>
                </a:lnTo>
                <a:lnTo>
                  <a:pt x="20145" y="253307"/>
                </a:lnTo>
                <a:lnTo>
                  <a:pt x="2238" y="195343"/>
                </a:lnTo>
                <a:lnTo>
                  <a:pt x="0" y="160527"/>
                </a:lnTo>
                <a:lnTo>
                  <a:pt x="2476" y="127718"/>
                </a:lnTo>
                <a:lnTo>
                  <a:pt x="22288" y="70481"/>
                </a:lnTo>
                <a:lnTo>
                  <a:pt x="60892" y="25931"/>
                </a:lnTo>
                <a:lnTo>
                  <a:pt x="111668" y="2881"/>
                </a:lnTo>
                <a:lnTo>
                  <a:pt x="14122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41846" y="1050163"/>
            <a:ext cx="186690" cy="319405"/>
          </a:xfrm>
          <a:custGeom>
            <a:avLst/>
            <a:gdLst/>
            <a:ahLst/>
            <a:cxnLst/>
            <a:rect l="l" t="t" r="r" b="b"/>
            <a:pathLst>
              <a:path w="186689" h="319405">
                <a:moveTo>
                  <a:pt x="94106" y="0"/>
                </a:moveTo>
                <a:lnTo>
                  <a:pt x="119086" y="1260"/>
                </a:lnTo>
                <a:lnTo>
                  <a:pt x="140493" y="5032"/>
                </a:lnTo>
                <a:lnTo>
                  <a:pt x="158329" y="11304"/>
                </a:lnTo>
                <a:lnTo>
                  <a:pt x="172592" y="20065"/>
                </a:lnTo>
                <a:lnTo>
                  <a:pt x="155955" y="67183"/>
                </a:lnTo>
                <a:lnTo>
                  <a:pt x="141360" y="58181"/>
                </a:lnTo>
                <a:lnTo>
                  <a:pt x="126349" y="51752"/>
                </a:lnTo>
                <a:lnTo>
                  <a:pt x="110932" y="47894"/>
                </a:lnTo>
                <a:lnTo>
                  <a:pt x="95123" y="46609"/>
                </a:lnTo>
                <a:lnTo>
                  <a:pt x="86217" y="47230"/>
                </a:lnTo>
                <a:lnTo>
                  <a:pt x="56016" y="74930"/>
                </a:lnTo>
                <a:lnTo>
                  <a:pt x="55372" y="82550"/>
                </a:lnTo>
                <a:lnTo>
                  <a:pt x="59039" y="95986"/>
                </a:lnTo>
                <a:lnTo>
                  <a:pt x="70040" y="109648"/>
                </a:lnTo>
                <a:lnTo>
                  <a:pt x="88376" y="123572"/>
                </a:lnTo>
                <a:lnTo>
                  <a:pt x="114045" y="137795"/>
                </a:lnTo>
                <a:lnTo>
                  <a:pt x="128478" y="145194"/>
                </a:lnTo>
                <a:lnTo>
                  <a:pt x="140731" y="152320"/>
                </a:lnTo>
                <a:lnTo>
                  <a:pt x="170830" y="179419"/>
                </a:lnTo>
                <a:lnTo>
                  <a:pt x="186257" y="222954"/>
                </a:lnTo>
                <a:lnTo>
                  <a:pt x="186689" y="233172"/>
                </a:lnTo>
                <a:lnTo>
                  <a:pt x="184854" y="251102"/>
                </a:lnTo>
                <a:lnTo>
                  <a:pt x="157225" y="294894"/>
                </a:lnTo>
                <a:lnTo>
                  <a:pt x="122539" y="313007"/>
                </a:lnTo>
                <a:lnTo>
                  <a:pt x="77850" y="319024"/>
                </a:lnTo>
                <a:lnTo>
                  <a:pt x="56828" y="317640"/>
                </a:lnTo>
                <a:lnTo>
                  <a:pt x="36830" y="313483"/>
                </a:lnTo>
                <a:lnTo>
                  <a:pt x="17879" y="306540"/>
                </a:lnTo>
                <a:lnTo>
                  <a:pt x="0" y="296799"/>
                </a:lnTo>
                <a:lnTo>
                  <a:pt x="20192" y="247650"/>
                </a:lnTo>
                <a:lnTo>
                  <a:pt x="36333" y="257631"/>
                </a:lnTo>
                <a:lnTo>
                  <a:pt x="52355" y="264731"/>
                </a:lnTo>
                <a:lnTo>
                  <a:pt x="68234" y="268974"/>
                </a:lnTo>
                <a:lnTo>
                  <a:pt x="83947" y="270383"/>
                </a:lnTo>
                <a:lnTo>
                  <a:pt x="105042" y="268285"/>
                </a:lnTo>
                <a:lnTo>
                  <a:pt x="120126" y="261985"/>
                </a:lnTo>
                <a:lnTo>
                  <a:pt x="129184" y="251469"/>
                </a:lnTo>
                <a:lnTo>
                  <a:pt x="132206" y="236727"/>
                </a:lnTo>
                <a:lnTo>
                  <a:pt x="131492" y="228917"/>
                </a:lnTo>
                <a:lnTo>
                  <a:pt x="103457" y="191468"/>
                </a:lnTo>
                <a:lnTo>
                  <a:pt x="57701" y="166022"/>
                </a:lnTo>
                <a:lnTo>
                  <a:pt x="44291" y="158321"/>
                </a:lnTo>
                <a:lnTo>
                  <a:pt x="15271" y="132683"/>
                </a:lnTo>
                <a:lnTo>
                  <a:pt x="1041" y="92390"/>
                </a:lnTo>
                <a:lnTo>
                  <a:pt x="635" y="83058"/>
                </a:lnTo>
                <a:lnTo>
                  <a:pt x="2258" y="65912"/>
                </a:lnTo>
                <a:lnTo>
                  <a:pt x="26797" y="23622"/>
                </a:lnTo>
                <a:lnTo>
                  <a:pt x="74481" y="1476"/>
                </a:lnTo>
                <a:lnTo>
                  <a:pt x="941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50463" y="1050163"/>
            <a:ext cx="186690" cy="319405"/>
          </a:xfrm>
          <a:custGeom>
            <a:avLst/>
            <a:gdLst/>
            <a:ahLst/>
            <a:cxnLst/>
            <a:rect l="l" t="t" r="r" b="b"/>
            <a:pathLst>
              <a:path w="186689" h="319405">
                <a:moveTo>
                  <a:pt x="94107" y="0"/>
                </a:moveTo>
                <a:lnTo>
                  <a:pt x="119086" y="1260"/>
                </a:lnTo>
                <a:lnTo>
                  <a:pt x="140493" y="5032"/>
                </a:lnTo>
                <a:lnTo>
                  <a:pt x="158329" y="11304"/>
                </a:lnTo>
                <a:lnTo>
                  <a:pt x="172592" y="20065"/>
                </a:lnTo>
                <a:lnTo>
                  <a:pt x="155956" y="67183"/>
                </a:lnTo>
                <a:lnTo>
                  <a:pt x="141360" y="58181"/>
                </a:lnTo>
                <a:lnTo>
                  <a:pt x="126349" y="51752"/>
                </a:lnTo>
                <a:lnTo>
                  <a:pt x="110932" y="47894"/>
                </a:lnTo>
                <a:lnTo>
                  <a:pt x="95123" y="46609"/>
                </a:lnTo>
                <a:lnTo>
                  <a:pt x="86217" y="47230"/>
                </a:lnTo>
                <a:lnTo>
                  <a:pt x="56016" y="74930"/>
                </a:lnTo>
                <a:lnTo>
                  <a:pt x="55372" y="82550"/>
                </a:lnTo>
                <a:lnTo>
                  <a:pt x="59039" y="95986"/>
                </a:lnTo>
                <a:lnTo>
                  <a:pt x="70040" y="109648"/>
                </a:lnTo>
                <a:lnTo>
                  <a:pt x="88376" y="123572"/>
                </a:lnTo>
                <a:lnTo>
                  <a:pt x="114046" y="137795"/>
                </a:lnTo>
                <a:lnTo>
                  <a:pt x="128478" y="145194"/>
                </a:lnTo>
                <a:lnTo>
                  <a:pt x="140731" y="152320"/>
                </a:lnTo>
                <a:lnTo>
                  <a:pt x="170830" y="179419"/>
                </a:lnTo>
                <a:lnTo>
                  <a:pt x="186257" y="222954"/>
                </a:lnTo>
                <a:lnTo>
                  <a:pt x="186689" y="233172"/>
                </a:lnTo>
                <a:lnTo>
                  <a:pt x="184854" y="251102"/>
                </a:lnTo>
                <a:lnTo>
                  <a:pt x="157225" y="294894"/>
                </a:lnTo>
                <a:lnTo>
                  <a:pt x="122539" y="313007"/>
                </a:lnTo>
                <a:lnTo>
                  <a:pt x="77850" y="319024"/>
                </a:lnTo>
                <a:lnTo>
                  <a:pt x="56828" y="317640"/>
                </a:lnTo>
                <a:lnTo>
                  <a:pt x="36830" y="313483"/>
                </a:lnTo>
                <a:lnTo>
                  <a:pt x="17879" y="306540"/>
                </a:lnTo>
                <a:lnTo>
                  <a:pt x="0" y="296799"/>
                </a:lnTo>
                <a:lnTo>
                  <a:pt x="20192" y="247650"/>
                </a:lnTo>
                <a:lnTo>
                  <a:pt x="36333" y="257631"/>
                </a:lnTo>
                <a:lnTo>
                  <a:pt x="52355" y="264731"/>
                </a:lnTo>
                <a:lnTo>
                  <a:pt x="68234" y="268974"/>
                </a:lnTo>
                <a:lnTo>
                  <a:pt x="83947" y="270383"/>
                </a:lnTo>
                <a:lnTo>
                  <a:pt x="105042" y="268285"/>
                </a:lnTo>
                <a:lnTo>
                  <a:pt x="120126" y="261985"/>
                </a:lnTo>
                <a:lnTo>
                  <a:pt x="129184" y="251469"/>
                </a:lnTo>
                <a:lnTo>
                  <a:pt x="132207" y="236727"/>
                </a:lnTo>
                <a:lnTo>
                  <a:pt x="131492" y="228917"/>
                </a:lnTo>
                <a:lnTo>
                  <a:pt x="103457" y="191468"/>
                </a:lnTo>
                <a:lnTo>
                  <a:pt x="57701" y="166022"/>
                </a:lnTo>
                <a:lnTo>
                  <a:pt x="44291" y="158321"/>
                </a:lnTo>
                <a:lnTo>
                  <a:pt x="15271" y="132683"/>
                </a:lnTo>
                <a:lnTo>
                  <a:pt x="1041" y="92390"/>
                </a:lnTo>
                <a:lnTo>
                  <a:pt x="635" y="83058"/>
                </a:lnTo>
                <a:lnTo>
                  <a:pt x="2258" y="65912"/>
                </a:lnTo>
                <a:lnTo>
                  <a:pt x="26797" y="23622"/>
                </a:lnTo>
                <a:lnTo>
                  <a:pt x="74481" y="1476"/>
                </a:lnTo>
                <a:lnTo>
                  <a:pt x="9410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91538" y="1050163"/>
            <a:ext cx="186690" cy="319405"/>
          </a:xfrm>
          <a:custGeom>
            <a:avLst/>
            <a:gdLst/>
            <a:ahLst/>
            <a:cxnLst/>
            <a:rect l="l" t="t" r="r" b="b"/>
            <a:pathLst>
              <a:path w="186690" h="319405">
                <a:moveTo>
                  <a:pt x="94107" y="0"/>
                </a:moveTo>
                <a:lnTo>
                  <a:pt x="119086" y="1260"/>
                </a:lnTo>
                <a:lnTo>
                  <a:pt x="140493" y="5032"/>
                </a:lnTo>
                <a:lnTo>
                  <a:pt x="158329" y="11304"/>
                </a:lnTo>
                <a:lnTo>
                  <a:pt x="172593" y="20065"/>
                </a:lnTo>
                <a:lnTo>
                  <a:pt x="155956" y="67183"/>
                </a:lnTo>
                <a:lnTo>
                  <a:pt x="141360" y="58181"/>
                </a:lnTo>
                <a:lnTo>
                  <a:pt x="126349" y="51752"/>
                </a:lnTo>
                <a:lnTo>
                  <a:pt x="110932" y="47894"/>
                </a:lnTo>
                <a:lnTo>
                  <a:pt x="95123" y="46609"/>
                </a:lnTo>
                <a:lnTo>
                  <a:pt x="86217" y="47230"/>
                </a:lnTo>
                <a:lnTo>
                  <a:pt x="56016" y="74930"/>
                </a:lnTo>
                <a:lnTo>
                  <a:pt x="55372" y="82550"/>
                </a:lnTo>
                <a:lnTo>
                  <a:pt x="59039" y="95986"/>
                </a:lnTo>
                <a:lnTo>
                  <a:pt x="70040" y="109648"/>
                </a:lnTo>
                <a:lnTo>
                  <a:pt x="88376" y="123572"/>
                </a:lnTo>
                <a:lnTo>
                  <a:pt x="114046" y="137795"/>
                </a:lnTo>
                <a:lnTo>
                  <a:pt x="128478" y="145194"/>
                </a:lnTo>
                <a:lnTo>
                  <a:pt x="140731" y="152320"/>
                </a:lnTo>
                <a:lnTo>
                  <a:pt x="170830" y="179419"/>
                </a:lnTo>
                <a:lnTo>
                  <a:pt x="186257" y="222954"/>
                </a:lnTo>
                <a:lnTo>
                  <a:pt x="186690" y="233172"/>
                </a:lnTo>
                <a:lnTo>
                  <a:pt x="184854" y="251102"/>
                </a:lnTo>
                <a:lnTo>
                  <a:pt x="157226" y="294894"/>
                </a:lnTo>
                <a:lnTo>
                  <a:pt x="122539" y="313007"/>
                </a:lnTo>
                <a:lnTo>
                  <a:pt x="77851" y="319024"/>
                </a:lnTo>
                <a:lnTo>
                  <a:pt x="56828" y="317640"/>
                </a:lnTo>
                <a:lnTo>
                  <a:pt x="36830" y="313483"/>
                </a:lnTo>
                <a:lnTo>
                  <a:pt x="17879" y="306540"/>
                </a:lnTo>
                <a:lnTo>
                  <a:pt x="0" y="296799"/>
                </a:lnTo>
                <a:lnTo>
                  <a:pt x="20193" y="247650"/>
                </a:lnTo>
                <a:lnTo>
                  <a:pt x="36333" y="257631"/>
                </a:lnTo>
                <a:lnTo>
                  <a:pt x="52355" y="264731"/>
                </a:lnTo>
                <a:lnTo>
                  <a:pt x="68234" y="268974"/>
                </a:lnTo>
                <a:lnTo>
                  <a:pt x="83947" y="270383"/>
                </a:lnTo>
                <a:lnTo>
                  <a:pt x="105042" y="268285"/>
                </a:lnTo>
                <a:lnTo>
                  <a:pt x="120126" y="261985"/>
                </a:lnTo>
                <a:lnTo>
                  <a:pt x="129184" y="251469"/>
                </a:lnTo>
                <a:lnTo>
                  <a:pt x="132207" y="236727"/>
                </a:lnTo>
                <a:lnTo>
                  <a:pt x="131492" y="228917"/>
                </a:lnTo>
                <a:lnTo>
                  <a:pt x="103457" y="191468"/>
                </a:lnTo>
                <a:lnTo>
                  <a:pt x="57701" y="166022"/>
                </a:lnTo>
                <a:lnTo>
                  <a:pt x="44291" y="158321"/>
                </a:lnTo>
                <a:lnTo>
                  <a:pt x="15271" y="132683"/>
                </a:lnTo>
                <a:lnTo>
                  <a:pt x="1041" y="92390"/>
                </a:lnTo>
                <a:lnTo>
                  <a:pt x="635" y="83058"/>
                </a:lnTo>
                <a:lnTo>
                  <a:pt x="2258" y="65912"/>
                </a:lnTo>
                <a:lnTo>
                  <a:pt x="26797" y="23622"/>
                </a:lnTo>
                <a:lnTo>
                  <a:pt x="74481" y="1476"/>
                </a:lnTo>
                <a:lnTo>
                  <a:pt x="9410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820" y="1050163"/>
            <a:ext cx="187325" cy="319405"/>
          </a:xfrm>
          <a:custGeom>
            <a:avLst/>
            <a:gdLst/>
            <a:ahLst/>
            <a:cxnLst/>
            <a:rect l="l" t="t" r="r" b="b"/>
            <a:pathLst>
              <a:path w="187325" h="319405">
                <a:moveTo>
                  <a:pt x="94132" y="0"/>
                </a:moveTo>
                <a:lnTo>
                  <a:pt x="119100" y="1260"/>
                </a:lnTo>
                <a:lnTo>
                  <a:pt x="140512" y="5032"/>
                </a:lnTo>
                <a:lnTo>
                  <a:pt x="158372" y="11304"/>
                </a:lnTo>
                <a:lnTo>
                  <a:pt x="172681" y="20065"/>
                </a:lnTo>
                <a:lnTo>
                  <a:pt x="156044" y="67183"/>
                </a:lnTo>
                <a:lnTo>
                  <a:pt x="141419" y="58181"/>
                </a:lnTo>
                <a:lnTo>
                  <a:pt x="126401" y="51752"/>
                </a:lnTo>
                <a:lnTo>
                  <a:pt x="110991" y="47894"/>
                </a:lnTo>
                <a:lnTo>
                  <a:pt x="95186" y="46609"/>
                </a:lnTo>
                <a:lnTo>
                  <a:pt x="86242" y="47230"/>
                </a:lnTo>
                <a:lnTo>
                  <a:pt x="56034" y="74930"/>
                </a:lnTo>
                <a:lnTo>
                  <a:pt x="55384" y="82550"/>
                </a:lnTo>
                <a:lnTo>
                  <a:pt x="59056" y="95986"/>
                </a:lnTo>
                <a:lnTo>
                  <a:pt x="70072" y="109648"/>
                </a:lnTo>
                <a:lnTo>
                  <a:pt x="88431" y="123572"/>
                </a:lnTo>
                <a:lnTo>
                  <a:pt x="114134" y="137795"/>
                </a:lnTo>
                <a:lnTo>
                  <a:pt x="128534" y="145194"/>
                </a:lnTo>
                <a:lnTo>
                  <a:pt x="140774" y="152320"/>
                </a:lnTo>
                <a:lnTo>
                  <a:pt x="170835" y="179419"/>
                </a:lnTo>
                <a:lnTo>
                  <a:pt x="186343" y="222954"/>
                </a:lnTo>
                <a:lnTo>
                  <a:pt x="186791" y="233172"/>
                </a:lnTo>
                <a:lnTo>
                  <a:pt x="184941" y="251102"/>
                </a:lnTo>
                <a:lnTo>
                  <a:pt x="157200" y="294894"/>
                </a:lnTo>
                <a:lnTo>
                  <a:pt x="122586" y="313007"/>
                </a:lnTo>
                <a:lnTo>
                  <a:pt x="77914" y="319024"/>
                </a:lnTo>
                <a:lnTo>
                  <a:pt x="56857" y="317640"/>
                </a:lnTo>
                <a:lnTo>
                  <a:pt x="36852" y="313483"/>
                </a:lnTo>
                <a:lnTo>
                  <a:pt x="17899" y="306540"/>
                </a:lnTo>
                <a:lnTo>
                  <a:pt x="0" y="296799"/>
                </a:lnTo>
                <a:lnTo>
                  <a:pt x="20205" y="247650"/>
                </a:lnTo>
                <a:lnTo>
                  <a:pt x="36360" y="257631"/>
                </a:lnTo>
                <a:lnTo>
                  <a:pt x="52381" y="264731"/>
                </a:lnTo>
                <a:lnTo>
                  <a:pt x="68268" y="268974"/>
                </a:lnTo>
                <a:lnTo>
                  <a:pt x="84023" y="270383"/>
                </a:lnTo>
                <a:lnTo>
                  <a:pt x="105118" y="268285"/>
                </a:lnTo>
                <a:lnTo>
                  <a:pt x="120188" y="261985"/>
                </a:lnTo>
                <a:lnTo>
                  <a:pt x="129230" y="251469"/>
                </a:lnTo>
                <a:lnTo>
                  <a:pt x="132245" y="236727"/>
                </a:lnTo>
                <a:lnTo>
                  <a:pt x="131535" y="228917"/>
                </a:lnTo>
                <a:lnTo>
                  <a:pt x="103476" y="191468"/>
                </a:lnTo>
                <a:lnTo>
                  <a:pt x="57720" y="166022"/>
                </a:lnTo>
                <a:lnTo>
                  <a:pt x="44322" y="158321"/>
                </a:lnTo>
                <a:lnTo>
                  <a:pt x="15314" y="132683"/>
                </a:lnTo>
                <a:lnTo>
                  <a:pt x="1036" y="92390"/>
                </a:lnTo>
                <a:lnTo>
                  <a:pt x="622" y="83058"/>
                </a:lnTo>
                <a:lnTo>
                  <a:pt x="2260" y="65912"/>
                </a:lnTo>
                <a:lnTo>
                  <a:pt x="26847" y="23622"/>
                </a:lnTo>
                <a:lnTo>
                  <a:pt x="74525" y="1476"/>
                </a:lnTo>
                <a:lnTo>
                  <a:pt x="9413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26479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8" y="0"/>
                </a:moveTo>
                <a:lnTo>
                  <a:pt x="191357" y="10302"/>
                </a:lnTo>
                <a:lnTo>
                  <a:pt x="234315" y="41275"/>
                </a:lnTo>
                <a:lnTo>
                  <a:pt x="260715" y="90804"/>
                </a:lnTo>
                <a:lnTo>
                  <a:pt x="269494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7" y="319150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38571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7" y="0"/>
                </a:moveTo>
                <a:lnTo>
                  <a:pt x="191357" y="10302"/>
                </a:lnTo>
                <a:lnTo>
                  <a:pt x="234314" y="41275"/>
                </a:lnTo>
                <a:lnTo>
                  <a:pt x="260715" y="90804"/>
                </a:lnTo>
                <a:lnTo>
                  <a:pt x="269493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6" y="319150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71642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7" y="0"/>
                </a:moveTo>
                <a:lnTo>
                  <a:pt x="191357" y="10302"/>
                </a:lnTo>
                <a:lnTo>
                  <a:pt x="234315" y="41275"/>
                </a:lnTo>
                <a:lnTo>
                  <a:pt x="260715" y="90804"/>
                </a:lnTo>
                <a:lnTo>
                  <a:pt x="269494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7" y="319150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04030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8" y="0"/>
                </a:moveTo>
                <a:lnTo>
                  <a:pt x="191357" y="10302"/>
                </a:lnTo>
                <a:lnTo>
                  <a:pt x="234315" y="41275"/>
                </a:lnTo>
                <a:lnTo>
                  <a:pt x="260715" y="90804"/>
                </a:lnTo>
                <a:lnTo>
                  <a:pt x="269494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7" y="319150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35940" y="1558798"/>
            <a:ext cx="3326129" cy="43630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7020" marR="5080" indent="-274320">
              <a:lnSpc>
                <a:spcPct val="80000"/>
              </a:lnSpc>
              <a:spcBef>
                <a:spcPts val="620"/>
              </a:spcBef>
              <a:buClr>
                <a:srgbClr val="B03E9A"/>
              </a:buClr>
              <a:buSzPct val="72727"/>
              <a:buFont typeface="Wingdings 2"/>
              <a:buChar char=""/>
              <a:tabLst>
                <a:tab pos="287020" algn="l"/>
              </a:tabLst>
            </a:pPr>
            <a:r>
              <a:rPr sz="2200" spc="-5" dirty="0">
                <a:latin typeface="Trebuchet MS"/>
                <a:cs typeface="Trebuchet MS"/>
              </a:rPr>
              <a:t>Because Fluoroscopy </a:t>
            </a:r>
            <a:r>
              <a:rPr sz="2200" spc="-10" dirty="0">
                <a:latin typeface="Trebuchet MS"/>
                <a:cs typeface="Trebuchet MS"/>
              </a:rPr>
              <a:t>is  </a:t>
            </a:r>
            <a:r>
              <a:rPr sz="2200" spc="-5" dirty="0">
                <a:latin typeface="Trebuchet MS"/>
                <a:cs typeface="Trebuchet MS"/>
              </a:rPr>
              <a:t>an x-ray </a:t>
            </a:r>
            <a:r>
              <a:rPr sz="2200" spc="-10" dirty="0">
                <a:latin typeface="Trebuchet MS"/>
                <a:cs typeface="Trebuchet MS"/>
              </a:rPr>
              <a:t>machine, </a:t>
            </a:r>
            <a:r>
              <a:rPr sz="2200" spc="-5" dirty="0">
                <a:latin typeface="Trebuchet MS"/>
                <a:cs typeface="Trebuchet MS"/>
              </a:rPr>
              <a:t>it </a:t>
            </a:r>
            <a:r>
              <a:rPr sz="2200" spc="-10" dirty="0">
                <a:latin typeface="Trebuchet MS"/>
                <a:cs typeface="Trebuchet MS"/>
              </a:rPr>
              <a:t>has  </a:t>
            </a:r>
            <a:r>
              <a:rPr sz="2200" spc="-5" dirty="0">
                <a:latin typeface="Trebuchet MS"/>
                <a:cs typeface="Trebuchet MS"/>
              </a:rPr>
              <a:t>the same </a:t>
            </a:r>
            <a:r>
              <a:rPr sz="2200" spc="-10" dirty="0">
                <a:latin typeface="Trebuchet MS"/>
                <a:cs typeface="Trebuchet MS"/>
              </a:rPr>
              <a:t>risks </a:t>
            </a:r>
            <a:r>
              <a:rPr sz="2200" spc="-5" dirty="0">
                <a:latin typeface="Trebuchet MS"/>
                <a:cs typeface="Trebuchet MS"/>
              </a:rPr>
              <a:t>as </a:t>
            </a:r>
            <a:r>
              <a:rPr sz="2200" spc="-10" dirty="0">
                <a:latin typeface="Trebuchet MS"/>
                <a:cs typeface="Trebuchet MS"/>
              </a:rPr>
              <a:t>other  </a:t>
            </a:r>
            <a:r>
              <a:rPr sz="2200" spc="-5" dirty="0">
                <a:latin typeface="Trebuchet MS"/>
                <a:cs typeface="Trebuchet MS"/>
              </a:rPr>
              <a:t>x-ray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machines.</a:t>
            </a:r>
            <a:endParaRPr sz="2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75"/>
              </a:spcBef>
              <a:buClr>
                <a:srgbClr val="B03E9A"/>
              </a:buClr>
              <a:buSzPct val="72727"/>
              <a:buFont typeface="Wingdings 2"/>
              <a:buChar char=""/>
              <a:tabLst>
                <a:tab pos="287020" algn="l"/>
              </a:tabLst>
            </a:pPr>
            <a:r>
              <a:rPr sz="2200" spc="-110" dirty="0">
                <a:latin typeface="Trebuchet MS"/>
                <a:cs typeface="Trebuchet MS"/>
              </a:rPr>
              <a:t>Two </a:t>
            </a:r>
            <a:r>
              <a:rPr sz="2200" spc="-10" dirty="0">
                <a:latin typeface="Trebuchet MS"/>
                <a:cs typeface="Trebuchet MS"/>
              </a:rPr>
              <a:t>major</a:t>
            </a:r>
            <a:r>
              <a:rPr sz="2200" spc="8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risks</a:t>
            </a:r>
            <a:endParaRPr sz="2200">
              <a:latin typeface="Trebuchet MS"/>
              <a:cs typeface="Trebuchet MS"/>
            </a:endParaRPr>
          </a:p>
          <a:p>
            <a:pPr marL="534035" marR="35560" lvl="1" indent="-229235">
              <a:lnSpc>
                <a:spcPct val="80000"/>
              </a:lnSpc>
              <a:spcBef>
                <a:spcPts val="505"/>
              </a:spcBef>
              <a:buClr>
                <a:srgbClr val="F8B639"/>
              </a:buClr>
              <a:buSzPct val="78947"/>
              <a:buFont typeface="Wingdings 2"/>
              <a:buChar char=""/>
              <a:tabLst>
                <a:tab pos="534670" algn="l"/>
              </a:tabLst>
            </a:pPr>
            <a:r>
              <a:rPr sz="1900" spc="-5" dirty="0">
                <a:solidFill>
                  <a:srgbClr val="6C6C6C"/>
                </a:solidFill>
                <a:latin typeface="Trebuchet MS"/>
                <a:cs typeface="Trebuchet MS"/>
              </a:rPr>
              <a:t>There is a small  </a:t>
            </a:r>
            <a:r>
              <a:rPr sz="1900" spc="-10" dirty="0">
                <a:solidFill>
                  <a:srgbClr val="6C6C6C"/>
                </a:solidFill>
                <a:latin typeface="Trebuchet MS"/>
                <a:cs typeface="Trebuchet MS"/>
              </a:rPr>
              <a:t>possibility </a:t>
            </a:r>
            <a:r>
              <a:rPr sz="1900" dirty="0">
                <a:solidFill>
                  <a:srgbClr val="6C6C6C"/>
                </a:solidFill>
                <a:latin typeface="Trebuchet MS"/>
                <a:cs typeface="Trebuchet MS"/>
              </a:rPr>
              <a:t>of </a:t>
            </a:r>
            <a:r>
              <a:rPr sz="1900" spc="-10" dirty="0">
                <a:solidFill>
                  <a:srgbClr val="6C6C6C"/>
                </a:solidFill>
                <a:latin typeface="Trebuchet MS"/>
                <a:cs typeface="Trebuchet MS"/>
              </a:rPr>
              <a:t>developing  cancer due </a:t>
            </a:r>
            <a:r>
              <a:rPr sz="1900" spc="-5" dirty="0">
                <a:solidFill>
                  <a:srgbClr val="6C6C6C"/>
                </a:solidFill>
                <a:latin typeface="Trebuchet MS"/>
                <a:cs typeface="Trebuchet MS"/>
              </a:rPr>
              <a:t>to the  </a:t>
            </a:r>
            <a:r>
              <a:rPr sz="1900" spc="-10" dirty="0">
                <a:solidFill>
                  <a:srgbClr val="6C6C6C"/>
                </a:solidFill>
                <a:latin typeface="Trebuchet MS"/>
                <a:cs typeface="Trebuchet MS"/>
              </a:rPr>
              <a:t>exposure </a:t>
            </a:r>
            <a:r>
              <a:rPr sz="1900" spc="-5" dirty="0">
                <a:solidFill>
                  <a:srgbClr val="6C6C6C"/>
                </a:solidFill>
                <a:latin typeface="Trebuchet MS"/>
                <a:cs typeface="Trebuchet MS"/>
              </a:rPr>
              <a:t>to the</a:t>
            </a:r>
            <a:r>
              <a:rPr sz="1900" spc="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6C6C6C"/>
                </a:solidFill>
                <a:latin typeface="Trebuchet MS"/>
                <a:cs typeface="Trebuchet MS"/>
              </a:rPr>
              <a:t>radiation</a:t>
            </a:r>
            <a:endParaRPr sz="1900">
              <a:latin typeface="Trebuchet MS"/>
              <a:cs typeface="Trebuchet MS"/>
            </a:endParaRPr>
          </a:p>
          <a:p>
            <a:pPr marL="534035" marR="236854" lvl="1" indent="-229235">
              <a:lnSpc>
                <a:spcPts val="1820"/>
              </a:lnSpc>
              <a:spcBef>
                <a:spcPts val="490"/>
              </a:spcBef>
              <a:buClr>
                <a:srgbClr val="F8B639"/>
              </a:buClr>
              <a:buSzPct val="78947"/>
              <a:buFont typeface="Wingdings 2"/>
              <a:buChar char=""/>
              <a:tabLst>
                <a:tab pos="534670" algn="l"/>
              </a:tabLst>
            </a:pPr>
            <a:r>
              <a:rPr sz="1900" spc="-10" dirty="0">
                <a:solidFill>
                  <a:srgbClr val="6C6C6C"/>
                </a:solidFill>
                <a:latin typeface="Trebuchet MS"/>
                <a:cs typeface="Trebuchet MS"/>
              </a:rPr>
              <a:t>Injuries </a:t>
            </a:r>
            <a:r>
              <a:rPr sz="1900" spc="-5" dirty="0">
                <a:solidFill>
                  <a:srgbClr val="6C6C6C"/>
                </a:solidFill>
                <a:latin typeface="Trebuchet MS"/>
                <a:cs typeface="Trebuchet MS"/>
              </a:rPr>
              <a:t>such as </a:t>
            </a:r>
            <a:r>
              <a:rPr sz="1900" spc="-10" dirty="0">
                <a:solidFill>
                  <a:srgbClr val="6C6C6C"/>
                </a:solidFill>
                <a:latin typeface="Trebuchet MS"/>
                <a:cs typeface="Trebuchet MS"/>
              </a:rPr>
              <a:t>burns  caused </a:t>
            </a:r>
            <a:r>
              <a:rPr sz="1900" spc="-5" dirty="0">
                <a:solidFill>
                  <a:srgbClr val="6C6C6C"/>
                </a:solidFill>
                <a:latin typeface="Trebuchet MS"/>
                <a:cs typeface="Trebuchet MS"/>
              </a:rPr>
              <a:t>by </a:t>
            </a:r>
            <a:r>
              <a:rPr sz="1900" spc="-10" dirty="0">
                <a:solidFill>
                  <a:srgbClr val="6C6C6C"/>
                </a:solidFill>
                <a:latin typeface="Trebuchet MS"/>
                <a:cs typeface="Trebuchet MS"/>
              </a:rPr>
              <a:t>the</a:t>
            </a:r>
            <a:r>
              <a:rPr sz="1900" spc="-5" dirty="0">
                <a:solidFill>
                  <a:srgbClr val="6C6C6C"/>
                </a:solidFill>
                <a:latin typeface="Trebuchet MS"/>
                <a:cs typeface="Trebuchet MS"/>
              </a:rPr>
              <a:t> radiation</a:t>
            </a:r>
            <a:endParaRPr sz="19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80"/>
              </a:spcBef>
              <a:buClr>
                <a:srgbClr val="B03E9A"/>
              </a:buClr>
              <a:buSzPct val="72727"/>
              <a:buFont typeface="Wingdings 2"/>
              <a:buChar char=""/>
              <a:tabLst>
                <a:tab pos="287020" algn="l"/>
              </a:tabLst>
            </a:pPr>
            <a:r>
              <a:rPr sz="2200" spc="-5" dirty="0">
                <a:latin typeface="Trebuchet MS"/>
                <a:cs typeface="Trebuchet MS"/>
              </a:rPr>
              <a:t>Benefit</a:t>
            </a:r>
            <a:endParaRPr sz="2200">
              <a:latin typeface="Trebuchet MS"/>
              <a:cs typeface="Trebuchet MS"/>
            </a:endParaRPr>
          </a:p>
          <a:p>
            <a:pPr marL="534035" marR="166370" lvl="1" indent="-229235">
              <a:lnSpc>
                <a:spcPct val="80000"/>
              </a:lnSpc>
              <a:spcBef>
                <a:spcPts val="515"/>
              </a:spcBef>
              <a:buClr>
                <a:srgbClr val="F8B639"/>
              </a:buClr>
              <a:buSzPct val="78947"/>
              <a:buFont typeface="Wingdings 2"/>
              <a:buChar char=""/>
              <a:tabLst>
                <a:tab pos="534670" algn="l"/>
              </a:tabLst>
            </a:pPr>
            <a:r>
              <a:rPr sz="1900" spc="-5" dirty="0">
                <a:solidFill>
                  <a:srgbClr val="6C6C6C"/>
                </a:solidFill>
                <a:latin typeface="Trebuchet MS"/>
                <a:cs typeface="Trebuchet MS"/>
              </a:rPr>
              <a:t>If a </a:t>
            </a:r>
            <a:r>
              <a:rPr sz="1900" spc="-10" dirty="0">
                <a:solidFill>
                  <a:srgbClr val="6C6C6C"/>
                </a:solidFill>
                <a:latin typeface="Trebuchet MS"/>
                <a:cs typeface="Trebuchet MS"/>
              </a:rPr>
              <a:t>patient </a:t>
            </a:r>
            <a:r>
              <a:rPr sz="1900" spc="-5" dirty="0">
                <a:solidFill>
                  <a:srgbClr val="6C6C6C"/>
                </a:solidFill>
                <a:latin typeface="Trebuchet MS"/>
                <a:cs typeface="Trebuchet MS"/>
              </a:rPr>
              <a:t>is in </a:t>
            </a:r>
            <a:r>
              <a:rPr sz="1900" spc="-10" dirty="0">
                <a:solidFill>
                  <a:srgbClr val="6C6C6C"/>
                </a:solidFill>
                <a:latin typeface="Trebuchet MS"/>
                <a:cs typeface="Trebuchet MS"/>
              </a:rPr>
              <a:t>need </a:t>
            </a:r>
            <a:r>
              <a:rPr sz="1900" spc="-5" dirty="0">
                <a:solidFill>
                  <a:srgbClr val="6C6C6C"/>
                </a:solidFill>
                <a:latin typeface="Trebuchet MS"/>
                <a:cs typeface="Trebuchet MS"/>
              </a:rPr>
              <a:t>of  a </a:t>
            </a:r>
            <a:r>
              <a:rPr sz="1900" spc="-25" dirty="0">
                <a:solidFill>
                  <a:srgbClr val="6C6C6C"/>
                </a:solidFill>
                <a:latin typeface="Trebuchet MS"/>
                <a:cs typeface="Trebuchet MS"/>
              </a:rPr>
              <a:t>Fluoroscopy, </a:t>
            </a:r>
            <a:r>
              <a:rPr sz="1900" spc="-10" dirty="0">
                <a:solidFill>
                  <a:srgbClr val="6C6C6C"/>
                </a:solidFill>
                <a:latin typeface="Trebuchet MS"/>
                <a:cs typeface="Trebuchet MS"/>
              </a:rPr>
              <a:t>the  benefit </a:t>
            </a:r>
            <a:r>
              <a:rPr sz="1900" spc="-5" dirty="0">
                <a:solidFill>
                  <a:srgbClr val="6C6C6C"/>
                </a:solidFill>
                <a:latin typeface="Trebuchet MS"/>
                <a:cs typeface="Trebuchet MS"/>
              </a:rPr>
              <a:t>outweighs </a:t>
            </a:r>
            <a:r>
              <a:rPr sz="1900" spc="-10" dirty="0">
                <a:solidFill>
                  <a:srgbClr val="6C6C6C"/>
                </a:solidFill>
                <a:latin typeface="Trebuchet MS"/>
                <a:cs typeface="Trebuchet MS"/>
              </a:rPr>
              <a:t>the  minute</a:t>
            </a:r>
            <a:r>
              <a:rPr sz="1900" spc="-5" dirty="0">
                <a:solidFill>
                  <a:srgbClr val="6C6C6C"/>
                </a:solidFill>
                <a:latin typeface="Trebuchet MS"/>
                <a:cs typeface="Trebuchet MS"/>
              </a:rPr>
              <a:t> risks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78300" y="2431542"/>
            <a:ext cx="3521075" cy="28632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125"/>
            <a:ext cx="6334429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1992" y="1057402"/>
            <a:ext cx="132841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3045" y="1057402"/>
            <a:ext cx="106933" cy="115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2860" y="1057402"/>
            <a:ext cx="106933" cy="115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2834" y="1057275"/>
            <a:ext cx="101853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8795" y="1057275"/>
            <a:ext cx="101853" cy="100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7242" y="1057275"/>
            <a:ext cx="101853" cy="100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7940" y="1053719"/>
            <a:ext cx="176402" cy="2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8785" y="1053719"/>
            <a:ext cx="176402" cy="2503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6389" y="1053719"/>
            <a:ext cx="176402" cy="2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0880" y="1053719"/>
            <a:ext cx="176402" cy="2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5753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82436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97221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1583" y="1006221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4" h="346075">
                <a:moveTo>
                  <a:pt x="0" y="0"/>
                </a:moveTo>
                <a:lnTo>
                  <a:pt x="65150" y="0"/>
                </a:lnTo>
                <a:lnTo>
                  <a:pt x="146938" y="147446"/>
                </a:lnTo>
                <a:lnTo>
                  <a:pt x="229107" y="0"/>
                </a:lnTo>
                <a:lnTo>
                  <a:pt x="294004" y="0"/>
                </a:lnTo>
                <a:lnTo>
                  <a:pt x="177926" y="203834"/>
                </a:lnTo>
                <a:lnTo>
                  <a:pt x="177926" y="345566"/>
                </a:lnTo>
                <a:lnTo>
                  <a:pt x="116586" y="345566"/>
                </a:lnTo>
                <a:lnTo>
                  <a:pt x="116586" y="203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6942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7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5"/>
                </a:lnTo>
                <a:lnTo>
                  <a:pt x="140728" y="295856"/>
                </a:lnTo>
                <a:lnTo>
                  <a:pt x="176809" y="279907"/>
                </a:lnTo>
                <a:lnTo>
                  <a:pt x="195376" y="233044"/>
                </a:lnTo>
                <a:lnTo>
                  <a:pt x="195376" y="0"/>
                </a:lnTo>
                <a:lnTo>
                  <a:pt x="256590" y="0"/>
                </a:lnTo>
                <a:lnTo>
                  <a:pt x="256590" y="237743"/>
                </a:lnTo>
                <a:lnTo>
                  <a:pt x="254372" y="262963"/>
                </a:lnTo>
                <a:lnTo>
                  <a:pt x="236552" y="304734"/>
                </a:lnTo>
                <a:lnTo>
                  <a:pt x="201518" y="334478"/>
                </a:lnTo>
                <a:lnTo>
                  <a:pt x="153831" y="349527"/>
                </a:lnTo>
                <a:lnTo>
                  <a:pt x="125501" y="351408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0242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28" y="0"/>
                </a:lnTo>
                <a:lnTo>
                  <a:pt x="61328" y="291083"/>
                </a:lnTo>
                <a:lnTo>
                  <a:pt x="217500" y="291083"/>
                </a:lnTo>
                <a:lnTo>
                  <a:pt x="21750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302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5" h="346075">
                <a:moveTo>
                  <a:pt x="0" y="0"/>
                </a:moveTo>
                <a:lnTo>
                  <a:pt x="227634" y="0"/>
                </a:lnTo>
                <a:lnTo>
                  <a:pt x="227634" y="54482"/>
                </a:lnTo>
                <a:lnTo>
                  <a:pt x="61328" y="54482"/>
                </a:lnTo>
                <a:lnTo>
                  <a:pt x="61328" y="135381"/>
                </a:lnTo>
                <a:lnTo>
                  <a:pt x="182816" y="135381"/>
                </a:lnTo>
                <a:lnTo>
                  <a:pt x="182816" y="187578"/>
                </a:lnTo>
                <a:lnTo>
                  <a:pt x="61328" y="187578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71540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82592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8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4" y="222503"/>
                </a:lnTo>
                <a:lnTo>
                  <a:pt x="83486" y="222406"/>
                </a:lnTo>
                <a:lnTo>
                  <a:pt x="76962" y="222107"/>
                </a:lnTo>
                <a:lnTo>
                  <a:pt x="69580" y="221593"/>
                </a:lnTo>
                <a:lnTo>
                  <a:pt x="61341" y="220852"/>
                </a:lnTo>
                <a:lnTo>
                  <a:pt x="6134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2409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3" y="222503"/>
                </a:lnTo>
                <a:lnTo>
                  <a:pt x="83486" y="222406"/>
                </a:lnTo>
                <a:lnTo>
                  <a:pt x="76961" y="222107"/>
                </a:lnTo>
                <a:lnTo>
                  <a:pt x="69580" y="221593"/>
                </a:lnTo>
                <a:lnTo>
                  <a:pt x="61340" y="220852"/>
                </a:lnTo>
                <a:lnTo>
                  <a:pt x="6134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10096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6057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8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4504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63563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1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8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85054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2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7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1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7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20391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79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3" y="267970"/>
                </a:lnTo>
                <a:lnTo>
                  <a:pt x="262508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7350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6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45203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16047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33651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98142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5940" y="1556427"/>
            <a:ext cx="6915784" cy="40500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Insertion </a:t>
            </a:r>
            <a:r>
              <a:rPr sz="2600" dirty="0">
                <a:latin typeface="Trebuchet MS"/>
                <a:cs typeface="Trebuchet MS"/>
              </a:rPr>
              <a:t>of an </a:t>
            </a:r>
            <a:r>
              <a:rPr sz="2600" spc="-5" dirty="0">
                <a:latin typeface="Trebuchet MS"/>
                <a:cs typeface="Trebuchet MS"/>
              </a:rPr>
              <a:t>IV into </a:t>
            </a:r>
            <a:r>
              <a:rPr sz="2600" spc="-25" dirty="0">
                <a:latin typeface="Trebuchet MS"/>
                <a:cs typeface="Trebuchet MS"/>
              </a:rPr>
              <a:t>patient’s </a:t>
            </a:r>
            <a:r>
              <a:rPr sz="2600" dirty="0">
                <a:latin typeface="Trebuchet MS"/>
                <a:cs typeface="Trebuchet MS"/>
              </a:rPr>
              <a:t>hand or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arm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20" dirty="0">
                <a:latin typeface="Trebuchet MS"/>
                <a:cs typeface="Trebuchet MS"/>
              </a:rPr>
              <a:t>Patient </a:t>
            </a:r>
            <a:r>
              <a:rPr sz="2600" spc="-5" dirty="0">
                <a:latin typeface="Trebuchet MS"/>
                <a:cs typeface="Trebuchet MS"/>
              </a:rPr>
              <a:t>moved </a:t>
            </a:r>
            <a:r>
              <a:rPr sz="2600" dirty="0">
                <a:latin typeface="Trebuchet MS"/>
                <a:cs typeface="Trebuchet MS"/>
              </a:rPr>
              <a:t>onto x-ray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table</a:t>
            </a:r>
            <a:endParaRPr sz="2600">
              <a:latin typeface="Trebuchet MS"/>
              <a:cs typeface="Trebuchet MS"/>
            </a:endParaRPr>
          </a:p>
          <a:p>
            <a:pPr marL="287020" marR="80645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Additional line </a:t>
            </a:r>
            <a:r>
              <a:rPr sz="2600" spc="-5" dirty="0">
                <a:latin typeface="Trebuchet MS"/>
                <a:cs typeface="Trebuchet MS"/>
              </a:rPr>
              <a:t>may be inserted for catheter  procedures</a:t>
            </a:r>
            <a:endParaRPr sz="2600">
              <a:latin typeface="Trebuchet MS"/>
              <a:cs typeface="Trebuchet MS"/>
            </a:endParaRPr>
          </a:p>
          <a:p>
            <a:pPr marL="287020" marR="40767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X-Ray scanner </a:t>
            </a:r>
            <a:r>
              <a:rPr sz="2600" spc="-5" dirty="0">
                <a:latin typeface="Trebuchet MS"/>
                <a:cs typeface="Trebuchet MS"/>
              </a:rPr>
              <a:t>used </a:t>
            </a:r>
            <a:r>
              <a:rPr sz="2600" dirty="0">
                <a:latin typeface="Trebuchet MS"/>
                <a:cs typeface="Trebuchet MS"/>
              </a:rPr>
              <a:t>to </a:t>
            </a:r>
            <a:r>
              <a:rPr sz="2600" spc="-5" dirty="0">
                <a:latin typeface="Trebuchet MS"/>
                <a:cs typeface="Trebuchet MS"/>
              </a:rPr>
              <a:t>create fluoroscopic  images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the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body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Dye may be injected into the IV at this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point</a:t>
            </a:r>
            <a:endParaRPr sz="2600">
              <a:latin typeface="Trebuchet MS"/>
              <a:cs typeface="Trebuchet MS"/>
            </a:endParaRPr>
          </a:p>
          <a:p>
            <a:pPr marL="287020" marR="548005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80" dirty="0">
                <a:latin typeface="Trebuchet MS"/>
                <a:cs typeface="Trebuchet MS"/>
              </a:rPr>
              <a:t>Type </a:t>
            </a:r>
            <a:r>
              <a:rPr sz="2600" spc="-5" dirty="0">
                <a:latin typeface="Trebuchet MS"/>
                <a:cs typeface="Trebuchet MS"/>
              </a:rPr>
              <a:t>of care will be decided on after the  procedure has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finished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83" y="1000125"/>
            <a:ext cx="4882781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8033" y="1057402"/>
            <a:ext cx="132841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9085" y="1057402"/>
            <a:ext cx="106933" cy="115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6001" y="1057402"/>
            <a:ext cx="106933" cy="115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0721" y="1057402"/>
            <a:ext cx="132905" cy="240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68875" y="1057275"/>
            <a:ext cx="101853" cy="100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4835" y="1057275"/>
            <a:ext cx="101853" cy="100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3980" y="1053719"/>
            <a:ext cx="176402" cy="2503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01792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8477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3260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04669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1" y="0"/>
                </a:lnTo>
                <a:lnTo>
                  <a:pt x="61341" y="135381"/>
                </a:lnTo>
                <a:lnTo>
                  <a:pt x="198755" y="135381"/>
                </a:lnTo>
                <a:lnTo>
                  <a:pt x="198755" y="0"/>
                </a:lnTo>
                <a:lnTo>
                  <a:pt x="259461" y="0"/>
                </a:lnTo>
                <a:lnTo>
                  <a:pt x="259461" y="345566"/>
                </a:lnTo>
                <a:lnTo>
                  <a:pt x="198755" y="345566"/>
                </a:lnTo>
                <a:lnTo>
                  <a:pt x="198755" y="189864"/>
                </a:lnTo>
                <a:lnTo>
                  <a:pt x="61341" y="189864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8279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2" y="54482"/>
                </a:lnTo>
                <a:lnTo>
                  <a:pt x="171322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51228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2414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22" y="208533"/>
                </a:lnTo>
                <a:lnTo>
                  <a:pt x="192722" y="0"/>
                </a:lnTo>
                <a:lnTo>
                  <a:pt x="251701" y="0"/>
                </a:lnTo>
                <a:lnTo>
                  <a:pt x="251701" y="350265"/>
                </a:lnTo>
                <a:lnTo>
                  <a:pt x="22669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9483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28" y="0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7580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2" y="0"/>
                </a:moveTo>
                <a:lnTo>
                  <a:pt x="159845" y="11064"/>
                </a:lnTo>
                <a:lnTo>
                  <a:pt x="211963" y="44322"/>
                </a:lnTo>
                <a:lnTo>
                  <a:pt x="245110" y="95758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78632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8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4" y="222503"/>
                </a:lnTo>
                <a:lnTo>
                  <a:pt x="83486" y="222406"/>
                </a:lnTo>
                <a:lnTo>
                  <a:pt x="76962" y="222107"/>
                </a:lnTo>
                <a:lnTo>
                  <a:pt x="69580" y="221593"/>
                </a:lnTo>
                <a:lnTo>
                  <a:pt x="61341" y="220852"/>
                </a:lnTo>
                <a:lnTo>
                  <a:pt x="6134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548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4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3" y="222503"/>
                </a:lnTo>
                <a:lnTo>
                  <a:pt x="83486" y="222406"/>
                </a:lnTo>
                <a:lnTo>
                  <a:pt x="76962" y="222107"/>
                </a:lnTo>
                <a:lnTo>
                  <a:pt x="69580" y="221593"/>
                </a:lnTo>
                <a:lnTo>
                  <a:pt x="61340" y="220852"/>
                </a:lnTo>
                <a:lnTo>
                  <a:pt x="6134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0282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40" h="347980">
                <a:moveTo>
                  <a:pt x="92240" y="0"/>
                </a:moveTo>
                <a:lnTo>
                  <a:pt x="159894" y="11064"/>
                </a:lnTo>
                <a:lnTo>
                  <a:pt x="212013" y="44322"/>
                </a:lnTo>
                <a:lnTo>
                  <a:pt x="245160" y="95758"/>
                </a:lnTo>
                <a:lnTo>
                  <a:pt x="256209" y="161670"/>
                </a:lnTo>
                <a:lnTo>
                  <a:pt x="251224" y="218598"/>
                </a:lnTo>
                <a:lnTo>
                  <a:pt x="236267" y="265175"/>
                </a:lnTo>
                <a:lnTo>
                  <a:pt x="211335" y="301402"/>
                </a:lnTo>
                <a:lnTo>
                  <a:pt x="176427" y="327279"/>
                </a:lnTo>
                <a:lnTo>
                  <a:pt x="131539" y="342804"/>
                </a:lnTo>
                <a:lnTo>
                  <a:pt x="76669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75" y="1500"/>
                </a:lnTo>
                <a:lnTo>
                  <a:pt x="59740" y="666"/>
                </a:lnTo>
                <a:lnTo>
                  <a:pt x="79395" y="166"/>
                </a:lnTo>
                <a:lnTo>
                  <a:pt x="9224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06136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7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2097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8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1095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79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3" y="267970"/>
                </a:lnTo>
                <a:lnTo>
                  <a:pt x="262508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1242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5940" y="1622805"/>
            <a:ext cx="3279775" cy="444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Trebuchet MS"/>
                <a:cs typeface="Trebuchet MS"/>
              </a:rPr>
              <a:t>Continuous </a:t>
            </a:r>
            <a:r>
              <a:rPr sz="2800" dirty="0">
                <a:latin typeface="Trebuchet MS"/>
                <a:cs typeface="Trebuchet MS"/>
              </a:rPr>
              <a:t>x-ray  </a:t>
            </a:r>
            <a:r>
              <a:rPr sz="2800" spc="-5" dirty="0">
                <a:latin typeface="Trebuchet MS"/>
                <a:cs typeface="Trebuchet MS"/>
              </a:rPr>
              <a:t>passes </a:t>
            </a:r>
            <a:r>
              <a:rPr sz="2800" spc="-10" dirty="0">
                <a:latin typeface="Trebuchet MS"/>
                <a:cs typeface="Trebuchet MS"/>
              </a:rPr>
              <a:t>through the  body</a:t>
            </a:r>
            <a:endParaRPr sz="2800">
              <a:latin typeface="Trebuchet MS"/>
              <a:cs typeface="Trebuchet MS"/>
            </a:endParaRPr>
          </a:p>
          <a:p>
            <a:pPr marL="287020" marR="16637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Beam </a:t>
            </a:r>
            <a:r>
              <a:rPr sz="2800" spc="-10" dirty="0">
                <a:latin typeface="Trebuchet MS"/>
                <a:cs typeface="Trebuchet MS"/>
              </a:rPr>
              <a:t>passes </a:t>
            </a:r>
            <a:r>
              <a:rPr sz="2800" spc="-5" dirty="0">
                <a:latin typeface="Trebuchet MS"/>
                <a:cs typeface="Trebuchet MS"/>
              </a:rPr>
              <a:t>onto  a </a:t>
            </a:r>
            <a:r>
              <a:rPr sz="2800" spc="-10" dirty="0">
                <a:latin typeface="Trebuchet MS"/>
                <a:cs typeface="Trebuchet MS"/>
              </a:rPr>
              <a:t>television  monitor</a:t>
            </a:r>
            <a:endParaRPr sz="2800">
              <a:latin typeface="Trebuchet MS"/>
              <a:cs typeface="Trebuchet MS"/>
            </a:endParaRPr>
          </a:p>
          <a:p>
            <a:pPr marL="287020" marR="71247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Body </a:t>
            </a:r>
            <a:r>
              <a:rPr sz="2800" spc="-10" dirty="0">
                <a:latin typeface="Trebuchet MS"/>
                <a:cs typeface="Trebuchet MS"/>
              </a:rPr>
              <a:t>part and  motion can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be  </a:t>
            </a:r>
            <a:r>
              <a:rPr sz="2800" spc="-5" dirty="0">
                <a:latin typeface="Trebuchet MS"/>
                <a:cs typeface="Trebuchet MS"/>
              </a:rPr>
              <a:t>seen in great  </a:t>
            </a:r>
            <a:r>
              <a:rPr sz="2800" spc="-10" dirty="0">
                <a:latin typeface="Trebuchet MS"/>
                <a:cs typeface="Trebuchet MS"/>
              </a:rPr>
              <a:t>detail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78300" y="2542794"/>
            <a:ext cx="3521075" cy="26408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81000"/>
            <a:ext cx="8611870" cy="5838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453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631" y="1000125"/>
            <a:ext cx="4761598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78909" y="1057402"/>
            <a:ext cx="132841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66410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0745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0457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9353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5488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369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586" y="0"/>
                </a:lnTo>
                <a:lnTo>
                  <a:pt x="251586" y="350265"/>
                </a:lnTo>
                <a:lnTo>
                  <a:pt x="226694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6795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8828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4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8" y="131571"/>
                </a:lnTo>
                <a:lnTo>
                  <a:pt x="5892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5847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28" y="0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3958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5" h="346075">
                <a:moveTo>
                  <a:pt x="0" y="0"/>
                </a:moveTo>
                <a:lnTo>
                  <a:pt x="61328" y="0"/>
                </a:lnTo>
                <a:lnTo>
                  <a:pt x="61328" y="135381"/>
                </a:lnTo>
                <a:lnTo>
                  <a:pt x="198856" y="135381"/>
                </a:lnTo>
                <a:lnTo>
                  <a:pt x="198856" y="0"/>
                </a:lnTo>
                <a:lnTo>
                  <a:pt x="259486" y="0"/>
                </a:lnTo>
                <a:lnTo>
                  <a:pt x="259486" y="345566"/>
                </a:lnTo>
                <a:lnTo>
                  <a:pt x="198856" y="345566"/>
                </a:lnTo>
                <a:lnTo>
                  <a:pt x="198856" y="189864"/>
                </a:lnTo>
                <a:lnTo>
                  <a:pt x="61328" y="189864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31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4" h="346075">
                <a:moveTo>
                  <a:pt x="0" y="0"/>
                </a:moveTo>
                <a:lnTo>
                  <a:pt x="286143" y="0"/>
                </a:lnTo>
                <a:lnTo>
                  <a:pt x="286143" y="54482"/>
                </a:lnTo>
                <a:lnTo>
                  <a:pt x="171259" y="54482"/>
                </a:lnTo>
                <a:lnTo>
                  <a:pt x="171259" y="345566"/>
                </a:lnTo>
                <a:lnTo>
                  <a:pt x="109931" y="345566"/>
                </a:lnTo>
                <a:lnTo>
                  <a:pt x="10993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8457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09" y="95758"/>
                </a:lnTo>
                <a:lnTo>
                  <a:pt x="256158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3672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20946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2351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0019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05407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06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3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6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5" y="302895"/>
                </a:lnTo>
                <a:lnTo>
                  <a:pt x="186862" y="301775"/>
                </a:lnTo>
                <a:lnTo>
                  <a:pt x="225170" y="284988"/>
                </a:lnTo>
                <a:lnTo>
                  <a:pt x="225170" y="217043"/>
                </a:lnTo>
                <a:lnTo>
                  <a:pt x="177292" y="217043"/>
                </a:lnTo>
                <a:lnTo>
                  <a:pt x="177292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90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58007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77719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5940" y="1558651"/>
            <a:ext cx="5982335" cy="416687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8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120" dirty="0">
                <a:latin typeface="Trebuchet MS"/>
                <a:cs typeface="Trebuchet MS"/>
              </a:rPr>
              <a:t>Two </a:t>
            </a:r>
            <a:r>
              <a:rPr sz="2600" spc="-5" dirty="0">
                <a:latin typeface="Trebuchet MS"/>
                <a:cs typeface="Trebuchet MS"/>
              </a:rPr>
              <a:t>main </a:t>
            </a:r>
            <a:r>
              <a:rPr sz="2600" dirty="0">
                <a:latin typeface="Trebuchet MS"/>
                <a:cs typeface="Trebuchet MS"/>
              </a:rPr>
              <a:t>things to</a:t>
            </a:r>
            <a:r>
              <a:rPr sz="2600" spc="5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consider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1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Area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most</a:t>
            </a:r>
            <a:r>
              <a:rPr sz="2300" spc="-4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exposed</a:t>
            </a:r>
            <a:endParaRPr sz="23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490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spc="-60" dirty="0">
                <a:solidFill>
                  <a:srgbClr val="6C6C6C"/>
                </a:solidFill>
                <a:latin typeface="Trebuchet MS"/>
                <a:cs typeface="Trebuchet MS"/>
              </a:rPr>
              <a:t>Total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radiation</a:t>
            </a:r>
            <a:r>
              <a:rPr sz="2300" spc="3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absorbed</a:t>
            </a:r>
            <a:endParaRPr sz="23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Area Most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Exposed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Highest absorbed</a:t>
            </a:r>
            <a:r>
              <a:rPr sz="2300" spc="-7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dose</a:t>
            </a:r>
            <a:endParaRPr sz="2300">
              <a:latin typeface="Trebuchet MS"/>
              <a:cs typeface="Trebuchet MS"/>
            </a:endParaRPr>
          </a:p>
          <a:p>
            <a:pPr marL="771525" lvl="2" indent="-228600">
              <a:lnSpc>
                <a:spcPct val="100000"/>
              </a:lnSpc>
              <a:spcBef>
                <a:spcPts val="409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72160" algn="l"/>
              </a:tabLst>
            </a:pPr>
            <a:r>
              <a:rPr sz="2000" spc="-5" dirty="0">
                <a:latin typeface="Trebuchet MS"/>
                <a:cs typeface="Trebuchet MS"/>
              </a:rPr>
              <a:t>In the </a:t>
            </a:r>
            <a:r>
              <a:rPr sz="2000" dirty="0">
                <a:latin typeface="Trebuchet MS"/>
                <a:cs typeface="Trebuchet MS"/>
              </a:rPr>
              <a:t>general </a:t>
            </a:r>
            <a:r>
              <a:rPr sz="2000" spc="-5" dirty="0">
                <a:latin typeface="Trebuchet MS"/>
                <a:cs typeface="Trebuchet MS"/>
              </a:rPr>
              <a:t>area, as well as </a:t>
            </a:r>
            <a:r>
              <a:rPr sz="2000" dirty="0">
                <a:latin typeface="Trebuchet MS"/>
                <a:cs typeface="Trebuchet MS"/>
              </a:rPr>
              <a:t>specific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organs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9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65" dirty="0">
                <a:latin typeface="Trebuchet MS"/>
                <a:cs typeface="Trebuchet MS"/>
              </a:rPr>
              <a:t>Total </a:t>
            </a:r>
            <a:r>
              <a:rPr sz="2600" spc="-5" dirty="0">
                <a:latin typeface="Trebuchet MS"/>
                <a:cs typeface="Trebuchet MS"/>
              </a:rPr>
              <a:t>Radiation</a:t>
            </a:r>
            <a:r>
              <a:rPr sz="2600" spc="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absorbed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00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Can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result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in</a:t>
            </a:r>
            <a:r>
              <a:rPr sz="2300" spc="-6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injuries</a:t>
            </a:r>
            <a:endParaRPr sz="2300">
              <a:latin typeface="Trebuchet MS"/>
              <a:cs typeface="Trebuchet MS"/>
            </a:endParaRPr>
          </a:p>
          <a:p>
            <a:pPr marL="771525" lvl="2" indent="-228600">
              <a:lnSpc>
                <a:spcPct val="100000"/>
              </a:lnSpc>
              <a:spcBef>
                <a:spcPts val="414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72160" algn="l"/>
              </a:tabLst>
            </a:pPr>
            <a:r>
              <a:rPr sz="2000" dirty="0">
                <a:latin typeface="Trebuchet MS"/>
                <a:cs typeface="Trebuchet MS"/>
              </a:rPr>
              <a:t>Burns,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etc.</a:t>
            </a:r>
            <a:endParaRPr sz="2000">
              <a:latin typeface="Trebuchet MS"/>
              <a:cs typeface="Trebuchet MS"/>
            </a:endParaRPr>
          </a:p>
          <a:p>
            <a:pPr marL="771525" lvl="2" indent="-228600">
              <a:lnSpc>
                <a:spcPct val="100000"/>
              </a:lnSpc>
              <a:spcBef>
                <a:spcPts val="395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72160" algn="l"/>
              </a:tabLst>
            </a:pPr>
            <a:r>
              <a:rPr sz="2000" spc="-5" dirty="0">
                <a:latin typeface="Trebuchet MS"/>
                <a:cs typeface="Trebuchet MS"/>
              </a:rPr>
              <a:t>Caused by prolong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exposure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64040" y="4269427"/>
            <a:ext cx="1805078" cy="1861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1000125"/>
            <a:ext cx="6533819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72884" y="1057402"/>
            <a:ext cx="106934" cy="11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7266" y="1057275"/>
            <a:ext cx="101854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5491" y="1057275"/>
            <a:ext cx="101853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8809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6413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0904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8032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4593" y="1053719"/>
            <a:ext cx="176339" cy="2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1606" y="1006221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4" h="346075">
                <a:moveTo>
                  <a:pt x="0" y="0"/>
                </a:moveTo>
                <a:lnTo>
                  <a:pt x="65150" y="0"/>
                </a:lnTo>
                <a:lnTo>
                  <a:pt x="146939" y="147446"/>
                </a:lnTo>
                <a:lnTo>
                  <a:pt x="229108" y="0"/>
                </a:lnTo>
                <a:lnTo>
                  <a:pt x="294004" y="0"/>
                </a:lnTo>
                <a:lnTo>
                  <a:pt x="177926" y="203834"/>
                </a:lnTo>
                <a:lnTo>
                  <a:pt x="177926" y="345566"/>
                </a:lnTo>
                <a:lnTo>
                  <a:pt x="116586" y="345566"/>
                </a:lnTo>
                <a:lnTo>
                  <a:pt x="116586" y="203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27016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40" y="0"/>
                </a:lnTo>
                <a:lnTo>
                  <a:pt x="256540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0316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78377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4" y="0"/>
                </a:lnTo>
                <a:lnTo>
                  <a:pt x="227584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752" y="135381"/>
                </a:lnTo>
                <a:lnTo>
                  <a:pt x="182752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1657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752" y="135381"/>
                </a:lnTo>
                <a:lnTo>
                  <a:pt x="182752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6014" y="1006221"/>
            <a:ext cx="424815" cy="350520"/>
          </a:xfrm>
          <a:custGeom>
            <a:avLst/>
            <a:gdLst/>
            <a:ahLst/>
            <a:cxnLst/>
            <a:rect l="l" t="t" r="r" b="b"/>
            <a:pathLst>
              <a:path w="424814" h="350519">
                <a:moveTo>
                  <a:pt x="0" y="0"/>
                </a:moveTo>
                <a:lnTo>
                  <a:pt x="64008" y="0"/>
                </a:lnTo>
                <a:lnTo>
                  <a:pt x="128778" y="208533"/>
                </a:lnTo>
                <a:lnTo>
                  <a:pt x="198882" y="0"/>
                </a:lnTo>
                <a:lnTo>
                  <a:pt x="225806" y="0"/>
                </a:lnTo>
                <a:lnTo>
                  <a:pt x="296037" y="208533"/>
                </a:lnTo>
                <a:lnTo>
                  <a:pt x="360680" y="0"/>
                </a:lnTo>
                <a:lnTo>
                  <a:pt x="424688" y="0"/>
                </a:lnTo>
                <a:lnTo>
                  <a:pt x="312801" y="350265"/>
                </a:lnTo>
                <a:lnTo>
                  <a:pt x="287528" y="350265"/>
                </a:lnTo>
                <a:lnTo>
                  <a:pt x="212090" y="132333"/>
                </a:lnTo>
                <a:lnTo>
                  <a:pt x="138684" y="350265"/>
                </a:lnTo>
                <a:lnTo>
                  <a:pt x="113537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5985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3016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7354" y="1006221"/>
            <a:ext cx="298450" cy="350520"/>
          </a:xfrm>
          <a:custGeom>
            <a:avLst/>
            <a:gdLst/>
            <a:ahLst/>
            <a:cxnLst/>
            <a:rect l="l" t="t" r="r" b="b"/>
            <a:pathLst>
              <a:path w="298450" h="350519">
                <a:moveTo>
                  <a:pt x="0" y="0"/>
                </a:moveTo>
                <a:lnTo>
                  <a:pt x="67563" y="0"/>
                </a:lnTo>
                <a:lnTo>
                  <a:pt x="147446" y="233552"/>
                </a:lnTo>
                <a:lnTo>
                  <a:pt x="231901" y="0"/>
                </a:lnTo>
                <a:lnTo>
                  <a:pt x="297942" y="0"/>
                </a:lnTo>
                <a:lnTo>
                  <a:pt x="163068" y="350265"/>
                </a:lnTo>
                <a:lnTo>
                  <a:pt x="129286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8382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22" y="0"/>
                </a:lnTo>
                <a:lnTo>
                  <a:pt x="220522" y="54482"/>
                </a:lnTo>
                <a:lnTo>
                  <a:pt x="61328" y="54482"/>
                </a:lnTo>
                <a:lnTo>
                  <a:pt x="61328" y="135381"/>
                </a:lnTo>
                <a:lnTo>
                  <a:pt x="175564" y="135381"/>
                </a:lnTo>
                <a:lnTo>
                  <a:pt x="175564" y="187578"/>
                </a:lnTo>
                <a:lnTo>
                  <a:pt x="61328" y="187578"/>
                </a:lnTo>
                <a:lnTo>
                  <a:pt x="61328" y="291083"/>
                </a:lnTo>
                <a:lnTo>
                  <a:pt x="217982" y="291083"/>
                </a:lnTo>
                <a:lnTo>
                  <a:pt x="21798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3953" y="1006221"/>
            <a:ext cx="298450" cy="350520"/>
          </a:xfrm>
          <a:custGeom>
            <a:avLst/>
            <a:gdLst/>
            <a:ahLst/>
            <a:cxnLst/>
            <a:rect l="l" t="t" r="r" b="b"/>
            <a:pathLst>
              <a:path w="298450" h="350519">
                <a:moveTo>
                  <a:pt x="0" y="0"/>
                </a:moveTo>
                <a:lnTo>
                  <a:pt x="67462" y="0"/>
                </a:lnTo>
                <a:lnTo>
                  <a:pt x="147434" y="233552"/>
                </a:lnTo>
                <a:lnTo>
                  <a:pt x="231876" y="0"/>
                </a:lnTo>
                <a:lnTo>
                  <a:pt x="297929" y="0"/>
                </a:lnTo>
                <a:lnTo>
                  <a:pt x="163004" y="350265"/>
                </a:lnTo>
                <a:lnTo>
                  <a:pt x="129273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12432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3" y="222503"/>
                </a:lnTo>
                <a:lnTo>
                  <a:pt x="83486" y="222406"/>
                </a:lnTo>
                <a:lnTo>
                  <a:pt x="76962" y="222107"/>
                </a:lnTo>
                <a:lnTo>
                  <a:pt x="69580" y="221593"/>
                </a:lnTo>
                <a:lnTo>
                  <a:pt x="61341" y="220852"/>
                </a:lnTo>
                <a:lnTo>
                  <a:pt x="6134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94528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7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52752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7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60415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1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13527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56071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73675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38166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95295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1792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615" y="0"/>
                </a:moveTo>
                <a:lnTo>
                  <a:pt x="214368" y="11541"/>
                </a:lnTo>
                <a:lnTo>
                  <a:pt x="262547" y="46227"/>
                </a:lnTo>
                <a:lnTo>
                  <a:pt x="292093" y="101726"/>
                </a:lnTo>
                <a:lnTo>
                  <a:pt x="301942" y="175895"/>
                </a:lnTo>
                <a:lnTo>
                  <a:pt x="299370" y="215542"/>
                </a:lnTo>
                <a:lnTo>
                  <a:pt x="278791" y="281836"/>
                </a:lnTo>
                <a:lnTo>
                  <a:pt x="238038" y="329965"/>
                </a:lnTo>
                <a:lnTo>
                  <a:pt x="179593" y="354453"/>
                </a:lnTo>
                <a:lnTo>
                  <a:pt x="143890" y="357504"/>
                </a:lnTo>
                <a:lnTo>
                  <a:pt x="111124" y="354478"/>
                </a:lnTo>
                <a:lnTo>
                  <a:pt x="57755" y="330233"/>
                </a:lnTo>
                <a:lnTo>
                  <a:pt x="20895" y="282461"/>
                </a:lnTo>
                <a:lnTo>
                  <a:pt x="2321" y="215925"/>
                </a:lnTo>
                <a:lnTo>
                  <a:pt x="0" y="175895"/>
                </a:lnTo>
                <a:lnTo>
                  <a:pt x="2528" y="140440"/>
                </a:lnTo>
                <a:lnTo>
                  <a:pt x="22754" y="78007"/>
                </a:lnTo>
                <a:lnTo>
                  <a:pt x="62383" y="28717"/>
                </a:lnTo>
                <a:lnTo>
                  <a:pt x="116466" y="3190"/>
                </a:lnTo>
                <a:lnTo>
                  <a:pt x="14861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5940" y="1557868"/>
            <a:ext cx="6637655" cy="47269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7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Fluoroscopy is </a:t>
            </a:r>
            <a:r>
              <a:rPr sz="2600" spc="-5" dirty="0">
                <a:latin typeface="Trebuchet MS"/>
                <a:cs typeface="Trebuchet MS"/>
              </a:rPr>
              <a:t>also </a:t>
            </a:r>
            <a:r>
              <a:rPr sz="2600" dirty="0">
                <a:latin typeface="Trebuchet MS"/>
                <a:cs typeface="Trebuchet MS"/>
              </a:rPr>
              <a:t>an </a:t>
            </a:r>
            <a:r>
              <a:rPr sz="2600" spc="-5" dirty="0">
                <a:latin typeface="Trebuchet MS"/>
                <a:cs typeface="Trebuchet MS"/>
              </a:rPr>
              <a:t>imaging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tool.</a:t>
            </a:r>
            <a:endParaRPr sz="2600">
              <a:latin typeface="Trebuchet MS"/>
              <a:cs typeface="Trebuchet MS"/>
            </a:endParaRPr>
          </a:p>
          <a:p>
            <a:pPr marL="534035" marR="763270" lvl="1" indent="-229235">
              <a:lnSpc>
                <a:spcPts val="2480"/>
              </a:lnSpc>
              <a:spcBef>
                <a:spcPts val="560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Allows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physicians to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look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at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various</a:t>
            </a:r>
            <a:r>
              <a:rPr sz="2300" spc="-10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body 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systems.</a:t>
            </a:r>
            <a:endParaRPr sz="23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4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Shows movement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body parts.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229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Also shows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instruments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or</a:t>
            </a:r>
            <a:r>
              <a:rPr sz="2300" spc="-8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dye</a:t>
            </a:r>
            <a:endParaRPr sz="23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70" dirty="0">
                <a:latin typeface="Trebuchet MS"/>
                <a:cs typeface="Trebuchet MS"/>
              </a:rPr>
              <a:t>Takes </a:t>
            </a:r>
            <a:r>
              <a:rPr sz="2600" dirty="0">
                <a:latin typeface="Trebuchet MS"/>
                <a:cs typeface="Trebuchet MS"/>
              </a:rPr>
              <a:t>a continuing stream of x-ray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images.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229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Approximately 25-30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images per</a:t>
            </a:r>
            <a:r>
              <a:rPr sz="2300" spc="-13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second</a:t>
            </a:r>
            <a:endParaRPr sz="23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Used in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5" dirty="0">
                <a:latin typeface="Trebuchet MS"/>
                <a:cs typeface="Trebuchet MS"/>
              </a:rPr>
              <a:t>variety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procedures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240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Orthopedic</a:t>
            </a:r>
            <a:r>
              <a:rPr sz="2300" spc="-2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Surgery</a:t>
            </a:r>
            <a:endParaRPr sz="23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219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Catheter</a:t>
            </a:r>
            <a:r>
              <a:rPr sz="2300" spc="-4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Insertion</a:t>
            </a:r>
            <a:endParaRPr sz="23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22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Barium</a:t>
            </a:r>
            <a:r>
              <a:rPr sz="2300" spc="-4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X-Rays</a:t>
            </a:r>
            <a:endParaRPr sz="23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229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Blood Flow</a:t>
            </a:r>
            <a:r>
              <a:rPr sz="2300" spc="-4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Studies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772" y="1050036"/>
            <a:ext cx="7074954" cy="319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23915" y="1101089"/>
            <a:ext cx="95631" cy="103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1110" y="1100963"/>
            <a:ext cx="91186" cy="89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7286" y="1100963"/>
            <a:ext cx="91185" cy="89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16470" y="1097788"/>
            <a:ext cx="157607" cy="223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07939" y="1097788"/>
            <a:ext cx="157607" cy="223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20030" y="1097788"/>
            <a:ext cx="157606" cy="223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3103" y="1097788"/>
            <a:ext cx="157607" cy="223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85491" y="1097788"/>
            <a:ext cx="157606" cy="223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5741" y="1097788"/>
            <a:ext cx="157606" cy="223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39203" y="1055497"/>
            <a:ext cx="255904" cy="308610"/>
          </a:xfrm>
          <a:custGeom>
            <a:avLst/>
            <a:gdLst/>
            <a:ahLst/>
            <a:cxnLst/>
            <a:rect l="l" t="t" r="r" b="b"/>
            <a:pathLst>
              <a:path w="255904" h="308609">
                <a:moveTo>
                  <a:pt x="0" y="0"/>
                </a:moveTo>
                <a:lnTo>
                  <a:pt x="255524" y="0"/>
                </a:lnTo>
                <a:lnTo>
                  <a:pt x="255524" y="48640"/>
                </a:lnTo>
                <a:lnTo>
                  <a:pt x="152907" y="48640"/>
                </a:lnTo>
                <a:lnTo>
                  <a:pt x="152907" y="308482"/>
                </a:lnTo>
                <a:lnTo>
                  <a:pt x="98171" y="308482"/>
                </a:lnTo>
                <a:lnTo>
                  <a:pt x="98171" y="48640"/>
                </a:lnTo>
                <a:lnTo>
                  <a:pt x="0" y="4864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78598" y="1055497"/>
            <a:ext cx="224790" cy="313055"/>
          </a:xfrm>
          <a:custGeom>
            <a:avLst/>
            <a:gdLst/>
            <a:ahLst/>
            <a:cxnLst/>
            <a:rect l="l" t="t" r="r" b="b"/>
            <a:pathLst>
              <a:path w="224790" h="313055">
                <a:moveTo>
                  <a:pt x="0" y="0"/>
                </a:moveTo>
                <a:lnTo>
                  <a:pt x="26289" y="0"/>
                </a:lnTo>
                <a:lnTo>
                  <a:pt x="171957" y="186181"/>
                </a:lnTo>
                <a:lnTo>
                  <a:pt x="171957" y="0"/>
                </a:lnTo>
                <a:lnTo>
                  <a:pt x="224662" y="0"/>
                </a:lnTo>
                <a:lnTo>
                  <a:pt x="224662" y="312674"/>
                </a:lnTo>
                <a:lnTo>
                  <a:pt x="202310" y="312674"/>
                </a:lnTo>
                <a:lnTo>
                  <a:pt x="52577" y="117475"/>
                </a:lnTo>
                <a:lnTo>
                  <a:pt x="52577" y="308737"/>
                </a:lnTo>
                <a:lnTo>
                  <a:pt x="0" y="3087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2444" y="1055497"/>
            <a:ext cx="262890" cy="308610"/>
          </a:xfrm>
          <a:custGeom>
            <a:avLst/>
            <a:gdLst/>
            <a:ahLst/>
            <a:cxnLst/>
            <a:rect l="l" t="t" r="r" b="b"/>
            <a:pathLst>
              <a:path w="262889" h="308609">
                <a:moveTo>
                  <a:pt x="0" y="0"/>
                </a:moveTo>
                <a:lnTo>
                  <a:pt x="58165" y="0"/>
                </a:lnTo>
                <a:lnTo>
                  <a:pt x="131190" y="131572"/>
                </a:lnTo>
                <a:lnTo>
                  <a:pt x="204469" y="0"/>
                </a:lnTo>
                <a:lnTo>
                  <a:pt x="262381" y="0"/>
                </a:lnTo>
                <a:lnTo>
                  <a:pt x="158876" y="181863"/>
                </a:lnTo>
                <a:lnTo>
                  <a:pt x="158876" y="308482"/>
                </a:lnTo>
                <a:lnTo>
                  <a:pt x="104012" y="308482"/>
                </a:lnTo>
                <a:lnTo>
                  <a:pt x="104012" y="1818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9346" y="1055497"/>
            <a:ext cx="229235" cy="313690"/>
          </a:xfrm>
          <a:custGeom>
            <a:avLst/>
            <a:gdLst/>
            <a:ahLst/>
            <a:cxnLst/>
            <a:rect l="l" t="t" r="r" b="b"/>
            <a:pathLst>
              <a:path w="229235" h="313690">
                <a:moveTo>
                  <a:pt x="0" y="0"/>
                </a:moveTo>
                <a:lnTo>
                  <a:pt x="54737" y="0"/>
                </a:lnTo>
                <a:lnTo>
                  <a:pt x="54737" y="209041"/>
                </a:lnTo>
                <a:lnTo>
                  <a:pt x="55687" y="220926"/>
                </a:lnTo>
                <a:lnTo>
                  <a:pt x="78164" y="256369"/>
                </a:lnTo>
                <a:lnTo>
                  <a:pt x="111632" y="265049"/>
                </a:lnTo>
                <a:lnTo>
                  <a:pt x="125606" y="264096"/>
                </a:lnTo>
                <a:lnTo>
                  <a:pt x="165048" y="241476"/>
                </a:lnTo>
                <a:lnTo>
                  <a:pt x="174370" y="208025"/>
                </a:lnTo>
                <a:lnTo>
                  <a:pt x="174370" y="0"/>
                </a:lnTo>
                <a:lnTo>
                  <a:pt x="229107" y="0"/>
                </a:lnTo>
                <a:lnTo>
                  <a:pt x="229107" y="212216"/>
                </a:lnTo>
                <a:lnTo>
                  <a:pt x="227109" y="234741"/>
                </a:lnTo>
                <a:lnTo>
                  <a:pt x="211159" y="272028"/>
                </a:lnTo>
                <a:lnTo>
                  <a:pt x="179915" y="298580"/>
                </a:lnTo>
                <a:lnTo>
                  <a:pt x="137330" y="312019"/>
                </a:lnTo>
                <a:lnTo>
                  <a:pt x="112013" y="313689"/>
                </a:lnTo>
                <a:lnTo>
                  <a:pt x="86679" y="312046"/>
                </a:lnTo>
                <a:lnTo>
                  <a:pt x="45202" y="298902"/>
                </a:lnTo>
                <a:lnTo>
                  <a:pt x="16341" y="272829"/>
                </a:lnTo>
                <a:lnTo>
                  <a:pt x="1811" y="235162"/>
                </a:lnTo>
                <a:lnTo>
                  <a:pt x="0" y="2120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81603" y="1055497"/>
            <a:ext cx="194310" cy="308610"/>
          </a:xfrm>
          <a:custGeom>
            <a:avLst/>
            <a:gdLst/>
            <a:ahLst/>
            <a:cxnLst/>
            <a:rect l="l" t="t" r="r" b="b"/>
            <a:pathLst>
              <a:path w="194310" h="308609">
                <a:moveTo>
                  <a:pt x="0" y="0"/>
                </a:moveTo>
                <a:lnTo>
                  <a:pt x="54737" y="0"/>
                </a:lnTo>
                <a:lnTo>
                  <a:pt x="54737" y="259841"/>
                </a:lnTo>
                <a:lnTo>
                  <a:pt x="194183" y="259841"/>
                </a:lnTo>
                <a:lnTo>
                  <a:pt x="194183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30142" y="1055497"/>
            <a:ext cx="203200" cy="308610"/>
          </a:xfrm>
          <a:custGeom>
            <a:avLst/>
            <a:gdLst/>
            <a:ahLst/>
            <a:cxnLst/>
            <a:rect l="l" t="t" r="r" b="b"/>
            <a:pathLst>
              <a:path w="203200" h="308609">
                <a:moveTo>
                  <a:pt x="0" y="0"/>
                </a:moveTo>
                <a:lnTo>
                  <a:pt x="203200" y="0"/>
                </a:lnTo>
                <a:lnTo>
                  <a:pt x="203200" y="48640"/>
                </a:lnTo>
                <a:lnTo>
                  <a:pt x="54737" y="48640"/>
                </a:lnTo>
                <a:lnTo>
                  <a:pt x="54737" y="120903"/>
                </a:lnTo>
                <a:lnTo>
                  <a:pt x="163195" y="120903"/>
                </a:lnTo>
                <a:lnTo>
                  <a:pt x="163195" y="167386"/>
                </a:lnTo>
                <a:lnTo>
                  <a:pt x="54737" y="167386"/>
                </a:lnTo>
                <a:lnTo>
                  <a:pt x="54737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7619" y="1055497"/>
            <a:ext cx="203200" cy="308610"/>
          </a:xfrm>
          <a:custGeom>
            <a:avLst/>
            <a:gdLst/>
            <a:ahLst/>
            <a:cxnLst/>
            <a:rect l="l" t="t" r="r" b="b"/>
            <a:pathLst>
              <a:path w="203200" h="308609">
                <a:moveTo>
                  <a:pt x="0" y="0"/>
                </a:moveTo>
                <a:lnTo>
                  <a:pt x="203200" y="0"/>
                </a:lnTo>
                <a:lnTo>
                  <a:pt x="203200" y="48640"/>
                </a:lnTo>
                <a:lnTo>
                  <a:pt x="54737" y="48640"/>
                </a:lnTo>
                <a:lnTo>
                  <a:pt x="54737" y="120903"/>
                </a:lnTo>
                <a:lnTo>
                  <a:pt x="163194" y="120903"/>
                </a:lnTo>
                <a:lnTo>
                  <a:pt x="163194" y="167386"/>
                </a:lnTo>
                <a:lnTo>
                  <a:pt x="54737" y="167386"/>
                </a:lnTo>
                <a:lnTo>
                  <a:pt x="54737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3195" y="1055497"/>
            <a:ext cx="379095" cy="313055"/>
          </a:xfrm>
          <a:custGeom>
            <a:avLst/>
            <a:gdLst/>
            <a:ahLst/>
            <a:cxnLst/>
            <a:rect l="l" t="t" r="r" b="b"/>
            <a:pathLst>
              <a:path w="379094" h="313055">
                <a:moveTo>
                  <a:pt x="0" y="0"/>
                </a:moveTo>
                <a:lnTo>
                  <a:pt x="57150" y="0"/>
                </a:lnTo>
                <a:lnTo>
                  <a:pt x="115062" y="186181"/>
                </a:lnTo>
                <a:lnTo>
                  <a:pt x="177546" y="0"/>
                </a:lnTo>
                <a:lnTo>
                  <a:pt x="201549" y="0"/>
                </a:lnTo>
                <a:lnTo>
                  <a:pt x="264287" y="186181"/>
                </a:lnTo>
                <a:lnTo>
                  <a:pt x="322072" y="0"/>
                </a:lnTo>
                <a:lnTo>
                  <a:pt x="379095" y="0"/>
                </a:lnTo>
                <a:lnTo>
                  <a:pt x="279273" y="312674"/>
                </a:lnTo>
                <a:lnTo>
                  <a:pt x="256794" y="312674"/>
                </a:lnTo>
                <a:lnTo>
                  <a:pt x="189356" y="118110"/>
                </a:lnTo>
                <a:lnTo>
                  <a:pt x="123825" y="312674"/>
                </a:lnTo>
                <a:lnTo>
                  <a:pt x="101346" y="3126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987550" y="1054608"/>
          <a:ext cx="196850" cy="259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9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1869058" y="1055497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4" h="308609">
                <a:moveTo>
                  <a:pt x="0" y="0"/>
                </a:moveTo>
                <a:lnTo>
                  <a:pt x="54737" y="0"/>
                </a:lnTo>
                <a:lnTo>
                  <a:pt x="54737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9211" y="1055497"/>
            <a:ext cx="266065" cy="313055"/>
          </a:xfrm>
          <a:custGeom>
            <a:avLst/>
            <a:gdLst/>
            <a:ahLst/>
            <a:cxnLst/>
            <a:rect l="l" t="t" r="r" b="b"/>
            <a:pathLst>
              <a:path w="266064" h="313055">
                <a:moveTo>
                  <a:pt x="0" y="0"/>
                </a:moveTo>
                <a:lnTo>
                  <a:pt x="60325" y="0"/>
                </a:lnTo>
                <a:lnTo>
                  <a:pt x="131699" y="208406"/>
                </a:lnTo>
                <a:lnTo>
                  <a:pt x="207010" y="0"/>
                </a:lnTo>
                <a:lnTo>
                  <a:pt x="266064" y="0"/>
                </a:lnTo>
                <a:lnTo>
                  <a:pt x="145542" y="312674"/>
                </a:lnTo>
                <a:lnTo>
                  <a:pt x="115443" y="3126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105115" y="1054608"/>
          <a:ext cx="196850" cy="259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9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807250" y="1055497"/>
            <a:ext cx="266065" cy="313055"/>
          </a:xfrm>
          <a:custGeom>
            <a:avLst/>
            <a:gdLst/>
            <a:ahLst/>
            <a:cxnLst/>
            <a:rect l="l" t="t" r="r" b="b"/>
            <a:pathLst>
              <a:path w="266065" h="313055">
                <a:moveTo>
                  <a:pt x="0" y="0"/>
                </a:moveTo>
                <a:lnTo>
                  <a:pt x="60223" y="0"/>
                </a:lnTo>
                <a:lnTo>
                  <a:pt x="131622" y="208406"/>
                </a:lnTo>
                <a:lnTo>
                  <a:pt x="207009" y="0"/>
                </a:lnTo>
                <a:lnTo>
                  <a:pt x="265976" y="0"/>
                </a:lnTo>
                <a:lnTo>
                  <a:pt x="145516" y="312674"/>
                </a:lnTo>
                <a:lnTo>
                  <a:pt x="115404" y="3126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70066" y="1053338"/>
            <a:ext cx="205104" cy="311150"/>
          </a:xfrm>
          <a:custGeom>
            <a:avLst/>
            <a:gdLst/>
            <a:ahLst/>
            <a:cxnLst/>
            <a:rect l="l" t="t" r="r" b="b"/>
            <a:pathLst>
              <a:path w="205104" h="311150">
                <a:moveTo>
                  <a:pt x="64008" y="0"/>
                </a:moveTo>
                <a:lnTo>
                  <a:pt x="127222" y="5619"/>
                </a:lnTo>
                <a:lnTo>
                  <a:pt x="170815" y="22478"/>
                </a:lnTo>
                <a:lnTo>
                  <a:pt x="196246" y="51133"/>
                </a:lnTo>
                <a:lnTo>
                  <a:pt x="204724" y="92456"/>
                </a:lnTo>
                <a:lnTo>
                  <a:pt x="196893" y="138888"/>
                </a:lnTo>
                <a:lnTo>
                  <a:pt x="173418" y="172069"/>
                </a:lnTo>
                <a:lnTo>
                  <a:pt x="134322" y="191986"/>
                </a:lnTo>
                <a:lnTo>
                  <a:pt x="79629" y="198627"/>
                </a:lnTo>
                <a:lnTo>
                  <a:pt x="73406" y="198627"/>
                </a:lnTo>
                <a:lnTo>
                  <a:pt x="65150" y="198120"/>
                </a:lnTo>
                <a:lnTo>
                  <a:pt x="54737" y="197103"/>
                </a:lnTo>
                <a:lnTo>
                  <a:pt x="54737" y="310641"/>
                </a:lnTo>
                <a:lnTo>
                  <a:pt x="0" y="310641"/>
                </a:lnTo>
                <a:lnTo>
                  <a:pt x="0" y="2286"/>
                </a:lnTo>
                <a:lnTo>
                  <a:pt x="24503" y="1285"/>
                </a:lnTo>
                <a:lnTo>
                  <a:pt x="43338" y="571"/>
                </a:lnTo>
                <a:lnTo>
                  <a:pt x="56507" y="142"/>
                </a:lnTo>
                <a:lnTo>
                  <a:pt x="640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15230" y="1052322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89" h="311784">
                <a:moveTo>
                  <a:pt x="85471" y="0"/>
                </a:moveTo>
                <a:lnTo>
                  <a:pt x="136884" y="5689"/>
                </a:lnTo>
                <a:lnTo>
                  <a:pt x="173593" y="22748"/>
                </a:lnTo>
                <a:lnTo>
                  <a:pt x="195609" y="51167"/>
                </a:lnTo>
                <a:lnTo>
                  <a:pt x="202946" y="90931"/>
                </a:lnTo>
                <a:lnTo>
                  <a:pt x="201943" y="104338"/>
                </a:lnTo>
                <a:lnTo>
                  <a:pt x="186817" y="140842"/>
                </a:lnTo>
                <a:lnTo>
                  <a:pt x="157688" y="167221"/>
                </a:lnTo>
                <a:lnTo>
                  <a:pt x="145923" y="172719"/>
                </a:lnTo>
                <a:lnTo>
                  <a:pt x="237109" y="311657"/>
                </a:lnTo>
                <a:lnTo>
                  <a:pt x="173863" y="311657"/>
                </a:lnTo>
                <a:lnTo>
                  <a:pt x="91567" y="184276"/>
                </a:lnTo>
                <a:lnTo>
                  <a:pt x="84754" y="184110"/>
                </a:lnTo>
                <a:lnTo>
                  <a:pt x="76692" y="183800"/>
                </a:lnTo>
                <a:lnTo>
                  <a:pt x="67367" y="183348"/>
                </a:lnTo>
                <a:lnTo>
                  <a:pt x="56769" y="182752"/>
                </a:lnTo>
                <a:lnTo>
                  <a:pt x="56769" y="311657"/>
                </a:lnTo>
                <a:lnTo>
                  <a:pt x="0" y="311657"/>
                </a:lnTo>
                <a:lnTo>
                  <a:pt x="0" y="3175"/>
                </a:lnTo>
                <a:lnTo>
                  <a:pt x="3931" y="3077"/>
                </a:lnTo>
                <a:lnTo>
                  <a:pt x="11160" y="2778"/>
                </a:lnTo>
                <a:lnTo>
                  <a:pt x="21699" y="2264"/>
                </a:lnTo>
                <a:lnTo>
                  <a:pt x="35560" y="1524"/>
                </a:lnTo>
                <a:lnTo>
                  <a:pt x="50252" y="857"/>
                </a:lnTo>
                <a:lnTo>
                  <a:pt x="63468" y="380"/>
                </a:lnTo>
                <a:lnTo>
                  <a:pt x="75207" y="95"/>
                </a:lnTo>
                <a:lnTo>
                  <a:pt x="8547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1407" y="1052322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90" h="311784">
                <a:moveTo>
                  <a:pt x="85471" y="0"/>
                </a:moveTo>
                <a:lnTo>
                  <a:pt x="136884" y="5689"/>
                </a:lnTo>
                <a:lnTo>
                  <a:pt x="173593" y="22748"/>
                </a:lnTo>
                <a:lnTo>
                  <a:pt x="195609" y="51167"/>
                </a:lnTo>
                <a:lnTo>
                  <a:pt x="202946" y="90931"/>
                </a:lnTo>
                <a:lnTo>
                  <a:pt x="201943" y="104338"/>
                </a:lnTo>
                <a:lnTo>
                  <a:pt x="186817" y="140842"/>
                </a:lnTo>
                <a:lnTo>
                  <a:pt x="157688" y="167221"/>
                </a:lnTo>
                <a:lnTo>
                  <a:pt x="145923" y="172719"/>
                </a:lnTo>
                <a:lnTo>
                  <a:pt x="237109" y="311657"/>
                </a:lnTo>
                <a:lnTo>
                  <a:pt x="173862" y="311657"/>
                </a:lnTo>
                <a:lnTo>
                  <a:pt x="91567" y="184276"/>
                </a:lnTo>
                <a:lnTo>
                  <a:pt x="84754" y="184110"/>
                </a:lnTo>
                <a:lnTo>
                  <a:pt x="76692" y="183800"/>
                </a:lnTo>
                <a:lnTo>
                  <a:pt x="67367" y="183348"/>
                </a:lnTo>
                <a:lnTo>
                  <a:pt x="56768" y="182752"/>
                </a:lnTo>
                <a:lnTo>
                  <a:pt x="56768" y="311657"/>
                </a:lnTo>
                <a:lnTo>
                  <a:pt x="0" y="311657"/>
                </a:lnTo>
                <a:lnTo>
                  <a:pt x="0" y="3175"/>
                </a:lnTo>
                <a:lnTo>
                  <a:pt x="3931" y="3077"/>
                </a:lnTo>
                <a:lnTo>
                  <a:pt x="11160" y="2778"/>
                </a:lnTo>
                <a:lnTo>
                  <a:pt x="21699" y="2264"/>
                </a:lnTo>
                <a:lnTo>
                  <a:pt x="35559" y="1524"/>
                </a:lnTo>
                <a:lnTo>
                  <a:pt x="50252" y="857"/>
                </a:lnTo>
                <a:lnTo>
                  <a:pt x="63468" y="380"/>
                </a:lnTo>
                <a:lnTo>
                  <a:pt x="75207" y="95"/>
                </a:lnTo>
                <a:lnTo>
                  <a:pt x="8547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96939" y="1050163"/>
            <a:ext cx="234315" cy="319405"/>
          </a:xfrm>
          <a:custGeom>
            <a:avLst/>
            <a:gdLst/>
            <a:ahLst/>
            <a:cxnLst/>
            <a:rect l="l" t="t" r="r" b="b"/>
            <a:pathLst>
              <a:path w="234315" h="319405">
                <a:moveTo>
                  <a:pt x="141224" y="0"/>
                </a:moveTo>
                <a:lnTo>
                  <a:pt x="166465" y="1357"/>
                </a:lnTo>
                <a:lnTo>
                  <a:pt x="189039" y="5429"/>
                </a:lnTo>
                <a:lnTo>
                  <a:pt x="208946" y="12215"/>
                </a:lnTo>
                <a:lnTo>
                  <a:pt x="226187" y="21716"/>
                </a:lnTo>
                <a:lnTo>
                  <a:pt x="203581" y="67056"/>
                </a:lnTo>
                <a:lnTo>
                  <a:pt x="193034" y="58981"/>
                </a:lnTo>
                <a:lnTo>
                  <a:pt x="179689" y="53228"/>
                </a:lnTo>
                <a:lnTo>
                  <a:pt x="163558" y="49785"/>
                </a:lnTo>
                <a:lnTo>
                  <a:pt x="144653" y="48640"/>
                </a:lnTo>
                <a:lnTo>
                  <a:pt x="126269" y="50665"/>
                </a:lnTo>
                <a:lnTo>
                  <a:pt x="81407" y="81025"/>
                </a:lnTo>
                <a:lnTo>
                  <a:pt x="62944" y="117633"/>
                </a:lnTo>
                <a:lnTo>
                  <a:pt x="56768" y="162813"/>
                </a:lnTo>
                <a:lnTo>
                  <a:pt x="58197" y="186295"/>
                </a:lnTo>
                <a:lnTo>
                  <a:pt x="69627" y="225589"/>
                </a:lnTo>
                <a:lnTo>
                  <a:pt x="106298" y="263144"/>
                </a:lnTo>
                <a:lnTo>
                  <a:pt x="140588" y="270383"/>
                </a:lnTo>
                <a:lnTo>
                  <a:pt x="161212" y="268450"/>
                </a:lnTo>
                <a:lnTo>
                  <a:pt x="179466" y="262636"/>
                </a:lnTo>
                <a:lnTo>
                  <a:pt x="195363" y="252916"/>
                </a:lnTo>
                <a:lnTo>
                  <a:pt x="208914" y="239267"/>
                </a:lnTo>
                <a:lnTo>
                  <a:pt x="234314" y="283463"/>
                </a:lnTo>
                <a:lnTo>
                  <a:pt x="215620" y="299039"/>
                </a:lnTo>
                <a:lnTo>
                  <a:pt x="193055" y="310149"/>
                </a:lnTo>
                <a:lnTo>
                  <a:pt x="166610" y="316807"/>
                </a:lnTo>
                <a:lnTo>
                  <a:pt x="136270" y="319024"/>
                </a:lnTo>
                <a:lnTo>
                  <a:pt x="105697" y="316376"/>
                </a:lnTo>
                <a:lnTo>
                  <a:pt x="55457" y="295128"/>
                </a:lnTo>
                <a:lnTo>
                  <a:pt x="20145" y="253307"/>
                </a:lnTo>
                <a:lnTo>
                  <a:pt x="2238" y="195343"/>
                </a:lnTo>
                <a:lnTo>
                  <a:pt x="0" y="160527"/>
                </a:lnTo>
                <a:lnTo>
                  <a:pt x="2476" y="127718"/>
                </a:lnTo>
                <a:lnTo>
                  <a:pt x="22288" y="70481"/>
                </a:lnTo>
                <a:lnTo>
                  <a:pt x="60892" y="25931"/>
                </a:lnTo>
                <a:lnTo>
                  <a:pt x="111668" y="2881"/>
                </a:lnTo>
                <a:lnTo>
                  <a:pt x="14122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88407" y="1050163"/>
            <a:ext cx="234315" cy="319405"/>
          </a:xfrm>
          <a:custGeom>
            <a:avLst/>
            <a:gdLst/>
            <a:ahLst/>
            <a:cxnLst/>
            <a:rect l="l" t="t" r="r" b="b"/>
            <a:pathLst>
              <a:path w="234314" h="319405">
                <a:moveTo>
                  <a:pt x="141223" y="0"/>
                </a:moveTo>
                <a:lnTo>
                  <a:pt x="166465" y="1357"/>
                </a:lnTo>
                <a:lnTo>
                  <a:pt x="189039" y="5429"/>
                </a:lnTo>
                <a:lnTo>
                  <a:pt x="208946" y="12215"/>
                </a:lnTo>
                <a:lnTo>
                  <a:pt x="226187" y="21716"/>
                </a:lnTo>
                <a:lnTo>
                  <a:pt x="203580" y="67056"/>
                </a:lnTo>
                <a:lnTo>
                  <a:pt x="193034" y="58981"/>
                </a:lnTo>
                <a:lnTo>
                  <a:pt x="179689" y="53228"/>
                </a:lnTo>
                <a:lnTo>
                  <a:pt x="163558" y="49785"/>
                </a:lnTo>
                <a:lnTo>
                  <a:pt x="144652" y="48640"/>
                </a:lnTo>
                <a:lnTo>
                  <a:pt x="126269" y="50665"/>
                </a:lnTo>
                <a:lnTo>
                  <a:pt x="81406" y="81025"/>
                </a:lnTo>
                <a:lnTo>
                  <a:pt x="62944" y="117633"/>
                </a:lnTo>
                <a:lnTo>
                  <a:pt x="56768" y="162813"/>
                </a:lnTo>
                <a:lnTo>
                  <a:pt x="58197" y="186295"/>
                </a:lnTo>
                <a:lnTo>
                  <a:pt x="69627" y="225589"/>
                </a:lnTo>
                <a:lnTo>
                  <a:pt x="106299" y="263144"/>
                </a:lnTo>
                <a:lnTo>
                  <a:pt x="140588" y="270383"/>
                </a:lnTo>
                <a:lnTo>
                  <a:pt x="161212" y="268450"/>
                </a:lnTo>
                <a:lnTo>
                  <a:pt x="179466" y="262636"/>
                </a:lnTo>
                <a:lnTo>
                  <a:pt x="195363" y="252916"/>
                </a:lnTo>
                <a:lnTo>
                  <a:pt x="208914" y="239267"/>
                </a:lnTo>
                <a:lnTo>
                  <a:pt x="234314" y="283463"/>
                </a:lnTo>
                <a:lnTo>
                  <a:pt x="215620" y="299039"/>
                </a:lnTo>
                <a:lnTo>
                  <a:pt x="193055" y="310149"/>
                </a:lnTo>
                <a:lnTo>
                  <a:pt x="166610" y="316807"/>
                </a:lnTo>
                <a:lnTo>
                  <a:pt x="136270" y="319024"/>
                </a:lnTo>
                <a:lnTo>
                  <a:pt x="105697" y="316376"/>
                </a:lnTo>
                <a:lnTo>
                  <a:pt x="55457" y="295128"/>
                </a:lnTo>
                <a:lnTo>
                  <a:pt x="20145" y="253307"/>
                </a:lnTo>
                <a:lnTo>
                  <a:pt x="2238" y="195343"/>
                </a:lnTo>
                <a:lnTo>
                  <a:pt x="0" y="160527"/>
                </a:lnTo>
                <a:lnTo>
                  <a:pt x="2476" y="127718"/>
                </a:lnTo>
                <a:lnTo>
                  <a:pt x="22288" y="70481"/>
                </a:lnTo>
                <a:lnTo>
                  <a:pt x="60892" y="25931"/>
                </a:lnTo>
                <a:lnTo>
                  <a:pt x="111668" y="2881"/>
                </a:lnTo>
                <a:lnTo>
                  <a:pt x="14122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67427" y="1050163"/>
            <a:ext cx="186690" cy="319405"/>
          </a:xfrm>
          <a:custGeom>
            <a:avLst/>
            <a:gdLst/>
            <a:ahLst/>
            <a:cxnLst/>
            <a:rect l="l" t="t" r="r" b="b"/>
            <a:pathLst>
              <a:path w="186689" h="319405">
                <a:moveTo>
                  <a:pt x="94107" y="0"/>
                </a:moveTo>
                <a:lnTo>
                  <a:pt x="119086" y="1260"/>
                </a:lnTo>
                <a:lnTo>
                  <a:pt x="140493" y="5032"/>
                </a:lnTo>
                <a:lnTo>
                  <a:pt x="158329" y="11304"/>
                </a:lnTo>
                <a:lnTo>
                  <a:pt x="172593" y="20065"/>
                </a:lnTo>
                <a:lnTo>
                  <a:pt x="155956" y="67183"/>
                </a:lnTo>
                <a:lnTo>
                  <a:pt x="141360" y="58181"/>
                </a:lnTo>
                <a:lnTo>
                  <a:pt x="126349" y="51752"/>
                </a:lnTo>
                <a:lnTo>
                  <a:pt x="110932" y="47894"/>
                </a:lnTo>
                <a:lnTo>
                  <a:pt x="95123" y="46609"/>
                </a:lnTo>
                <a:lnTo>
                  <a:pt x="86217" y="47230"/>
                </a:lnTo>
                <a:lnTo>
                  <a:pt x="56016" y="74930"/>
                </a:lnTo>
                <a:lnTo>
                  <a:pt x="55372" y="82550"/>
                </a:lnTo>
                <a:lnTo>
                  <a:pt x="59039" y="95986"/>
                </a:lnTo>
                <a:lnTo>
                  <a:pt x="70040" y="109648"/>
                </a:lnTo>
                <a:lnTo>
                  <a:pt x="88376" y="123572"/>
                </a:lnTo>
                <a:lnTo>
                  <a:pt x="114046" y="137795"/>
                </a:lnTo>
                <a:lnTo>
                  <a:pt x="128478" y="145194"/>
                </a:lnTo>
                <a:lnTo>
                  <a:pt x="140731" y="152320"/>
                </a:lnTo>
                <a:lnTo>
                  <a:pt x="170830" y="179419"/>
                </a:lnTo>
                <a:lnTo>
                  <a:pt x="186257" y="222954"/>
                </a:lnTo>
                <a:lnTo>
                  <a:pt x="186689" y="233172"/>
                </a:lnTo>
                <a:lnTo>
                  <a:pt x="184854" y="251102"/>
                </a:lnTo>
                <a:lnTo>
                  <a:pt x="157225" y="294894"/>
                </a:lnTo>
                <a:lnTo>
                  <a:pt x="122539" y="313007"/>
                </a:lnTo>
                <a:lnTo>
                  <a:pt x="77850" y="319024"/>
                </a:lnTo>
                <a:lnTo>
                  <a:pt x="56828" y="317640"/>
                </a:lnTo>
                <a:lnTo>
                  <a:pt x="36830" y="313483"/>
                </a:lnTo>
                <a:lnTo>
                  <a:pt x="17879" y="306540"/>
                </a:lnTo>
                <a:lnTo>
                  <a:pt x="0" y="296799"/>
                </a:lnTo>
                <a:lnTo>
                  <a:pt x="20193" y="247650"/>
                </a:lnTo>
                <a:lnTo>
                  <a:pt x="36333" y="257631"/>
                </a:lnTo>
                <a:lnTo>
                  <a:pt x="52355" y="264731"/>
                </a:lnTo>
                <a:lnTo>
                  <a:pt x="68234" y="268974"/>
                </a:lnTo>
                <a:lnTo>
                  <a:pt x="83947" y="270383"/>
                </a:lnTo>
                <a:lnTo>
                  <a:pt x="105042" y="268285"/>
                </a:lnTo>
                <a:lnTo>
                  <a:pt x="120126" y="261985"/>
                </a:lnTo>
                <a:lnTo>
                  <a:pt x="129184" y="251469"/>
                </a:lnTo>
                <a:lnTo>
                  <a:pt x="132207" y="236727"/>
                </a:lnTo>
                <a:lnTo>
                  <a:pt x="131492" y="228917"/>
                </a:lnTo>
                <a:lnTo>
                  <a:pt x="103457" y="191468"/>
                </a:lnTo>
                <a:lnTo>
                  <a:pt x="57701" y="166022"/>
                </a:lnTo>
                <a:lnTo>
                  <a:pt x="44291" y="158321"/>
                </a:lnTo>
                <a:lnTo>
                  <a:pt x="15271" y="132683"/>
                </a:lnTo>
                <a:lnTo>
                  <a:pt x="1041" y="92390"/>
                </a:lnTo>
                <a:lnTo>
                  <a:pt x="635" y="83058"/>
                </a:lnTo>
                <a:lnTo>
                  <a:pt x="2258" y="65912"/>
                </a:lnTo>
                <a:lnTo>
                  <a:pt x="26797" y="23622"/>
                </a:lnTo>
                <a:lnTo>
                  <a:pt x="74481" y="1476"/>
                </a:lnTo>
                <a:lnTo>
                  <a:pt x="9410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60591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7" y="0"/>
                </a:moveTo>
                <a:lnTo>
                  <a:pt x="191357" y="10302"/>
                </a:lnTo>
                <a:lnTo>
                  <a:pt x="234314" y="41275"/>
                </a:lnTo>
                <a:lnTo>
                  <a:pt x="260715" y="90804"/>
                </a:lnTo>
                <a:lnTo>
                  <a:pt x="269493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7" y="319150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52059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7" y="0"/>
                </a:moveTo>
                <a:lnTo>
                  <a:pt x="191357" y="10302"/>
                </a:lnTo>
                <a:lnTo>
                  <a:pt x="234314" y="41275"/>
                </a:lnTo>
                <a:lnTo>
                  <a:pt x="260715" y="90804"/>
                </a:lnTo>
                <a:lnTo>
                  <a:pt x="269493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6" y="319150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64151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7" y="0"/>
                </a:moveTo>
                <a:lnTo>
                  <a:pt x="191357" y="10302"/>
                </a:lnTo>
                <a:lnTo>
                  <a:pt x="234314" y="41275"/>
                </a:lnTo>
                <a:lnTo>
                  <a:pt x="260715" y="90804"/>
                </a:lnTo>
                <a:lnTo>
                  <a:pt x="269494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7" y="319150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97222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7" y="0"/>
                </a:moveTo>
                <a:lnTo>
                  <a:pt x="191357" y="10302"/>
                </a:lnTo>
                <a:lnTo>
                  <a:pt x="234314" y="41275"/>
                </a:lnTo>
                <a:lnTo>
                  <a:pt x="260715" y="90804"/>
                </a:lnTo>
                <a:lnTo>
                  <a:pt x="269493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7" y="319150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29610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7" y="0"/>
                </a:moveTo>
                <a:lnTo>
                  <a:pt x="191357" y="10302"/>
                </a:lnTo>
                <a:lnTo>
                  <a:pt x="234314" y="41275"/>
                </a:lnTo>
                <a:lnTo>
                  <a:pt x="260715" y="90804"/>
                </a:lnTo>
                <a:lnTo>
                  <a:pt x="269494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6" y="319150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9772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664" y="0"/>
                </a:moveTo>
                <a:lnTo>
                  <a:pt x="191369" y="10302"/>
                </a:lnTo>
                <a:lnTo>
                  <a:pt x="234378" y="41275"/>
                </a:lnTo>
                <a:lnTo>
                  <a:pt x="260759" y="90804"/>
                </a:lnTo>
                <a:lnTo>
                  <a:pt x="269557" y="157099"/>
                </a:lnTo>
                <a:lnTo>
                  <a:pt x="267259" y="192434"/>
                </a:lnTo>
                <a:lnTo>
                  <a:pt x="248881" y="251628"/>
                </a:lnTo>
                <a:lnTo>
                  <a:pt x="212501" y="294558"/>
                </a:lnTo>
                <a:lnTo>
                  <a:pt x="160328" y="316414"/>
                </a:lnTo>
                <a:lnTo>
                  <a:pt x="128460" y="319150"/>
                </a:lnTo>
                <a:lnTo>
                  <a:pt x="99201" y="316456"/>
                </a:lnTo>
                <a:lnTo>
                  <a:pt x="51552" y="294826"/>
                </a:lnTo>
                <a:lnTo>
                  <a:pt x="18650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57" y="125406"/>
                </a:lnTo>
                <a:lnTo>
                  <a:pt x="20311" y="69641"/>
                </a:lnTo>
                <a:lnTo>
                  <a:pt x="55686" y="25610"/>
                </a:lnTo>
                <a:lnTo>
                  <a:pt x="103968" y="2837"/>
                </a:lnTo>
                <a:lnTo>
                  <a:pt x="13266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5940" y="1558651"/>
            <a:ext cx="6830695" cy="46863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8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120" dirty="0">
                <a:latin typeface="Trebuchet MS"/>
                <a:cs typeface="Trebuchet MS"/>
              </a:rPr>
              <a:t>Two </a:t>
            </a:r>
            <a:r>
              <a:rPr sz="2600" spc="-5" dirty="0">
                <a:latin typeface="Trebuchet MS"/>
                <a:cs typeface="Trebuchet MS"/>
              </a:rPr>
              <a:t>major</a:t>
            </a:r>
            <a:r>
              <a:rPr sz="2600" spc="9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risks</a:t>
            </a:r>
            <a:endParaRPr sz="2600">
              <a:latin typeface="Trebuchet MS"/>
              <a:cs typeface="Trebuchet MS"/>
            </a:endParaRPr>
          </a:p>
          <a:p>
            <a:pPr marL="534035" marR="5080" lvl="1" indent="-229235">
              <a:lnSpc>
                <a:spcPct val="100000"/>
              </a:lnSpc>
              <a:spcBef>
                <a:spcPts val="51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There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is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a small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possibility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of developing</a:t>
            </a:r>
            <a:r>
              <a:rPr sz="2300" spc="-18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cancer  due to the exposure to the</a:t>
            </a:r>
            <a:r>
              <a:rPr sz="2300" spc="-7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radiation</a:t>
            </a:r>
            <a:endParaRPr sz="23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490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Injuries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such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as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burns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caused by the</a:t>
            </a:r>
            <a:r>
              <a:rPr sz="2300" spc="-7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radiation</a:t>
            </a:r>
            <a:endParaRPr sz="23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Benefit </a:t>
            </a:r>
            <a:r>
              <a:rPr sz="2600" spc="-5" dirty="0">
                <a:latin typeface="Trebuchet MS"/>
                <a:cs typeface="Trebuchet MS"/>
              </a:rPr>
              <a:t>outweighs the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risks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20" dirty="0">
                <a:latin typeface="Trebuchet MS"/>
                <a:cs typeface="Trebuchet MS"/>
              </a:rPr>
              <a:t>Precise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procedure</a:t>
            </a:r>
            <a:endParaRPr sz="2600">
              <a:latin typeface="Trebuchet MS"/>
              <a:cs typeface="Trebuchet MS"/>
            </a:endParaRPr>
          </a:p>
          <a:p>
            <a:pPr marL="534035" marR="161290" lvl="1" indent="-229235">
              <a:lnSpc>
                <a:spcPct val="100000"/>
              </a:lnSpc>
              <a:spcBef>
                <a:spcPts val="500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Plenty of steps followed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to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ensure a</a:t>
            </a:r>
            <a:r>
              <a:rPr sz="2300" spc="-15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successful 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procedure</a:t>
            </a:r>
            <a:endParaRPr sz="23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Plenty to </a:t>
            </a:r>
            <a:r>
              <a:rPr sz="2600" spc="-5" dirty="0">
                <a:latin typeface="Trebuchet MS"/>
                <a:cs typeface="Trebuchet MS"/>
              </a:rPr>
              <a:t>consider during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procedure</a:t>
            </a:r>
            <a:endParaRPr sz="26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15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Area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Most</a:t>
            </a:r>
            <a:r>
              <a:rPr sz="2300" spc="-4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C6C6C"/>
                </a:solidFill>
                <a:latin typeface="Trebuchet MS"/>
                <a:cs typeface="Trebuchet MS"/>
              </a:rPr>
              <a:t>Exposed</a:t>
            </a:r>
            <a:endParaRPr sz="23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490"/>
              </a:spcBef>
              <a:buClr>
                <a:srgbClr val="F8B639"/>
              </a:buClr>
              <a:buSzPct val="78260"/>
              <a:buFont typeface="Wingdings 2"/>
              <a:buChar char=""/>
              <a:tabLst>
                <a:tab pos="534670" algn="l"/>
              </a:tabLst>
            </a:pPr>
            <a:r>
              <a:rPr sz="2300" spc="-60" dirty="0">
                <a:solidFill>
                  <a:srgbClr val="6C6C6C"/>
                </a:solidFill>
                <a:latin typeface="Trebuchet MS"/>
                <a:cs typeface="Trebuchet MS"/>
              </a:rPr>
              <a:t>Total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Radiation</a:t>
            </a:r>
            <a:r>
              <a:rPr sz="2300" spc="2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6C6C6C"/>
                </a:solidFill>
                <a:latin typeface="Trebuchet MS"/>
                <a:cs typeface="Trebuchet MS"/>
              </a:rPr>
              <a:t>absorbed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32688"/>
            <a:ext cx="6702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/>
              <a:t>Effects </a:t>
            </a:r>
            <a:r>
              <a:rPr sz="3200" spc="-5" dirty="0"/>
              <a:t>of </a:t>
            </a:r>
            <a:r>
              <a:rPr sz="3200" spc="-15" dirty="0"/>
              <a:t>radiation </a:t>
            </a:r>
            <a:r>
              <a:rPr sz="3200" spc="-5" dirty="0"/>
              <a:t>on </a:t>
            </a:r>
            <a:r>
              <a:rPr sz="3200" spc="-10" dirty="0"/>
              <a:t>biological</a:t>
            </a:r>
            <a:r>
              <a:rPr sz="3200" spc="95" dirty="0"/>
              <a:t> </a:t>
            </a:r>
            <a:r>
              <a:rPr sz="3200" spc="-25" dirty="0"/>
              <a:t>systems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4648961" y="3704082"/>
            <a:ext cx="2381885" cy="826769"/>
          </a:xfrm>
          <a:custGeom>
            <a:avLst/>
            <a:gdLst/>
            <a:ahLst/>
            <a:cxnLst/>
            <a:rect l="l" t="t" r="r" b="b"/>
            <a:pathLst>
              <a:path w="2381884" h="826770">
                <a:moveTo>
                  <a:pt x="0" y="0"/>
                </a:moveTo>
                <a:lnTo>
                  <a:pt x="0" y="413385"/>
                </a:lnTo>
                <a:lnTo>
                  <a:pt x="2381631" y="413385"/>
                </a:lnTo>
                <a:lnTo>
                  <a:pt x="2381631" y="826643"/>
                </a:lnTo>
              </a:path>
            </a:pathLst>
          </a:custGeom>
          <a:ln w="25907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6950" y="3704082"/>
            <a:ext cx="2381885" cy="826769"/>
          </a:xfrm>
          <a:custGeom>
            <a:avLst/>
            <a:gdLst/>
            <a:ahLst/>
            <a:cxnLst/>
            <a:rect l="l" t="t" r="r" b="b"/>
            <a:pathLst>
              <a:path w="2381885" h="826770">
                <a:moveTo>
                  <a:pt x="2381630" y="0"/>
                </a:moveTo>
                <a:lnTo>
                  <a:pt x="2381630" y="413385"/>
                </a:lnTo>
                <a:lnTo>
                  <a:pt x="0" y="413385"/>
                </a:lnTo>
                <a:lnTo>
                  <a:pt x="0" y="826643"/>
                </a:lnTo>
              </a:path>
            </a:pathLst>
          </a:custGeom>
          <a:ln w="25907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5395" y="1709927"/>
            <a:ext cx="5245608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74214" y="2061210"/>
            <a:ext cx="4347845" cy="12319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065" marR="5080" algn="ctr">
              <a:lnSpc>
                <a:spcPts val="3070"/>
              </a:lnSpc>
              <a:spcBef>
                <a:spcPts val="439"/>
              </a:spcBef>
            </a:pPr>
            <a:r>
              <a:rPr sz="2800" spc="-10" dirty="0">
                <a:latin typeface="Calibri"/>
                <a:cs typeface="Calibri"/>
              </a:rPr>
              <a:t>Radiation </a:t>
            </a:r>
            <a:r>
              <a:rPr sz="2800" spc="-25" dirty="0">
                <a:latin typeface="Calibri"/>
                <a:cs typeface="Calibri"/>
              </a:rPr>
              <a:t>effects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biological  </a:t>
            </a:r>
            <a:r>
              <a:rPr sz="2800" spc="-25" dirty="0">
                <a:latin typeface="Calibri"/>
                <a:cs typeface="Calibri"/>
              </a:rPr>
              <a:t>systems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divided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10" dirty="0">
                <a:latin typeface="Calibri"/>
                <a:cs typeface="Calibri"/>
              </a:rPr>
              <a:t>two  </a:t>
            </a:r>
            <a:r>
              <a:rPr sz="2800" spc="-20" dirty="0">
                <a:latin typeface="Calibri"/>
                <a:cs typeface="Calibri"/>
              </a:rPr>
              <a:t>Groups: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508" y="4504944"/>
            <a:ext cx="4024884" cy="2072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3437" y="4843729"/>
            <a:ext cx="2965450" cy="14077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1270" algn="ctr">
              <a:lnSpc>
                <a:spcPct val="91600"/>
              </a:lnSpc>
              <a:spcBef>
                <a:spcPts val="425"/>
              </a:spcBef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Determining  </a:t>
            </a:r>
            <a:r>
              <a:rPr sz="3200" spc="-10" dirty="0">
                <a:latin typeface="Calibri"/>
                <a:cs typeface="Calibri"/>
              </a:rPr>
              <a:t>(direct,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definitive)  </a:t>
            </a:r>
            <a:r>
              <a:rPr sz="3200" spc="-30" dirty="0">
                <a:latin typeface="Calibri"/>
                <a:cs typeface="Calibri"/>
              </a:rPr>
              <a:t>effect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17008" y="4418075"/>
            <a:ext cx="4024884" cy="2439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61430" y="4402452"/>
            <a:ext cx="2338070" cy="215900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471170" indent="-135890">
              <a:lnSpc>
                <a:spcPct val="100000"/>
              </a:lnSpc>
              <a:spcBef>
                <a:spcPts val="1140"/>
              </a:spcBef>
            </a:pP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Cytocastic</a:t>
            </a:r>
            <a:endParaRPr sz="3200" dirty="0">
              <a:latin typeface="Calibri"/>
              <a:cs typeface="Calibri"/>
            </a:endParaRPr>
          </a:p>
          <a:p>
            <a:pPr marL="12065" marR="5080" indent="92075" algn="ctr">
              <a:lnSpc>
                <a:spcPct val="91600"/>
              </a:lnSpc>
              <a:spcBef>
                <a:spcPts val="1365"/>
              </a:spcBef>
            </a:pPr>
            <a:r>
              <a:rPr sz="3200" spc="-10" dirty="0">
                <a:latin typeface="Calibri"/>
                <a:cs typeface="Calibri"/>
              </a:rPr>
              <a:t>(indirect,  </a:t>
            </a:r>
            <a:r>
              <a:rPr sz="3200" spc="-5" dirty="0">
                <a:latin typeface="Calibri"/>
                <a:cs typeface="Calibri"/>
              </a:rPr>
              <a:t>nond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)  </a:t>
            </a:r>
            <a:r>
              <a:rPr sz="3200" spc="-30" dirty="0">
                <a:latin typeface="Calibri"/>
                <a:cs typeface="Calibri"/>
              </a:rPr>
              <a:t>effect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432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404558"/>
            <a:ext cx="67189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Cytocastic </a:t>
            </a:r>
            <a:r>
              <a:rPr sz="3200" spc="-10" dirty="0"/>
              <a:t>(indirect, nondefinitive)</a:t>
            </a:r>
            <a:r>
              <a:rPr sz="3200" spc="130" dirty="0"/>
              <a:t> </a:t>
            </a:r>
            <a:r>
              <a:rPr sz="3200" spc="-30" dirty="0"/>
              <a:t>effect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297815" y="1676400"/>
            <a:ext cx="562229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445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International Committee </a:t>
            </a:r>
            <a:r>
              <a:rPr sz="2400" spc="-5" dirty="0">
                <a:latin typeface="Calibri"/>
                <a:cs typeface="Calibri"/>
              </a:rPr>
              <a:t>on Radiation  </a:t>
            </a:r>
            <a:r>
              <a:rPr sz="2400" spc="-15" dirty="0">
                <a:latin typeface="Calibri"/>
                <a:cs typeface="Calibri"/>
              </a:rPr>
              <a:t>Safety </a:t>
            </a:r>
            <a:r>
              <a:rPr sz="2400" spc="-10" dirty="0">
                <a:latin typeface="Calibri"/>
                <a:cs typeface="Calibri"/>
              </a:rPr>
              <a:t>Protection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ICRP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spc="-10" dirty="0">
                <a:latin typeface="Calibri"/>
                <a:cs typeface="Calibri"/>
              </a:rPr>
              <a:t>produced  estimates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maximum </a:t>
            </a:r>
            <a:r>
              <a:rPr sz="2400" spc="-5" dirty="0">
                <a:latin typeface="Calibri"/>
                <a:cs typeface="Calibri"/>
              </a:rPr>
              <a:t>permissible  dose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(MPD)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annual </a:t>
            </a:r>
            <a:r>
              <a:rPr sz="2400" spc="-10" dirty="0">
                <a:latin typeface="Calibri"/>
                <a:cs typeface="Calibri"/>
              </a:rPr>
              <a:t>radiation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various  </a:t>
            </a:r>
            <a:r>
              <a:rPr sz="2400" spc="-20" dirty="0">
                <a:latin typeface="Calibri"/>
                <a:cs typeface="Calibri"/>
              </a:rPr>
              <a:t>organs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Exposure below </a:t>
            </a:r>
            <a:r>
              <a:rPr sz="2400" dirty="0">
                <a:latin typeface="Calibri"/>
                <a:cs typeface="Calibri"/>
              </a:rPr>
              <a:t>these </a:t>
            </a:r>
            <a:r>
              <a:rPr sz="2400" spc="-10" dirty="0">
                <a:latin typeface="Calibri"/>
                <a:cs typeface="Calibri"/>
              </a:rPr>
              <a:t>levels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unlikely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lead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10" dirty="0">
                <a:latin typeface="Calibri"/>
                <a:cs typeface="Calibri"/>
              </a:rPr>
              <a:t>significant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effects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ICRP </a:t>
            </a:r>
            <a:r>
              <a:rPr sz="2400" spc="-10" dirty="0">
                <a:latin typeface="Calibri"/>
                <a:cs typeface="Calibri"/>
              </a:rPr>
              <a:t>recommends that </a:t>
            </a:r>
            <a:r>
              <a:rPr sz="2400" spc="-25" dirty="0">
                <a:latin typeface="Calibri"/>
                <a:cs typeface="Calibri"/>
              </a:rPr>
              <a:t>workers </a:t>
            </a:r>
            <a:r>
              <a:rPr sz="2400" spc="-10" dirty="0">
                <a:latin typeface="Calibri"/>
                <a:cs typeface="Calibri"/>
              </a:rPr>
              <a:t>should 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receive more </a:t>
            </a:r>
            <a:r>
              <a:rPr sz="2400" dirty="0">
                <a:latin typeface="Calibri"/>
                <a:cs typeface="Calibri"/>
              </a:rPr>
              <a:t>than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10% of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MPD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2200" y="2133600"/>
            <a:ext cx="1985772" cy="2772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852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295400"/>
            <a:ext cx="7111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Radiation </a:t>
            </a:r>
            <a:r>
              <a:rPr sz="4000" spc="-20" dirty="0">
                <a:solidFill>
                  <a:srgbClr val="000000"/>
                </a:solidFill>
              </a:rPr>
              <a:t>exposure </a:t>
            </a:r>
            <a:r>
              <a:rPr sz="4000" spc="-5" dirty="0">
                <a:solidFill>
                  <a:srgbClr val="000000"/>
                </a:solidFill>
              </a:rPr>
              <a:t>and </a:t>
            </a:r>
            <a:r>
              <a:rPr sz="4000" spc="-10" dirty="0">
                <a:solidFill>
                  <a:srgbClr val="000000"/>
                </a:solidFill>
              </a:rPr>
              <a:t>dose</a:t>
            </a:r>
            <a:r>
              <a:rPr sz="4000" spc="1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units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-152400" y="2057400"/>
            <a:ext cx="8653272" cy="3776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96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6700" y="1809114"/>
            <a:ext cx="7174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>
                <a:solidFill>
                  <a:srgbClr val="000000"/>
                </a:solidFill>
              </a:rPr>
              <a:t>Yearly </a:t>
            </a:r>
            <a:r>
              <a:rPr sz="4000" spc="-15" dirty="0">
                <a:solidFill>
                  <a:srgbClr val="000000"/>
                </a:solidFill>
              </a:rPr>
              <a:t>maximum radiation</a:t>
            </a:r>
            <a:r>
              <a:rPr sz="4000" spc="4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dosages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754380" y="2458211"/>
            <a:ext cx="7972044" cy="3320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6877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4191" y="321690"/>
            <a:ext cx="26752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Radiation</a:t>
            </a:r>
            <a:r>
              <a:rPr sz="3200" spc="-45" dirty="0"/>
              <a:t> </a:t>
            </a:r>
            <a:r>
              <a:rPr sz="3200" spc="-25" dirty="0"/>
              <a:t>safety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094333" y="1790522"/>
            <a:ext cx="7382509" cy="419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necessity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imaging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procedure </a:t>
            </a:r>
            <a:r>
              <a:rPr sz="2400" spc="-5" dirty="0">
                <a:latin typeface="Calibri"/>
                <a:cs typeface="Calibri"/>
              </a:rPr>
              <a:t>should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assessed</a:t>
            </a:r>
            <a:r>
              <a:rPr sz="2400" spc="-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AutoNum type="arabicPeriod"/>
              <a:tabLst>
                <a:tab pos="926465" algn="l"/>
                <a:tab pos="927735" algn="l"/>
              </a:tabLst>
            </a:pPr>
            <a:r>
              <a:rPr sz="2400" spc="-15" dirty="0">
                <a:latin typeface="Calibri"/>
                <a:cs typeface="Calibri"/>
              </a:rPr>
              <a:t>effectiveness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procedure</a:t>
            </a:r>
            <a:endParaRPr sz="24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AutoNum type="arabicPeriod"/>
              <a:tabLst>
                <a:tab pos="926465" algn="l"/>
                <a:tab pos="927735" algn="l"/>
              </a:tabLst>
            </a:pPr>
            <a:r>
              <a:rPr sz="2400" spc="-10" dirty="0">
                <a:latin typeface="Calibri"/>
                <a:cs typeface="Calibri"/>
              </a:rPr>
              <a:t>personal </a:t>
            </a:r>
            <a:r>
              <a:rPr sz="2400" spc="-5" dirty="0">
                <a:latin typeface="Calibri"/>
                <a:cs typeface="Calibri"/>
              </a:rPr>
              <a:t>dose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limits</a:t>
            </a:r>
            <a:endParaRPr sz="24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AutoNum type="arabicPeriod"/>
              <a:tabLst>
                <a:tab pos="926465" algn="l"/>
                <a:tab pos="927735" algn="l"/>
              </a:tabLst>
            </a:pPr>
            <a:r>
              <a:rPr sz="2400" dirty="0">
                <a:latin typeface="Calibri"/>
                <a:cs typeface="Calibri"/>
              </a:rPr>
              <a:t>risk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assessment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radiation protection </a:t>
            </a:r>
            <a:r>
              <a:rPr sz="2400" spc="-5" dirty="0">
                <a:latin typeface="Calibri"/>
                <a:cs typeface="Calibri"/>
              </a:rPr>
              <a:t>should </a:t>
            </a:r>
            <a:r>
              <a:rPr sz="2400" spc="-25" dirty="0">
                <a:latin typeface="Calibri"/>
                <a:cs typeface="Calibri"/>
              </a:rPr>
              <a:t>take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spc="-10" dirty="0">
                <a:latin typeface="Calibri"/>
                <a:cs typeface="Calibri"/>
              </a:rPr>
              <a:t>account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three </a:t>
            </a:r>
            <a:r>
              <a:rPr sz="2400" spc="-5" dirty="0">
                <a:latin typeface="Calibri"/>
                <a:cs typeface="Calibri"/>
              </a:rPr>
              <a:t>basic  rules</a:t>
            </a:r>
            <a:r>
              <a:rPr sz="2400" spc="-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AutoNum type="arabicPeriod"/>
              <a:tabLst>
                <a:tab pos="926465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AutoNum type="arabicPeriod"/>
              <a:tabLst>
                <a:tab pos="926465" algn="l"/>
                <a:tab pos="927735" algn="l"/>
              </a:tabLst>
            </a:pPr>
            <a:r>
              <a:rPr sz="2400" spc="-10" dirty="0">
                <a:latin typeface="Calibri"/>
                <a:cs typeface="Calibri"/>
              </a:rPr>
              <a:t>Distance</a:t>
            </a:r>
            <a:endParaRPr sz="24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AutoNum type="arabicPeriod"/>
              <a:tabLst>
                <a:tab pos="926465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use of </a:t>
            </a:r>
            <a:r>
              <a:rPr sz="2400" spc="-10" dirty="0">
                <a:latin typeface="Calibri"/>
                <a:cs typeface="Calibri"/>
              </a:rPr>
              <a:t>protective </a:t>
            </a:r>
            <a:r>
              <a:rPr sz="2400" spc="-5" dirty="0">
                <a:latin typeface="Calibri"/>
                <a:cs typeface="Calibri"/>
              </a:rPr>
              <a:t>materials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(shielding)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797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591313"/>
            <a:ext cx="69983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10" dirty="0"/>
              <a:t>Fundamental </a:t>
            </a:r>
            <a:r>
              <a:rPr sz="2800" b="1" i="1" spc="-5" dirty="0"/>
              <a:t>principles of </a:t>
            </a:r>
            <a:r>
              <a:rPr sz="2800" b="1" i="1" spc="-10" dirty="0"/>
              <a:t>radiation</a:t>
            </a:r>
            <a:r>
              <a:rPr sz="2800" b="1" i="1" spc="5" dirty="0"/>
              <a:t> </a:t>
            </a:r>
            <a:r>
              <a:rPr sz="2800" b="1" i="1" spc="-10" dirty="0"/>
              <a:t>protection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4333" y="1717104"/>
            <a:ext cx="5892165" cy="35350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80"/>
              </a:spcBef>
              <a:buClr>
                <a:srgbClr val="FF0000"/>
              </a:buClr>
              <a:buAutoNum type="arabicPeriod"/>
              <a:tabLst>
                <a:tab pos="469265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Hold </a:t>
            </a:r>
            <a:r>
              <a:rPr sz="2400" dirty="0">
                <a:latin typeface="Calibri"/>
                <a:cs typeface="Calibri"/>
              </a:rPr>
              <a:t>the tube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low.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AutoNum type="arabicPeriod"/>
              <a:tabLst>
                <a:tab pos="469265" algn="l"/>
                <a:tab pos="470534" algn="l"/>
              </a:tabLst>
            </a:pPr>
            <a:r>
              <a:rPr sz="2400" spc="-15" dirty="0">
                <a:latin typeface="Calibri"/>
                <a:cs typeface="Calibri"/>
              </a:rPr>
              <a:t>Keep </a:t>
            </a:r>
            <a:r>
              <a:rPr sz="2400" spc="-25" dirty="0">
                <a:latin typeface="Calibri"/>
                <a:cs typeface="Calibri"/>
              </a:rPr>
              <a:t>away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10" dirty="0">
                <a:latin typeface="Calibri"/>
                <a:cs typeface="Calibri"/>
              </a:rPr>
              <a:t>sources of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radiation.</a:t>
            </a:r>
            <a:endParaRPr sz="2400" dirty="0">
              <a:latin typeface="Calibri"/>
              <a:cs typeface="Calibri"/>
            </a:endParaRPr>
          </a:p>
          <a:p>
            <a:pPr marL="538480" indent="-52578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AutoNum type="arabicPeriod"/>
              <a:tabLst>
                <a:tab pos="537845" algn="l"/>
                <a:tab pos="539115" algn="l"/>
              </a:tabLst>
            </a:pPr>
            <a:r>
              <a:rPr sz="2400" spc="-5" dirty="0">
                <a:latin typeface="Calibri"/>
                <a:cs typeface="Calibri"/>
              </a:rPr>
              <a:t>Consider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scattering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profile.</a:t>
            </a:r>
            <a:endParaRPr sz="2400" dirty="0">
              <a:latin typeface="Calibri"/>
              <a:cs typeface="Calibri"/>
            </a:endParaRPr>
          </a:p>
          <a:p>
            <a:pPr marL="538480" indent="-52578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AutoNum type="arabicPeriod"/>
              <a:tabLst>
                <a:tab pos="537845" algn="l"/>
                <a:tab pos="539115" algn="l"/>
              </a:tabLst>
            </a:pPr>
            <a:r>
              <a:rPr sz="2400" spc="-15" dirty="0">
                <a:latin typeface="Calibri"/>
                <a:cs typeface="Calibri"/>
              </a:rPr>
              <a:t>Keep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beam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brief.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AutoNum type="arabicPeriod"/>
              <a:tabLst>
                <a:tab pos="469265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Set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appropriate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geometry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AutoNum type="arabicPeriod"/>
              <a:tabLst>
                <a:tab pos="469265" algn="l"/>
                <a:tab pos="470534" algn="l"/>
              </a:tabLst>
            </a:pPr>
            <a:r>
              <a:rPr sz="2400" spc="-10" dirty="0">
                <a:latin typeface="Calibri"/>
                <a:cs typeface="Calibri"/>
              </a:rPr>
              <a:t>Eliminate </a:t>
            </a:r>
            <a:r>
              <a:rPr sz="2400" dirty="0">
                <a:latin typeface="Calibri"/>
                <a:cs typeface="Calibri"/>
              </a:rPr>
              <a:t>X </a:t>
            </a:r>
            <a:r>
              <a:rPr sz="2400" spc="-25" dirty="0">
                <a:latin typeface="Calibri"/>
                <a:cs typeface="Calibri"/>
              </a:rPr>
              <a:t>-rays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outside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AutoNum type="arabicPeriod"/>
              <a:tabLst>
                <a:tab pos="469265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The device should </a:t>
            </a:r>
            <a:r>
              <a:rPr sz="2400" spc="-15" dirty="0">
                <a:latin typeface="Calibri"/>
                <a:cs typeface="Calibri"/>
              </a:rPr>
              <a:t>undergo </a:t>
            </a:r>
            <a:r>
              <a:rPr sz="2400" spc="-10" dirty="0">
                <a:latin typeface="Calibri"/>
                <a:cs typeface="Calibri"/>
              </a:rPr>
              <a:t>technical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checks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AutoNum type="arabicPeriod"/>
              <a:tabLst>
                <a:tab pos="469265" algn="l"/>
                <a:tab pos="470534" algn="l"/>
              </a:tabLst>
            </a:pPr>
            <a:r>
              <a:rPr sz="2400" spc="-25" dirty="0">
                <a:latin typeface="Calibri"/>
                <a:cs typeface="Calibri"/>
              </a:rPr>
              <a:t>Wear </a:t>
            </a:r>
            <a:r>
              <a:rPr sz="2400" spc="-15" dirty="0">
                <a:latin typeface="Calibri"/>
                <a:cs typeface="Calibri"/>
              </a:rPr>
              <a:t>protective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clothing.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1218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65860" y="347472"/>
            <a:ext cx="7118604" cy="1421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19" y="394715"/>
            <a:ext cx="6862572" cy="1382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3103" y="374904"/>
            <a:ext cx="7024116" cy="1327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3103" y="374904"/>
            <a:ext cx="7024370" cy="1327785"/>
          </a:xfrm>
          <a:custGeom>
            <a:avLst/>
            <a:gdLst/>
            <a:ahLst/>
            <a:cxnLst/>
            <a:rect l="l" t="t" r="r" b="b"/>
            <a:pathLst>
              <a:path w="7024370" h="1327785">
                <a:moveTo>
                  <a:pt x="0" y="221234"/>
                </a:moveTo>
                <a:lnTo>
                  <a:pt x="4495" y="176650"/>
                </a:lnTo>
                <a:lnTo>
                  <a:pt x="17387" y="135124"/>
                </a:lnTo>
                <a:lnTo>
                  <a:pt x="37785" y="97544"/>
                </a:lnTo>
                <a:lnTo>
                  <a:pt x="64801" y="64801"/>
                </a:lnTo>
                <a:lnTo>
                  <a:pt x="97544" y="37785"/>
                </a:lnTo>
                <a:lnTo>
                  <a:pt x="135124" y="17387"/>
                </a:lnTo>
                <a:lnTo>
                  <a:pt x="176650" y="4495"/>
                </a:lnTo>
                <a:lnTo>
                  <a:pt x="221234" y="0"/>
                </a:lnTo>
                <a:lnTo>
                  <a:pt x="6802882" y="0"/>
                </a:lnTo>
                <a:lnTo>
                  <a:pt x="6847465" y="4495"/>
                </a:lnTo>
                <a:lnTo>
                  <a:pt x="6888991" y="17387"/>
                </a:lnTo>
                <a:lnTo>
                  <a:pt x="6926571" y="37785"/>
                </a:lnTo>
                <a:lnTo>
                  <a:pt x="6959314" y="64801"/>
                </a:lnTo>
                <a:lnTo>
                  <a:pt x="6986330" y="97544"/>
                </a:lnTo>
                <a:lnTo>
                  <a:pt x="7006728" y="135124"/>
                </a:lnTo>
                <a:lnTo>
                  <a:pt x="7019620" y="176650"/>
                </a:lnTo>
                <a:lnTo>
                  <a:pt x="7024116" y="221234"/>
                </a:lnTo>
                <a:lnTo>
                  <a:pt x="7024116" y="1106170"/>
                </a:lnTo>
                <a:lnTo>
                  <a:pt x="7019620" y="1150753"/>
                </a:lnTo>
                <a:lnTo>
                  <a:pt x="7006728" y="1192279"/>
                </a:lnTo>
                <a:lnTo>
                  <a:pt x="6986330" y="1229859"/>
                </a:lnTo>
                <a:lnTo>
                  <a:pt x="6959314" y="1262602"/>
                </a:lnTo>
                <a:lnTo>
                  <a:pt x="6926571" y="1289618"/>
                </a:lnTo>
                <a:lnTo>
                  <a:pt x="6888991" y="1310016"/>
                </a:lnTo>
                <a:lnTo>
                  <a:pt x="6847465" y="1322908"/>
                </a:lnTo>
                <a:lnTo>
                  <a:pt x="6802882" y="1327404"/>
                </a:lnTo>
                <a:lnTo>
                  <a:pt x="221234" y="1327404"/>
                </a:lnTo>
                <a:lnTo>
                  <a:pt x="176650" y="1322908"/>
                </a:lnTo>
                <a:lnTo>
                  <a:pt x="135124" y="1310016"/>
                </a:lnTo>
                <a:lnTo>
                  <a:pt x="97544" y="1289618"/>
                </a:lnTo>
                <a:lnTo>
                  <a:pt x="64801" y="1262602"/>
                </a:lnTo>
                <a:lnTo>
                  <a:pt x="37785" y="1229859"/>
                </a:lnTo>
                <a:lnTo>
                  <a:pt x="17387" y="1192279"/>
                </a:lnTo>
                <a:lnTo>
                  <a:pt x="4495" y="1150753"/>
                </a:lnTo>
                <a:lnTo>
                  <a:pt x="0" y="1106170"/>
                </a:lnTo>
                <a:lnTo>
                  <a:pt x="0" y="221234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56105" y="466725"/>
            <a:ext cx="6527800" cy="11169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14"/>
              </a:spcBef>
            </a:pPr>
            <a:r>
              <a:rPr sz="1800" spc="-5" dirty="0">
                <a:latin typeface="Arial"/>
                <a:cs typeface="Arial"/>
              </a:rPr>
              <a:t>During routine use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anterior-posterior plane,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x-ray tube  (source) should be positioned below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patient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detector  above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patient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minimize radiation exposure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both the  patient and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practitioner.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8872" y="1981200"/>
            <a:ext cx="7932419" cy="4130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03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01" y="1000125"/>
            <a:ext cx="5482297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50382" y="1278255"/>
            <a:ext cx="78866" cy="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1219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9489" y="1057402"/>
            <a:ext cx="106934" cy="115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3871" y="1057275"/>
            <a:ext cx="101853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5413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3016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7509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98210" y="1006221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4" h="346075">
                <a:moveTo>
                  <a:pt x="0" y="0"/>
                </a:moveTo>
                <a:lnTo>
                  <a:pt x="65150" y="0"/>
                </a:lnTo>
                <a:lnTo>
                  <a:pt x="146938" y="147446"/>
                </a:lnTo>
                <a:lnTo>
                  <a:pt x="229108" y="0"/>
                </a:lnTo>
                <a:lnTo>
                  <a:pt x="294004" y="0"/>
                </a:lnTo>
                <a:lnTo>
                  <a:pt x="177926" y="203834"/>
                </a:lnTo>
                <a:lnTo>
                  <a:pt x="177926" y="345566"/>
                </a:lnTo>
                <a:lnTo>
                  <a:pt x="116586" y="345566"/>
                </a:lnTo>
                <a:lnTo>
                  <a:pt x="116586" y="203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63620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6" y="233044"/>
                </a:lnTo>
                <a:lnTo>
                  <a:pt x="195326" y="0"/>
                </a:lnTo>
                <a:lnTo>
                  <a:pt x="256540" y="0"/>
                </a:lnTo>
                <a:lnTo>
                  <a:pt x="256540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6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96920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980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82752" y="135381"/>
                </a:lnTo>
                <a:lnTo>
                  <a:pt x="182752" y="187578"/>
                </a:lnTo>
                <a:lnTo>
                  <a:pt x="61341" y="187578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8820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5650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5022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5" h="346075">
                <a:moveTo>
                  <a:pt x="0" y="0"/>
                </a:moveTo>
                <a:lnTo>
                  <a:pt x="61328" y="0"/>
                </a:lnTo>
                <a:lnTo>
                  <a:pt x="61328" y="135381"/>
                </a:lnTo>
                <a:lnTo>
                  <a:pt x="198856" y="135381"/>
                </a:lnTo>
                <a:lnTo>
                  <a:pt x="198856" y="0"/>
                </a:lnTo>
                <a:lnTo>
                  <a:pt x="259486" y="0"/>
                </a:lnTo>
                <a:lnTo>
                  <a:pt x="259486" y="345566"/>
                </a:lnTo>
                <a:lnTo>
                  <a:pt x="198856" y="345566"/>
                </a:lnTo>
                <a:lnTo>
                  <a:pt x="198856" y="189864"/>
                </a:lnTo>
                <a:lnTo>
                  <a:pt x="61328" y="189864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4101" y="1006221"/>
            <a:ext cx="424815" cy="350520"/>
          </a:xfrm>
          <a:custGeom>
            <a:avLst/>
            <a:gdLst/>
            <a:ahLst/>
            <a:cxnLst/>
            <a:rect l="l" t="t" r="r" b="b"/>
            <a:pathLst>
              <a:path w="424815" h="350519">
                <a:moveTo>
                  <a:pt x="0" y="0"/>
                </a:moveTo>
                <a:lnTo>
                  <a:pt x="63919" y="0"/>
                </a:lnTo>
                <a:lnTo>
                  <a:pt x="128790" y="208533"/>
                </a:lnTo>
                <a:lnTo>
                  <a:pt x="198856" y="0"/>
                </a:lnTo>
                <a:lnTo>
                  <a:pt x="225742" y="0"/>
                </a:lnTo>
                <a:lnTo>
                  <a:pt x="296049" y="208533"/>
                </a:lnTo>
                <a:lnTo>
                  <a:pt x="360680" y="0"/>
                </a:lnTo>
                <a:lnTo>
                  <a:pt x="424599" y="0"/>
                </a:lnTo>
                <a:lnTo>
                  <a:pt x="312788" y="350265"/>
                </a:lnTo>
                <a:lnTo>
                  <a:pt x="287553" y="350265"/>
                </a:lnTo>
                <a:lnTo>
                  <a:pt x="212064" y="132333"/>
                </a:lnTo>
                <a:lnTo>
                  <a:pt x="138709" y="350265"/>
                </a:lnTo>
                <a:lnTo>
                  <a:pt x="113461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49036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3" y="222503"/>
                </a:lnTo>
                <a:lnTo>
                  <a:pt x="83486" y="222406"/>
                </a:lnTo>
                <a:lnTo>
                  <a:pt x="76961" y="222107"/>
                </a:lnTo>
                <a:lnTo>
                  <a:pt x="69580" y="221593"/>
                </a:lnTo>
                <a:lnTo>
                  <a:pt x="61340" y="220852"/>
                </a:lnTo>
                <a:lnTo>
                  <a:pt x="6134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1133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1529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80" y="0"/>
                </a:lnTo>
                <a:lnTo>
                  <a:pt x="303618" y="350265"/>
                </a:lnTo>
                <a:lnTo>
                  <a:pt x="235927" y="350265"/>
                </a:lnTo>
                <a:lnTo>
                  <a:pt x="210654" y="280162"/>
                </a:lnTo>
                <a:lnTo>
                  <a:pt x="92290" y="280162"/>
                </a:lnTo>
                <a:lnTo>
                  <a:pt x="68160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7019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79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3" y="267970"/>
                </a:lnTo>
                <a:lnTo>
                  <a:pt x="262508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50130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6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5279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8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16091" y="999236"/>
            <a:ext cx="171196" cy="248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92675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10278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74771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35940" y="1622805"/>
            <a:ext cx="3296285" cy="3400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401955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Study of </a:t>
            </a:r>
            <a:r>
              <a:rPr sz="2800" spc="-10" dirty="0">
                <a:latin typeface="Trebuchet MS"/>
                <a:cs typeface="Trebuchet MS"/>
              </a:rPr>
              <a:t>moving  </a:t>
            </a:r>
            <a:r>
              <a:rPr sz="2800" spc="-5" dirty="0">
                <a:latin typeface="Trebuchet MS"/>
                <a:cs typeface="Trebuchet MS"/>
              </a:rPr>
              <a:t>body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structures.</a:t>
            </a:r>
            <a:endParaRPr sz="28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525"/>
              </a:spcBef>
              <a:buClr>
                <a:srgbClr val="F8B639"/>
              </a:buClr>
              <a:buSzPct val="79166"/>
              <a:buFont typeface="Wingdings 2"/>
              <a:buChar char=""/>
              <a:tabLst>
                <a:tab pos="534670" algn="l"/>
              </a:tabLst>
            </a:pP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Similar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to an</a:t>
            </a:r>
            <a:r>
              <a:rPr sz="2400" spc="-4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x-ray</a:t>
            </a:r>
            <a:endParaRPr sz="2400">
              <a:latin typeface="Trebuchet MS"/>
              <a:cs typeface="Trebuchet MS"/>
            </a:endParaRPr>
          </a:p>
          <a:p>
            <a:pPr marL="287020" marR="29845" indent="-274320">
              <a:lnSpc>
                <a:spcPct val="100000"/>
              </a:lnSpc>
              <a:spcBef>
                <a:spcPts val="58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Fluoroscopy is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also  </a:t>
            </a:r>
            <a:r>
              <a:rPr sz="2800" spc="-5" dirty="0">
                <a:latin typeface="Trebuchet MS"/>
                <a:cs typeface="Trebuchet MS"/>
              </a:rPr>
              <a:t>an </a:t>
            </a:r>
            <a:r>
              <a:rPr sz="2800" spc="-10" dirty="0">
                <a:latin typeface="Trebuchet MS"/>
                <a:cs typeface="Trebuchet MS"/>
              </a:rPr>
              <a:t>imaging tool.</a:t>
            </a:r>
            <a:endParaRPr sz="2800">
              <a:latin typeface="Trebuchet MS"/>
              <a:cs typeface="Trebuchet MS"/>
            </a:endParaRPr>
          </a:p>
          <a:p>
            <a:pPr marL="534035" marR="5080" lvl="1" indent="-229235" algn="just">
              <a:lnSpc>
                <a:spcPct val="100000"/>
              </a:lnSpc>
              <a:spcBef>
                <a:spcPts val="509"/>
              </a:spcBef>
              <a:buClr>
                <a:srgbClr val="F8B639"/>
              </a:buClr>
              <a:buSzPct val="79166"/>
              <a:buFont typeface="Wingdings 2"/>
              <a:buChar char=""/>
              <a:tabLst>
                <a:tab pos="534670" algn="l"/>
              </a:tabLst>
            </a:pP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Allows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physicians to  look at </a:t>
            </a: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various</a:t>
            </a:r>
            <a:r>
              <a:rPr sz="2400" spc="-5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C6C6C"/>
                </a:solidFill>
                <a:latin typeface="Trebuchet MS"/>
                <a:cs typeface="Trebuchet MS"/>
              </a:rPr>
              <a:t>body  </a:t>
            </a: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systems.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78300" y="1952955"/>
            <a:ext cx="3309810" cy="38028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13866" y="528066"/>
            <a:ext cx="7024370" cy="715010"/>
          </a:xfrm>
          <a:custGeom>
            <a:avLst/>
            <a:gdLst/>
            <a:ahLst/>
            <a:cxnLst/>
            <a:rect l="l" t="t" r="r" b="b"/>
            <a:pathLst>
              <a:path w="7024370" h="715010">
                <a:moveTo>
                  <a:pt x="6904989" y="0"/>
                </a:moveTo>
                <a:lnTo>
                  <a:pt x="119125" y="0"/>
                </a:lnTo>
                <a:lnTo>
                  <a:pt x="72759" y="9362"/>
                </a:lnTo>
                <a:lnTo>
                  <a:pt x="34893" y="34893"/>
                </a:lnTo>
                <a:lnTo>
                  <a:pt x="9362" y="72759"/>
                </a:lnTo>
                <a:lnTo>
                  <a:pt x="0" y="119125"/>
                </a:lnTo>
                <a:lnTo>
                  <a:pt x="0" y="595630"/>
                </a:lnTo>
                <a:lnTo>
                  <a:pt x="9362" y="641996"/>
                </a:lnTo>
                <a:lnTo>
                  <a:pt x="34893" y="679862"/>
                </a:lnTo>
                <a:lnTo>
                  <a:pt x="72759" y="705393"/>
                </a:lnTo>
                <a:lnTo>
                  <a:pt x="119125" y="714756"/>
                </a:lnTo>
                <a:lnTo>
                  <a:pt x="6904989" y="714756"/>
                </a:lnTo>
                <a:lnTo>
                  <a:pt x="6951356" y="705393"/>
                </a:lnTo>
                <a:lnTo>
                  <a:pt x="6989222" y="679862"/>
                </a:lnTo>
                <a:lnTo>
                  <a:pt x="7014753" y="641996"/>
                </a:lnTo>
                <a:lnTo>
                  <a:pt x="7024115" y="595630"/>
                </a:lnTo>
                <a:lnTo>
                  <a:pt x="7024115" y="119125"/>
                </a:lnTo>
                <a:lnTo>
                  <a:pt x="7014753" y="72759"/>
                </a:lnTo>
                <a:lnTo>
                  <a:pt x="6989222" y="34893"/>
                </a:lnTo>
                <a:lnTo>
                  <a:pt x="6951356" y="9362"/>
                </a:lnTo>
                <a:lnTo>
                  <a:pt x="69049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3866" y="528066"/>
            <a:ext cx="7024370" cy="715010"/>
          </a:xfrm>
          <a:custGeom>
            <a:avLst/>
            <a:gdLst/>
            <a:ahLst/>
            <a:cxnLst/>
            <a:rect l="l" t="t" r="r" b="b"/>
            <a:pathLst>
              <a:path w="7024370" h="715010">
                <a:moveTo>
                  <a:pt x="0" y="119125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6904989" y="0"/>
                </a:lnTo>
                <a:lnTo>
                  <a:pt x="6951356" y="9362"/>
                </a:lnTo>
                <a:lnTo>
                  <a:pt x="6989222" y="34893"/>
                </a:lnTo>
                <a:lnTo>
                  <a:pt x="7014753" y="72759"/>
                </a:lnTo>
                <a:lnTo>
                  <a:pt x="7024115" y="119125"/>
                </a:lnTo>
                <a:lnTo>
                  <a:pt x="7024115" y="595630"/>
                </a:lnTo>
                <a:lnTo>
                  <a:pt x="7014753" y="641996"/>
                </a:lnTo>
                <a:lnTo>
                  <a:pt x="6989222" y="679862"/>
                </a:lnTo>
                <a:lnTo>
                  <a:pt x="6951356" y="705393"/>
                </a:lnTo>
                <a:lnTo>
                  <a:pt x="6904989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5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26261" y="589534"/>
            <a:ext cx="655320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oblique projection results in markedly increased exposure </a:t>
            </a:r>
            <a:r>
              <a:rPr sz="1800" dirty="0">
                <a:latin typeface="Arial"/>
                <a:cs typeface="Arial"/>
              </a:rPr>
              <a:t>to  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practitioner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-21771" y="1676400"/>
            <a:ext cx="8258556" cy="427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894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59941" y="70865"/>
            <a:ext cx="7025640" cy="2552700"/>
          </a:xfrm>
          <a:custGeom>
            <a:avLst/>
            <a:gdLst/>
            <a:ahLst/>
            <a:cxnLst/>
            <a:rect l="l" t="t" r="r" b="b"/>
            <a:pathLst>
              <a:path w="7025640" h="2552700">
                <a:moveTo>
                  <a:pt x="6600189" y="0"/>
                </a:moveTo>
                <a:lnTo>
                  <a:pt x="425450" y="0"/>
                </a:lnTo>
                <a:lnTo>
                  <a:pt x="379093" y="2496"/>
                </a:lnTo>
                <a:lnTo>
                  <a:pt x="334183" y="9813"/>
                </a:lnTo>
                <a:lnTo>
                  <a:pt x="290977" y="21691"/>
                </a:lnTo>
                <a:lnTo>
                  <a:pt x="249736" y="37870"/>
                </a:lnTo>
                <a:lnTo>
                  <a:pt x="210720" y="58090"/>
                </a:lnTo>
                <a:lnTo>
                  <a:pt x="174187" y="82092"/>
                </a:lnTo>
                <a:lnTo>
                  <a:pt x="140398" y="109616"/>
                </a:lnTo>
                <a:lnTo>
                  <a:pt x="109612" y="140403"/>
                </a:lnTo>
                <a:lnTo>
                  <a:pt x="82089" y="174193"/>
                </a:lnTo>
                <a:lnTo>
                  <a:pt x="58087" y="210725"/>
                </a:lnTo>
                <a:lnTo>
                  <a:pt x="37868" y="249742"/>
                </a:lnTo>
                <a:lnTo>
                  <a:pt x="21690" y="290982"/>
                </a:lnTo>
                <a:lnTo>
                  <a:pt x="9813" y="334186"/>
                </a:lnTo>
                <a:lnTo>
                  <a:pt x="2496" y="379095"/>
                </a:lnTo>
                <a:lnTo>
                  <a:pt x="0" y="425449"/>
                </a:lnTo>
                <a:lnTo>
                  <a:pt x="0" y="2127249"/>
                </a:lnTo>
                <a:lnTo>
                  <a:pt x="2496" y="2173604"/>
                </a:lnTo>
                <a:lnTo>
                  <a:pt x="9813" y="2218513"/>
                </a:lnTo>
                <a:lnTo>
                  <a:pt x="21690" y="2261717"/>
                </a:lnTo>
                <a:lnTo>
                  <a:pt x="37868" y="2302957"/>
                </a:lnTo>
                <a:lnTo>
                  <a:pt x="58087" y="2341974"/>
                </a:lnTo>
                <a:lnTo>
                  <a:pt x="82089" y="2378506"/>
                </a:lnTo>
                <a:lnTo>
                  <a:pt x="109612" y="2412296"/>
                </a:lnTo>
                <a:lnTo>
                  <a:pt x="140398" y="2443083"/>
                </a:lnTo>
                <a:lnTo>
                  <a:pt x="174187" y="2470607"/>
                </a:lnTo>
                <a:lnTo>
                  <a:pt x="210720" y="2494609"/>
                </a:lnTo>
                <a:lnTo>
                  <a:pt x="249736" y="2514829"/>
                </a:lnTo>
                <a:lnTo>
                  <a:pt x="290977" y="2531008"/>
                </a:lnTo>
                <a:lnTo>
                  <a:pt x="334183" y="2542886"/>
                </a:lnTo>
                <a:lnTo>
                  <a:pt x="379093" y="2550203"/>
                </a:lnTo>
                <a:lnTo>
                  <a:pt x="425450" y="2552699"/>
                </a:lnTo>
                <a:lnTo>
                  <a:pt x="6600189" y="2552699"/>
                </a:lnTo>
                <a:lnTo>
                  <a:pt x="6646544" y="2550203"/>
                </a:lnTo>
                <a:lnTo>
                  <a:pt x="6691453" y="2542886"/>
                </a:lnTo>
                <a:lnTo>
                  <a:pt x="6734657" y="2531008"/>
                </a:lnTo>
                <a:lnTo>
                  <a:pt x="6775897" y="2514829"/>
                </a:lnTo>
                <a:lnTo>
                  <a:pt x="6814914" y="2494609"/>
                </a:lnTo>
                <a:lnTo>
                  <a:pt x="6851446" y="2470607"/>
                </a:lnTo>
                <a:lnTo>
                  <a:pt x="6885236" y="2443083"/>
                </a:lnTo>
                <a:lnTo>
                  <a:pt x="6916023" y="2412296"/>
                </a:lnTo>
                <a:lnTo>
                  <a:pt x="6943547" y="2378506"/>
                </a:lnTo>
                <a:lnTo>
                  <a:pt x="6967549" y="2341974"/>
                </a:lnTo>
                <a:lnTo>
                  <a:pt x="6987769" y="2302957"/>
                </a:lnTo>
                <a:lnTo>
                  <a:pt x="7003948" y="2261717"/>
                </a:lnTo>
                <a:lnTo>
                  <a:pt x="7015826" y="2218513"/>
                </a:lnTo>
                <a:lnTo>
                  <a:pt x="7023143" y="2173604"/>
                </a:lnTo>
                <a:lnTo>
                  <a:pt x="7025639" y="2127249"/>
                </a:lnTo>
                <a:lnTo>
                  <a:pt x="7025639" y="425449"/>
                </a:lnTo>
                <a:lnTo>
                  <a:pt x="7023143" y="379095"/>
                </a:lnTo>
                <a:lnTo>
                  <a:pt x="7015826" y="334186"/>
                </a:lnTo>
                <a:lnTo>
                  <a:pt x="7003948" y="290982"/>
                </a:lnTo>
                <a:lnTo>
                  <a:pt x="6987769" y="249742"/>
                </a:lnTo>
                <a:lnTo>
                  <a:pt x="6967549" y="210725"/>
                </a:lnTo>
                <a:lnTo>
                  <a:pt x="6943547" y="174193"/>
                </a:lnTo>
                <a:lnTo>
                  <a:pt x="6916023" y="140403"/>
                </a:lnTo>
                <a:lnTo>
                  <a:pt x="6885236" y="109616"/>
                </a:lnTo>
                <a:lnTo>
                  <a:pt x="6851446" y="82092"/>
                </a:lnTo>
                <a:lnTo>
                  <a:pt x="6814914" y="58090"/>
                </a:lnTo>
                <a:lnTo>
                  <a:pt x="6775897" y="37870"/>
                </a:lnTo>
                <a:lnTo>
                  <a:pt x="6734657" y="21691"/>
                </a:lnTo>
                <a:lnTo>
                  <a:pt x="6691453" y="9813"/>
                </a:lnTo>
                <a:lnTo>
                  <a:pt x="6646544" y="2496"/>
                </a:lnTo>
                <a:lnTo>
                  <a:pt x="6600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9941" y="70865"/>
            <a:ext cx="7025640" cy="2552700"/>
          </a:xfrm>
          <a:custGeom>
            <a:avLst/>
            <a:gdLst/>
            <a:ahLst/>
            <a:cxnLst/>
            <a:rect l="l" t="t" r="r" b="b"/>
            <a:pathLst>
              <a:path w="7025640" h="2552700">
                <a:moveTo>
                  <a:pt x="0" y="425449"/>
                </a:moveTo>
                <a:lnTo>
                  <a:pt x="2496" y="379095"/>
                </a:lnTo>
                <a:lnTo>
                  <a:pt x="9813" y="334186"/>
                </a:lnTo>
                <a:lnTo>
                  <a:pt x="21690" y="290982"/>
                </a:lnTo>
                <a:lnTo>
                  <a:pt x="37868" y="249742"/>
                </a:lnTo>
                <a:lnTo>
                  <a:pt x="58087" y="210725"/>
                </a:lnTo>
                <a:lnTo>
                  <a:pt x="82089" y="174193"/>
                </a:lnTo>
                <a:lnTo>
                  <a:pt x="109612" y="140403"/>
                </a:lnTo>
                <a:lnTo>
                  <a:pt x="140398" y="109616"/>
                </a:lnTo>
                <a:lnTo>
                  <a:pt x="174187" y="82092"/>
                </a:lnTo>
                <a:lnTo>
                  <a:pt x="210720" y="58090"/>
                </a:lnTo>
                <a:lnTo>
                  <a:pt x="249736" y="37870"/>
                </a:lnTo>
                <a:lnTo>
                  <a:pt x="290977" y="21691"/>
                </a:lnTo>
                <a:lnTo>
                  <a:pt x="334183" y="9813"/>
                </a:lnTo>
                <a:lnTo>
                  <a:pt x="379093" y="2496"/>
                </a:lnTo>
                <a:lnTo>
                  <a:pt x="425450" y="0"/>
                </a:lnTo>
                <a:lnTo>
                  <a:pt x="6600189" y="0"/>
                </a:lnTo>
                <a:lnTo>
                  <a:pt x="6646544" y="2496"/>
                </a:lnTo>
                <a:lnTo>
                  <a:pt x="6691453" y="9813"/>
                </a:lnTo>
                <a:lnTo>
                  <a:pt x="6734657" y="21691"/>
                </a:lnTo>
                <a:lnTo>
                  <a:pt x="6775897" y="37870"/>
                </a:lnTo>
                <a:lnTo>
                  <a:pt x="6814914" y="58090"/>
                </a:lnTo>
                <a:lnTo>
                  <a:pt x="6851446" y="82092"/>
                </a:lnTo>
                <a:lnTo>
                  <a:pt x="6885236" y="109616"/>
                </a:lnTo>
                <a:lnTo>
                  <a:pt x="6916023" y="140403"/>
                </a:lnTo>
                <a:lnTo>
                  <a:pt x="6943547" y="174193"/>
                </a:lnTo>
                <a:lnTo>
                  <a:pt x="6967549" y="210725"/>
                </a:lnTo>
                <a:lnTo>
                  <a:pt x="6987769" y="249742"/>
                </a:lnTo>
                <a:lnTo>
                  <a:pt x="7003948" y="290982"/>
                </a:lnTo>
                <a:lnTo>
                  <a:pt x="7015826" y="334186"/>
                </a:lnTo>
                <a:lnTo>
                  <a:pt x="7023143" y="379095"/>
                </a:lnTo>
                <a:lnTo>
                  <a:pt x="7025639" y="425449"/>
                </a:lnTo>
                <a:lnTo>
                  <a:pt x="7025639" y="2127249"/>
                </a:lnTo>
                <a:lnTo>
                  <a:pt x="7023143" y="2173604"/>
                </a:lnTo>
                <a:lnTo>
                  <a:pt x="7015826" y="2218513"/>
                </a:lnTo>
                <a:lnTo>
                  <a:pt x="7003948" y="2261717"/>
                </a:lnTo>
                <a:lnTo>
                  <a:pt x="6987769" y="2302957"/>
                </a:lnTo>
                <a:lnTo>
                  <a:pt x="6967549" y="2341974"/>
                </a:lnTo>
                <a:lnTo>
                  <a:pt x="6943547" y="2378506"/>
                </a:lnTo>
                <a:lnTo>
                  <a:pt x="6916023" y="2412296"/>
                </a:lnTo>
                <a:lnTo>
                  <a:pt x="6885236" y="2443083"/>
                </a:lnTo>
                <a:lnTo>
                  <a:pt x="6851446" y="2470607"/>
                </a:lnTo>
                <a:lnTo>
                  <a:pt x="6814914" y="2494609"/>
                </a:lnTo>
                <a:lnTo>
                  <a:pt x="6775897" y="2514829"/>
                </a:lnTo>
                <a:lnTo>
                  <a:pt x="6734657" y="2531008"/>
                </a:lnTo>
                <a:lnTo>
                  <a:pt x="6691453" y="2542886"/>
                </a:lnTo>
                <a:lnTo>
                  <a:pt x="6646544" y="2550203"/>
                </a:lnTo>
                <a:lnTo>
                  <a:pt x="6600189" y="2552699"/>
                </a:lnTo>
                <a:lnTo>
                  <a:pt x="425450" y="2552699"/>
                </a:lnTo>
                <a:lnTo>
                  <a:pt x="379093" y="2550203"/>
                </a:lnTo>
                <a:lnTo>
                  <a:pt x="334183" y="2542886"/>
                </a:lnTo>
                <a:lnTo>
                  <a:pt x="290977" y="2531008"/>
                </a:lnTo>
                <a:lnTo>
                  <a:pt x="249736" y="2514829"/>
                </a:lnTo>
                <a:lnTo>
                  <a:pt x="210720" y="2494609"/>
                </a:lnTo>
                <a:lnTo>
                  <a:pt x="174187" y="2470607"/>
                </a:lnTo>
                <a:lnTo>
                  <a:pt x="140398" y="2443083"/>
                </a:lnTo>
                <a:lnTo>
                  <a:pt x="109612" y="2412296"/>
                </a:lnTo>
                <a:lnTo>
                  <a:pt x="82089" y="2378506"/>
                </a:lnTo>
                <a:lnTo>
                  <a:pt x="58087" y="2341974"/>
                </a:lnTo>
                <a:lnTo>
                  <a:pt x="37868" y="2302957"/>
                </a:lnTo>
                <a:lnTo>
                  <a:pt x="21690" y="2261717"/>
                </a:lnTo>
                <a:lnTo>
                  <a:pt x="9813" y="2218513"/>
                </a:lnTo>
                <a:lnTo>
                  <a:pt x="2496" y="2173604"/>
                </a:lnTo>
                <a:lnTo>
                  <a:pt x="0" y="2127249"/>
                </a:lnTo>
                <a:lnTo>
                  <a:pt x="0" y="425449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3522" y="221107"/>
            <a:ext cx="6575425" cy="221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9464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During use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lateral projection,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practitioner should  step completely behind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x-ray tube (source)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minimize  radiation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exposure.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99300"/>
              </a:lnSpc>
              <a:spcBef>
                <a:spcPts val="15"/>
              </a:spcBef>
              <a:buClr>
                <a:srgbClr val="FF0000"/>
              </a:buClr>
              <a:buAutoNum type="arabicPeriod" startAt="2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When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necessary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5" dirty="0">
                <a:latin typeface="Arial"/>
                <a:cs typeface="Arial"/>
              </a:rPr>
              <a:t>work </a:t>
            </a:r>
            <a:r>
              <a:rPr sz="1800" spc="-5" dirty="0">
                <a:latin typeface="Arial"/>
                <a:cs typeface="Arial"/>
              </a:rPr>
              <a:t>close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patient during  lateral </a:t>
            </a:r>
            <a:r>
              <a:rPr sz="1800" spc="-20" dirty="0">
                <a:latin typeface="Arial"/>
                <a:cs typeface="Arial"/>
              </a:rPr>
              <a:t>fluoroscopy,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practitioner should </a:t>
            </a:r>
            <a:r>
              <a:rPr sz="1800" dirty="0">
                <a:latin typeface="Arial"/>
                <a:cs typeface="Arial"/>
              </a:rPr>
              <a:t>step </a:t>
            </a:r>
            <a:r>
              <a:rPr sz="1800" spc="-15" dirty="0">
                <a:latin typeface="Arial"/>
                <a:cs typeface="Arial"/>
              </a:rPr>
              <a:t>away </a:t>
            </a:r>
            <a:r>
              <a:rPr sz="1800" dirty="0">
                <a:latin typeface="Arial"/>
                <a:cs typeface="Arial"/>
              </a:rPr>
              <a:t>from the  </a:t>
            </a:r>
            <a:r>
              <a:rPr sz="1800" spc="-5" dirty="0">
                <a:latin typeface="Arial"/>
                <a:cs typeface="Arial"/>
              </a:rPr>
              <a:t>x-ray tube and move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the side 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table opposite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x-  ray tube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minimize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exposure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8053" y="6477609"/>
            <a:ext cx="46075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4451350" algn="l"/>
              </a:tabLst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DR 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AD	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980" y="2817874"/>
            <a:ext cx="7862316" cy="397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896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132" y="254510"/>
            <a:ext cx="7024370" cy="1015365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075" marR="442595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000000"/>
                </a:solidFill>
              </a:rPr>
              <a:t>Radiation </a:t>
            </a:r>
            <a:r>
              <a:rPr sz="2000" spc="-10" dirty="0">
                <a:solidFill>
                  <a:srgbClr val="000000"/>
                </a:solidFill>
              </a:rPr>
              <a:t>exposure to </a:t>
            </a:r>
            <a:r>
              <a:rPr sz="2000" spc="-5" dirty="0">
                <a:solidFill>
                  <a:srgbClr val="000000"/>
                </a:solidFill>
              </a:rPr>
              <a:t>both </a:t>
            </a:r>
            <a:r>
              <a:rPr sz="2000" dirty="0">
                <a:solidFill>
                  <a:srgbClr val="000000"/>
                </a:solidFill>
              </a:rPr>
              <a:t>the </a:t>
            </a:r>
            <a:r>
              <a:rPr sz="2000" spc="-10" dirty="0">
                <a:solidFill>
                  <a:srgbClr val="000000"/>
                </a:solidFill>
              </a:rPr>
              <a:t>patient </a:t>
            </a:r>
            <a:r>
              <a:rPr sz="2000" dirty="0">
                <a:solidFill>
                  <a:srgbClr val="000000"/>
                </a:solidFill>
              </a:rPr>
              <a:t>and the </a:t>
            </a:r>
            <a:r>
              <a:rPr sz="2000" spc="-5" dirty="0">
                <a:solidFill>
                  <a:srgbClr val="000000"/>
                </a:solidFill>
              </a:rPr>
              <a:t>practitioner </a:t>
            </a:r>
            <a:r>
              <a:rPr sz="2000" dirty="0">
                <a:solidFill>
                  <a:srgbClr val="000000"/>
                </a:solidFill>
              </a:rPr>
              <a:t>is  </a:t>
            </a:r>
            <a:r>
              <a:rPr sz="2000" spc="-10" dirty="0">
                <a:solidFill>
                  <a:srgbClr val="000000"/>
                </a:solidFill>
              </a:rPr>
              <a:t>dramatically </a:t>
            </a:r>
            <a:r>
              <a:rPr sz="2000" spc="-5" dirty="0">
                <a:solidFill>
                  <a:srgbClr val="000000"/>
                </a:solidFill>
              </a:rPr>
              <a:t>increased </a:t>
            </a:r>
            <a:r>
              <a:rPr sz="2000" dirty="0">
                <a:solidFill>
                  <a:srgbClr val="000000"/>
                </a:solidFill>
              </a:rPr>
              <a:t>when the </a:t>
            </a:r>
            <a:r>
              <a:rPr sz="2000" spc="-20" dirty="0">
                <a:solidFill>
                  <a:srgbClr val="000000"/>
                </a:solidFill>
              </a:rPr>
              <a:t>x-ray </a:t>
            </a:r>
            <a:r>
              <a:rPr sz="2000" dirty="0">
                <a:solidFill>
                  <a:srgbClr val="000000"/>
                </a:solidFill>
              </a:rPr>
              <a:t>tube </a:t>
            </a:r>
            <a:r>
              <a:rPr sz="2000" spc="-5" dirty="0">
                <a:solidFill>
                  <a:srgbClr val="000000"/>
                </a:solidFill>
              </a:rPr>
              <a:t>(source) </a:t>
            </a:r>
            <a:r>
              <a:rPr sz="2000" dirty="0">
                <a:solidFill>
                  <a:srgbClr val="000000"/>
                </a:solidFill>
              </a:rPr>
              <a:t>is </a:t>
            </a:r>
            <a:r>
              <a:rPr sz="2000" spc="-15" dirty="0">
                <a:solidFill>
                  <a:srgbClr val="000000"/>
                </a:solidFill>
              </a:rPr>
              <a:t>inverted  </a:t>
            </a:r>
            <a:r>
              <a:rPr sz="2000" spc="-10" dirty="0">
                <a:solidFill>
                  <a:srgbClr val="000000"/>
                </a:solidFill>
              </a:rPr>
              <a:t>above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patient.</a:t>
            </a:r>
            <a:endParaRPr sz="2000" dirty="0"/>
          </a:p>
        </p:txBody>
      </p:sp>
      <p:sp>
        <p:nvSpPr>
          <p:cNvPr id="7" name="object 7"/>
          <p:cNvSpPr/>
          <p:nvPr/>
        </p:nvSpPr>
        <p:spPr>
          <a:xfrm>
            <a:off x="381000" y="1679839"/>
            <a:ext cx="7022592" cy="3703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4018" y="5383159"/>
            <a:ext cx="7933182" cy="1415772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119380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latin typeface="Calibri"/>
                <a:cs typeface="Calibri"/>
              </a:rPr>
              <a:t>Some </a:t>
            </a:r>
            <a:r>
              <a:rPr sz="1800" spc="-10" dirty="0">
                <a:latin typeface="Calibri"/>
                <a:cs typeface="Calibri"/>
              </a:rPr>
              <a:t>practitioners  invert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(-arm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allow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more extreme  </a:t>
            </a:r>
            <a:r>
              <a:rPr sz="1800" spc="-15" dirty="0">
                <a:latin typeface="Calibri"/>
                <a:cs typeface="Calibri"/>
              </a:rPr>
              <a:t>lateral </a:t>
            </a:r>
            <a:r>
              <a:rPr sz="1800" dirty="0">
                <a:latin typeface="Calibri"/>
                <a:cs typeface="Calibri"/>
              </a:rPr>
              <a:t>angle (e.g.,  </a:t>
            </a:r>
            <a:r>
              <a:rPr sz="1800" spc="-15" dirty="0">
                <a:latin typeface="Calibri"/>
                <a:cs typeface="Calibri"/>
              </a:rPr>
              <a:t>rotation </a:t>
            </a:r>
            <a:r>
              <a:rPr sz="1800" spc="-10" dirty="0">
                <a:latin typeface="Calibri"/>
                <a:cs typeface="Calibri"/>
              </a:rPr>
              <a:t>beyond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35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45  </a:t>
            </a:r>
            <a:r>
              <a:rPr sz="1800" spc="-5" dirty="0">
                <a:latin typeface="Calibri"/>
                <a:cs typeface="Calibri"/>
              </a:rPr>
              <a:t>degrees oblique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side </a:t>
            </a:r>
            <a:r>
              <a:rPr sz="1800" spc="-10" dirty="0">
                <a:latin typeface="Calibri"/>
                <a:cs typeface="Calibri"/>
              </a:rPr>
              <a:t>opposite </a:t>
            </a:r>
            <a:r>
              <a:rPr sz="1800" dirty="0">
                <a:latin typeface="Calibri"/>
                <a:cs typeface="Calibri"/>
              </a:rPr>
              <a:t>the (-arm  </a:t>
            </a:r>
            <a:r>
              <a:rPr sz="1800" spc="-5" dirty="0">
                <a:latin typeface="Calibri"/>
                <a:cs typeface="Calibri"/>
              </a:rPr>
              <a:t>is not possible without  </a:t>
            </a:r>
            <a:r>
              <a:rPr sz="1800" spc="-10" dirty="0">
                <a:latin typeface="Calibri"/>
                <a:cs typeface="Calibri"/>
              </a:rPr>
              <a:t>inverting </a:t>
            </a:r>
            <a:r>
              <a:rPr sz="1800" dirty="0">
                <a:latin typeface="Calibri"/>
                <a:cs typeface="Calibri"/>
              </a:rPr>
              <a:t>the (-arm </a:t>
            </a:r>
            <a:r>
              <a:rPr sz="1800" spc="-5" dirty="0">
                <a:latin typeface="Calibri"/>
                <a:cs typeface="Calibri"/>
              </a:rPr>
              <a:t>on  some units). Radiation  </a:t>
            </a:r>
            <a:r>
              <a:rPr sz="1800" spc="-10" dirty="0">
                <a:latin typeface="Calibri"/>
                <a:cs typeface="Calibri"/>
              </a:rPr>
              <a:t>exposure can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reduced 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by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rotating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patient 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table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keeping 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x-ray </a:t>
            </a:r>
            <a:r>
              <a:rPr sz="1800" spc="-10" dirty="0">
                <a:latin typeface="Calibri"/>
                <a:cs typeface="Calibri"/>
              </a:rPr>
              <a:t>source </a:t>
            </a:r>
            <a:r>
              <a:rPr sz="1800" spc="-5" dirty="0">
                <a:latin typeface="Calibri"/>
                <a:cs typeface="Calibri"/>
              </a:rPr>
              <a:t>below 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table.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129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0641" y="752411"/>
            <a:ext cx="54648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15" dirty="0"/>
              <a:t>Keep </a:t>
            </a:r>
            <a:r>
              <a:rPr sz="2800" b="1" i="1" spc="-30" dirty="0"/>
              <a:t>away </a:t>
            </a:r>
            <a:r>
              <a:rPr sz="2800" b="1" i="1" spc="-15" dirty="0"/>
              <a:t>from sources </a:t>
            </a:r>
            <a:r>
              <a:rPr sz="2800" b="1" i="1" spc="-5" dirty="0"/>
              <a:t>of</a:t>
            </a:r>
            <a:r>
              <a:rPr sz="2800" b="1" i="1" spc="-10" dirty="0"/>
              <a:t> radiation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7825" y="1840357"/>
            <a:ext cx="725741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29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what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is a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safe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distance?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stand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3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meters </a:t>
            </a:r>
            <a:r>
              <a:rPr sz="2400" spc="-25" dirty="0">
                <a:latin typeface="Calibri"/>
                <a:cs typeface="Calibri"/>
              </a:rPr>
              <a:t>away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table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reduce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beam  </a:t>
            </a:r>
            <a:r>
              <a:rPr sz="2400" spc="-10" dirty="0">
                <a:latin typeface="Calibri"/>
                <a:cs typeface="Calibri"/>
              </a:rPr>
              <a:t>level that can </a:t>
            </a:r>
            <a:r>
              <a:rPr sz="2400" spc="-5" dirty="0">
                <a:latin typeface="Calibri"/>
                <a:cs typeface="Calibri"/>
              </a:rPr>
              <a:t>be absorbed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acceptable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level.</a:t>
            </a:r>
            <a:endParaRPr sz="2400" dirty="0">
              <a:latin typeface="Calibri"/>
              <a:cs typeface="Calibri"/>
            </a:endParaRPr>
          </a:p>
          <a:p>
            <a:pPr marL="355600" marR="140970" indent="-3429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best </a:t>
            </a:r>
            <a:r>
              <a:rPr sz="2400" spc="-5" dirty="0">
                <a:latin typeface="Calibri"/>
                <a:cs typeface="Calibri"/>
              </a:rPr>
              <a:t>place </a:t>
            </a:r>
            <a:r>
              <a:rPr sz="2400" spc="-15" dirty="0">
                <a:latin typeface="Calibri"/>
                <a:cs typeface="Calibri"/>
              </a:rPr>
              <a:t>to stand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staff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where </a:t>
            </a:r>
            <a:r>
              <a:rPr sz="2400" dirty="0">
                <a:latin typeface="Calibri"/>
                <a:cs typeface="Calibri"/>
              </a:rPr>
              <a:t>the X </a:t>
            </a:r>
            <a:r>
              <a:rPr sz="2400" spc="-25" dirty="0">
                <a:latin typeface="Calibri"/>
                <a:cs typeface="Calibri"/>
              </a:rPr>
              <a:t>-ray </a:t>
            </a:r>
            <a:r>
              <a:rPr sz="2400" spc="-20" dirty="0">
                <a:latin typeface="Calibri"/>
                <a:cs typeface="Calibri"/>
              </a:rPr>
              <a:t>scatters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twice </a:t>
            </a:r>
            <a:r>
              <a:rPr sz="2400" spc="-25" dirty="0">
                <a:latin typeface="Calibri"/>
                <a:cs typeface="Calibri"/>
              </a:rPr>
              <a:t>before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5" dirty="0">
                <a:latin typeface="Calibri"/>
                <a:cs typeface="Calibri"/>
              </a:rPr>
              <a:t>reaches </a:t>
            </a:r>
            <a:r>
              <a:rPr sz="2400" dirty="0">
                <a:latin typeface="Calibri"/>
                <a:cs typeface="Calibri"/>
              </a:rPr>
              <a:t>them</a:t>
            </a:r>
          </a:p>
          <a:p>
            <a:pPr marL="355600" marR="69215" indent="-3429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radiation intensity </a:t>
            </a:r>
            <a:r>
              <a:rPr sz="2400" spc="-5" dirty="0">
                <a:latin typeface="Calibri"/>
                <a:cs typeface="Calibri"/>
              </a:rPr>
              <a:t>decreases </a:t>
            </a:r>
            <a:r>
              <a:rPr sz="2400" spc="-15" dirty="0">
                <a:latin typeface="Calibri"/>
                <a:cs typeface="Calibri"/>
              </a:rPr>
              <a:t>approximately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1000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times </a:t>
            </a:r>
            <a:r>
              <a:rPr sz="2400" dirty="0">
                <a:latin typeface="Calibri"/>
                <a:cs typeface="Calibri"/>
              </a:rPr>
              <a:t> with each </a:t>
            </a:r>
            <a:r>
              <a:rPr sz="2400" spc="-15" dirty="0">
                <a:latin typeface="Calibri"/>
                <a:cs typeface="Calibri"/>
              </a:rPr>
              <a:t>scattering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event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other </a:t>
            </a:r>
            <a:r>
              <a:rPr sz="2400" spc="-15" dirty="0">
                <a:latin typeface="Calibri"/>
                <a:cs typeface="Calibri"/>
              </a:rPr>
              <a:t>words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one -millionth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original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6216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8229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2819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/>
              <a:t>Every </a:t>
            </a:r>
            <a:r>
              <a:rPr sz="2400" b="1" i="1" spc="-10" dirty="0"/>
              <a:t>fluoroscopy </a:t>
            </a:r>
            <a:r>
              <a:rPr sz="2400" b="1" i="1" spc="-20" dirty="0"/>
              <a:t>operator </a:t>
            </a:r>
            <a:r>
              <a:rPr sz="2400" b="1" i="1" spc="-5" dirty="0"/>
              <a:t>should do  </a:t>
            </a:r>
            <a:r>
              <a:rPr sz="2400" b="1" i="1" dirty="0"/>
              <a:t>the</a:t>
            </a:r>
            <a:r>
              <a:rPr sz="2400" b="1" i="1" spc="-20" dirty="0"/>
              <a:t> </a:t>
            </a:r>
            <a:r>
              <a:rPr sz="2400" b="1" i="1" spc="-10" dirty="0"/>
              <a:t>following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5001" y="1511960"/>
            <a:ext cx="7207250" cy="485457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365"/>
              </a:spcBef>
              <a:buClr>
                <a:srgbClr val="FF0000"/>
              </a:buClr>
              <a:buAutoNum type="arabicPeriod"/>
              <a:tabLst>
                <a:tab pos="469265" algn="l"/>
                <a:tab pos="470534" algn="l"/>
              </a:tabLst>
            </a:pPr>
            <a:r>
              <a:rPr sz="2200" spc="-40" dirty="0">
                <a:latin typeface="Calibri"/>
                <a:cs typeface="Calibri"/>
              </a:rPr>
              <a:t>Track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beam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time:</a:t>
            </a:r>
            <a:endParaRPr sz="2200" dirty="0">
              <a:latin typeface="Calibri"/>
              <a:cs typeface="Calibri"/>
            </a:endParaRPr>
          </a:p>
          <a:p>
            <a:pPr marL="756285" marR="314325" indent="-287020">
              <a:lnSpc>
                <a:spcPts val="2380"/>
              </a:lnSpc>
              <a:spcBef>
                <a:spcPts val="560"/>
              </a:spcBef>
              <a:tabLst>
                <a:tab pos="756285" algn="l"/>
              </a:tabLst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–	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 -arms of </a:t>
            </a:r>
            <a:r>
              <a:rPr sz="2200" spc="-15" dirty="0">
                <a:latin typeface="Calibri"/>
                <a:cs typeface="Calibri"/>
              </a:rPr>
              <a:t>fluoroscopy </a:t>
            </a:r>
            <a:r>
              <a:rPr sz="2200" spc="-10" dirty="0">
                <a:latin typeface="Calibri"/>
                <a:cs typeface="Calibri"/>
              </a:rPr>
              <a:t>devices </a:t>
            </a:r>
            <a:r>
              <a:rPr sz="2200" spc="-20" dirty="0">
                <a:latin typeface="Calibri"/>
                <a:cs typeface="Calibri"/>
              </a:rPr>
              <a:t>have </a:t>
            </a:r>
            <a:r>
              <a:rPr sz="2200" spc="-5" dirty="0">
                <a:latin typeface="Calibri"/>
                <a:cs typeface="Calibri"/>
              </a:rPr>
              <a:t>an </a:t>
            </a:r>
            <a:r>
              <a:rPr sz="2200" spc="-10" dirty="0">
                <a:latin typeface="Calibri"/>
                <a:cs typeface="Calibri"/>
              </a:rPr>
              <a:t>irradiation  </a:t>
            </a:r>
            <a:r>
              <a:rPr sz="2200" spc="-5" dirty="0">
                <a:latin typeface="Calibri"/>
                <a:cs typeface="Calibri"/>
              </a:rPr>
              <a:t>alarm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sounds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every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5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minutes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irradiation</a:t>
            </a:r>
            <a:endParaRPr sz="2200" dirty="0">
              <a:latin typeface="Calibri"/>
              <a:cs typeface="Calibri"/>
            </a:endParaRPr>
          </a:p>
          <a:p>
            <a:pPr marL="533400" indent="-520700">
              <a:lnSpc>
                <a:spcPct val="100000"/>
              </a:lnSpc>
              <a:spcBef>
                <a:spcPts val="220"/>
              </a:spcBef>
              <a:buClr>
                <a:srgbClr val="FF0000"/>
              </a:buClr>
              <a:buAutoNum type="arabicPeriod" startAt="2"/>
              <a:tabLst>
                <a:tab pos="533400" algn="l"/>
                <a:tab pos="534035" algn="l"/>
              </a:tabLst>
            </a:pPr>
            <a:r>
              <a:rPr sz="2200" spc="-20" dirty="0">
                <a:latin typeface="Calibri"/>
                <a:cs typeface="Calibri"/>
              </a:rPr>
              <a:t>Save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last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image:</a:t>
            </a:r>
            <a:endParaRPr sz="2200" dirty="0">
              <a:latin typeface="Calibri"/>
              <a:cs typeface="Calibri"/>
            </a:endParaRPr>
          </a:p>
          <a:p>
            <a:pPr marL="870585" marR="414020" lvl="1" indent="-457200">
              <a:lnSpc>
                <a:spcPts val="2380"/>
              </a:lnSpc>
              <a:spcBef>
                <a:spcPts val="565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200" spc="-10" dirty="0">
                <a:latin typeface="Calibri"/>
                <a:cs typeface="Calibri"/>
              </a:rPr>
              <a:t>Storing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last image </a:t>
            </a:r>
            <a:r>
              <a:rPr sz="2200" spc="-5" dirty="0">
                <a:latin typeface="Calibri"/>
                <a:cs typeface="Calibri"/>
              </a:rPr>
              <a:t>in memory in </a:t>
            </a:r>
            <a:r>
              <a:rPr sz="2200" spc="-10" dirty="0">
                <a:latin typeface="Calibri"/>
                <a:cs typeface="Calibri"/>
              </a:rPr>
              <a:t>this </a:t>
            </a:r>
            <a:r>
              <a:rPr sz="2200" spc="-5" dirty="0">
                <a:latin typeface="Calibri"/>
                <a:cs typeface="Calibri"/>
              </a:rPr>
              <a:t>manner will  </a:t>
            </a:r>
            <a:r>
              <a:rPr sz="2200" spc="-10" dirty="0">
                <a:latin typeface="Calibri"/>
                <a:cs typeface="Calibri"/>
              </a:rPr>
              <a:t>significantly reduce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radiation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dose</a:t>
            </a:r>
            <a:endParaRPr sz="2200" dirty="0">
              <a:latin typeface="Calibri"/>
              <a:cs typeface="Calibri"/>
            </a:endParaRPr>
          </a:p>
          <a:p>
            <a:pPr marL="870585" marR="471805" lvl="1" indent="-457200">
              <a:lnSpc>
                <a:spcPts val="2380"/>
              </a:lnSpc>
              <a:spcBef>
                <a:spcPts val="520"/>
              </a:spcBef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Pressing the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pedal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a long time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not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factor </a:t>
            </a:r>
            <a:r>
              <a:rPr sz="2200" spc="-5" dirty="0">
                <a:latin typeface="Calibri"/>
                <a:cs typeface="Calibri"/>
              </a:rPr>
              <a:t>in  increasing </a:t>
            </a:r>
            <a:r>
              <a:rPr sz="2200" spc="-10" dirty="0">
                <a:latin typeface="Calibri"/>
                <a:cs typeface="Calibri"/>
              </a:rPr>
              <a:t>quality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image brightness,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contrast.</a:t>
            </a:r>
            <a:endParaRPr sz="2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25"/>
              </a:spcBef>
              <a:buClr>
                <a:srgbClr val="FF0000"/>
              </a:buClr>
              <a:buAutoNum type="arabicPeriod" startAt="2"/>
              <a:tabLst>
                <a:tab pos="469265" algn="l"/>
                <a:tab pos="470534" algn="l"/>
              </a:tabLst>
            </a:pPr>
            <a:r>
              <a:rPr sz="2200" spc="-5" dirty="0">
                <a:latin typeface="Calibri"/>
                <a:cs typeface="Calibri"/>
              </a:rPr>
              <a:t>Use the </a:t>
            </a:r>
            <a:r>
              <a:rPr sz="2200" spc="-10" dirty="0">
                <a:latin typeface="Calibri"/>
                <a:cs typeface="Calibri"/>
              </a:rPr>
              <a:t>pulse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mode:</a:t>
            </a:r>
            <a:endParaRPr sz="2200" dirty="0">
              <a:latin typeface="Calibri"/>
              <a:cs typeface="Calibri"/>
            </a:endParaRPr>
          </a:p>
          <a:p>
            <a:pPr marL="870585" lvl="1" indent="-457200">
              <a:lnSpc>
                <a:spcPct val="100000"/>
              </a:lnSpc>
              <a:spcBef>
                <a:spcPts val="265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200" spc="-15" dirty="0">
                <a:latin typeface="Calibri"/>
                <a:cs typeface="Calibri"/>
              </a:rPr>
              <a:t>two </a:t>
            </a:r>
            <a:r>
              <a:rPr sz="2200" spc="-20" dirty="0">
                <a:latin typeface="Calibri"/>
                <a:cs typeface="Calibri"/>
              </a:rPr>
              <a:t>different </a:t>
            </a:r>
            <a:r>
              <a:rPr sz="2200" spc="-5" dirty="0">
                <a:latin typeface="Calibri"/>
                <a:cs typeface="Calibri"/>
              </a:rPr>
              <a:t>modes,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continuous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pulse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870585" marR="5080" lvl="1" indent="-457200">
              <a:lnSpc>
                <a:spcPts val="2380"/>
              </a:lnSpc>
              <a:spcBef>
                <a:spcPts val="560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pulse </a:t>
            </a:r>
            <a:r>
              <a:rPr sz="2200" spc="-5" dirty="0">
                <a:latin typeface="Calibri"/>
                <a:cs typeface="Calibri"/>
              </a:rPr>
              <a:t>–mode </a:t>
            </a:r>
            <a:r>
              <a:rPr sz="2200" dirty="0">
                <a:latin typeface="Calibri"/>
                <a:cs typeface="Calibri"/>
              </a:rPr>
              <a:t>imaging, </a:t>
            </a:r>
            <a:r>
              <a:rPr sz="2200" spc="-20" dirty="0">
                <a:latin typeface="Calibri"/>
                <a:cs typeface="Calibri"/>
              </a:rPr>
              <a:t>intermittent </a:t>
            </a:r>
            <a:r>
              <a:rPr sz="2200" spc="-15" dirty="0">
                <a:latin typeface="Calibri"/>
                <a:cs typeface="Calibri"/>
              </a:rPr>
              <a:t>versus </a:t>
            </a:r>
            <a:r>
              <a:rPr sz="2200" spc="-10" dirty="0">
                <a:latin typeface="Calibri"/>
                <a:cs typeface="Calibri"/>
              </a:rPr>
              <a:t>continuous  radiation.</a:t>
            </a:r>
            <a:endParaRPr sz="2200" dirty="0">
              <a:latin typeface="Calibri"/>
              <a:cs typeface="Calibri"/>
            </a:endParaRPr>
          </a:p>
          <a:p>
            <a:pPr marL="870585" lvl="1" indent="-457200">
              <a:lnSpc>
                <a:spcPts val="2510"/>
              </a:lnSpc>
              <a:spcBef>
                <a:spcPts val="225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200" spc="-5" dirty="0">
                <a:latin typeface="Calibri"/>
                <a:cs typeface="Calibri"/>
              </a:rPr>
              <a:t>This mode </a:t>
            </a:r>
            <a:r>
              <a:rPr sz="2200" spc="-10" dirty="0">
                <a:latin typeface="Calibri"/>
                <a:cs typeface="Calibri"/>
              </a:rPr>
              <a:t>reduces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irradiation </a:t>
            </a:r>
            <a:r>
              <a:rPr sz="2200" spc="-5" dirty="0">
                <a:latin typeface="Calibri"/>
                <a:cs typeface="Calibri"/>
              </a:rPr>
              <a:t>time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up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2200" dirty="0">
              <a:latin typeface="Calibri"/>
              <a:cs typeface="Calibri"/>
            </a:endParaRPr>
          </a:p>
          <a:p>
            <a:pPr marL="870585">
              <a:lnSpc>
                <a:spcPts val="2510"/>
              </a:lnSpc>
            </a:pPr>
            <a:r>
              <a:rPr sz="2200" spc="-5" dirty="0">
                <a:latin typeface="Calibri"/>
                <a:cs typeface="Calibri"/>
              </a:rPr>
              <a:t>times.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3126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2819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/>
              <a:t>Every </a:t>
            </a:r>
            <a:r>
              <a:rPr sz="2400" b="1" i="1" spc="-10" dirty="0"/>
              <a:t>fluoroscopy </a:t>
            </a:r>
            <a:r>
              <a:rPr sz="2400" b="1" i="1" spc="-20" dirty="0"/>
              <a:t>operator </a:t>
            </a:r>
            <a:r>
              <a:rPr sz="2400" b="1" i="1" spc="-5" dirty="0"/>
              <a:t>should do  </a:t>
            </a:r>
            <a:r>
              <a:rPr sz="2400" b="1" i="1" dirty="0"/>
              <a:t>the</a:t>
            </a:r>
            <a:r>
              <a:rPr sz="2400" b="1" i="1" spc="-20" dirty="0"/>
              <a:t> </a:t>
            </a:r>
            <a:r>
              <a:rPr sz="2400" b="1" i="1" spc="-10" dirty="0"/>
              <a:t>following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5001" y="1499922"/>
            <a:ext cx="7181215" cy="46297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38480" indent="-52578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AutoNum type="arabicPeriod" startAt="4"/>
              <a:tabLst>
                <a:tab pos="537845" algn="l"/>
                <a:tab pos="539115" algn="l"/>
              </a:tabLst>
            </a:pPr>
            <a:r>
              <a:rPr sz="2400" spc="-5" dirty="0">
                <a:latin typeface="Calibri"/>
                <a:cs typeface="Calibri"/>
              </a:rPr>
              <a:t>Limit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beam </a:t>
            </a:r>
            <a:r>
              <a:rPr sz="2400" spc="-20" dirty="0">
                <a:latin typeface="Calibri"/>
                <a:cs typeface="Calibri"/>
              </a:rPr>
              <a:t>size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(collimation)</a:t>
            </a:r>
            <a:endParaRPr sz="2400">
              <a:latin typeface="Calibri"/>
              <a:cs typeface="Calibri"/>
            </a:endParaRPr>
          </a:p>
          <a:p>
            <a:pPr marL="870585" marR="5080" lvl="1" indent="-457200">
              <a:lnSpc>
                <a:spcPct val="100000"/>
              </a:lnSpc>
              <a:spcBef>
                <a:spcPts val="509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000" dirty="0">
                <a:latin typeface="Calibri"/>
                <a:cs typeface="Calibri"/>
              </a:rPr>
              <a:t>If </a:t>
            </a:r>
            <a:r>
              <a:rPr sz="2000" spc="-5" dirty="0">
                <a:latin typeface="Calibri"/>
                <a:cs typeface="Calibri"/>
              </a:rPr>
              <a:t>possible, should </a:t>
            </a:r>
            <a:r>
              <a:rPr sz="2000" spc="-10" dirty="0">
                <a:latin typeface="Calibri"/>
                <a:cs typeface="Calibri"/>
              </a:rPr>
              <a:t>restrict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irradiated area </a:t>
            </a:r>
            <a:r>
              <a:rPr sz="2000" spc="-5" dirty="0">
                <a:latin typeface="Calibri"/>
                <a:cs typeface="Calibri"/>
              </a:rPr>
              <a:t>by reducing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diaphragm </a:t>
            </a:r>
            <a:r>
              <a:rPr sz="2000" spc="-5" dirty="0">
                <a:latin typeface="Calibri"/>
                <a:cs typeface="Calibri"/>
              </a:rPr>
              <a:t>or with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collimator</a:t>
            </a:r>
            <a:r>
              <a:rPr sz="2000" spc="-3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870585" lvl="1" indent="-4572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spc="-10" dirty="0">
                <a:latin typeface="Calibri"/>
                <a:cs typeface="Calibri"/>
              </a:rPr>
              <a:t>process </a:t>
            </a:r>
            <a:r>
              <a:rPr sz="2000" spc="-5" dirty="0">
                <a:latin typeface="Calibri"/>
                <a:cs typeface="Calibri"/>
              </a:rPr>
              <a:t>reduces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amount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scattered </a:t>
            </a:r>
            <a:r>
              <a:rPr sz="2000" spc="-10" dirty="0">
                <a:latin typeface="Calibri"/>
                <a:cs typeface="Calibri"/>
              </a:rPr>
              <a:t>radiation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improves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image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quality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 startAt="5"/>
              <a:tabLst>
                <a:tab pos="469265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Set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appropriate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geometry:</a:t>
            </a:r>
            <a:endParaRPr sz="2400">
              <a:latin typeface="Calibri"/>
              <a:cs typeface="Calibri"/>
            </a:endParaRPr>
          </a:p>
          <a:p>
            <a:pPr marL="870585" lvl="1" indent="-457200">
              <a:lnSpc>
                <a:spcPct val="100000"/>
              </a:lnSpc>
              <a:spcBef>
                <a:spcPts val="505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000" dirty="0">
                <a:latin typeface="Calibri"/>
                <a:cs typeface="Calibri"/>
              </a:rPr>
              <a:t>If the X </a:t>
            </a:r>
            <a:r>
              <a:rPr sz="2000" spc="-20" dirty="0">
                <a:latin typeface="Calibri"/>
                <a:cs typeface="Calibri"/>
              </a:rPr>
              <a:t>-ray </a:t>
            </a:r>
            <a:r>
              <a:rPr sz="2000" dirty="0">
                <a:latin typeface="Calibri"/>
                <a:cs typeface="Calibri"/>
              </a:rPr>
              <a:t>tube is </a:t>
            </a:r>
            <a:r>
              <a:rPr sz="2000" spc="-10" dirty="0">
                <a:latin typeface="Calibri"/>
                <a:cs typeface="Calibri"/>
              </a:rPr>
              <a:t>brought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too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close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patient,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5" dirty="0">
                <a:latin typeface="Calibri"/>
                <a:cs typeface="Calibri"/>
              </a:rPr>
              <a:t>can</a:t>
            </a:r>
            <a:endParaRPr sz="200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cause skin </a:t>
            </a:r>
            <a:r>
              <a:rPr sz="2000" dirty="0">
                <a:latin typeface="Calibri"/>
                <a:cs typeface="Calibri"/>
              </a:rPr>
              <a:t>burns </a:t>
            </a:r>
            <a:r>
              <a:rPr sz="2000" spc="-5" dirty="0">
                <a:latin typeface="Calibri"/>
                <a:cs typeface="Calibri"/>
              </a:rPr>
              <a:t>during </a:t>
            </a:r>
            <a:r>
              <a:rPr sz="2000" dirty="0">
                <a:latin typeface="Calibri"/>
                <a:cs typeface="Calibri"/>
              </a:rPr>
              <a:t>long </a:t>
            </a:r>
            <a:r>
              <a:rPr sz="2000" spc="-5" dirty="0">
                <a:latin typeface="Calibri"/>
                <a:cs typeface="Calibri"/>
              </a:rPr>
              <a:t>-term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applications</a:t>
            </a:r>
            <a:endParaRPr sz="2000">
              <a:latin typeface="Calibri"/>
              <a:cs typeface="Calibri"/>
            </a:endParaRPr>
          </a:p>
          <a:p>
            <a:pPr marL="870585" marR="86995" lvl="1" indent="-4572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000" dirty="0">
                <a:latin typeface="Calibri"/>
                <a:cs typeface="Calibri"/>
              </a:rPr>
              <a:t>if the </a:t>
            </a:r>
            <a:r>
              <a:rPr sz="2000" spc="-20" dirty="0">
                <a:latin typeface="Calibri"/>
                <a:cs typeface="Calibri"/>
              </a:rPr>
              <a:t>X-ray </a:t>
            </a:r>
            <a:r>
              <a:rPr sz="2000" dirty="0">
                <a:latin typeface="Calibri"/>
                <a:cs typeface="Calibri"/>
              </a:rPr>
              <a:t>tube is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too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far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patient,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5" dirty="0">
                <a:latin typeface="Calibri"/>
                <a:cs typeface="Calibri"/>
              </a:rPr>
              <a:t>can increase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size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image</a:t>
            </a:r>
            <a:endParaRPr sz="2000">
              <a:latin typeface="Calibri"/>
              <a:cs typeface="Calibri"/>
            </a:endParaRPr>
          </a:p>
          <a:p>
            <a:pPr marL="870585" lvl="1" indent="-4572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000" dirty="0">
                <a:latin typeface="Calibri"/>
                <a:cs typeface="Calibri"/>
              </a:rPr>
              <a:t>As a </a:t>
            </a:r>
            <a:r>
              <a:rPr sz="2000" spc="-5" dirty="0">
                <a:latin typeface="Calibri"/>
                <a:cs typeface="Calibri"/>
              </a:rPr>
              <a:t>rule,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doubling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focus distance </a:t>
            </a:r>
            <a:r>
              <a:rPr sz="2000" spc="-5" dirty="0">
                <a:latin typeface="Calibri"/>
                <a:cs typeface="Calibri"/>
              </a:rPr>
              <a:t>increases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5" dirty="0">
                <a:latin typeface="Calibri"/>
                <a:cs typeface="Calibri"/>
              </a:rPr>
              <a:t>rate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exposure to radiation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fourfold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2139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2819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/>
              <a:t>Every </a:t>
            </a:r>
            <a:r>
              <a:rPr sz="2400" b="1" i="1" spc="-10" dirty="0"/>
              <a:t>fluoroscopy </a:t>
            </a:r>
            <a:r>
              <a:rPr sz="2400" b="1" i="1" spc="-20" dirty="0"/>
              <a:t>operator </a:t>
            </a:r>
            <a:r>
              <a:rPr sz="2400" b="1" i="1" spc="-5" dirty="0"/>
              <a:t>should do  </a:t>
            </a:r>
            <a:r>
              <a:rPr sz="2400" b="1" i="1" dirty="0"/>
              <a:t>the</a:t>
            </a:r>
            <a:r>
              <a:rPr sz="2400" b="1" i="1" spc="-20" dirty="0"/>
              <a:t> </a:t>
            </a:r>
            <a:r>
              <a:rPr sz="2400" b="1" i="1" spc="-10" dirty="0"/>
              <a:t>following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5001" y="1499922"/>
            <a:ext cx="7287259" cy="37153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07060" indent="-59436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AutoNum type="arabicPeriod" startAt="6"/>
              <a:tabLst>
                <a:tab pos="606425" algn="l"/>
                <a:tab pos="607695" algn="l"/>
              </a:tabLst>
            </a:pPr>
            <a:r>
              <a:rPr sz="2400" spc="-10" dirty="0">
                <a:latin typeface="Calibri"/>
                <a:cs typeface="Calibri"/>
              </a:rPr>
              <a:t>Eliminate </a:t>
            </a:r>
            <a:r>
              <a:rPr sz="2400" dirty="0">
                <a:latin typeface="Calibri"/>
                <a:cs typeface="Calibri"/>
              </a:rPr>
              <a:t>X </a:t>
            </a:r>
            <a:r>
              <a:rPr sz="2400" spc="-25" dirty="0">
                <a:latin typeface="Calibri"/>
                <a:cs typeface="Calibri"/>
              </a:rPr>
              <a:t>-rays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outside:</a:t>
            </a:r>
            <a:endParaRPr sz="2400" dirty="0">
              <a:latin typeface="Calibri"/>
              <a:cs typeface="Calibri"/>
            </a:endParaRPr>
          </a:p>
          <a:p>
            <a:pPr marL="870585" marR="156210" lvl="1" indent="-457200">
              <a:lnSpc>
                <a:spcPct val="100000"/>
              </a:lnSpc>
              <a:spcBef>
                <a:spcPts val="509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000" spc="-5" dirty="0">
                <a:latin typeface="Calibri"/>
                <a:cs typeface="Calibri"/>
              </a:rPr>
              <a:t>Outside light </a:t>
            </a:r>
            <a:r>
              <a:rPr sz="2000" spc="-10" dirty="0">
                <a:latin typeface="Calibri"/>
                <a:cs typeface="Calibri"/>
              </a:rPr>
              <a:t>barriers interacting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fluoroscopy </a:t>
            </a:r>
            <a:r>
              <a:rPr sz="2000" spc="-5" dirty="0">
                <a:latin typeface="Calibri"/>
                <a:cs typeface="Calibri"/>
              </a:rPr>
              <a:t>device  can block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image </a:t>
            </a:r>
            <a:r>
              <a:rPr sz="2000" spc="-10" dirty="0">
                <a:latin typeface="Calibri"/>
                <a:cs typeface="Calibri"/>
              </a:rPr>
              <a:t>details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being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seen.</a:t>
            </a:r>
            <a:endParaRPr sz="2000" dirty="0">
              <a:latin typeface="Calibri"/>
              <a:cs typeface="Calibri"/>
            </a:endParaRPr>
          </a:p>
          <a:p>
            <a:pPr marL="870585" lvl="1" indent="-4572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such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case,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fluoroscopic </a:t>
            </a:r>
            <a:r>
              <a:rPr sz="2000" spc="-5" dirty="0">
                <a:latin typeface="Calibri"/>
                <a:cs typeface="Calibri"/>
              </a:rPr>
              <a:t>image needs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5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enlarged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endParaRPr sz="2000" dirty="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amount of </a:t>
            </a:r>
            <a:r>
              <a:rPr sz="2000" spc="-15" dirty="0">
                <a:latin typeface="Calibri"/>
                <a:cs typeface="Calibri"/>
              </a:rPr>
              <a:t>scattered </a:t>
            </a:r>
            <a:r>
              <a:rPr sz="2000" spc="-5" dirty="0">
                <a:latin typeface="Calibri"/>
                <a:cs typeface="Calibri"/>
              </a:rPr>
              <a:t>light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increased.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 startAt="7"/>
              <a:tabLst>
                <a:tab pos="469265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The device should </a:t>
            </a:r>
            <a:r>
              <a:rPr sz="2400" spc="-15" dirty="0">
                <a:latin typeface="Calibri"/>
                <a:cs typeface="Calibri"/>
              </a:rPr>
              <a:t>undergo </a:t>
            </a:r>
            <a:r>
              <a:rPr sz="2400" spc="-10" dirty="0">
                <a:latin typeface="Calibri"/>
                <a:cs typeface="Calibri"/>
              </a:rPr>
              <a:t>technical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checks</a:t>
            </a:r>
            <a:r>
              <a:rPr sz="2000" spc="-5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870585" lvl="1" indent="-457200">
              <a:lnSpc>
                <a:spcPct val="100000"/>
              </a:lnSpc>
              <a:spcBef>
                <a:spcPts val="505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000" spc="-20" dirty="0">
                <a:latin typeface="Calibri"/>
                <a:cs typeface="Calibri"/>
              </a:rPr>
              <a:t>Technical </a:t>
            </a:r>
            <a:r>
              <a:rPr sz="2000" spc="-10" dirty="0">
                <a:latin typeface="Calibri"/>
                <a:cs typeface="Calibri"/>
              </a:rPr>
              <a:t>control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very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important</a:t>
            </a:r>
            <a:endParaRPr sz="2000" dirty="0">
              <a:latin typeface="Calibri"/>
              <a:cs typeface="Calibri"/>
            </a:endParaRPr>
          </a:p>
          <a:p>
            <a:pPr marL="870585" lvl="1" indent="-45720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000" spc="-5" dirty="0">
                <a:latin typeface="Calibri"/>
                <a:cs typeface="Calibri"/>
              </a:rPr>
              <a:t>image </a:t>
            </a:r>
            <a:r>
              <a:rPr sz="2000" spc="-10" dirty="0">
                <a:latin typeface="Calibri"/>
                <a:cs typeface="Calibri"/>
              </a:rPr>
              <a:t>intensifier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ages</a:t>
            </a:r>
            <a:endParaRPr sz="2000" dirty="0">
              <a:latin typeface="Calibri"/>
              <a:cs typeface="Calibri"/>
            </a:endParaRPr>
          </a:p>
          <a:p>
            <a:pPr marL="870585" lvl="1" indent="-4572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000" spc="-10" dirty="0">
                <a:latin typeface="Calibri"/>
                <a:cs typeface="Calibri"/>
              </a:rPr>
              <a:t>automatic </a:t>
            </a:r>
            <a:r>
              <a:rPr sz="2000" spc="-5" dirty="0">
                <a:latin typeface="Calibri"/>
                <a:cs typeface="Calibri"/>
              </a:rPr>
              <a:t>brightness </a:t>
            </a:r>
            <a:r>
              <a:rPr sz="2000" spc="-15" dirty="0">
                <a:latin typeface="Calibri"/>
                <a:cs typeface="Calibri"/>
              </a:rPr>
              <a:t>control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mode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6841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2819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/>
              <a:t>Every </a:t>
            </a:r>
            <a:r>
              <a:rPr sz="2400" b="1" i="1" spc="-10" dirty="0"/>
              <a:t>fluoroscopy </a:t>
            </a:r>
            <a:r>
              <a:rPr sz="2400" b="1" i="1" spc="-20" dirty="0"/>
              <a:t>operator </a:t>
            </a:r>
            <a:r>
              <a:rPr sz="2400" b="1" i="1" spc="-5" dirty="0"/>
              <a:t>should do  </a:t>
            </a:r>
            <a:r>
              <a:rPr sz="2400" b="1" i="1" dirty="0"/>
              <a:t>the</a:t>
            </a:r>
            <a:r>
              <a:rPr sz="2400" b="1" i="1" spc="-20" dirty="0"/>
              <a:t> </a:t>
            </a:r>
            <a:r>
              <a:rPr sz="2400" b="1" i="1" spc="-10" dirty="0"/>
              <a:t>following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1371600"/>
            <a:ext cx="7185659" cy="475707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016760">
              <a:lnSpc>
                <a:spcPct val="100000"/>
              </a:lnSpc>
              <a:spcBef>
                <a:spcPts val="415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8.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Wear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protective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clothing</a:t>
            </a:r>
            <a:endParaRPr sz="2400" dirty="0">
              <a:latin typeface="Calibri"/>
              <a:cs typeface="Calibri"/>
            </a:endParaRPr>
          </a:p>
          <a:p>
            <a:pPr marL="469900" marR="262890" indent="-457200">
              <a:lnSpc>
                <a:spcPts val="2160"/>
              </a:lnSpc>
              <a:spcBef>
                <a:spcPts val="540"/>
              </a:spcBef>
              <a:buClr>
                <a:srgbClr val="FF0000"/>
              </a:buClr>
              <a:buFont typeface="+mj-lt"/>
              <a:buAutoNum type="alphaLcPeriod"/>
              <a:tabLst>
                <a:tab pos="354965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Elastic </a:t>
            </a:r>
            <a:r>
              <a:rPr sz="2000" spc="-10" dirty="0">
                <a:latin typeface="Calibri"/>
                <a:cs typeface="Calibri"/>
              </a:rPr>
              <a:t>protective </a:t>
            </a:r>
            <a:r>
              <a:rPr sz="2000" dirty="0">
                <a:latin typeface="Calibri"/>
                <a:cs typeface="Calibri"/>
              </a:rPr>
              <a:t>clothing </a:t>
            </a:r>
            <a:r>
              <a:rPr sz="2000" spc="-5" dirty="0">
                <a:latin typeface="Calibri"/>
                <a:cs typeface="Calibri"/>
              </a:rPr>
              <a:t>such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aprons, vests, </a:t>
            </a:r>
            <a:r>
              <a:rPr sz="2000" spc="-5" dirty="0">
                <a:latin typeface="Calibri"/>
                <a:cs typeface="Calibri"/>
              </a:rPr>
              <a:t>shirts, skirts,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thyroid protectors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gloves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glasses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used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stationary </a:t>
            </a:r>
            <a:r>
              <a:rPr sz="2000" spc="-5" dirty="0">
                <a:latin typeface="Calibri"/>
                <a:cs typeface="Calibri"/>
              </a:rPr>
              <a:t>or  moving </a:t>
            </a:r>
            <a:r>
              <a:rPr sz="2000" spc="-10" dirty="0">
                <a:latin typeface="Calibri"/>
                <a:cs typeface="Calibri"/>
              </a:rPr>
              <a:t>environments </a:t>
            </a:r>
            <a:r>
              <a:rPr sz="2000" dirty="0">
                <a:latin typeface="Calibri"/>
                <a:cs typeface="Calibri"/>
              </a:rPr>
              <a:t>without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shielding</a:t>
            </a:r>
            <a:endParaRPr sz="2000" dirty="0">
              <a:latin typeface="Calibri"/>
              <a:cs typeface="Calibri"/>
            </a:endParaRPr>
          </a:p>
          <a:p>
            <a:pPr marL="469900" marR="394970" indent="-457200">
              <a:lnSpc>
                <a:spcPts val="2160"/>
              </a:lnSpc>
              <a:spcBef>
                <a:spcPts val="480"/>
              </a:spcBef>
              <a:buClr>
                <a:srgbClr val="FF0000"/>
              </a:buClr>
              <a:buFont typeface="+mj-lt"/>
              <a:buAutoNum type="alphaLcPeriod"/>
              <a:tabLst>
                <a:tab pos="354965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they will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never completely </a:t>
            </a:r>
            <a:r>
              <a:rPr sz="2000" spc="-15" dirty="0">
                <a:latin typeface="Calibri"/>
                <a:cs typeface="Calibri"/>
              </a:rPr>
              <a:t>stop X-rays, </a:t>
            </a:r>
            <a:r>
              <a:rPr sz="2000" spc="-5" dirty="0">
                <a:latin typeface="Calibri"/>
                <a:cs typeface="Calibri"/>
              </a:rPr>
              <a:t>only reduce </a:t>
            </a:r>
            <a:r>
              <a:rPr sz="2000" dirty="0">
                <a:latin typeface="Calibri"/>
                <a:cs typeface="Calibri"/>
              </a:rPr>
              <a:t>them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5" dirty="0">
                <a:latin typeface="Calibri"/>
                <a:cs typeface="Calibri"/>
              </a:rPr>
              <a:t>acceptable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level</a:t>
            </a:r>
            <a:endParaRPr sz="2000" dirty="0">
              <a:latin typeface="Calibri"/>
              <a:cs typeface="Calibri"/>
            </a:endParaRPr>
          </a:p>
          <a:p>
            <a:pPr marL="469900" marR="5080" indent="-457200">
              <a:lnSpc>
                <a:spcPts val="2160"/>
              </a:lnSpc>
              <a:spcBef>
                <a:spcPts val="480"/>
              </a:spcBef>
              <a:buClr>
                <a:srgbClr val="FF0000"/>
              </a:buClr>
              <a:buFont typeface="+mj-lt"/>
              <a:buAutoNum type="alphaLcPeriod"/>
              <a:tabLst>
                <a:tab pos="354965" algn="l"/>
                <a:tab pos="356235" algn="l"/>
              </a:tabLst>
            </a:pPr>
            <a:r>
              <a:rPr sz="2000" spc="-25" dirty="0">
                <a:latin typeface="Calibri"/>
                <a:cs typeface="Calibri"/>
              </a:rPr>
              <a:t>At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100 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kV,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3.2%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beam </a:t>
            </a:r>
            <a:r>
              <a:rPr sz="2000" spc="-5" dirty="0">
                <a:latin typeface="Calibri"/>
                <a:cs typeface="Calibri"/>
              </a:rPr>
              <a:t>will pass through </a:t>
            </a:r>
            <a:r>
              <a:rPr sz="2000" dirty="0">
                <a:latin typeface="Calibri"/>
                <a:cs typeface="Calibri"/>
              </a:rPr>
              <a:t>a 0.5 mm lead </a:t>
            </a:r>
            <a:r>
              <a:rPr sz="2000" spc="-5" dirty="0">
                <a:latin typeface="Calibri"/>
                <a:cs typeface="Calibri"/>
              </a:rPr>
              <a:t>shirt,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70 kV 0.36% </a:t>
            </a:r>
            <a:r>
              <a:rPr sz="2000" spc="-5" dirty="0">
                <a:latin typeface="Calibri"/>
                <a:cs typeface="Calibri"/>
              </a:rPr>
              <a:t>will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pass.</a:t>
            </a:r>
            <a:endParaRPr sz="2000" dirty="0">
              <a:latin typeface="Calibri"/>
              <a:cs typeface="Calibri"/>
            </a:endParaRPr>
          </a:p>
          <a:p>
            <a:pPr marL="355600" marR="168275" indent="-342900">
              <a:lnSpc>
                <a:spcPts val="2160"/>
              </a:lnSpc>
              <a:spcBef>
                <a:spcPts val="480"/>
              </a:spcBef>
              <a:buClr>
                <a:srgbClr val="FF0000"/>
              </a:buClr>
              <a:buFont typeface="+mj-lt"/>
              <a:buAutoNum type="alphaLcPeriod"/>
              <a:tabLst>
                <a:tab pos="411480" algn="l"/>
                <a:tab pos="412115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if the </a:t>
            </a:r>
            <a:r>
              <a:rPr sz="2000" spc="-10" dirty="0">
                <a:latin typeface="Calibri"/>
                <a:cs typeface="Calibri"/>
              </a:rPr>
              <a:t>physician </a:t>
            </a:r>
            <a:r>
              <a:rPr sz="2000" spc="-15" dirty="0">
                <a:latin typeface="Calibri"/>
                <a:cs typeface="Calibri"/>
              </a:rPr>
              <a:t>wears </a:t>
            </a:r>
            <a:r>
              <a:rPr sz="2000" dirty="0">
                <a:latin typeface="Calibri"/>
                <a:cs typeface="Calibri"/>
              </a:rPr>
              <a:t>a lead </a:t>
            </a:r>
            <a:r>
              <a:rPr sz="2000" spc="-10" dirty="0">
                <a:latin typeface="Calibri"/>
                <a:cs typeface="Calibri"/>
              </a:rPr>
              <a:t>apron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gloves </a:t>
            </a:r>
            <a:r>
              <a:rPr sz="2000" spc="-5" dirty="0">
                <a:latin typeface="Calibri"/>
                <a:cs typeface="Calibri"/>
              </a:rPr>
              <a:t>but </a:t>
            </a:r>
            <a:r>
              <a:rPr sz="2000" spc="-10" dirty="0">
                <a:latin typeface="Calibri"/>
                <a:cs typeface="Calibri"/>
              </a:rPr>
              <a:t>stands </a:t>
            </a:r>
            <a:r>
              <a:rPr sz="2000" dirty="0">
                <a:latin typeface="Calibri"/>
                <a:cs typeface="Calibri"/>
              </a:rPr>
              <a:t>in the  </a:t>
            </a:r>
            <a:r>
              <a:rPr sz="2000" spc="-25" dirty="0">
                <a:latin typeface="Calibri"/>
                <a:cs typeface="Calibri"/>
              </a:rPr>
              <a:t>way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primary </a:t>
            </a:r>
            <a:r>
              <a:rPr sz="2000" spc="-10" dirty="0">
                <a:latin typeface="Calibri"/>
                <a:cs typeface="Calibri"/>
              </a:rPr>
              <a:t>radiation </a:t>
            </a:r>
            <a:r>
              <a:rPr sz="2000" spc="-5" dirty="0">
                <a:latin typeface="Calibri"/>
                <a:cs typeface="Calibri"/>
              </a:rPr>
              <a:t>path, full security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not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guaranteed</a:t>
            </a:r>
            <a:endParaRPr sz="2000" dirty="0">
              <a:latin typeface="Calibri"/>
              <a:cs typeface="Calibri"/>
            </a:endParaRPr>
          </a:p>
          <a:p>
            <a:pPr marL="469900" marR="447675" indent="-457200">
              <a:lnSpc>
                <a:spcPts val="2160"/>
              </a:lnSpc>
              <a:spcBef>
                <a:spcPts val="484"/>
              </a:spcBef>
              <a:buClr>
                <a:srgbClr val="FF0000"/>
              </a:buClr>
              <a:buFont typeface="+mj-lt"/>
              <a:buAutoNum type="alphaLcPeriod"/>
              <a:tabLst>
                <a:tab pos="354965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lead </a:t>
            </a:r>
            <a:r>
              <a:rPr sz="2000" spc="-10" dirty="0">
                <a:latin typeface="Calibri"/>
                <a:cs typeface="Calibri"/>
              </a:rPr>
              <a:t>apron </a:t>
            </a:r>
            <a:r>
              <a:rPr sz="2000" spc="-5" dirty="0">
                <a:latin typeface="Calibri"/>
                <a:cs typeface="Calibri"/>
              </a:rPr>
              <a:t>used correctly can </a:t>
            </a:r>
            <a:r>
              <a:rPr sz="2000" spc="-15" dirty="0">
                <a:latin typeface="Calibri"/>
                <a:cs typeface="Calibri"/>
              </a:rPr>
              <a:t>offer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80%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protection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active  blood -producing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organs</a:t>
            </a:r>
            <a:endParaRPr sz="2000" dirty="0">
              <a:latin typeface="Calibri"/>
              <a:cs typeface="Calibri"/>
            </a:endParaRPr>
          </a:p>
          <a:p>
            <a:pPr marL="469900" marR="105410" indent="-457200">
              <a:lnSpc>
                <a:spcPts val="2160"/>
              </a:lnSpc>
              <a:spcBef>
                <a:spcPts val="480"/>
              </a:spcBef>
              <a:buClr>
                <a:srgbClr val="FF0000"/>
              </a:buClr>
              <a:buFont typeface="+mj-lt"/>
              <a:buAutoNum type="alphaLcPeriod"/>
              <a:tabLst>
                <a:tab pos="354965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well </a:t>
            </a:r>
            <a:r>
              <a:rPr sz="2000" spc="-5" dirty="0">
                <a:latin typeface="Calibri"/>
                <a:cs typeface="Calibri"/>
              </a:rPr>
              <a:t>-chosen </a:t>
            </a:r>
            <a:r>
              <a:rPr sz="2000" spc="-10" dirty="0">
                <a:latin typeface="Calibri"/>
                <a:cs typeface="Calibri"/>
              </a:rPr>
              <a:t>apron </a:t>
            </a:r>
            <a:r>
              <a:rPr sz="2000" spc="-5" dirty="0">
                <a:latin typeface="Calibri"/>
                <a:cs typeface="Calibri"/>
              </a:rPr>
              <a:t>should </a:t>
            </a:r>
            <a:r>
              <a:rPr sz="2000" spc="-15" dirty="0">
                <a:latin typeface="Calibri"/>
                <a:cs typeface="Calibri"/>
              </a:rPr>
              <a:t>start </a:t>
            </a:r>
            <a:r>
              <a:rPr sz="2000" spc="-10" dirty="0">
                <a:latin typeface="Calibri"/>
                <a:cs typeface="Calibri"/>
              </a:rPr>
              <a:t>just </a:t>
            </a:r>
            <a:r>
              <a:rPr sz="2000" spc="-5" dirty="0">
                <a:latin typeface="Calibri"/>
                <a:cs typeface="Calibri"/>
              </a:rPr>
              <a:t>below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manubrium 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sternum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include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pubis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symphysis </a:t>
            </a:r>
            <a:r>
              <a:rPr sz="2000" spc="-10" dirty="0">
                <a:latin typeface="Calibri"/>
                <a:cs typeface="Calibri"/>
              </a:rPr>
              <a:t>index </a:t>
            </a:r>
            <a:r>
              <a:rPr sz="2000" spc="-5" dirty="0">
                <a:latin typeface="Calibri"/>
                <a:cs typeface="Calibri"/>
              </a:rPr>
              <a:t>down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just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above 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knee.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419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2819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/>
              <a:t>Every </a:t>
            </a:r>
            <a:r>
              <a:rPr sz="2400" b="1" i="1" spc="-10" dirty="0"/>
              <a:t>fluoroscopy </a:t>
            </a:r>
            <a:r>
              <a:rPr sz="2400" b="1" i="1" spc="-20" dirty="0"/>
              <a:t>operator </a:t>
            </a:r>
            <a:r>
              <a:rPr sz="2400" b="1" i="1" spc="-5" dirty="0"/>
              <a:t>should do  </a:t>
            </a:r>
            <a:r>
              <a:rPr sz="2400" b="1" i="1" dirty="0"/>
              <a:t>the</a:t>
            </a:r>
            <a:r>
              <a:rPr sz="2400" b="1" i="1" spc="-20" dirty="0"/>
              <a:t> </a:t>
            </a:r>
            <a:r>
              <a:rPr sz="2400" b="1" i="1" spc="-10" dirty="0"/>
              <a:t>following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1615984"/>
            <a:ext cx="7369809" cy="4495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01676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8.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Wear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protective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clothing</a:t>
            </a:r>
            <a:endParaRPr sz="2400" dirty="0">
              <a:latin typeface="Calibri"/>
              <a:cs typeface="Calibri"/>
            </a:endParaRPr>
          </a:p>
          <a:p>
            <a:pPr marL="12700" marR="342265">
              <a:lnSpc>
                <a:spcPct val="100000"/>
              </a:lnSpc>
              <a:spcBef>
                <a:spcPts val="509"/>
              </a:spcBef>
              <a:buClr>
                <a:srgbClr val="FF0000"/>
              </a:buClr>
              <a:tabLst>
                <a:tab pos="354965" algn="l"/>
                <a:tab pos="356235" algn="l"/>
              </a:tabLst>
            </a:pPr>
            <a:r>
              <a:rPr lang="en-US" sz="2000" spc="-15" dirty="0">
                <a:solidFill>
                  <a:srgbClr val="FF0000"/>
                </a:solidFill>
                <a:latin typeface="Calibri"/>
                <a:cs typeface="Calibri"/>
              </a:rPr>
              <a:t>g.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protection to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effective,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face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person must </a:t>
            </a:r>
            <a:r>
              <a:rPr sz="2000" spc="-5" dirty="0">
                <a:latin typeface="Calibri"/>
                <a:cs typeface="Calibri"/>
              </a:rPr>
              <a:t>be  </a:t>
            </a:r>
            <a:r>
              <a:rPr sz="2000" dirty="0">
                <a:latin typeface="Calibri"/>
                <a:cs typeface="Calibri"/>
              </a:rPr>
              <a:t>turned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toward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scattering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source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tabLst>
                <a:tab pos="354965" algn="l"/>
                <a:tab pos="356235" algn="l"/>
              </a:tabLst>
            </a:pPr>
            <a:r>
              <a:rPr lang="en-US" sz="2000" spc="-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en-US" sz="2000" spc="-5" dirty="0">
                <a:latin typeface="Calibri"/>
                <a:cs typeface="Calibri"/>
              </a:rPr>
              <a:t>.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physician </a:t>
            </a:r>
            <a:r>
              <a:rPr sz="2000" spc="-5" dirty="0">
                <a:latin typeface="Calibri"/>
                <a:cs typeface="Calibri"/>
              </a:rPr>
              <a:t>who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implementing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fluoroscopy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procedure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should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turn their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back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beam</a:t>
            </a:r>
            <a:endParaRPr sz="2000" dirty="0">
              <a:latin typeface="Calibri"/>
              <a:cs typeface="Calibri"/>
            </a:endParaRPr>
          </a:p>
          <a:p>
            <a:pPr marL="12700" marR="15303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tabLst>
                <a:tab pos="354965" algn="l"/>
                <a:tab pos="356235" algn="l"/>
              </a:tabLst>
            </a:pPr>
            <a:r>
              <a:rPr lang="en-US" sz="2000" spc="-15" dirty="0" err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000" spc="-15" dirty="0">
                <a:solidFill>
                  <a:srgbClr val="FF0000"/>
                </a:solidFill>
                <a:latin typeface="Calibri"/>
                <a:cs typeface="Calibri"/>
              </a:rPr>
              <a:t>. </a:t>
            </a:r>
            <a:r>
              <a:rPr sz="2000" spc="-15" dirty="0">
                <a:latin typeface="Calibri"/>
                <a:cs typeface="Calibri"/>
              </a:rPr>
              <a:t>reinforced </a:t>
            </a:r>
            <a:r>
              <a:rPr sz="2000" spc="-5" dirty="0">
                <a:latin typeface="Calibri"/>
                <a:cs typeface="Calibri"/>
              </a:rPr>
              <a:t>or equivalent </a:t>
            </a:r>
            <a:r>
              <a:rPr sz="2000" spc="-10" dirty="0">
                <a:latin typeface="Calibri"/>
                <a:cs typeface="Calibri"/>
              </a:rPr>
              <a:t>materials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filled with </a:t>
            </a:r>
            <a:r>
              <a:rPr sz="2000" dirty="0">
                <a:latin typeface="Calibri"/>
                <a:cs typeface="Calibri"/>
              </a:rPr>
              <a:t>lead, </a:t>
            </a:r>
            <a:r>
              <a:rPr sz="2000" spc="-25" dirty="0">
                <a:latin typeface="Calibri"/>
                <a:cs typeface="Calibri"/>
              </a:rPr>
              <a:t>copper,  </a:t>
            </a:r>
            <a:r>
              <a:rPr sz="2000" spc="-5" dirty="0">
                <a:latin typeface="Calibri"/>
                <a:cs typeface="Calibri"/>
              </a:rPr>
              <a:t>barium,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tungsten</a:t>
            </a:r>
            <a:endParaRPr sz="2000" dirty="0">
              <a:latin typeface="Calibri"/>
              <a:cs typeface="Calibri"/>
            </a:endParaRPr>
          </a:p>
          <a:p>
            <a:pPr marL="12700" marR="21907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tabLst>
                <a:tab pos="354965" algn="l"/>
                <a:tab pos="356235" algn="l"/>
              </a:tabLst>
            </a:pPr>
            <a:r>
              <a:rPr lang="en-US" sz="2000" spc="-5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lang="en-US" sz="2000" spc="-5" dirty="0">
                <a:latin typeface="Calibri"/>
                <a:cs typeface="Calibri"/>
              </a:rPr>
              <a:t>. </a:t>
            </a:r>
            <a:r>
              <a:rPr sz="2000" spc="-5" dirty="0">
                <a:latin typeface="Calibri"/>
                <a:cs typeface="Calibri"/>
              </a:rPr>
              <a:t>These </a:t>
            </a:r>
            <a:r>
              <a:rPr sz="2000" spc="-10" dirty="0">
                <a:latin typeface="Calibri"/>
                <a:cs typeface="Calibri"/>
              </a:rPr>
              <a:t>aprons </a:t>
            </a:r>
            <a:r>
              <a:rPr sz="2000" spc="-5" dirty="0">
                <a:latin typeface="Calibri"/>
                <a:cs typeface="Calibri"/>
              </a:rPr>
              <a:t>should not be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folded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wrinkled</a:t>
            </a:r>
            <a:r>
              <a:rPr sz="2000" dirty="0">
                <a:latin typeface="Calibri"/>
                <a:cs typeface="Calibri"/>
              </a:rPr>
              <a:t>, and </a:t>
            </a:r>
            <a:r>
              <a:rPr sz="2000" spc="-5" dirty="0">
                <a:latin typeface="Calibri"/>
                <a:cs typeface="Calibri"/>
              </a:rPr>
              <a:t>should not be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thrown around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randomly</a:t>
            </a:r>
            <a:endParaRPr sz="2000" dirty="0">
              <a:latin typeface="Calibri"/>
              <a:cs typeface="Calibri"/>
            </a:endParaRPr>
          </a:p>
          <a:p>
            <a:pPr marL="12700" marR="4953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tabLst>
                <a:tab pos="354965" algn="l"/>
                <a:tab pos="356235" algn="l"/>
              </a:tabLst>
            </a:pPr>
            <a:r>
              <a:rPr lang="en-US" sz="2000" spc="-5" dirty="0">
                <a:solidFill>
                  <a:srgbClr val="FF0000"/>
                </a:solidFill>
                <a:latin typeface="Calibri"/>
                <a:cs typeface="Calibri"/>
              </a:rPr>
              <a:t>k.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addition, they should be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checked every 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r>
              <a:rPr sz="2000" spc="-40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10" dirty="0">
                <a:latin typeface="Calibri"/>
                <a:cs typeface="Calibri"/>
              </a:rPr>
              <a:t>vital </a:t>
            </a:r>
            <a:r>
              <a:rPr sz="2000" spc="-5" dirty="0">
                <a:latin typeface="Calibri"/>
                <a:cs typeface="Calibri"/>
              </a:rPr>
              <a:t>areas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spc="-5" dirty="0">
                <a:latin typeface="Calibri"/>
                <a:cs typeface="Calibri"/>
              </a:rPr>
              <a:t>ensure there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0" dirty="0">
                <a:latin typeface="Calibri"/>
                <a:cs typeface="Calibri"/>
              </a:rPr>
              <a:t>cracks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breaks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tabLst>
                <a:tab pos="354965" algn="l"/>
                <a:tab pos="356235" algn="l"/>
              </a:tabLst>
            </a:pPr>
            <a:r>
              <a:rPr lang="en-US" sz="2000" spc="-95" dirty="0">
                <a:solidFill>
                  <a:srgbClr val="FF0000"/>
                </a:solidFill>
                <a:latin typeface="Calibri"/>
                <a:cs typeface="Calibri"/>
              </a:rPr>
              <a:t>l. </a:t>
            </a: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protect against </a:t>
            </a:r>
            <a:r>
              <a:rPr sz="2000" spc="-15" dirty="0">
                <a:latin typeface="Calibri"/>
                <a:cs typeface="Calibri"/>
              </a:rPr>
              <a:t>scattered </a:t>
            </a:r>
            <a:r>
              <a:rPr sz="2000" spc="-10" dirty="0">
                <a:latin typeface="Calibri"/>
                <a:cs typeface="Calibri"/>
              </a:rPr>
              <a:t>radiation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patient,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two</a:t>
            </a:r>
            <a:r>
              <a:rPr sz="2000"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hanging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lead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curtains </a:t>
            </a:r>
            <a:r>
              <a:rPr sz="2000" spc="-10" dirty="0">
                <a:latin typeface="Calibri"/>
                <a:cs typeface="Calibri"/>
              </a:rPr>
              <a:t>next 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sides </a:t>
            </a:r>
            <a:r>
              <a:rPr sz="2000" dirty="0">
                <a:latin typeface="Calibri"/>
                <a:cs typeface="Calibri"/>
              </a:rPr>
              <a:t>of the </a:t>
            </a:r>
            <a:r>
              <a:rPr sz="2000" spc="-10" dirty="0">
                <a:latin typeface="Calibri"/>
                <a:cs typeface="Calibri"/>
              </a:rPr>
              <a:t>fluoroscopy </a:t>
            </a:r>
            <a:r>
              <a:rPr sz="2000" spc="-5" dirty="0">
                <a:latin typeface="Calibri"/>
                <a:cs typeface="Calibri"/>
              </a:rPr>
              <a:t>tables can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56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01" y="1000125"/>
            <a:ext cx="6890092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50382" y="1278255"/>
            <a:ext cx="78866" cy="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1219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9489" y="1057402"/>
            <a:ext cx="106934" cy="115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3871" y="1057275"/>
            <a:ext cx="101853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2084" y="1053719"/>
            <a:ext cx="176403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5413" y="1053719"/>
            <a:ext cx="176402" cy="2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3016" y="1053719"/>
            <a:ext cx="176402" cy="2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7509" y="1053719"/>
            <a:ext cx="176402" cy="2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08063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4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2" y="54482"/>
                </a:lnTo>
                <a:lnTo>
                  <a:pt x="171322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15708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4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98210" y="1006221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4" h="346075">
                <a:moveTo>
                  <a:pt x="0" y="0"/>
                </a:moveTo>
                <a:lnTo>
                  <a:pt x="65150" y="0"/>
                </a:lnTo>
                <a:lnTo>
                  <a:pt x="146938" y="147446"/>
                </a:lnTo>
                <a:lnTo>
                  <a:pt x="229108" y="0"/>
                </a:lnTo>
                <a:lnTo>
                  <a:pt x="294004" y="0"/>
                </a:lnTo>
                <a:lnTo>
                  <a:pt x="177926" y="203834"/>
                </a:lnTo>
                <a:lnTo>
                  <a:pt x="177926" y="345566"/>
                </a:lnTo>
                <a:lnTo>
                  <a:pt x="116586" y="345566"/>
                </a:lnTo>
                <a:lnTo>
                  <a:pt x="116586" y="203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63620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6" y="233044"/>
                </a:lnTo>
                <a:lnTo>
                  <a:pt x="195326" y="0"/>
                </a:lnTo>
                <a:lnTo>
                  <a:pt x="256540" y="0"/>
                </a:lnTo>
                <a:lnTo>
                  <a:pt x="256540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6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6920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4980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82752" y="135381"/>
                </a:lnTo>
                <a:lnTo>
                  <a:pt x="182752" y="187578"/>
                </a:lnTo>
                <a:lnTo>
                  <a:pt x="61341" y="187578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8820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5650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5022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5" h="346075">
                <a:moveTo>
                  <a:pt x="0" y="0"/>
                </a:moveTo>
                <a:lnTo>
                  <a:pt x="61328" y="0"/>
                </a:lnTo>
                <a:lnTo>
                  <a:pt x="61328" y="135381"/>
                </a:lnTo>
                <a:lnTo>
                  <a:pt x="198856" y="135381"/>
                </a:lnTo>
                <a:lnTo>
                  <a:pt x="198856" y="0"/>
                </a:lnTo>
                <a:lnTo>
                  <a:pt x="259486" y="0"/>
                </a:lnTo>
                <a:lnTo>
                  <a:pt x="259486" y="345566"/>
                </a:lnTo>
                <a:lnTo>
                  <a:pt x="198856" y="345566"/>
                </a:lnTo>
                <a:lnTo>
                  <a:pt x="198856" y="189864"/>
                </a:lnTo>
                <a:lnTo>
                  <a:pt x="61328" y="189864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4101" y="1006221"/>
            <a:ext cx="424815" cy="350520"/>
          </a:xfrm>
          <a:custGeom>
            <a:avLst/>
            <a:gdLst/>
            <a:ahLst/>
            <a:cxnLst/>
            <a:rect l="l" t="t" r="r" b="b"/>
            <a:pathLst>
              <a:path w="424815" h="350519">
                <a:moveTo>
                  <a:pt x="0" y="0"/>
                </a:moveTo>
                <a:lnTo>
                  <a:pt x="63919" y="0"/>
                </a:lnTo>
                <a:lnTo>
                  <a:pt x="128790" y="208533"/>
                </a:lnTo>
                <a:lnTo>
                  <a:pt x="198856" y="0"/>
                </a:lnTo>
                <a:lnTo>
                  <a:pt x="225742" y="0"/>
                </a:lnTo>
                <a:lnTo>
                  <a:pt x="296049" y="208533"/>
                </a:lnTo>
                <a:lnTo>
                  <a:pt x="360680" y="0"/>
                </a:lnTo>
                <a:lnTo>
                  <a:pt x="424599" y="0"/>
                </a:lnTo>
                <a:lnTo>
                  <a:pt x="312788" y="350265"/>
                </a:lnTo>
                <a:lnTo>
                  <a:pt x="287553" y="350265"/>
                </a:lnTo>
                <a:lnTo>
                  <a:pt x="212064" y="132333"/>
                </a:lnTo>
                <a:lnTo>
                  <a:pt x="138709" y="350265"/>
                </a:lnTo>
                <a:lnTo>
                  <a:pt x="113461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49036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3" y="222503"/>
                </a:lnTo>
                <a:lnTo>
                  <a:pt x="83486" y="222406"/>
                </a:lnTo>
                <a:lnTo>
                  <a:pt x="76961" y="222107"/>
                </a:lnTo>
                <a:lnTo>
                  <a:pt x="69580" y="221593"/>
                </a:lnTo>
                <a:lnTo>
                  <a:pt x="61340" y="220852"/>
                </a:lnTo>
                <a:lnTo>
                  <a:pt x="6134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31133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61529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80" y="0"/>
                </a:lnTo>
                <a:lnTo>
                  <a:pt x="303618" y="350265"/>
                </a:lnTo>
                <a:lnTo>
                  <a:pt x="235927" y="350265"/>
                </a:lnTo>
                <a:lnTo>
                  <a:pt x="210654" y="280162"/>
                </a:lnTo>
                <a:lnTo>
                  <a:pt x="92290" y="280162"/>
                </a:lnTo>
                <a:lnTo>
                  <a:pt x="68160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63690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1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97019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79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3" y="267970"/>
                </a:lnTo>
                <a:lnTo>
                  <a:pt x="262508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50130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6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05279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8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59346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16091" y="999236"/>
            <a:ext cx="171196" cy="248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92675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10278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74771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5940" y="1580134"/>
            <a:ext cx="3360420" cy="43002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87020" marR="5080" indent="-274320">
              <a:lnSpc>
                <a:spcPts val="3030"/>
              </a:lnSpc>
              <a:spcBef>
                <a:spcPts val="47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Show </a:t>
            </a:r>
            <a:r>
              <a:rPr sz="2800" spc="-10" dirty="0">
                <a:latin typeface="Trebuchet MS"/>
                <a:cs typeface="Trebuchet MS"/>
              </a:rPr>
              <a:t>continuous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5" dirty="0">
                <a:latin typeface="Trebuchet MS"/>
                <a:cs typeface="Trebuchet MS"/>
              </a:rPr>
              <a:t>x-  </a:t>
            </a:r>
            <a:r>
              <a:rPr sz="2800" spc="-5" dirty="0">
                <a:latin typeface="Trebuchet MS"/>
                <a:cs typeface="Trebuchet MS"/>
              </a:rPr>
              <a:t>ray</a:t>
            </a:r>
            <a:r>
              <a:rPr sz="2800" spc="-2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image</a:t>
            </a:r>
            <a:endParaRPr sz="2800">
              <a:latin typeface="Trebuchet MS"/>
              <a:cs typeface="Trebuchet MS"/>
            </a:endParaRPr>
          </a:p>
          <a:p>
            <a:pPr marL="287020" marR="644525" indent="-274320">
              <a:lnSpc>
                <a:spcPts val="302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Plays </a:t>
            </a:r>
            <a:r>
              <a:rPr sz="2800" spc="-10" dirty="0">
                <a:latin typeface="Trebuchet MS"/>
                <a:cs typeface="Trebuchet MS"/>
              </a:rPr>
              <a:t>out </a:t>
            </a:r>
            <a:r>
              <a:rPr sz="2800" spc="-5" dirty="0">
                <a:latin typeface="Trebuchet MS"/>
                <a:cs typeface="Trebuchet MS"/>
              </a:rPr>
              <a:t>like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a  </a:t>
            </a:r>
            <a:r>
              <a:rPr sz="2800" spc="-10" dirty="0">
                <a:latin typeface="Trebuchet MS"/>
                <a:cs typeface="Trebuchet MS"/>
              </a:rPr>
              <a:t>movie</a:t>
            </a:r>
            <a:endParaRPr sz="2800">
              <a:latin typeface="Trebuchet MS"/>
              <a:cs typeface="Trebuchet MS"/>
            </a:endParaRPr>
          </a:p>
          <a:p>
            <a:pPr marL="534035" marR="537845" lvl="1" indent="-229235">
              <a:lnSpc>
                <a:spcPct val="90000"/>
              </a:lnSpc>
              <a:spcBef>
                <a:spcPts val="480"/>
              </a:spcBef>
              <a:buClr>
                <a:srgbClr val="F8B639"/>
              </a:buClr>
              <a:buSzPct val="79166"/>
              <a:buFont typeface="Wingdings 2"/>
              <a:buChar char=""/>
              <a:tabLst>
                <a:tab pos="534670" algn="l"/>
              </a:tabLst>
            </a:pP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Images taken  quickly allow </a:t>
            </a: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for 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this to</a:t>
            </a:r>
            <a:r>
              <a:rPr sz="2400" spc="-4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C6C6C"/>
                </a:solidFill>
                <a:latin typeface="Trebuchet MS"/>
                <a:cs typeface="Trebuchet MS"/>
              </a:rPr>
              <a:t>happen</a:t>
            </a:r>
            <a:endParaRPr sz="2400">
              <a:latin typeface="Trebuchet MS"/>
              <a:cs typeface="Trebuchet MS"/>
            </a:endParaRPr>
          </a:p>
          <a:p>
            <a:pPr marL="287020" marR="320675" indent="-274320">
              <a:lnSpc>
                <a:spcPts val="3020"/>
              </a:lnSpc>
              <a:spcBef>
                <a:spcPts val="63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Shows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movement 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spc="-10" dirty="0">
                <a:latin typeface="Trebuchet MS"/>
                <a:cs typeface="Trebuchet MS"/>
              </a:rPr>
              <a:t>body</a:t>
            </a:r>
            <a:r>
              <a:rPr sz="2800" spc="-3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parts</a:t>
            </a:r>
            <a:endParaRPr sz="2800">
              <a:latin typeface="Trebuchet MS"/>
              <a:cs typeface="Trebuchet MS"/>
            </a:endParaRPr>
          </a:p>
          <a:p>
            <a:pPr marL="534035" lvl="1" indent="-229235">
              <a:lnSpc>
                <a:spcPts val="2735"/>
              </a:lnSpc>
              <a:spcBef>
                <a:spcPts val="185"/>
              </a:spcBef>
              <a:buClr>
                <a:srgbClr val="F8B639"/>
              </a:buClr>
              <a:buSzPct val="79166"/>
              <a:buFont typeface="Wingdings 2"/>
              <a:buChar char=""/>
              <a:tabLst>
                <a:tab pos="534670" algn="l"/>
              </a:tabLst>
            </a:pP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Also</a:t>
            </a:r>
            <a:r>
              <a:rPr sz="2400" spc="-1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shows</a:t>
            </a:r>
            <a:endParaRPr sz="2400">
              <a:latin typeface="Trebuchet MS"/>
              <a:cs typeface="Trebuchet MS"/>
            </a:endParaRPr>
          </a:p>
          <a:p>
            <a:pPr marL="534035">
              <a:lnSpc>
                <a:spcPts val="2735"/>
              </a:lnSpc>
            </a:pP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instruments </a:t>
            </a:r>
            <a:r>
              <a:rPr sz="2400" dirty="0">
                <a:solidFill>
                  <a:srgbClr val="6C6C6C"/>
                </a:solidFill>
                <a:latin typeface="Trebuchet MS"/>
                <a:cs typeface="Trebuchet MS"/>
              </a:rPr>
              <a:t>or</a:t>
            </a:r>
            <a:r>
              <a:rPr sz="2400" spc="-20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6C6C6C"/>
                </a:solidFill>
                <a:latin typeface="Trebuchet MS"/>
                <a:cs typeface="Trebuchet MS"/>
              </a:rPr>
              <a:t>dye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241546" y="1600136"/>
            <a:ext cx="3394455" cy="45260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23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54736" y="633983"/>
            <a:ext cx="3368040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52400" y="1600200"/>
            <a:ext cx="7930515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95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424180" algn="l"/>
                <a:tab pos="42481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primary function of a </a:t>
            </a:r>
            <a:r>
              <a:rPr sz="2800" dirty="0">
                <a:latin typeface="Times New Roman"/>
                <a:cs typeface="Times New Roman"/>
              </a:rPr>
              <a:t>fluoroscope </a:t>
            </a:r>
            <a:r>
              <a:rPr sz="2800" spc="-5" dirty="0">
                <a:latin typeface="Times New Roman"/>
                <a:cs typeface="Times New Roman"/>
              </a:rPr>
              <a:t>is to </a:t>
            </a:r>
            <a:r>
              <a:rPr sz="2800" dirty="0">
                <a:latin typeface="Times New Roman"/>
                <a:cs typeface="Times New Roman"/>
              </a:rPr>
              <a:t>perform  </a:t>
            </a:r>
            <a:r>
              <a:rPr sz="2800" spc="-5" dirty="0">
                <a:latin typeface="Times New Roman"/>
                <a:cs typeface="Times New Roman"/>
              </a:rPr>
              <a:t>dynamic studies; that is, </a:t>
            </a:r>
            <a:r>
              <a:rPr sz="2800" dirty="0">
                <a:latin typeface="Times New Roman"/>
                <a:cs typeface="Times New Roman"/>
              </a:rPr>
              <a:t>the fluoroscope </a:t>
            </a:r>
            <a:r>
              <a:rPr sz="2800" spc="-5" dirty="0">
                <a:latin typeface="Times New Roman"/>
                <a:cs typeface="Times New Roman"/>
              </a:rPr>
              <a:t>is used to  visualize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motion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internal structures and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fluids.</a:t>
            </a:r>
          </a:p>
          <a:p>
            <a:pPr marL="424180" marR="90170" indent="-411480" algn="just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42481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purpose </a:t>
            </a:r>
            <a:r>
              <a:rPr sz="2800" spc="-5" dirty="0">
                <a:latin typeface="Times New Roman"/>
                <a:cs typeface="Times New Roman"/>
              </a:rPr>
              <a:t>of this technique is to get real-time and  moving images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the insides of a person by </a:t>
            </a:r>
            <a:r>
              <a:rPr sz="2800" spc="-10" dirty="0">
                <a:latin typeface="Times New Roman"/>
                <a:cs typeface="Times New Roman"/>
              </a:rPr>
              <a:t>way </a:t>
            </a:r>
            <a:r>
              <a:rPr sz="2800" spc="-5" dirty="0">
                <a:latin typeface="Times New Roman"/>
                <a:cs typeface="Times New Roman"/>
              </a:rPr>
              <a:t>of 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fluoroscope.</a:t>
            </a:r>
          </a:p>
          <a:p>
            <a:pPr marL="424180" marR="267970" indent="-411480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Wingdings"/>
              <a:buChar char=""/>
              <a:tabLst>
                <a:tab pos="424180" algn="l"/>
                <a:tab pos="424815" algn="l"/>
              </a:tabLst>
            </a:pPr>
            <a:r>
              <a:rPr sz="2800" spc="-5" dirty="0">
                <a:latin typeface="Times New Roman"/>
                <a:cs typeface="Times New Roman"/>
              </a:rPr>
              <a:t>If something is observed that the </a:t>
            </a:r>
            <a:r>
              <a:rPr sz="2800" dirty="0">
                <a:latin typeface="Times New Roman"/>
                <a:cs typeface="Times New Roman"/>
              </a:rPr>
              <a:t>radiologist </a:t>
            </a:r>
            <a:r>
              <a:rPr sz="2800" spc="-5" dirty="0">
                <a:latin typeface="Times New Roman"/>
                <a:cs typeface="Times New Roman"/>
              </a:rPr>
              <a:t>would  </a:t>
            </a:r>
            <a:r>
              <a:rPr sz="2800" dirty="0">
                <a:latin typeface="Times New Roman"/>
                <a:cs typeface="Times New Roman"/>
              </a:rPr>
              <a:t>like </a:t>
            </a:r>
            <a:r>
              <a:rPr sz="2800" spc="-5" dirty="0">
                <a:latin typeface="Times New Roman"/>
                <a:cs typeface="Times New Roman"/>
              </a:rPr>
              <a:t>to preserve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later </a:t>
            </a:r>
            <a:r>
              <a:rPr sz="2800" spc="-30" dirty="0">
                <a:latin typeface="Times New Roman"/>
                <a:cs typeface="Times New Roman"/>
              </a:rPr>
              <a:t>study,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radiograph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be  </a:t>
            </a:r>
            <a:r>
              <a:rPr sz="2800" spc="-10" dirty="0">
                <a:latin typeface="Times New Roman"/>
                <a:cs typeface="Times New Roman"/>
              </a:rPr>
              <a:t>made </a:t>
            </a:r>
            <a:r>
              <a:rPr sz="2800" spc="-5" dirty="0">
                <a:latin typeface="Times New Roman"/>
                <a:cs typeface="Times New Roman"/>
              </a:rPr>
              <a:t>with little </a:t>
            </a:r>
            <a:r>
              <a:rPr sz="2800" dirty="0">
                <a:latin typeface="Times New Roman"/>
                <a:cs typeface="Times New Roman"/>
              </a:rPr>
              <a:t>interruption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fluoroscopic  </a:t>
            </a:r>
            <a:r>
              <a:rPr sz="2800" spc="-5" dirty="0">
                <a:latin typeface="Times New Roman"/>
                <a:cs typeface="Times New Roman"/>
              </a:rPr>
              <a:t>examination.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Such a </a:t>
            </a:r>
            <a:r>
              <a:rPr sz="28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radiograph </a:t>
            </a:r>
            <a:r>
              <a:rPr sz="28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is known as </a:t>
            </a:r>
            <a:r>
              <a:rPr sz="28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spot  </a:t>
            </a:r>
            <a:r>
              <a:rPr sz="28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film.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68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xmlns="" id="{B3933B7F-7C5A-4F5D-A568-461890974AD9}"/>
              </a:ext>
            </a:extLst>
          </p:cNvPr>
          <p:cNvSpPr txBox="1"/>
          <p:nvPr/>
        </p:nvSpPr>
        <p:spPr>
          <a:xfrm>
            <a:off x="152400" y="1421980"/>
            <a:ext cx="5496967" cy="467692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15" dirty="0">
                <a:solidFill>
                  <a:srgbClr val="0F243E"/>
                </a:solidFill>
                <a:latin typeface="Calibri"/>
                <a:cs typeface="Calibri"/>
              </a:rPr>
              <a:t>There are three </a:t>
            </a:r>
            <a:r>
              <a:rPr sz="2800" spc="-5" dirty="0">
                <a:solidFill>
                  <a:srgbClr val="0F243E"/>
                </a:solidFill>
                <a:latin typeface="Calibri"/>
                <a:cs typeface="Calibri"/>
              </a:rPr>
              <a:t>types of X</a:t>
            </a:r>
            <a:r>
              <a:rPr sz="2800" spc="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F243E"/>
                </a:solidFill>
                <a:latin typeface="Calibri"/>
                <a:cs typeface="Calibri"/>
              </a:rPr>
              <a:t>–rays: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primary X 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–rays </a:t>
            </a:r>
            <a:r>
              <a:rPr sz="2800" spc="-5" dirty="0">
                <a:solidFill>
                  <a:srgbClr val="0F243E"/>
                </a:solidFill>
                <a:latin typeface="Calibri"/>
                <a:cs typeface="Calibri"/>
              </a:rPr>
              <a:t>: </a:t>
            </a:r>
            <a:r>
              <a:rPr sz="2800" spc="-15" dirty="0">
                <a:solidFill>
                  <a:srgbClr val="0F243E"/>
                </a:solidFill>
                <a:latin typeface="Calibri"/>
                <a:cs typeface="Calibri"/>
              </a:rPr>
              <a:t>are </a:t>
            </a:r>
            <a:r>
              <a:rPr sz="2800" spc="-10" dirty="0">
                <a:solidFill>
                  <a:srgbClr val="0F243E"/>
                </a:solidFill>
                <a:latin typeface="Calibri"/>
                <a:cs typeface="Calibri"/>
              </a:rPr>
              <a:t>released </a:t>
            </a:r>
            <a:r>
              <a:rPr sz="2800" spc="-20" dirty="0">
                <a:solidFill>
                  <a:srgbClr val="0F243E"/>
                </a:solidFill>
                <a:latin typeface="Calibri"/>
                <a:cs typeface="Calibri"/>
              </a:rPr>
              <a:t>from </a:t>
            </a:r>
            <a:r>
              <a:rPr sz="2800" spc="-5" dirty="0">
                <a:solidFill>
                  <a:srgbClr val="0F243E"/>
                </a:solidFill>
                <a:latin typeface="Calibri"/>
                <a:cs typeface="Calibri"/>
              </a:rPr>
              <a:t>the X </a:t>
            </a:r>
            <a:r>
              <a:rPr sz="2800" spc="-30" dirty="0">
                <a:solidFill>
                  <a:srgbClr val="0F243E"/>
                </a:solidFill>
                <a:latin typeface="Calibri"/>
                <a:cs typeface="Calibri"/>
              </a:rPr>
              <a:t>-ray  </a:t>
            </a:r>
            <a:r>
              <a:rPr sz="2800" spc="-5" dirty="0">
                <a:solidFill>
                  <a:srgbClr val="0F243E"/>
                </a:solidFill>
                <a:latin typeface="Calibri"/>
                <a:cs typeface="Calibri"/>
              </a:rPr>
              <a:t>tube</a:t>
            </a:r>
            <a:endParaRPr sz="2800" dirty="0">
              <a:latin typeface="Calibri"/>
              <a:cs typeface="Calibri"/>
            </a:endParaRPr>
          </a:p>
          <a:p>
            <a:pPr marL="355600" marR="419734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scattered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X 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–rays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800" spc="-20" dirty="0">
                <a:solidFill>
                  <a:srgbClr val="0F243E"/>
                </a:solidFill>
                <a:latin typeface="Calibri"/>
                <a:cs typeface="Calibri"/>
              </a:rPr>
              <a:t>are scattered from </a:t>
            </a:r>
            <a:r>
              <a:rPr sz="2800" spc="-5" dirty="0">
                <a:solidFill>
                  <a:srgbClr val="0F243E"/>
                </a:solidFill>
                <a:latin typeface="Calibri"/>
                <a:cs typeface="Calibri"/>
              </a:rPr>
              <a:t>the  </a:t>
            </a:r>
            <a:r>
              <a:rPr sz="2800" spc="-10" dirty="0">
                <a:solidFill>
                  <a:srgbClr val="0F243E"/>
                </a:solidFill>
                <a:latin typeface="Calibri"/>
                <a:cs typeface="Calibri"/>
              </a:rPr>
              <a:t>primary </a:t>
            </a:r>
            <a:r>
              <a:rPr sz="2800" spc="-15" dirty="0">
                <a:solidFill>
                  <a:srgbClr val="0F243E"/>
                </a:solidFill>
                <a:latin typeface="Calibri"/>
                <a:cs typeface="Calibri"/>
              </a:rPr>
              <a:t>substance </a:t>
            </a:r>
            <a:r>
              <a:rPr sz="2800" spc="-5" dirty="0">
                <a:solidFill>
                  <a:srgbClr val="0F243E"/>
                </a:solidFill>
                <a:latin typeface="Calibri"/>
                <a:cs typeface="Calibri"/>
              </a:rPr>
              <a:t>and occur as a </a:t>
            </a:r>
            <a:r>
              <a:rPr sz="2800" spc="-15" dirty="0">
                <a:solidFill>
                  <a:srgbClr val="0F243E"/>
                </a:solidFill>
                <a:latin typeface="Calibri"/>
                <a:cs typeface="Calibri"/>
              </a:rPr>
              <a:t>result </a:t>
            </a:r>
            <a:r>
              <a:rPr sz="2800" spc="-10" dirty="0">
                <a:solidFill>
                  <a:srgbClr val="0F243E"/>
                </a:solidFill>
                <a:latin typeface="Calibri"/>
                <a:cs typeface="Calibri"/>
              </a:rPr>
              <a:t>of  collision </a:t>
            </a:r>
            <a:r>
              <a:rPr sz="2800" spc="-5" dirty="0">
                <a:solidFill>
                  <a:srgbClr val="0F243E"/>
                </a:solidFill>
                <a:latin typeface="Calibri"/>
                <a:cs typeface="Calibri"/>
              </a:rPr>
              <a:t>of</a:t>
            </a:r>
            <a:r>
              <a:rPr sz="2800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F243E"/>
                </a:solidFill>
                <a:latin typeface="Calibri"/>
                <a:cs typeface="Calibri"/>
              </a:rPr>
              <a:t>electrons;</a:t>
            </a:r>
            <a:endParaRPr sz="2800" dirty="0">
              <a:latin typeface="Calibri"/>
              <a:cs typeface="Calibri"/>
            </a:endParaRPr>
          </a:p>
          <a:p>
            <a:pPr marL="355600" marR="83502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residual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radiation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800" spc="-5" dirty="0">
                <a:solidFill>
                  <a:srgbClr val="0F243E"/>
                </a:solidFill>
                <a:latin typeface="Calibri"/>
                <a:cs typeface="Calibri"/>
              </a:rPr>
              <a:t>is X </a:t>
            </a:r>
            <a:r>
              <a:rPr sz="2800" spc="-35" dirty="0">
                <a:solidFill>
                  <a:srgbClr val="0F243E"/>
                </a:solidFill>
                <a:latin typeface="Calibri"/>
                <a:cs typeface="Calibri"/>
              </a:rPr>
              <a:t>-rays </a:t>
            </a:r>
            <a:r>
              <a:rPr sz="2800" spc="-10" dirty="0">
                <a:solidFill>
                  <a:srgbClr val="0F243E"/>
                </a:solidFill>
                <a:latin typeface="Calibri"/>
                <a:cs typeface="Calibri"/>
              </a:rPr>
              <a:t>that pass  </a:t>
            </a:r>
            <a:r>
              <a:rPr sz="2800" spc="-15" dirty="0">
                <a:solidFill>
                  <a:srgbClr val="0F243E"/>
                </a:solidFill>
                <a:latin typeface="Calibri"/>
                <a:cs typeface="Calibri"/>
              </a:rPr>
              <a:t>through </a:t>
            </a:r>
            <a:r>
              <a:rPr sz="2800" spc="-5" dirty="0">
                <a:solidFill>
                  <a:srgbClr val="0F243E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0F243E"/>
                </a:solidFill>
                <a:latin typeface="Calibri"/>
                <a:cs typeface="Calibri"/>
              </a:rPr>
              <a:t>patient </a:t>
            </a:r>
            <a:r>
              <a:rPr sz="2800" spc="-5" dirty="0">
                <a:solidFill>
                  <a:srgbClr val="0F243E"/>
                </a:solidFill>
                <a:latin typeface="Calibri"/>
                <a:cs typeface="Calibri"/>
              </a:rPr>
              <a:t>and </a:t>
            </a:r>
            <a:r>
              <a:rPr sz="2800" spc="-15" dirty="0">
                <a:solidFill>
                  <a:srgbClr val="0F243E"/>
                </a:solidFill>
                <a:latin typeface="Calibri"/>
                <a:cs typeface="Calibri"/>
              </a:rPr>
              <a:t>strengthen </a:t>
            </a:r>
            <a:r>
              <a:rPr sz="2800" spc="-5" dirty="0">
                <a:solidFill>
                  <a:srgbClr val="0F243E"/>
                </a:solidFill>
                <a:latin typeface="Calibri"/>
                <a:cs typeface="Calibri"/>
              </a:rPr>
              <a:t>the  </a:t>
            </a:r>
            <a:r>
              <a:rPr sz="2800" spc="-10" dirty="0">
                <a:solidFill>
                  <a:srgbClr val="0F243E"/>
                </a:solidFill>
                <a:latin typeface="Calibri"/>
                <a:cs typeface="Calibri"/>
              </a:rPr>
              <a:t>image.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134F1866-259F-408B-9246-5AD25BCBC9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6509" y="643852"/>
            <a:ext cx="35547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Scattered</a:t>
            </a:r>
            <a:r>
              <a:rPr sz="3600" spc="-70" dirty="0"/>
              <a:t> </a:t>
            </a:r>
            <a:r>
              <a:rPr sz="3600" spc="-15" dirty="0"/>
              <a:t>radiation</a:t>
            </a:r>
            <a:endParaRPr sz="3600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2B67ACEE-6D5A-4F1E-88A7-4710D73916E7}"/>
              </a:ext>
            </a:extLst>
          </p:cNvPr>
          <p:cNvSpPr/>
          <p:nvPr/>
        </p:nvSpPr>
        <p:spPr>
          <a:xfrm>
            <a:off x="5702725" y="0"/>
            <a:ext cx="344127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57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3202" y="288163"/>
            <a:ext cx="35547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Scattered</a:t>
            </a:r>
            <a:r>
              <a:rPr sz="3600" spc="-70" dirty="0"/>
              <a:t> </a:t>
            </a:r>
            <a:r>
              <a:rPr sz="3600" spc="-15" dirty="0"/>
              <a:t>radiation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40724" y="862203"/>
            <a:ext cx="4131276" cy="5091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If the X </a:t>
            </a:r>
            <a:r>
              <a:rPr sz="2000" spc="-25" dirty="0">
                <a:latin typeface="Calibri"/>
                <a:cs typeface="Calibri"/>
              </a:rPr>
              <a:t>-ray </a:t>
            </a:r>
            <a:r>
              <a:rPr sz="2000" dirty="0">
                <a:latin typeface="Calibri"/>
                <a:cs typeface="Calibri"/>
              </a:rPr>
              <a:t>tube is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patient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at eye level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physician </a:t>
            </a:r>
            <a:r>
              <a:rPr sz="2000" spc="-10" dirty="0">
                <a:latin typeface="Calibri"/>
                <a:cs typeface="Calibri"/>
              </a:rPr>
              <a:t>performing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scanning,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physician </a:t>
            </a:r>
            <a:r>
              <a:rPr sz="2000" spc="-75" dirty="0">
                <a:latin typeface="Calibri"/>
                <a:cs typeface="Calibri"/>
              </a:rPr>
              <a:t>’s  </a:t>
            </a:r>
            <a:r>
              <a:rPr sz="2000" spc="-15" dirty="0">
                <a:latin typeface="Calibri"/>
                <a:cs typeface="Calibri"/>
              </a:rPr>
              <a:t>face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relatively </a:t>
            </a:r>
            <a:r>
              <a:rPr sz="2000" dirty="0">
                <a:latin typeface="Calibri"/>
                <a:cs typeface="Calibri"/>
              </a:rPr>
              <a:t>close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X </a:t>
            </a:r>
            <a:r>
              <a:rPr sz="2000" spc="-25" dirty="0">
                <a:latin typeface="Calibri"/>
                <a:cs typeface="Calibri"/>
              </a:rPr>
              <a:t>-ray </a:t>
            </a:r>
            <a:r>
              <a:rPr sz="2000" dirty="0">
                <a:latin typeface="Calibri"/>
                <a:cs typeface="Calibri"/>
              </a:rPr>
              <a:t>tube and is  </a:t>
            </a:r>
            <a:r>
              <a:rPr sz="2000" spc="-10" dirty="0">
                <a:latin typeface="Calibri"/>
                <a:cs typeface="Calibri"/>
              </a:rPr>
              <a:t>unprotected </a:t>
            </a:r>
            <a:r>
              <a:rPr sz="2000" spc="-15" dirty="0">
                <a:latin typeface="Calibri"/>
                <a:cs typeface="Calibri"/>
              </a:rPr>
              <a:t>against </a:t>
            </a:r>
            <a:r>
              <a:rPr sz="2000" spc="-10" dirty="0">
                <a:latin typeface="Calibri"/>
                <a:cs typeface="Calibri"/>
              </a:rPr>
              <a:t>radiation </a:t>
            </a:r>
            <a:r>
              <a:rPr sz="2000" spc="-5" dirty="0">
                <a:latin typeface="Calibri"/>
                <a:cs typeface="Calibri"/>
              </a:rPr>
              <a:t>leaks </a:t>
            </a:r>
            <a:r>
              <a:rPr sz="2000" spc="-20" dirty="0">
                <a:latin typeface="Calibri"/>
                <a:cs typeface="Calibri"/>
              </a:rPr>
              <a:t>scattered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 tube.</a:t>
            </a:r>
          </a:p>
          <a:p>
            <a:pPr marL="355600" marR="907415" indent="-3429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sz="2000" dirty="0"/>
              <a:t>	</a:t>
            </a:r>
            <a:r>
              <a:rPr sz="2000" spc="-5" dirty="0">
                <a:latin typeface="Calibri"/>
                <a:cs typeface="Calibri"/>
              </a:rPr>
              <a:t>The image </a:t>
            </a:r>
            <a:r>
              <a:rPr sz="2000" spc="-35" dirty="0">
                <a:latin typeface="Calibri"/>
                <a:cs typeface="Calibri"/>
              </a:rPr>
              <a:t>booster, </a:t>
            </a:r>
            <a:r>
              <a:rPr sz="2000" dirty="0">
                <a:latin typeface="Calibri"/>
                <a:cs typeface="Calibri"/>
              </a:rPr>
              <a:t>if it is </a:t>
            </a:r>
            <a:r>
              <a:rPr sz="2000" spc="-10" dirty="0">
                <a:latin typeface="Calibri"/>
                <a:cs typeface="Calibri"/>
              </a:rPr>
              <a:t>positioned above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patient, </a:t>
            </a:r>
            <a:r>
              <a:rPr sz="2000" dirty="0">
                <a:latin typeface="Calibri"/>
                <a:cs typeface="Calibri"/>
              </a:rPr>
              <a:t>also </a:t>
            </a:r>
            <a:r>
              <a:rPr sz="2000" spc="-5" dirty="0">
                <a:latin typeface="Calibri"/>
                <a:cs typeface="Calibri"/>
              </a:rPr>
              <a:t>serves </a:t>
            </a:r>
            <a:r>
              <a:rPr sz="2000" dirty="0">
                <a:latin typeface="Calibri"/>
                <a:cs typeface="Calibri"/>
              </a:rPr>
              <a:t>as a </a:t>
            </a:r>
            <a:r>
              <a:rPr sz="2000" spc="-5" dirty="0">
                <a:latin typeface="Calibri"/>
                <a:cs typeface="Calibri"/>
              </a:rPr>
              <a:t>barrier </a:t>
            </a:r>
            <a:r>
              <a:rPr sz="2000" spc="-15" dirty="0">
                <a:latin typeface="Calibri"/>
                <a:cs typeface="Calibri"/>
              </a:rPr>
              <a:t>to protect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5" dirty="0">
                <a:latin typeface="Calibri"/>
                <a:cs typeface="Calibri"/>
              </a:rPr>
              <a:t>physician </a:t>
            </a:r>
            <a:r>
              <a:rPr sz="2000" spc="-75" dirty="0">
                <a:latin typeface="Calibri"/>
                <a:cs typeface="Calibri"/>
              </a:rPr>
              <a:t>’s</a:t>
            </a:r>
            <a:r>
              <a:rPr sz="2000" spc="-10" dirty="0">
                <a:latin typeface="Calibri"/>
                <a:cs typeface="Calibri"/>
              </a:rPr>
              <a:t> face.</a:t>
            </a:r>
            <a:endParaRPr sz="2000" dirty="0">
              <a:latin typeface="Calibri"/>
              <a:cs typeface="Calibri"/>
            </a:endParaRPr>
          </a:p>
          <a:p>
            <a:pPr marL="355600" marR="315595" indent="-3429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in this </a:t>
            </a:r>
            <a:r>
              <a:rPr sz="2000" spc="-5" dirty="0">
                <a:latin typeface="Calibri"/>
                <a:cs typeface="Calibri"/>
              </a:rPr>
              <a:t>position </a:t>
            </a:r>
            <a:r>
              <a:rPr sz="2000" dirty="0">
                <a:latin typeface="Calibri"/>
                <a:cs typeface="Calibri"/>
              </a:rPr>
              <a:t>the tube is </a:t>
            </a:r>
            <a:r>
              <a:rPr sz="2000" spc="-5" dirty="0">
                <a:latin typeface="Calibri"/>
                <a:cs typeface="Calibri"/>
              </a:rPr>
              <a:t>placed </a:t>
            </a:r>
            <a:r>
              <a:rPr sz="2000" spc="-10" dirty="0">
                <a:latin typeface="Calibri"/>
                <a:cs typeface="Calibri"/>
              </a:rPr>
              <a:t>below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patient,  </a:t>
            </a:r>
            <a:r>
              <a:rPr sz="2000" spc="-5" dirty="0">
                <a:latin typeface="Calibri"/>
                <a:cs typeface="Calibri"/>
              </a:rPr>
              <a:t>back </a:t>
            </a:r>
            <a:r>
              <a:rPr sz="2000" spc="-15" dirty="0">
                <a:latin typeface="Calibri"/>
                <a:cs typeface="Calibri"/>
              </a:rPr>
              <a:t>scattering </a:t>
            </a:r>
            <a:r>
              <a:rPr sz="2000" dirty="0">
                <a:latin typeface="Calibri"/>
                <a:cs typeface="Calibri"/>
              </a:rPr>
              <a:t>also </a:t>
            </a:r>
            <a:r>
              <a:rPr sz="2000" spc="-10" dirty="0">
                <a:latin typeface="Calibri"/>
                <a:cs typeface="Calibri"/>
              </a:rPr>
              <a:t>occurs </a:t>
            </a:r>
            <a:r>
              <a:rPr sz="2000" spc="-20" dirty="0">
                <a:latin typeface="Calibri"/>
                <a:cs typeface="Calibri"/>
              </a:rPr>
              <a:t>toward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ground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xmlns="" id="{85A9BCCF-1DF1-4FEE-94C5-411C0EA63343}"/>
              </a:ext>
            </a:extLst>
          </p:cNvPr>
          <p:cNvSpPr/>
          <p:nvPr/>
        </p:nvSpPr>
        <p:spPr>
          <a:xfrm>
            <a:off x="4800600" y="862203"/>
            <a:ext cx="3200400" cy="585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778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3202" y="288163"/>
            <a:ext cx="35547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Scattered</a:t>
            </a:r>
            <a:r>
              <a:rPr sz="3600" spc="-70" dirty="0"/>
              <a:t> </a:t>
            </a:r>
            <a:r>
              <a:rPr sz="3600" spc="-15" dirty="0"/>
              <a:t>radiation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1000" y="1752600"/>
            <a:ext cx="701167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Fluoroscopy </a:t>
            </a:r>
            <a:r>
              <a:rPr sz="2400" spc="-5" dirty="0">
                <a:latin typeface="Calibri"/>
                <a:cs typeface="Calibri"/>
              </a:rPr>
              <a:t>devices </a:t>
            </a:r>
            <a:r>
              <a:rPr sz="2400" spc="-10" dirty="0">
                <a:latin typeface="Calibri"/>
                <a:cs typeface="Calibri"/>
              </a:rPr>
              <a:t>that automatically </a:t>
            </a:r>
            <a:r>
              <a:rPr sz="2400" spc="-5" dirty="0">
                <a:latin typeface="Calibri"/>
                <a:cs typeface="Calibri"/>
              </a:rPr>
              <a:t>determine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beam </a:t>
            </a:r>
            <a:r>
              <a:rPr sz="2400" spc="-10" dirty="0">
                <a:latin typeface="Calibri"/>
                <a:cs typeface="Calibri"/>
              </a:rPr>
              <a:t>settings </a:t>
            </a:r>
            <a:r>
              <a:rPr sz="2400" dirty="0">
                <a:latin typeface="Calibri"/>
                <a:cs typeface="Calibri"/>
              </a:rPr>
              <a:t>also </a:t>
            </a:r>
            <a:r>
              <a:rPr sz="2400" spc="-10" dirty="0">
                <a:latin typeface="Calibri"/>
                <a:cs typeface="Calibri"/>
              </a:rPr>
              <a:t>automatically </a:t>
            </a:r>
            <a:r>
              <a:rPr sz="2400" spc="-5" dirty="0">
                <a:latin typeface="Calibri"/>
                <a:cs typeface="Calibri"/>
              </a:rPr>
              <a:t>adjust </a:t>
            </a:r>
            <a:r>
              <a:rPr sz="2400" dirty="0">
                <a:latin typeface="Calibri"/>
                <a:cs typeface="Calibri"/>
              </a:rPr>
              <a:t>the tube  </a:t>
            </a:r>
            <a:r>
              <a:rPr sz="2400" spc="-10" dirty="0">
                <a:latin typeface="Calibri"/>
                <a:cs typeface="Calibri"/>
              </a:rPr>
              <a:t>potential </a:t>
            </a:r>
            <a:r>
              <a:rPr sz="2400" spc="-5" dirty="0">
                <a:latin typeface="Calibri"/>
                <a:cs typeface="Calibri"/>
              </a:rPr>
              <a:t>(kV)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increasing </a:t>
            </a:r>
            <a:r>
              <a:rPr sz="2400" dirty="0">
                <a:latin typeface="Calibri"/>
                <a:cs typeface="Calibri"/>
              </a:rPr>
              <a:t>thickness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patient  </a:t>
            </a:r>
            <a:r>
              <a:rPr sz="2400" spc="-75" dirty="0">
                <a:latin typeface="Calibri"/>
                <a:cs typeface="Calibri"/>
              </a:rPr>
              <a:t>’s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body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355600" marR="188595" indent="-3429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With an </a:t>
            </a:r>
            <a:r>
              <a:rPr sz="2400" spc="-5" dirty="0">
                <a:latin typeface="Calibri"/>
                <a:cs typeface="Calibri"/>
              </a:rPr>
              <a:t>increase </a:t>
            </a:r>
            <a:r>
              <a:rPr sz="2400" dirty="0">
                <a:latin typeface="Calibri"/>
                <a:cs typeface="Calibri"/>
              </a:rPr>
              <a:t>in tube </a:t>
            </a:r>
            <a:r>
              <a:rPr sz="2400" spc="-10" dirty="0">
                <a:latin typeface="Calibri"/>
                <a:cs typeface="Calibri"/>
              </a:rPr>
              <a:t>potential,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force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primary beam increases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scattering </a:t>
            </a:r>
            <a:r>
              <a:rPr sz="2400" spc="-10" dirty="0">
                <a:latin typeface="Calibri"/>
                <a:cs typeface="Calibri"/>
              </a:rPr>
              <a:t>radiation </a:t>
            </a:r>
            <a:r>
              <a:rPr sz="2400" dirty="0">
                <a:latin typeface="Calibri"/>
                <a:cs typeface="Calibri"/>
              </a:rPr>
              <a:t>will 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more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penetrating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096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3202" y="288163"/>
            <a:ext cx="4556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Fluoroscopy </a:t>
            </a:r>
            <a:r>
              <a:rPr sz="3600" spc="-10" dirty="0"/>
              <a:t>usage</a:t>
            </a:r>
            <a:r>
              <a:rPr sz="3600" spc="-75" dirty="0"/>
              <a:t> </a:t>
            </a:r>
            <a:r>
              <a:rPr sz="3600" dirty="0"/>
              <a:t>types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3400" y="1295400"/>
            <a:ext cx="7259955" cy="4349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Continuous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fluoroscopy:</a:t>
            </a:r>
            <a:endParaRPr sz="2400" dirty="0">
              <a:latin typeface="Calibri"/>
              <a:cs typeface="Calibri"/>
            </a:endParaRPr>
          </a:p>
          <a:p>
            <a:pPr marL="870585" lvl="1" indent="-457200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000" spc="-10" dirty="0">
                <a:latin typeface="Calibri"/>
                <a:cs typeface="Calibri"/>
              </a:rPr>
              <a:t>found </a:t>
            </a:r>
            <a:r>
              <a:rPr sz="2000" dirty="0">
                <a:latin typeface="Calibri"/>
                <a:cs typeface="Calibri"/>
              </a:rPr>
              <a:t>in all the </a:t>
            </a:r>
            <a:r>
              <a:rPr sz="2000" spc="-5" dirty="0">
                <a:latin typeface="Calibri"/>
                <a:cs typeface="Calibri"/>
              </a:rPr>
              <a:t>old </a:t>
            </a:r>
            <a:r>
              <a:rPr sz="2000" dirty="0">
                <a:latin typeface="Calibri"/>
                <a:cs typeface="Calibri"/>
              </a:rPr>
              <a:t>machines, and is </a:t>
            </a:r>
            <a:r>
              <a:rPr sz="2000" spc="-10" dirty="0">
                <a:latin typeface="Calibri"/>
                <a:cs typeface="Calibri"/>
              </a:rPr>
              <a:t>still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format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used.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000" spc="-10" dirty="0">
                <a:latin typeface="Calibri"/>
                <a:cs typeface="Calibri"/>
              </a:rPr>
              <a:t>Fluoroscopy </a:t>
            </a:r>
            <a:r>
              <a:rPr sz="2000" spc="-5" dirty="0">
                <a:latin typeface="Calibri"/>
                <a:cs typeface="Calibri"/>
              </a:rPr>
              <a:t>continues </a:t>
            </a:r>
            <a:r>
              <a:rPr sz="2000" dirty="0">
                <a:latin typeface="Calibri"/>
                <a:cs typeface="Calibri"/>
              </a:rPr>
              <a:t>as long as the </a:t>
            </a:r>
            <a:r>
              <a:rPr sz="2000" spc="-5" dirty="0">
                <a:latin typeface="Calibri"/>
                <a:cs typeface="Calibri"/>
              </a:rPr>
              <a:t>pedal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held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down.</a:t>
            </a:r>
            <a:endParaRPr sz="2000" dirty="0">
              <a:latin typeface="Calibri"/>
              <a:cs typeface="Calibri"/>
            </a:endParaRPr>
          </a:p>
          <a:p>
            <a:pPr marL="870585" lvl="1" indent="-45720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spc="-15" dirty="0">
                <a:latin typeface="Calibri"/>
                <a:cs typeface="Calibri"/>
              </a:rPr>
              <a:t>format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used </a:t>
            </a:r>
            <a:r>
              <a:rPr sz="2000" spc="-5" dirty="0">
                <a:solidFill>
                  <a:srgbClr val="548ED4"/>
                </a:solidFill>
                <a:latin typeface="Calibri"/>
                <a:cs typeface="Calibri"/>
              </a:rPr>
              <a:t>incorrectly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10" dirty="0">
                <a:latin typeface="Calibri"/>
                <a:cs typeface="Calibri"/>
              </a:rPr>
              <a:t>many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physicians.</a:t>
            </a:r>
            <a:endParaRPr sz="2000" dirty="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aspect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radiation </a:t>
            </a:r>
            <a:r>
              <a:rPr sz="2000" spc="-35" dirty="0">
                <a:latin typeface="Calibri"/>
                <a:cs typeface="Calibri"/>
              </a:rPr>
              <a:t>safety, </a:t>
            </a: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very</a:t>
            </a:r>
            <a:r>
              <a:rPr sz="200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dangerous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45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High-speed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fluoroscopy:</a:t>
            </a:r>
            <a:endParaRPr sz="2400" dirty="0">
              <a:latin typeface="Calibri"/>
              <a:cs typeface="Calibri"/>
            </a:endParaRPr>
          </a:p>
          <a:p>
            <a:pPr marL="870585" lvl="1" indent="-457200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870585" algn="l"/>
                <a:tab pos="871219" algn="l"/>
              </a:tabLst>
            </a:pPr>
            <a:r>
              <a:rPr sz="2000" spc="-5" dirty="0">
                <a:latin typeface="Calibri"/>
                <a:cs typeface="Calibri"/>
              </a:rPr>
              <a:t>used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situations </a:t>
            </a:r>
            <a:r>
              <a:rPr sz="2000" spc="-10" dirty="0">
                <a:latin typeface="Calibri"/>
                <a:cs typeface="Calibri"/>
              </a:rPr>
              <a:t>where </a:t>
            </a:r>
            <a:r>
              <a:rPr sz="2000" spc="-5" dirty="0">
                <a:latin typeface="Calibri"/>
                <a:cs typeface="Calibri"/>
              </a:rPr>
              <a:t>normal </a:t>
            </a:r>
            <a:r>
              <a:rPr sz="2000" spc="-10" dirty="0">
                <a:latin typeface="Calibri"/>
                <a:cs typeface="Calibri"/>
              </a:rPr>
              <a:t>fluoroscopy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inadequate.</a:t>
            </a:r>
            <a:endParaRPr sz="2000" dirty="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000" dirty="0">
                <a:latin typeface="Calibri"/>
                <a:cs typeface="Calibri"/>
              </a:rPr>
              <a:t>it is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not recommended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Pulsed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fluoroscopy:</a:t>
            </a:r>
            <a:endParaRPr sz="2400" dirty="0">
              <a:latin typeface="Calibri"/>
              <a:cs typeface="Calibri"/>
            </a:endParaRPr>
          </a:p>
          <a:p>
            <a:pPr marL="756285" lvl="1" indent="-342900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The image speed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frames </a:t>
            </a:r>
            <a:r>
              <a:rPr sz="2000" spc="-5" dirty="0">
                <a:latin typeface="Calibri"/>
                <a:cs typeface="Calibri"/>
              </a:rPr>
              <a:t>per second </a:t>
            </a:r>
            <a:r>
              <a:rPr sz="2000" spc="-25" dirty="0">
                <a:latin typeface="Calibri"/>
                <a:cs typeface="Calibri"/>
              </a:rPr>
              <a:t>rate </a:t>
            </a:r>
            <a:r>
              <a:rPr sz="2000" spc="-5" dirty="0">
                <a:latin typeface="Calibri"/>
                <a:cs typeface="Calibri"/>
              </a:rPr>
              <a:t>(fps)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selected.</a:t>
            </a:r>
            <a:endParaRPr sz="2000" dirty="0">
              <a:latin typeface="Calibri"/>
              <a:cs typeface="Calibri"/>
            </a:endParaRPr>
          </a:p>
          <a:p>
            <a:pPr marL="756285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10" dirty="0">
                <a:latin typeface="Calibri"/>
                <a:cs typeface="Calibri"/>
              </a:rPr>
              <a:t>most </a:t>
            </a:r>
            <a:r>
              <a:rPr sz="2000" spc="-5" dirty="0">
                <a:latin typeface="Calibri"/>
                <a:cs typeface="Calibri"/>
              </a:rPr>
              <a:t>advantageous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format.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45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1790</Words>
  <Application>Microsoft Office PowerPoint</Application>
  <PresentationFormat>On-screen Show (4:3)</PresentationFormat>
  <Paragraphs>252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Scattered radiation</vt:lpstr>
      <vt:lpstr>Scattered radiation</vt:lpstr>
      <vt:lpstr>Scattered radiation</vt:lpstr>
      <vt:lpstr>Fluoroscopy usage types</vt:lpstr>
      <vt:lpstr>PowerPoint Presentation</vt:lpstr>
      <vt:lpstr>PowerPoint Presentation</vt:lpstr>
      <vt:lpstr>Components of  Fluoroscope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radiation on biological systems</vt:lpstr>
      <vt:lpstr>Cytocastic (indirect, nondefinitive) effect</vt:lpstr>
      <vt:lpstr>Radiation exposure and dose units</vt:lpstr>
      <vt:lpstr>Yearly maximum radiation dosages</vt:lpstr>
      <vt:lpstr>Radiation safety</vt:lpstr>
      <vt:lpstr>Fundamental principles of radiation protection</vt:lpstr>
      <vt:lpstr>PowerPoint Presentation</vt:lpstr>
      <vt:lpstr>PowerPoint Presentation</vt:lpstr>
      <vt:lpstr>PowerPoint Presentation</vt:lpstr>
      <vt:lpstr>Radiation exposure to both the patient and the practitioner is  dramatically increased when the x-ray tube (source) is inverted  above the patient.</vt:lpstr>
      <vt:lpstr>Keep away from sources of radiation</vt:lpstr>
      <vt:lpstr>Every fluoroscopy operator should do  the following</vt:lpstr>
      <vt:lpstr>Every fluoroscopy operator should do  the following</vt:lpstr>
      <vt:lpstr>Every fluoroscopy operator should do  the following</vt:lpstr>
      <vt:lpstr>Every fluoroscopy operator should do  the following</vt:lpstr>
      <vt:lpstr>Every fluoroscopy operator should do  the following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For Computer</dc:creator>
  <cp:lastModifiedBy>High Tech</cp:lastModifiedBy>
  <cp:revision>26</cp:revision>
  <dcterms:created xsi:type="dcterms:W3CDTF">2018-12-24T06:06:40Z</dcterms:created>
  <dcterms:modified xsi:type="dcterms:W3CDTF">2025-04-06T07:55:33Z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2010-04-13T00:00:00Z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2018-12-24T00:00:00Z</vt:filetime>
  </property>
</Properties>
</file>