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66" r:id="rId4"/>
    <p:sldId id="258" r:id="rId5"/>
    <p:sldId id="259" r:id="rId6"/>
    <p:sldId id="260"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54818-2C9F-49AF-BB2E-0AA39EEC54A5}"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487F2-8122-40BB-87AC-04C2CA8F3AF2}" type="slidenum">
              <a:rPr lang="en-US" smtClean="0"/>
              <a:t>‹#›</a:t>
            </a:fld>
            <a:endParaRPr lang="en-US"/>
          </a:p>
        </p:txBody>
      </p:sp>
    </p:spTree>
    <p:extLst>
      <p:ext uri="{BB962C8B-B14F-4D97-AF65-F5344CB8AC3E}">
        <p14:creationId xmlns:p14="http://schemas.microsoft.com/office/powerpoint/2010/main" val="341879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487F2-8122-40BB-87AC-04C2CA8F3AF2}" type="slidenum">
              <a:rPr lang="en-US" smtClean="0"/>
              <a:t>7</a:t>
            </a:fld>
            <a:endParaRPr lang="en-US"/>
          </a:p>
        </p:txBody>
      </p:sp>
    </p:spTree>
    <p:extLst>
      <p:ext uri="{BB962C8B-B14F-4D97-AF65-F5344CB8AC3E}">
        <p14:creationId xmlns:p14="http://schemas.microsoft.com/office/powerpoint/2010/main" val="321767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5F39-8A23-E718-54CC-9825BF3AA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DD5675-347B-85C3-39B3-7F644DFC6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943711-606A-80DF-F2A9-2EA606EABBA0}"/>
              </a:ext>
            </a:extLst>
          </p:cNvPr>
          <p:cNvSpPr>
            <a:spLocks noGrp="1"/>
          </p:cNvSpPr>
          <p:nvPr>
            <p:ph type="dt" sz="half" idx="10"/>
          </p:nvPr>
        </p:nvSpPr>
        <p:spPr/>
        <p:txBody>
          <a:bodyPr/>
          <a:lstStyle/>
          <a:p>
            <a:fld id="{37EA3CDE-CB13-4918-A540-6A1B78CCE7A5}" type="datetime1">
              <a:rPr lang="en-US" smtClean="0"/>
              <a:t>4/20/2025</a:t>
            </a:fld>
            <a:endParaRPr lang="en-US"/>
          </a:p>
        </p:txBody>
      </p:sp>
      <p:sp>
        <p:nvSpPr>
          <p:cNvPr id="5" name="Footer Placeholder 4">
            <a:extLst>
              <a:ext uri="{FF2B5EF4-FFF2-40B4-BE49-F238E27FC236}">
                <a16:creationId xmlns:a16="http://schemas.microsoft.com/office/drawing/2014/main" id="{577A0660-2028-FF28-3446-00D2BF838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36F4D-1906-EF51-3955-1C643F966981}"/>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135931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3FE4-A142-07AC-8839-2829C4DAC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A6D35-B4FE-3847-AA74-56EFD5B14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B1F76-B90D-CC37-5E0B-4C99E6F3973D}"/>
              </a:ext>
            </a:extLst>
          </p:cNvPr>
          <p:cNvSpPr>
            <a:spLocks noGrp="1"/>
          </p:cNvSpPr>
          <p:nvPr>
            <p:ph type="dt" sz="half" idx="10"/>
          </p:nvPr>
        </p:nvSpPr>
        <p:spPr/>
        <p:txBody>
          <a:bodyPr/>
          <a:lstStyle/>
          <a:p>
            <a:fld id="{A9241EFA-7D7E-4BAE-A094-83A9F91131F3}" type="datetime1">
              <a:rPr lang="en-US" smtClean="0"/>
              <a:t>4/20/2025</a:t>
            </a:fld>
            <a:endParaRPr lang="en-US"/>
          </a:p>
        </p:txBody>
      </p:sp>
      <p:sp>
        <p:nvSpPr>
          <p:cNvPr id="5" name="Footer Placeholder 4">
            <a:extLst>
              <a:ext uri="{FF2B5EF4-FFF2-40B4-BE49-F238E27FC236}">
                <a16:creationId xmlns:a16="http://schemas.microsoft.com/office/drawing/2014/main" id="{FD88A508-2A0B-63F5-926A-929237710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B30A5-1AE1-AFA3-8AAD-B75A2CEFE66E}"/>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39182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A080A-807F-F398-EDB5-48D401C0D1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A869EA-F98E-FB7F-CB5E-2989E4BB4C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56F62-5705-08EF-5ABD-5A5D4CA5FE54}"/>
              </a:ext>
            </a:extLst>
          </p:cNvPr>
          <p:cNvSpPr>
            <a:spLocks noGrp="1"/>
          </p:cNvSpPr>
          <p:nvPr>
            <p:ph type="dt" sz="half" idx="10"/>
          </p:nvPr>
        </p:nvSpPr>
        <p:spPr/>
        <p:txBody>
          <a:bodyPr/>
          <a:lstStyle/>
          <a:p>
            <a:fld id="{2DCA4E92-AF00-4E20-A63F-3D6EB06F6ECF}" type="datetime1">
              <a:rPr lang="en-US" smtClean="0"/>
              <a:t>4/20/2025</a:t>
            </a:fld>
            <a:endParaRPr lang="en-US"/>
          </a:p>
        </p:txBody>
      </p:sp>
      <p:sp>
        <p:nvSpPr>
          <p:cNvPr id="5" name="Footer Placeholder 4">
            <a:extLst>
              <a:ext uri="{FF2B5EF4-FFF2-40B4-BE49-F238E27FC236}">
                <a16:creationId xmlns:a16="http://schemas.microsoft.com/office/drawing/2014/main" id="{B182E58A-ED14-126A-1BF0-317ED3991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B08F6-4262-0326-83B6-CA47D92EA37D}"/>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280859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5242-C475-F385-FFAC-C70A5229E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0511B-D3C1-A85B-2A8E-3B45E8806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0AF16-F996-EFCA-CC35-78AC2B3B0A86}"/>
              </a:ext>
            </a:extLst>
          </p:cNvPr>
          <p:cNvSpPr>
            <a:spLocks noGrp="1"/>
          </p:cNvSpPr>
          <p:nvPr>
            <p:ph type="dt" sz="half" idx="10"/>
          </p:nvPr>
        </p:nvSpPr>
        <p:spPr/>
        <p:txBody>
          <a:bodyPr/>
          <a:lstStyle/>
          <a:p>
            <a:fld id="{3E13B3FA-8AE1-4B9A-8A2A-ABA7BB2C3A62}" type="datetime1">
              <a:rPr lang="en-US" smtClean="0"/>
              <a:t>4/20/2025</a:t>
            </a:fld>
            <a:endParaRPr lang="en-US"/>
          </a:p>
        </p:txBody>
      </p:sp>
      <p:sp>
        <p:nvSpPr>
          <p:cNvPr id="5" name="Footer Placeholder 4">
            <a:extLst>
              <a:ext uri="{FF2B5EF4-FFF2-40B4-BE49-F238E27FC236}">
                <a16:creationId xmlns:a16="http://schemas.microsoft.com/office/drawing/2014/main" id="{A32ABD7E-660E-6CA4-7CAD-E2B6C2E6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3C464-8E29-BB9A-180A-563C5E1BDB9D}"/>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16864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B0B5-A955-0223-22E7-66CCA0FEB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DFD285-EDB5-3F7C-0A13-E33D792021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D3D06-9CEC-9702-AE44-84A8D5128B56}"/>
              </a:ext>
            </a:extLst>
          </p:cNvPr>
          <p:cNvSpPr>
            <a:spLocks noGrp="1"/>
          </p:cNvSpPr>
          <p:nvPr>
            <p:ph type="dt" sz="half" idx="10"/>
          </p:nvPr>
        </p:nvSpPr>
        <p:spPr/>
        <p:txBody>
          <a:bodyPr/>
          <a:lstStyle/>
          <a:p>
            <a:fld id="{3D8EDE39-155B-4EA7-8348-EE6BE7DCB244}" type="datetime1">
              <a:rPr lang="en-US" smtClean="0"/>
              <a:t>4/20/2025</a:t>
            </a:fld>
            <a:endParaRPr lang="en-US"/>
          </a:p>
        </p:txBody>
      </p:sp>
      <p:sp>
        <p:nvSpPr>
          <p:cNvPr id="5" name="Footer Placeholder 4">
            <a:extLst>
              <a:ext uri="{FF2B5EF4-FFF2-40B4-BE49-F238E27FC236}">
                <a16:creationId xmlns:a16="http://schemas.microsoft.com/office/drawing/2014/main" id="{83688CA0-A483-A3F4-BE2D-20B021B31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9289A-5F87-D490-2D01-722B4EA1AE1C}"/>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251105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7619-14A7-0A9B-A672-4CD8F2892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F35A8-CA1E-8F4D-2B9B-CEA8BC737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9648C-6BA5-E3B5-D2FC-12F3C603D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B92FAE-9B94-5DCB-10CF-A75F520079A0}"/>
              </a:ext>
            </a:extLst>
          </p:cNvPr>
          <p:cNvSpPr>
            <a:spLocks noGrp="1"/>
          </p:cNvSpPr>
          <p:nvPr>
            <p:ph type="dt" sz="half" idx="10"/>
          </p:nvPr>
        </p:nvSpPr>
        <p:spPr/>
        <p:txBody>
          <a:bodyPr/>
          <a:lstStyle/>
          <a:p>
            <a:fld id="{2A5A1844-0F9D-43B0-AECC-509FAC68AA00}" type="datetime1">
              <a:rPr lang="en-US" smtClean="0"/>
              <a:t>4/20/2025</a:t>
            </a:fld>
            <a:endParaRPr lang="en-US"/>
          </a:p>
        </p:txBody>
      </p:sp>
      <p:sp>
        <p:nvSpPr>
          <p:cNvPr id="6" name="Footer Placeholder 5">
            <a:extLst>
              <a:ext uri="{FF2B5EF4-FFF2-40B4-BE49-F238E27FC236}">
                <a16:creationId xmlns:a16="http://schemas.microsoft.com/office/drawing/2014/main" id="{EF6B33A0-51C7-D4C9-B3AE-75D3B246B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04248-FB89-080F-DF49-237675E77255}"/>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342268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5FE1-A785-E60E-7F6A-C7C3DEF4C5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7BD39-7292-1019-98D1-9DFE4D797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A8524-DC35-7188-DA51-92F1170E0A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166D8C-5590-84CA-5DF0-D376BAECF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B472A3-9FFC-291C-32B3-3BA695C591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6BABE-4143-C960-D76F-1F5D1421C51A}"/>
              </a:ext>
            </a:extLst>
          </p:cNvPr>
          <p:cNvSpPr>
            <a:spLocks noGrp="1"/>
          </p:cNvSpPr>
          <p:nvPr>
            <p:ph type="dt" sz="half" idx="10"/>
          </p:nvPr>
        </p:nvSpPr>
        <p:spPr/>
        <p:txBody>
          <a:bodyPr/>
          <a:lstStyle/>
          <a:p>
            <a:fld id="{F7D3332C-F371-4B5E-96E7-FEC6DFB8D78D}" type="datetime1">
              <a:rPr lang="en-US" smtClean="0"/>
              <a:t>4/20/2025</a:t>
            </a:fld>
            <a:endParaRPr lang="en-US"/>
          </a:p>
        </p:txBody>
      </p:sp>
      <p:sp>
        <p:nvSpPr>
          <p:cNvPr id="8" name="Footer Placeholder 7">
            <a:extLst>
              <a:ext uri="{FF2B5EF4-FFF2-40B4-BE49-F238E27FC236}">
                <a16:creationId xmlns:a16="http://schemas.microsoft.com/office/drawing/2014/main" id="{FA578E36-A6A9-5C54-E4E6-93F23D3796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DB27D-C68B-9281-C04E-E314D176EFDD}"/>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393502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7990-577E-DC2E-7AD7-9C16F5920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3597C-4710-DB1C-CF45-B17796D703CE}"/>
              </a:ext>
            </a:extLst>
          </p:cNvPr>
          <p:cNvSpPr>
            <a:spLocks noGrp="1"/>
          </p:cNvSpPr>
          <p:nvPr>
            <p:ph type="dt" sz="half" idx="10"/>
          </p:nvPr>
        </p:nvSpPr>
        <p:spPr/>
        <p:txBody>
          <a:bodyPr/>
          <a:lstStyle/>
          <a:p>
            <a:fld id="{67ACFDA9-71A6-45F0-BCBE-DC221B6A4D15}" type="datetime1">
              <a:rPr lang="en-US" smtClean="0"/>
              <a:t>4/20/2025</a:t>
            </a:fld>
            <a:endParaRPr lang="en-US"/>
          </a:p>
        </p:txBody>
      </p:sp>
      <p:sp>
        <p:nvSpPr>
          <p:cNvPr id="4" name="Footer Placeholder 3">
            <a:extLst>
              <a:ext uri="{FF2B5EF4-FFF2-40B4-BE49-F238E27FC236}">
                <a16:creationId xmlns:a16="http://schemas.microsoft.com/office/drawing/2014/main" id="{799B159A-F27D-B196-2A1A-90A78DD499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A9A9BE-8B1B-D11C-96C0-23CEF45EBE63}"/>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134275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F287D7-F911-0ABF-C0F3-3CD479423BA4}"/>
              </a:ext>
            </a:extLst>
          </p:cNvPr>
          <p:cNvSpPr>
            <a:spLocks noGrp="1"/>
          </p:cNvSpPr>
          <p:nvPr>
            <p:ph type="dt" sz="half" idx="10"/>
          </p:nvPr>
        </p:nvSpPr>
        <p:spPr/>
        <p:txBody>
          <a:bodyPr/>
          <a:lstStyle/>
          <a:p>
            <a:fld id="{62EC3D04-4463-46A0-B19D-646D0CBBED2E}" type="datetime1">
              <a:rPr lang="en-US" smtClean="0"/>
              <a:t>4/20/2025</a:t>
            </a:fld>
            <a:endParaRPr lang="en-US"/>
          </a:p>
        </p:txBody>
      </p:sp>
      <p:sp>
        <p:nvSpPr>
          <p:cNvPr id="3" name="Footer Placeholder 2">
            <a:extLst>
              <a:ext uri="{FF2B5EF4-FFF2-40B4-BE49-F238E27FC236}">
                <a16:creationId xmlns:a16="http://schemas.microsoft.com/office/drawing/2014/main" id="{72B48245-5857-1498-6598-B6FE9F31D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28D4AC-5E31-6C86-7FDE-D66E42A8EEA1}"/>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151972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126E-5F62-3242-10FA-983260129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E66C9B-4512-1803-86B6-E201B5BC0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51B00-F0E8-ED0B-73DE-1CAB69E6C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403F7-6774-5739-7624-E955F0DC50E4}"/>
              </a:ext>
            </a:extLst>
          </p:cNvPr>
          <p:cNvSpPr>
            <a:spLocks noGrp="1"/>
          </p:cNvSpPr>
          <p:nvPr>
            <p:ph type="dt" sz="half" idx="10"/>
          </p:nvPr>
        </p:nvSpPr>
        <p:spPr/>
        <p:txBody>
          <a:bodyPr/>
          <a:lstStyle/>
          <a:p>
            <a:fld id="{870033E5-95B4-4E7D-AF8A-9D697C647A3F}" type="datetime1">
              <a:rPr lang="en-US" smtClean="0"/>
              <a:t>4/20/2025</a:t>
            </a:fld>
            <a:endParaRPr lang="en-US"/>
          </a:p>
        </p:txBody>
      </p:sp>
      <p:sp>
        <p:nvSpPr>
          <p:cNvPr id="6" name="Footer Placeholder 5">
            <a:extLst>
              <a:ext uri="{FF2B5EF4-FFF2-40B4-BE49-F238E27FC236}">
                <a16:creationId xmlns:a16="http://schemas.microsoft.com/office/drawing/2014/main" id="{EB0D2BA4-887A-10BC-7DE5-DC021E47B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E66BB-03C8-DCEF-AC2E-CB8E0DE9AABF}"/>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193016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6003-E3CA-AB43-1F08-759DEC53C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23966-2F7A-6D09-2498-2C7ECBC0B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7395B9-8D89-73E9-5B28-F07AF8044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BB561-08A8-7C5F-B330-E3F07862AFD5}"/>
              </a:ext>
            </a:extLst>
          </p:cNvPr>
          <p:cNvSpPr>
            <a:spLocks noGrp="1"/>
          </p:cNvSpPr>
          <p:nvPr>
            <p:ph type="dt" sz="half" idx="10"/>
          </p:nvPr>
        </p:nvSpPr>
        <p:spPr/>
        <p:txBody>
          <a:bodyPr/>
          <a:lstStyle/>
          <a:p>
            <a:fld id="{34873B12-0D5D-47C1-835F-FB1BD560FEA1}" type="datetime1">
              <a:rPr lang="en-US" smtClean="0"/>
              <a:t>4/20/2025</a:t>
            </a:fld>
            <a:endParaRPr lang="en-US"/>
          </a:p>
        </p:txBody>
      </p:sp>
      <p:sp>
        <p:nvSpPr>
          <p:cNvPr id="6" name="Footer Placeholder 5">
            <a:extLst>
              <a:ext uri="{FF2B5EF4-FFF2-40B4-BE49-F238E27FC236}">
                <a16:creationId xmlns:a16="http://schemas.microsoft.com/office/drawing/2014/main" id="{4FF454F7-BD4E-4A63-6CA4-AC463350D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3903D-7F4B-C5FB-7047-939DDDFF336E}"/>
              </a:ext>
            </a:extLst>
          </p:cNvPr>
          <p:cNvSpPr>
            <a:spLocks noGrp="1"/>
          </p:cNvSpPr>
          <p:nvPr>
            <p:ph type="sldNum" sz="quarter" idx="12"/>
          </p:nvPr>
        </p:nvSpPr>
        <p:spPr/>
        <p:txBody>
          <a:bodyPr/>
          <a:lstStyle/>
          <a:p>
            <a:fld id="{EFB315F8-744D-4AB1-8B1A-A0DBA9ADF662}" type="slidenum">
              <a:rPr lang="en-US" smtClean="0"/>
              <a:t>‹#›</a:t>
            </a:fld>
            <a:endParaRPr lang="en-US"/>
          </a:p>
        </p:txBody>
      </p:sp>
    </p:spTree>
    <p:extLst>
      <p:ext uri="{BB962C8B-B14F-4D97-AF65-F5344CB8AC3E}">
        <p14:creationId xmlns:p14="http://schemas.microsoft.com/office/powerpoint/2010/main" val="83013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B1279-5E75-4E10-3986-4D1DBB10F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DB1937-AEAA-52ED-8E28-DDB807E90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3623E-467D-966D-8579-2A3A46D43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D3F755-4C3D-4A6E-A1CA-A41022045D3C}" type="datetime1">
              <a:rPr lang="en-US" smtClean="0"/>
              <a:t>4/20/2025</a:t>
            </a:fld>
            <a:endParaRPr lang="en-US"/>
          </a:p>
        </p:txBody>
      </p:sp>
      <p:sp>
        <p:nvSpPr>
          <p:cNvPr id="5" name="Footer Placeholder 4">
            <a:extLst>
              <a:ext uri="{FF2B5EF4-FFF2-40B4-BE49-F238E27FC236}">
                <a16:creationId xmlns:a16="http://schemas.microsoft.com/office/drawing/2014/main" id="{D58F494E-62A4-04D1-EEC4-6F4CCD3FE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018615-1BF5-8D11-9E09-1563EFEDA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B315F8-744D-4AB1-8B1A-A0DBA9ADF662}" type="slidenum">
              <a:rPr lang="en-US" smtClean="0"/>
              <a:t>‹#›</a:t>
            </a:fld>
            <a:endParaRPr lang="en-US"/>
          </a:p>
        </p:txBody>
      </p:sp>
    </p:spTree>
    <p:extLst>
      <p:ext uri="{BB962C8B-B14F-4D97-AF65-F5344CB8AC3E}">
        <p14:creationId xmlns:p14="http://schemas.microsoft.com/office/powerpoint/2010/main" val="224013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irplanes on a runway&#10;&#10;Description automatically generated">
            <a:extLst>
              <a:ext uri="{FF2B5EF4-FFF2-40B4-BE49-F238E27FC236}">
                <a16:creationId xmlns:a16="http://schemas.microsoft.com/office/drawing/2014/main" id="{75DD98D2-1AE7-F4F9-2143-E0AE391CFE18}"/>
              </a:ext>
            </a:extLst>
          </p:cNvPr>
          <p:cNvPicPr>
            <a:picLocks noChangeAspect="1"/>
          </p:cNvPicPr>
          <p:nvPr/>
        </p:nvPicPr>
        <p:blipFill>
          <a:blip r:embed="rId2">
            <a:extLst>
              <a:ext uri="{28A0092B-C50C-407E-A947-70E740481C1C}">
                <a14:useLocalDpi xmlns:a14="http://schemas.microsoft.com/office/drawing/2010/main" val="0"/>
              </a:ext>
            </a:extLst>
          </a:blip>
          <a:srcRect t="32795" r="-1" b="1122"/>
          <a:stretch/>
        </p:blipFill>
        <p:spPr>
          <a:xfrm>
            <a:off x="-1" y="190"/>
            <a:ext cx="8128855" cy="5291194"/>
          </a:xfrm>
          <a:prstGeom prst="rect">
            <a:avLst/>
          </a:prstGeom>
        </p:spPr>
      </p:pic>
      <p:sp>
        <p:nvSpPr>
          <p:cNvPr id="42" name="Rectangle 41">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E1A93-90FC-3837-9A7E-49A04623AB68}"/>
              </a:ext>
            </a:extLst>
          </p:cNvPr>
          <p:cNvSpPr>
            <a:spLocks noGrp="1"/>
          </p:cNvSpPr>
          <p:nvPr>
            <p:ph type="ctrTitle"/>
          </p:nvPr>
        </p:nvSpPr>
        <p:spPr>
          <a:xfrm>
            <a:off x="132735" y="5291384"/>
            <a:ext cx="7996116" cy="1566426"/>
          </a:xfrm>
        </p:spPr>
        <p:txBody>
          <a:bodyPr anchor="ctr">
            <a:noAutofit/>
          </a:bodyPr>
          <a:lstStyle/>
          <a:p>
            <a:pPr algn="l"/>
            <a:r>
              <a:rPr lang="en-US" sz="3600" b="1" i="1" dirty="0">
                <a:solidFill>
                  <a:srgbClr val="FFFFFF"/>
                </a:solidFill>
                <a:latin typeface="+mn-lt"/>
              </a:rPr>
              <a:t>An Introduction to Fundamentals of Aviation Management</a:t>
            </a:r>
          </a:p>
        </p:txBody>
      </p:sp>
      <p:sp>
        <p:nvSpPr>
          <p:cNvPr id="46" name="Rectangle 4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DCE021-BC00-BC3B-4041-9548ADE6499E}"/>
              </a:ext>
            </a:extLst>
          </p:cNvPr>
          <p:cNvSpPr>
            <a:spLocks noGrp="1"/>
          </p:cNvSpPr>
          <p:nvPr>
            <p:ph type="subTitle" idx="1"/>
          </p:nvPr>
        </p:nvSpPr>
        <p:spPr>
          <a:xfrm>
            <a:off x="8128854" y="5397910"/>
            <a:ext cx="4063143" cy="1342103"/>
          </a:xfrm>
        </p:spPr>
        <p:txBody>
          <a:bodyPr anchor="ctr">
            <a:normAutofit/>
          </a:bodyPr>
          <a:lstStyle/>
          <a:p>
            <a:pPr algn="l"/>
            <a:r>
              <a:rPr lang="en-US" sz="2000" b="1" i="1" dirty="0">
                <a:solidFill>
                  <a:srgbClr val="FFFFFF"/>
                </a:solidFill>
              </a:rPr>
              <a:t>Lecture 1 </a:t>
            </a:r>
          </a:p>
          <a:p>
            <a:pPr algn="l"/>
            <a:r>
              <a:rPr lang="en-US" sz="2000" b="1" i="1" dirty="0">
                <a:solidFill>
                  <a:srgbClr val="FFFFFF"/>
                </a:solidFill>
              </a:rPr>
              <a:t>Faculty Of Engineering</a:t>
            </a:r>
          </a:p>
          <a:p>
            <a:pPr algn="l"/>
            <a:r>
              <a:rPr lang="en-US" sz="2000" b="1" i="1" dirty="0">
                <a:solidFill>
                  <a:srgbClr val="FFFFFF"/>
                </a:solidFill>
              </a:rPr>
              <a:t>Aviation Engineering Department </a:t>
            </a:r>
          </a:p>
        </p:txBody>
      </p:sp>
      <p:pic>
        <p:nvPicPr>
          <p:cNvPr id="24" name="Picture 23">
            <a:extLst>
              <a:ext uri="{FF2B5EF4-FFF2-40B4-BE49-F238E27FC236}">
                <a16:creationId xmlns:a16="http://schemas.microsoft.com/office/drawing/2014/main" id="{3606F603-ED8F-32EE-C31E-8BC4C9427F4F}"/>
              </a:ext>
            </a:extLst>
          </p:cNvPr>
          <p:cNvPicPr>
            <a:picLocks noChangeAspect="1"/>
          </p:cNvPicPr>
          <p:nvPr/>
        </p:nvPicPr>
        <p:blipFill>
          <a:blip r:embed="rId3"/>
          <a:srcRect l="14443" r="16548"/>
          <a:stretch/>
        </p:blipFill>
        <p:spPr>
          <a:xfrm>
            <a:off x="8128856" y="1"/>
            <a:ext cx="4063143" cy="5291384"/>
          </a:xfrm>
          <a:prstGeom prst="rect">
            <a:avLst/>
          </a:prstGeom>
        </p:spPr>
      </p:pic>
      <p:sp>
        <p:nvSpPr>
          <p:cNvPr id="4" name="Slide Number Placeholder 3">
            <a:extLst>
              <a:ext uri="{FF2B5EF4-FFF2-40B4-BE49-F238E27FC236}">
                <a16:creationId xmlns:a16="http://schemas.microsoft.com/office/drawing/2014/main" id="{A64C8882-AA7D-E6E6-23A6-284C40AC6F50}"/>
              </a:ext>
            </a:extLst>
          </p:cNvPr>
          <p:cNvSpPr>
            <a:spLocks noGrp="1"/>
          </p:cNvSpPr>
          <p:nvPr>
            <p:ph type="sldNum" sz="quarter" idx="12"/>
          </p:nvPr>
        </p:nvSpPr>
        <p:spPr/>
        <p:txBody>
          <a:bodyPr/>
          <a:lstStyle/>
          <a:p>
            <a:fld id="{EFB315F8-744D-4AB1-8B1A-A0DBA9ADF662}" type="slidenum">
              <a:rPr lang="en-US" smtClean="0"/>
              <a:t>1</a:t>
            </a:fld>
            <a:endParaRPr lang="en-US"/>
          </a:p>
        </p:txBody>
      </p:sp>
    </p:spTree>
    <p:extLst>
      <p:ext uri="{BB962C8B-B14F-4D97-AF65-F5344CB8AC3E}">
        <p14:creationId xmlns:p14="http://schemas.microsoft.com/office/powerpoint/2010/main" val="8168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41F8E-796F-4490-D676-AD0FED0493B9}"/>
              </a:ext>
            </a:extLst>
          </p:cNvPr>
          <p:cNvSpPr>
            <a:spLocks noGrp="1"/>
          </p:cNvSpPr>
          <p:nvPr>
            <p:ph type="title"/>
          </p:nvPr>
        </p:nvSpPr>
        <p:spPr>
          <a:xfrm>
            <a:off x="1136397" y="191730"/>
            <a:ext cx="9688296" cy="613488"/>
          </a:xfrm>
        </p:spPr>
        <p:txBody>
          <a:bodyPr anchor="b">
            <a:normAutofit/>
          </a:bodyPr>
          <a:lstStyle/>
          <a:p>
            <a:r>
              <a:rPr lang="en-US" sz="2400" b="1" i="1" dirty="0">
                <a:solidFill>
                  <a:schemeClr val="tx2">
                    <a:lumMod val="75000"/>
                    <a:lumOff val="25000"/>
                  </a:schemeClr>
                </a:solidFill>
              </a:rPr>
              <a:t>Characteristics of the commercial air transport industry – micro factors</a:t>
            </a:r>
            <a:endParaRPr lang="en-US" sz="2400"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DEFAC82E-DD16-CEBE-ACDE-769986F49567}"/>
              </a:ext>
            </a:extLst>
          </p:cNvPr>
          <p:cNvSpPr>
            <a:spLocks noGrp="1"/>
          </p:cNvSpPr>
          <p:nvPr>
            <p:ph idx="1"/>
          </p:nvPr>
        </p:nvSpPr>
        <p:spPr>
          <a:xfrm>
            <a:off x="1136397" y="1312608"/>
            <a:ext cx="9688296" cy="4852218"/>
          </a:xfrm>
        </p:spPr>
        <p:txBody>
          <a:bodyPr anchor="t">
            <a:normAutofit/>
          </a:bodyPr>
          <a:lstStyle/>
          <a:p>
            <a:pPr marL="457200" indent="-457200" algn="just">
              <a:buAutoNum type="arabicPeriod"/>
            </a:pPr>
            <a:r>
              <a:rPr lang="en-US" sz="2000" b="1" i="1" dirty="0"/>
              <a:t>Business model: </a:t>
            </a:r>
            <a:r>
              <a:rPr lang="en-US" sz="2000" i="1" dirty="0"/>
              <a:t>s</a:t>
            </a:r>
            <a:r>
              <a:rPr lang="en-US" sz="2000" dirty="0"/>
              <a:t>electing the most appropriate airline business model for the market, taking into account the competitive environment and prevailing market conditions</a:t>
            </a:r>
          </a:p>
          <a:p>
            <a:pPr marL="457200" indent="-457200" algn="just">
              <a:buAutoNum type="arabicPeriod"/>
            </a:pPr>
            <a:endParaRPr lang="en-US" sz="2000" dirty="0"/>
          </a:p>
          <a:p>
            <a:pPr marL="457200" indent="-457200" algn="just">
              <a:buAutoNum type="arabicPeriod"/>
            </a:pPr>
            <a:r>
              <a:rPr lang="en-US" sz="2000" b="1" i="1" dirty="0"/>
              <a:t>Pricing: </a:t>
            </a:r>
            <a:r>
              <a:rPr lang="en-US" sz="2000" i="1" dirty="0"/>
              <a:t>Pricing and revenue managing of airline and airport products so as to maximize profits and manage yields</a:t>
            </a:r>
          </a:p>
          <a:p>
            <a:pPr marL="457200" indent="-457200" algn="just">
              <a:buAutoNum type="arabicPeriod"/>
            </a:pPr>
            <a:endParaRPr lang="en-US" sz="2000" i="1" dirty="0"/>
          </a:p>
          <a:p>
            <a:pPr marL="457200" indent="-457200" algn="just">
              <a:buAutoNum type="arabicPeriod"/>
            </a:pPr>
            <a:r>
              <a:rPr lang="en-US" sz="2000" b="1" i="1" dirty="0"/>
              <a:t>Scheduling: </a:t>
            </a:r>
            <a:r>
              <a:rPr lang="en-US" sz="2000" i="1" dirty="0"/>
              <a:t>scheduling aircraft and crew to maximize resource utilization and minimize costs </a:t>
            </a:r>
            <a:r>
              <a:rPr lang="en-US" sz="2000" b="1" i="1" dirty="0"/>
              <a:t>  </a:t>
            </a:r>
          </a:p>
          <a:p>
            <a:pPr marL="457200" indent="-457200" algn="just">
              <a:buAutoNum type="arabicPeriod"/>
            </a:pPr>
            <a:endParaRPr lang="en-US" sz="2000" b="1" i="1" dirty="0"/>
          </a:p>
          <a:p>
            <a:pPr marL="457200" indent="-457200" algn="just">
              <a:buAutoNum type="arabicPeriod"/>
            </a:pPr>
            <a:r>
              <a:rPr lang="en-US" sz="2000" b="1" i="1" dirty="0"/>
              <a:t>Safety and Security: </a:t>
            </a:r>
            <a:r>
              <a:rPr lang="en-US" sz="2000" i="1" dirty="0"/>
              <a:t>Ensuring safety and security through the adoption of company-wide safety and security management systems that comply with international protocols and regulations</a:t>
            </a:r>
            <a:endParaRPr lang="en-US" sz="2000" b="1" i="1" dirty="0"/>
          </a:p>
          <a:p>
            <a:pPr marL="457200" indent="-457200">
              <a:buAutoNum type="arabicPeriod"/>
            </a:pPr>
            <a:endParaRPr lang="en-GB" sz="1700" b="1" i="1" dirty="0"/>
          </a:p>
          <a:p>
            <a:pPr marL="457200" indent="-457200">
              <a:buAutoNum type="arabicPeriod"/>
            </a:pPr>
            <a:endParaRPr lang="en-US" sz="1700" b="1" i="1" dirty="0"/>
          </a:p>
          <a:p>
            <a:pPr marL="457200" indent="-457200">
              <a:buAutoNum type="arabicPeriod"/>
            </a:pPr>
            <a:endParaRPr lang="en-US" sz="1700" b="1" i="1" dirty="0"/>
          </a:p>
        </p:txBody>
      </p:sp>
      <p:sp>
        <p:nvSpPr>
          <p:cNvPr id="15" name="Rectangle 1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5E3798F-4D44-16FD-878A-895396A1D400}"/>
              </a:ext>
            </a:extLst>
          </p:cNvPr>
          <p:cNvSpPr>
            <a:spLocks noGrp="1"/>
          </p:cNvSpPr>
          <p:nvPr>
            <p:ph type="sldNum" sz="quarter" idx="12"/>
          </p:nvPr>
        </p:nvSpPr>
        <p:spPr>
          <a:xfrm>
            <a:off x="8610600" y="6400372"/>
            <a:ext cx="2743200" cy="321103"/>
          </a:xfrm>
        </p:spPr>
        <p:txBody>
          <a:bodyPr/>
          <a:lstStyle/>
          <a:p>
            <a:r>
              <a:rPr lang="en-US" sz="1600" b="1" dirty="0">
                <a:solidFill>
                  <a:schemeClr val="bg1"/>
                </a:solidFill>
              </a:rPr>
              <a:t>8</a:t>
            </a:r>
          </a:p>
        </p:txBody>
      </p:sp>
    </p:spTree>
    <p:extLst>
      <p:ext uri="{BB962C8B-B14F-4D97-AF65-F5344CB8AC3E}">
        <p14:creationId xmlns:p14="http://schemas.microsoft.com/office/powerpoint/2010/main" val="11074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1085B-E169-A1C1-3377-8BCAD376B095}"/>
              </a:ext>
            </a:extLst>
          </p:cNvPr>
          <p:cNvSpPr>
            <a:spLocks noGrp="1"/>
          </p:cNvSpPr>
          <p:nvPr>
            <p:ph type="title"/>
          </p:nvPr>
        </p:nvSpPr>
        <p:spPr>
          <a:xfrm>
            <a:off x="1136397" y="122830"/>
            <a:ext cx="8662696" cy="794193"/>
          </a:xfrm>
        </p:spPr>
        <p:txBody>
          <a:bodyPr anchor="b">
            <a:normAutofit/>
          </a:bodyPr>
          <a:lstStyle/>
          <a:p>
            <a:r>
              <a:rPr lang="en-US" sz="2400" b="1" i="1" dirty="0">
                <a:solidFill>
                  <a:schemeClr val="tx2">
                    <a:lumMod val="75000"/>
                    <a:lumOff val="25000"/>
                  </a:schemeClr>
                </a:solidFill>
              </a:rPr>
              <a:t>Characteristics of the commercial air transport industry – micro factors</a:t>
            </a:r>
            <a:endParaRPr lang="en-US" sz="2400"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D8992356-35AE-F4AF-4E4C-1F61F1EE67E4}"/>
              </a:ext>
            </a:extLst>
          </p:cNvPr>
          <p:cNvSpPr>
            <a:spLocks noGrp="1"/>
          </p:cNvSpPr>
          <p:nvPr>
            <p:ph idx="1"/>
          </p:nvPr>
        </p:nvSpPr>
        <p:spPr>
          <a:xfrm>
            <a:off x="1136397" y="1214652"/>
            <a:ext cx="10423257" cy="4726326"/>
          </a:xfrm>
        </p:spPr>
        <p:txBody>
          <a:bodyPr anchor="t">
            <a:normAutofit fontScale="92500" lnSpcReduction="10000"/>
          </a:bodyPr>
          <a:lstStyle/>
          <a:p>
            <a:pPr marL="0" indent="0" algn="just">
              <a:buNone/>
            </a:pPr>
            <a:r>
              <a:rPr lang="en-US" sz="2000" b="1" i="1" dirty="0"/>
              <a:t>5. Information and Communication Technology (ICT): </a:t>
            </a:r>
            <a:r>
              <a:rPr lang="en-US" sz="2000" i="1" dirty="0"/>
              <a:t>ICT underpins air transport operations and is vital to the effective management of revenues, marketing, human resource control and flight operations</a:t>
            </a:r>
          </a:p>
          <a:p>
            <a:pPr marL="0" indent="0" algn="just">
              <a:buNone/>
            </a:pPr>
            <a:endParaRPr lang="en-US" sz="2000" i="1" dirty="0"/>
          </a:p>
          <a:p>
            <a:pPr marL="0" indent="0" algn="just">
              <a:buNone/>
            </a:pPr>
            <a:r>
              <a:rPr lang="en-US" sz="2000" i="1" dirty="0"/>
              <a:t>6. </a:t>
            </a:r>
            <a:r>
              <a:rPr lang="en-US" sz="2000" b="1" i="1" dirty="0"/>
              <a:t>H</a:t>
            </a:r>
            <a:r>
              <a:rPr lang="en-US" sz="2000" b="1" dirty="0"/>
              <a:t>uman resources</a:t>
            </a:r>
            <a:r>
              <a:rPr lang="en-US" sz="2000" b="1" i="1" dirty="0"/>
              <a:t>: </a:t>
            </a:r>
            <a:r>
              <a:rPr lang="en-US" sz="2000" i="1" dirty="0"/>
              <a:t>managing human resources to ensure the consistency and reliability of service delivery</a:t>
            </a:r>
          </a:p>
          <a:p>
            <a:pPr marL="0" indent="0" algn="just">
              <a:buNone/>
            </a:pPr>
            <a:endParaRPr lang="en-US" sz="2000" b="1" i="1" dirty="0"/>
          </a:p>
          <a:p>
            <a:pPr marL="0" indent="0" algn="just">
              <a:buNone/>
            </a:pPr>
            <a:r>
              <a:rPr lang="en-US" sz="2000" b="1" i="1" dirty="0"/>
              <a:t>7. Marketing: </a:t>
            </a:r>
            <a:r>
              <a:rPr lang="en-US" sz="2000" i="1" dirty="0"/>
              <a:t>marketing the product using a variety of online and offline channels to attract and retain customers and engender brand loyalty through the use of initiatives such as frequent flyer </a:t>
            </a:r>
            <a:r>
              <a:rPr lang="en-US" sz="2000" i="1" dirty="0" err="1"/>
              <a:t>programmes</a:t>
            </a:r>
            <a:r>
              <a:rPr lang="en-US" sz="2000" i="1" dirty="0"/>
              <a:t>.</a:t>
            </a:r>
          </a:p>
          <a:p>
            <a:pPr marL="0" indent="0" algn="just">
              <a:buNone/>
            </a:pPr>
            <a:endParaRPr lang="en-US" sz="2000" i="1" dirty="0"/>
          </a:p>
          <a:p>
            <a:pPr marL="0" indent="0" algn="just">
              <a:buNone/>
            </a:pPr>
            <a:r>
              <a:rPr lang="en-US" sz="2000" b="1" i="1" dirty="0"/>
              <a:t>8. Infrastructure: </a:t>
            </a:r>
            <a:r>
              <a:rPr lang="en-US" sz="2000" i="1" dirty="0"/>
              <a:t>the provision and </a:t>
            </a:r>
            <a:r>
              <a:rPr lang="en-US" sz="2000" i="1" dirty="0" err="1"/>
              <a:t>utilisation</a:t>
            </a:r>
            <a:r>
              <a:rPr lang="en-US" sz="2000" i="1" dirty="0"/>
              <a:t> of runway, terminal and ground access infrastructure are vital to safe and efficient operations, and the relationship between airlines and airports is integral to the effective management of these scarce resources and mitigating their adverse environmental effects.</a:t>
            </a:r>
            <a:endParaRPr lang="en-US" sz="2000" b="1" i="1" dirty="0"/>
          </a:p>
          <a:p>
            <a:pPr marL="0" indent="0">
              <a:buNone/>
            </a:pPr>
            <a:endParaRPr lang="en-US" sz="1100" b="1" i="1" dirty="0"/>
          </a:p>
          <a:p>
            <a:pPr marL="0" indent="0">
              <a:buNone/>
            </a:pPr>
            <a:endParaRPr lang="en-US" sz="1100" b="1" i="1" dirty="0"/>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3F0EBDB-A15E-0FDB-A046-776DEF989F8B}"/>
              </a:ext>
            </a:extLst>
          </p:cNvPr>
          <p:cNvSpPr>
            <a:spLocks noGrp="1"/>
          </p:cNvSpPr>
          <p:nvPr>
            <p:ph type="sldNum" sz="quarter" idx="12"/>
          </p:nvPr>
        </p:nvSpPr>
        <p:spPr/>
        <p:txBody>
          <a:bodyPr/>
          <a:lstStyle/>
          <a:p>
            <a:r>
              <a:rPr lang="en-US" sz="1600" b="1" dirty="0">
                <a:solidFill>
                  <a:schemeClr val="bg1"/>
                </a:solidFill>
              </a:rPr>
              <a:t>9</a:t>
            </a:r>
          </a:p>
        </p:txBody>
      </p:sp>
    </p:spTree>
    <p:extLst>
      <p:ext uri="{BB962C8B-B14F-4D97-AF65-F5344CB8AC3E}">
        <p14:creationId xmlns:p14="http://schemas.microsoft.com/office/powerpoint/2010/main" val="10899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9391F-BB70-55A4-49F4-F7FBE091C1F2}"/>
              </a:ext>
            </a:extLst>
          </p:cNvPr>
          <p:cNvSpPr>
            <a:spLocks noGrp="1"/>
          </p:cNvSpPr>
          <p:nvPr>
            <p:ph type="title"/>
          </p:nvPr>
        </p:nvSpPr>
        <p:spPr>
          <a:xfrm>
            <a:off x="1136397" y="502022"/>
            <a:ext cx="9688296" cy="899076"/>
          </a:xfrm>
        </p:spPr>
        <p:txBody>
          <a:bodyPr anchor="b">
            <a:normAutofit/>
          </a:bodyPr>
          <a:lstStyle/>
          <a:p>
            <a:r>
              <a:rPr lang="en-US" sz="2400" b="1" i="1" dirty="0">
                <a:solidFill>
                  <a:schemeClr val="tx2">
                    <a:lumMod val="75000"/>
                    <a:lumOff val="25000"/>
                  </a:schemeClr>
                </a:solidFill>
              </a:rPr>
              <a:t>References</a:t>
            </a:r>
            <a:r>
              <a:rPr lang="en-US" sz="2400" dirty="0">
                <a:solidFill>
                  <a:schemeClr val="tx2">
                    <a:lumMod val="75000"/>
                    <a:lumOff val="25000"/>
                  </a:schemeClr>
                </a:solidFill>
              </a:rPr>
              <a:t> </a:t>
            </a:r>
          </a:p>
        </p:txBody>
      </p:sp>
      <p:sp>
        <p:nvSpPr>
          <p:cNvPr id="3" name="Content Placeholder 2">
            <a:extLst>
              <a:ext uri="{FF2B5EF4-FFF2-40B4-BE49-F238E27FC236}">
                <a16:creationId xmlns:a16="http://schemas.microsoft.com/office/drawing/2014/main" id="{4719E938-8F33-1041-9F82-189E4072FD36}"/>
              </a:ext>
            </a:extLst>
          </p:cNvPr>
          <p:cNvSpPr>
            <a:spLocks noGrp="1"/>
          </p:cNvSpPr>
          <p:nvPr>
            <p:ph idx="1"/>
          </p:nvPr>
        </p:nvSpPr>
        <p:spPr>
          <a:xfrm>
            <a:off x="1136397" y="1903120"/>
            <a:ext cx="9688296" cy="3969647"/>
          </a:xfrm>
        </p:spPr>
        <p:txBody>
          <a:bodyPr anchor="t">
            <a:normAutofit/>
          </a:bodyPr>
          <a:lstStyle/>
          <a:p>
            <a:pPr marL="0" marR="0" lvl="0" indent="0">
              <a:spcBef>
                <a:spcPts val="0"/>
              </a:spcBef>
              <a:spcAft>
                <a:spcPts val="800"/>
              </a:spcAft>
              <a:buNone/>
            </a:pPr>
            <a:endParaRPr lang="en-US" sz="2000" kern="100" dirty="0">
              <a:effectLst/>
              <a:latin typeface="Aptos Display" panose="020B0004020202020204" pitchFamily="34" charset="0"/>
              <a:ea typeface="Aptos" panose="020B0004020202020204" pitchFamily="34" charset="0"/>
              <a:cs typeface="Arial" panose="020B0604020202020204" pitchFamily="34" charset="0"/>
            </a:endParaRPr>
          </a:p>
          <a:p>
            <a:pPr marL="0" marR="0" lvl="0" indent="0">
              <a:spcBef>
                <a:spcPts val="0"/>
              </a:spcBef>
              <a:spcAft>
                <a:spcPts val="800"/>
              </a:spcAft>
              <a:buNone/>
            </a:pPr>
            <a:r>
              <a:rPr lang="en-US" sz="2000" i="1" kern="100" dirty="0">
                <a:effectLst/>
                <a:ea typeface="Aptos" panose="020B0004020202020204" pitchFamily="34" charset="0"/>
                <a:cs typeface="Arial" panose="020B0604020202020204" pitchFamily="34" charset="0"/>
              </a:rPr>
              <a:t>Budd, L. and Ison, S. (2020) Air Transport Management: An international perspective. Milton Park, Abingdon, Oxon: Routledge.</a:t>
            </a:r>
          </a:p>
          <a:p>
            <a:pPr marL="0" marR="0" lvl="0" indent="0">
              <a:spcBef>
                <a:spcPts val="0"/>
              </a:spcBef>
              <a:spcAft>
                <a:spcPts val="800"/>
              </a:spcAft>
              <a:buNone/>
            </a:pPr>
            <a:endParaRPr lang="en-US" sz="2000" i="1" kern="100" dirty="0">
              <a:ea typeface="Aptos" panose="020B0004020202020204" pitchFamily="34" charset="0"/>
              <a:cs typeface="Arial" panose="020B0604020202020204" pitchFamily="34" charset="0"/>
            </a:endParaRPr>
          </a:p>
          <a:p>
            <a:pPr marL="0" marR="0" lvl="0" indent="0">
              <a:spcBef>
                <a:spcPts val="0"/>
              </a:spcBef>
              <a:spcAft>
                <a:spcPts val="800"/>
              </a:spcAft>
              <a:buNone/>
            </a:pPr>
            <a:r>
              <a:rPr lang="en-US" sz="2000" i="1" kern="100" dirty="0">
                <a:effectLst/>
                <a:ea typeface="Aptos" panose="020B0004020202020204" pitchFamily="34" charset="0"/>
                <a:cs typeface="Arial" panose="020B0604020202020204" pitchFamily="34" charset="0"/>
              </a:rPr>
              <a:t>Meijer, G. (2021a) Fundamentals of Aviation Operations. Abingdon, Oxon: Routledge, an imprint of the Taylor &amp; Francis Group.</a:t>
            </a:r>
          </a:p>
          <a:p>
            <a:pPr marL="0" marR="0" lvl="0" indent="0">
              <a:spcBef>
                <a:spcPts val="0"/>
              </a:spcBef>
              <a:spcAft>
                <a:spcPts val="800"/>
              </a:spcAft>
              <a:buNone/>
            </a:pP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20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23C52E9-DCBF-2D15-8004-4B5A511D60F1}"/>
              </a:ext>
            </a:extLst>
          </p:cNvPr>
          <p:cNvSpPr>
            <a:spLocks noGrp="1"/>
          </p:cNvSpPr>
          <p:nvPr>
            <p:ph type="sldNum" sz="quarter" idx="12"/>
          </p:nvPr>
        </p:nvSpPr>
        <p:spPr>
          <a:xfrm>
            <a:off x="11061290" y="6455664"/>
            <a:ext cx="575187" cy="365125"/>
          </a:xfrm>
        </p:spPr>
        <p:txBody>
          <a:bodyPr>
            <a:normAutofit/>
          </a:bodyPr>
          <a:lstStyle/>
          <a:p>
            <a:pPr>
              <a:spcAft>
                <a:spcPts val="600"/>
              </a:spcAft>
            </a:pPr>
            <a:r>
              <a:rPr lang="en-US" sz="1600" b="1" dirty="0">
                <a:solidFill>
                  <a:schemeClr val="bg1"/>
                </a:solidFill>
              </a:rPr>
              <a:t>10</a:t>
            </a:r>
          </a:p>
        </p:txBody>
      </p:sp>
    </p:spTree>
    <p:extLst>
      <p:ext uri="{BB962C8B-B14F-4D97-AF65-F5344CB8AC3E}">
        <p14:creationId xmlns:p14="http://schemas.microsoft.com/office/powerpoint/2010/main" val="418511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E46BF-4644-E2CE-4244-6CEBECBD65D9}"/>
              </a:ext>
            </a:extLst>
          </p:cNvPr>
          <p:cNvSpPr>
            <a:spLocks noGrp="1"/>
          </p:cNvSpPr>
          <p:nvPr>
            <p:ph type="title"/>
          </p:nvPr>
        </p:nvSpPr>
        <p:spPr>
          <a:xfrm>
            <a:off x="1136397" y="294969"/>
            <a:ext cx="9688296" cy="825908"/>
          </a:xfrm>
        </p:spPr>
        <p:txBody>
          <a:bodyPr anchor="b">
            <a:normAutofit/>
          </a:bodyPr>
          <a:lstStyle/>
          <a:p>
            <a:r>
              <a:rPr lang="en-US" sz="2400" b="1" i="1" dirty="0">
                <a:solidFill>
                  <a:schemeClr val="tx2">
                    <a:lumMod val="75000"/>
                    <a:lumOff val="25000"/>
                  </a:schemeClr>
                </a:solidFill>
              </a:rPr>
              <a:t>Outlines</a:t>
            </a:r>
            <a:r>
              <a:rPr lang="en-US" sz="2400" dirty="0">
                <a:solidFill>
                  <a:schemeClr val="tx2">
                    <a:lumMod val="75000"/>
                    <a:lumOff val="25000"/>
                  </a:schemeClr>
                </a:solidFill>
              </a:rPr>
              <a:t> </a:t>
            </a:r>
          </a:p>
        </p:txBody>
      </p:sp>
      <p:sp>
        <p:nvSpPr>
          <p:cNvPr id="3" name="Content Placeholder 2">
            <a:extLst>
              <a:ext uri="{FF2B5EF4-FFF2-40B4-BE49-F238E27FC236}">
                <a16:creationId xmlns:a16="http://schemas.microsoft.com/office/drawing/2014/main" id="{B3D9E241-EB7E-CE83-4BE7-59731F69C4E9}"/>
              </a:ext>
            </a:extLst>
          </p:cNvPr>
          <p:cNvSpPr>
            <a:spLocks noGrp="1"/>
          </p:cNvSpPr>
          <p:nvPr>
            <p:ph idx="1"/>
          </p:nvPr>
        </p:nvSpPr>
        <p:spPr>
          <a:xfrm>
            <a:off x="1136396" y="1578077"/>
            <a:ext cx="10441087" cy="4294690"/>
          </a:xfrm>
        </p:spPr>
        <p:txBody>
          <a:bodyPr anchor="t">
            <a:normAutofit/>
          </a:bodyPr>
          <a:lstStyle/>
          <a:p>
            <a:pPr marL="0" indent="0">
              <a:buNone/>
            </a:pPr>
            <a:r>
              <a:rPr lang="en-US" sz="2000" i="1" dirty="0"/>
              <a:t>Learning outcomes ……………………………………………………………………………………….1</a:t>
            </a:r>
          </a:p>
          <a:p>
            <a:pPr marL="0" indent="0">
              <a:buNone/>
            </a:pPr>
            <a:r>
              <a:rPr lang="en-US" sz="2000" i="1" dirty="0"/>
              <a:t>Introduction ……………………………………………………………………………………………….. 2</a:t>
            </a:r>
          </a:p>
          <a:p>
            <a:pPr marL="0" indent="0">
              <a:buNone/>
            </a:pPr>
            <a:r>
              <a:rPr lang="en-US" sz="2000" i="1" dirty="0"/>
              <a:t>Commercial Air Transport ……………………………………………………………………………..  3</a:t>
            </a:r>
          </a:p>
          <a:p>
            <a:pPr marL="0" indent="0">
              <a:buNone/>
            </a:pPr>
            <a:r>
              <a:rPr lang="en-US" sz="2000" i="1" dirty="0"/>
              <a:t>Characteristics of the commercial air transport industry …………………………………….. 4</a:t>
            </a:r>
          </a:p>
          <a:p>
            <a:pPr marL="0" indent="0">
              <a:buNone/>
            </a:pPr>
            <a:r>
              <a:rPr lang="en-US" sz="2000" i="1" dirty="0"/>
              <a:t>Characteristics of the commercial air transport industry – Macro Factors ………………. 5</a:t>
            </a:r>
          </a:p>
          <a:p>
            <a:pPr marL="0" indent="0">
              <a:buNone/>
            </a:pPr>
            <a:r>
              <a:rPr lang="en-US" sz="2000" i="1" dirty="0"/>
              <a:t>Characteristics of the commercial air transport industry – micro factors ………………..  6</a:t>
            </a:r>
          </a:p>
          <a:p>
            <a:pPr marL="0" indent="0">
              <a:buNone/>
            </a:pPr>
            <a:r>
              <a:rPr lang="en-US" sz="2000" i="1" dirty="0">
                <a:latin typeface="+mn-lt"/>
              </a:rPr>
              <a:t>References…………………………………………………………………………………………………  7</a:t>
            </a:r>
            <a:endParaRPr lang="en-US" sz="2000" i="1" dirty="0"/>
          </a:p>
          <a:p>
            <a:pPr marL="0" indent="0">
              <a:buNone/>
            </a:pPr>
            <a:endParaRPr lang="en-US" sz="2000" dirty="0"/>
          </a:p>
          <a:p>
            <a:pPr marL="0" indent="0">
              <a:buNone/>
            </a:pPr>
            <a:endParaRPr lang="en-US" sz="20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88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B6FC0-8E96-088A-109D-84E2443596E7}"/>
              </a:ext>
            </a:extLst>
          </p:cNvPr>
          <p:cNvSpPr>
            <a:spLocks noGrp="1"/>
          </p:cNvSpPr>
          <p:nvPr>
            <p:ph type="title"/>
          </p:nvPr>
        </p:nvSpPr>
        <p:spPr>
          <a:xfrm>
            <a:off x="1136397" y="162232"/>
            <a:ext cx="9688296" cy="619433"/>
          </a:xfrm>
        </p:spPr>
        <p:txBody>
          <a:bodyPr anchor="b">
            <a:normAutofit/>
          </a:bodyPr>
          <a:lstStyle/>
          <a:p>
            <a:r>
              <a:rPr lang="en-US" sz="2400" b="1" i="1" dirty="0">
                <a:solidFill>
                  <a:schemeClr val="tx2">
                    <a:lumMod val="75000"/>
                    <a:lumOff val="25000"/>
                  </a:schemeClr>
                </a:solidFill>
              </a:rPr>
              <a:t>Learning outcomes </a:t>
            </a:r>
          </a:p>
        </p:txBody>
      </p:sp>
      <p:sp>
        <p:nvSpPr>
          <p:cNvPr id="3" name="Content Placeholder 2">
            <a:extLst>
              <a:ext uri="{FF2B5EF4-FFF2-40B4-BE49-F238E27FC236}">
                <a16:creationId xmlns:a16="http://schemas.microsoft.com/office/drawing/2014/main" id="{32DBD8AD-6662-8E9D-345E-B1B2BA3596DC}"/>
              </a:ext>
            </a:extLst>
          </p:cNvPr>
          <p:cNvSpPr>
            <a:spLocks noGrp="1"/>
          </p:cNvSpPr>
          <p:nvPr>
            <p:ph idx="1"/>
          </p:nvPr>
        </p:nvSpPr>
        <p:spPr>
          <a:xfrm>
            <a:off x="1136397" y="1061884"/>
            <a:ext cx="9688296" cy="4810883"/>
          </a:xfrm>
        </p:spPr>
        <p:txBody>
          <a:bodyPr anchor="t">
            <a:normAutofit/>
          </a:bodyPr>
          <a:lstStyle/>
          <a:p>
            <a:pPr algn="just"/>
            <a:r>
              <a:rPr lang="en-US" sz="2000" b="1" i="1" dirty="0"/>
              <a:t>Operational Management Skills:</a:t>
            </a:r>
            <a:r>
              <a:rPr lang="en-US" sz="2000" i="1" dirty="0"/>
              <a:t> You will learn about the operational aspects of aviation management, including airport operations, airline management, and flight operations, and how these functions interact.</a:t>
            </a:r>
          </a:p>
          <a:p>
            <a:pPr algn="just"/>
            <a:r>
              <a:rPr lang="en-US" sz="2000" b="1" i="1" dirty="0"/>
              <a:t>Strategic Planning:</a:t>
            </a:r>
            <a:r>
              <a:rPr lang="en-US" sz="2000" i="1" dirty="0"/>
              <a:t> You will develop skills in strategic planning and decision-making, including market analysis, route planning, and competitive strategy in the aviation sector.</a:t>
            </a:r>
          </a:p>
          <a:p>
            <a:pPr algn="just"/>
            <a:r>
              <a:rPr lang="en-US" sz="2000" b="1" i="1" dirty="0"/>
              <a:t>Technological Trends:</a:t>
            </a:r>
            <a:r>
              <a:rPr lang="en-US" sz="2000" i="1" dirty="0"/>
              <a:t> Students will be introduced to technological advancements in aviation, such as innovations in aircraft design, air traffic control systems, and passenger service technologies.</a:t>
            </a:r>
          </a:p>
          <a:p>
            <a:pPr algn="just"/>
            <a:r>
              <a:rPr lang="en-US" sz="2000" b="1" i="1" dirty="0"/>
              <a:t>Understanding Aviation Industry Structure:</a:t>
            </a:r>
            <a:r>
              <a:rPr lang="en-US" sz="2000" i="1" dirty="0"/>
              <a:t> You will gain insight into the structure of the aviation industry, including the roles of various stakeholders such as airlines, airports, regulatory bodies, and service providers.</a:t>
            </a:r>
          </a:p>
          <a:p>
            <a:endParaRPr lang="en-US" sz="19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A80A287-41CA-AF90-7A5C-17E87B3262E9}"/>
              </a:ext>
            </a:extLst>
          </p:cNvPr>
          <p:cNvSpPr>
            <a:spLocks noGrp="1"/>
          </p:cNvSpPr>
          <p:nvPr>
            <p:ph type="sldNum" sz="quarter" idx="12"/>
          </p:nvPr>
        </p:nvSpPr>
        <p:spPr>
          <a:xfrm>
            <a:off x="8610600" y="6400372"/>
            <a:ext cx="2743200" cy="295396"/>
          </a:xfrm>
        </p:spPr>
        <p:txBody>
          <a:bodyPr/>
          <a:lstStyle/>
          <a:p>
            <a:r>
              <a:rPr lang="en-US" sz="1600" b="1" dirty="0">
                <a:solidFill>
                  <a:schemeClr val="bg1"/>
                </a:solidFill>
              </a:rPr>
              <a:t>1</a:t>
            </a:r>
            <a:endParaRPr lang="en-US" b="1" dirty="0">
              <a:solidFill>
                <a:schemeClr val="bg1"/>
              </a:solidFill>
            </a:endParaRPr>
          </a:p>
        </p:txBody>
      </p:sp>
    </p:spTree>
    <p:extLst>
      <p:ext uri="{BB962C8B-B14F-4D97-AF65-F5344CB8AC3E}">
        <p14:creationId xmlns:p14="http://schemas.microsoft.com/office/powerpoint/2010/main" val="41592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E7DD5-F4E5-CA16-AB94-905D55131A81}"/>
              </a:ext>
            </a:extLst>
          </p:cNvPr>
          <p:cNvSpPr>
            <a:spLocks noGrp="1"/>
          </p:cNvSpPr>
          <p:nvPr>
            <p:ph type="title"/>
          </p:nvPr>
        </p:nvSpPr>
        <p:spPr>
          <a:xfrm>
            <a:off x="4038600" y="0"/>
            <a:ext cx="7503615" cy="619432"/>
          </a:xfrm>
        </p:spPr>
        <p:txBody>
          <a:bodyPr anchor="b">
            <a:normAutofit fontScale="90000"/>
          </a:bodyPr>
          <a:lstStyle/>
          <a:p>
            <a:r>
              <a:rPr lang="en-US" sz="2700" b="1" i="1" dirty="0">
                <a:solidFill>
                  <a:schemeClr val="tx2">
                    <a:lumMod val="75000"/>
                    <a:lumOff val="25000"/>
                  </a:schemeClr>
                </a:solidFill>
              </a:rPr>
              <a:t>Introduction</a:t>
            </a:r>
            <a:r>
              <a:rPr lang="en-US" sz="4000" b="1" i="1" dirty="0"/>
              <a:t> </a:t>
            </a:r>
          </a:p>
        </p:txBody>
      </p:sp>
      <p:pic>
        <p:nvPicPr>
          <p:cNvPr id="8" name="Picture 7" descr="A person holding up a plane&#10;&#10;Description automatically generated">
            <a:extLst>
              <a:ext uri="{FF2B5EF4-FFF2-40B4-BE49-F238E27FC236}">
                <a16:creationId xmlns:a16="http://schemas.microsoft.com/office/drawing/2014/main" id="{EC2BB523-08B4-4BDB-07AC-AE97D1906029}"/>
              </a:ext>
            </a:extLst>
          </p:cNvPr>
          <p:cNvPicPr>
            <a:picLocks noChangeAspect="1"/>
          </p:cNvPicPr>
          <p:nvPr/>
        </p:nvPicPr>
        <p:blipFill>
          <a:blip r:embed="rId2">
            <a:extLst>
              <a:ext uri="{28A0092B-C50C-407E-A947-70E740481C1C}">
                <a14:useLocalDpi xmlns:a14="http://schemas.microsoft.com/office/drawing/2010/main" val="0"/>
              </a:ext>
            </a:extLst>
          </a:blip>
          <a:srcRect t="11473" r="-4" b="-4"/>
          <a:stretch/>
        </p:blipFill>
        <p:spPr>
          <a:xfrm>
            <a:off x="20" y="10"/>
            <a:ext cx="3716574" cy="2145155"/>
          </a:xfrm>
          <a:prstGeom prst="rect">
            <a:avLst/>
          </a:prstGeom>
        </p:spPr>
      </p:pic>
      <p:pic>
        <p:nvPicPr>
          <p:cNvPr id="14" name="Picture 13" descr="A plane with a cargo on the back&#10;&#10;Description automatically generated with medium confidence">
            <a:extLst>
              <a:ext uri="{FF2B5EF4-FFF2-40B4-BE49-F238E27FC236}">
                <a16:creationId xmlns:a16="http://schemas.microsoft.com/office/drawing/2014/main" id="{32C01A81-6EE4-417A-5E14-6F95E2F5271A}"/>
              </a:ext>
            </a:extLst>
          </p:cNvPr>
          <p:cNvPicPr>
            <a:picLocks noChangeAspect="1"/>
          </p:cNvPicPr>
          <p:nvPr/>
        </p:nvPicPr>
        <p:blipFill>
          <a:blip r:embed="rId3">
            <a:extLst>
              <a:ext uri="{28A0092B-C50C-407E-A947-70E740481C1C}">
                <a14:useLocalDpi xmlns:a14="http://schemas.microsoft.com/office/drawing/2010/main" val="0"/>
              </a:ext>
            </a:extLst>
          </a:blip>
          <a:srcRect l="5454" r="1" b="1"/>
          <a:stretch/>
        </p:blipFill>
        <p:spPr>
          <a:xfrm>
            <a:off x="20" y="2145165"/>
            <a:ext cx="3716574" cy="2125091"/>
          </a:xfrm>
          <a:prstGeom prst="rect">
            <a:avLst/>
          </a:prstGeom>
        </p:spPr>
      </p:pic>
      <p:pic>
        <p:nvPicPr>
          <p:cNvPr id="16" name="Picture 15" descr="A group of people with luggage in an airport&#10;&#10;Description automatically generated">
            <a:extLst>
              <a:ext uri="{FF2B5EF4-FFF2-40B4-BE49-F238E27FC236}">
                <a16:creationId xmlns:a16="http://schemas.microsoft.com/office/drawing/2014/main" id="{0DEF5425-403B-95B5-534D-02C026D86089}"/>
              </a:ext>
            </a:extLst>
          </p:cNvPr>
          <p:cNvPicPr>
            <a:picLocks noChangeAspect="1"/>
          </p:cNvPicPr>
          <p:nvPr/>
        </p:nvPicPr>
        <p:blipFill>
          <a:blip r:embed="rId4">
            <a:extLst>
              <a:ext uri="{28A0092B-C50C-407E-A947-70E740481C1C}">
                <a14:useLocalDpi xmlns:a14="http://schemas.microsoft.com/office/drawing/2010/main" val="0"/>
              </a:ext>
            </a:extLst>
          </a:blip>
          <a:srcRect t="22811" r="-4" b="204"/>
          <a:stretch/>
        </p:blipFill>
        <p:spPr>
          <a:xfrm>
            <a:off x="20" y="4257004"/>
            <a:ext cx="3716574" cy="2145165"/>
          </a:xfrm>
          <a:prstGeom prst="rect">
            <a:avLst/>
          </a:prstGeom>
        </p:spPr>
      </p:pic>
      <p:sp>
        <p:nvSpPr>
          <p:cNvPr id="3" name="Content Placeholder 2">
            <a:extLst>
              <a:ext uri="{FF2B5EF4-FFF2-40B4-BE49-F238E27FC236}">
                <a16:creationId xmlns:a16="http://schemas.microsoft.com/office/drawing/2014/main" id="{667ACC70-25F9-21A8-2508-5D0E0845EC60}"/>
              </a:ext>
            </a:extLst>
          </p:cNvPr>
          <p:cNvSpPr>
            <a:spLocks noGrp="1"/>
          </p:cNvSpPr>
          <p:nvPr>
            <p:ph idx="1"/>
          </p:nvPr>
        </p:nvSpPr>
        <p:spPr>
          <a:xfrm>
            <a:off x="3834581" y="619432"/>
            <a:ext cx="8357399" cy="5780939"/>
          </a:xfrm>
        </p:spPr>
        <p:txBody>
          <a:bodyPr>
            <a:normAutofit/>
          </a:bodyPr>
          <a:lstStyle/>
          <a:p>
            <a:pPr marL="457200" indent="-457200" algn="just">
              <a:buFont typeface="+mj-lt"/>
              <a:buAutoNum type="arabicPeriod"/>
            </a:pPr>
            <a:r>
              <a:rPr lang="en-US" sz="2000" i="1" dirty="0"/>
              <a:t>The provision of a </a:t>
            </a:r>
            <a:r>
              <a:rPr lang="en-US" sz="2000" b="1" i="1" dirty="0"/>
              <a:t>safe</a:t>
            </a:r>
            <a:r>
              <a:rPr lang="en-US" sz="2000" i="1" dirty="0"/>
              <a:t>, </a:t>
            </a:r>
            <a:r>
              <a:rPr lang="en-US" sz="2000" b="1" i="1" dirty="0"/>
              <a:t>efficient</a:t>
            </a:r>
            <a:r>
              <a:rPr lang="en-US" sz="2000" i="1" dirty="0"/>
              <a:t> and </a:t>
            </a:r>
            <a:r>
              <a:rPr lang="en-US" sz="2000" b="1" i="1" dirty="0"/>
              <a:t>reliable commercial air transport industry </a:t>
            </a:r>
            <a:r>
              <a:rPr lang="en-US" sz="2000" i="1" dirty="0"/>
              <a:t>has become one of the most important factors in delivering global economic growth</a:t>
            </a:r>
          </a:p>
          <a:p>
            <a:pPr marL="457200" indent="-457200" algn="just">
              <a:buFont typeface="+mj-lt"/>
              <a:buAutoNum type="arabicPeriod"/>
            </a:pPr>
            <a:endParaRPr lang="en-US" sz="2000" i="1" dirty="0"/>
          </a:p>
          <a:p>
            <a:pPr marL="457200" indent="-457200" algn="just">
              <a:buFont typeface="+mj-lt"/>
              <a:buAutoNum type="arabicPeriod"/>
            </a:pPr>
            <a:r>
              <a:rPr lang="en-US" sz="2000" i="1" dirty="0"/>
              <a:t>Every year, over 3.3 billion passengers and 50 million tones of air freight (worth over US$6.4 trillion) are flown on 37.4 million scheduled flights on all seven continents. </a:t>
            </a:r>
          </a:p>
          <a:p>
            <a:pPr marL="457200" indent="-457200" algn="just">
              <a:buFont typeface="+mj-lt"/>
              <a:buAutoNum type="arabicPeriod"/>
            </a:pPr>
            <a:endParaRPr lang="en-US" sz="2000" i="1" dirty="0"/>
          </a:p>
          <a:p>
            <a:pPr marL="457200" indent="-457200" algn="just">
              <a:buFont typeface="+mj-lt"/>
              <a:buAutoNum type="arabicPeriod"/>
            </a:pPr>
            <a:r>
              <a:rPr lang="en-US" sz="2000" i="1" dirty="0"/>
              <a:t>Air transport both drives and is driven by processes  of :</a:t>
            </a:r>
          </a:p>
          <a:p>
            <a:pPr marL="0" indent="0" algn="just">
              <a:buNone/>
            </a:pPr>
            <a:endParaRPr lang="en-US" sz="2000" i="1" dirty="0"/>
          </a:p>
          <a:p>
            <a:pPr algn="just">
              <a:buFont typeface="Wingdings" panose="05000000000000000000" pitchFamily="2" charset="2"/>
              <a:buChar char="v"/>
            </a:pPr>
            <a:r>
              <a:rPr lang="en-US" sz="2000" i="1" dirty="0"/>
              <a:t> Globalization, </a:t>
            </a:r>
          </a:p>
          <a:p>
            <a:pPr algn="just">
              <a:buFont typeface="Wingdings" panose="05000000000000000000" pitchFamily="2" charset="2"/>
              <a:buChar char="v"/>
            </a:pPr>
            <a:r>
              <a:rPr lang="en-US" sz="2000" i="1" dirty="0"/>
              <a:t> International trade, </a:t>
            </a:r>
          </a:p>
          <a:p>
            <a:pPr algn="just">
              <a:buFont typeface="Wingdings" panose="05000000000000000000" pitchFamily="2" charset="2"/>
              <a:buChar char="v"/>
            </a:pPr>
            <a:r>
              <a:rPr lang="en-US" sz="2000" i="1" dirty="0"/>
              <a:t> Growing cultural and social exchange, </a:t>
            </a:r>
          </a:p>
          <a:p>
            <a:pPr algn="just">
              <a:buFont typeface="Wingdings" panose="05000000000000000000" pitchFamily="2" charset="2"/>
              <a:buChar char="v"/>
            </a:pPr>
            <a:r>
              <a:rPr lang="en-US" sz="2000" i="1" dirty="0"/>
              <a:t> And it has been responsible for changing patterns of international migration, commerce and tourism.</a:t>
            </a:r>
          </a:p>
        </p:txBody>
      </p:sp>
      <p:sp>
        <p:nvSpPr>
          <p:cNvPr id="23" name="Rectangle 22">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37160D1-BFDB-752B-C739-AC7F01C4BBA4}"/>
              </a:ext>
            </a:extLst>
          </p:cNvPr>
          <p:cNvSpPr>
            <a:spLocks noGrp="1"/>
          </p:cNvSpPr>
          <p:nvPr>
            <p:ph type="sldNum" sz="quarter" idx="12"/>
          </p:nvPr>
        </p:nvSpPr>
        <p:spPr>
          <a:xfrm>
            <a:off x="8610600" y="6400371"/>
            <a:ext cx="2743200" cy="321104"/>
          </a:xfrm>
        </p:spPr>
        <p:txBody>
          <a:bodyPr/>
          <a:lstStyle/>
          <a:p>
            <a:r>
              <a:rPr lang="en-US" sz="1600" b="1" dirty="0">
                <a:solidFill>
                  <a:schemeClr val="bg1"/>
                </a:solidFill>
              </a:rPr>
              <a:t>2</a:t>
            </a:r>
          </a:p>
        </p:txBody>
      </p:sp>
    </p:spTree>
    <p:extLst>
      <p:ext uri="{BB962C8B-B14F-4D97-AF65-F5344CB8AC3E}">
        <p14:creationId xmlns:p14="http://schemas.microsoft.com/office/powerpoint/2010/main" val="20230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4FBC8-0B81-E884-D468-A00415C94726}"/>
              </a:ext>
            </a:extLst>
          </p:cNvPr>
          <p:cNvSpPr>
            <a:spLocks noGrp="1"/>
          </p:cNvSpPr>
          <p:nvPr>
            <p:ph type="title"/>
          </p:nvPr>
        </p:nvSpPr>
        <p:spPr>
          <a:xfrm>
            <a:off x="1136397" y="502022"/>
            <a:ext cx="9688296" cy="483211"/>
          </a:xfrm>
        </p:spPr>
        <p:txBody>
          <a:bodyPr anchor="b">
            <a:normAutofit/>
          </a:bodyPr>
          <a:lstStyle/>
          <a:p>
            <a:r>
              <a:rPr lang="en-US" sz="2400" b="1" i="1" dirty="0">
                <a:solidFill>
                  <a:schemeClr val="tx2">
                    <a:lumMod val="75000"/>
                    <a:lumOff val="25000"/>
                  </a:schemeClr>
                </a:solidFill>
              </a:rPr>
              <a:t>Commercial Air Transport</a:t>
            </a:r>
          </a:p>
        </p:txBody>
      </p:sp>
      <p:sp>
        <p:nvSpPr>
          <p:cNvPr id="3" name="Content Placeholder 2">
            <a:extLst>
              <a:ext uri="{FF2B5EF4-FFF2-40B4-BE49-F238E27FC236}">
                <a16:creationId xmlns:a16="http://schemas.microsoft.com/office/drawing/2014/main" id="{3A6999F8-A933-DD34-EE48-E612E6219449}"/>
              </a:ext>
            </a:extLst>
          </p:cNvPr>
          <p:cNvSpPr>
            <a:spLocks noGrp="1"/>
          </p:cNvSpPr>
          <p:nvPr>
            <p:ph idx="1"/>
          </p:nvPr>
        </p:nvSpPr>
        <p:spPr>
          <a:xfrm>
            <a:off x="1136397" y="1592826"/>
            <a:ext cx="9688296" cy="4601497"/>
          </a:xfrm>
        </p:spPr>
        <p:txBody>
          <a:bodyPr anchor="t">
            <a:normAutofit/>
          </a:bodyPr>
          <a:lstStyle/>
          <a:p>
            <a:pPr algn="just"/>
            <a:r>
              <a:rPr lang="en-US" sz="2000" i="1" dirty="0"/>
              <a:t>Commercial air transport describes the scheduled or non-scheduled aerial conveyance of passengers, cargo or mail in exchange for revenue.</a:t>
            </a:r>
          </a:p>
          <a:p>
            <a:pPr algn="just"/>
            <a:endParaRPr lang="en-US" sz="2000" i="1" dirty="0"/>
          </a:p>
          <a:p>
            <a:pPr algn="just"/>
            <a:r>
              <a:rPr lang="en-US" sz="2000" i="1" dirty="0"/>
              <a:t>Commercial air transport, which is available to members of the public, is distinct from military aviation, which concerns the use of specialized aircraft by nation states for reasons of defense and national security, and from general aviation. </a:t>
            </a:r>
          </a:p>
          <a:p>
            <a:pPr marL="0" indent="0" algn="just">
              <a:buNone/>
            </a:pPr>
            <a:endParaRPr lang="en-US" sz="2000" i="1" dirty="0"/>
          </a:p>
          <a:p>
            <a:pPr algn="just"/>
            <a:r>
              <a:rPr lang="en-US" sz="2000" i="1" dirty="0"/>
              <a:t>The commercial air transport industry includes a wide range of business approaches and operational practices, incorporating everything from 500-seat A380s flown by leading airlines between major airports to seasonable charter flights and small single-engine aircraft that serve some of the most remote regions on earth.</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46819B3-B378-68D8-E2DD-89F3B5EF40A5}"/>
              </a:ext>
            </a:extLst>
          </p:cNvPr>
          <p:cNvSpPr>
            <a:spLocks noGrp="1"/>
          </p:cNvSpPr>
          <p:nvPr>
            <p:ph type="sldNum" sz="quarter" idx="12"/>
          </p:nvPr>
        </p:nvSpPr>
        <p:spPr>
          <a:xfrm>
            <a:off x="8610600" y="6318704"/>
            <a:ext cx="2743200" cy="483211"/>
          </a:xfrm>
        </p:spPr>
        <p:txBody>
          <a:bodyPr/>
          <a:lstStyle/>
          <a:p>
            <a:r>
              <a:rPr lang="en-US" sz="1600" b="1" dirty="0">
                <a:solidFill>
                  <a:schemeClr val="bg1"/>
                </a:solidFill>
              </a:rPr>
              <a:t>3</a:t>
            </a:r>
          </a:p>
        </p:txBody>
      </p:sp>
    </p:spTree>
    <p:extLst>
      <p:ext uri="{BB962C8B-B14F-4D97-AF65-F5344CB8AC3E}">
        <p14:creationId xmlns:p14="http://schemas.microsoft.com/office/powerpoint/2010/main" val="22468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BFDFA-25E3-C89F-6745-64C840585C34}"/>
              </a:ext>
            </a:extLst>
          </p:cNvPr>
          <p:cNvSpPr>
            <a:spLocks noGrp="1"/>
          </p:cNvSpPr>
          <p:nvPr>
            <p:ph type="title"/>
          </p:nvPr>
        </p:nvSpPr>
        <p:spPr>
          <a:xfrm>
            <a:off x="324465" y="103239"/>
            <a:ext cx="6445045" cy="1165122"/>
          </a:xfrm>
        </p:spPr>
        <p:txBody>
          <a:bodyPr anchor="b">
            <a:normAutofit/>
          </a:bodyPr>
          <a:lstStyle/>
          <a:p>
            <a:r>
              <a:rPr lang="en-US" sz="2400" b="1" i="1" dirty="0">
                <a:solidFill>
                  <a:schemeClr val="tx2">
                    <a:lumMod val="75000"/>
                    <a:lumOff val="25000"/>
                  </a:schemeClr>
                </a:solidFill>
              </a:rPr>
              <a:t>Characteristics of the commercial air transport industry</a:t>
            </a:r>
          </a:p>
        </p:txBody>
      </p:sp>
      <p:sp>
        <p:nvSpPr>
          <p:cNvPr id="3" name="Content Placeholder 2">
            <a:extLst>
              <a:ext uri="{FF2B5EF4-FFF2-40B4-BE49-F238E27FC236}">
                <a16:creationId xmlns:a16="http://schemas.microsoft.com/office/drawing/2014/main" id="{94B628B9-DB0E-3809-D89D-C204719A61BD}"/>
              </a:ext>
            </a:extLst>
          </p:cNvPr>
          <p:cNvSpPr>
            <a:spLocks noGrp="1"/>
          </p:cNvSpPr>
          <p:nvPr>
            <p:ph idx="1"/>
          </p:nvPr>
        </p:nvSpPr>
        <p:spPr>
          <a:xfrm>
            <a:off x="311460" y="1371600"/>
            <a:ext cx="5889523" cy="4881716"/>
          </a:xfrm>
        </p:spPr>
        <p:txBody>
          <a:bodyPr anchor="t">
            <a:normAutofit/>
          </a:bodyPr>
          <a:lstStyle/>
          <a:p>
            <a:pPr marL="0" indent="0" algn="just">
              <a:buNone/>
            </a:pPr>
            <a:endParaRPr lang="en-US" sz="2400" i="1" dirty="0"/>
          </a:p>
          <a:p>
            <a:pPr marL="0" indent="0" algn="just">
              <a:buNone/>
            </a:pPr>
            <a:endParaRPr lang="en-US" sz="2400" i="1" dirty="0"/>
          </a:p>
          <a:p>
            <a:pPr marL="0" indent="0" algn="just">
              <a:buNone/>
            </a:pPr>
            <a:r>
              <a:rPr lang="en-US" sz="2000" i="1" dirty="0"/>
              <a:t>Commercial air transport is characterized by a number of factors which have major implications for the management of the industry. Some of these operate at the macro or inter/national level, whereas others occur at the organizational level. </a:t>
            </a:r>
          </a:p>
          <a:p>
            <a:pPr marL="0" indent="0">
              <a:buNone/>
            </a:pPr>
            <a:endParaRPr lang="en-US" sz="2000" i="1" dirty="0"/>
          </a:p>
          <a:p>
            <a:pPr marL="0" indent="0">
              <a:buNone/>
            </a:pPr>
            <a:endParaRPr lang="en-US" sz="2000" i="1" dirty="0"/>
          </a:p>
        </p:txBody>
      </p:sp>
      <p:pic>
        <p:nvPicPr>
          <p:cNvPr id="5" name="Picture 4" descr="Diagram of a diagram of a plane&#10;&#10;Description automatically generated">
            <a:extLst>
              <a:ext uri="{FF2B5EF4-FFF2-40B4-BE49-F238E27FC236}">
                <a16:creationId xmlns:a16="http://schemas.microsoft.com/office/drawing/2014/main" id="{C172C5E5-E463-AB44-AB02-EB1671480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42" y="654117"/>
            <a:ext cx="5201023" cy="5136009"/>
          </a:xfrm>
          <a:prstGeom prst="rect">
            <a:avLst/>
          </a:prstGeom>
        </p:spPr>
      </p:pic>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FC4C946-3381-FD05-0AA4-C9A5251A2CFC}"/>
              </a:ext>
            </a:extLst>
          </p:cNvPr>
          <p:cNvSpPr>
            <a:spLocks noGrp="1"/>
          </p:cNvSpPr>
          <p:nvPr>
            <p:ph type="sldNum" sz="quarter" idx="12"/>
          </p:nvPr>
        </p:nvSpPr>
        <p:spPr>
          <a:xfrm>
            <a:off x="8610600" y="6341004"/>
            <a:ext cx="2743200" cy="380471"/>
          </a:xfrm>
        </p:spPr>
        <p:txBody>
          <a:bodyPr/>
          <a:lstStyle/>
          <a:p>
            <a:r>
              <a:rPr lang="en-US" sz="1600" b="1" dirty="0">
                <a:solidFill>
                  <a:schemeClr val="bg1"/>
                </a:solidFill>
              </a:rPr>
              <a:t>4</a:t>
            </a:r>
          </a:p>
        </p:txBody>
      </p:sp>
    </p:spTree>
    <p:extLst>
      <p:ext uri="{BB962C8B-B14F-4D97-AF65-F5344CB8AC3E}">
        <p14:creationId xmlns:p14="http://schemas.microsoft.com/office/powerpoint/2010/main" val="115506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4A44EE-0AD0-6AC2-8D44-D2ACF0E5FFBA}"/>
              </a:ext>
            </a:extLst>
          </p:cNvPr>
          <p:cNvSpPr>
            <a:spLocks noGrp="1"/>
          </p:cNvSpPr>
          <p:nvPr>
            <p:ph type="title"/>
          </p:nvPr>
        </p:nvSpPr>
        <p:spPr>
          <a:xfrm>
            <a:off x="162231" y="221227"/>
            <a:ext cx="7934633" cy="626912"/>
          </a:xfrm>
        </p:spPr>
        <p:txBody>
          <a:bodyPr anchor="t">
            <a:noAutofit/>
          </a:bodyPr>
          <a:lstStyle/>
          <a:p>
            <a:r>
              <a:rPr lang="en-US" sz="2400" b="1" i="1" dirty="0">
                <a:solidFill>
                  <a:schemeClr val="tx2">
                    <a:lumMod val="75000"/>
                    <a:lumOff val="25000"/>
                  </a:schemeClr>
                </a:solidFill>
              </a:rPr>
              <a:t>Characteristics of the commercial air transport industry – Macro Factors</a:t>
            </a:r>
            <a:endParaRPr lang="en-US" sz="2400"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0A9E0ECD-4F49-A3A7-3022-F562B2740B72}"/>
              </a:ext>
            </a:extLst>
          </p:cNvPr>
          <p:cNvSpPr>
            <a:spLocks noGrp="1"/>
          </p:cNvSpPr>
          <p:nvPr>
            <p:ph idx="1"/>
          </p:nvPr>
        </p:nvSpPr>
        <p:spPr>
          <a:xfrm>
            <a:off x="162231" y="954157"/>
            <a:ext cx="8273843" cy="5446215"/>
          </a:xfrm>
        </p:spPr>
        <p:txBody>
          <a:bodyPr>
            <a:normAutofit/>
          </a:bodyPr>
          <a:lstStyle/>
          <a:p>
            <a:pPr marL="0" indent="0" algn="just">
              <a:buNone/>
            </a:pPr>
            <a:r>
              <a:rPr lang="en-US" sz="2000" b="1" i="1" dirty="0"/>
              <a:t>1. Regulation: </a:t>
            </a:r>
            <a:r>
              <a:rPr lang="en-US" sz="2000" i="1" dirty="0"/>
              <a:t>The air transport industry was historically subject to strict   regulations and control, which has shaped how the global industry has developed. </a:t>
            </a:r>
          </a:p>
          <a:p>
            <a:pPr algn="just">
              <a:buFont typeface="Wingdings" panose="05000000000000000000" pitchFamily="2" charset="2"/>
              <a:buChar char="v"/>
            </a:pPr>
            <a:r>
              <a:rPr lang="en-US" sz="2000" b="1" i="1" dirty="0"/>
              <a:t>  </a:t>
            </a:r>
            <a:r>
              <a:rPr lang="en-US" sz="2000" i="1" dirty="0"/>
              <a:t>Policies of deregulation and liberalization</a:t>
            </a:r>
          </a:p>
          <a:p>
            <a:pPr algn="just">
              <a:buFont typeface="Wingdings" panose="05000000000000000000" pitchFamily="2" charset="2"/>
              <a:buChar char="v"/>
            </a:pPr>
            <a:r>
              <a:rPr lang="en-US" sz="2000" b="1" i="1" dirty="0"/>
              <a:t>  </a:t>
            </a:r>
            <a:r>
              <a:rPr lang="en-US" sz="2000" i="1" dirty="0"/>
              <a:t>Privatization and </a:t>
            </a:r>
            <a:r>
              <a:rPr lang="en-US" sz="2000" i="1" noProof="1"/>
              <a:t>commercialisation</a:t>
            </a:r>
            <a:r>
              <a:rPr lang="en-US" sz="2000" i="1" dirty="0"/>
              <a:t> of airlines, airports  and, increasingly, Air Navigation Service Providers (ANSPs).</a:t>
            </a:r>
          </a:p>
          <a:p>
            <a:pPr algn="just">
              <a:buFont typeface="Wingdings" panose="05000000000000000000" pitchFamily="2" charset="2"/>
              <a:buChar char="v"/>
            </a:pPr>
            <a:endParaRPr lang="en-US" sz="2000" b="1" i="1" dirty="0"/>
          </a:p>
          <a:p>
            <a:pPr marL="0" indent="0" algn="just">
              <a:buNone/>
            </a:pPr>
            <a:r>
              <a:rPr lang="en-US" sz="2000" b="1" i="1" dirty="0"/>
              <a:t>2. Environmental impact: </a:t>
            </a:r>
            <a:r>
              <a:rPr lang="en-US" sz="2000" i="1" dirty="0"/>
              <a:t>air transport operations have a  social and environmental impact in terms of :</a:t>
            </a:r>
          </a:p>
          <a:p>
            <a:pPr algn="just">
              <a:buFont typeface="Wingdings" panose="05000000000000000000" pitchFamily="2" charset="2"/>
              <a:buChar char="v"/>
            </a:pPr>
            <a:r>
              <a:rPr lang="en-US" sz="2000" i="1" dirty="0"/>
              <a:t>noise, </a:t>
            </a:r>
          </a:p>
          <a:p>
            <a:pPr algn="just">
              <a:buFont typeface="Wingdings" panose="05000000000000000000" pitchFamily="2" charset="2"/>
              <a:buChar char="v"/>
            </a:pPr>
            <a:r>
              <a:rPr lang="en-US" sz="2000" i="1" dirty="0"/>
              <a:t>vibration,, </a:t>
            </a:r>
          </a:p>
          <a:p>
            <a:pPr algn="just">
              <a:buFont typeface="Wingdings" panose="05000000000000000000" pitchFamily="2" charset="2"/>
              <a:buChar char="v"/>
            </a:pPr>
            <a:r>
              <a:rPr lang="en-US" sz="2000" i="1" dirty="0"/>
              <a:t>air pollution</a:t>
            </a:r>
          </a:p>
          <a:p>
            <a:pPr algn="just">
              <a:buFont typeface="Wingdings" panose="05000000000000000000" pitchFamily="2" charset="2"/>
              <a:buChar char="v"/>
            </a:pPr>
            <a:r>
              <a:rPr lang="en-US" sz="2000" i="1" dirty="0"/>
              <a:t> and ground access congestion.</a:t>
            </a:r>
            <a:r>
              <a:rPr lang="en-US" sz="2000" b="1" i="1" dirty="0"/>
              <a:t> </a:t>
            </a:r>
          </a:p>
        </p:txBody>
      </p:sp>
      <p:pic>
        <p:nvPicPr>
          <p:cNvPr id="5" name="Picture 4">
            <a:extLst>
              <a:ext uri="{FF2B5EF4-FFF2-40B4-BE49-F238E27FC236}">
                <a16:creationId xmlns:a16="http://schemas.microsoft.com/office/drawing/2014/main" id="{D21E333F-4704-884D-A40C-C32E77A117A9}"/>
              </a:ext>
            </a:extLst>
          </p:cNvPr>
          <p:cNvPicPr>
            <a:picLocks noChangeAspect="1"/>
          </p:cNvPicPr>
          <p:nvPr/>
        </p:nvPicPr>
        <p:blipFill>
          <a:blip r:embed="rId3" cstate="hqprint">
            <a:extLst>
              <a:ext uri="{28A0092B-C50C-407E-A947-70E740481C1C}">
                <a14:useLocalDpi xmlns:a14="http://schemas.microsoft.com/office/drawing/2010/main" val="0"/>
              </a:ext>
            </a:extLst>
          </a:blip>
          <a:srcRect l="32018" r="-3" b="-3"/>
          <a:stretch/>
        </p:blipFill>
        <p:spPr>
          <a:xfrm>
            <a:off x="8598308" y="3429000"/>
            <a:ext cx="3593692" cy="2971372"/>
          </a:xfrm>
          <a:prstGeom prst="rect">
            <a:avLst/>
          </a:prstGeom>
        </p:spPr>
      </p:pic>
      <p:sp>
        <p:nvSpPr>
          <p:cNvPr id="14" name="Rectangle 1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lumMod val="75000"/>
                </a:schemeClr>
              </a:gs>
              <a:gs pos="100000">
                <a:srgbClr val="000000"/>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4038599" cy="456772"/>
          </a:xfrm>
          <a:prstGeom prst="rect">
            <a:avLst/>
          </a:prstGeom>
          <a:gradFill>
            <a:gsLst>
              <a:gs pos="0">
                <a:schemeClr val="accent1">
                  <a:lumMod val="5000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D85B42-4689-86A6-E299-9E77A488C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308" y="721895"/>
            <a:ext cx="3593692" cy="2706678"/>
          </a:xfrm>
          <a:prstGeom prst="rect">
            <a:avLst/>
          </a:prstGeom>
        </p:spPr>
      </p:pic>
      <p:sp>
        <p:nvSpPr>
          <p:cNvPr id="4" name="Slide Number Placeholder 3">
            <a:extLst>
              <a:ext uri="{FF2B5EF4-FFF2-40B4-BE49-F238E27FC236}">
                <a16:creationId xmlns:a16="http://schemas.microsoft.com/office/drawing/2014/main" id="{133ADD83-9B93-E7AB-E087-3F21834B76AF}"/>
              </a:ext>
            </a:extLst>
          </p:cNvPr>
          <p:cNvSpPr>
            <a:spLocks noGrp="1"/>
          </p:cNvSpPr>
          <p:nvPr>
            <p:ph type="sldNum" sz="quarter" idx="12"/>
          </p:nvPr>
        </p:nvSpPr>
        <p:spPr/>
        <p:txBody>
          <a:bodyPr/>
          <a:lstStyle/>
          <a:p>
            <a:r>
              <a:rPr lang="en-US" sz="1600" b="1" dirty="0">
                <a:solidFill>
                  <a:schemeClr val="bg1"/>
                </a:solidFill>
              </a:rPr>
              <a:t>5</a:t>
            </a:r>
          </a:p>
        </p:txBody>
      </p:sp>
    </p:spTree>
    <p:extLst>
      <p:ext uri="{BB962C8B-B14F-4D97-AF65-F5344CB8AC3E}">
        <p14:creationId xmlns:p14="http://schemas.microsoft.com/office/powerpoint/2010/main" val="10286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C1D98-B7AC-55DA-544E-CD4342473E91}"/>
              </a:ext>
            </a:extLst>
          </p:cNvPr>
          <p:cNvSpPr>
            <a:spLocks noGrp="1"/>
          </p:cNvSpPr>
          <p:nvPr>
            <p:ph type="title"/>
          </p:nvPr>
        </p:nvSpPr>
        <p:spPr>
          <a:xfrm>
            <a:off x="240632" y="1"/>
            <a:ext cx="7042484" cy="978568"/>
          </a:xfrm>
        </p:spPr>
        <p:txBody>
          <a:bodyPr anchor="b">
            <a:normAutofit/>
          </a:bodyPr>
          <a:lstStyle/>
          <a:p>
            <a:r>
              <a:rPr lang="en-US" sz="2400" b="1" i="1" dirty="0">
                <a:solidFill>
                  <a:schemeClr val="tx2">
                    <a:lumMod val="75000"/>
                    <a:lumOff val="25000"/>
                  </a:schemeClr>
                </a:solidFill>
              </a:rPr>
              <a:t>Characteristics of the commercial air transport industry – macro factors</a:t>
            </a:r>
            <a:endParaRPr lang="en-US" sz="2400"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58FFA6B9-AD6A-3253-CF19-355380AF7955}"/>
              </a:ext>
            </a:extLst>
          </p:cNvPr>
          <p:cNvSpPr>
            <a:spLocks noGrp="1"/>
          </p:cNvSpPr>
          <p:nvPr>
            <p:ph idx="1"/>
          </p:nvPr>
        </p:nvSpPr>
        <p:spPr>
          <a:xfrm>
            <a:off x="1" y="1209369"/>
            <a:ext cx="9099752" cy="5191002"/>
          </a:xfrm>
        </p:spPr>
        <p:txBody>
          <a:bodyPr>
            <a:normAutofit/>
          </a:bodyPr>
          <a:lstStyle/>
          <a:p>
            <a:pPr marL="457200" indent="-457200" algn="just">
              <a:buAutoNum type="arabicPeriod" startAt="3"/>
            </a:pPr>
            <a:r>
              <a:rPr lang="en-US" sz="2000" b="1" i="1" dirty="0"/>
              <a:t>Politics: </a:t>
            </a:r>
            <a:r>
              <a:rPr lang="en-US" sz="2000" i="1" dirty="0"/>
              <a:t>Political decisions can greatly impact air transport through:</a:t>
            </a:r>
          </a:p>
          <a:p>
            <a:pPr algn="just">
              <a:buFont typeface="Wingdings" panose="05000000000000000000" pitchFamily="2" charset="2"/>
              <a:buChar char="v"/>
            </a:pPr>
            <a:r>
              <a:rPr lang="en-US" sz="2000" i="1" dirty="0"/>
              <a:t> regulation, </a:t>
            </a:r>
          </a:p>
          <a:p>
            <a:pPr algn="just">
              <a:buFont typeface="Wingdings" panose="05000000000000000000" pitchFamily="2" charset="2"/>
              <a:buChar char="v"/>
            </a:pPr>
            <a:r>
              <a:rPr lang="en-US" sz="2000" i="1" dirty="0"/>
              <a:t> taxation, </a:t>
            </a:r>
          </a:p>
          <a:p>
            <a:pPr algn="just">
              <a:buFont typeface="Wingdings" panose="05000000000000000000" pitchFamily="2" charset="2"/>
              <a:buChar char="v"/>
            </a:pPr>
            <a:r>
              <a:rPr lang="en-US" sz="2000" i="1" dirty="0"/>
              <a:t> and international agreements. </a:t>
            </a:r>
          </a:p>
          <a:p>
            <a:pPr marL="0" indent="0" algn="just">
              <a:buNone/>
            </a:pPr>
            <a:r>
              <a:rPr lang="en-US" sz="2000" i="1" dirty="0"/>
              <a:t>For instance, governments can set policies on airport construction, safety standards, and environmental regulations, affecting airline operations and costs</a:t>
            </a:r>
          </a:p>
          <a:p>
            <a:pPr marL="0" indent="0" algn="just">
              <a:buNone/>
            </a:pPr>
            <a:endParaRPr lang="en-US" sz="2000" i="1" dirty="0"/>
          </a:p>
          <a:p>
            <a:pPr marL="457200" indent="-457200" algn="just">
              <a:buAutoNum type="arabicPeriod" startAt="4"/>
            </a:pPr>
            <a:r>
              <a:rPr lang="en-US" sz="2000" b="1" i="1" dirty="0"/>
              <a:t>Security: </a:t>
            </a:r>
            <a:r>
              <a:rPr lang="en-US" sz="2000" i="1" dirty="0"/>
              <a:t>Security measures in air transport management increase operational costs and complexity but are essential for ensuring passenger safety and preventing threats.</a:t>
            </a:r>
          </a:p>
          <a:p>
            <a:pPr marL="0" indent="0" algn="just">
              <a:buNone/>
            </a:pPr>
            <a:r>
              <a:rPr lang="en-US" sz="2000" b="1" i="1" dirty="0"/>
              <a:t>5.  Safety: </a:t>
            </a:r>
            <a:r>
              <a:rPr lang="en-US" sz="2000" i="1" dirty="0"/>
              <a:t>Safety measures in air transport enhance passenger protection and prevent accidents but can lead to increased operational costs and regulatory requirements</a:t>
            </a:r>
            <a:endParaRPr lang="en-US" sz="2000" b="1" i="1" dirty="0"/>
          </a:p>
          <a:p>
            <a:pPr marL="0" indent="0">
              <a:buNone/>
            </a:pPr>
            <a:endParaRPr lang="en-US" sz="1100" b="1" i="1" dirty="0"/>
          </a:p>
          <a:p>
            <a:pPr marL="0" indent="0">
              <a:buNone/>
            </a:pPr>
            <a:endParaRPr lang="en-US" sz="1100" b="1" i="1" dirty="0"/>
          </a:p>
        </p:txBody>
      </p:sp>
      <p:pic>
        <p:nvPicPr>
          <p:cNvPr id="7" name="Picture 6" descr="A security officer talking on the phone&#10;&#10;Description automatically generated">
            <a:extLst>
              <a:ext uri="{FF2B5EF4-FFF2-40B4-BE49-F238E27FC236}">
                <a16:creationId xmlns:a16="http://schemas.microsoft.com/office/drawing/2014/main" id="{3E336B13-3883-F918-6CFF-B16C6FC9E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755" y="1506204"/>
            <a:ext cx="3092245" cy="2407324"/>
          </a:xfrm>
          <a:prstGeom prst="rect">
            <a:avLst/>
          </a:prstGeom>
        </p:spPr>
      </p:pic>
      <p:pic>
        <p:nvPicPr>
          <p:cNvPr id="5" name="Picture 4" descr="A yellow sign with a black airplane on it&#10;&#10;Description automatically generated">
            <a:extLst>
              <a:ext uri="{FF2B5EF4-FFF2-40B4-BE49-F238E27FC236}">
                <a16:creationId xmlns:a16="http://schemas.microsoft.com/office/drawing/2014/main" id="{4A961E90-FAFF-EA4A-016C-DDAA34A06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754" y="3913956"/>
            <a:ext cx="3092245" cy="2486415"/>
          </a:xfrm>
          <a:prstGeom prst="rect">
            <a:avLst/>
          </a:prstGeom>
        </p:spPr>
      </p:pic>
      <p:sp>
        <p:nvSpPr>
          <p:cNvPr id="14" name="Rectangle 1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D8273B8-DA0B-760C-1A30-4C7E796490C8}"/>
              </a:ext>
            </a:extLst>
          </p:cNvPr>
          <p:cNvSpPr>
            <a:spLocks noGrp="1"/>
          </p:cNvSpPr>
          <p:nvPr>
            <p:ph type="sldNum" sz="quarter" idx="12"/>
          </p:nvPr>
        </p:nvSpPr>
        <p:spPr/>
        <p:txBody>
          <a:bodyPr/>
          <a:lstStyle/>
          <a:p>
            <a:r>
              <a:rPr lang="en-US" sz="1600" b="1" dirty="0">
                <a:solidFill>
                  <a:schemeClr val="bg1"/>
                </a:solidFill>
              </a:rPr>
              <a:t>6</a:t>
            </a:r>
          </a:p>
        </p:txBody>
      </p:sp>
    </p:spTree>
    <p:extLst>
      <p:ext uri="{BB962C8B-B14F-4D97-AF65-F5344CB8AC3E}">
        <p14:creationId xmlns:p14="http://schemas.microsoft.com/office/powerpoint/2010/main" val="30851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DEDE4-C10C-A143-EAA6-DE447DDBF502}"/>
              </a:ext>
            </a:extLst>
          </p:cNvPr>
          <p:cNvSpPr>
            <a:spLocks noGrp="1"/>
          </p:cNvSpPr>
          <p:nvPr>
            <p:ph type="title"/>
          </p:nvPr>
        </p:nvSpPr>
        <p:spPr>
          <a:xfrm>
            <a:off x="221226" y="412955"/>
            <a:ext cx="7919884" cy="1032387"/>
          </a:xfrm>
        </p:spPr>
        <p:txBody>
          <a:bodyPr anchor="t">
            <a:normAutofit/>
          </a:bodyPr>
          <a:lstStyle/>
          <a:p>
            <a:r>
              <a:rPr lang="en-US" sz="2400" b="1" i="1" dirty="0">
                <a:solidFill>
                  <a:schemeClr val="tx2">
                    <a:lumMod val="75000"/>
                    <a:lumOff val="25000"/>
                  </a:schemeClr>
                </a:solidFill>
              </a:rPr>
              <a:t>Characteristics of the commercial air transport industry – macro factors</a:t>
            </a:r>
            <a:endParaRPr lang="en-US" sz="2400"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9B4F6544-7B4D-9300-1BF5-F849440AE02D}"/>
              </a:ext>
            </a:extLst>
          </p:cNvPr>
          <p:cNvSpPr>
            <a:spLocks noGrp="1"/>
          </p:cNvSpPr>
          <p:nvPr>
            <p:ph idx="1"/>
          </p:nvPr>
        </p:nvSpPr>
        <p:spPr>
          <a:xfrm>
            <a:off x="221226" y="1607573"/>
            <a:ext cx="7772400" cy="4439265"/>
          </a:xfrm>
        </p:spPr>
        <p:txBody>
          <a:bodyPr>
            <a:normAutofit/>
          </a:bodyPr>
          <a:lstStyle/>
          <a:p>
            <a:pPr marL="0" indent="0" algn="just">
              <a:buNone/>
            </a:pPr>
            <a:r>
              <a:rPr lang="en-US" sz="2000" b="1" dirty="0"/>
              <a:t>6. </a:t>
            </a:r>
            <a:r>
              <a:rPr lang="en-US" sz="2000" b="1" i="1" dirty="0"/>
              <a:t>Economic activity: </a:t>
            </a:r>
            <a:r>
              <a:rPr lang="en-US" sz="2000" i="1" dirty="0"/>
              <a:t>economic activity drives </a:t>
            </a:r>
            <a:r>
              <a:rPr lang="en-US" sz="2000" b="1" i="1" dirty="0"/>
              <a:t>demand for air travel</a:t>
            </a:r>
            <a:r>
              <a:rPr lang="en-US" sz="2000" i="1" dirty="0"/>
              <a:t>, </a:t>
            </a:r>
            <a:r>
              <a:rPr lang="en-US" sz="2000" b="1" i="1" dirty="0"/>
              <a:t>influencing routes and frequency</a:t>
            </a:r>
            <a:r>
              <a:rPr lang="en-US" sz="2000" i="1" dirty="0"/>
              <a:t>. Economic downturns can reduce </a:t>
            </a:r>
            <a:r>
              <a:rPr lang="en-US" sz="2000" b="1" i="1" dirty="0"/>
              <a:t>travel demand </a:t>
            </a:r>
            <a:r>
              <a:rPr lang="en-US" sz="2000" i="1" dirty="0"/>
              <a:t>and </a:t>
            </a:r>
            <a:r>
              <a:rPr lang="en-US" sz="2000" b="1" i="1" dirty="0"/>
              <a:t>revenues</a:t>
            </a:r>
            <a:r>
              <a:rPr lang="en-US" sz="2000" i="1" dirty="0"/>
              <a:t>, while booms can increase investment in infrastructure and services.</a:t>
            </a:r>
          </a:p>
          <a:p>
            <a:pPr marL="0" indent="0" algn="just">
              <a:buNone/>
            </a:pPr>
            <a:endParaRPr lang="en-US" sz="2000" i="1" dirty="0"/>
          </a:p>
          <a:p>
            <a:pPr marL="0" indent="0" algn="just">
              <a:buNone/>
            </a:pPr>
            <a:r>
              <a:rPr lang="en-US" sz="2000" b="1" i="1" dirty="0"/>
              <a:t>7. Airspace and ATM: </a:t>
            </a:r>
            <a:r>
              <a:rPr lang="en-US" sz="2000" i="1" dirty="0"/>
              <a:t>airspace management and air traffic management (ATM) ensure safe and efficient flight operations. Effective ATM minimizes delays and optimizes routes, while congestion or inefficiencies can lead to increased flight times and costs.</a:t>
            </a:r>
          </a:p>
        </p:txBody>
      </p:sp>
      <p:pic>
        <p:nvPicPr>
          <p:cNvPr id="12" name="Picture 11" descr="Stacks of coins with leaves growing on top&#10;&#10;Description automatically generated">
            <a:extLst>
              <a:ext uri="{FF2B5EF4-FFF2-40B4-BE49-F238E27FC236}">
                <a16:creationId xmlns:a16="http://schemas.microsoft.com/office/drawing/2014/main" id="{E79A7C2A-5348-6A92-193D-899A34A1EB45}"/>
              </a:ext>
            </a:extLst>
          </p:cNvPr>
          <p:cNvPicPr>
            <a:picLocks noChangeAspect="1"/>
          </p:cNvPicPr>
          <p:nvPr/>
        </p:nvPicPr>
        <p:blipFill>
          <a:blip r:embed="rId2">
            <a:extLst>
              <a:ext uri="{28A0092B-C50C-407E-A947-70E740481C1C}">
                <a14:useLocalDpi xmlns:a14="http://schemas.microsoft.com/office/drawing/2010/main" val="0"/>
              </a:ext>
            </a:extLst>
          </a:blip>
          <a:srcRect t="26776" r="1" b="10341"/>
          <a:stretch/>
        </p:blipFill>
        <p:spPr>
          <a:xfrm>
            <a:off x="8619022" y="911986"/>
            <a:ext cx="3572978" cy="2619826"/>
          </a:xfrm>
          <a:prstGeom prst="rect">
            <a:avLst/>
          </a:prstGeom>
        </p:spPr>
      </p:pic>
      <p:pic>
        <p:nvPicPr>
          <p:cNvPr id="6" name="Picture 5" descr="A screenshot of a green radar screen&#10;&#10;Description automatically generated">
            <a:extLst>
              <a:ext uri="{FF2B5EF4-FFF2-40B4-BE49-F238E27FC236}">
                <a16:creationId xmlns:a16="http://schemas.microsoft.com/office/drawing/2014/main" id="{3DFF6C76-D375-8946-9918-87E35E973CFD}"/>
              </a:ext>
            </a:extLst>
          </p:cNvPr>
          <p:cNvPicPr>
            <a:picLocks noChangeAspect="1"/>
          </p:cNvPicPr>
          <p:nvPr/>
        </p:nvPicPr>
        <p:blipFill>
          <a:blip r:embed="rId3">
            <a:extLst>
              <a:ext uri="{28A0092B-C50C-407E-A947-70E740481C1C}">
                <a14:useLocalDpi xmlns:a14="http://schemas.microsoft.com/office/drawing/2010/main" val="0"/>
              </a:ext>
            </a:extLst>
          </a:blip>
          <a:srcRect l="4586" r="2" b="2"/>
          <a:stretch/>
        </p:blipFill>
        <p:spPr>
          <a:xfrm>
            <a:off x="8619022" y="3532239"/>
            <a:ext cx="3572978" cy="2971372"/>
          </a:xfrm>
          <a:prstGeom prst="rect">
            <a:avLst/>
          </a:prstGeom>
        </p:spPr>
      </p:pic>
      <p:sp>
        <p:nvSpPr>
          <p:cNvPr id="28" name="Rectangle 27">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lumMod val="75000"/>
                </a:schemeClr>
              </a:gs>
              <a:gs pos="100000">
                <a:srgbClr val="000000"/>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4038599" cy="456772"/>
          </a:xfrm>
          <a:prstGeom prst="rect">
            <a:avLst/>
          </a:prstGeom>
          <a:gradFill>
            <a:gsLst>
              <a:gs pos="0">
                <a:schemeClr val="accent1">
                  <a:lumMod val="5000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ADECB67-9E5C-1872-C846-BA01C8F1DA22}"/>
              </a:ext>
            </a:extLst>
          </p:cNvPr>
          <p:cNvSpPr>
            <a:spLocks noGrp="1"/>
          </p:cNvSpPr>
          <p:nvPr>
            <p:ph type="sldNum" sz="quarter" idx="12"/>
          </p:nvPr>
        </p:nvSpPr>
        <p:spPr/>
        <p:txBody>
          <a:bodyPr/>
          <a:lstStyle/>
          <a:p>
            <a:r>
              <a:rPr lang="en-US" sz="1600" b="1" dirty="0">
                <a:solidFill>
                  <a:schemeClr val="bg1"/>
                </a:solidFill>
              </a:rPr>
              <a:t>7</a:t>
            </a:r>
          </a:p>
        </p:txBody>
      </p:sp>
    </p:spTree>
    <p:extLst>
      <p:ext uri="{BB962C8B-B14F-4D97-AF65-F5344CB8AC3E}">
        <p14:creationId xmlns:p14="http://schemas.microsoft.com/office/powerpoint/2010/main" val="1944625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892</TotalTime>
  <Words>1045</Words>
  <Application>Microsoft Office PowerPoint</Application>
  <PresentationFormat>Widescreen</PresentationFormat>
  <Paragraphs>95</Paragraphs>
  <Slides>12</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Wingdings</vt:lpstr>
      <vt:lpstr>Office Theme</vt:lpstr>
      <vt:lpstr>An Introduction to Fundamentals of Aviation Management</vt:lpstr>
      <vt:lpstr>Outlines </vt:lpstr>
      <vt:lpstr>Learning outcomes </vt:lpstr>
      <vt:lpstr>Introduction </vt:lpstr>
      <vt:lpstr>Commercial Air Transport</vt:lpstr>
      <vt:lpstr>Characteristics of the commercial air transport industry</vt:lpstr>
      <vt:lpstr>Characteristics of the commercial air transport industry – Macro Factors</vt:lpstr>
      <vt:lpstr>Characteristics of the commercial air transport industry – macro factors</vt:lpstr>
      <vt:lpstr>Characteristics of the commercial air transport industry – macro factors</vt:lpstr>
      <vt:lpstr>Characteristics of the commercial air transport industry – micro factors</vt:lpstr>
      <vt:lpstr>Characteristics of the commercial air transport industry – micro factors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Fundamentals of Aviation Management</dc:title>
  <dc:creator>Ahmed Abdulkareem</dc:creator>
  <cp:lastModifiedBy>Ahmed Abdulkareem</cp:lastModifiedBy>
  <cp:revision>14</cp:revision>
  <dcterms:created xsi:type="dcterms:W3CDTF">2024-08-27T09:38:33Z</dcterms:created>
  <dcterms:modified xsi:type="dcterms:W3CDTF">2025-04-20T08:09:20Z</dcterms:modified>
</cp:coreProperties>
</file>