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83" r:id="rId5"/>
    <p:sldId id="259" r:id="rId6"/>
    <p:sldId id="260" r:id="rId7"/>
    <p:sldId id="284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67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C19A6-926D-4691-843E-FC4616485A6D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A0D1D-66F1-464C-A608-45D6485F3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52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A0D1D-66F1-464C-A608-45D6485F37E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21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794AB-F358-1406-3366-137C56819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E5CB10-0E1E-EE55-6BA7-DD62B8A60D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E71E4-0E65-DED7-BC8E-5CD41AFB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D2E06-8AB4-67C3-0AEC-D4EF8EEB3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2DC58-190E-6EC4-8E0D-A5588369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75A3-745A-C581-F4A9-2AD38182D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DB79B-27CC-E270-0C82-2CD324888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1D8EE-3CB6-AA6A-663D-F16F419F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18E34-0DCA-9C9B-8AAF-F9C6A2535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54970-61C2-B96F-CB13-8CB5D103C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8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4FF16-86E2-751F-0B07-171E46710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6E6ABE-D307-D534-B826-F296796E1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B6046-D32F-3ABD-4F3F-2E030EE2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94EB4-E0EB-6570-F45F-483846F5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13D27-92EA-1CD5-F96C-BBFF49482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12E2E-02FE-3464-0D3F-2E0A25939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47462-5B1F-1C26-C445-900B02B12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C915-0E13-21EC-0675-0E73CA0D8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EBA57-D415-3661-BF86-6D58D876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DA9C6-BB2B-4AF7-3749-0D3D69C7F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5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CB221-85F8-3DD0-61B6-BA6FBC6A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A1536-740A-D58D-9AC7-CD8F9FF03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42CEA-4674-AB5C-2B5F-771A9E37F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23C40-E264-808E-5BA9-B4119AB6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4F7E7-93F9-FF2C-F681-5475A388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7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7ACD-4BB5-52FF-0035-9FEA7620A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4786-2A50-502E-6447-4B15D5AF7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8F96EB-CEAF-DF9A-FE37-F940E0C4E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F1C3C-0E73-4161-268A-BEB2720A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1B3E3-20FE-5E24-8EB6-8DB1D873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A9377-CF4F-85BD-2CFB-7AE7F616B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7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64A41-018A-F217-4F00-5956DDA1A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BD056-0220-17AF-6A58-DFA87DE48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E1FE0F-D3AD-746A-74E0-B2DFABE10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A6932-C8BB-1C30-8653-C6EFAC733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3A3F5F-56F3-5627-1030-7DA6F6A3A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4B5A31-62CE-EB46-7DB2-E900EEC8A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32D9A-92CB-7934-CF5B-AD757F13A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539A8-E0CD-6C5B-0D8E-328027492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9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2EFA-94BD-6D09-1B26-D87339DE2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68D52F-D668-0293-D7FB-B4B695E13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2181A-8845-24A3-0E3F-BE8F8C817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97627C-8712-A9B7-94E4-FBB4C8A20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1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AA25C-120C-36A6-2616-B10986630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EE3CD6-0AB6-D237-F511-CD631456B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2B63E-EF81-7137-A786-F49EA3E3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0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828F1-5880-5037-4E77-3CD9E137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7448A-32D6-DD29-38B8-B2852A759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9AE61-3082-82DE-7FC7-53EB071D6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476E8-5D52-2D03-8A39-84ECB391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4591B-5CC5-5B73-98FF-67E5EEFB8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CA7EC-0E20-615F-8012-5E277E6D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05F8-A523-B763-05CA-D748AAE48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CF75ED-4C6C-A24A-11C2-FA9D52F03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BCA53-469C-01FE-CBC9-188E5331C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4DC52-F586-EAB0-5048-89CD3858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F2DC9-2051-B0C5-9237-773C5AC2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F693D-9D43-EAE9-91ED-F0795182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351B63-1D31-4643-693F-E58C390A1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A365D-D37F-7127-FDE1-71E83DCB0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BAF70-3F1C-6D6D-8079-65FF07D245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BCEBB-2338-4E32-81E0-8CBA6FD3D5E0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3C62D-1720-16E5-A951-DB9F21E16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12837-0683-4A62-F8C1-419448E6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B345-F4E2-4CBB-907E-51133829B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9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D013F04-26EA-62AF-D61B-15EB82CC1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2106" y="1918095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Eigenvalues and Eigenvectors</a:t>
            </a:r>
          </a:p>
        </p:txBody>
      </p:sp>
    </p:spTree>
    <p:extLst>
      <p:ext uri="{BB962C8B-B14F-4D97-AF65-F5344CB8AC3E}">
        <p14:creationId xmlns:p14="http://schemas.microsoft.com/office/powerpoint/2010/main" val="3637260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6BFC1-FBBB-C090-8892-7B5DCD72A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6. Machine Learning for Malware Classification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How It Works: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Eigenvalues help in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feature selection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for malware detection models.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Support Vector Machines (SVMs)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use kernel methods involving eigenvectors.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F14F3C-FE1C-8451-A857-72F2556E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473752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2538A-C89C-9E9A-EF01-D93F0FD12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983994" cy="703184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29EB8-DE7C-5626-83A7-980919C1C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5138"/>
            <a:ext cx="11248177" cy="5724961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Definition of Eigenvalues and Eigenvectors</a:t>
            </a:r>
            <a:endParaRPr lang="en-US" sz="1800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None/>
            </a:pP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Let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KaTeX_Main"/>
              </a:rPr>
              <a:t>A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 be an </a:t>
            </a:r>
            <a:r>
              <a:rPr lang="en-US" sz="1800" b="0" i="0" dirty="0" err="1">
                <a:solidFill>
                  <a:srgbClr val="404040"/>
                </a:solidFill>
                <a:effectLst/>
                <a:latin typeface="KaTeX_Main"/>
              </a:rPr>
              <a:t>n×n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 square matrix.</a:t>
            </a: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Eigenvector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: A 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nonzero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 vector 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KaTeX_Main"/>
              </a:rPr>
              <a:t>v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 such that: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KaTeX_Main"/>
              </a:rPr>
              <a:t>                                                                                              </a:t>
            </a:r>
            <a:r>
              <a:rPr lang="en-US" sz="1800" b="0" i="1" dirty="0">
                <a:solidFill>
                  <a:srgbClr val="404040"/>
                </a:solidFill>
                <a:effectLst/>
                <a:latin typeface="KaTeX_Math"/>
              </a:rPr>
              <a:t>A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KaTeX_Main"/>
              </a:rPr>
              <a:t>v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KaTeX_Main"/>
              </a:rPr>
              <a:t>=</a:t>
            </a:r>
            <a:r>
              <a:rPr lang="el-GR" sz="1800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KaTeX_Main"/>
              </a:rPr>
              <a:t>v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KaTeX_Main"/>
              </a:rPr>
              <a:t>,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where </a:t>
            </a:r>
            <a:r>
              <a:rPr lang="en-US" sz="1800" dirty="0">
                <a:solidFill>
                  <a:srgbClr val="404040"/>
                </a:solidFill>
                <a:latin typeface="KaTeX_Main"/>
              </a:rPr>
              <a:t> </a:t>
            </a:r>
            <a:r>
              <a:rPr lang="el-GR" sz="1800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sz="1800" b="0" i="0" dirty="0">
                <a:solidFill>
                  <a:srgbClr val="404040"/>
                </a:solidFill>
                <a:effectLst/>
                <a:latin typeface="DeepSeek-CJK-patch"/>
              </a:rPr>
              <a:t>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is a scalar called the 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eigenvalue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 corresponding to 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KaTeX_Main"/>
              </a:rPr>
              <a:t>v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 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Key Points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:</a:t>
            </a: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Eigenvectors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 cannot be the zero vector.</a:t>
            </a: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Eigenvalues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 can be zero (e.g., singular matrices have at least one zero eigenvalue).</a:t>
            </a: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The German prefix "eigen" means "self" or "own," reflecting how eigenvectors are 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scaled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 but not </a:t>
            </a:r>
            <a:r>
              <a:rPr lang="en-US" sz="1800" b="1" i="0" dirty="0">
                <a:solidFill>
                  <a:srgbClr val="404040"/>
                </a:solidFill>
                <a:effectLst/>
                <a:latin typeface="DeepSeek-CJK-patch"/>
              </a:rPr>
              <a:t>rotated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DeepSeek-CJK-patch"/>
              </a:rPr>
              <a:t> by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KaTeX_Main"/>
              </a:rPr>
              <a:t>A</a:t>
            </a:r>
            <a:endParaRPr lang="en-US" sz="1800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36488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B218-E5DB-1607-DD9F-78E2F2F42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Eigenvalue:</a:t>
            </a:r>
          </a:p>
          <a:p>
            <a:r>
              <a:rPr lang="en-US" dirty="0"/>
              <a:t>The scalar λ in the equation above is called an </a:t>
            </a:r>
            <a:r>
              <a:rPr lang="en-US" b="1" dirty="0"/>
              <a:t>eigenvalue</a:t>
            </a:r>
            <a:r>
              <a:rPr lang="en-US" dirty="0"/>
              <a:t> of the matrix A.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BFE2F4C-A928-D98F-636D-BD466F0E7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983994" cy="703184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2231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30DC6-ACB2-F497-FB23-BD126530F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/>
              <a:t>Finding Eigenvalues and Eigenvectors</a:t>
            </a:r>
          </a:p>
          <a:p>
            <a:pPr>
              <a:lnSpc>
                <a:spcPct val="150000"/>
              </a:lnSpc>
              <a:buNone/>
            </a:pPr>
            <a:r>
              <a:rPr lang="en-US" b="1" dirty="0"/>
              <a:t>Step 1: Find Eigenvalues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To find eigenvalues, solve the </a:t>
            </a:r>
            <a:r>
              <a:rPr lang="en-US" b="1" dirty="0"/>
              <a:t>characteristic equation</a:t>
            </a:r>
            <a:r>
              <a:rPr lang="en-US" dirty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                                                                  det⁡(A−</a:t>
            </a:r>
            <a:r>
              <a:rPr lang="el-GR" dirty="0"/>
              <a:t>λ</a:t>
            </a:r>
            <a:r>
              <a:rPr lang="en-US" dirty="0"/>
              <a:t>I)=0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Where: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 is the identity matrix of the same size as A.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det⁡ means the determinant.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232D3D-2BBB-5D38-6D73-00D501B33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983994" cy="703184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9732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47607-604D-8BC9-2E44-544C1E475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352"/>
            <a:ext cx="10515600" cy="4351338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Detailed Step-by-Step Computation of Eigenvalues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To find the eigenvalues of a matrix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A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, follow this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in-depth procedure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</a:t>
            </a: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1. Construct </a:t>
            </a:r>
            <a:r>
              <a:rPr lang="en-US" b="1" i="0" dirty="0">
                <a:solidFill>
                  <a:srgbClr val="404040"/>
                </a:solidFill>
                <a:effectLst/>
                <a:latin typeface="KaTeX_Main"/>
              </a:rPr>
              <a:t>A−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KaTeX_Main"/>
              </a:rPr>
              <a:t>λI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Subtract 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(a scalar variable) from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each diagonal element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of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A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The matrix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is the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identity matrix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of the </a:t>
            </a:r>
            <a:r>
              <a:rPr lang="en-US" b="1" i="0" dirty="0">
                <a:solidFill>
                  <a:srgbClr val="0070C0"/>
                </a:solidFill>
                <a:effectLst/>
                <a:latin typeface="DeepSeek-CJK-patch"/>
              </a:rPr>
              <a:t>same size 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as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A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522C9F0-E4A2-2969-22D4-D9DC9738F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359305" cy="775612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9019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167070-DDCD-5EE6-B108-6CDF8E4A8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7564" y="2643613"/>
            <a:ext cx="6440173" cy="2181594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3C2C1A4-013F-B94F-2126-C47F8FC70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359305" cy="775612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6702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DD9CE67-59B6-9A21-1B51-B37B98EC99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0570" y="1598292"/>
            <a:ext cx="8057584" cy="4326373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1A44068-6F90-FEF2-CF5E-7529E16D7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359305" cy="775612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6624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F8386D-A56E-3BE3-6227-C272B79519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286" y="1584356"/>
            <a:ext cx="8487767" cy="4523307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7D3BDF9-25BB-F4ED-CE8C-95B6F61A7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7427614" cy="748451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5275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A296EF-2F12-619C-22C7-FB88C511CD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322" y="1819747"/>
            <a:ext cx="7620890" cy="3305446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35851A6-B981-8600-5490-74D9F34F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359305" cy="775612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17F152-DA76-9D1E-06C1-9645223756E7}"/>
              </a:ext>
            </a:extLst>
          </p:cNvPr>
          <p:cNvSpPr txBox="1"/>
          <p:nvPr/>
        </p:nvSpPr>
        <p:spPr>
          <a:xfrm>
            <a:off x="1563987" y="1363476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372"/>
              </a:spcBef>
              <a:spcAft>
                <a:spcPts val="1029"/>
              </a:spcAft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Key Observations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225503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0FCDA00-61D4-ABAE-D8A2-4A64D2ABA1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852" y="1418224"/>
            <a:ext cx="7948939" cy="4918294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ED89553-2795-5C8D-D7AF-F9EB0202C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447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5232A-749E-FFEE-DBA8-F55E7D69F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EFE21-FBEA-A0FB-DD04-9048CA44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055"/>
            <a:ext cx="10515600" cy="5136477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n-US" sz="3800" dirty="0" err="1"/>
              <a:t>Eignvalues</a:t>
            </a:r>
            <a:r>
              <a:rPr lang="en-US" sz="3800" dirty="0"/>
              <a:t> and eigenvectors are foundational concepts in linear algebra, offering powerful tools for understanding how linear transformations affect vector spaces. At their core, they help identify directions in a space that remain unchanged (except for scaling) when a transformation—represented by a matrix—is applied.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3800" dirty="0"/>
              <a:t>Mathematically, if A is a square matrix, a non-zero vector v is an eigenvector of A if: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3800" dirty="0"/>
              <a:t>                                                        Av=</a:t>
            </a:r>
            <a:r>
              <a:rPr lang="el-GR" sz="3800" dirty="0"/>
              <a:t>λ</a:t>
            </a:r>
            <a:r>
              <a:rPr lang="en-US" sz="3800" dirty="0"/>
              <a:t>v</a:t>
            </a:r>
          </a:p>
          <a:p>
            <a:pPr algn="just">
              <a:lnSpc>
                <a:spcPct val="160000"/>
              </a:lnSpc>
              <a:buNone/>
            </a:pPr>
            <a:endParaRPr lang="en-US" sz="3800" dirty="0"/>
          </a:p>
          <a:p>
            <a:pPr algn="just">
              <a:lnSpc>
                <a:spcPct val="160000"/>
              </a:lnSpc>
              <a:buNone/>
            </a:pPr>
            <a:r>
              <a:rPr lang="en-US" sz="3800" dirty="0"/>
              <a:t>Here, λ is the corresponding eigenvalue, which tells us how much the eigenvector is stretched or compressed during the transformation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8583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30FDDE-8237-A382-ADDB-0B30302E4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467" y="1799325"/>
            <a:ext cx="9325831" cy="2202310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D9F9803-521C-4B76-886C-D96554785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02311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B286-EEBA-0FB2-1ACE-105DCF74C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Step 2: Find Eigenvectors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ts val="2143"/>
              </a:lnSpc>
              <a:spcBef>
                <a:spcPts val="1029"/>
              </a:spcBef>
              <a:spcAft>
                <a:spcPts val="1029"/>
              </a:spcAft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For each eigenvalue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λ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, solve: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708306-E9EA-61A2-44DA-BC87DB11E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849" y="3347327"/>
            <a:ext cx="7285849" cy="184936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B664B42-BFA8-9125-934E-9B74E6310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5461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F0E59F8-4D80-70BF-04EA-18AD409D70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422" y="1825625"/>
            <a:ext cx="7613964" cy="4765624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7222C0E-ACDE-C2AD-7B2C-49F8129E0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B54103-6E20-BD33-B058-B675981E8267}"/>
              </a:ext>
            </a:extLst>
          </p:cNvPr>
          <p:cNvSpPr txBox="1"/>
          <p:nvPr/>
        </p:nvSpPr>
        <p:spPr>
          <a:xfrm>
            <a:off x="864606" y="1209567"/>
            <a:ext cx="86143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Eigenvector for</a:t>
            </a:r>
            <a:r>
              <a:rPr lang="en-US" dirty="0"/>
              <a:t> </a:t>
            </a:r>
            <a:r>
              <a:rPr lang="el-GR" dirty="0"/>
              <a:t>λ</a:t>
            </a:r>
            <a:r>
              <a:rPr lang="en-US" dirty="0"/>
              <a:t>=5  in previous example , then find corresponding eigen vector  we have </a:t>
            </a:r>
          </a:p>
        </p:txBody>
      </p:sp>
    </p:spTree>
    <p:extLst>
      <p:ext uri="{BB962C8B-B14F-4D97-AF65-F5344CB8AC3E}">
        <p14:creationId xmlns:p14="http://schemas.microsoft.com/office/powerpoint/2010/main" val="2984158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86DA1E-594C-6F89-5625-94ACF4AB54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0916" y="1825625"/>
            <a:ext cx="8396335" cy="4714910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9511F5-9729-9785-03D8-C04BAAC3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6B2E3-B698-565B-7AEA-A023CFD89262}"/>
              </a:ext>
            </a:extLst>
          </p:cNvPr>
          <p:cNvSpPr txBox="1"/>
          <p:nvPr/>
        </p:nvSpPr>
        <p:spPr>
          <a:xfrm>
            <a:off x="864606" y="1209567"/>
            <a:ext cx="86143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Eigenvector for</a:t>
            </a:r>
            <a:r>
              <a:rPr lang="en-US" dirty="0"/>
              <a:t> </a:t>
            </a:r>
            <a:r>
              <a:rPr lang="el-GR" dirty="0"/>
              <a:t>λ</a:t>
            </a:r>
            <a:r>
              <a:rPr lang="en-US" dirty="0"/>
              <a:t>=2  in previous example , then find corresponding eigen vector  we have </a:t>
            </a:r>
          </a:p>
        </p:txBody>
      </p:sp>
    </p:spTree>
    <p:extLst>
      <p:ext uri="{BB962C8B-B14F-4D97-AF65-F5344CB8AC3E}">
        <p14:creationId xmlns:p14="http://schemas.microsoft.com/office/powerpoint/2010/main" val="2924357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37C0833-A825-9DED-457D-06CF191100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0244" y="2355760"/>
            <a:ext cx="7493874" cy="258929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4F26EF7-AA6D-9E5F-B6BF-E1E571141B05}"/>
              </a:ext>
            </a:extLst>
          </p:cNvPr>
          <p:cNvSpPr txBox="1"/>
          <p:nvPr/>
        </p:nvSpPr>
        <p:spPr>
          <a:xfrm>
            <a:off x="930244" y="1838558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372"/>
              </a:spcBef>
              <a:spcAft>
                <a:spcPts val="1029"/>
              </a:spcAft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Geometric Interpretation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92D7823-950D-E9D9-BAC0-609750DDB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80508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FC5FCF-0C51-93A4-3908-50289E7077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1442" y="1412411"/>
            <a:ext cx="8637005" cy="4792490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D889D7E-9014-07E8-1B6C-90F28332C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2493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50B612-1A24-B4AF-9898-5FC461713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3" y="1663192"/>
            <a:ext cx="8324933" cy="4058601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D3D371C-658A-15B0-C6AF-EDDC108D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44064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9013E4-1283-DF34-C210-82E431A862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6119" y="1551437"/>
            <a:ext cx="7052778" cy="1472422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30A293-E958-9873-FB16-B2EEAB7D1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9240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BC069FF-44CD-45A3-A29C-F3588A54A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35" y="1220286"/>
            <a:ext cx="7842564" cy="492442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625C422-3991-6699-F846-854B2DED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1908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71500-4DBD-A2D7-A9D9-6907AE47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041" y="1246206"/>
            <a:ext cx="10714020" cy="4575172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Key Observations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Free Variable: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For each eigenvalue, one variable is free (here,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v1​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), leading to infinitely many eigenvectors (scaled versions).</a:t>
            </a: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The eigenvector is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not unique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; any scalar multiple 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1" i="0" dirty="0">
                <a:solidFill>
                  <a:srgbClr val="404040"/>
                </a:solidFill>
                <a:effectLst/>
                <a:latin typeface="KaTeX_Main"/>
              </a:rPr>
              <a:t>v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is also valid.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Linearly Independent Eigenvectors: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Eigenvectors for distinct eigenvalues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λ=2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and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λ=5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) are automatically linearly independent.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Defective Matrices: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marL="742950" lvl="1" indent="-285750"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If an eigenvalue lacks enough eigenvectors (e.g., repeated eigenvalues with insufficient solutions), the matrix is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defective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9F0C5C-FA17-8982-C861-3800C3A8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6335" cy="757505"/>
          </a:xfrm>
        </p:spPr>
        <p:txBody>
          <a:bodyPr>
            <a:normAutofit/>
          </a:bodyPr>
          <a:lstStyle/>
          <a:p>
            <a:r>
              <a:rPr lang="en-US" sz="2400" i="0" dirty="0">
                <a:solidFill>
                  <a:srgbClr val="404040"/>
                </a:solidFill>
                <a:effectLst/>
                <a:latin typeface="DeepSeek-CJK-patch"/>
              </a:rPr>
              <a:t>Eigenvalues and Eigenvectors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056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B7CB1-349A-A04D-4532-AA3E617D0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059"/>
            <a:ext cx="10515600" cy="5273816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  <a:spcAft>
                <a:spcPts val="1029"/>
              </a:spcAft>
              <a:buNone/>
            </a:pPr>
            <a:r>
              <a:rPr lang="en-US" sz="2400" dirty="0">
                <a:ea typeface="+mj-ea"/>
                <a:cs typeface="+mj-cs"/>
              </a:rPr>
              <a:t>Applications of Eigenvalues and Eigenvectors in Cybersecurity</a:t>
            </a: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</a:pPr>
            <a:r>
              <a:rPr lang="en-US" sz="2400" dirty="0">
                <a:ea typeface="+mj-ea"/>
                <a:cs typeface="+mj-cs"/>
              </a:rPr>
              <a:t>Eigenvalues and eigenvectors play a crucial role in various cybersecurity domains, including </a:t>
            </a:r>
            <a:r>
              <a:rPr lang="en-US" sz="2400" b="1" dirty="0">
                <a:ea typeface="+mj-ea"/>
                <a:cs typeface="+mj-cs"/>
              </a:rPr>
              <a:t>data encryption</a:t>
            </a:r>
            <a:r>
              <a:rPr lang="en-US" sz="2400" dirty="0">
                <a:ea typeface="+mj-ea"/>
                <a:cs typeface="+mj-cs"/>
              </a:rPr>
              <a:t>, </a:t>
            </a:r>
            <a:r>
              <a:rPr lang="en-US" sz="2400" b="1" dirty="0">
                <a:ea typeface="+mj-ea"/>
                <a:cs typeface="+mj-cs"/>
              </a:rPr>
              <a:t>intrusion detection</a:t>
            </a:r>
            <a:r>
              <a:rPr lang="en-US" sz="2400" dirty="0">
                <a:ea typeface="+mj-ea"/>
                <a:cs typeface="+mj-cs"/>
              </a:rPr>
              <a:t>, </a:t>
            </a:r>
            <a:r>
              <a:rPr lang="en-US" sz="2400" b="1" dirty="0">
                <a:ea typeface="+mj-ea"/>
                <a:cs typeface="+mj-cs"/>
              </a:rPr>
              <a:t>network analysis</a:t>
            </a:r>
            <a:r>
              <a:rPr lang="en-US" sz="2400" dirty="0">
                <a:ea typeface="+mj-ea"/>
                <a:cs typeface="+mj-cs"/>
              </a:rPr>
              <a:t>, and </a:t>
            </a:r>
            <a:r>
              <a:rPr lang="en-US" sz="2400" b="1" dirty="0">
                <a:ea typeface="+mj-ea"/>
                <a:cs typeface="+mj-cs"/>
              </a:rPr>
              <a:t>biometric authentication</a:t>
            </a:r>
            <a:r>
              <a:rPr lang="en-US" sz="2400" dirty="0">
                <a:ea typeface="+mj-ea"/>
                <a:cs typeface="+mj-cs"/>
              </a:rPr>
              <a:t>. Below are key applications:</a:t>
            </a: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sz="1600" b="1" i="0" dirty="0">
                <a:solidFill>
                  <a:srgbClr val="404040"/>
                </a:solidFill>
                <a:effectLst/>
                <a:latin typeface="DeepSeek-CJK-patch"/>
              </a:rPr>
              <a:t>1. </a:t>
            </a:r>
            <a:r>
              <a:rPr lang="en-US" sz="2400" b="1" dirty="0">
                <a:ea typeface="+mj-ea"/>
                <a:cs typeface="+mj-cs"/>
              </a:rPr>
              <a:t>Principal Component Analysis (PCA) for Anomaly Detection</a:t>
            </a: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sz="2400" dirty="0">
                <a:ea typeface="+mj-ea"/>
                <a:cs typeface="+mj-cs"/>
              </a:rPr>
              <a:t>How It Works:</a:t>
            </a: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+mj-ea"/>
                <a:cs typeface="+mj-cs"/>
              </a:rPr>
              <a:t>PCA reduces high-dimensional data (e.g., network traffic logs) into fewer dimensions using eigenvectors of the </a:t>
            </a:r>
            <a:r>
              <a:rPr lang="en-US" sz="2400" b="1" dirty="0">
                <a:ea typeface="+mj-ea"/>
                <a:cs typeface="+mj-cs"/>
              </a:rPr>
              <a:t>covariance matrix.</a:t>
            </a:r>
          </a:p>
          <a:p>
            <a:pPr marL="0" indent="0"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None/>
            </a:pPr>
            <a:endParaRPr lang="en-US" sz="2400" dirty="0">
              <a:ea typeface="+mj-ea"/>
              <a:cs typeface="+mj-cs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F2C074D-E29F-FE88-6525-903FA716F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70489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incipal Component Analysis (PCA) - Dimensionality Reduction - Python -  Sklearn | I N F O A R Y A N">
            <a:extLst>
              <a:ext uri="{FF2B5EF4-FFF2-40B4-BE49-F238E27FC236}">
                <a16:creationId xmlns:a16="http://schemas.microsoft.com/office/drawing/2014/main" id="{34BBAF70-7696-A767-122D-911D756CA62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359" y="1355278"/>
            <a:ext cx="5303052" cy="304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39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A57F9-758C-A360-3843-BFDCC5E49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2. Google’s PageRank Algorithm (Network Security)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How It Works: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Models the internet as a graph where webpages are nodes and hyperlinks are edges.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The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dominant eigenvector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of the 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adjacency matrix 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ranks webpage importance.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Used to detect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malicious link farms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(SEO spam) by analyzing eigenvector centrality.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3FAAE5-675E-503C-354E-F088309D7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131314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AFBA-5406-0D8A-B0EA-E822E5F1A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094" y="122810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3. Facial Recognition &amp; Biometric Security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How It Works: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Eigenfaces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(a PCA-based method) represent faces as 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linear combinations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 of eigenvectors.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Used in authentication systems to detect spoofing (e.g., photo/video replay attacks).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D1F5C4-76C1-C161-299A-D4C405FF8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918820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ACE RECOGNITION. Methods, Implementation, and Practical… | by KHWAB KALRA  | Medium">
            <a:extLst>
              <a:ext uri="{FF2B5EF4-FFF2-40B4-BE49-F238E27FC236}">
                <a16:creationId xmlns:a16="http://schemas.microsoft.com/office/drawing/2014/main" id="{FAF32CF9-CEED-EA55-FE62-65D4C757D6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091" y="757306"/>
            <a:ext cx="8346304" cy="469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711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9EC4-3998-1CA4-B417-9A9C605F7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882" y="1182832"/>
            <a:ext cx="10515600" cy="4351338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4. Cryptography (RSA &amp; Lattice-Based Encryption)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How It Works: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RSA Encryption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relies on the difficulty of factoring large numbers, which is related to matrix eigenvalues.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Lattice-based cryptography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uses eigenvectors to resist quantum attacks.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CA712A-D51C-1EB9-27A2-17EAF8F4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45522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000AE-BE47-3A3C-057A-4DA1DA2C0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259"/>
            <a:ext cx="10515600" cy="4351338"/>
          </a:xfrm>
        </p:spPr>
        <p:txBody>
          <a:bodyPr/>
          <a:lstStyle/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5. Graph-Based Threat Detection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372"/>
              </a:spcBef>
              <a:spcAft>
                <a:spcPts val="1029"/>
              </a:spcAft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How It Works:</a:t>
            </a:r>
            <a:endParaRPr lang="en-US" b="0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algn="l">
              <a:lnSpc>
                <a:spcPct val="150000"/>
              </a:lnSpc>
              <a:spcBef>
                <a:spcPts val="1029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Eigenvectors of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Laplacian matrices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identify critical nodes (e.g., central servers) in a network.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1029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Used to detect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botnets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or </a:t>
            </a: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lateral movement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 in cyberattacks.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285F9D-8929-DD59-8509-C2BDABE81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89760" cy="75750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599070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803</Words>
  <Application>Microsoft Office PowerPoint</Application>
  <PresentationFormat>Widescreen</PresentationFormat>
  <Paragraphs>96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DeepSeek-CJK-patch</vt:lpstr>
      <vt:lpstr>KaTeX_Main</vt:lpstr>
      <vt:lpstr>KaTeX_Math</vt:lpstr>
      <vt:lpstr>Office Theme</vt:lpstr>
      <vt:lpstr>PowerPoint Presentation</vt:lpstr>
      <vt:lpstr>Introduction</vt:lpstr>
      <vt:lpstr>Introduction</vt:lpstr>
      <vt:lpstr>PowerPoint Presentation</vt:lpstr>
      <vt:lpstr>Introduction</vt:lpstr>
      <vt:lpstr>Introduction</vt:lpstr>
      <vt:lpstr>PowerPoint Presentation</vt:lpstr>
      <vt:lpstr>Introduction</vt:lpstr>
      <vt:lpstr>Introduction</vt:lpstr>
      <vt:lpstr>Introduction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  <vt:lpstr>Eigenvalues and Eigenvectors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22</cp:revision>
  <dcterms:created xsi:type="dcterms:W3CDTF">2025-05-10T21:42:38Z</dcterms:created>
  <dcterms:modified xsi:type="dcterms:W3CDTF">2025-05-20T09:04:21Z</dcterms:modified>
</cp:coreProperties>
</file>