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56" r:id="rId1"/>
  </p:sldMasterIdLst>
  <p:notesMasterIdLst>
    <p:notesMasterId r:id="rId38"/>
  </p:notesMasterIdLst>
  <p:sldIdLst>
    <p:sldId id="323" r:id="rId2"/>
    <p:sldId id="257" r:id="rId3"/>
    <p:sldId id="258" r:id="rId4"/>
    <p:sldId id="259" r:id="rId5"/>
    <p:sldId id="260" r:id="rId6"/>
    <p:sldId id="340" r:id="rId7"/>
    <p:sldId id="261" r:id="rId8"/>
    <p:sldId id="262" r:id="rId9"/>
    <p:sldId id="263" r:id="rId10"/>
    <p:sldId id="264" r:id="rId11"/>
    <p:sldId id="265" r:id="rId12"/>
    <p:sldId id="266" r:id="rId13"/>
    <p:sldId id="271" r:id="rId14"/>
    <p:sldId id="267" r:id="rId15"/>
    <p:sldId id="268" r:id="rId16"/>
    <p:sldId id="275" r:id="rId17"/>
    <p:sldId id="272" r:id="rId18"/>
    <p:sldId id="273" r:id="rId19"/>
    <p:sldId id="274" r:id="rId20"/>
    <p:sldId id="276" r:id="rId21"/>
    <p:sldId id="277" r:id="rId22"/>
    <p:sldId id="278" r:id="rId23"/>
    <p:sldId id="279" r:id="rId24"/>
    <p:sldId id="280" r:id="rId25"/>
    <p:sldId id="315" r:id="rId26"/>
    <p:sldId id="283" r:id="rId27"/>
    <p:sldId id="284" r:id="rId28"/>
    <p:sldId id="285" r:id="rId29"/>
    <p:sldId id="286" r:id="rId30"/>
    <p:sldId id="287" r:id="rId31"/>
    <p:sldId id="293" r:id="rId32"/>
    <p:sldId id="302" r:id="rId33"/>
    <p:sldId id="304" r:id="rId34"/>
    <p:sldId id="325" r:id="rId35"/>
    <p:sldId id="334" r:id="rId36"/>
    <p:sldId id="324" r:id="rId37"/>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73" d="100"/>
          <a:sy n="73" d="100"/>
        </p:scale>
        <p:origin x="-129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4FAB83DD-7457-405F-A66A-A6821CA6653B}" type="datetimeFigureOut">
              <a:rPr lang="ar-IQ" smtClean="0"/>
              <a:pPr/>
              <a:t>14/04/1447</a:t>
            </a:fld>
            <a:endParaRPr lang="ar-IQ"/>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8A402264-9134-4E53-815E-E92B0BC9320C}" type="slidenum">
              <a:rPr lang="ar-IQ" smtClean="0"/>
              <a:pPr/>
              <a:t>‹#›</a:t>
            </a:fld>
            <a:endParaRPr lang="ar-IQ"/>
          </a:p>
        </p:txBody>
      </p:sp>
    </p:spTree>
    <p:extLst>
      <p:ext uri="{BB962C8B-B14F-4D97-AF65-F5344CB8AC3E}">
        <p14:creationId xmlns:p14="http://schemas.microsoft.com/office/powerpoint/2010/main" val="127238690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IQ" dirty="0"/>
          </a:p>
        </p:txBody>
      </p:sp>
      <p:sp>
        <p:nvSpPr>
          <p:cNvPr id="4" name="Slide Number Placeholder 3"/>
          <p:cNvSpPr>
            <a:spLocks noGrp="1"/>
          </p:cNvSpPr>
          <p:nvPr>
            <p:ph type="sldNum" sz="quarter" idx="10"/>
          </p:nvPr>
        </p:nvSpPr>
        <p:spPr/>
        <p:txBody>
          <a:bodyPr/>
          <a:lstStyle/>
          <a:p>
            <a:fld id="{8A402264-9134-4E53-815E-E92B0BC9320C}" type="slidenum">
              <a:rPr lang="ar-IQ" smtClean="0"/>
              <a:pPr/>
              <a:t>3</a:t>
            </a:fld>
            <a:endParaRPr lang="ar-IQ"/>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3309744-211C-47E4-B791-2C99397FDF66}" type="datetimeFigureOut">
              <a:rPr lang="ar-IQ" smtClean="0"/>
              <a:pPr/>
              <a:t>14/04/1447</a:t>
            </a:fld>
            <a:endParaRPr lang="ar-IQ"/>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ar-IQ"/>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5ACB13E3-BFD7-441C-A32F-4613DB75DFEC}" type="slidenum">
              <a:rPr lang="ar-IQ" smtClean="0"/>
              <a:pPr/>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3309744-211C-47E4-B791-2C99397FDF66}" type="datetimeFigureOut">
              <a:rPr lang="ar-IQ" smtClean="0"/>
              <a:pPr/>
              <a:t>14/04/1447</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5ACB13E3-BFD7-441C-A32F-4613DB75DFEC}"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3309744-211C-47E4-B791-2C99397FDF66}" type="datetimeFigureOut">
              <a:rPr lang="ar-IQ" smtClean="0"/>
              <a:pPr/>
              <a:t>14/04/1447</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5ACB13E3-BFD7-441C-A32F-4613DB75DFEC}"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3309744-211C-47E4-B791-2C99397FDF66}" type="datetimeFigureOut">
              <a:rPr lang="ar-IQ" smtClean="0"/>
              <a:pPr/>
              <a:t>14/04/1447</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5ACB13E3-BFD7-441C-A32F-4613DB75DFEC}" type="slidenum">
              <a:rPr lang="ar-IQ" smtClean="0"/>
              <a:pPr/>
              <a:t>‹#›</a:t>
            </a:fld>
            <a:endParaRPr lang="ar-IQ"/>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3309744-211C-47E4-B791-2C99397FDF66}" type="datetimeFigureOut">
              <a:rPr lang="ar-IQ" smtClean="0"/>
              <a:pPr/>
              <a:t>14/04/1447</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5ACB13E3-BFD7-441C-A32F-4613DB75DFEC}" type="slidenum">
              <a:rPr lang="ar-IQ" smtClean="0"/>
              <a:pPr/>
              <a:t>‹#›</a:t>
            </a:fld>
            <a:endParaRPr lang="ar-IQ"/>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3309744-211C-47E4-B791-2C99397FDF66}" type="datetimeFigureOut">
              <a:rPr lang="ar-IQ" smtClean="0"/>
              <a:pPr/>
              <a:t>14/04/1447</a:t>
            </a:fld>
            <a:endParaRPr lang="ar-IQ"/>
          </a:p>
        </p:txBody>
      </p:sp>
      <p:sp>
        <p:nvSpPr>
          <p:cNvPr id="6" name="Footer Placeholder 5"/>
          <p:cNvSpPr>
            <a:spLocks noGrp="1"/>
          </p:cNvSpPr>
          <p:nvPr>
            <p:ph type="ftr" sz="quarter" idx="11"/>
          </p:nvPr>
        </p:nvSpPr>
        <p:spPr/>
        <p:txBody>
          <a:bodyPr/>
          <a:lstStyle>
            <a:extLst/>
          </a:lstStyle>
          <a:p>
            <a:endParaRPr lang="ar-IQ"/>
          </a:p>
        </p:txBody>
      </p:sp>
      <p:sp>
        <p:nvSpPr>
          <p:cNvPr id="7" name="Slide Number Placeholder 6"/>
          <p:cNvSpPr>
            <a:spLocks noGrp="1"/>
          </p:cNvSpPr>
          <p:nvPr>
            <p:ph type="sldNum" sz="quarter" idx="12"/>
          </p:nvPr>
        </p:nvSpPr>
        <p:spPr/>
        <p:txBody>
          <a:bodyPr/>
          <a:lstStyle>
            <a:extLst/>
          </a:lstStyle>
          <a:p>
            <a:fld id="{5ACB13E3-BFD7-441C-A32F-4613DB75DFEC}" type="slidenum">
              <a:rPr lang="ar-IQ" smtClean="0"/>
              <a:pPr/>
              <a:t>‹#›</a:t>
            </a:fld>
            <a:endParaRPr lang="ar-IQ"/>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3309744-211C-47E4-B791-2C99397FDF66}" type="datetimeFigureOut">
              <a:rPr lang="ar-IQ" smtClean="0"/>
              <a:pPr/>
              <a:t>14/04/1447</a:t>
            </a:fld>
            <a:endParaRPr lang="ar-IQ"/>
          </a:p>
        </p:txBody>
      </p:sp>
      <p:sp>
        <p:nvSpPr>
          <p:cNvPr id="8" name="Footer Placeholder 7"/>
          <p:cNvSpPr>
            <a:spLocks noGrp="1"/>
          </p:cNvSpPr>
          <p:nvPr>
            <p:ph type="ftr" sz="quarter" idx="11"/>
          </p:nvPr>
        </p:nvSpPr>
        <p:spPr/>
        <p:txBody>
          <a:bodyPr/>
          <a:lstStyle>
            <a:extLst/>
          </a:lstStyle>
          <a:p>
            <a:endParaRPr lang="ar-IQ"/>
          </a:p>
        </p:txBody>
      </p:sp>
      <p:sp>
        <p:nvSpPr>
          <p:cNvPr id="9" name="Slide Number Placeholder 8"/>
          <p:cNvSpPr>
            <a:spLocks noGrp="1"/>
          </p:cNvSpPr>
          <p:nvPr>
            <p:ph type="sldNum" sz="quarter" idx="12"/>
          </p:nvPr>
        </p:nvSpPr>
        <p:spPr/>
        <p:txBody>
          <a:bodyPr/>
          <a:lstStyle>
            <a:extLst/>
          </a:lstStyle>
          <a:p>
            <a:fld id="{5ACB13E3-BFD7-441C-A32F-4613DB75DFEC}" type="slidenum">
              <a:rPr lang="ar-IQ" smtClean="0"/>
              <a:pPr/>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03309744-211C-47E4-B791-2C99397FDF66}" type="datetimeFigureOut">
              <a:rPr lang="ar-IQ" smtClean="0"/>
              <a:pPr/>
              <a:t>14/04/1447</a:t>
            </a:fld>
            <a:endParaRPr lang="ar-IQ"/>
          </a:p>
        </p:txBody>
      </p:sp>
      <p:sp>
        <p:nvSpPr>
          <p:cNvPr id="4" name="Footer Placeholder 3"/>
          <p:cNvSpPr>
            <a:spLocks noGrp="1"/>
          </p:cNvSpPr>
          <p:nvPr>
            <p:ph type="ftr" sz="quarter" idx="11"/>
          </p:nvPr>
        </p:nvSpPr>
        <p:spPr/>
        <p:txBody>
          <a:bodyPr/>
          <a:lstStyle>
            <a:extLst/>
          </a:lstStyle>
          <a:p>
            <a:endParaRPr lang="ar-IQ"/>
          </a:p>
        </p:txBody>
      </p:sp>
      <p:sp>
        <p:nvSpPr>
          <p:cNvPr id="5" name="Slide Number Placeholder 4"/>
          <p:cNvSpPr>
            <a:spLocks noGrp="1"/>
          </p:cNvSpPr>
          <p:nvPr>
            <p:ph type="sldNum" sz="quarter" idx="12"/>
          </p:nvPr>
        </p:nvSpPr>
        <p:spPr/>
        <p:txBody>
          <a:bodyPr/>
          <a:lstStyle>
            <a:extLst/>
          </a:lstStyle>
          <a:p>
            <a:fld id="{5ACB13E3-BFD7-441C-A32F-4613DB75DFEC}" type="slidenum">
              <a:rPr lang="ar-IQ" smtClean="0"/>
              <a:pPr/>
              <a:t>‹#›</a:t>
            </a:fld>
            <a:endParaRPr lang="ar-IQ"/>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03309744-211C-47E4-B791-2C99397FDF66}" type="datetimeFigureOut">
              <a:rPr lang="ar-IQ" smtClean="0"/>
              <a:pPr/>
              <a:t>14/04/1447</a:t>
            </a:fld>
            <a:endParaRPr lang="ar-IQ"/>
          </a:p>
        </p:txBody>
      </p:sp>
      <p:sp>
        <p:nvSpPr>
          <p:cNvPr id="3" name="Footer Placeholder 2"/>
          <p:cNvSpPr>
            <a:spLocks noGrp="1"/>
          </p:cNvSpPr>
          <p:nvPr>
            <p:ph type="ftr" sz="quarter" idx="11"/>
          </p:nvPr>
        </p:nvSpPr>
        <p:spPr/>
        <p:txBody>
          <a:bodyPr/>
          <a:lstStyle>
            <a:extLst/>
          </a:lstStyle>
          <a:p>
            <a:endParaRPr lang="ar-IQ"/>
          </a:p>
        </p:txBody>
      </p:sp>
      <p:sp>
        <p:nvSpPr>
          <p:cNvPr id="4" name="Slide Number Placeholder 3"/>
          <p:cNvSpPr>
            <a:spLocks noGrp="1"/>
          </p:cNvSpPr>
          <p:nvPr>
            <p:ph type="sldNum" sz="quarter" idx="12"/>
          </p:nvPr>
        </p:nvSpPr>
        <p:spPr/>
        <p:txBody>
          <a:bodyPr/>
          <a:lstStyle>
            <a:extLst/>
          </a:lstStyle>
          <a:p>
            <a:fld id="{5ACB13E3-BFD7-441C-A32F-4613DB75DFEC}"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03309744-211C-47E4-B791-2C99397FDF66}" type="datetimeFigureOut">
              <a:rPr lang="ar-IQ" smtClean="0"/>
              <a:pPr/>
              <a:t>14/04/1447</a:t>
            </a:fld>
            <a:endParaRPr lang="ar-IQ"/>
          </a:p>
        </p:txBody>
      </p:sp>
      <p:sp>
        <p:nvSpPr>
          <p:cNvPr id="6" name="Footer Placeholder 5"/>
          <p:cNvSpPr>
            <a:spLocks noGrp="1"/>
          </p:cNvSpPr>
          <p:nvPr>
            <p:ph type="ftr" sz="quarter" idx="11"/>
          </p:nvPr>
        </p:nvSpPr>
        <p:spPr/>
        <p:txBody>
          <a:bodyPr/>
          <a:lstStyle>
            <a:extLst/>
          </a:lstStyle>
          <a:p>
            <a:endParaRPr lang="ar-IQ"/>
          </a:p>
        </p:txBody>
      </p:sp>
      <p:sp>
        <p:nvSpPr>
          <p:cNvPr id="7" name="Slide Number Placeholder 6"/>
          <p:cNvSpPr>
            <a:spLocks noGrp="1"/>
          </p:cNvSpPr>
          <p:nvPr>
            <p:ph type="sldNum" sz="quarter" idx="12"/>
          </p:nvPr>
        </p:nvSpPr>
        <p:spPr/>
        <p:txBody>
          <a:bodyPr/>
          <a:lstStyle>
            <a:extLst/>
          </a:lstStyle>
          <a:p>
            <a:fld id="{5ACB13E3-BFD7-441C-A32F-4613DB75DFEC}" type="slidenum">
              <a:rPr lang="ar-IQ" smtClean="0"/>
              <a:pPr/>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03309744-211C-47E4-B791-2C99397FDF66}" type="datetimeFigureOut">
              <a:rPr lang="ar-IQ" smtClean="0"/>
              <a:pPr/>
              <a:t>14/04/1447</a:t>
            </a:fld>
            <a:endParaRPr lang="ar-IQ"/>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ar-IQ"/>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ACB13E3-BFD7-441C-A32F-4613DB75DFEC}" type="slidenum">
              <a:rPr lang="ar-IQ" smtClean="0"/>
              <a:pPr/>
              <a:t>‹#›</a:t>
            </a:fld>
            <a:endParaRPr lang="ar-IQ"/>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3309744-211C-47E4-B791-2C99397FDF66}" type="datetimeFigureOut">
              <a:rPr lang="ar-IQ" smtClean="0"/>
              <a:pPr/>
              <a:t>14/04/1447</a:t>
            </a:fld>
            <a:endParaRPr lang="ar-IQ"/>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ar-IQ"/>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5ACB13E3-BFD7-441C-A32F-4613DB75DFEC}" type="slidenum">
              <a:rPr lang="ar-IQ" smtClean="0"/>
              <a:pPr/>
              <a:t>‹#›</a:t>
            </a:fld>
            <a:endParaRPr lang="ar-IQ"/>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iDevice\Desktop\index.jpg"/>
          <p:cNvPicPr>
            <a:picLocks noGrp="1" noChangeAspect="1" noChangeArrowheads="1"/>
          </p:cNvPicPr>
          <p:nvPr>
            <p:ph idx="1"/>
          </p:nvPr>
        </p:nvPicPr>
        <p:blipFill>
          <a:blip r:embed="rId2" cstate="print"/>
          <a:srcRect/>
          <a:stretch>
            <a:fillRect/>
          </a:stretch>
        </p:blipFill>
        <p:spPr bwMode="auto">
          <a:xfrm>
            <a:off x="214282" y="214290"/>
            <a:ext cx="4000528" cy="3857652"/>
          </a:xfrm>
          <a:prstGeom prst="rect">
            <a:avLst/>
          </a:prstGeom>
          <a:noFill/>
        </p:spPr>
      </p:pic>
      <p:sp>
        <p:nvSpPr>
          <p:cNvPr id="5" name="Rectangle 4"/>
          <p:cNvSpPr/>
          <p:nvPr/>
        </p:nvSpPr>
        <p:spPr>
          <a:xfrm>
            <a:off x="3643306" y="928670"/>
            <a:ext cx="5286412" cy="3477875"/>
          </a:xfrm>
          <a:prstGeom prst="rect">
            <a:avLst/>
          </a:prstGeom>
        </p:spPr>
        <p:txBody>
          <a:bodyPr wrap="square">
            <a:spAutoFit/>
          </a:bodyPr>
          <a:lstStyle/>
          <a:p>
            <a:pPr algn="l" rtl="0">
              <a:buNone/>
            </a:pPr>
            <a:r>
              <a:rPr lang="en-US" sz="2000" dirty="0" smtClean="0">
                <a:latin typeface="Arial" pitchFamily="34" charset="0"/>
              </a:rPr>
              <a:t/>
            </a:r>
            <a:br>
              <a:rPr lang="en-US" sz="2000" dirty="0" smtClean="0">
                <a:latin typeface="Arial" pitchFamily="34" charset="0"/>
              </a:rPr>
            </a:br>
            <a:endParaRPr lang="en-US" sz="2000" dirty="0" smtClean="0">
              <a:latin typeface="Times New Roman" pitchFamily="18" charset="0"/>
              <a:ea typeface="Times New Roman" pitchFamily="18" charset="0"/>
              <a:cs typeface="Times New Roman" pitchFamily="18" charset="0"/>
            </a:endParaRPr>
          </a:p>
          <a:p>
            <a:pPr algn="l" rtl="0">
              <a:buNone/>
            </a:pPr>
            <a:endParaRPr lang="en-US" sz="2000" dirty="0" smtClean="0">
              <a:latin typeface="Times New Roman" pitchFamily="18" charset="0"/>
              <a:ea typeface="Times New Roman" pitchFamily="18" charset="0"/>
              <a:cs typeface="Times New Roman" pitchFamily="18" charset="0"/>
            </a:endParaRPr>
          </a:p>
          <a:p>
            <a:pPr algn="l" rtl="0">
              <a:buNone/>
            </a:pPr>
            <a:endParaRPr lang="en-US" sz="2000" dirty="0" smtClean="0">
              <a:latin typeface="Times New Roman" pitchFamily="18" charset="0"/>
              <a:ea typeface="Times New Roman" pitchFamily="18" charset="0"/>
              <a:cs typeface="Times New Roman" pitchFamily="18" charset="0"/>
            </a:endParaRPr>
          </a:p>
          <a:p>
            <a:pPr algn="l" rtl="0">
              <a:buNone/>
            </a:pPr>
            <a:r>
              <a:rPr lang="en-US" sz="2400" dirty="0" smtClean="0">
                <a:solidFill>
                  <a:schemeClr val="accent3">
                    <a:lumMod val="75000"/>
                  </a:schemeClr>
                </a:solidFill>
                <a:latin typeface="Times New Roman" pitchFamily="18" charset="0"/>
                <a:cs typeface="Times New Roman" pitchFamily="18" charset="0"/>
              </a:rPr>
              <a:t>          Normal postpartum Nursing care </a:t>
            </a:r>
          </a:p>
          <a:p>
            <a:pPr algn="l" rtl="0">
              <a:buNone/>
            </a:pPr>
            <a:endParaRPr lang="en-US" dirty="0" smtClean="0">
              <a:solidFill>
                <a:schemeClr val="accent3">
                  <a:lumMod val="75000"/>
                </a:schemeClr>
              </a:solidFill>
              <a:latin typeface="Times New Roman" pitchFamily="18" charset="0"/>
              <a:cs typeface="Times New Roman" pitchFamily="18" charset="0"/>
            </a:endParaRPr>
          </a:p>
          <a:p>
            <a:pPr algn="l" rtl="0">
              <a:buNone/>
            </a:pPr>
            <a:endParaRPr lang="en-US" dirty="0" smtClean="0">
              <a:solidFill>
                <a:schemeClr val="accent3">
                  <a:lumMod val="75000"/>
                </a:schemeClr>
              </a:solidFill>
              <a:latin typeface="Times New Roman" pitchFamily="18" charset="0"/>
              <a:cs typeface="Times New Roman" pitchFamily="18" charset="0"/>
            </a:endParaRPr>
          </a:p>
          <a:p>
            <a:pPr algn="l" rtl="0">
              <a:buNone/>
            </a:pPr>
            <a:r>
              <a:rPr lang="en-US" sz="2000" dirty="0" smtClean="0">
                <a:solidFill>
                  <a:schemeClr val="accent6">
                    <a:lumMod val="75000"/>
                  </a:schemeClr>
                </a:solidFill>
                <a:latin typeface="Times New Roman" pitchFamily="18" charset="0"/>
                <a:cs typeface="Times New Roman" pitchFamily="18" charset="0"/>
              </a:rPr>
              <a:t>               Lect. Dr. Sahar I. Abdulla</a:t>
            </a:r>
          </a:p>
          <a:p>
            <a:pPr algn="l" rtl="0">
              <a:buNone/>
            </a:pPr>
            <a:endParaRPr lang="en-US" sz="2000" dirty="0" smtClean="0">
              <a:solidFill>
                <a:schemeClr val="accent6">
                  <a:lumMod val="75000"/>
                </a:schemeClr>
              </a:solidFill>
              <a:latin typeface="Times New Roman" pitchFamily="18" charset="0"/>
              <a:cs typeface="Times New Roman" pitchFamily="18" charset="0"/>
            </a:endParaRPr>
          </a:p>
          <a:p>
            <a:pPr algn="l" rtl="0">
              <a:buNone/>
            </a:pPr>
            <a:endParaRPr lang="en-US" sz="2000" dirty="0" smtClean="0">
              <a:solidFill>
                <a:schemeClr val="accent6">
                  <a:lumMod val="75000"/>
                </a:schemeClr>
              </a:solidFill>
              <a:latin typeface="Times New Roman" pitchFamily="18" charset="0"/>
              <a:cs typeface="Times New Roman" pitchFamily="18" charset="0"/>
            </a:endParaRPr>
          </a:p>
          <a:p>
            <a:pPr algn="l" rtl="0">
              <a:buNone/>
            </a:pPr>
            <a:r>
              <a:rPr lang="en-US" sz="2000" dirty="0" smtClean="0">
                <a:solidFill>
                  <a:schemeClr val="accent1"/>
                </a:solidFill>
                <a:latin typeface="Times New Roman" pitchFamily="18" charset="0"/>
                <a:cs typeface="Times New Roman" pitchFamily="18" charset="0"/>
              </a:rPr>
              <a:t>          </a:t>
            </a:r>
            <a:endParaRPr lang="ar-IQ" dirty="0">
              <a:solidFill>
                <a:schemeClr val="accent1"/>
              </a:solidFill>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82628" y="188640"/>
            <a:ext cx="1697484" cy="16974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714356"/>
            <a:ext cx="9144000" cy="5292935"/>
          </a:xfrm>
        </p:spPr>
        <p:txBody>
          <a:bodyPr>
            <a:noAutofit/>
          </a:bodyPr>
          <a:lstStyle/>
          <a:p>
            <a:pPr algn="l" rtl="0">
              <a:lnSpc>
                <a:spcPct val="150000"/>
              </a:lnSpc>
              <a:buFont typeface="Wingdings" pitchFamily="2" charset="2"/>
              <a:buChar char="Ø"/>
            </a:pPr>
            <a:r>
              <a:rPr lang="en-US" sz="2000" dirty="0" smtClean="0">
                <a:cs typeface="+mj-cs"/>
              </a:rPr>
              <a:t>After delivery immediately the uterus begins the process of </a:t>
            </a:r>
            <a:r>
              <a:rPr lang="en-US" sz="2000" u="sng" dirty="0" smtClean="0">
                <a:solidFill>
                  <a:schemeClr val="accent3"/>
                </a:solidFill>
                <a:cs typeface="+mj-cs"/>
              </a:rPr>
              <a:t>involution</a:t>
            </a:r>
            <a:r>
              <a:rPr lang="en-US" sz="2000" dirty="0" smtClean="0">
                <a:cs typeface="+mj-cs"/>
              </a:rPr>
              <a:t> or reduction in size. This process takes 6 weeks for complete physiologic involution and for the reproductive system to be restored to normal pre pregnancy.</a:t>
            </a:r>
          </a:p>
          <a:p>
            <a:pPr algn="l" rtl="0">
              <a:lnSpc>
                <a:spcPct val="150000"/>
              </a:lnSpc>
              <a:buFont typeface="Wingdings" pitchFamily="2" charset="2"/>
              <a:buChar char="Ø"/>
            </a:pPr>
            <a:r>
              <a:rPr lang="en-US" sz="2000" u="sng" dirty="0" smtClean="0">
                <a:solidFill>
                  <a:srgbClr val="00B050"/>
                </a:solidFill>
              </a:rPr>
              <a:t>Sub involution</a:t>
            </a:r>
            <a:r>
              <a:rPr lang="en-US" sz="2000" dirty="0" smtClean="0">
                <a:solidFill>
                  <a:srgbClr val="00B050"/>
                </a:solidFill>
              </a:rPr>
              <a:t> </a:t>
            </a:r>
            <a:r>
              <a:rPr lang="en-US" sz="2000" dirty="0" smtClean="0"/>
              <a:t>or failure of the uterus to return to pre pregnancy, occurs when the process of involution is prolonged or stopped, as result of hemorrhage, infection, or remained parts of placenta.</a:t>
            </a:r>
          </a:p>
          <a:p>
            <a:pPr algn="l" rtl="0">
              <a:lnSpc>
                <a:spcPct val="150000"/>
              </a:lnSpc>
            </a:pPr>
            <a:r>
              <a:rPr lang="en-US" sz="2000" dirty="0" smtClean="0"/>
              <a:t>Involution of uterus to non pregnant condition-diminishing in size and weight and anatomic location return back in to the pelvis.</a:t>
            </a:r>
          </a:p>
          <a:p>
            <a:pPr algn="l" rtl="0">
              <a:lnSpc>
                <a:spcPct val="150000"/>
              </a:lnSpc>
              <a:buFont typeface="Wingdings" pitchFamily="2" charset="2"/>
              <a:buChar char="Ø"/>
            </a:pPr>
            <a:endParaRPr lang="ar-IQ" sz="2000" dirty="0">
              <a:cs typeface="+mj-cs"/>
            </a:endParaRPr>
          </a:p>
        </p:txBody>
      </p:sp>
      <p:sp>
        <p:nvSpPr>
          <p:cNvPr id="3" name="Title 2"/>
          <p:cNvSpPr>
            <a:spLocks noGrp="1"/>
          </p:cNvSpPr>
          <p:nvPr>
            <p:ph type="title"/>
          </p:nvPr>
        </p:nvSpPr>
        <p:spPr>
          <a:xfrm>
            <a:off x="457200" y="357166"/>
            <a:ext cx="8229600" cy="642942"/>
          </a:xfrm>
        </p:spPr>
        <p:txBody>
          <a:bodyPr>
            <a:noAutofit/>
          </a:bodyPr>
          <a:lstStyle/>
          <a:p>
            <a:r>
              <a:rPr lang="en-US" sz="2400" dirty="0" smtClean="0">
                <a:solidFill>
                  <a:schemeClr val="accent3"/>
                </a:solidFill>
              </a:rPr>
              <a:t>2- Uterus:</a:t>
            </a:r>
            <a:br>
              <a:rPr lang="en-US" sz="2400" dirty="0" smtClean="0">
                <a:solidFill>
                  <a:schemeClr val="accent3"/>
                </a:solidFill>
              </a:rPr>
            </a:br>
            <a:endParaRPr lang="ar-IQ" sz="2400" dirty="0">
              <a:solidFill>
                <a:schemeClr val="accent3"/>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randombar(horizontal)">
                                      <p:cBhvr>
                                        <p:cTn id="7" dur="500"/>
                                        <p:tgtEl>
                                          <p:spTgt spid="2">
                                            <p:txEl>
                                              <p:pRg st="1" end="1"/>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randombar(horizontal)">
                                      <p:cBhvr>
                                        <p:cTn id="10"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285728"/>
            <a:ext cx="9144000" cy="5721563"/>
          </a:xfrm>
        </p:spPr>
        <p:txBody>
          <a:bodyPr>
            <a:normAutofit/>
          </a:bodyPr>
          <a:lstStyle/>
          <a:p>
            <a:pPr algn="l" rtl="0">
              <a:lnSpc>
                <a:spcPct val="150000"/>
              </a:lnSpc>
              <a:buFont typeface="Wingdings" pitchFamily="2" charset="2"/>
              <a:buChar char="Ø"/>
            </a:pPr>
            <a:r>
              <a:rPr lang="en-US" sz="2400" dirty="0" smtClean="0">
                <a:cs typeface="+mj-cs"/>
              </a:rPr>
              <a:t>The uterus weights immediately after delivery is about 1000g (2Ib) at the end of 6 weeks postpartum the weight is 50 to 100g.</a:t>
            </a:r>
          </a:p>
          <a:p>
            <a:pPr algn="l" rtl="0">
              <a:lnSpc>
                <a:spcPct val="150000"/>
              </a:lnSpc>
              <a:buFont typeface="Wingdings" pitchFamily="2" charset="2"/>
              <a:buChar char="Ø"/>
            </a:pPr>
            <a:r>
              <a:rPr lang="en-US" sz="2400" dirty="0" smtClean="0">
                <a:cs typeface="+mj-cs"/>
              </a:rPr>
              <a:t>Breast feeding or breast stimulation assists in hastening the speed of uterine involution.</a:t>
            </a:r>
          </a:p>
          <a:p>
            <a:pPr algn="l" rtl="0">
              <a:lnSpc>
                <a:spcPct val="150000"/>
              </a:lnSpc>
              <a:buNone/>
            </a:pPr>
            <a:endParaRPr lang="en-US" sz="2400" dirty="0" smtClean="0">
              <a:cs typeface="+mj-cs"/>
            </a:endParaRPr>
          </a:p>
          <a:p>
            <a:pPr algn="l" rtl="0">
              <a:lnSpc>
                <a:spcPct val="150000"/>
              </a:lnSpc>
              <a:buFont typeface="Wingdings" pitchFamily="2" charset="2"/>
              <a:buChar char="Ø"/>
            </a:pPr>
            <a:endParaRPr lang="ar-IQ" sz="2400" dirty="0">
              <a:cs typeface="+mj-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857232"/>
            <a:ext cx="8929718" cy="5150059"/>
          </a:xfrm>
        </p:spPr>
        <p:txBody>
          <a:bodyPr>
            <a:noAutofit/>
          </a:bodyPr>
          <a:lstStyle/>
          <a:p>
            <a:pPr algn="l" rtl="0">
              <a:lnSpc>
                <a:spcPct val="150000"/>
              </a:lnSpc>
            </a:pPr>
            <a:r>
              <a:rPr lang="en-US" sz="2400" dirty="0" smtClean="0"/>
              <a:t>Immediately after delivery, the fundus usually can be located midline and should be at or below the level of umbilicus.</a:t>
            </a:r>
          </a:p>
          <a:p>
            <a:pPr algn="l" rtl="0">
              <a:lnSpc>
                <a:spcPct val="150000"/>
              </a:lnSpc>
            </a:pPr>
            <a:r>
              <a:rPr lang="en-US" sz="2400" dirty="0" smtClean="0"/>
              <a:t>At 12 hours after birth the fundus should be approximately 1 cm below the umbilicus.</a:t>
            </a:r>
          </a:p>
          <a:p>
            <a:pPr algn="l" rtl="0">
              <a:lnSpc>
                <a:spcPct val="150000"/>
              </a:lnSpc>
            </a:pPr>
            <a:r>
              <a:rPr lang="en-US" sz="2400" dirty="0" smtClean="0"/>
              <a:t>The </a:t>
            </a:r>
            <a:r>
              <a:rPr lang="en-US" sz="2800" dirty="0" smtClean="0"/>
              <a:t>fundus</a:t>
            </a:r>
            <a:r>
              <a:rPr lang="en-US" sz="2400" dirty="0" smtClean="0"/>
              <a:t> descends or involutes 1 to 2cm each day after the first postpartum day. </a:t>
            </a:r>
          </a:p>
          <a:p>
            <a:pPr algn="l" rtl="0">
              <a:lnSpc>
                <a:spcPct val="150000"/>
              </a:lnSpc>
            </a:pPr>
            <a:r>
              <a:rPr lang="en-US" sz="2400" dirty="0" smtClean="0"/>
              <a:t>At the end the fundus is non palpable as it gradually descends in to the true pelvis on about 8 to 9 days postpartum.</a:t>
            </a:r>
          </a:p>
          <a:p>
            <a:pPr algn="l" rtl="0">
              <a:lnSpc>
                <a:spcPct val="150000"/>
              </a:lnSpc>
              <a:buNone/>
            </a:pPr>
            <a:endParaRPr lang="ar-IQ" sz="2400" dirty="0"/>
          </a:p>
        </p:txBody>
      </p:sp>
      <p:sp>
        <p:nvSpPr>
          <p:cNvPr id="3" name="Title 2"/>
          <p:cNvSpPr>
            <a:spLocks noGrp="1"/>
          </p:cNvSpPr>
          <p:nvPr>
            <p:ph type="title"/>
          </p:nvPr>
        </p:nvSpPr>
        <p:spPr/>
        <p:txBody>
          <a:bodyPr>
            <a:noAutofit/>
          </a:bodyPr>
          <a:lstStyle/>
          <a:p>
            <a:r>
              <a:rPr lang="en-US" sz="2400" dirty="0" smtClean="0">
                <a:solidFill>
                  <a:schemeClr val="accent2"/>
                </a:solidFill>
              </a:rPr>
              <a:t>Assessment of the fundus:</a:t>
            </a:r>
            <a:br>
              <a:rPr lang="en-US" sz="2400" dirty="0" smtClean="0">
                <a:solidFill>
                  <a:schemeClr val="accent2"/>
                </a:solidFill>
              </a:rPr>
            </a:br>
            <a:endParaRPr lang="ar-IQ" sz="2400" dirty="0">
              <a:solidFill>
                <a:schemeClr val="accen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circle(in)">
                                      <p:cBhvr>
                                        <p:cTn id="7" dur="2000"/>
                                        <p:tgtEl>
                                          <p:spTgt spid="2">
                                            <p:txEl>
                                              <p:pRg st="1" end="1"/>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circle(in)">
                                      <p:cBhvr>
                                        <p:cTn id="10" dur="2000"/>
                                        <p:tgtEl>
                                          <p:spTgt spid="2">
                                            <p:txEl>
                                              <p:pRg st="2" end="2"/>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Effect transition="in" filter="circle(in)">
                                      <p:cBhvr>
                                        <p:cTn id="13" dur="2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max\Desktop\d.png"/>
          <p:cNvPicPr>
            <a:picLocks noChangeAspect="1" noChangeArrowheads="1"/>
          </p:cNvPicPr>
          <p:nvPr/>
        </p:nvPicPr>
        <p:blipFill>
          <a:blip r:embed="rId2" cstate="print"/>
          <a:srcRect/>
          <a:stretch>
            <a:fillRect/>
          </a:stretch>
        </p:blipFill>
        <p:spPr bwMode="auto">
          <a:xfrm>
            <a:off x="785786" y="1000108"/>
            <a:ext cx="7429552" cy="478634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4282" y="357166"/>
            <a:ext cx="8715436" cy="6143668"/>
          </a:xfrm>
        </p:spPr>
        <p:txBody>
          <a:bodyPr>
            <a:noAutofit/>
          </a:bodyPr>
          <a:lstStyle/>
          <a:p>
            <a:pPr algn="l" rtl="0">
              <a:lnSpc>
                <a:spcPct val="150000"/>
              </a:lnSpc>
            </a:pPr>
            <a:r>
              <a:rPr lang="en-US" sz="2400" dirty="0" smtClean="0">
                <a:cs typeface="+mj-cs"/>
              </a:rPr>
              <a:t>The fundus should be massaged for firmness which is provides the opportunity to maintain contraction of the uterine blood vessels where the placenta once attached, preventing hemorrhage and expelling placental fragments and blood clots.</a:t>
            </a:r>
          </a:p>
          <a:p>
            <a:pPr algn="l" rtl="0">
              <a:lnSpc>
                <a:spcPct val="150000"/>
              </a:lnSpc>
            </a:pPr>
            <a:r>
              <a:rPr lang="en-US" sz="2400" dirty="0" smtClean="0">
                <a:cs typeface="+mj-cs"/>
              </a:rPr>
              <a:t>If it is not firm or palpable, the fundus may feel boggy.</a:t>
            </a:r>
          </a:p>
          <a:p>
            <a:pPr algn="l" rtl="0">
              <a:lnSpc>
                <a:spcPct val="150000"/>
              </a:lnSpc>
            </a:pPr>
            <a:r>
              <a:rPr lang="en-US" sz="2400" u="sng" dirty="0" smtClean="0">
                <a:solidFill>
                  <a:srgbClr val="FF0000"/>
                </a:solidFill>
                <a:cs typeface="+mj-cs"/>
              </a:rPr>
              <a:t>A boggy uterus </a:t>
            </a:r>
            <a:r>
              <a:rPr lang="en-US" sz="2400" dirty="0" smtClean="0">
                <a:cs typeface="+mj-cs"/>
              </a:rPr>
              <a:t>may be due to an over distended uterus or structural anomalies </a:t>
            </a:r>
          </a:p>
          <a:p>
            <a:pPr algn="l">
              <a:lnSpc>
                <a:spcPct val="150000"/>
              </a:lnSpc>
              <a:buNone/>
            </a:pPr>
            <a:endParaRPr lang="ar-IQ" sz="2400" dirty="0">
              <a:cs typeface="+mj-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4282" y="142852"/>
            <a:ext cx="8715436" cy="6000792"/>
          </a:xfrm>
        </p:spPr>
        <p:txBody>
          <a:bodyPr>
            <a:normAutofit/>
          </a:bodyPr>
          <a:lstStyle/>
          <a:p>
            <a:pPr algn="l" rtl="0">
              <a:lnSpc>
                <a:spcPct val="150000"/>
              </a:lnSpc>
            </a:pPr>
            <a:r>
              <a:rPr lang="en-US" sz="2400" dirty="0" smtClean="0"/>
              <a:t>(e.g., fibroid) a </a:t>
            </a:r>
            <a:r>
              <a:rPr lang="en-US" sz="2400" dirty="0" err="1" smtClean="0"/>
              <a:t>fundus</a:t>
            </a:r>
            <a:r>
              <a:rPr lang="en-US" sz="2400" dirty="0" smtClean="0"/>
              <a:t> that remains soft is warning sign of uterine a tony and potential postpartum hemorrhage.</a:t>
            </a:r>
          </a:p>
          <a:p>
            <a:pPr algn="l" rtl="0">
              <a:lnSpc>
                <a:spcPct val="150000"/>
              </a:lnSpc>
            </a:pPr>
            <a:r>
              <a:rPr lang="en-US" sz="2400" dirty="0" smtClean="0"/>
              <a:t>The position of the fundus should be noted if it is midline or displaced to the left or right of the umbilicus, because of the full bladder the fundus may be displaced higher and to the right of the umbilicus.</a:t>
            </a:r>
          </a:p>
          <a:p>
            <a:pPr algn="l" rtl="0">
              <a:lnSpc>
                <a:spcPct val="150000"/>
              </a:lnSpc>
            </a:pPr>
            <a:r>
              <a:rPr lang="en-US" sz="2400" dirty="0" smtClean="0"/>
              <a:t>Women who have had several pregnancies or large babies may have a large uterus that is palpated higher than is normally expected.</a:t>
            </a:r>
          </a:p>
          <a:p>
            <a:pPr algn="l">
              <a:lnSpc>
                <a:spcPct val="150000"/>
              </a:lnSpc>
              <a:buNone/>
            </a:pPr>
            <a:endParaRPr lang="ar-IQ"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circle(in)">
                                      <p:cBhvr>
                                        <p:cTn id="7" dur="2000"/>
                                        <p:tgtEl>
                                          <p:spTgt spid="2">
                                            <p:txEl>
                                              <p:pRg st="1" end="1"/>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circle(in)">
                                      <p:cBhvr>
                                        <p:cTn id="10"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AFWAMH0.jpg" descr="AAFWAMH0"/>
          <p:cNvPicPr>
            <a:picLocks noChangeAspect="1" noChangeArrowheads="1"/>
          </p:cNvPicPr>
          <p:nvPr/>
        </p:nvPicPr>
        <p:blipFill>
          <a:blip r:embed="rId2" cstate="print"/>
          <a:srcRect/>
          <a:stretch>
            <a:fillRect/>
          </a:stretch>
        </p:blipFill>
        <p:spPr>
          <a:xfrm>
            <a:off x="357158" y="285729"/>
            <a:ext cx="4929222" cy="4071965"/>
          </a:xfrm>
          <a:prstGeom prst="rect">
            <a:avLst/>
          </a:prstGeom>
          <a:noFill/>
        </p:spPr>
      </p:pic>
      <p:pic>
        <p:nvPicPr>
          <p:cNvPr id="3" name="AAEQLFF0.jpg" descr="AAEQLFF0"/>
          <p:cNvPicPr>
            <a:picLocks noChangeAspect="1" noChangeArrowheads="1"/>
          </p:cNvPicPr>
          <p:nvPr/>
        </p:nvPicPr>
        <p:blipFill>
          <a:blip r:embed="rId3" cstate="print"/>
          <a:srcRect/>
          <a:stretch>
            <a:fillRect/>
          </a:stretch>
        </p:blipFill>
        <p:spPr>
          <a:xfrm>
            <a:off x="5569906" y="1071546"/>
            <a:ext cx="3263697" cy="514353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1)">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4282" y="857232"/>
            <a:ext cx="8715436" cy="5150060"/>
          </a:xfrm>
        </p:spPr>
        <p:txBody>
          <a:bodyPr>
            <a:noAutofit/>
          </a:bodyPr>
          <a:lstStyle/>
          <a:p>
            <a:pPr algn="l" rtl="0">
              <a:lnSpc>
                <a:spcPct val="150000"/>
              </a:lnSpc>
            </a:pPr>
            <a:r>
              <a:rPr lang="en-US" sz="2400" dirty="0" smtClean="0">
                <a:cs typeface="+mj-cs"/>
              </a:rPr>
              <a:t>In the immediate postpartum period, urinary distention, incomplete empting and residual urine are complications that result in a full bladder. </a:t>
            </a:r>
          </a:p>
          <a:p>
            <a:pPr algn="l" rtl="0">
              <a:lnSpc>
                <a:spcPct val="150000"/>
              </a:lnSpc>
            </a:pPr>
            <a:r>
              <a:rPr lang="en-US" sz="2400" dirty="0" smtClean="0">
                <a:cs typeface="+mj-cs"/>
              </a:rPr>
              <a:t>These complications are related to an edematous perineum, pain, spasms. Full bladder interferes with contraction of uterine and increases risk for hemorrhage or bleeding</a:t>
            </a:r>
            <a:r>
              <a:rPr lang="en-US" sz="2400" dirty="0" smtClean="0"/>
              <a:t>. </a:t>
            </a:r>
            <a:endParaRPr lang="ar-IQ" sz="2400" dirty="0">
              <a:cs typeface="+mj-cs"/>
            </a:endParaRPr>
          </a:p>
        </p:txBody>
      </p:sp>
      <p:sp>
        <p:nvSpPr>
          <p:cNvPr id="3" name="Title 2"/>
          <p:cNvSpPr>
            <a:spLocks noGrp="1"/>
          </p:cNvSpPr>
          <p:nvPr>
            <p:ph type="title"/>
          </p:nvPr>
        </p:nvSpPr>
        <p:spPr>
          <a:xfrm>
            <a:off x="457200" y="357166"/>
            <a:ext cx="8229600" cy="928694"/>
          </a:xfrm>
        </p:spPr>
        <p:txBody>
          <a:bodyPr>
            <a:noAutofit/>
          </a:bodyPr>
          <a:lstStyle/>
          <a:p>
            <a:pPr rtl="0"/>
            <a:r>
              <a:rPr lang="en-US" sz="2400" dirty="0" smtClean="0">
                <a:solidFill>
                  <a:srgbClr val="FF0000"/>
                </a:solidFill>
              </a:rPr>
              <a:t>3- Bladder distention:</a:t>
            </a:r>
            <a:br>
              <a:rPr lang="en-US" sz="2400" dirty="0" smtClean="0">
                <a:solidFill>
                  <a:srgbClr val="FF0000"/>
                </a:solidFill>
              </a:rPr>
            </a:br>
            <a:endParaRPr lang="ar-IQ" sz="2400" dirty="0">
              <a:solidFill>
                <a:srgbClr val="FF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4282" y="357166"/>
            <a:ext cx="8715436" cy="5929354"/>
          </a:xfrm>
        </p:spPr>
        <p:txBody>
          <a:bodyPr>
            <a:normAutofit/>
          </a:bodyPr>
          <a:lstStyle/>
          <a:p>
            <a:pPr algn="l" rtl="0">
              <a:lnSpc>
                <a:spcPct val="150000"/>
              </a:lnSpc>
            </a:pPr>
            <a:r>
              <a:rPr lang="en-US" sz="2400" dirty="0" smtClean="0"/>
              <a:t>The nursing responsibility to teach the mother to empty her bladder after delivery, to assist in controlling pain and bleeding, the nurse should note complaints of urinary frequency, dysuria and retention. The primary provider should be notified if the woman has not voided 6 to 8 hours after birth.</a:t>
            </a:r>
          </a:p>
          <a:p>
            <a:pPr algn="l" rtl="0">
              <a:lnSpc>
                <a:spcPct val="150000"/>
              </a:lnSpc>
            </a:pPr>
            <a:r>
              <a:rPr lang="en-US" sz="2400" b="1" dirty="0" smtClean="0">
                <a:solidFill>
                  <a:srgbClr val="FF0000"/>
                </a:solidFill>
              </a:rPr>
              <a:t>Residual urine </a:t>
            </a:r>
            <a:r>
              <a:rPr lang="en-US" sz="2400" b="1" dirty="0" smtClean="0"/>
              <a:t>is</a:t>
            </a:r>
            <a:r>
              <a:rPr lang="en-US" sz="2400" dirty="0" smtClean="0"/>
              <a:t> urine remaining in the bladder after elimination, and can result in urinary tract infection. </a:t>
            </a:r>
          </a:p>
          <a:p>
            <a:pPr algn="l">
              <a:lnSpc>
                <a:spcPct val="150000"/>
              </a:lnSpc>
              <a:buNone/>
            </a:pPr>
            <a:endParaRPr lang="ar-IQ"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785794"/>
            <a:ext cx="8929718" cy="5500726"/>
          </a:xfrm>
        </p:spPr>
        <p:txBody>
          <a:bodyPr>
            <a:normAutofit fontScale="85000" lnSpcReduction="10000"/>
          </a:bodyPr>
          <a:lstStyle/>
          <a:p>
            <a:pPr algn="l" rtl="0">
              <a:lnSpc>
                <a:spcPct val="150000"/>
              </a:lnSpc>
            </a:pPr>
            <a:r>
              <a:rPr lang="en-US" sz="2400" dirty="0" smtClean="0">
                <a:cs typeface="+mj-cs"/>
              </a:rPr>
              <a:t>constipation may occur in early postpartum period due to decreased bowel motility during labor, and  postpartum fluid loss.</a:t>
            </a:r>
          </a:p>
          <a:p>
            <a:pPr algn="l" rtl="0">
              <a:lnSpc>
                <a:spcPct val="150000"/>
              </a:lnSpc>
            </a:pPr>
            <a:r>
              <a:rPr lang="en-US" sz="2400" dirty="0" smtClean="0">
                <a:cs typeface="+mj-cs"/>
              </a:rPr>
              <a:t>For women who have had an episiotomy, fear of tearing the stitches may lead to or exacerbate the occurrence of constipation.</a:t>
            </a:r>
          </a:p>
          <a:p>
            <a:pPr algn="l" rtl="0">
              <a:lnSpc>
                <a:spcPct val="150000"/>
              </a:lnSpc>
            </a:pPr>
            <a:r>
              <a:rPr lang="en-US" sz="2400" dirty="0" smtClean="0">
                <a:cs typeface="+mj-cs"/>
              </a:rPr>
              <a:t>The women should be encouraged to drink six to eight glasses of fluids daily and eat a high-fiber diet.</a:t>
            </a:r>
          </a:p>
          <a:p>
            <a:pPr algn="l" rtl="0">
              <a:lnSpc>
                <a:spcPct val="150000"/>
              </a:lnSpc>
            </a:pPr>
            <a:r>
              <a:rPr lang="en-US" sz="2400" dirty="0" smtClean="0">
                <a:cs typeface="+mj-cs"/>
              </a:rPr>
              <a:t>When constipation is severe, administering an analgesic and stool softener, if the woman has not yet had a bowel movement by 2 to 3 days postpartum, bisacodyl suppository (Dulcolax) or enema may be prescribed to stimulate intestinal activity.</a:t>
            </a:r>
          </a:p>
          <a:p>
            <a:pPr algn="l" rtl="0">
              <a:lnSpc>
                <a:spcPct val="150000"/>
              </a:lnSpc>
              <a:buNone/>
            </a:pPr>
            <a:endParaRPr lang="ar-IQ" sz="2000" dirty="0">
              <a:cs typeface="+mj-cs"/>
            </a:endParaRPr>
          </a:p>
        </p:txBody>
      </p:sp>
      <p:sp>
        <p:nvSpPr>
          <p:cNvPr id="3" name="Title 2"/>
          <p:cNvSpPr>
            <a:spLocks noGrp="1"/>
          </p:cNvSpPr>
          <p:nvPr>
            <p:ph type="title"/>
          </p:nvPr>
        </p:nvSpPr>
        <p:spPr>
          <a:xfrm>
            <a:off x="457200" y="214290"/>
            <a:ext cx="8229600" cy="857256"/>
          </a:xfrm>
        </p:spPr>
        <p:txBody>
          <a:bodyPr>
            <a:noAutofit/>
          </a:bodyPr>
          <a:lstStyle/>
          <a:p>
            <a:pPr rtl="0"/>
            <a:r>
              <a:rPr lang="en-US" sz="2400" dirty="0" smtClean="0">
                <a:solidFill>
                  <a:srgbClr val="FF0000"/>
                </a:solidFill>
              </a:rPr>
              <a:t>4- Bowels:</a:t>
            </a:r>
            <a:br>
              <a:rPr lang="en-US" sz="2400" dirty="0" smtClean="0">
                <a:solidFill>
                  <a:srgbClr val="FF0000"/>
                </a:solidFill>
              </a:rPr>
            </a:br>
            <a:endParaRPr lang="ar-IQ" sz="2400" dirty="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514350" indent="-514350" algn="l" rtl="0">
              <a:buFont typeface="+mj-lt"/>
              <a:buAutoNum type="arabicPeriod"/>
            </a:pPr>
            <a:r>
              <a:rPr lang="en-US" dirty="0" smtClean="0">
                <a:cs typeface="+mj-cs"/>
              </a:rPr>
              <a:t>Objectives</a:t>
            </a:r>
          </a:p>
          <a:p>
            <a:pPr marL="514350" indent="-514350" algn="l" rtl="0">
              <a:buFont typeface="+mj-lt"/>
              <a:buAutoNum type="arabicPeriod"/>
            </a:pPr>
            <a:r>
              <a:rPr lang="en-US" dirty="0" smtClean="0">
                <a:cs typeface="+mj-cs"/>
              </a:rPr>
              <a:t>Definitions of postpartum</a:t>
            </a:r>
          </a:p>
          <a:p>
            <a:pPr marL="514350" indent="-514350" algn="l" rtl="0">
              <a:buFont typeface="+mj-lt"/>
              <a:buAutoNum type="arabicPeriod"/>
            </a:pPr>
            <a:r>
              <a:rPr lang="en-US" dirty="0" smtClean="0">
                <a:cs typeface="+mj-cs"/>
              </a:rPr>
              <a:t>Physiological change during postpartum period</a:t>
            </a:r>
          </a:p>
          <a:p>
            <a:pPr marL="514350" indent="-514350" algn="l" rtl="0">
              <a:buFont typeface="+mj-lt"/>
              <a:buAutoNum type="arabicPeriod"/>
            </a:pPr>
            <a:r>
              <a:rPr lang="en-US" dirty="0" smtClean="0">
                <a:cs typeface="+mj-cs"/>
              </a:rPr>
              <a:t>Nursing care of the woman ,new born and her family in the postpartum</a:t>
            </a:r>
          </a:p>
          <a:p>
            <a:pPr marL="514350" indent="-514350" algn="l" rtl="0">
              <a:buFont typeface="+mj-lt"/>
              <a:buAutoNum type="arabicPeriod"/>
            </a:pPr>
            <a:r>
              <a:rPr lang="en-US" dirty="0" smtClean="0">
                <a:cs typeface="+mj-cs"/>
              </a:rPr>
              <a:t>postpartum complications</a:t>
            </a:r>
          </a:p>
          <a:p>
            <a:pPr marL="0" indent="0" algn="l" rtl="0">
              <a:buNone/>
            </a:pPr>
            <a:r>
              <a:rPr lang="en-US" dirty="0" smtClean="0">
                <a:cs typeface="+mj-cs"/>
              </a:rPr>
              <a:t/>
            </a:r>
            <a:br>
              <a:rPr lang="en-US" dirty="0" smtClean="0">
                <a:cs typeface="+mj-cs"/>
              </a:rPr>
            </a:br>
            <a:endParaRPr lang="en-US" dirty="0" smtClean="0">
              <a:cs typeface="+mj-cs"/>
            </a:endParaRPr>
          </a:p>
          <a:p>
            <a:pPr marL="514350" indent="-514350" algn="l" rtl="0">
              <a:buFont typeface="+mj-lt"/>
              <a:buAutoNum type="arabicPeriod"/>
            </a:pPr>
            <a:endParaRPr lang="en-US" dirty="0" smtClean="0">
              <a:cs typeface="+mj-cs"/>
            </a:endParaRPr>
          </a:p>
          <a:p>
            <a:pPr marL="514350" indent="-514350" algn="l" rtl="0">
              <a:buFont typeface="+mj-lt"/>
              <a:buAutoNum type="arabicPeriod"/>
            </a:pPr>
            <a:endParaRPr lang="en-US" dirty="0" smtClean="0">
              <a:cs typeface="+mj-cs"/>
            </a:endParaRPr>
          </a:p>
          <a:p>
            <a:pPr algn="l" rtl="0">
              <a:buNone/>
            </a:pPr>
            <a:endParaRPr lang="ar-IQ" dirty="0">
              <a:cs typeface="+mj-cs"/>
            </a:endParaRPr>
          </a:p>
        </p:txBody>
      </p:sp>
      <p:sp>
        <p:nvSpPr>
          <p:cNvPr id="3" name="Title 2"/>
          <p:cNvSpPr>
            <a:spLocks noGrp="1"/>
          </p:cNvSpPr>
          <p:nvPr>
            <p:ph type="title"/>
          </p:nvPr>
        </p:nvSpPr>
        <p:spPr/>
        <p:txBody>
          <a:bodyPr/>
          <a:lstStyle/>
          <a:p>
            <a:r>
              <a:rPr lang="en-US" dirty="0" smtClean="0">
                <a:solidFill>
                  <a:srgbClr val="FF0000"/>
                </a:solidFill>
              </a:rPr>
              <a:t>Out line:</a:t>
            </a:r>
            <a:endParaRPr lang="ar-IQ"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48264" y="476672"/>
            <a:ext cx="1495871" cy="1495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4282" y="785794"/>
            <a:ext cx="8643998" cy="5221497"/>
          </a:xfrm>
        </p:spPr>
        <p:txBody>
          <a:bodyPr>
            <a:normAutofit/>
          </a:bodyPr>
          <a:lstStyle/>
          <a:p>
            <a:pPr algn="l" rtl="0">
              <a:lnSpc>
                <a:spcPct val="150000"/>
              </a:lnSpc>
              <a:buNone/>
            </a:pPr>
            <a:r>
              <a:rPr lang="en-US" sz="2400" b="1" dirty="0" smtClean="0">
                <a:solidFill>
                  <a:srgbClr val="FF0000"/>
                </a:solidFill>
                <a:cs typeface="+mj-cs"/>
              </a:rPr>
              <a:t>5- Lochia:</a:t>
            </a:r>
            <a:endParaRPr lang="en-US" sz="2400" dirty="0" smtClean="0">
              <a:solidFill>
                <a:srgbClr val="FF0000"/>
              </a:solidFill>
              <a:cs typeface="+mj-cs"/>
            </a:endParaRPr>
          </a:p>
          <a:p>
            <a:pPr algn="l" rtl="0">
              <a:lnSpc>
                <a:spcPct val="150000"/>
              </a:lnSpc>
            </a:pPr>
            <a:r>
              <a:rPr lang="en-US" sz="2400" dirty="0" smtClean="0">
                <a:cs typeface="+mj-cs"/>
              </a:rPr>
              <a:t>The usual uterine discharge of blood, mucus, and tissue after birth is called lochia.</a:t>
            </a:r>
          </a:p>
          <a:p>
            <a:pPr algn="l">
              <a:lnSpc>
                <a:spcPct val="150000"/>
              </a:lnSpc>
              <a:buNone/>
            </a:pPr>
            <a:endParaRPr lang="ar-IQ" sz="2400" dirty="0">
              <a:cs typeface="+mj-cs"/>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4282" y="642918"/>
            <a:ext cx="8715436" cy="5857916"/>
          </a:xfrm>
        </p:spPr>
        <p:txBody>
          <a:bodyPr>
            <a:normAutofit/>
          </a:bodyPr>
          <a:lstStyle/>
          <a:p>
            <a:pPr algn="l" rtl="0">
              <a:lnSpc>
                <a:spcPct val="150000"/>
              </a:lnSpc>
            </a:pPr>
            <a:r>
              <a:rPr lang="en-US" sz="2400" dirty="0" smtClean="0"/>
              <a:t>Lochia is assessed according to its amount, color, and change with activity and time; the duration of lochia is not affected by breast-feeding or the use of oral contraceptives.</a:t>
            </a:r>
          </a:p>
          <a:p>
            <a:pPr algn="l" rtl="0">
              <a:lnSpc>
                <a:spcPct val="150000"/>
              </a:lnSpc>
            </a:pPr>
            <a:r>
              <a:rPr lang="en-US" sz="2400" dirty="0" smtClean="0"/>
              <a:t>The character and amount of lochia indirectly indicated the progress of endometrial healing.</a:t>
            </a:r>
          </a:p>
          <a:p>
            <a:pPr algn="l" rtl="0">
              <a:lnSpc>
                <a:spcPct val="150000"/>
              </a:lnSpc>
            </a:pPr>
            <a:r>
              <a:rPr lang="en-US" sz="2400" dirty="0" smtClean="0"/>
              <a:t>We have three types of lochia and have their own characteristics.</a:t>
            </a:r>
          </a:p>
          <a:p>
            <a:pPr algn="l" rtl="0">
              <a:lnSpc>
                <a:spcPct val="150000"/>
              </a:lnSpc>
              <a:buNone/>
            </a:pPr>
            <a:endParaRPr lang="ar-IQ" sz="24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4282" y="642918"/>
            <a:ext cx="8715436" cy="5786478"/>
          </a:xfrm>
        </p:spPr>
        <p:txBody>
          <a:bodyPr>
            <a:normAutofit/>
          </a:bodyPr>
          <a:lstStyle/>
          <a:p>
            <a:pPr algn="l" rtl="0">
              <a:lnSpc>
                <a:spcPct val="150000"/>
              </a:lnSpc>
            </a:pPr>
            <a:r>
              <a:rPr lang="en-US" sz="2400" dirty="0" smtClean="0"/>
              <a:t>Is the discharge in the first 3 days after delivery, is small to moderate in amount and having a bright-red color, contain small clots.</a:t>
            </a:r>
          </a:p>
          <a:p>
            <a:pPr algn="l" rtl="0">
              <a:lnSpc>
                <a:spcPct val="150000"/>
              </a:lnSpc>
              <a:buNone/>
            </a:pPr>
            <a:r>
              <a:rPr lang="en-US" sz="2400" b="1" dirty="0" smtClean="0">
                <a:solidFill>
                  <a:srgbClr val="FF0000"/>
                </a:solidFill>
              </a:rPr>
              <a:t>2- Lochia serosa:</a:t>
            </a:r>
            <a:endParaRPr lang="en-US" sz="2400" dirty="0" smtClean="0">
              <a:solidFill>
                <a:srgbClr val="FF0000"/>
              </a:solidFill>
            </a:endParaRPr>
          </a:p>
          <a:p>
            <a:pPr algn="l" rtl="0">
              <a:lnSpc>
                <a:spcPct val="150000"/>
              </a:lnSpc>
            </a:pPr>
            <a:r>
              <a:rPr lang="en-US" sz="2400" dirty="0" smtClean="0"/>
              <a:t>Which occurs 4 to 10 days after birth, is a pink or brown-tinged color, which is lighter in amount than rubra, no clots present.</a:t>
            </a:r>
          </a:p>
          <a:p>
            <a:pPr algn="l" rtl="0">
              <a:lnSpc>
                <a:spcPct val="150000"/>
              </a:lnSpc>
              <a:buNone/>
            </a:pPr>
            <a:endParaRPr lang="ar-IQ" sz="2400" dirty="0"/>
          </a:p>
        </p:txBody>
      </p:sp>
      <p:sp>
        <p:nvSpPr>
          <p:cNvPr id="3" name="Title 2"/>
          <p:cNvSpPr>
            <a:spLocks noGrp="1"/>
          </p:cNvSpPr>
          <p:nvPr>
            <p:ph type="title"/>
          </p:nvPr>
        </p:nvSpPr>
        <p:spPr>
          <a:xfrm>
            <a:off x="457200" y="274638"/>
            <a:ext cx="8229600" cy="725470"/>
          </a:xfrm>
        </p:spPr>
        <p:txBody>
          <a:bodyPr>
            <a:noAutofit/>
          </a:bodyPr>
          <a:lstStyle/>
          <a:p>
            <a:r>
              <a:rPr lang="en-US" sz="2400" dirty="0" smtClean="0">
                <a:solidFill>
                  <a:srgbClr val="FF0000"/>
                </a:solidFill>
              </a:rPr>
              <a:t>1- Lochia rubra:</a:t>
            </a:r>
            <a:br>
              <a:rPr lang="en-US" sz="2400" dirty="0" smtClean="0">
                <a:solidFill>
                  <a:srgbClr val="FF0000"/>
                </a:solidFill>
              </a:rPr>
            </a:br>
            <a:endParaRPr lang="ar-IQ" sz="2400" dirty="0">
              <a:solidFill>
                <a:srgbClr val="FF000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2844" y="714356"/>
            <a:ext cx="9001156" cy="5786478"/>
          </a:xfrm>
        </p:spPr>
        <p:txBody>
          <a:bodyPr>
            <a:normAutofit/>
          </a:bodyPr>
          <a:lstStyle/>
          <a:p>
            <a:pPr algn="l" rtl="0">
              <a:lnSpc>
                <a:spcPct val="150000"/>
              </a:lnSpc>
            </a:pPr>
            <a:r>
              <a:rPr lang="en-US" sz="2400" dirty="0" smtClean="0"/>
              <a:t>A whitish yellow creamy discharge on days 10 to 17.it is not uncommon for lochia alba to last until 6 weeks postpartum.</a:t>
            </a:r>
          </a:p>
          <a:p>
            <a:pPr algn="l" rtl="0">
              <a:lnSpc>
                <a:spcPct val="150000"/>
              </a:lnSpc>
            </a:pPr>
            <a:r>
              <a:rPr lang="en-US" sz="2400" dirty="0" smtClean="0"/>
              <a:t>The amount of lochia varies with position changes but should continually decrease throughout the first 4 to 6 weeks postpartum.</a:t>
            </a:r>
          </a:p>
          <a:p>
            <a:pPr algn="l" rtl="0">
              <a:lnSpc>
                <a:spcPct val="150000"/>
              </a:lnSpc>
              <a:buNone/>
            </a:pPr>
            <a:endParaRPr lang="ar-IQ" sz="2400" dirty="0"/>
          </a:p>
        </p:txBody>
      </p:sp>
      <p:sp>
        <p:nvSpPr>
          <p:cNvPr id="3" name="Title 2"/>
          <p:cNvSpPr>
            <a:spLocks noGrp="1"/>
          </p:cNvSpPr>
          <p:nvPr>
            <p:ph type="title"/>
          </p:nvPr>
        </p:nvSpPr>
        <p:spPr>
          <a:xfrm>
            <a:off x="457200" y="274638"/>
            <a:ext cx="8229600" cy="796908"/>
          </a:xfrm>
        </p:spPr>
        <p:txBody>
          <a:bodyPr>
            <a:noAutofit/>
          </a:bodyPr>
          <a:lstStyle/>
          <a:p>
            <a:r>
              <a:rPr lang="en-US" sz="2400" dirty="0" smtClean="0">
                <a:solidFill>
                  <a:srgbClr val="FF0000"/>
                </a:solidFill>
              </a:rPr>
              <a:t>3- Lochia alba:</a:t>
            </a:r>
            <a:br>
              <a:rPr lang="en-US" sz="2400" dirty="0" smtClean="0">
                <a:solidFill>
                  <a:srgbClr val="FF0000"/>
                </a:solidFill>
              </a:rPr>
            </a:br>
            <a:endParaRPr lang="ar-IQ" sz="2400" dirty="0">
              <a:solidFill>
                <a:srgbClr val="FF000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4282" y="285728"/>
            <a:ext cx="8472518" cy="5721563"/>
          </a:xfrm>
        </p:spPr>
        <p:txBody>
          <a:bodyPr>
            <a:noAutofit/>
          </a:bodyPr>
          <a:lstStyle/>
          <a:p>
            <a:pPr algn="l" rtl="0">
              <a:lnSpc>
                <a:spcPct val="150000"/>
              </a:lnSpc>
            </a:pPr>
            <a:r>
              <a:rPr lang="en-US" sz="2000" dirty="0" smtClean="0">
                <a:cs typeface="+mj-cs"/>
              </a:rPr>
              <a:t>The first menstrual period usually begins within 8 weeks after delivery for non lactating women. The timing may be delayed from 2 to 18 months in breast-feeding mothers.</a:t>
            </a:r>
          </a:p>
          <a:p>
            <a:pPr algn="l" rtl="0">
              <a:lnSpc>
                <a:spcPct val="150000"/>
              </a:lnSpc>
              <a:buNone/>
            </a:pPr>
            <a:endParaRPr lang="en-US" sz="2000" dirty="0" smtClean="0">
              <a:cs typeface="+mj-cs"/>
            </a:endParaRPr>
          </a:p>
          <a:p>
            <a:pPr algn="l" rtl="0">
              <a:lnSpc>
                <a:spcPct val="150000"/>
              </a:lnSpc>
            </a:pPr>
            <a:r>
              <a:rPr lang="en-US" sz="2000" dirty="0" smtClean="0">
                <a:cs typeface="+mj-cs"/>
              </a:rPr>
              <a:t>However, ovulation may occur without the onset of the first menstrual period, it is possible for a woman to become pregnant before the return of menses.</a:t>
            </a:r>
          </a:p>
          <a:p>
            <a:pPr algn="l" rtl="0">
              <a:lnSpc>
                <a:spcPct val="150000"/>
              </a:lnSpc>
            </a:pPr>
            <a:endParaRPr lang="ar-IQ" sz="2000" dirty="0">
              <a:cs typeface="+mj-cs"/>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s-media-cache-ak0.pinimg.com/736x/a1/45/13/a145139b826a978023e6824e013fd014.jpg"/>
          <p:cNvPicPr>
            <a:picLocks noChangeAspect="1" noChangeArrowheads="1"/>
          </p:cNvPicPr>
          <p:nvPr/>
        </p:nvPicPr>
        <p:blipFill>
          <a:blip r:embed="rId2" cstate="print"/>
          <a:srcRect/>
          <a:stretch>
            <a:fillRect/>
          </a:stretch>
        </p:blipFill>
        <p:spPr bwMode="auto">
          <a:xfrm>
            <a:off x="357158" y="500042"/>
            <a:ext cx="8429684" cy="5572164"/>
          </a:xfrm>
          <a:prstGeom prst="rect">
            <a:avLst/>
          </a:prstGeom>
          <a:noFill/>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20" y="500042"/>
            <a:ext cx="8572560" cy="5507249"/>
          </a:xfrm>
        </p:spPr>
        <p:txBody>
          <a:bodyPr>
            <a:normAutofit/>
          </a:bodyPr>
          <a:lstStyle/>
          <a:p>
            <a:pPr algn="l" rtl="0">
              <a:lnSpc>
                <a:spcPct val="150000"/>
              </a:lnSpc>
              <a:buNone/>
            </a:pPr>
            <a:r>
              <a:rPr lang="en-US" sz="2400" b="1" u="sng" dirty="0" smtClean="0">
                <a:solidFill>
                  <a:srgbClr val="FF0000"/>
                </a:solidFill>
              </a:rPr>
              <a:t>6- E</a:t>
            </a:r>
            <a:r>
              <a:rPr lang="en-US" sz="2400" u="sng" dirty="0" smtClean="0">
                <a:solidFill>
                  <a:srgbClr val="FF0000"/>
                </a:solidFill>
              </a:rPr>
              <a:t>pisiotomy – laceration, bruising, swelling</a:t>
            </a:r>
            <a:endParaRPr lang="en-US" sz="2400" dirty="0" smtClean="0"/>
          </a:p>
          <a:p>
            <a:pPr algn="l" rtl="0">
              <a:lnSpc>
                <a:spcPct val="150000"/>
              </a:lnSpc>
              <a:buNone/>
            </a:pPr>
            <a:r>
              <a:rPr lang="en-US" sz="2400" dirty="0" smtClean="0"/>
              <a:t>Inspect the perineum for episiotomy/lacerations with REEDA assessment.</a:t>
            </a:r>
            <a:endParaRPr lang="en-US" sz="2000" dirty="0" smtClean="0"/>
          </a:p>
          <a:p>
            <a:pPr lvl="1" algn="l">
              <a:lnSpc>
                <a:spcPct val="160000"/>
              </a:lnSpc>
              <a:buNone/>
            </a:pPr>
            <a:r>
              <a:rPr lang="en-US" sz="2400" dirty="0" smtClean="0">
                <a:solidFill>
                  <a:srgbClr val="FF0000"/>
                </a:solidFill>
              </a:rPr>
              <a:t>R = redness (erythema)</a:t>
            </a:r>
          </a:p>
          <a:p>
            <a:pPr lvl="1" algn="l">
              <a:lnSpc>
                <a:spcPct val="160000"/>
              </a:lnSpc>
              <a:buNone/>
            </a:pPr>
            <a:r>
              <a:rPr lang="en-US" sz="2400" dirty="0" smtClean="0">
                <a:solidFill>
                  <a:srgbClr val="FF0000"/>
                </a:solidFill>
              </a:rPr>
              <a:t>E = edema</a:t>
            </a:r>
          </a:p>
          <a:p>
            <a:pPr lvl="1" algn="l">
              <a:lnSpc>
                <a:spcPct val="160000"/>
              </a:lnSpc>
              <a:buNone/>
            </a:pPr>
            <a:r>
              <a:rPr lang="en-US" sz="2400" dirty="0" smtClean="0">
                <a:solidFill>
                  <a:srgbClr val="FF0000"/>
                </a:solidFill>
              </a:rPr>
              <a:t>E = ecchymosis</a:t>
            </a:r>
          </a:p>
          <a:p>
            <a:pPr lvl="1" algn="l">
              <a:lnSpc>
                <a:spcPct val="160000"/>
              </a:lnSpc>
              <a:buNone/>
            </a:pPr>
            <a:r>
              <a:rPr lang="en-US" sz="2400" dirty="0" smtClean="0">
                <a:solidFill>
                  <a:srgbClr val="FF0000"/>
                </a:solidFill>
              </a:rPr>
              <a:t>D = drainage, discharge</a:t>
            </a:r>
          </a:p>
          <a:p>
            <a:pPr lvl="1" algn="l">
              <a:lnSpc>
                <a:spcPct val="160000"/>
              </a:lnSpc>
              <a:buNone/>
            </a:pPr>
            <a:r>
              <a:rPr lang="en-US" sz="2400" dirty="0" smtClean="0">
                <a:solidFill>
                  <a:srgbClr val="FF0000"/>
                </a:solidFill>
              </a:rPr>
              <a:t>A = approximation</a:t>
            </a:r>
          </a:p>
          <a:p>
            <a:pPr algn="l" rtl="0">
              <a:lnSpc>
                <a:spcPct val="150000"/>
              </a:lnSpc>
              <a:buNone/>
            </a:pPr>
            <a:endParaRPr lang="ar-IQ"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1000"/>
                                        <p:tgtEl>
                                          <p:spTgt spid="2">
                                            <p:txEl>
                                              <p:pRg st="2" end="2"/>
                                            </p:txEl>
                                          </p:spTgt>
                                        </p:tgtEl>
                                      </p:cBhvr>
                                    </p:animEffect>
                                    <p:anim calcmode="lin" valueType="num">
                                      <p:cBhvr>
                                        <p:cTn id="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fade">
                                      <p:cBhvr>
                                        <p:cTn id="12" dur="1000"/>
                                        <p:tgtEl>
                                          <p:spTgt spid="2">
                                            <p:txEl>
                                              <p:pRg st="3" end="3"/>
                                            </p:txEl>
                                          </p:spTgt>
                                        </p:tgtEl>
                                      </p:cBhvr>
                                    </p:animEffect>
                                    <p:anim calcmode="lin" valueType="num">
                                      <p:cBhvr>
                                        <p:cTn id="13"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3" end="3"/>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1000"/>
                                        <p:tgtEl>
                                          <p:spTgt spid="2">
                                            <p:txEl>
                                              <p:pRg st="4" end="4"/>
                                            </p:txEl>
                                          </p:spTgt>
                                        </p:tgtEl>
                                      </p:cBhvr>
                                    </p:animEffect>
                                    <p:anim calcmode="lin" valueType="num">
                                      <p:cBhvr>
                                        <p:cTn id="18"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4" end="4"/>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fade">
                                      <p:cBhvr>
                                        <p:cTn id="22" dur="1000"/>
                                        <p:tgtEl>
                                          <p:spTgt spid="2">
                                            <p:txEl>
                                              <p:pRg st="5" end="5"/>
                                            </p:txEl>
                                          </p:spTgt>
                                        </p:tgtEl>
                                      </p:cBhvr>
                                    </p:animEffect>
                                    <p:anim calcmode="lin" valueType="num">
                                      <p:cBhvr>
                                        <p:cTn id="2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5" end="5"/>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Effect transition="in" filter="fade">
                                      <p:cBhvr>
                                        <p:cTn id="27" dur="1000"/>
                                        <p:tgtEl>
                                          <p:spTgt spid="2">
                                            <p:txEl>
                                              <p:pRg st="6" end="6"/>
                                            </p:txEl>
                                          </p:spTgt>
                                        </p:tgtEl>
                                      </p:cBhvr>
                                    </p:animEffect>
                                    <p:anim calcmode="lin" valueType="num">
                                      <p:cBhvr>
                                        <p:cTn id="28"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29"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20" y="857232"/>
            <a:ext cx="8401080" cy="5150059"/>
          </a:xfrm>
        </p:spPr>
        <p:txBody>
          <a:bodyPr>
            <a:normAutofit/>
          </a:bodyPr>
          <a:lstStyle/>
          <a:p>
            <a:pPr marL="788670" lvl="1" indent="-514350" algn="l" rtl="0">
              <a:lnSpc>
                <a:spcPct val="150000"/>
              </a:lnSpc>
              <a:buFont typeface="+mj-lt"/>
              <a:buAutoNum type="arabicPeriod"/>
              <a:defRPr/>
            </a:pPr>
            <a:r>
              <a:rPr lang="en-US" sz="2400" dirty="0" smtClean="0">
                <a:cs typeface="+mj-cs"/>
              </a:rPr>
              <a:t>Assess for pedal edema, redness, and warmth </a:t>
            </a:r>
          </a:p>
          <a:p>
            <a:pPr marL="788670" lvl="1" indent="-514350" algn="l" rtl="0">
              <a:lnSpc>
                <a:spcPct val="150000"/>
              </a:lnSpc>
              <a:buFont typeface="+mj-lt"/>
              <a:buAutoNum type="arabicPeriod"/>
              <a:defRPr/>
            </a:pPr>
            <a:r>
              <a:rPr lang="en-US" sz="2400" dirty="0" smtClean="0">
                <a:cs typeface="+mj-cs"/>
              </a:rPr>
              <a:t> Check </a:t>
            </a:r>
            <a:r>
              <a:rPr lang="en-US" sz="2400" dirty="0" smtClean="0">
                <a:solidFill>
                  <a:srgbClr val="000000"/>
                </a:solidFill>
                <a:cs typeface="+mj-cs"/>
              </a:rPr>
              <a:t>Homans’ sign</a:t>
            </a:r>
            <a:r>
              <a:rPr lang="en-US" sz="2400" dirty="0" smtClean="0">
                <a:solidFill>
                  <a:srgbClr val="000000"/>
                </a:solidFill>
                <a:latin typeface="Georgia" pitchFamily="18" charset="0"/>
                <a:cs typeface="+mj-cs"/>
              </a:rPr>
              <a:t>(positive indicator of thrombophlebitis). </a:t>
            </a:r>
          </a:p>
          <a:p>
            <a:pPr marL="788670" lvl="1" indent="-514350" algn="l" rtl="0">
              <a:lnSpc>
                <a:spcPct val="150000"/>
              </a:lnSpc>
              <a:buFont typeface="+mj-lt"/>
              <a:buAutoNum type="arabicPeriod"/>
              <a:defRPr/>
            </a:pPr>
            <a:r>
              <a:rPr lang="en-US" sz="2400" dirty="0" smtClean="0">
                <a:cs typeface="+mj-cs"/>
              </a:rPr>
              <a:t>Assess calf for redness and warmth</a:t>
            </a:r>
          </a:p>
          <a:p>
            <a:pPr marL="788670" lvl="1" indent="-514350" algn="l" rtl="0">
              <a:lnSpc>
                <a:spcPct val="150000"/>
              </a:lnSpc>
              <a:buFont typeface="+mj-lt"/>
              <a:buAutoNum type="arabicPeriod"/>
              <a:defRPr/>
            </a:pPr>
            <a:r>
              <a:rPr lang="en-US" sz="2400" dirty="0" smtClean="0">
                <a:cs typeface="+mj-cs"/>
              </a:rPr>
              <a:t>assessment of the extremities for varicosities, deep tendon reflexes, and tenderness.</a:t>
            </a:r>
          </a:p>
          <a:p>
            <a:pPr marL="788670" lvl="1" indent="-514350" algn="l" rtl="0">
              <a:lnSpc>
                <a:spcPct val="150000"/>
              </a:lnSpc>
              <a:buNone/>
              <a:defRPr/>
            </a:pPr>
            <a:endParaRPr lang="en-US" sz="2400" dirty="0" smtClean="0">
              <a:cs typeface="+mj-cs"/>
            </a:endParaRPr>
          </a:p>
          <a:p>
            <a:pPr marL="788670" lvl="1" indent="-514350" algn="l" rtl="0">
              <a:lnSpc>
                <a:spcPct val="150000"/>
              </a:lnSpc>
              <a:buFont typeface="+mj-lt"/>
              <a:buAutoNum type="arabicPeriod"/>
              <a:defRPr/>
            </a:pPr>
            <a:endParaRPr lang="en-US" sz="2400" dirty="0" smtClean="0">
              <a:cs typeface="+mj-cs"/>
            </a:endParaRPr>
          </a:p>
          <a:p>
            <a:pPr marL="548640" lvl="1" indent="-274320" algn="l" rtl="0">
              <a:lnSpc>
                <a:spcPct val="150000"/>
              </a:lnSpc>
              <a:buNone/>
              <a:defRPr/>
            </a:pPr>
            <a:endParaRPr lang="en-US" sz="2400" dirty="0" smtClean="0">
              <a:cs typeface="+mj-cs"/>
            </a:endParaRPr>
          </a:p>
          <a:p>
            <a:pPr algn="l" rtl="0">
              <a:lnSpc>
                <a:spcPct val="150000"/>
              </a:lnSpc>
              <a:buNone/>
            </a:pPr>
            <a:endParaRPr lang="ar-IQ" sz="2800" dirty="0">
              <a:cs typeface="+mj-cs"/>
            </a:endParaRPr>
          </a:p>
        </p:txBody>
      </p:sp>
      <p:sp>
        <p:nvSpPr>
          <p:cNvPr id="3" name="Title 2"/>
          <p:cNvSpPr>
            <a:spLocks noGrp="1"/>
          </p:cNvSpPr>
          <p:nvPr>
            <p:ph type="title"/>
          </p:nvPr>
        </p:nvSpPr>
        <p:spPr>
          <a:xfrm>
            <a:off x="457200" y="274638"/>
            <a:ext cx="8229600" cy="654032"/>
          </a:xfrm>
        </p:spPr>
        <p:txBody>
          <a:bodyPr>
            <a:normAutofit/>
          </a:bodyPr>
          <a:lstStyle/>
          <a:p>
            <a:r>
              <a:rPr lang="en-US" sz="2400" dirty="0" smtClean="0">
                <a:solidFill>
                  <a:schemeClr val="accent3"/>
                </a:solidFill>
              </a:rPr>
              <a:t>Homans Sign </a:t>
            </a:r>
            <a:endParaRPr lang="ar-IQ" sz="2400" dirty="0">
              <a:solidFill>
                <a:schemeClr val="accent3"/>
              </a:solidFill>
            </a:endParaRPr>
          </a:p>
        </p:txBody>
      </p:sp>
      <p:pic>
        <p:nvPicPr>
          <p:cNvPr id="4" name="Picture 5" descr="AAFJFNE0"/>
          <p:cNvPicPr>
            <a:picLocks noChangeAspect="1" noChangeArrowheads="1"/>
          </p:cNvPicPr>
          <p:nvPr/>
        </p:nvPicPr>
        <p:blipFill>
          <a:blip r:embed="rId2" cstate="print"/>
          <a:srcRect/>
          <a:stretch>
            <a:fillRect/>
          </a:stretch>
        </p:blipFill>
        <p:spPr>
          <a:xfrm>
            <a:off x="3143240" y="4429132"/>
            <a:ext cx="4357718" cy="207170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4282" y="1285860"/>
            <a:ext cx="8643998" cy="5072098"/>
          </a:xfrm>
        </p:spPr>
        <p:txBody>
          <a:bodyPr>
            <a:normAutofit lnSpcReduction="10000"/>
          </a:bodyPr>
          <a:lstStyle/>
          <a:p>
            <a:pPr marL="274320" indent="-274320" algn="l" rtl="0">
              <a:lnSpc>
                <a:spcPct val="150000"/>
              </a:lnSpc>
              <a:buFont typeface="Wingdings 2"/>
              <a:buChar char=""/>
              <a:defRPr/>
            </a:pPr>
            <a:r>
              <a:rPr lang="en-US" sz="2400" dirty="0" smtClean="0">
                <a:cs typeface="+mj-cs"/>
              </a:rPr>
              <a:t>Describe level of attachment to infant </a:t>
            </a:r>
          </a:p>
          <a:p>
            <a:pPr marL="274320" indent="-274320" algn="l" rtl="0">
              <a:lnSpc>
                <a:spcPct val="150000"/>
              </a:lnSpc>
              <a:buFont typeface="Wingdings 2"/>
              <a:buChar char=""/>
              <a:defRPr/>
            </a:pPr>
            <a:r>
              <a:rPr lang="en-US" sz="2400" dirty="0" smtClean="0">
                <a:cs typeface="+mj-cs"/>
              </a:rPr>
              <a:t>Determine mother's phase of adjustment to parenting</a:t>
            </a:r>
          </a:p>
          <a:p>
            <a:pPr marL="274320" indent="-274320" algn="l" rtl="0">
              <a:lnSpc>
                <a:spcPct val="150000"/>
              </a:lnSpc>
              <a:buNone/>
              <a:defRPr/>
            </a:pPr>
            <a:r>
              <a:rPr lang="en-US" sz="2400" dirty="0" smtClean="0">
                <a:solidFill>
                  <a:srgbClr val="FF0000"/>
                </a:solidFill>
                <a:cs typeface="+mj-cs"/>
              </a:rPr>
              <a:t>Postpartum Blues.</a:t>
            </a:r>
          </a:p>
          <a:p>
            <a:pPr marL="274320" indent="-274320" algn="l" rtl="0">
              <a:lnSpc>
                <a:spcPct val="150000"/>
              </a:lnSpc>
              <a:buNone/>
              <a:defRPr/>
            </a:pPr>
            <a:r>
              <a:rPr lang="en-US" sz="2400" dirty="0" smtClean="0">
                <a:cs typeface="+mj-cs"/>
              </a:rPr>
              <a:t>During postpartum period up to 85% of women suffer from some type of mood change.</a:t>
            </a:r>
          </a:p>
          <a:p>
            <a:pPr marL="274320" indent="-274320" algn="l" rtl="0">
              <a:lnSpc>
                <a:spcPct val="150000"/>
              </a:lnSpc>
              <a:buNone/>
              <a:defRPr/>
            </a:pPr>
            <a:r>
              <a:rPr lang="en-US" sz="2400" dirty="0" smtClean="0">
                <a:solidFill>
                  <a:schemeClr val="accent2"/>
                </a:solidFill>
                <a:cs typeface="+mj-cs"/>
              </a:rPr>
              <a:t>symptoms are:</a:t>
            </a:r>
          </a:p>
          <a:p>
            <a:pPr marL="274320" indent="-274320" algn="l" rtl="0">
              <a:lnSpc>
                <a:spcPct val="150000"/>
              </a:lnSpc>
              <a:buFont typeface="Arial" pitchFamily="34" charset="0"/>
              <a:buChar char="•"/>
              <a:defRPr/>
            </a:pPr>
            <a:r>
              <a:rPr lang="en-US" sz="2400" dirty="0" smtClean="0">
                <a:cs typeface="+mj-cs"/>
              </a:rPr>
              <a:t>Rapidly fluctuating mood, tearfulness, irritability and anxiety , poor concentration and feeling of loss.</a:t>
            </a:r>
          </a:p>
          <a:p>
            <a:pPr marL="788670" lvl="1" indent="-514350" algn="l" rtl="0">
              <a:lnSpc>
                <a:spcPct val="150000"/>
              </a:lnSpc>
              <a:buFont typeface="Arial" pitchFamily="34" charset="0"/>
              <a:buChar char="•"/>
              <a:defRPr/>
            </a:pPr>
            <a:r>
              <a:rPr lang="en-US" dirty="0" smtClean="0"/>
              <a:t> Usually resolves in 10 to 14 days.</a:t>
            </a:r>
          </a:p>
          <a:p>
            <a:pPr algn="l" rtl="0">
              <a:lnSpc>
                <a:spcPct val="150000"/>
              </a:lnSpc>
              <a:buNone/>
            </a:pPr>
            <a:endParaRPr lang="en-US" sz="2400" dirty="0" smtClean="0">
              <a:cs typeface="+mj-cs"/>
            </a:endParaRPr>
          </a:p>
          <a:p>
            <a:pPr algn="l" rtl="0">
              <a:lnSpc>
                <a:spcPct val="150000"/>
              </a:lnSpc>
            </a:pPr>
            <a:endParaRPr lang="en-US" sz="2400" dirty="0" smtClean="0">
              <a:cs typeface="+mj-cs"/>
            </a:endParaRPr>
          </a:p>
          <a:p>
            <a:pPr algn="l" rtl="0">
              <a:lnSpc>
                <a:spcPct val="150000"/>
              </a:lnSpc>
            </a:pPr>
            <a:endParaRPr lang="ar-IQ" sz="2400" dirty="0">
              <a:cs typeface="+mj-cs"/>
            </a:endParaRPr>
          </a:p>
        </p:txBody>
      </p:sp>
      <p:sp>
        <p:nvSpPr>
          <p:cNvPr id="3" name="Title 2"/>
          <p:cNvSpPr>
            <a:spLocks noGrp="1"/>
          </p:cNvSpPr>
          <p:nvPr>
            <p:ph type="title"/>
          </p:nvPr>
        </p:nvSpPr>
        <p:spPr>
          <a:xfrm>
            <a:off x="457200" y="428604"/>
            <a:ext cx="8229600" cy="714380"/>
          </a:xfrm>
        </p:spPr>
        <p:txBody>
          <a:bodyPr>
            <a:noAutofit/>
          </a:bodyPr>
          <a:lstStyle/>
          <a:p>
            <a:r>
              <a:rPr lang="en-US" sz="2400" u="sng" dirty="0" smtClean="0">
                <a:solidFill>
                  <a:srgbClr val="FF0000"/>
                </a:solidFill>
              </a:rPr>
              <a:t>7-Emotional Status/Bonding Assessment</a:t>
            </a:r>
            <a:br>
              <a:rPr lang="en-US" sz="2400" u="sng" dirty="0" smtClean="0">
                <a:solidFill>
                  <a:srgbClr val="FF0000"/>
                </a:solidFill>
              </a:rPr>
            </a:br>
            <a:endParaRPr lang="ar-IQ"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arn(inVertical)">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arn(inVertical)">
                                      <p:cBhvr>
                                        <p:cTn id="32" dur="500"/>
                                        <p:tgtEl>
                                          <p:spTgt spid="2">
                                            <p:txEl>
                                              <p:pRg st="5" end="5"/>
                                            </p:txEl>
                                          </p:spTgt>
                                        </p:tgtEl>
                                      </p:cBhvr>
                                    </p:animEffect>
                                  </p:childTnLst>
                                </p:cTn>
                              </p:par>
                              <p:par>
                                <p:cTn id="33" presetID="16" presetClass="entr" presetSubtype="21" fill="hold" grpId="0" nodeType="with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Effect transition="in" filter="barn(inVertical)">
                                      <p:cBhvr>
                                        <p:cTn id="35"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20" y="785794"/>
            <a:ext cx="8643998" cy="6072206"/>
          </a:xfrm>
        </p:spPr>
        <p:txBody>
          <a:bodyPr>
            <a:normAutofit/>
          </a:bodyPr>
          <a:lstStyle/>
          <a:p>
            <a:pPr marL="788670" lvl="1" indent="-514350" algn="l" rtl="0">
              <a:lnSpc>
                <a:spcPct val="150000"/>
              </a:lnSpc>
              <a:buFont typeface="+mj-lt"/>
              <a:buAutoNum type="alphaLcParenR"/>
              <a:defRPr/>
            </a:pPr>
            <a:r>
              <a:rPr lang="en-US" sz="2000" dirty="0" smtClean="0">
                <a:cs typeface="+mj-cs"/>
              </a:rPr>
              <a:t>Changing hormone levels, fatigue, discomfort</a:t>
            </a:r>
          </a:p>
          <a:p>
            <a:pPr marL="788670" lvl="1" indent="-514350" algn="l" rtl="0">
              <a:lnSpc>
                <a:spcPct val="150000"/>
              </a:lnSpc>
              <a:buFont typeface="+mj-lt"/>
              <a:buAutoNum type="alphaLcParenR"/>
              <a:defRPr/>
            </a:pPr>
            <a:r>
              <a:rPr lang="en-US" sz="2000" dirty="0" smtClean="0">
                <a:cs typeface="+mj-cs"/>
              </a:rPr>
              <a:t>Psychological adjustments</a:t>
            </a:r>
          </a:p>
          <a:p>
            <a:pPr marL="788670" lvl="1" indent="-514350" algn="l" rtl="0">
              <a:lnSpc>
                <a:spcPct val="150000"/>
              </a:lnSpc>
              <a:buFont typeface="+mj-lt"/>
              <a:buAutoNum type="alphaLcParenR"/>
              <a:defRPr/>
            </a:pPr>
            <a:r>
              <a:rPr lang="en-US" sz="2000" dirty="0" smtClean="0">
                <a:cs typeface="+mj-cs"/>
              </a:rPr>
              <a:t>Unsupportive environment, insecurity.</a:t>
            </a:r>
          </a:p>
          <a:p>
            <a:pPr marL="788670" lvl="1" indent="-514350" algn="l" rtl="0">
              <a:lnSpc>
                <a:spcPct val="150000"/>
              </a:lnSpc>
              <a:buNone/>
              <a:defRPr/>
            </a:pPr>
            <a:r>
              <a:rPr lang="en-US" sz="2000" dirty="0" smtClean="0">
                <a:solidFill>
                  <a:schemeClr val="accent2"/>
                </a:solidFill>
                <a:cs typeface="+mj-cs"/>
              </a:rPr>
              <a:t>postpartum depression:</a:t>
            </a:r>
          </a:p>
          <a:p>
            <a:pPr marL="788670" lvl="1" indent="-514350" algn="l" rtl="0">
              <a:lnSpc>
                <a:spcPct val="150000"/>
              </a:lnSpc>
              <a:buNone/>
              <a:defRPr/>
            </a:pPr>
            <a:r>
              <a:rPr lang="en-US" sz="2000" dirty="0" smtClean="0">
                <a:solidFill>
                  <a:schemeClr val="accent2"/>
                </a:solidFill>
                <a:cs typeface="+mj-cs"/>
              </a:rPr>
              <a:t>10 to 15%  of </a:t>
            </a:r>
            <a:r>
              <a:rPr lang="en-US" sz="2000" dirty="0" smtClean="0">
                <a:cs typeface="+mj-cs"/>
              </a:rPr>
              <a:t>women experience a more disability and persistent from disturbance of mood.</a:t>
            </a:r>
          </a:p>
          <a:p>
            <a:pPr marL="788670" lvl="1" indent="-514350" algn="l" rtl="0">
              <a:lnSpc>
                <a:spcPct val="150000"/>
              </a:lnSpc>
              <a:buNone/>
              <a:defRPr/>
            </a:pPr>
            <a:r>
              <a:rPr lang="en-US" sz="2000" dirty="0" smtClean="0">
                <a:solidFill>
                  <a:schemeClr val="accent2"/>
                </a:solidFill>
                <a:cs typeface="+mj-cs"/>
              </a:rPr>
              <a:t>symptoms:</a:t>
            </a:r>
          </a:p>
          <a:p>
            <a:pPr marL="788670" lvl="1" indent="-514350" algn="l" rtl="0">
              <a:lnSpc>
                <a:spcPct val="150000"/>
              </a:lnSpc>
              <a:buNone/>
              <a:defRPr/>
            </a:pPr>
            <a:r>
              <a:rPr lang="en-US" sz="2000" dirty="0" smtClean="0">
                <a:cs typeface="+mj-cs"/>
              </a:rPr>
              <a:t>depressed mood, tearfulness, inability to enjoy pleasurable activities, insomnia, fatique,loss of appetite, suicidal thoughts, and thought of death.</a:t>
            </a:r>
          </a:p>
        </p:txBody>
      </p:sp>
      <p:sp>
        <p:nvSpPr>
          <p:cNvPr id="3" name="Title 2"/>
          <p:cNvSpPr>
            <a:spLocks noGrp="1"/>
          </p:cNvSpPr>
          <p:nvPr>
            <p:ph type="title"/>
          </p:nvPr>
        </p:nvSpPr>
        <p:spPr>
          <a:xfrm>
            <a:off x="457200" y="500042"/>
            <a:ext cx="8229600" cy="357190"/>
          </a:xfrm>
        </p:spPr>
        <p:txBody>
          <a:bodyPr>
            <a:noAutofit/>
          </a:bodyPr>
          <a:lstStyle/>
          <a:p>
            <a:r>
              <a:rPr lang="en-US" sz="2400" dirty="0" smtClean="0">
                <a:solidFill>
                  <a:srgbClr val="FF0000"/>
                </a:solidFill>
              </a:rPr>
              <a:t>Causes of postpartum Blue:</a:t>
            </a:r>
            <a:br>
              <a:rPr lang="en-US" sz="2400" dirty="0" smtClean="0">
                <a:solidFill>
                  <a:srgbClr val="FF0000"/>
                </a:solidFill>
              </a:rPr>
            </a:br>
            <a:endParaRPr lang="ar-IQ"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2984"/>
            <a:ext cx="8229600" cy="4864307"/>
          </a:xfrm>
        </p:spPr>
        <p:txBody>
          <a:bodyPr>
            <a:normAutofit/>
          </a:bodyPr>
          <a:lstStyle/>
          <a:p>
            <a:pPr marL="514350" indent="-514350" algn="l" rtl="0">
              <a:lnSpc>
                <a:spcPct val="150000"/>
              </a:lnSpc>
              <a:buFont typeface="+mj-lt"/>
              <a:buAutoNum type="arabicPeriod"/>
            </a:pPr>
            <a:r>
              <a:rPr lang="en-US" sz="2400" dirty="0" smtClean="0">
                <a:cs typeface="+mj-cs"/>
              </a:rPr>
              <a:t>To define postpartum period</a:t>
            </a:r>
          </a:p>
          <a:p>
            <a:pPr marL="514350" indent="-514350" algn="l" rtl="0">
              <a:lnSpc>
                <a:spcPct val="150000"/>
              </a:lnSpc>
              <a:buFont typeface="+mj-lt"/>
              <a:buAutoNum type="arabicPeriod"/>
            </a:pPr>
            <a:r>
              <a:rPr lang="en-US" sz="2400" dirty="0" smtClean="0">
                <a:cs typeface="+mj-cs"/>
              </a:rPr>
              <a:t>To describe normal physiological change during postpartum period</a:t>
            </a:r>
          </a:p>
          <a:p>
            <a:pPr marL="514350" indent="-514350" algn="l" rtl="0">
              <a:lnSpc>
                <a:spcPct val="150000"/>
              </a:lnSpc>
              <a:buFont typeface="+mj-lt"/>
              <a:buAutoNum type="arabicPeriod"/>
            </a:pPr>
            <a:r>
              <a:rPr lang="en-US" sz="2400" dirty="0" smtClean="0">
                <a:cs typeface="+mj-cs"/>
              </a:rPr>
              <a:t>To identify the post partum assessment</a:t>
            </a:r>
          </a:p>
          <a:p>
            <a:pPr marL="514350" indent="-514350" algn="l" rtl="0">
              <a:lnSpc>
                <a:spcPct val="150000"/>
              </a:lnSpc>
              <a:buFont typeface="+mj-lt"/>
              <a:buAutoNum type="arabicPeriod"/>
            </a:pPr>
            <a:r>
              <a:rPr lang="en-US" sz="2400" dirty="0" smtClean="0">
                <a:cs typeface="+mj-cs"/>
              </a:rPr>
              <a:t>To explain the nursing care and intervention</a:t>
            </a:r>
          </a:p>
          <a:p>
            <a:pPr marL="514350" indent="-514350" algn="l" rtl="0">
              <a:lnSpc>
                <a:spcPct val="150000"/>
              </a:lnSpc>
              <a:buNone/>
            </a:pPr>
            <a:r>
              <a:rPr lang="en-US" sz="2400" dirty="0" smtClean="0">
                <a:cs typeface="+mj-cs"/>
              </a:rPr>
              <a:t/>
            </a:r>
            <a:br>
              <a:rPr lang="en-US" sz="2400" dirty="0" smtClean="0">
                <a:cs typeface="+mj-cs"/>
              </a:rPr>
            </a:br>
            <a:endParaRPr lang="en-US" sz="2400" dirty="0" smtClean="0">
              <a:cs typeface="+mj-cs"/>
            </a:endParaRPr>
          </a:p>
          <a:p>
            <a:pPr marL="514350" indent="-514350" algn="l" rtl="0">
              <a:lnSpc>
                <a:spcPct val="150000"/>
              </a:lnSpc>
              <a:buFont typeface="+mj-lt"/>
              <a:buAutoNum type="arabicPeriod"/>
            </a:pPr>
            <a:endParaRPr lang="en-US" sz="2400" dirty="0" smtClean="0">
              <a:cs typeface="+mj-cs"/>
            </a:endParaRPr>
          </a:p>
          <a:p>
            <a:pPr algn="l" rtl="0">
              <a:lnSpc>
                <a:spcPct val="150000"/>
              </a:lnSpc>
              <a:buNone/>
            </a:pPr>
            <a:endParaRPr lang="ar-IQ" sz="2400" dirty="0">
              <a:cs typeface="+mj-cs"/>
            </a:endParaRPr>
          </a:p>
        </p:txBody>
      </p:sp>
      <p:sp>
        <p:nvSpPr>
          <p:cNvPr id="3" name="Title 2"/>
          <p:cNvSpPr>
            <a:spLocks noGrp="1"/>
          </p:cNvSpPr>
          <p:nvPr>
            <p:ph type="title"/>
          </p:nvPr>
        </p:nvSpPr>
        <p:spPr/>
        <p:txBody>
          <a:bodyPr/>
          <a:lstStyle/>
          <a:p>
            <a:r>
              <a:rPr lang="en-US" dirty="0" smtClean="0">
                <a:solidFill>
                  <a:srgbClr val="FF0000"/>
                </a:solidFill>
              </a:rPr>
              <a:t>Objectives:</a:t>
            </a:r>
            <a:endParaRPr lang="ar-IQ" dirty="0"/>
          </a:p>
        </p:txBody>
      </p:sp>
      <p:pic>
        <p:nvPicPr>
          <p:cNvPr id="307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24328" y="188640"/>
            <a:ext cx="1338014" cy="1338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4282" y="928670"/>
            <a:ext cx="8929718" cy="5078621"/>
          </a:xfrm>
        </p:spPr>
        <p:txBody>
          <a:bodyPr>
            <a:normAutofit/>
          </a:bodyPr>
          <a:lstStyle/>
          <a:p>
            <a:pPr marL="457200" indent="-457200" algn="l" rtl="0">
              <a:lnSpc>
                <a:spcPct val="150000"/>
              </a:lnSpc>
              <a:buAutoNum type="alphaLcPeriod"/>
            </a:pPr>
            <a:r>
              <a:rPr lang="en-US" sz="2000" dirty="0" smtClean="0"/>
              <a:t>Weight loss: Return to normal weight by 6 – 8 weeks </a:t>
            </a:r>
          </a:p>
          <a:p>
            <a:pPr marL="457200" indent="-457200" algn="l" rtl="0">
              <a:lnSpc>
                <a:spcPct val="150000"/>
              </a:lnSpc>
              <a:buAutoNum type="alphaLcPeriod"/>
            </a:pPr>
            <a:r>
              <a:rPr lang="en-US" sz="2000" dirty="0" smtClean="0"/>
              <a:t>Breastfeeding will assist with weight loss even with extra calorie intake.</a:t>
            </a:r>
          </a:p>
          <a:p>
            <a:pPr marL="457200" indent="-457200" algn="l" rtl="0">
              <a:lnSpc>
                <a:spcPct val="150000"/>
              </a:lnSpc>
              <a:buAutoNum type="alphaLcPeriod"/>
            </a:pPr>
            <a:r>
              <a:rPr lang="en-US" sz="2000" dirty="0" smtClean="0"/>
              <a:t>Postpartum </a:t>
            </a:r>
            <a:r>
              <a:rPr lang="en-US" sz="2000" dirty="0" smtClean="0">
                <a:solidFill>
                  <a:srgbClr val="FF0000"/>
                </a:solidFill>
              </a:rPr>
              <a:t>Chill Shaking .</a:t>
            </a:r>
            <a:r>
              <a:rPr lang="en-US" sz="2000" dirty="0" smtClean="0"/>
              <a:t> Due to vasomotor instability.</a:t>
            </a:r>
          </a:p>
          <a:p>
            <a:pPr marL="457200" indent="-457200" algn="l" rtl="0">
              <a:lnSpc>
                <a:spcPct val="150000"/>
              </a:lnSpc>
              <a:buAutoNum type="alphaLcPeriod"/>
            </a:pPr>
            <a:r>
              <a:rPr lang="en-US" sz="2000" dirty="0" smtClean="0"/>
              <a:t>Postpartum </a:t>
            </a:r>
            <a:r>
              <a:rPr lang="en-US" sz="2000" dirty="0" smtClean="0">
                <a:solidFill>
                  <a:srgbClr val="FF0000"/>
                </a:solidFill>
              </a:rPr>
              <a:t>diaphoresis</a:t>
            </a:r>
            <a:r>
              <a:rPr lang="en-US" sz="2000" dirty="0" smtClean="0"/>
              <a:t> night sweats and increased odor</a:t>
            </a:r>
          </a:p>
          <a:p>
            <a:pPr marL="0" indent="0" algn="l" rtl="0">
              <a:lnSpc>
                <a:spcPct val="150000"/>
              </a:lnSpc>
              <a:buNone/>
            </a:pPr>
            <a:endParaRPr lang="en-US" sz="2000" dirty="0" smtClean="0"/>
          </a:p>
          <a:p>
            <a:pPr algn="l" rtl="0">
              <a:lnSpc>
                <a:spcPct val="150000"/>
              </a:lnSpc>
            </a:pPr>
            <a:endParaRPr lang="en-US" sz="2000" dirty="0" smtClean="0"/>
          </a:p>
          <a:p>
            <a:pPr algn="l" rtl="0">
              <a:lnSpc>
                <a:spcPct val="150000"/>
              </a:lnSpc>
            </a:pPr>
            <a:endParaRPr lang="ar-IQ" sz="2000" dirty="0"/>
          </a:p>
        </p:txBody>
      </p:sp>
      <p:sp>
        <p:nvSpPr>
          <p:cNvPr id="3" name="Title 2"/>
          <p:cNvSpPr>
            <a:spLocks noGrp="1"/>
          </p:cNvSpPr>
          <p:nvPr>
            <p:ph type="title"/>
          </p:nvPr>
        </p:nvSpPr>
        <p:spPr>
          <a:xfrm>
            <a:off x="457200" y="274638"/>
            <a:ext cx="8229600" cy="725470"/>
          </a:xfrm>
        </p:spPr>
        <p:txBody>
          <a:bodyPr>
            <a:normAutofit/>
          </a:bodyPr>
          <a:lstStyle/>
          <a:p>
            <a:r>
              <a:rPr lang="en-US" sz="2400" u="sng" dirty="0" smtClean="0">
                <a:solidFill>
                  <a:srgbClr val="FF0000"/>
                </a:solidFill>
              </a:rPr>
              <a:t>8- other assessment: </a:t>
            </a:r>
            <a:endParaRPr lang="ar-IQ" sz="24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2984"/>
            <a:ext cx="8229600" cy="4864307"/>
          </a:xfrm>
        </p:spPr>
        <p:txBody>
          <a:bodyPr>
            <a:normAutofit/>
          </a:bodyPr>
          <a:lstStyle/>
          <a:p>
            <a:pPr algn="ctr">
              <a:buNone/>
            </a:pPr>
            <a:endParaRPr lang="en-US" sz="4000" dirty="0" smtClean="0">
              <a:solidFill>
                <a:srgbClr val="FF0000"/>
              </a:solidFill>
            </a:endParaRPr>
          </a:p>
          <a:p>
            <a:pPr algn="ctr">
              <a:buNone/>
            </a:pPr>
            <a:endParaRPr lang="en-US" sz="4000" dirty="0" smtClean="0">
              <a:solidFill>
                <a:srgbClr val="FF0000"/>
              </a:solidFill>
            </a:endParaRPr>
          </a:p>
          <a:p>
            <a:pPr algn="ctr">
              <a:buNone/>
            </a:pPr>
            <a:r>
              <a:rPr lang="en-US" sz="3600" dirty="0" smtClean="0">
                <a:solidFill>
                  <a:srgbClr val="FF0000"/>
                </a:solidFill>
              </a:rPr>
              <a:t>Nursing care of the woman ,new born and her family in the  postpartum period </a:t>
            </a:r>
            <a:endParaRPr lang="ar-IQ" sz="36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20" y="857232"/>
            <a:ext cx="8401080" cy="5150059"/>
          </a:xfrm>
        </p:spPr>
        <p:txBody>
          <a:bodyPr>
            <a:normAutofit fontScale="77500" lnSpcReduction="20000"/>
          </a:bodyPr>
          <a:lstStyle/>
          <a:p>
            <a:pPr lvl="1" algn="l" rtl="0">
              <a:lnSpc>
                <a:spcPct val="160000"/>
              </a:lnSpc>
              <a:buNone/>
            </a:pPr>
            <a:r>
              <a:rPr lang="en-US" sz="2400" dirty="0" smtClean="0"/>
              <a:t>1. Positioning comfortable </a:t>
            </a:r>
          </a:p>
          <a:p>
            <a:pPr lvl="1" algn="l" rtl="0">
              <a:lnSpc>
                <a:spcPct val="160000"/>
              </a:lnSpc>
              <a:buNone/>
            </a:pPr>
            <a:r>
              <a:rPr lang="en-US" sz="2400" dirty="0" smtClean="0"/>
              <a:t>2.Analgesia administered an hour before breastfeeding</a:t>
            </a:r>
          </a:p>
          <a:p>
            <a:pPr lvl="1" algn="l" rtl="0">
              <a:lnSpc>
                <a:spcPct val="160000"/>
              </a:lnSpc>
              <a:buNone/>
            </a:pPr>
            <a:r>
              <a:rPr lang="en-US" sz="2400" dirty="0" smtClean="0"/>
              <a:t>3.Encourage early ambulation - monitor for dizziness and weakness</a:t>
            </a:r>
          </a:p>
          <a:p>
            <a:pPr marL="514350" indent="-514350" algn="l" rtl="0">
              <a:lnSpc>
                <a:spcPct val="150000"/>
              </a:lnSpc>
              <a:buNone/>
            </a:pPr>
            <a:r>
              <a:rPr lang="en-US" sz="2800" dirty="0" smtClean="0">
                <a:solidFill>
                  <a:srgbClr val="FF0000"/>
                </a:solidFill>
              </a:rPr>
              <a:t>Prevention of infection :</a:t>
            </a:r>
            <a:endParaRPr lang="en-US" sz="2400" dirty="0" smtClean="0">
              <a:solidFill>
                <a:srgbClr val="FF0000"/>
              </a:solidFill>
            </a:endParaRPr>
          </a:p>
          <a:p>
            <a:pPr marL="514350" indent="-514350" algn="l" rtl="0">
              <a:lnSpc>
                <a:spcPct val="150000"/>
              </a:lnSpc>
              <a:buNone/>
            </a:pPr>
            <a:r>
              <a:rPr lang="en-US" sz="2600" dirty="0" smtClean="0"/>
              <a:t>Nurses in the post partum setting are acutely aware of the importance of preventing infection in their patients by maintaining  clean environment ,bed linens should be changed as needed, and disposable pads and draw sheets are changed frequently</a:t>
            </a:r>
          </a:p>
          <a:p>
            <a:pPr marL="514350" indent="-514350" algn="l" rtl="0">
              <a:lnSpc>
                <a:spcPct val="150000"/>
              </a:lnSpc>
              <a:buNone/>
            </a:pPr>
            <a:r>
              <a:rPr lang="en-US" sz="2800" dirty="0" smtClean="0"/>
              <a:t>   </a:t>
            </a:r>
            <a:endParaRPr lang="en-US" sz="2400" dirty="0" smtClean="0"/>
          </a:p>
          <a:p>
            <a:pPr algn="l" rtl="0">
              <a:buNone/>
            </a:pPr>
            <a:endParaRPr lang="ar-IQ" sz="2800" dirty="0"/>
          </a:p>
        </p:txBody>
      </p:sp>
      <p:sp>
        <p:nvSpPr>
          <p:cNvPr id="3" name="Title 2"/>
          <p:cNvSpPr>
            <a:spLocks noGrp="1"/>
          </p:cNvSpPr>
          <p:nvPr>
            <p:ph type="title"/>
          </p:nvPr>
        </p:nvSpPr>
        <p:spPr>
          <a:xfrm>
            <a:off x="457200" y="274638"/>
            <a:ext cx="8229600" cy="439718"/>
          </a:xfrm>
        </p:spPr>
        <p:txBody>
          <a:bodyPr>
            <a:normAutofit fontScale="90000"/>
          </a:bodyPr>
          <a:lstStyle/>
          <a:p>
            <a:pPr lvl="1" algn="l" rtl="1">
              <a:spcBef>
                <a:spcPct val="0"/>
              </a:spcBef>
            </a:pPr>
            <a:r>
              <a:rPr lang="en-US" sz="3200" dirty="0" smtClean="0">
                <a:solidFill>
                  <a:srgbClr val="FF0000"/>
                </a:solidFill>
              </a:rPr>
              <a:t> Relief of after pains:</a:t>
            </a:r>
            <a:br>
              <a:rPr lang="en-US" sz="3200" dirty="0" smtClean="0">
                <a:solidFill>
                  <a:srgbClr val="FF0000"/>
                </a:solidFill>
              </a:rPr>
            </a:br>
            <a:endParaRPr lang="ar-IQ"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4282" y="1071546"/>
            <a:ext cx="8929718" cy="4935745"/>
          </a:xfrm>
        </p:spPr>
        <p:txBody>
          <a:bodyPr>
            <a:normAutofit/>
          </a:bodyPr>
          <a:lstStyle/>
          <a:p>
            <a:pPr algn="l" rtl="0">
              <a:lnSpc>
                <a:spcPct val="150000"/>
              </a:lnSpc>
              <a:buNone/>
            </a:pPr>
            <a:r>
              <a:rPr lang="en-US" sz="2400" dirty="0" smtClean="0"/>
              <a:t>Common cause of postpartum discomfort include pain from uterine contraction , perineal laceration, episiotomy, hemorrhoids, sore nipple and breast engorgement, the nurse can relive these discomfort either by:</a:t>
            </a:r>
          </a:p>
          <a:p>
            <a:pPr algn="l" rtl="0">
              <a:lnSpc>
                <a:spcPct val="150000"/>
              </a:lnSpc>
              <a:buNone/>
            </a:pPr>
            <a:r>
              <a:rPr lang="en-US" sz="2400" dirty="0" smtClean="0"/>
              <a:t>Non pharmacologic measures( by massage, relaxation )</a:t>
            </a:r>
          </a:p>
          <a:p>
            <a:pPr algn="l" rtl="0">
              <a:lnSpc>
                <a:spcPct val="150000"/>
              </a:lnSpc>
              <a:buNone/>
            </a:pPr>
            <a:r>
              <a:rPr lang="en-US" sz="2400" dirty="0" smtClean="0"/>
              <a:t>or pharmacologic measures like analgesic </a:t>
            </a:r>
          </a:p>
          <a:p>
            <a:pPr algn="l" rtl="0">
              <a:lnSpc>
                <a:spcPct val="150000"/>
              </a:lnSpc>
              <a:buNone/>
            </a:pPr>
            <a:endParaRPr lang="ar-IQ" sz="2400" dirty="0"/>
          </a:p>
        </p:txBody>
      </p:sp>
      <p:sp>
        <p:nvSpPr>
          <p:cNvPr id="3" name="Title 2"/>
          <p:cNvSpPr>
            <a:spLocks noGrp="1"/>
          </p:cNvSpPr>
          <p:nvPr>
            <p:ph type="title"/>
          </p:nvPr>
        </p:nvSpPr>
        <p:spPr>
          <a:xfrm>
            <a:off x="457200" y="274638"/>
            <a:ext cx="8472518" cy="1011222"/>
          </a:xfrm>
        </p:spPr>
        <p:txBody>
          <a:bodyPr>
            <a:noAutofit/>
          </a:bodyPr>
          <a:lstStyle/>
          <a:p>
            <a:pPr rtl="0"/>
            <a:r>
              <a:rPr lang="en-US" sz="2400" dirty="0" smtClean="0">
                <a:solidFill>
                  <a:srgbClr val="FF0000"/>
                </a:solidFill>
              </a:rPr>
              <a:t> Promotion of comfort ,rest, ambulation and exercise </a:t>
            </a:r>
            <a:endParaRPr lang="ar-IQ" sz="24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071546"/>
            <a:ext cx="9001156" cy="5000660"/>
          </a:xfrm>
        </p:spPr>
        <p:txBody>
          <a:bodyPr>
            <a:normAutofit/>
          </a:bodyPr>
          <a:lstStyle/>
          <a:p>
            <a:pPr marL="566928" indent="-457200" algn="l" rtl="0">
              <a:lnSpc>
                <a:spcPct val="150000"/>
              </a:lnSpc>
              <a:buNone/>
            </a:pPr>
            <a:r>
              <a:rPr lang="en-US" sz="2000" dirty="0" smtClean="0"/>
              <a:t>Despite the normalcy of childbirth, complications may arise that will have detrimental effects on the postpartum patient. These include</a:t>
            </a:r>
          </a:p>
          <a:p>
            <a:pPr marL="566928" indent="-457200" algn="l" rtl="0">
              <a:lnSpc>
                <a:spcPct val="150000"/>
              </a:lnSpc>
              <a:buNone/>
            </a:pPr>
            <a:r>
              <a:rPr lang="en-US" sz="2000" dirty="0" smtClean="0">
                <a:solidFill>
                  <a:schemeClr val="accent3">
                    <a:lumMod val="75000"/>
                  </a:schemeClr>
                </a:solidFill>
              </a:rPr>
              <a:t>1-</a:t>
            </a:r>
            <a:r>
              <a:rPr lang="en-US" sz="2000" dirty="0" smtClean="0"/>
              <a:t>  </a:t>
            </a:r>
            <a:r>
              <a:rPr lang="en-US" sz="2000" dirty="0" smtClean="0">
                <a:solidFill>
                  <a:srgbClr val="FF0000"/>
                </a:solidFill>
              </a:rPr>
              <a:t>Postpartum hemorrhage</a:t>
            </a:r>
          </a:p>
          <a:p>
            <a:pPr marL="566928" indent="-457200" algn="l" rtl="0">
              <a:lnSpc>
                <a:spcPct val="150000"/>
              </a:lnSpc>
              <a:buNone/>
            </a:pPr>
            <a:r>
              <a:rPr lang="en-US" sz="2000" dirty="0" smtClean="0">
                <a:solidFill>
                  <a:srgbClr val="FF0000"/>
                </a:solidFill>
              </a:rPr>
              <a:t>2-   Thrombophlebitis,</a:t>
            </a:r>
          </a:p>
          <a:p>
            <a:pPr marL="566928" indent="-457200" algn="l" rtl="0">
              <a:lnSpc>
                <a:spcPct val="150000"/>
              </a:lnSpc>
              <a:buNone/>
            </a:pPr>
            <a:r>
              <a:rPr lang="en-US" sz="2000" dirty="0" smtClean="0">
                <a:solidFill>
                  <a:srgbClr val="FF0000"/>
                </a:solidFill>
              </a:rPr>
              <a:t>3-   Infections</a:t>
            </a:r>
            <a:r>
              <a:rPr lang="en-US" sz="2000" dirty="0" smtClean="0"/>
              <a:t> </a:t>
            </a:r>
          </a:p>
          <a:p>
            <a:pPr algn="l" rtl="0">
              <a:lnSpc>
                <a:spcPct val="150000"/>
              </a:lnSpc>
              <a:buNone/>
            </a:pPr>
            <a:r>
              <a:rPr lang="en-US" sz="2000" dirty="0" smtClean="0"/>
              <a:t>(including mastitis, endometritis, and urinary tract infections)</a:t>
            </a:r>
            <a:endParaRPr lang="ar-IQ" sz="2000" dirty="0"/>
          </a:p>
        </p:txBody>
      </p:sp>
      <p:sp>
        <p:nvSpPr>
          <p:cNvPr id="3" name="Title 2"/>
          <p:cNvSpPr>
            <a:spLocks noGrp="1"/>
          </p:cNvSpPr>
          <p:nvPr>
            <p:ph type="title"/>
          </p:nvPr>
        </p:nvSpPr>
        <p:spPr/>
        <p:txBody>
          <a:bodyPr>
            <a:normAutofit/>
          </a:bodyPr>
          <a:lstStyle/>
          <a:p>
            <a:r>
              <a:rPr lang="en-US" sz="2800" dirty="0" smtClean="0">
                <a:solidFill>
                  <a:srgbClr val="FF0000"/>
                </a:solidFill>
              </a:rPr>
              <a:t>POSTPARTUM COMPLICATIONS</a:t>
            </a:r>
            <a:endParaRPr lang="ar-IQ" sz="2800" dirty="0">
              <a:solidFill>
                <a:srgbClr val="FF0000"/>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4282" y="1000108"/>
            <a:ext cx="8472518" cy="5007183"/>
          </a:xfrm>
        </p:spPr>
        <p:txBody>
          <a:bodyPr>
            <a:normAutofit/>
          </a:bodyPr>
          <a:lstStyle/>
          <a:p>
            <a:pPr algn="l" rtl="0">
              <a:lnSpc>
                <a:spcPct val="150000"/>
              </a:lnSpc>
            </a:pPr>
            <a:r>
              <a:rPr lang="en-US" sz="2000" dirty="0" smtClean="0"/>
              <a:t>Postpartum period is the interval between the birth of the newborn and the return of the reproductive organs to their normal non-pregnant state. There's many important Physiological change during postpartum period occur like (uterus , lochia , cervix , vagina, perineal area , systemic and psychological changes).</a:t>
            </a:r>
          </a:p>
          <a:p>
            <a:pPr algn="l" rtl="0">
              <a:lnSpc>
                <a:spcPct val="150000"/>
              </a:lnSpc>
              <a:buNone/>
            </a:pPr>
            <a:r>
              <a:rPr lang="en-US" sz="2800" dirty="0" smtClean="0"/>
              <a:t/>
            </a:r>
            <a:br>
              <a:rPr lang="en-US" sz="2800" dirty="0" smtClean="0"/>
            </a:br>
            <a:endParaRPr lang="en-US" sz="2800" dirty="0" smtClean="0"/>
          </a:p>
          <a:p>
            <a:pPr algn="l" rtl="0">
              <a:lnSpc>
                <a:spcPct val="150000"/>
              </a:lnSpc>
              <a:buNone/>
            </a:pPr>
            <a:endParaRPr lang="ar-IQ" sz="2800" dirty="0" smtClean="0"/>
          </a:p>
          <a:p>
            <a:endParaRPr lang="ar-IQ" dirty="0"/>
          </a:p>
        </p:txBody>
      </p:sp>
      <p:sp>
        <p:nvSpPr>
          <p:cNvPr id="3" name="Title 2"/>
          <p:cNvSpPr>
            <a:spLocks noGrp="1"/>
          </p:cNvSpPr>
          <p:nvPr>
            <p:ph type="title"/>
          </p:nvPr>
        </p:nvSpPr>
        <p:spPr>
          <a:xfrm>
            <a:off x="457200" y="274638"/>
            <a:ext cx="8229600" cy="796908"/>
          </a:xfrm>
        </p:spPr>
        <p:txBody>
          <a:bodyPr>
            <a:normAutofit/>
          </a:bodyPr>
          <a:lstStyle/>
          <a:p>
            <a:r>
              <a:rPr lang="en-US" sz="3600" dirty="0" smtClean="0">
                <a:solidFill>
                  <a:srgbClr val="FF0000"/>
                </a:solidFill>
              </a:rPr>
              <a:t>Summary:</a:t>
            </a:r>
            <a:endParaRPr lang="ar-IQ" sz="36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Horizontal Scroll 2"/>
          <p:cNvSpPr/>
          <p:nvPr/>
        </p:nvSpPr>
        <p:spPr>
          <a:xfrm>
            <a:off x="1285852" y="2786058"/>
            <a:ext cx="3857644" cy="1285884"/>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dirty="0" smtClean="0">
                <a:solidFill>
                  <a:schemeClr val="accent6">
                    <a:lumMod val="75000"/>
                  </a:schemeClr>
                </a:solidFill>
              </a:rPr>
              <a:t>Thank you</a:t>
            </a:r>
            <a:endParaRPr lang="ar-IQ" sz="2400" dirty="0">
              <a:solidFill>
                <a:schemeClr val="accent6">
                  <a:lumMod val="75000"/>
                </a:schemeClr>
              </a:solidFill>
            </a:endParaRPr>
          </a:p>
        </p:txBody>
      </p:sp>
    </p:spTree>
  </p:cSld>
  <p:clrMapOvr>
    <a:masterClrMapping/>
  </p:clrMapOvr>
  <p:transition>
    <p:whee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4282" y="928670"/>
            <a:ext cx="8715436" cy="5500726"/>
          </a:xfrm>
        </p:spPr>
        <p:txBody>
          <a:bodyPr>
            <a:normAutofit/>
          </a:bodyPr>
          <a:lstStyle/>
          <a:p>
            <a:pPr algn="just" rtl="0">
              <a:lnSpc>
                <a:spcPct val="150000"/>
              </a:lnSpc>
              <a:buNone/>
            </a:pPr>
            <a:r>
              <a:rPr lang="en-US" sz="2000" dirty="0" smtClean="0">
                <a:cs typeface="+mj-cs"/>
              </a:rPr>
              <a:t>The post partum or puerperium period, it means fourth stage of lobar. Lasts from delivery of the placenta to approximately 6weeks afterward. </a:t>
            </a:r>
          </a:p>
          <a:p>
            <a:pPr algn="just" rtl="0">
              <a:lnSpc>
                <a:spcPct val="150000"/>
              </a:lnSpc>
              <a:buNone/>
            </a:pPr>
            <a:r>
              <a:rPr lang="en-US" sz="2000" dirty="0" smtClean="0">
                <a:cs typeface="+mj-cs"/>
              </a:rPr>
              <a:t>During the postpartum period, the woman is referred to as the puerperal. The first 24hours after delivery it called immediate postpartum period, from second day after birth to the end of the first week it is called early postpartum period, and this time continues until 6weeks it is called late postpartum period.</a:t>
            </a:r>
          </a:p>
          <a:p>
            <a:pPr algn="just" rtl="0">
              <a:lnSpc>
                <a:spcPct val="150000"/>
              </a:lnSpc>
              <a:buNone/>
            </a:pPr>
            <a:endParaRPr lang="ar-IQ" sz="2000" dirty="0">
              <a:cs typeface="+mj-cs"/>
            </a:endParaRPr>
          </a:p>
        </p:txBody>
      </p:sp>
      <p:sp>
        <p:nvSpPr>
          <p:cNvPr id="3" name="Title 2"/>
          <p:cNvSpPr>
            <a:spLocks noGrp="1"/>
          </p:cNvSpPr>
          <p:nvPr>
            <p:ph type="title"/>
          </p:nvPr>
        </p:nvSpPr>
        <p:spPr>
          <a:xfrm>
            <a:off x="457200" y="274638"/>
            <a:ext cx="8229600" cy="796908"/>
          </a:xfrm>
        </p:spPr>
        <p:txBody>
          <a:bodyPr/>
          <a:lstStyle/>
          <a:p>
            <a:r>
              <a:rPr lang="en-US" dirty="0" smtClean="0"/>
              <a:t>introduction:</a:t>
            </a:r>
            <a:endParaRPr lang="ar-IQ"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20" y="857232"/>
            <a:ext cx="8401080" cy="5150059"/>
          </a:xfrm>
        </p:spPr>
        <p:txBody>
          <a:bodyPr>
            <a:normAutofit/>
          </a:bodyPr>
          <a:lstStyle/>
          <a:p>
            <a:pPr algn="just" rtl="0">
              <a:lnSpc>
                <a:spcPct val="150000"/>
              </a:lnSpc>
              <a:buFont typeface="Wingdings" pitchFamily="2" charset="2"/>
              <a:buChar char="q"/>
            </a:pPr>
            <a:r>
              <a:rPr lang="en-US" sz="2000" dirty="0" smtClean="0">
                <a:cs typeface="+mj-cs"/>
              </a:rPr>
              <a:t> Dramatically Changes in everybody systems, while the changes are normal, the possibly weight loss is </a:t>
            </a:r>
            <a:r>
              <a:rPr lang="en-US" sz="2000" dirty="0" smtClean="0">
                <a:solidFill>
                  <a:srgbClr val="FF0000"/>
                </a:solidFill>
                <a:cs typeface="+mj-cs"/>
              </a:rPr>
              <a:t>15-17Ibs</a:t>
            </a:r>
            <a:r>
              <a:rPr lang="en-US" sz="2000" dirty="0" smtClean="0">
                <a:cs typeface="+mj-cs"/>
              </a:rPr>
              <a:t>.the nurse should follow an organized method when examining the postpartum client. This manner provides a consistent, quality approach to nursing care.</a:t>
            </a:r>
          </a:p>
        </p:txBody>
      </p:sp>
      <p:sp>
        <p:nvSpPr>
          <p:cNvPr id="3" name="Title 2"/>
          <p:cNvSpPr>
            <a:spLocks noGrp="1"/>
          </p:cNvSpPr>
          <p:nvPr>
            <p:ph type="title"/>
          </p:nvPr>
        </p:nvSpPr>
        <p:spPr>
          <a:xfrm>
            <a:off x="457200" y="274638"/>
            <a:ext cx="8229600" cy="868346"/>
          </a:xfrm>
        </p:spPr>
        <p:txBody>
          <a:bodyPr>
            <a:noAutofit/>
          </a:bodyPr>
          <a:lstStyle/>
          <a:p>
            <a:r>
              <a:rPr lang="en-US" sz="2400" dirty="0" smtClean="0">
                <a:solidFill>
                  <a:srgbClr val="7030A0"/>
                </a:solidFill>
              </a:rPr>
              <a:t>Physiological change during postpartum period:-</a:t>
            </a:r>
            <a:br>
              <a:rPr lang="en-US" sz="2400" dirty="0" smtClean="0">
                <a:solidFill>
                  <a:srgbClr val="7030A0"/>
                </a:solidFill>
              </a:rPr>
            </a:br>
            <a:endParaRPr lang="ar-IQ" sz="2400" dirty="0">
              <a:solidFill>
                <a:srgbClr val="7030A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7158" y="785794"/>
            <a:ext cx="8329642" cy="5221497"/>
          </a:xfrm>
        </p:spPr>
        <p:txBody>
          <a:bodyPr/>
          <a:lstStyle/>
          <a:p>
            <a:pPr algn="l">
              <a:lnSpc>
                <a:spcPct val="150000"/>
              </a:lnSpc>
              <a:buNone/>
            </a:pPr>
            <a:endParaRPr lang="en-US" sz="2800" dirty="0" smtClean="0"/>
          </a:p>
          <a:p>
            <a:pPr algn="just" rtl="0">
              <a:lnSpc>
                <a:spcPct val="150000"/>
              </a:lnSpc>
              <a:buNone/>
            </a:pPr>
            <a:r>
              <a:rPr lang="en-US" sz="2000" dirty="0" smtClean="0"/>
              <a:t>The </a:t>
            </a:r>
            <a:r>
              <a:rPr lang="en-US" sz="2000" dirty="0" smtClean="0">
                <a:solidFill>
                  <a:srgbClr val="FF0000"/>
                </a:solidFill>
              </a:rPr>
              <a:t>BUBBLE-HE</a:t>
            </a:r>
            <a:r>
              <a:rPr lang="en-US" sz="2000" dirty="0" smtClean="0"/>
              <a:t> can helpful in postpartum assessment. The nurse should assess these elements every 8 hours, along with vital signs.</a:t>
            </a:r>
          </a:p>
          <a:p>
            <a:pPr algn="l">
              <a:lnSpc>
                <a:spcPct val="150000"/>
              </a:lnSpc>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4282" y="571480"/>
            <a:ext cx="8929718" cy="5435811"/>
          </a:xfrm>
        </p:spPr>
        <p:txBody>
          <a:bodyPr>
            <a:normAutofit/>
          </a:bodyPr>
          <a:lstStyle/>
          <a:p>
            <a:pPr lvl="0" algn="l" rtl="0">
              <a:lnSpc>
                <a:spcPct val="150000"/>
              </a:lnSpc>
            </a:pPr>
            <a:r>
              <a:rPr lang="en-US" sz="2400" dirty="0" smtClean="0"/>
              <a:t>Breasts </a:t>
            </a:r>
          </a:p>
          <a:p>
            <a:pPr lvl="0" algn="l" rtl="0">
              <a:lnSpc>
                <a:spcPct val="150000"/>
              </a:lnSpc>
            </a:pPr>
            <a:r>
              <a:rPr lang="en-US" sz="2400" dirty="0" smtClean="0"/>
              <a:t>Uterus </a:t>
            </a:r>
          </a:p>
          <a:p>
            <a:pPr lvl="0" algn="l" rtl="0">
              <a:lnSpc>
                <a:spcPct val="150000"/>
              </a:lnSpc>
            </a:pPr>
            <a:r>
              <a:rPr lang="en-US" sz="2400" dirty="0" smtClean="0"/>
              <a:t>Bladder </a:t>
            </a:r>
          </a:p>
          <a:p>
            <a:pPr lvl="0" algn="l" rtl="0">
              <a:lnSpc>
                <a:spcPct val="150000"/>
              </a:lnSpc>
            </a:pPr>
            <a:r>
              <a:rPr lang="en-US" sz="2400" dirty="0" smtClean="0"/>
              <a:t>Bowel </a:t>
            </a:r>
          </a:p>
          <a:p>
            <a:pPr lvl="0" algn="l" rtl="0">
              <a:lnSpc>
                <a:spcPct val="150000"/>
              </a:lnSpc>
            </a:pPr>
            <a:r>
              <a:rPr lang="en-US" sz="2400" dirty="0" smtClean="0"/>
              <a:t>Lochia</a:t>
            </a:r>
          </a:p>
          <a:p>
            <a:pPr lvl="0" algn="l" rtl="0">
              <a:lnSpc>
                <a:spcPct val="150000"/>
              </a:lnSpc>
            </a:pPr>
            <a:r>
              <a:rPr lang="en-US" sz="2400" dirty="0" smtClean="0"/>
              <a:t>Episiotomy </a:t>
            </a:r>
          </a:p>
          <a:p>
            <a:pPr lvl="0" algn="l" rtl="0">
              <a:lnSpc>
                <a:spcPct val="150000"/>
              </a:lnSpc>
            </a:pPr>
            <a:r>
              <a:rPr lang="en-US" sz="2400" dirty="0" smtClean="0"/>
              <a:t>Humans sing</a:t>
            </a:r>
          </a:p>
          <a:p>
            <a:pPr lvl="0" algn="l" rtl="0">
              <a:lnSpc>
                <a:spcPct val="150000"/>
              </a:lnSpc>
            </a:pPr>
            <a:r>
              <a:rPr lang="en-US" sz="2400" dirty="0" smtClean="0"/>
              <a:t>Emotional status</a:t>
            </a:r>
          </a:p>
          <a:p>
            <a:pPr algn="l" rtl="0">
              <a:lnSpc>
                <a:spcPct val="150000"/>
              </a:lnSpc>
              <a:buNone/>
            </a:pPr>
            <a:endParaRPr lang="ar-IQ" sz="2400" dirty="0"/>
          </a:p>
        </p:txBody>
      </p:sp>
      <p:sp>
        <p:nvSpPr>
          <p:cNvPr id="3" name="Title 2"/>
          <p:cNvSpPr>
            <a:spLocks noGrp="1"/>
          </p:cNvSpPr>
          <p:nvPr>
            <p:ph type="title"/>
          </p:nvPr>
        </p:nvSpPr>
        <p:spPr>
          <a:xfrm>
            <a:off x="457200" y="274638"/>
            <a:ext cx="8229600" cy="725470"/>
          </a:xfrm>
        </p:spPr>
        <p:txBody>
          <a:bodyPr>
            <a:normAutofit fontScale="90000"/>
          </a:bodyPr>
          <a:lstStyle/>
          <a:p>
            <a:pPr lvl="0" rtl="0"/>
            <a:r>
              <a:rPr lang="en-US" b="0" dirty="0" smtClean="0">
                <a:solidFill>
                  <a:schemeClr val="tx1"/>
                </a:solidFill>
              </a:rPr>
              <a:t/>
            </a:r>
            <a:br>
              <a:rPr lang="en-US" b="0" dirty="0" smtClean="0">
                <a:solidFill>
                  <a:schemeClr val="tx1"/>
                </a:solidFill>
              </a:rPr>
            </a:br>
            <a:endParaRPr lang="ar-IQ" b="0"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20" y="714356"/>
            <a:ext cx="8643998" cy="5292935"/>
          </a:xfrm>
        </p:spPr>
        <p:txBody>
          <a:bodyPr>
            <a:normAutofit/>
          </a:bodyPr>
          <a:lstStyle/>
          <a:p>
            <a:pPr algn="l" rtl="0">
              <a:lnSpc>
                <a:spcPct val="150000"/>
              </a:lnSpc>
              <a:buFont typeface="Wingdings" pitchFamily="2" charset="2"/>
              <a:buChar char="q"/>
            </a:pPr>
            <a:r>
              <a:rPr lang="en-US" sz="2400" dirty="0" smtClean="0"/>
              <a:t> After birth, when palpate the breasts usually are enlarged, soft and warm and contain a small amount of colostrums.</a:t>
            </a:r>
          </a:p>
          <a:p>
            <a:pPr algn="l" rtl="0">
              <a:lnSpc>
                <a:spcPct val="150000"/>
              </a:lnSpc>
              <a:buFont typeface="Wingdings" pitchFamily="2" charset="2"/>
              <a:buChar char="q"/>
            </a:pPr>
            <a:r>
              <a:rPr lang="en-US" sz="2400" dirty="0" smtClean="0"/>
              <a:t> The nipples should be intact (inverted)  without redness, tenderness, cracks or blisters.colostrum may  be expressed, if the mother is not breast feeding, the breast changes as a result of  pregnancy regress after 1 to 2 weeks postpartum.</a:t>
            </a:r>
            <a:endParaRPr lang="ar-IQ" sz="2400" dirty="0"/>
          </a:p>
        </p:txBody>
      </p:sp>
      <p:sp>
        <p:nvSpPr>
          <p:cNvPr id="3" name="Title 2"/>
          <p:cNvSpPr>
            <a:spLocks noGrp="1"/>
          </p:cNvSpPr>
          <p:nvPr>
            <p:ph type="title"/>
          </p:nvPr>
        </p:nvSpPr>
        <p:spPr>
          <a:xfrm>
            <a:off x="357158" y="285728"/>
            <a:ext cx="8229600" cy="582594"/>
          </a:xfrm>
        </p:spPr>
        <p:txBody>
          <a:bodyPr>
            <a:noAutofit/>
          </a:bodyPr>
          <a:lstStyle/>
          <a:p>
            <a:r>
              <a:rPr lang="en-US" sz="2400" dirty="0" smtClean="0">
                <a:solidFill>
                  <a:schemeClr val="accent3"/>
                </a:solidFill>
              </a:rPr>
              <a:t>1- Breasts:</a:t>
            </a:r>
            <a:br>
              <a:rPr lang="en-US" sz="2400" dirty="0" smtClean="0">
                <a:solidFill>
                  <a:schemeClr val="accent3"/>
                </a:solidFill>
              </a:rPr>
            </a:br>
            <a:r>
              <a:rPr lang="ar-IQ" sz="2400" dirty="0" smtClean="0">
                <a:solidFill>
                  <a:schemeClr val="accent3"/>
                </a:solidFill>
              </a:rPr>
              <a:t>   </a:t>
            </a:r>
            <a:endParaRPr lang="ar-IQ" sz="2400" dirty="0">
              <a:solidFill>
                <a:schemeClr val="accent3"/>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4282" y="357166"/>
            <a:ext cx="8715436" cy="6215106"/>
          </a:xfrm>
        </p:spPr>
        <p:txBody>
          <a:bodyPr>
            <a:normAutofit/>
          </a:bodyPr>
          <a:lstStyle/>
          <a:p>
            <a:pPr algn="l" rtl="0">
              <a:lnSpc>
                <a:spcPct val="150000"/>
              </a:lnSpc>
              <a:buFont typeface="Wingdings" pitchFamily="2" charset="2"/>
              <a:buChar char="q"/>
            </a:pPr>
            <a:r>
              <a:rPr lang="en-US" sz="2400" dirty="0" smtClean="0">
                <a:cs typeface="+mj-cs"/>
              </a:rPr>
              <a:t>The mother may experience breast engorgement (enlargement and filling of the milk), may begin as a tingling sensation in her breasts, 2 to 4 days after birth.</a:t>
            </a:r>
          </a:p>
          <a:p>
            <a:pPr algn="l" rtl="0">
              <a:lnSpc>
                <a:spcPct val="150000"/>
              </a:lnSpc>
              <a:buFont typeface="Wingdings" pitchFamily="2" charset="2"/>
              <a:buChar char="q"/>
            </a:pPr>
            <a:r>
              <a:rPr lang="en-US" sz="2400" dirty="0" smtClean="0">
                <a:cs typeface="+mj-cs"/>
              </a:rPr>
              <a:t>The breasts feel very full, tender and uncomfortable until the milk is released through infant sucking, manual expression or pumping</a:t>
            </a:r>
            <a:endParaRPr lang="ar-IQ" sz="2400" dirty="0">
              <a:cs typeface="+mj-cs"/>
            </a:endParaRPr>
          </a:p>
        </p:txBody>
      </p:sp>
      <p:pic>
        <p:nvPicPr>
          <p:cNvPr id="54274" name="Picture 2" descr="http://www.annerley.com.hk/blog/wp-content/uploads/2012/01/fotolia_32202090_XS.jpg"/>
          <p:cNvPicPr>
            <a:picLocks noChangeAspect="1" noChangeArrowheads="1"/>
          </p:cNvPicPr>
          <p:nvPr/>
        </p:nvPicPr>
        <p:blipFill>
          <a:blip r:embed="rId2" cstate="print"/>
          <a:srcRect/>
          <a:stretch>
            <a:fillRect/>
          </a:stretch>
        </p:blipFill>
        <p:spPr bwMode="auto">
          <a:xfrm>
            <a:off x="4572000" y="4446028"/>
            <a:ext cx="4252914" cy="2411972"/>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1668</TotalTime>
  <Words>1697</Words>
  <Application>Microsoft Office PowerPoint</Application>
  <PresentationFormat>On-screen Show (4:3)</PresentationFormat>
  <Paragraphs>149</Paragraphs>
  <Slides>36</Slides>
  <Notes>1</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Concourse</vt:lpstr>
      <vt:lpstr>PowerPoint Presentation</vt:lpstr>
      <vt:lpstr>Out line:</vt:lpstr>
      <vt:lpstr>Objectives:</vt:lpstr>
      <vt:lpstr>introduction:</vt:lpstr>
      <vt:lpstr>Physiological change during postpartum period:- </vt:lpstr>
      <vt:lpstr>PowerPoint Presentation</vt:lpstr>
      <vt:lpstr> </vt:lpstr>
      <vt:lpstr>1- Breasts:    </vt:lpstr>
      <vt:lpstr>PowerPoint Presentation</vt:lpstr>
      <vt:lpstr>2- Uterus: </vt:lpstr>
      <vt:lpstr>PowerPoint Presentation</vt:lpstr>
      <vt:lpstr>Assessment of the fundus: </vt:lpstr>
      <vt:lpstr>PowerPoint Presentation</vt:lpstr>
      <vt:lpstr>PowerPoint Presentation</vt:lpstr>
      <vt:lpstr>PowerPoint Presentation</vt:lpstr>
      <vt:lpstr>PowerPoint Presentation</vt:lpstr>
      <vt:lpstr>3- Bladder distention: </vt:lpstr>
      <vt:lpstr>PowerPoint Presentation</vt:lpstr>
      <vt:lpstr>4- Bowels: </vt:lpstr>
      <vt:lpstr>PowerPoint Presentation</vt:lpstr>
      <vt:lpstr>PowerPoint Presentation</vt:lpstr>
      <vt:lpstr>1- Lochia rubra: </vt:lpstr>
      <vt:lpstr>3- Lochia alba: </vt:lpstr>
      <vt:lpstr>PowerPoint Presentation</vt:lpstr>
      <vt:lpstr>PowerPoint Presentation</vt:lpstr>
      <vt:lpstr>PowerPoint Presentation</vt:lpstr>
      <vt:lpstr>Homans Sign </vt:lpstr>
      <vt:lpstr>7-Emotional Status/Bonding Assessment </vt:lpstr>
      <vt:lpstr>Causes of postpartum Blue: </vt:lpstr>
      <vt:lpstr>8- other assessment: </vt:lpstr>
      <vt:lpstr>PowerPoint Presentation</vt:lpstr>
      <vt:lpstr> Relief of after pains: </vt:lpstr>
      <vt:lpstr> Promotion of comfort ,rest, ambulation and exercise </vt:lpstr>
      <vt:lpstr>POSTPARTUM COMPLICATIONS</vt:lpstr>
      <vt:lpstr>Summary:</vt:lpstr>
      <vt:lpstr>PowerPoint Presentation</vt:lpstr>
    </vt:vector>
  </TitlesOfParts>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normal postpartum care</dc:title>
  <dc:creator>Corporate Edition</dc:creator>
  <cp:lastModifiedBy>HelpTech</cp:lastModifiedBy>
  <cp:revision>269</cp:revision>
  <dcterms:created xsi:type="dcterms:W3CDTF">2015-04-10T14:10:20Z</dcterms:created>
  <dcterms:modified xsi:type="dcterms:W3CDTF">2025-10-06T20:15:50Z</dcterms:modified>
</cp:coreProperties>
</file>