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ft.nhs.uk/saint-marys/services/maternity-services-obstetrics/glossary-of-obstetric-terminolog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848600" cy="175259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Maternal and newborn  Nursing care </a:t>
            </a:r>
            <a:endParaRPr lang="en-US" sz="3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239000" cy="29718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Lecturer :Sahar Ismail 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err="1" smtClean="0">
                <a:solidFill>
                  <a:schemeClr val="tx1"/>
                </a:solidFill>
              </a:rPr>
              <a:t>phD</a:t>
            </a:r>
            <a:r>
              <a:rPr lang="en-US" sz="3600" b="1" dirty="0" smtClean="0">
                <a:solidFill>
                  <a:schemeClr val="tx1"/>
                </a:solidFill>
              </a:rPr>
              <a:t>. in Maternity Nursing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Maternal terminology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86800" cy="5562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pregnancy</a:t>
            </a:r>
            <a:r>
              <a:rPr lang="en-US" sz="2800" dirty="0" smtClean="0">
                <a:solidFill>
                  <a:schemeClr val="tx1"/>
                </a:solidFill>
              </a:rPr>
              <a:t> 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can be a time of great excitement to the patient, but it can also be a time of danger, and there are certain serious illnesses of pregnancy to be aware of.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Definition</a:t>
            </a:r>
            <a:r>
              <a:rPr lang="en-US" sz="2400" dirty="0" smtClean="0">
                <a:solidFill>
                  <a:schemeClr val="tx1"/>
                </a:solidFill>
              </a:rPr>
              <a:t> -Fertilization is the union of the ovum and a </a:t>
            </a:r>
            <a:r>
              <a:rPr lang="en-US" sz="2400" dirty="0" err="1" smtClean="0">
                <a:solidFill>
                  <a:schemeClr val="tx1"/>
                </a:solidFill>
              </a:rPr>
              <a:t>sepermatozoa</a:t>
            </a:r>
            <a:r>
              <a:rPr lang="en-US" sz="2400" dirty="0" smtClean="0">
                <a:solidFill>
                  <a:schemeClr val="tx1"/>
                </a:solidFill>
              </a:rPr>
              <a:t>. Fertilization must occur fairly quickly after release of the ovum because it usually occurs in the outer third of a fallopian tube.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Last Menstrual Period (LMP): 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This date is used to work out how many weeks pregnant you are. the count starts from the first day of LMP.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"/>
            <a:ext cx="8610600" cy="6172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Antenatal Care Definition</a:t>
            </a:r>
            <a:r>
              <a:rPr lang="en-US" sz="2400" dirty="0" smtClean="0">
                <a:solidFill>
                  <a:schemeClr val="tx1"/>
                </a:solidFill>
              </a:rPr>
              <a:t>: - Antenatal care is the care given to a woman during her pregnancy. 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Trimester: </a:t>
            </a:r>
            <a:r>
              <a:rPr lang="en-US" sz="2400" dirty="0" smtClean="0">
                <a:solidFill>
                  <a:schemeClr val="tx1"/>
                </a:solidFill>
              </a:rPr>
              <a:t>One third of a pregnancy.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Gravidity:</a:t>
            </a:r>
            <a:r>
              <a:rPr lang="en-US" sz="2400" dirty="0" smtClean="0">
                <a:solidFill>
                  <a:schemeClr val="tx1"/>
                </a:solidFill>
              </a:rPr>
              <a:t>  number of times a woman has been Pregnancy 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Parity-</a:t>
            </a:r>
            <a:r>
              <a:rPr lang="en-US" sz="2400" dirty="0" smtClean="0">
                <a:solidFill>
                  <a:schemeClr val="tx1"/>
                </a:solidFill>
              </a:rPr>
              <a:t> refers to number of delivery 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Primigravida</a:t>
            </a:r>
            <a:r>
              <a:rPr lang="en-US" sz="2400" dirty="0" smtClean="0">
                <a:solidFill>
                  <a:schemeClr val="tx1"/>
                </a:solidFill>
              </a:rPr>
              <a:t> = a woman pregnant for the first time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Multigravida </a:t>
            </a:r>
            <a:r>
              <a:rPr lang="en-US" sz="2400" dirty="0" smtClean="0">
                <a:solidFill>
                  <a:schemeClr val="tx1"/>
                </a:solidFill>
              </a:rPr>
              <a:t>= a woman who has had two or more pregnancies (2-4)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Grand multigravida </a:t>
            </a:r>
            <a:r>
              <a:rPr lang="en-US" sz="2400" dirty="0" smtClean="0">
                <a:solidFill>
                  <a:schemeClr val="tx1"/>
                </a:solidFill>
              </a:rPr>
              <a:t>:more than 5 pregnancy 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Nullipara =</a:t>
            </a:r>
            <a:r>
              <a:rPr lang="en-US" sz="2400" dirty="0" smtClean="0">
                <a:solidFill>
                  <a:schemeClr val="tx1"/>
                </a:solidFill>
              </a:rPr>
              <a:t> a woman who has not given birth 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Abortion( </a:t>
            </a:r>
            <a:r>
              <a:rPr lang="en-US" sz="2400" b="1" dirty="0" err="1" smtClean="0">
                <a:solidFill>
                  <a:schemeClr val="tx1"/>
                </a:solidFill>
              </a:rPr>
              <a:t>Miscarrage</a:t>
            </a:r>
            <a:r>
              <a:rPr lang="en-US" sz="2400" b="1" dirty="0" smtClean="0">
                <a:solidFill>
                  <a:schemeClr val="tx1"/>
                </a:solidFill>
              </a:rPr>
              <a:t> ) </a:t>
            </a:r>
            <a:r>
              <a:rPr lang="en-US" sz="2400" dirty="0" smtClean="0">
                <a:solidFill>
                  <a:schemeClr val="tx1"/>
                </a:solidFill>
              </a:rPr>
              <a:t>termination of pregnancy before 24wks.</a:t>
            </a:r>
          </a:p>
          <a:p>
            <a:pPr algn="l">
              <a:lnSpc>
                <a:spcPct val="150000"/>
              </a:lnSpc>
            </a:pPr>
            <a:r>
              <a:rPr lang="en-US" sz="2600" b="1" dirty="0" smtClean="0">
                <a:solidFill>
                  <a:schemeClr val="tx1"/>
                </a:solidFill>
              </a:rPr>
              <a:t>Labour  :- </a:t>
            </a:r>
            <a:r>
              <a:rPr lang="en-US" sz="2400" dirty="0" smtClean="0">
                <a:solidFill>
                  <a:schemeClr val="tx1"/>
                </a:solidFill>
              </a:rPr>
              <a:t>is described as the process by which the fetus, placenta and membranes are expelled through the birth canal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534400" cy="60960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Breech presentation (BR):</a:t>
            </a:r>
            <a:r>
              <a:rPr lang="en-US" sz="2400" dirty="0" smtClean="0">
                <a:solidFill>
                  <a:schemeClr val="tx1"/>
                </a:solidFill>
              </a:rPr>
              <a:t> </a:t>
            </a:r>
            <a:r>
              <a:rPr lang="en-US" sz="2400" dirty="0" smtClean="0"/>
              <a:t>This means your baby is lying bottom or feet down in the uterus</a:t>
            </a:r>
            <a:r>
              <a:rPr lang="en-US" dirty="0" smtClean="0"/>
              <a:t>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Episiotomy:</a:t>
            </a:r>
            <a:r>
              <a:rPr lang="en-US" sz="2400" dirty="0" smtClean="0">
                <a:solidFill>
                  <a:schemeClr val="tx1"/>
                </a:solidFill>
              </a:rPr>
              <a:t> </a:t>
            </a:r>
            <a:r>
              <a:rPr lang="en-US" sz="2400" dirty="0" smtClean="0"/>
              <a:t>A cut made in the mother’s perineum (the area between the vagina and anus) to allow the baby to be born more quickly and prevent tearing.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Engaged (ENG):</a:t>
            </a:r>
            <a:r>
              <a:rPr lang="en-US" sz="2400" dirty="0" smtClean="0"/>
              <a:t> This means that the widest part of the baby’s head has passed into the pelvis in preparation for giving birth.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Fetus</a:t>
            </a:r>
            <a:r>
              <a:rPr lang="en-US" sz="2400" dirty="0" smtClean="0"/>
              <a:t>: Medical name for the baby before it’s born.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Fetal heart (FH):</a:t>
            </a:r>
            <a:r>
              <a:rPr lang="en-US" sz="2400" dirty="0" smtClean="0"/>
              <a:t>  means the  baby’s heartbeat has been heard.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Fetal Movement (FM): </a:t>
            </a:r>
            <a:r>
              <a:rPr lang="en-US" sz="2400" dirty="0" smtClean="0"/>
              <a:t>means the baby had been felt to movement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2484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 err="1" smtClean="0"/>
              <a:t>Fundus</a:t>
            </a:r>
            <a:r>
              <a:rPr lang="en-US" sz="2400" b="1" dirty="0" smtClean="0"/>
              <a:t>: </a:t>
            </a:r>
            <a:r>
              <a:rPr lang="en-US" sz="2400" dirty="0" smtClean="0"/>
              <a:t>This is the top of the uterus. The ‘</a:t>
            </a:r>
            <a:r>
              <a:rPr lang="en-US" sz="2400" dirty="0" err="1" smtClean="0"/>
              <a:t>fundal</a:t>
            </a:r>
            <a:r>
              <a:rPr lang="en-US" sz="2400" dirty="0" smtClean="0"/>
              <a:t>’ height helps assess the growth of the baby and how many weeks pregnant are. It’s the length in </a:t>
            </a:r>
            <a:r>
              <a:rPr lang="en-US" sz="2400" dirty="0" err="1" smtClean="0"/>
              <a:t>centimetres</a:t>
            </a:r>
            <a:r>
              <a:rPr lang="en-US" sz="2400" dirty="0" smtClean="0"/>
              <a:t> between the top of the uterus and the pubic bone.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/>
              <a:t>Gestational age:</a:t>
            </a:r>
            <a:r>
              <a:rPr lang="en-US" sz="2400" dirty="0" smtClean="0"/>
              <a:t>  measured from the first day of your last menstrual period.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err="1" smtClean="0"/>
              <a:t>Haemorrhage</a:t>
            </a:r>
            <a:r>
              <a:rPr lang="en-US" sz="2400" b="1" dirty="0" smtClean="0"/>
              <a:t>:</a:t>
            </a:r>
            <a:r>
              <a:rPr lang="en-US" sz="2400" dirty="0" smtClean="0"/>
              <a:t> Sudden and severe bleeding. In pregnancy it is usually called </a:t>
            </a:r>
            <a:r>
              <a:rPr lang="en-US" sz="2400" dirty="0" err="1" smtClean="0"/>
              <a:t>antepartum</a:t>
            </a:r>
            <a:r>
              <a:rPr lang="en-US" sz="2400" dirty="0" smtClean="0"/>
              <a:t> </a:t>
            </a:r>
            <a:r>
              <a:rPr lang="en-US" sz="2400" dirty="0" err="1" smtClean="0"/>
              <a:t>haemorrhage</a:t>
            </a:r>
            <a:r>
              <a:rPr lang="en-US" sz="2400" dirty="0" smtClean="0"/>
              <a:t> and after the birth it is called postpartum </a:t>
            </a:r>
            <a:r>
              <a:rPr lang="en-US" sz="2400" dirty="0" err="1" smtClean="0"/>
              <a:t>haemorrhage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err="1" smtClean="0"/>
              <a:t>Lochia</a:t>
            </a:r>
            <a:r>
              <a:rPr lang="en-US" sz="2200" b="1" dirty="0" smtClean="0"/>
              <a:t>: </a:t>
            </a:r>
            <a:r>
              <a:rPr lang="en-US" sz="2200" dirty="0" smtClean="0"/>
              <a:t>For a couple of weeks or more after the birth the woman loses a mixture of blood and mucus through the vagina, like a very heavy period at first but lessening over time.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915400" cy="6324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 smtClean="0"/>
              <a:t>Induction: </a:t>
            </a:r>
            <a:r>
              <a:rPr lang="en-US" sz="2400" dirty="0" smtClean="0"/>
              <a:t>Starting the </a:t>
            </a:r>
            <a:r>
              <a:rPr lang="en-US" sz="2400" dirty="0" err="1" smtClean="0"/>
              <a:t>labour</a:t>
            </a:r>
            <a:r>
              <a:rPr lang="en-US" sz="2400" dirty="0" smtClean="0"/>
              <a:t> artificially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err="1" smtClean="0"/>
              <a:t>Meconium</a:t>
            </a:r>
            <a:r>
              <a:rPr lang="en-US" sz="2400" b="1" dirty="0" smtClean="0"/>
              <a:t>: </a:t>
            </a:r>
            <a:r>
              <a:rPr lang="en-US" sz="2400" dirty="0" smtClean="0"/>
              <a:t>The bowel contents of the baby at birth.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Neonate: A newborn infant.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err="1" smtClean="0"/>
              <a:t>Oedema</a:t>
            </a:r>
            <a:r>
              <a:rPr lang="en-US" sz="2400" dirty="0" smtClean="0"/>
              <a:t>: Means swelling. Fluid retention can cause swelling in the body.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err="1" smtClean="0"/>
              <a:t>Oxytocin</a:t>
            </a:r>
            <a:r>
              <a:rPr lang="en-US" sz="2400" b="1" dirty="0" smtClean="0"/>
              <a:t>: </a:t>
            </a:r>
            <a:r>
              <a:rPr lang="en-US" sz="2400" dirty="0" smtClean="0"/>
              <a:t>The hormone secreted by women when they are in </a:t>
            </a:r>
            <a:r>
              <a:rPr lang="en-US" sz="2400" dirty="0" err="1" smtClean="0"/>
              <a:t>labour</a:t>
            </a:r>
            <a:r>
              <a:rPr lang="en-US" sz="2400" dirty="0" smtClean="0"/>
              <a:t> which stimulates </a:t>
            </a:r>
            <a:r>
              <a:rPr lang="en-US" sz="2400" dirty="0" err="1" smtClean="0"/>
              <a:t>labour</a:t>
            </a:r>
            <a:r>
              <a:rPr lang="en-US" sz="2400" dirty="0" smtClean="0"/>
              <a:t> contractions.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6248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Placenta:</a:t>
            </a:r>
            <a:r>
              <a:rPr lang="en-US" sz="2400" dirty="0" smtClean="0"/>
              <a:t> The organ that develops in the uterus during pregnancy to transfer nourishment and oxygen to the baby from the mother’s system, and to take away the baby’s waste matter.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Placental abruption:</a:t>
            </a:r>
            <a:r>
              <a:rPr lang="en-US" sz="2400" dirty="0" smtClean="0"/>
              <a:t> Premature separation of the placenta from the uterine wall.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Placenta </a:t>
            </a:r>
            <a:r>
              <a:rPr lang="en-US" sz="2400" b="1" dirty="0" err="1" smtClean="0"/>
              <a:t>Praevia</a:t>
            </a:r>
            <a:r>
              <a:rPr lang="en-US" sz="2400" b="1" dirty="0" smtClean="0"/>
              <a:t>:</a:t>
            </a:r>
            <a:r>
              <a:rPr lang="en-US" sz="2400" dirty="0" smtClean="0"/>
              <a:t> When the placenta is low down. Sometimes it covers the cervix and blocks the baby’s exit, in which case you would need a Caesarean section.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/>
              <a:t>Polyhydramnios</a:t>
            </a:r>
            <a:r>
              <a:rPr lang="en-US" sz="2400" b="1" dirty="0" smtClean="0"/>
              <a:t>:</a:t>
            </a:r>
            <a:r>
              <a:rPr lang="en-US" sz="2400" dirty="0" smtClean="0"/>
              <a:t> An excessive amount of amniotic fluid.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Position:</a:t>
            </a:r>
            <a:r>
              <a:rPr lang="en-US" sz="2400" dirty="0" smtClean="0"/>
              <a:t> How the baby is lying, for example to the right 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Presentation: </a:t>
            </a:r>
            <a:r>
              <a:rPr lang="en-US" sz="2400" dirty="0" smtClean="0"/>
              <a:t>The part of the baby which is coming first (usually the crown or back of the baby’s head).</a:t>
            </a: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Postpartum: </a:t>
            </a:r>
            <a:r>
              <a:rPr lang="en-US" sz="2400" dirty="0" smtClean="0"/>
              <a:t>Relating to the period of a few days after the birth.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Pre-</a:t>
            </a:r>
            <a:r>
              <a:rPr lang="en-US" sz="2400" b="1" dirty="0" err="1" smtClean="0"/>
              <a:t>eclampsia</a:t>
            </a:r>
            <a:r>
              <a:rPr lang="en-US" sz="2400" b="1" dirty="0" smtClean="0"/>
              <a:t>: </a:t>
            </a:r>
            <a:r>
              <a:rPr lang="en-US" sz="2400" dirty="0" smtClean="0"/>
              <a:t>This is a complication of pregnancy where the blood pressure increases and protein appears in the urine.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Pregnancy Induced Hypertension (PIH):</a:t>
            </a:r>
            <a:r>
              <a:rPr lang="en-US" sz="2400" dirty="0" smtClean="0"/>
              <a:t> This means that your blood pressure is high a result of the pregnancy.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Preterm: </a:t>
            </a:r>
            <a:r>
              <a:rPr lang="en-US" sz="2400" dirty="0" smtClean="0"/>
              <a:t>Born before 37 weeks of pregnancy.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Post term(post date) : </a:t>
            </a:r>
            <a:r>
              <a:rPr lang="en-US" sz="2400" dirty="0" smtClean="0"/>
              <a:t>extends to 42weeks of pregnancy.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Quickening:</a:t>
            </a:r>
            <a:r>
              <a:rPr lang="en-US" sz="2400" dirty="0" smtClean="0"/>
              <a:t> The first movements of the baby that the mother feels.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Term:</a:t>
            </a:r>
            <a:r>
              <a:rPr lang="en-US" sz="2400" dirty="0" smtClean="0"/>
              <a:t> This used to describe the period of time at the end of a pregnancy when a baby might be expected to be born. It is 37-42 weeks which is the normal duration of a human pregnancy.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Full term: 39-40weeks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hlinkClick r:id="rId2"/>
              </a:rPr>
              <a:t/>
            </a:r>
            <a:br>
              <a:rPr lang="en-US" sz="2400" dirty="0" smtClean="0">
                <a:hlinkClick r:id="rId2"/>
              </a:rPr>
            </a:b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47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Maternal and newborn  Nursing care </vt:lpstr>
      <vt:lpstr>Maternal terminology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Maternal and newborn  Nursing care </dc:title>
  <dc:creator>Help Tech</dc:creator>
  <cp:lastModifiedBy>HelpTech</cp:lastModifiedBy>
  <cp:revision>18</cp:revision>
  <dcterms:created xsi:type="dcterms:W3CDTF">2006-08-16T00:00:00Z</dcterms:created>
  <dcterms:modified xsi:type="dcterms:W3CDTF">2025-10-05T15:41:47Z</dcterms:modified>
</cp:coreProperties>
</file>