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2" r:id="rId1"/>
  </p:sldMasterIdLst>
  <p:notesMasterIdLst>
    <p:notesMasterId r:id="rId27"/>
  </p:notesMasterIdLst>
  <p:sldIdLst>
    <p:sldId id="356" r:id="rId2"/>
    <p:sldId id="281" r:id="rId3"/>
    <p:sldId id="257" r:id="rId4"/>
    <p:sldId id="261" r:id="rId5"/>
    <p:sldId id="357" r:id="rId6"/>
    <p:sldId id="283" r:id="rId7"/>
    <p:sldId id="358" r:id="rId8"/>
    <p:sldId id="359" r:id="rId9"/>
    <p:sldId id="360" r:id="rId10"/>
    <p:sldId id="361" r:id="rId11"/>
    <p:sldId id="362" r:id="rId12"/>
    <p:sldId id="269" r:id="rId13"/>
    <p:sldId id="271" r:id="rId14"/>
    <p:sldId id="272" r:id="rId15"/>
    <p:sldId id="273" r:id="rId16"/>
    <p:sldId id="274" r:id="rId17"/>
    <p:sldId id="316" r:id="rId18"/>
    <p:sldId id="330" r:id="rId19"/>
    <p:sldId id="332" r:id="rId20"/>
    <p:sldId id="333" r:id="rId21"/>
    <p:sldId id="334" r:id="rId22"/>
    <p:sldId id="335" r:id="rId23"/>
    <p:sldId id="336" r:id="rId24"/>
    <p:sldId id="363" r:id="rId25"/>
    <p:sldId id="364" r:id="rId26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3250" autoAdjust="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CD66ECBC-FF8C-4DAF-BBF4-2279C8EB98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eaLnBrk="1" hangingPunct="1">
              <a:defRPr sz="1200"/>
            </a:lvl1pPr>
          </a:lstStyle>
          <a:p>
            <a:pPr>
              <a:defRPr/>
            </a:pPr>
            <a:endParaRPr lang="ar-IQ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F57FED3-C478-4CDE-A380-865942BD79A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eaLnBrk="1" hangingPunct="1">
              <a:defRPr sz="1200"/>
            </a:lvl1pPr>
          </a:lstStyle>
          <a:p>
            <a:pPr>
              <a:defRPr/>
            </a:pPr>
            <a:fld id="{745CF092-77BB-4E26-BEDB-56DDB81332DF}" type="datetimeFigureOut">
              <a:rPr lang="ar-IQ"/>
              <a:pPr>
                <a:defRPr/>
              </a:pPr>
              <a:t>14/04/1447</a:t>
            </a:fld>
            <a:endParaRPr lang="ar-IQ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BC8B7D9F-31E8-40D2-AD1C-2316177C9E2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IQ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6DA12122-8CD6-4B60-8AB9-A06B1FC4D5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A3F8DBF-94B8-401C-85EB-2DEE148AE5C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eaLnBrk="1" hangingPunct="1">
              <a:defRPr sz="1200"/>
            </a:lvl1pPr>
          </a:lstStyle>
          <a:p>
            <a:pPr>
              <a:defRPr/>
            </a:pPr>
            <a:endParaRPr lang="ar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A1201E1-8DF7-4E3B-AED2-37C382C70C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fld id="{DCFBEC60-1954-427E-BC39-6E6D439C3D58}" type="slidenum">
              <a:rPr lang="ar-IQ" altLang="en-US"/>
              <a:pPr/>
              <a:t>‹#›</a:t>
            </a:fld>
            <a:endParaRPr lang="ar-IQ" altLang="en-US"/>
          </a:p>
        </p:txBody>
      </p:sp>
    </p:spTree>
    <p:extLst>
      <p:ext uri="{BB962C8B-B14F-4D97-AF65-F5344CB8AC3E}">
        <p14:creationId xmlns:p14="http://schemas.microsoft.com/office/powerpoint/2010/main" val="3988496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F43-F538-4F8E-822F-2A346AE8E228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271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3030B-EBEA-476C-ADF0-956EF0D6E297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28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67DD9-F34F-4B70-9E87-B5B8748C8360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122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1B5F-CADE-429B-8C92-4D6046F1247C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508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180F-D4DB-4053-8420-C6BE59B6616A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745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1270-A2D4-4382-B686-74A909846053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30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5AD68-0D57-492A-8F00-01FCDCE7C341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71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AE8D-60AD-4155-9D91-C46E12FBD202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56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9E86-E1EA-4207-9F71-E47BCEE39397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3878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C41DB-9979-4FB1-A228-761F74283A99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5055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637A-395A-4DB7-BEBA-5F58F3AE69C7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662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1851D-9E80-4298-A69C-677657E0EA1E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203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Antenatal care </a:t>
            </a:r>
          </a:p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2400" dirty="0" err="1" smtClean="0"/>
              <a:t>Dr.Sahar</a:t>
            </a:r>
            <a:r>
              <a:rPr lang="en-US" sz="2400" dirty="0" smtClean="0"/>
              <a:t> Ismail Abdulla</a:t>
            </a:r>
          </a:p>
          <a:p>
            <a:pPr marL="0" indent="0" algn="ctr">
              <a:buNone/>
            </a:pPr>
            <a:r>
              <a:rPr lang="en-US" sz="2400" dirty="0" smtClean="0"/>
              <a:t>PhD. Maternity Nursing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2025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52400"/>
            <a:ext cx="175577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709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High-Risk Pregnancy Identification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Nurses must recognize high-risk factors like: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Hypertension, diabetes, anemia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Previous C-section or stillbirth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Multiple pregnancies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Teen or advanced maternal age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Abnormal presentation or fetal growth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178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Role of the Nurse in ANC</a:t>
            </a:r>
            <a:br>
              <a:rPr lang="en-US" sz="3200" b="1" dirty="0" smtClean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Provide respectful, non-judgmental care.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Monitor and document findings accurately.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Offer counseling and emotional support.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Ensure referrals when complications arise.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Promote continuity of care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51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xmlns="" id="{97EACFE5-8D6D-491B-9B73-EB2593980A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/>
            <a:r>
              <a:rPr lang="en-US" altLang="en-US" sz="3200" b="1" dirty="0" smtClean="0"/>
              <a:t>Minor discomfort during pregnancy </a:t>
            </a:r>
            <a:endParaRPr lang="en-US" altLang="en-US" sz="3200" b="1" dirty="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xmlns="" id="{C856AEE4-1D22-405B-B433-BEB5290CC1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lvl="1" algn="l" rtl="0" eaLnBrk="1" hangingPunct="1"/>
            <a:endParaRPr lang="en-US" altLang="zh-CN" sz="2400" b="1" dirty="0" smtClean="0">
              <a:ea typeface="SimSun" panose="02010600030101010101" pitchFamily="2" charset="-122"/>
            </a:endParaRPr>
          </a:p>
          <a:p>
            <a:pPr marL="457200" lvl="1" indent="0" algn="l" rtl="0" eaLnBrk="1" hangingPunct="1">
              <a:buNone/>
            </a:pPr>
            <a:r>
              <a:rPr lang="en-US" altLang="zh-CN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Nausea and vomiting</a:t>
            </a:r>
          </a:p>
          <a:p>
            <a:pPr marL="457200" lvl="1" indent="0" algn="l" rtl="0" eaLnBrk="1" hangingPunct="1">
              <a:buNone/>
            </a:pPr>
            <a:r>
              <a:rPr lang="en-US" altLang="zh-CN" sz="2400" b="1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RELIEF </a:t>
            </a:r>
            <a:r>
              <a:rPr lang="en-US" altLang="zh-CN" sz="24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MEASURES</a:t>
            </a:r>
            <a:r>
              <a:rPr lang="en-US" altLang="zh-CN" sz="24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</a:t>
            </a:r>
          </a:p>
          <a:p>
            <a:pPr lvl="2" algn="l" rtl="0" eaLnBrk="1" hangingPunct="1"/>
            <a:r>
              <a:rPr lang="en-US" altLang="zh-CN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Avoid food or smells that exacerbate condition.</a:t>
            </a:r>
          </a:p>
          <a:p>
            <a:pPr lvl="2" algn="l" rtl="0" eaLnBrk="1" hangingPunct="1"/>
            <a:r>
              <a:rPr lang="en-US" altLang="zh-CN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Eat small, frequent meals.</a:t>
            </a:r>
          </a:p>
          <a:p>
            <a:pPr lvl="2" algn="l" rtl="0" eaLnBrk="1" hangingPunct="1"/>
            <a:r>
              <a:rPr lang="en-US" altLang="zh-CN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Avoid sudden movements. Get out of bed slowly</a:t>
            </a:r>
          </a:p>
          <a:p>
            <a:pPr lvl="2" algn="l" rtl="0" eaLnBrk="1" hangingPunct="1"/>
            <a:r>
              <a:rPr lang="en-US" altLang="zh-CN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Breath fresh air to help relieve nausea.</a:t>
            </a:r>
          </a:p>
          <a:p>
            <a:pPr lvl="2" algn="l" rtl="0" eaLnBrk="1" hangingPunct="1">
              <a:buFont typeface="Wingdings" panose="05000000000000000000" pitchFamily="2" charset="2"/>
              <a:buNone/>
            </a:pPr>
            <a:endParaRPr lang="en-US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4209182C-01B0-4E53-954E-14D99A3ADF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 b="1" dirty="0">
                <a:ea typeface="SimSun" panose="02010600030101010101" pitchFamily="2" charset="-122"/>
              </a:rPr>
              <a:t>Heartburn</a:t>
            </a:r>
            <a:r>
              <a:rPr lang="en-US" altLang="zh-CN" sz="3600" dirty="0">
                <a:ea typeface="SimSun" panose="02010600030101010101" pitchFamily="2" charset="-122"/>
              </a:rPr>
              <a:t> </a:t>
            </a:r>
            <a:endParaRPr lang="en-US" altLang="en-US" dirty="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xmlns="" id="{6E8FB8DD-2712-4E88-B8E0-198552EC6F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algn="l" rtl="0" eaLnBrk="1" hangingPunct="1">
              <a:buFont typeface="Wingdings" panose="05000000000000000000" pitchFamily="2" charset="2"/>
              <a:buNone/>
            </a:pPr>
            <a:r>
              <a:rPr lang="en-US" altLang="zh-CN" b="1" dirty="0">
                <a:ea typeface="SimSun" panose="02010600030101010101" pitchFamily="2" charset="-122"/>
              </a:rPr>
              <a:t>RELIEF MEASURES</a:t>
            </a:r>
            <a:r>
              <a:rPr lang="en-US" altLang="zh-CN" dirty="0">
                <a:ea typeface="SimSun" panose="02010600030101010101" pitchFamily="2" charset="-122"/>
              </a:rPr>
              <a:t>:</a:t>
            </a:r>
          </a:p>
          <a:p>
            <a:pPr lvl="2" algn="l" rtl="0" eaLnBrk="1" hangingPunct="1"/>
            <a:r>
              <a:rPr lang="en-US" altLang="zh-CN" dirty="0">
                <a:ea typeface="SimSun" panose="02010600030101010101" pitchFamily="2" charset="-122"/>
              </a:rPr>
              <a:t>Eat small, more frequent meals.</a:t>
            </a:r>
          </a:p>
          <a:p>
            <a:pPr lvl="2" algn="l" rtl="0" eaLnBrk="1" hangingPunct="1"/>
            <a:r>
              <a:rPr lang="en-US" altLang="zh-CN" dirty="0">
                <a:ea typeface="SimSun" panose="02010600030101010101" pitchFamily="2" charset="-122"/>
              </a:rPr>
              <a:t>Use antacids.</a:t>
            </a:r>
          </a:p>
          <a:p>
            <a:pPr lvl="2" algn="l" rtl="0" eaLnBrk="1" hangingPunct="1"/>
            <a:r>
              <a:rPr lang="en-US" altLang="zh-CN" dirty="0">
                <a:ea typeface="SimSun" panose="02010600030101010101" pitchFamily="2" charset="-122"/>
              </a:rPr>
              <a:t>Avoid overeating and spicy foods.</a:t>
            </a:r>
            <a:endParaRPr lang="en-US" alt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xmlns="" id="{1D42EEA2-6CFA-41F9-B5ED-BACB27528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38200" indent="-838200" algn="ctr" eaLnBrk="1" hangingPunct="1"/>
            <a:r>
              <a:rPr lang="en-US" altLang="zh-CN" sz="3600" b="1" dirty="0">
                <a:ea typeface="SimSun" panose="02010600030101010101" pitchFamily="2" charset="-122"/>
              </a:rPr>
              <a:t>Edema</a:t>
            </a:r>
            <a:endParaRPr lang="en-US" altLang="en-US" sz="3600" b="1" dirty="0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xmlns="" id="{89081DAA-D508-44AB-970C-E3B7D9B09D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lvl="2" indent="-457200" algn="l" rtl="0" eaLnBrk="1" hangingPunct="1">
              <a:lnSpc>
                <a:spcPct val="200000"/>
              </a:lnSpc>
            </a:pPr>
            <a:r>
              <a:rPr lang="en-US" altLang="zh-CN" sz="28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Avoid standing for long periods.</a:t>
            </a:r>
          </a:p>
          <a:p>
            <a:pPr marL="1371600" lvl="2" indent="-457200" algn="l" rtl="0" eaLnBrk="1" hangingPunct="1">
              <a:lnSpc>
                <a:spcPct val="200000"/>
              </a:lnSpc>
            </a:pPr>
            <a:r>
              <a:rPr lang="en-US" altLang="zh-CN" sz="28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Elevate legs when laying or sitting.</a:t>
            </a:r>
          </a:p>
          <a:p>
            <a:pPr marL="1371600" lvl="2" indent="-457200" algn="l" rtl="0" eaLnBrk="1" hangingPunct="1">
              <a:lnSpc>
                <a:spcPct val="200000"/>
              </a:lnSpc>
            </a:pPr>
            <a:r>
              <a:rPr lang="en-US" altLang="zh-CN" sz="28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Avoid tight stockings.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xmlns="" id="{E5B7F112-584A-4718-A08A-AFE7639306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38200" indent="-838200" eaLnBrk="1" hangingPunct="1"/>
            <a:r>
              <a:rPr lang="en-US" altLang="zh-CN" sz="3600" b="1" dirty="0">
                <a:ea typeface="SimSun" panose="02010600030101010101" pitchFamily="2" charset="-122"/>
              </a:rPr>
              <a:t>Varicosities</a:t>
            </a:r>
            <a:endParaRPr lang="en-US" altLang="en-US" sz="3600" b="1" dirty="0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xmlns="" id="{E538C425-4879-459C-B84A-2CD819EBED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0" lvl="2" indent="-457200" algn="l" rtl="0" eaLnBrk="1" hangingPunct="1"/>
            <a:r>
              <a:rPr lang="en-US" altLang="zh-CN" sz="28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Rest in </a:t>
            </a: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Sims' </a:t>
            </a:r>
            <a:r>
              <a:rPr lang="en-US" altLang="zh-CN" sz="28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position.</a:t>
            </a:r>
          </a:p>
          <a:p>
            <a:pPr marL="1371600" lvl="2" indent="-457200" algn="l" rtl="0" eaLnBrk="1" hangingPunct="1"/>
            <a:r>
              <a:rPr lang="en-US" altLang="zh-CN" sz="28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Elevate legs regularly.</a:t>
            </a:r>
          </a:p>
          <a:p>
            <a:pPr marL="1371600" lvl="2" indent="-457200" algn="l" rtl="0" eaLnBrk="1" hangingPunct="1"/>
            <a:r>
              <a:rPr lang="en-US" altLang="zh-CN" sz="28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Avoid crossing legs.</a:t>
            </a:r>
          </a:p>
          <a:p>
            <a:pPr marL="1371600" lvl="2" indent="-457200" algn="l" rtl="0" eaLnBrk="1" hangingPunct="1"/>
            <a:r>
              <a:rPr lang="en-US" altLang="zh-CN" sz="28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Avoid long periods of standing 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E:\Varicose-Veins-During-Pregnanc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657600"/>
            <a:ext cx="3657600" cy="2340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xmlns="" id="{3E2BB295-5667-4714-AEE7-CB308A9CDC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38200" indent="-838200" eaLnBrk="1" hangingPunct="1"/>
            <a:r>
              <a:rPr lang="en-US" altLang="zh-CN" sz="3600" b="1" dirty="0">
                <a:ea typeface="SimSun" panose="02010600030101010101" pitchFamily="2" charset="-122"/>
              </a:rPr>
              <a:t>Hemorrhoids</a:t>
            </a:r>
            <a:endParaRPr lang="en-US" altLang="en-US" sz="3600" b="1" dirty="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xmlns="" id="{B221436C-A71E-4018-979E-2222B7B588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l" rtl="0" eaLnBrk="1" hangingPunct="1">
              <a:buFont typeface="Wingdings" panose="05000000000000000000" pitchFamily="2" charset="2"/>
              <a:buNone/>
            </a:pPr>
            <a:r>
              <a:rPr lang="en-US" altLang="zh-CN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RELIEF MEASURES:</a:t>
            </a:r>
            <a:endParaRPr lang="en-US" altLang="zh-CN" dirty="0"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 lvl="2" algn="l" rtl="0" eaLnBrk="1" hangingPunct="1"/>
            <a:r>
              <a:rPr lang="en-US" altLang="zh-CN" sz="28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Maintain regular bowel habits.</a:t>
            </a:r>
          </a:p>
          <a:p>
            <a:pPr lvl="2" algn="l" rtl="0" eaLnBrk="1" hangingPunct="1"/>
            <a:r>
              <a:rPr lang="en-US" altLang="zh-CN" sz="28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Use prescribed stool softeners.</a:t>
            </a:r>
          </a:p>
          <a:p>
            <a:pPr lvl="2" algn="l" rtl="0" eaLnBrk="1" hangingPunct="1"/>
            <a:r>
              <a:rPr lang="en-US" altLang="zh-CN" sz="28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Apply topical or anesthetic ointments to area.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itle 1">
            <a:extLst>
              <a:ext uri="{FF2B5EF4-FFF2-40B4-BE49-F238E27FC236}">
                <a16:creationId xmlns:a16="http://schemas.microsoft.com/office/drawing/2014/main" xmlns="" id="{4808E19A-77C6-420E-AA7E-20D928585A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b="1" dirty="0"/>
              <a:t>Some daily activity </a:t>
            </a:r>
            <a:endParaRPr lang="ar-IQ" altLang="en-US" sz="3600" b="1" dirty="0"/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xmlns="" id="{06D0B4F6-2EAB-48D9-94C9-87047ECAB8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341438"/>
            <a:ext cx="7924800" cy="5364162"/>
          </a:xfrm>
        </p:spPr>
        <p:txBody>
          <a:bodyPr/>
          <a:lstStyle/>
          <a:p>
            <a:pPr marL="609600" indent="-609600" algn="l" rtl="0" eaLnBrk="1" hangingPunct="1">
              <a:buFont typeface="Wingdings" panose="05000000000000000000" pitchFamily="2" charset="2"/>
              <a:buNone/>
            </a:pPr>
            <a:r>
              <a:rPr lang="en-US" altLang="en-US" b="1" dirty="0"/>
              <a:t>       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Exercise:</a:t>
            </a:r>
          </a:p>
          <a:p>
            <a:pPr marL="457200" lvl="1" indent="0" algn="l" rtl="0" eaLnBrk="1" hangingPunct="1"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Exercise is </a:t>
            </a:r>
            <a:r>
              <a:rPr lang="en-US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avoided </a:t>
            </a: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in women with twin pregnancies, pregnancy induced hypertension,</a:t>
            </a:r>
          </a:p>
          <a:p>
            <a:pPr marL="457200" lvl="1" indent="0" algn="l" rtl="0" eaLnBrk="1" hangingPunct="1">
              <a:buNone/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Coitus:</a:t>
            </a:r>
          </a:p>
          <a:p>
            <a:pPr marL="457200" lvl="1" indent="0" algn="l" rtl="0" eaLnBrk="1" hangingPunct="1"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Coitus should only be avoided in threatened abortion, PROM, threatened preterm delivery or if there is a placenta previa </a:t>
            </a:r>
          </a:p>
          <a:p>
            <a:pPr marL="990600" lvl="1" indent="-533400" algn="l" rtl="0" eaLnBrk="1" hangingPunct="1"/>
            <a:endParaRPr lang="en-US" altLang="en-US" b="1" dirty="0"/>
          </a:p>
          <a:p>
            <a:pPr marL="990600" lvl="1" indent="-533400" algn="l" rtl="0" eaLnBrk="1" hangingPunct="1"/>
            <a:endParaRPr lang="en-US" altLang="en-US" b="1" dirty="0"/>
          </a:p>
          <a:p>
            <a:pPr marL="990600" lvl="1" indent="-533400" algn="l" rtl="0"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xmlns="" id="{F1C1CA70-CC9C-4C19-AD5D-8B3E6255F3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77200" cy="4419600"/>
          </a:xfrm>
        </p:spPr>
        <p:txBody>
          <a:bodyPr/>
          <a:lstStyle/>
          <a:p>
            <a:pPr marL="914400" lvl="2" indent="0" algn="l" rtl="0" eaLnBrk="1" hangingPunct="1">
              <a:lnSpc>
                <a:spcPct val="150000"/>
              </a:lnSpc>
              <a:buNone/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Clothing</a:t>
            </a:r>
          </a:p>
          <a:p>
            <a:pPr marL="1752600" lvl="3" indent="-381000" algn="l" rtl="0" eaLnBrk="1" hangingPunct="1">
              <a:lnSpc>
                <a:spcPct val="150000"/>
              </a:lnSpc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should be practical and non-restricting.</a:t>
            </a:r>
          </a:p>
          <a:p>
            <a:pPr marL="1752600" lvl="3" indent="-381000" algn="l" rtl="0" eaLnBrk="1" hangingPunct="1">
              <a:lnSpc>
                <a:spcPct val="150000"/>
              </a:lnSpc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High heels are avoided to prevent loss of balance and prevent increased backache.</a:t>
            </a:r>
          </a:p>
          <a:p>
            <a:pPr marL="457200" lvl="1" indent="0" algn="l" rtl="0" eaLnBrk="1" hangingPunct="1">
              <a:lnSpc>
                <a:spcPct val="150000"/>
              </a:lnSpc>
              <a:buNone/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Traveling.</a:t>
            </a:r>
          </a:p>
          <a:p>
            <a:pPr marL="457200" lvl="1" indent="0" algn="l" rtl="0" eaLnBrk="1" hangingPunct="1">
              <a:lnSpc>
                <a:spcPct val="150000"/>
              </a:lnSpc>
              <a:buNone/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Care of teeth.</a:t>
            </a:r>
          </a:p>
          <a:p>
            <a:pPr marL="1752600" lvl="3" indent="-381000" algn="l" rtl="0" eaLnBrk="1" hangingPunct="1">
              <a:lnSpc>
                <a:spcPct val="90000"/>
              </a:lnSpc>
            </a:pPr>
            <a:endParaRPr lang="ar-IQ" alt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59FF87B-96A8-417A-8CC2-D2BD14707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>
              <a:buFont typeface="Wingdings" panose="05000000000000000000" pitchFamily="2" charset="2"/>
              <a:buNone/>
              <a:defRPr/>
            </a:pPr>
            <a:endParaRPr lang="en-US" b="1" dirty="0"/>
          </a:p>
          <a:p>
            <a:pPr algn="ctr" rtl="0">
              <a:buFont typeface="Wingdings" panose="05000000000000000000" pitchFamily="2" charset="2"/>
              <a:buNone/>
              <a:defRPr/>
            </a:pPr>
            <a:endParaRPr lang="en-US" b="1" dirty="0"/>
          </a:p>
          <a:p>
            <a:pPr algn="ctr" rtl="0">
              <a:buFont typeface="Wingdings" panose="05000000000000000000" pitchFamily="2" charset="2"/>
              <a:buNone/>
              <a:defRPr/>
            </a:pPr>
            <a:endParaRPr lang="en-US" b="1" dirty="0"/>
          </a:p>
          <a:p>
            <a:pPr algn="ctr" rtl="0">
              <a:buFont typeface="Wingdings" panose="05000000000000000000" pitchFamily="2" charset="2"/>
              <a:buNone/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Nutritional Supplements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1D9E5140-8204-4293-8FA9-1380D36EB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en-US" altLang="zh-CN" sz="28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/>
            </a:r>
            <a:br>
              <a:rPr lang="en-US" altLang="zh-CN" sz="28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</a:br>
            <a:r>
              <a:rPr lang="en-US" altLang="zh-CN" sz="2800" b="1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learning objectives </a:t>
            </a:r>
            <a:r>
              <a:rPr lang="en-US" altLang="zh-CN" sz="28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/>
            </a:r>
            <a:br>
              <a:rPr lang="en-US" altLang="zh-CN" sz="28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</a:b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D56225D1-7982-4477-B60C-A4F88A3C79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>
              <a:lnSpc>
                <a:spcPct val="120000"/>
              </a:lnSpc>
              <a:buNone/>
            </a:pPr>
            <a:r>
              <a:rPr lang="en-GB" altLang="en-US" dirty="0"/>
              <a:t>1. </a:t>
            </a: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Ensure a healthy pregnancy for mother and fetus.</a:t>
            </a:r>
          </a:p>
          <a:p>
            <a:pPr>
              <a:lnSpc>
                <a:spcPct val="120000"/>
              </a:lnSpc>
              <a:buNone/>
            </a:pP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2. Detect and manage complications early.</a:t>
            </a:r>
          </a:p>
          <a:p>
            <a:pPr>
              <a:lnSpc>
                <a:spcPct val="120000"/>
              </a:lnSpc>
              <a:buNone/>
            </a:pP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3. Prepare the mother for labor, delivery, and postpartum period.</a:t>
            </a:r>
          </a:p>
          <a:p>
            <a:pPr>
              <a:lnSpc>
                <a:spcPct val="120000"/>
              </a:lnSpc>
              <a:buNone/>
            </a:pP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4. Promote health education and healthy behavior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xmlns="" id="{E070EB23-40D4-4151-9049-4372FD337F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  Folic Acid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xmlns="" id="{DB58AB8F-19D6-4A69-8E6F-00231D55C1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Start before conception and throughout the first 12</a:t>
            </a:r>
            <a:r>
              <a:rPr lang="en-US" altLang="en-US" sz="28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weeks.</a:t>
            </a:r>
          </a:p>
          <a:p>
            <a:pPr algn="l" rtl="0">
              <a:lnSpc>
                <a:spcPct val="150000"/>
              </a:lnSpc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reduces the risk of having a baby with a neural tube defect (for example, anencephaly or spina bifida).</a:t>
            </a:r>
          </a:p>
          <a:p>
            <a:pPr algn="l" rtl="0">
              <a:lnSpc>
                <a:spcPct val="150000"/>
              </a:lnSpc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The recommended dose is 400 micrograms per day</a:t>
            </a:r>
            <a:r>
              <a:rPr lang="en-US" altLang="en-US" sz="2800" dirty="0"/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xmlns="" id="{A7F235C9-61C3-4886-8B2B-C291FCDF6F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ar-IQ" altLang="en-US"/>
          </a:p>
        </p:txBody>
      </p:sp>
      <p:pic>
        <p:nvPicPr>
          <p:cNvPr id="32773" name="Picture 6" descr="C:\Users\ADNAN\Desktop\images (2).jpg">
            <a:extLst>
              <a:ext uri="{FF2B5EF4-FFF2-40B4-BE49-F238E27FC236}">
                <a16:creationId xmlns:a16="http://schemas.microsoft.com/office/drawing/2014/main" xmlns="" id="{D7C478CD-3F45-4070-ADAF-52F9874CC1E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5917" y="136525"/>
            <a:ext cx="4173447" cy="6416675"/>
          </a:xfrm>
          <a:noFill/>
        </p:spPr>
      </p:pic>
      <p:pic>
        <p:nvPicPr>
          <p:cNvPr id="32771" name="Picture 4" descr="C:\Users\ADNAN\Desktop\images (2).jpg">
            <a:extLst>
              <a:ext uri="{FF2B5EF4-FFF2-40B4-BE49-F238E27FC236}">
                <a16:creationId xmlns:a16="http://schemas.microsoft.com/office/drawing/2014/main" xmlns="" id="{1462123B-4037-4810-A50C-BA6C7AB54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525"/>
            <a:ext cx="3776663" cy="683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5" descr="C:\Users\ADNAN\Desktop\images (3).jpg">
            <a:extLst>
              <a:ext uri="{FF2B5EF4-FFF2-40B4-BE49-F238E27FC236}">
                <a16:creationId xmlns:a16="http://schemas.microsoft.com/office/drawing/2014/main" xmlns="" id="{0091958B-CE38-467A-9E05-5415665F8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164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xmlns="" id="{2C745690-35E8-459F-B028-CB2C72A57E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ar-IQ" altLang="en-US"/>
          </a:p>
        </p:txBody>
      </p:sp>
      <p:pic>
        <p:nvPicPr>
          <p:cNvPr id="33795" name="Picture 2" descr="C:\Users\ADNAN\Desktop\anencephaly1.gif">
            <a:extLst>
              <a:ext uri="{FF2B5EF4-FFF2-40B4-BE49-F238E27FC236}">
                <a16:creationId xmlns:a16="http://schemas.microsoft.com/office/drawing/2014/main" xmlns="" id="{E2EB79DA-99EF-4CF3-AAB2-AF5976D9A56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669088"/>
          </a:xfr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xmlns="" id="{08A9FE02-36E4-4043-B17B-DDCABA67A2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600" dirty="0"/>
              <a:t>Vitamin D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xmlns="" id="{7BE6FED7-4CFE-4D41-BB7F-9EE41221A1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7994650" cy="4492625"/>
          </a:xfrm>
        </p:spPr>
        <p:txBody>
          <a:bodyPr/>
          <a:lstStyle/>
          <a:p>
            <a:pPr algn="l" rtl="0" eaLnBrk="1" hangingPunct="1">
              <a:lnSpc>
                <a:spcPct val="150000"/>
              </a:lnSpc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women who have limited exposure to sunlight, such as women who are predominantly housebound, or usually remain covered when outdoors</a:t>
            </a:r>
          </a:p>
          <a:p>
            <a:pPr algn="l" rtl="0" eaLnBrk="1" hangingPunct="1">
              <a:lnSpc>
                <a:spcPct val="150000"/>
              </a:lnSpc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women who eat a diet particularly low in vitamin D, such as women who consume no oily fish, eggs, meat, vitamin D-fortified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should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be taking. </a:t>
            </a:r>
          </a:p>
          <a:p>
            <a:pPr marL="0" indent="0" algn="l" eaLnBrk="1" hangingPunct="1">
              <a:lnSpc>
                <a:spcPct val="150000"/>
              </a:lnSpc>
              <a:buNone/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Conclusion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Antenatal care is vital in reducing maternal and neonatal morbidity and mortality. Nurses play a key role in providing quality care, early detection of risks, and promoting healthy behaviors during pregnancy.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5003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1" y="1967659"/>
            <a:ext cx="2481262" cy="3086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5129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F97071BF-CB33-405A-96A6-07951218F9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b="1">
                <a:ea typeface="SimSun" panose="02010600030101010101" pitchFamily="2" charset="-122"/>
              </a:rPr>
              <a:t>Definition of Antenatal care</a:t>
            </a:r>
            <a:endParaRPr lang="en-US" altLang="en-US" b="1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2395D347-632D-40C6-903A-301702A502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Wingdings" panose="05000000000000000000" pitchFamily="2" charset="2"/>
              <a:buNone/>
            </a:pPr>
            <a:r>
              <a:rPr lang="en-US" altLang="zh-CN" b="1">
                <a:ea typeface="SimSun" panose="02010600030101010101" pitchFamily="2" charset="-122"/>
              </a:rPr>
              <a:t> </a:t>
            </a:r>
            <a:r>
              <a:rPr lang="en-US" altLang="zh-CN">
                <a:ea typeface="SimSun" panose="02010600030101010101" pitchFamily="2" charset="-122"/>
              </a:rPr>
              <a:t>it is planned examination, observation and guidance given to the pregnant woman from conception till the time of labor. </a:t>
            </a:r>
            <a:endParaRPr lang="en-US" altLang="zh-CN" u="sng">
              <a:ea typeface="SimSun" panose="02010600030101010101" pitchFamily="2" charset="-122"/>
            </a:endParaRPr>
          </a:p>
          <a:p>
            <a:pPr algn="l" rtl="0"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A708CD75-F835-4AA5-AC77-8D4786C72D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Introduction to Antenatal Care</a:t>
            </a:r>
            <a:endParaRPr lang="en-US" alt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75C06D8D-6E29-4756-803A-38305AB6E0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763000" cy="4876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Definition</a:t>
            </a: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Antenatal care is the routine health control of presumed healthy pregnant women without symptoms (screening</a:t>
            </a: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), to </a:t>
            </a: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diagnose diseases or complicating </a:t>
            </a: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obstetric conditions </a:t>
            </a:r>
            <a:r>
              <a:rPr lang="en-US" altLang="zh-CN" sz="28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and to provide preventive care.</a:t>
            </a:r>
          </a:p>
          <a:p>
            <a:pPr>
              <a:lnSpc>
                <a:spcPct val="150000"/>
              </a:lnSpc>
              <a:buNone/>
            </a:pPr>
            <a:endParaRPr lang="en-US" altLang="zh-CN" sz="2800" dirty="0"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Objectives of ANC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Monitor maternal and fetal well-being.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Prevent and manage complications.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Provide immunizations (e.g., tetanus toxoid).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Educate on nutrition, hygiene, and birth preparedness.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Encourage skilled birth attendance.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626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63D89668-82A1-49AC-95E0-B8DBEC7A5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3200" b="1" dirty="0" smtClean="0"/>
              <a:t>Timing and Frequency of Visits (WHO Guidelines)</a:t>
            </a:r>
            <a:br>
              <a:rPr lang="en-US" altLang="en-US" sz="3200" b="1" dirty="0" smtClean="0"/>
            </a:br>
            <a:endParaRPr lang="en-US" altLang="en-US" sz="3200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2295E696-86E3-47D8-94F5-EC746879B6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153400" cy="4906963"/>
          </a:xfrm>
        </p:spPr>
        <p:txBody>
          <a:bodyPr>
            <a:normAutofit fontScale="70000" lnSpcReduction="20000"/>
          </a:bodyPr>
          <a:lstStyle/>
          <a:p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Old WHO Model:</a:t>
            </a:r>
          </a:p>
          <a:p>
            <a:pPr marL="0" indent="0">
              <a:buNone/>
            </a:pP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4 ANC visits (Focused Antenatal Care).</a:t>
            </a:r>
          </a:p>
          <a:p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New WHO Model (2016):</a:t>
            </a:r>
          </a:p>
          <a:p>
            <a:pPr marL="0" indent="0">
              <a:buNone/>
            </a:pP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8 contacts recommended:</a:t>
            </a:r>
          </a:p>
          <a:p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1st contact: Up to 12 weeks</a:t>
            </a:r>
          </a:p>
          <a:p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2nd: 20 weeks</a:t>
            </a:r>
          </a:p>
          <a:p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3rd: 26 weeks</a:t>
            </a:r>
          </a:p>
          <a:p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4th: 30 weeks</a:t>
            </a:r>
          </a:p>
          <a:p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5th: 34 weeks</a:t>
            </a:r>
          </a:p>
          <a:p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6th: 36 weeks</a:t>
            </a:r>
          </a:p>
          <a:p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7th: 38 weeks</a:t>
            </a:r>
          </a:p>
          <a:p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8th: 40 weeks</a:t>
            </a:r>
            <a:endParaRPr lang="en-US" alt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685799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Components of First ANC Visit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143000"/>
            <a:ext cx="8153400" cy="49530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History Taking: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Obstetric, medical, surgical, family, social history.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Physical Examination: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General exam: weight, BP, pallor, edema.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Abdominal exam: fundal height, fetal heart rate (after 16–20 weeks).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Pelvic exam (if indicated).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Investigations: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Hemoglobin level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Hb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Blood group and Rh typing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Urine analysis (sugar, protein)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Blood sugar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Ultrasound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531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Routine Care in Follow-Up Visits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Monitor maternal weight, BP, fundal height, fetal heart sounds.</a:t>
            </a:r>
          </a:p>
          <a:p>
            <a:pPr marL="0" indent="0">
              <a:buNone/>
            </a:pPr>
            <a:r>
              <a:rPr lang="en-US" altLang="zh-CN" sz="24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Fetal heart sound is heard by sonicaid as early as 10</a:t>
            </a:r>
            <a:r>
              <a:rPr lang="en-US" altLang="zh-CN" sz="2400" baseline="300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th</a:t>
            </a:r>
            <a:r>
              <a:rPr lang="en-US" altLang="zh-CN" sz="24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weeks of pregnancy</a:t>
            </a:r>
            <a:r>
              <a:rPr lang="en-US" altLang="zh-CN" sz="2400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Check urine for protein/sugar.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Monitor fetal movements.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Assess danger signs (e.g., bleeding, hypertension, severe headache).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Provide iron and folic acid supplementation.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Give TT immunization (2 doses at least 4 weeks apart).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921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Health Education During ANC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Nutrition and hydration.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Importance of rest and exercise.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Danger signs in pregnancy (e.g., vaginal bleeding, blurred vision, swelling of face/hands).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Birth preparedness and complication readiness (BPCR).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Breastfeeding counseling.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Family planning options post-delivery.</a:t>
            </a:r>
          </a:p>
          <a:p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To give anti-D at 28 weeks and post delivery within 72 hrs.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415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4069</TotalTime>
  <Words>830</Words>
  <Application>Microsoft Office PowerPoint</Application>
  <PresentationFormat>On-screen Show (4:3)</PresentationFormat>
  <Paragraphs>132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 learning objectives  </vt:lpstr>
      <vt:lpstr>Definition of Antenatal care</vt:lpstr>
      <vt:lpstr> Introduction to Antenatal Care</vt:lpstr>
      <vt:lpstr> Objectives of ANC </vt:lpstr>
      <vt:lpstr>Timing and Frequency of Visits (WHO Guidelines) </vt:lpstr>
      <vt:lpstr>Components of First ANC Visit </vt:lpstr>
      <vt:lpstr>Routine Care in Follow-Up Visits </vt:lpstr>
      <vt:lpstr> Health Education During ANC </vt:lpstr>
      <vt:lpstr>High-Risk Pregnancy Identification </vt:lpstr>
      <vt:lpstr>Role of the Nurse in ANC </vt:lpstr>
      <vt:lpstr>Minor discomfort during pregnancy </vt:lpstr>
      <vt:lpstr>Heartburn </vt:lpstr>
      <vt:lpstr>Edema</vt:lpstr>
      <vt:lpstr>Varicosities</vt:lpstr>
      <vt:lpstr>Hemorrhoids</vt:lpstr>
      <vt:lpstr>Some daily activity </vt:lpstr>
      <vt:lpstr>PowerPoint Presentation</vt:lpstr>
      <vt:lpstr>PowerPoint Presentation</vt:lpstr>
      <vt:lpstr>  Folic Acid</vt:lpstr>
      <vt:lpstr>PowerPoint Presentation</vt:lpstr>
      <vt:lpstr>PowerPoint Presentation</vt:lpstr>
      <vt:lpstr>Vitamin D</vt:lpstr>
      <vt:lpstr>Conclusion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Antenatal Care</dc:title>
  <dc:creator>CiTC</dc:creator>
  <cp:lastModifiedBy>HelpTech</cp:lastModifiedBy>
  <cp:revision>134</cp:revision>
  <dcterms:created xsi:type="dcterms:W3CDTF">2011-10-23T10:30:28Z</dcterms:created>
  <dcterms:modified xsi:type="dcterms:W3CDTF">2025-10-06T17:34:42Z</dcterms:modified>
</cp:coreProperties>
</file>