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93" r:id="rId6"/>
    <p:sldId id="260" r:id="rId7"/>
    <p:sldId id="294" r:id="rId8"/>
    <p:sldId id="295" r:id="rId9"/>
    <p:sldId id="296" r:id="rId10"/>
    <p:sldId id="261" r:id="rId11"/>
    <p:sldId id="301" r:id="rId12"/>
    <p:sldId id="262" r:id="rId13"/>
    <p:sldId id="264" r:id="rId14"/>
    <p:sldId id="265" r:id="rId15"/>
    <p:sldId id="266" r:id="rId16"/>
    <p:sldId id="302" r:id="rId17"/>
    <p:sldId id="267" r:id="rId18"/>
    <p:sldId id="268" r:id="rId19"/>
    <p:sldId id="270" r:id="rId20"/>
    <p:sldId id="271" r:id="rId21"/>
    <p:sldId id="272" r:id="rId22"/>
    <p:sldId id="303" r:id="rId23"/>
    <p:sldId id="273" r:id="rId24"/>
    <p:sldId id="292" r:id="rId25"/>
    <p:sldId id="274" r:id="rId26"/>
    <p:sldId id="298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</p:sldIdLst>
  <p:sldSz cx="12192000" cy="6858000"/>
  <p:notesSz cx="6858000" cy="9144000"/>
  <p:defaultTextStyle>
    <a:defPPr>
      <a:defRPr lang="ar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080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10BD5-BD13-493A-9A45-63BE44077674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6D676-967D-4DF3-8CC1-04763AD10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20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D676-967D-4DF3-8CC1-04763AD1094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5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50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4042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92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539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081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280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849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460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3830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291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53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C8F05-3A27-4C07-94D1-9F2E395BFBAE}" type="datetimeFigureOut">
              <a:rPr lang="en-CA" smtClean="0"/>
              <a:pPr/>
              <a:t>06/10/2025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A6E9C-940C-4445-BC2F-7BF0B71F116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3732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50BF07-CE06-BEBE-5619-619A2960BD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i="0" dirty="0" smtClean="0">
                <a:solidFill>
                  <a:srgbClr val="9537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Miscarriage and </a:t>
            </a:r>
            <a:r>
              <a:rPr lang="en-US" sz="3600" b="1" i="0" dirty="0">
                <a:solidFill>
                  <a:srgbClr val="9537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Ectopic Pregnancy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58CCA95-A654-6AFE-87BF-3A118BB2F1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Sahar</a:t>
            </a:r>
            <a:r>
              <a:rPr lang="en-US" sz="28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Ismail Abdulla</a:t>
            </a:r>
            <a:endParaRPr lang="en-US" sz="2800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en-US" sz="28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.in </a:t>
            </a:r>
            <a:r>
              <a:rPr lang="en-US" sz="2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Maternity Nursing</a:t>
            </a:r>
          </a:p>
          <a:p>
            <a:pPr algn="ctr"/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cap="non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sz="2800" cap="none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1" y="748145"/>
            <a:ext cx="175577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5358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EA5448-C764-9211-C891-22DED665C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i="0" dirty="0">
                <a:solidFill>
                  <a:srgbClr val="31859C"/>
                </a:solidFill>
                <a:effectLst/>
                <a:latin typeface="TimesNewRomanPS-BoldMT"/>
              </a:rPr>
              <a:t>Diagnosis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EAB0CF-5FF0-D16D-64A7-07A4E2E22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108"/>
            <a:ext cx="10515600" cy="469985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main differential diagnoses to exclude in a suspected miscarriage include: Ectopic pregnancy, Hydatidiform mole or Cervical/uterine malignancy.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• 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Confirm diagnosis and gestational age — In most cases, pregnancy loss is diagnosed with transvaginal ultrasound.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069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there are two categories of elective abortion procedures: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/>
              <a:t>Medical abortions</a:t>
            </a:r>
            <a:r>
              <a:rPr lang="en-US" dirty="0" smtClean="0"/>
              <a:t> involve the use of medication to terminate the pregnancy and can be done within 10 weeks from your last menstrual period.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/>
              <a:t>Surgical abortions</a:t>
            </a:r>
            <a:r>
              <a:rPr lang="en-US" dirty="0" smtClean="0"/>
              <a:t>, often referred to as “in-clinic abortions,” terminate the pregnancy through a surgical procedure. Surgical abortions can be done throughout all three trimesters, depending on your state’s abortion laws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D5E998-C304-5821-0EDE-90E86E9A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63" y="253219"/>
            <a:ext cx="10945837" cy="896708"/>
          </a:xfrm>
        </p:spPr>
        <p:txBody>
          <a:bodyPr>
            <a:normAutofit/>
          </a:bodyPr>
          <a:lstStyle/>
          <a:p>
            <a:r>
              <a:rPr lang="en-US" sz="3200" b="1" i="0" dirty="0" smtClean="0">
                <a:solidFill>
                  <a:schemeClr val="tx2"/>
                </a:solidFill>
                <a:effectLst/>
                <a:latin typeface="TimesNewRomanPS-BoldMT"/>
              </a:rPr>
              <a:t>Threatened </a:t>
            </a:r>
            <a:r>
              <a:rPr lang="en-US" sz="3200" b="1" i="0" dirty="0">
                <a:solidFill>
                  <a:schemeClr val="tx2"/>
                </a:solidFill>
                <a:effectLst/>
                <a:latin typeface="TimesNewRomanPS-BoldMT"/>
              </a:rPr>
              <a:t>Abortion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296CE6-C67D-A669-5E20-526B52CB6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1371600"/>
            <a:ext cx="10855036" cy="480536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is defined as vaginal bleeding before 20 weeks gestational age in the setting of a positive urine and/or blood pregnancy test with a closed cervical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, without passage of products of conception and without evidence of a fetal or embryonic demise.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0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A threatened abortion can present during early pregnancy with lower abdominal pain, and/or vaginal bleeding.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0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943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D520B6-4DB9-30F5-EB18-E26D03A6B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8"/>
          </a:xfrm>
        </p:spPr>
        <p:txBody>
          <a:bodyPr>
            <a:normAutofit/>
          </a:bodyPr>
          <a:lstStyle/>
          <a:p>
            <a:r>
              <a:rPr lang="en-US" sz="3200" b="1" i="0" dirty="0">
                <a:solidFill>
                  <a:schemeClr val="tx2"/>
                </a:solidFill>
                <a:effectLst/>
                <a:latin typeface="TimesNewRomanPS-BoldMT"/>
              </a:rPr>
              <a:t>Inevitable Abortion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D25684-78FB-661E-58C6-C47CCA187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1357745"/>
            <a:ext cx="10771909" cy="481921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When a spontaneous abortion is almost certain 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occur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cannot be stopped, it is classified 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 inevitable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This happens when there is 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external cervical 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may be dilated and/or rupture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 the membranes in addition to 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vaginal bleeding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lower abdominal or back 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pain, </a:t>
            </a:r>
            <a:r>
              <a:rPr lang="en-US" dirty="0" smtClean="0"/>
              <a:t>the internal </a:t>
            </a:r>
            <a:r>
              <a:rPr lang="en-US" dirty="0" err="1" smtClean="0"/>
              <a:t>os</a:t>
            </a:r>
            <a:r>
              <a:rPr lang="en-US" dirty="0" smtClean="0"/>
              <a:t> is usually open.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137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CE0DF2-4817-BDD4-F161-D3287C4EF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0" dirty="0">
                <a:solidFill>
                  <a:srgbClr val="31859C"/>
                </a:solidFill>
                <a:effectLst/>
                <a:latin typeface="TimesNewRomanPS-BoldMT"/>
              </a:rPr>
              <a:t>Inevitable Abortion Management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23D453-C430-1945-5F28-7FC0A1E58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873" y="1496291"/>
            <a:ext cx="10674927" cy="468067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 the  woman  is  in  the  first  trimester,  does  not  have  excessive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bleeding  or  pain,  has  normal  vital  signs.  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C050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sz="2400" b="0" i="0" dirty="0">
                <a:solidFill>
                  <a:srgbClr val="CC665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  </a:t>
            </a:r>
            <a:r>
              <a:rPr lang="en-US" sz="2400" b="1" i="0" dirty="0">
                <a:solidFill>
                  <a:srgbClr val="CC665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Two  choices:    </a:t>
            </a:r>
            <a:br>
              <a:rPr lang="en-US" sz="2400" b="1" i="0" dirty="0">
                <a:solidFill>
                  <a:srgbClr val="CC665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  Consulting  physician  to  assist  the  abortion  by  terminating  the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pregnancy  with  a  suction  D&amp;C.  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  The  other  choice  is  for  the  woman  to  return  home  to  await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 inevitable  spontaneous  evacuation  of  the  products  of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conception.  (observe  bleeding  and  temperature)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76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0B0EF3-89AD-B239-9AB5-C2E46DC87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>
            <a:normAutofit/>
          </a:bodyPr>
          <a:lstStyle/>
          <a:p>
            <a:r>
              <a:rPr lang="en-US" sz="2800" b="1" i="0" dirty="0">
                <a:solidFill>
                  <a:schemeClr val="tx2"/>
                </a:solidFill>
                <a:effectLst/>
                <a:latin typeface="TimesNewRomanPS-BoldMT"/>
              </a:rPr>
              <a:t>Incomplete Abortion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3803C9-3001-C790-65E5-A86614748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1233055"/>
            <a:ext cx="10771909" cy="494390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</a:t>
            </a:r>
            <a:r>
              <a:rPr lang="en-US" dirty="0" smtClean="0"/>
              <a:t>When a miscarriage begins, but some pregnancy tissue stays in the womb.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The retained placenta (all or part) will eventually be the cause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 bleeding, or infection.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The midwife involves the consulting physician regarding the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care in the event of an infection and to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complete evacuation of the uterus.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992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775" y="450166"/>
            <a:ext cx="10777025" cy="5726797"/>
          </a:xfrm>
        </p:spPr>
        <p:txBody>
          <a:bodyPr/>
          <a:lstStyle/>
          <a:p>
            <a:pPr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What is the difference between a complete and incomplete miscarriage?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may also be called a "spontaneous abortion." Other terms for the early loss of pregnancy include: Complete abortion: All of the products (tissue) of conception leave the body. Incomplete abortion: Only some of the products of conception leave the body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EA20A6-ABD3-4C4F-E515-6DBF4158C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0" dirty="0">
                <a:solidFill>
                  <a:schemeClr val="tx2"/>
                </a:solidFill>
                <a:effectLst/>
                <a:latin typeface="TimesNewRomanPS-BoldMT"/>
              </a:rPr>
              <a:t>Missed Abortion (MA)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C91762-E7F8-3123-B75D-34570D3A6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175"/>
            <a:ext cx="10515600" cy="468578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the  fetus  dies  but  the  products  of  conception  are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retained  for  a  prolonged  period  of  time  (2  or  more  weeks). </a:t>
            </a:r>
            <a:endParaRPr lang="en-US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Does HCG drop with missed miscarriage?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After a miscarriage, </a:t>
            </a:r>
            <a:r>
              <a:rPr lang="en-US" dirty="0" err="1" smtClean="0"/>
              <a:t>hCG</a:t>
            </a:r>
            <a:r>
              <a:rPr lang="en-US" dirty="0" smtClean="0"/>
              <a:t> levels begin to drop, but they don't decrease to </a:t>
            </a:r>
            <a:r>
              <a:rPr lang="en-US" dirty="0" smtClean="0">
                <a:solidFill>
                  <a:srgbClr val="C00000"/>
                </a:solidFill>
              </a:rPr>
              <a:t>zero </a:t>
            </a:r>
            <a:r>
              <a:rPr lang="en-US" dirty="0" smtClean="0"/>
              <a:t>immediately. So, if take a pregnancy test immediately after experiencing a miscarriage, it will almost certainly still be positive. Eventually, </a:t>
            </a:r>
            <a:r>
              <a:rPr lang="en-US" dirty="0" err="1" smtClean="0"/>
              <a:t>hCG</a:t>
            </a:r>
            <a:r>
              <a:rPr lang="en-US" dirty="0" smtClean="0"/>
              <a:t> levels drop enough that they can't be detected by a pregnancy test.</a:t>
            </a:r>
          </a:p>
          <a:p>
            <a:pPr>
              <a:buNone/>
            </a:pPr>
            <a:endParaRPr lang="en-US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3140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4CDBCE-3A9B-6976-D6A3-56DB904F0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/>
          </a:bodyPr>
          <a:lstStyle/>
          <a:p>
            <a:r>
              <a:rPr lang="en-US" sz="3200" b="1" i="0" dirty="0">
                <a:solidFill>
                  <a:srgbClr val="31859C"/>
                </a:solidFill>
                <a:effectLst/>
                <a:latin typeface="TimesNewRomanPS-BoldMT"/>
              </a:rPr>
              <a:t>Management of MA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C674DB-F0AB-0E85-7E74-ECDC62702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4618"/>
            <a:ext cx="10744200" cy="490234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  Order  an  ultrasound  examination  for  confirmation  of  fetal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death.  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If  fetal  death  has  occurred,  there  is  an  increased  risk  of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abnormal  clotting  mechanisms  and  potential  development  of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disseminated  intravascular  coagulopathy  (DIC).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574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7696E3-C040-D492-393A-72F8ABDE4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0" dirty="0">
                <a:solidFill>
                  <a:srgbClr val="31859C"/>
                </a:solidFill>
                <a:effectLst/>
                <a:latin typeface="Times New Roman" pitchFamily="18" charset="0"/>
                <a:cs typeface="Times New Roman" pitchFamily="18" charset="0"/>
              </a:rPr>
              <a:t>Management of MA cont.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F82282-231C-E138-CE23-697880798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  The  woman  should  be  referred  for  medical  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   </a:t>
            </a:r>
            <a:endParaRPr lang="en-US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  The  following  baseline  coagulation  studies  may  be  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requested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1.Prothrombin       2. Partial prothrombin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Fibrinogen           4. Platelets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63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E942EE-5EB5-A10A-96F7-DF40A4B03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i="0" smtClean="0">
                <a:solidFill>
                  <a:srgbClr val="31859C"/>
                </a:solidFill>
                <a:effectLst/>
                <a:latin typeface="Times New Roman" pitchFamily="18" charset="0"/>
                <a:cs typeface="Times New Roman" pitchFamily="18" charset="0"/>
              </a:rPr>
              <a:t>Learning objectives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BD4B6E-D47D-DF90-19F7-AC5087648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end of this session, you will be able to…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Define abortion and its types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Explain ectopic pregnancy and its types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Enumerate the causes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miscarriage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Explain the midwifery assessment and management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abortion and ectopic pregnancy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6092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9B7C14-498A-67E7-E525-236E8AEA5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0" dirty="0">
                <a:solidFill>
                  <a:schemeClr val="tx2"/>
                </a:solidFill>
                <a:effectLst/>
                <a:latin typeface="Times New Roman" pitchFamily="18" charset="0"/>
                <a:cs typeface="Times New Roman" panose="02020603050405020304" pitchFamily="18" charset="0"/>
              </a:rPr>
              <a:t>Habitual  </a:t>
            </a:r>
            <a:r>
              <a:rPr lang="en-US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Abortion( Recurrent)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A64678-E04A-4792-EF88-BBB44DEA7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343891"/>
            <a:ext cx="11218984" cy="4833072"/>
          </a:xfrm>
        </p:spPr>
        <p:txBody>
          <a:bodyPr>
            <a:normAutofit/>
          </a:bodyPr>
          <a:lstStyle/>
          <a:p>
            <a:r>
              <a:rPr lang="en-US" b="0" i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anose="02020603050405020304" pitchFamily="18" charset="0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  the  term  applied  when  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spontaneous abortion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has  terminated  the  course  of  three  or  more  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consecutive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pregnancies.  </a:t>
            </a:r>
          </a:p>
          <a:p>
            <a:pPr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most common cause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parental chromosomal abnormalities, untreated hypothyroidism, uncontrolled diabetes mellitus, certain uterine anatomic abnormalities, and antiphospholipid antibody syndrome (APS)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32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324BF8-ED97-C9D1-D14C-F436A40AA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>
            <a:normAutofit/>
          </a:bodyPr>
          <a:lstStyle/>
          <a:p>
            <a:r>
              <a:rPr lang="en-US" sz="2800" b="1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Habitual  Abortion  cont.,</a:t>
            </a:r>
            <a:endParaRPr lang="en-US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402759-91B2-F324-A0FF-5667FB8A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164" y="1136073"/>
            <a:ext cx="10702636" cy="5040890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Developmental  abnormalities  of  the  genital  tract  (e.g.,  bicornuate  uterus,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vaginal  septum)  should  be  ruled  out.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Follow-­‐up  care  of  the  woman  by  the  physician/midwife  team  </a:t>
            </a:r>
            <a:br>
              <a:rPr lang="en-US" sz="2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includes: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  support  through  the  grieving  process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counseling  regarding  contraception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resumption  of  sexual  intercourse  within  2  to  4  weeks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future  pregnancy  counseling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154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8766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Treatment of recurrent abortion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low-dose aspirin tablets and low-dose heparin injections (blood thinner) in the early part of pregnancy may improve the chances of a live birth.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598A46-1B5C-6127-FFAD-40C687835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0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Rh-­‐negative  mothers    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A01855-2100-324E-B5A9-F0DD736AA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Regardless  of  the  category  of  spontaneous  abortion,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all  Rh­‐negative  mothers  with  negative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antibody 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  should  receive  Rh  immune  globulin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(e.g.,  RhoGAM)  within  72  hours  of  the  abortion.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4679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7FE4DF-7D58-0FE8-FA84-A9CA47D6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abortion and future pregnancies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9189DE-6682-D95D-7583-A05453A9C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Ovulation may start as soon as two weeks after a miscarriage 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might return within four to six weeks.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type of contraception can be used immediately after a miscarriage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having sex should be avoided for two weeks after a miscarriage.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pregnancy: a women should be ready physically and emotionally.</a:t>
            </a:r>
          </a:p>
        </p:txBody>
      </p:sp>
    </p:spTree>
    <p:extLst>
      <p:ext uri="{BB962C8B-B14F-4D97-AF65-F5344CB8AC3E}">
        <p14:creationId xmlns:p14="http://schemas.microsoft.com/office/powerpoint/2010/main" val="10438283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2BC245-4200-B601-E1B7-EAC1209F0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202"/>
          </a:xfrm>
        </p:spPr>
        <p:txBody>
          <a:bodyPr>
            <a:normAutofit/>
          </a:bodyPr>
          <a:lstStyle/>
          <a:p>
            <a:r>
              <a:rPr lang="en-US" sz="32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Ectopic  Pregnancy  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22BB57-CA29-13A5-184D-B513E80CD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36" y="1246909"/>
            <a:ext cx="10633364" cy="493005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Ectopic  pregnancy  occurs  whenever  the  blastocyst  implants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anywhere  except  in  the  endometrium  lining  the  uterine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cavity.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Possible  sites  for  ectopic  pregnancy  include: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the  cervix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­fallopian  tubes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­ovaries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abdomen.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1832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267B91-A89E-7DAB-28BE-52CEB4962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4F7402F-084D-9C78-0CC1-4843C0BBDC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13226"/>
            <a:ext cx="12202437" cy="7341090"/>
          </a:xfrm>
        </p:spPr>
      </p:pic>
    </p:spTree>
    <p:extLst>
      <p:ext uri="{BB962C8B-B14F-4D97-AF65-F5344CB8AC3E}">
        <p14:creationId xmlns:p14="http://schemas.microsoft.com/office/powerpoint/2010/main" val="22045273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B078D5-ECA8-C937-E828-02A446F05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31859C"/>
                </a:solidFill>
                <a:latin typeface="Times New Roman" pitchFamily="18" charset="0"/>
                <a:cs typeface="Times New Roman" pitchFamily="18" charset="0"/>
              </a:rPr>
              <a:t>Etiopathology</a:t>
            </a:r>
            <a:r>
              <a:rPr lang="en-US" sz="3600" b="1" i="0" dirty="0">
                <a:solidFill>
                  <a:srgbClr val="31859C"/>
                </a:solidFill>
                <a:effectLst/>
                <a:latin typeface="Times New Roman" pitchFamily="18" charset="0"/>
                <a:cs typeface="Times New Roman" pitchFamily="18" charset="0"/>
              </a:rPr>
              <a:t>    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9BD48E-48DE-E354-E047-0D8286430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091" y="1440873"/>
            <a:ext cx="10556205" cy="4601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conditions that increase the risk of EP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include the </a:t>
            </a:r>
            <a:r>
              <a:rPr lang="en-US" sz="22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following;</a:t>
            </a:r>
            <a:endParaRPr lang="en-US" sz="22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US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pelvic  inflammatory disease 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previous tube infections(salpingitis)</a:t>
            </a:r>
          </a:p>
          <a:p>
            <a:pPr>
              <a:lnSpc>
                <a:spcPct val="170000"/>
              </a:lnSpc>
            </a:pPr>
            <a:r>
              <a:rPr lang="en-US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History of tubal pregnancy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:(previous  ectopic  pregnancy)</a:t>
            </a:r>
          </a:p>
          <a:p>
            <a:pPr>
              <a:lnSpc>
                <a:spcPct val="170000"/>
              </a:lnSpc>
            </a:pPr>
            <a:r>
              <a:rPr 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 of tubal surgery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conception after tubal ligation</a:t>
            </a:r>
          </a:p>
          <a:p>
            <a:pPr>
              <a:lnSpc>
                <a:spcPct val="170000"/>
              </a:lnSpc>
            </a:pPr>
            <a:r>
              <a:rPr lang="en-US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Infertile subject 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undergoing ovulation induction with different  ovulogens </a:t>
            </a:r>
          </a:p>
          <a:p>
            <a:pPr>
              <a:lnSpc>
                <a:spcPct val="170000"/>
              </a:lnSpc>
            </a:pPr>
            <a:r>
              <a:rPr lang="en-US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Other causative factors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intrauterine contraceptive device(IUCD) and rupture appendix.  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0105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C7161E-CFEE-4EC2-BF80-F529BB319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5748"/>
          </a:xfrm>
        </p:spPr>
        <p:txBody>
          <a:bodyPr>
            <a:normAutofit/>
          </a:bodyPr>
          <a:lstStyle/>
          <a:p>
            <a:r>
              <a:rPr lang="en-US" sz="32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Symptoms  of  ectopic  pregnancy    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863B43-1CA6-7543-6339-7C7D93439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873" y="1246909"/>
            <a:ext cx="10674927" cy="49300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vaginal  bleeding  and  spotting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occasionally  pelvic  pain. 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i="0" dirty="0">
                <a:solidFill>
                  <a:srgbClr val="C050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 Because  the  levels  of  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B‐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hCG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are  lower  and  more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slowly  rising,  a  woman  may  have  fewer  presumptive  signs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  pregnancy.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9707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5812D8-CB96-A422-0E57-4C9021177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3170"/>
          </a:xfrm>
        </p:spPr>
        <p:txBody>
          <a:bodyPr>
            <a:noAutofit/>
          </a:bodyPr>
          <a:lstStyle/>
          <a:p>
            <a:r>
              <a:rPr lang="en-US" sz="36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Diagnosis  of  ectopic  pregnancy  </a:t>
            </a:r>
            <a:br>
              <a:rPr lang="en-US" sz="36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B012D9-4A78-C948-3D84-F28EF52F7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483" y="1068711"/>
            <a:ext cx="11955517" cy="512401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  Early  diagnosis  of  ectopic  pregnancy  in  recent  years  has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greatly  improved  the  outcome  of  tubal  patency  and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diminished  the  numbers  of  catastrophic  tubal  rupture.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  Consideration  of  ectopic  pregnancy  in  the  differential  of  </a:t>
            </a: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early  pregnancy </a:t>
            </a:r>
            <a:endParaRPr lang="en-US" sz="2400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vaginal  bleeding  and  pelvic  pain  as  </a:t>
            </a: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well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as  the  use  of  serial  </a:t>
            </a:r>
            <a:r>
              <a:rPr lang="en-US" sz="24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BhCG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 serum  </a:t>
            </a:r>
            <a:r>
              <a:rPr lang="en-US" sz="24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progesteron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and  </a:t>
            </a: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ultrasound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have  increased  the  likelihood  of  early  </a:t>
            </a: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diagnosis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168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3FB4D2-AC62-8B98-DFEE-2C8F138E3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31859C"/>
                </a:solidFill>
                <a:effectLst/>
                <a:latin typeface="TimesNewRomanPS-BoldMT"/>
              </a:rPr>
              <a:t>Introduction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84A22A-6663-8714-DCDD-0BD1410C4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710" y="1427018"/>
            <a:ext cx="10058400" cy="3588327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>
                <a:solidFill>
                  <a:srgbClr val="9537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Miscarriage</a:t>
            </a:r>
            <a:r>
              <a:rPr lang="en-US" sz="8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According to the World Health Organization (WHO), a miscarriage is the spontaneous loss of a fetus that occurs before the 20th week of pregnancy. </a:t>
            </a:r>
            <a:r>
              <a:rPr lang="en-US" sz="8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Pregnancy losses after the 20th week are considered stillbirths</a:t>
            </a:r>
            <a:r>
              <a:rPr lang="en-US" sz="8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These early pregnancy losses are often due to chromosomal problems that make it impossible for the fetus to develop.</a:t>
            </a:r>
            <a:endParaRPr lang="en-US" sz="8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3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3676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BE6093-EF63-C376-3EBA-818524B50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1523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Medical  management    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404FD0-AD98-BEF7-4FD6-B2B3F3689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918" y="1182414"/>
            <a:ext cx="9553904" cy="499454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Medical  management  of  ectopic  pregnancy  with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methotrexate  has  diminished  the  need  for  surgical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intervention  and  has  also  improved  the  potential  of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preserving  tubal  function  and  therefore  a  woman’s  fertility.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However,  medical  management  is  reliant  on  early  diagnosis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  to  significant  distortion  of  the  fallopian  tube  and  rupture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  the  pregnancy  into  the  abdomen.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5153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D909B8-F137-89B4-DA67-FEC06B7F1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5758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Tubal  pregnancy    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E54EA5-318D-DB4D-FF3F-49CD7F6F5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683" y="1213945"/>
            <a:ext cx="10660117" cy="4963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It  accounts  for  95  percent  or  more  of  ectopic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pregnancies.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Signs  and  symptoms  are  those  of  tubal  rupture  or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abortion  and  may  vary  widely  from  woman  to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woman.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0522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8E7214-ED33-26D0-3379-ED40D8FA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0351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Tubal  pregnancy  signs  and  symptoms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5DF681-88AE-30E7-AEEC-C70FCFFFF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510" y="1198179"/>
            <a:ext cx="10581290" cy="497878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Sudden  experience  of  sharp,  stabbing,  tearing,  severe  lower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abdominal  pain.  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Hypotension  and  other  signs  of  shock  may  or  may  not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develop  quickly.  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Abdomen  is  tender,  and  vaginal  examination  is  quite  painful.  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Movement  of  the  cervix  elicits  exquisite  pain.  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A  tender,  boggy  mass  may  be  felt  to  one  side  of  the  uterus.  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Pain  in  the  neck  or  shoulder,  especially  on  inspiration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3223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FB3F36-138E-1D83-A147-68F1C244A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Midwifery  and  medical  management    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D6AB67-4381-7748-FC39-EC48278F4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386" y="1371600"/>
            <a:ext cx="10707414" cy="48053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Screening  with  history,  physical  assessment,  and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laboratory  evaluation,  including  ultrasound  scanning,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  within  the  scope  of  midwifery  care.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Medical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management  (uterine  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curettage, methotrexate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administration  and  Laparoscopy)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1779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73EB0F-1820-8013-E4BA-1C26502BD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Ovarian  Pregnancy  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354A74-041D-E2D3-893E-E3E1AC484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Ovarian  pregnancy  is  rare.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Vaginal  bleeding  or  spotting  may  be  the  presenting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complaint.  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Symptoms  relate  to  rupture  into  the  peritoneal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cavity  and  are  similar  to  those  of  tubal  rupture.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3600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D3FAD8-80E8-A2BA-F382-563B73558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Abdominal  pregnancy  (AP)    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AD065-5474-6113-B6FD-9BA8CB0C6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Is  almost  always  the  result  of  an  early  tubal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pregnancy  rupture  or  abortion  into  the  peritoneal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cavity.  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In  a  few  exceedingly  rare  cases,  the  fertilized  ovum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makes  the  abdomen  the  site  of  its  primary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implantation.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Pregnancy  may  in  fact  proceed  even  to  term.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640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417F9F-FB55-FB01-67D1-95DD5EB0B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Diagnosis  of  AP  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1D3CBA-F143-9B06-6794-B11AF2DD9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Ultrasound  examination  may  or  may  not  make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 diagnosis,  especially  later  in  pregnancy. 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Delivery  must  be  by  abdominal  route,  clearly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requiring  medical  management.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8040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D249A4-8180-3C44-4113-0ED6B9A56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0" dirty="0">
                <a:solidFill>
                  <a:srgbClr val="31859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Cervical  Pregnancy  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749434-1407-548D-4B8D-B69F109E3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Cervical  pregnancy  is  also  rare.  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Signs  and  symptoms  include: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  painless  bleeding  soon  after  the 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  of  implantation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  palpation  of  a  cervical  mass  with  distention  and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thinning  of  the  cervical  wall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partial  dilatation  of  the  external  cervical 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  slightly  enlarged  uterine  fundus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9568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B6CD11-19D9-B2E2-D13C-1DB706DC0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 Diagnosis  will  be  made  with  slowly  rising 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BhCG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levels  and  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ultrasound  exam. 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Referral  for  medical  management  is  always  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indicated.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3079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563BCE-E98F-96DA-15BA-81DA6EE54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i="0" dirty="0" smtClean="0">
                <a:solidFill>
                  <a:srgbClr val="31859C"/>
                </a:solidFill>
                <a:effectLst/>
                <a:latin typeface="TimesNewRomanPS-BoldMT"/>
              </a:rPr>
              <a:t>Learning outcomes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79C956-CB48-811A-87AD-A9F5104A1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Now, you will be able to…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Explain ectopic pregnancy and its type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Explain the midwifery assessment and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management for abortion and ectopic pregnancy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58D99ED-2F12-8CB6-F376-5B21ECD64B08}"/>
              </a:ext>
            </a:extLst>
          </p:cNvPr>
          <p:cNvSpPr txBox="1"/>
          <p:nvPr/>
        </p:nvSpPr>
        <p:spPr>
          <a:xfrm>
            <a:off x="3049172" y="2194377"/>
            <a:ext cx="60983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980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406E41-C3CD-EF9D-3B04-19C7EFCFA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3343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31859C"/>
                </a:solidFill>
                <a:latin typeface="TimesNewRomanPS-BoldMT"/>
              </a:rPr>
              <a:t>Types of miscarriage </a:t>
            </a:r>
            <a:br>
              <a:rPr lang="en-US" sz="2800" b="1" dirty="0" smtClean="0">
                <a:solidFill>
                  <a:srgbClr val="31859C"/>
                </a:solidFill>
                <a:latin typeface="TimesNewRomanPS-BoldMT"/>
              </a:rPr>
            </a:br>
            <a:r>
              <a:rPr lang="en-US" sz="2800" b="1" dirty="0" smtClean="0">
                <a:solidFill>
                  <a:srgbClr val="31859C"/>
                </a:solidFill>
                <a:latin typeface="TimesNewRomanPS-BoldMT"/>
              </a:rPr>
              <a:t/>
            </a:r>
            <a:br>
              <a:rPr lang="en-US" sz="2800" b="1" dirty="0" smtClean="0">
                <a:solidFill>
                  <a:srgbClr val="31859C"/>
                </a:solidFill>
                <a:latin typeface="TimesNewRomanPS-BoldMT"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A7FDFF-B30A-C2A5-E793-804F62E66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437" y="703385"/>
            <a:ext cx="10847363" cy="547357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rgbClr val="31859C"/>
                </a:solidFill>
                <a:latin typeface="TimesNewRomanPS-BoldMT"/>
              </a:rPr>
              <a:t>1- Spontaneous Abortion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rgbClr val="31859C"/>
                </a:solidFill>
                <a:latin typeface="TimesNewRomanPS-BoldMT"/>
              </a:rPr>
              <a:t>2- induced Abortion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NewRomanPS-BoldMT"/>
              </a:rPr>
              <a:t>Spontaneous Abortion </a:t>
            </a:r>
            <a:r>
              <a:rPr lang="en-US" sz="3600" b="1" i="0" dirty="0">
                <a:solidFill>
                  <a:srgbClr val="31859C"/>
                </a:solidFill>
                <a:effectLst/>
                <a:latin typeface="TimesNewRomanPS-BoldMT"/>
              </a:rPr>
              <a:t/>
            </a:r>
            <a:br>
              <a:rPr lang="en-US" sz="3600" b="1" i="0" dirty="0">
                <a:solidFill>
                  <a:srgbClr val="31859C"/>
                </a:solidFill>
                <a:effectLst/>
                <a:latin typeface="TimesNewRomanPS-BoldMT"/>
              </a:rPr>
            </a:br>
            <a:r>
              <a:rPr lang="en-US" sz="3600" b="0" i="0" dirty="0">
                <a:solidFill>
                  <a:srgbClr val="000000"/>
                </a:solidFill>
                <a:effectLst/>
                <a:latin typeface="ArialMT"/>
              </a:rPr>
              <a:t>•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 </a:t>
            </a:r>
            <a:r>
              <a:rPr lang="en-US" sz="31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commonly known as “miscarriage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Occurs naturally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,.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Approximately 10 to 15 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all clinically diagnosed pregnancies are lost </a:t>
            </a:r>
            <a:r>
              <a:rPr lang="en-US" sz="3100" dirty="0" smtClean="0"/>
              <a:t>, 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actual number is likely higher because many miscarriages occur so early in pregnancy that a women doesn't realize she's 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pregnant.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400" dirty="0" smtClean="0">
                <a:solidFill>
                  <a:srgbClr val="FF0000"/>
                </a:solidFill>
              </a:rPr>
              <a:t>induced Abortion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Induced abortion occurs with the help of medical devices or with assistance.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28852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3AB4F5C-913B-5F8E-173E-60CB87EA1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  <a:r>
              <a:rPr lang="en-US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326301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4910EE-2B7E-A66B-2F82-E1386F6CF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068246-8657-25EE-98F2-3289E4F9D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The  primary  reason  is  genetic  abnormality  (75  to  90%). </a:t>
            </a:r>
            <a:endParaRPr lang="en-US" dirty="0">
              <a:solidFill>
                <a:schemeClr val="accent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Blighted ovum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Blighted ovum occurs when no embryo forms.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Intrauterine fetal demise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In this situation an embryo forms but stop developing and dies before any symptoms of pregnancy loss occur.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00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318874-DF77-4FED-ECF1-110137649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909" y="365126"/>
            <a:ext cx="10868891" cy="66011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Molar pregnancy and partial molar pregnancy .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2FF646-9C3E-39A0-4A5B-D10FF1F9E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491" y="942109"/>
            <a:ext cx="11277600" cy="523485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With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molar pregnancy, both sets of chromosomes come from the father .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Amolar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pregnancy is associated with abnormal growth of the placenta; there is usually no fetal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development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  Other  reasons  include: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abnormal  progesterone  levels  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  thyroid  abnormalities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uncontrolled  diabetes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uterine  anomalies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infection  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-­ autoimmune  disease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577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74BB81-B509-0DB4-143D-CBC80AAB7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does not cause miscarriage?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DA857D-29EA-CED9-134D-EB8EDD701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385455"/>
            <a:ext cx="10841182" cy="479150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Routine activities such as :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Exercise, including high – intensity activities such as jogging and cycling 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Sexual intercourse.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Working, provided that the women is not exposed to harmful chemicals or radiation.</a:t>
            </a:r>
          </a:p>
        </p:txBody>
      </p:sp>
    </p:spTree>
    <p:extLst>
      <p:ext uri="{BB962C8B-B14F-4D97-AF65-F5344CB8AC3E}">
        <p14:creationId xmlns:p14="http://schemas.microsoft.com/office/powerpoint/2010/main" val="1385795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B25D50-7861-10F7-C289-992747C2D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Symptoms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5AA685-0F2D-796B-2A87-BDC3B4C01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71600"/>
            <a:ext cx="10744200" cy="48053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 and symptoms 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Vaginal spotting or bleeding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Pain or cramping in abdomen or lower back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Fluid or tissue passing from vagina</a:t>
            </a:r>
          </a:p>
        </p:txBody>
      </p:sp>
    </p:spTree>
    <p:extLst>
      <p:ext uri="{BB962C8B-B14F-4D97-AF65-F5344CB8AC3E}">
        <p14:creationId xmlns:p14="http://schemas.microsoft.com/office/powerpoint/2010/main" val="1131367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2CCF63-2141-D643-457F-98C5E276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20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43274E-2259-E183-9D35-23D71A590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873" y="1343891"/>
            <a:ext cx="10674927" cy="483307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women older than 35 have a higher risk of miscarriage than do younger women.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Previous miscarriages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Women who have had two or more consecutive miscarriages are at higher risk of miscarriage.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Uterine or cervical problems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Certain uterine abnormalities or weak cervical tissues ( incompetent cervix ) might increase the risk of miscarriage.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Smoking, alcohol and illicit drugs.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Weight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 under weight or over weight)</a:t>
            </a:r>
          </a:p>
        </p:txBody>
      </p:sp>
    </p:spTree>
    <p:extLst>
      <p:ext uri="{BB962C8B-B14F-4D97-AF65-F5344CB8AC3E}">
        <p14:creationId xmlns:p14="http://schemas.microsoft.com/office/powerpoint/2010/main" val="83144390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520</Words>
  <Application>Microsoft Office PowerPoint</Application>
  <PresentationFormat>Custom</PresentationFormat>
  <Paragraphs>125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1_Office Theme</vt:lpstr>
      <vt:lpstr>Miscarriage and Ectopic Pregnancy  </vt:lpstr>
      <vt:lpstr> Learning objectives </vt:lpstr>
      <vt:lpstr>Introduction</vt:lpstr>
      <vt:lpstr>Types of miscarriage   </vt:lpstr>
      <vt:lpstr>Causes</vt:lpstr>
      <vt:lpstr>Molar pregnancy and partial molar pregnancy . </vt:lpstr>
      <vt:lpstr>What does not cause miscarriage?</vt:lpstr>
      <vt:lpstr>Symptoms </vt:lpstr>
      <vt:lpstr>Risk factors</vt:lpstr>
      <vt:lpstr>Diagnosis</vt:lpstr>
      <vt:lpstr>there are two categories of elective abortion procedures:</vt:lpstr>
      <vt:lpstr>Threatened Abortion</vt:lpstr>
      <vt:lpstr>Inevitable Abortion</vt:lpstr>
      <vt:lpstr>Inevitable Abortion Management</vt:lpstr>
      <vt:lpstr>Incomplete Abortion</vt:lpstr>
      <vt:lpstr>PowerPoint Presentation</vt:lpstr>
      <vt:lpstr>Missed Abortion (MA)</vt:lpstr>
      <vt:lpstr>Management of MA</vt:lpstr>
      <vt:lpstr>Management of MA cont.  </vt:lpstr>
      <vt:lpstr>Habitual  Abortion( Recurrent)  </vt:lpstr>
      <vt:lpstr>Habitual  Abortion  cont.,</vt:lpstr>
      <vt:lpstr>Treatment of recurrent abortion </vt:lpstr>
      <vt:lpstr>Rh-­‐negative  mothers    </vt:lpstr>
      <vt:lpstr>After abortion and future pregnancies</vt:lpstr>
      <vt:lpstr>Ectopic  Pregnancy  </vt:lpstr>
      <vt:lpstr>PowerPoint Presentation</vt:lpstr>
      <vt:lpstr>Etiopathology    </vt:lpstr>
      <vt:lpstr>Symptoms  of  ectopic  pregnancy    </vt:lpstr>
      <vt:lpstr>Diagnosis  of  ectopic  pregnancy   </vt:lpstr>
      <vt:lpstr>Medical  management    </vt:lpstr>
      <vt:lpstr>Tubal  pregnancy    </vt:lpstr>
      <vt:lpstr>Tubal  pregnancy  signs  and  symptoms</vt:lpstr>
      <vt:lpstr>Midwifery  and  medical  management    </vt:lpstr>
      <vt:lpstr>Ovarian  Pregnancy  </vt:lpstr>
      <vt:lpstr>Abdominal  pregnancy  (AP)    </vt:lpstr>
      <vt:lpstr>Diagnosis  of  AP  </vt:lpstr>
      <vt:lpstr>Cervical  Pregnancy  </vt:lpstr>
      <vt:lpstr>PowerPoint Presentation</vt:lpstr>
      <vt:lpstr>Learning outcomes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Warda</dc:creator>
  <cp:lastModifiedBy>HelpTech</cp:lastModifiedBy>
  <cp:revision>90</cp:revision>
  <dcterms:created xsi:type="dcterms:W3CDTF">2022-04-04T20:39:24Z</dcterms:created>
  <dcterms:modified xsi:type="dcterms:W3CDTF">2025-10-06T18:33:25Z</dcterms:modified>
</cp:coreProperties>
</file>