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Lst>
  <p:notesMasterIdLst>
    <p:notesMasterId r:id="rId37"/>
  </p:notesMasterIdLst>
  <p:sldIdLst>
    <p:sldId id="256" r:id="rId3"/>
    <p:sldId id="306" r:id="rId4"/>
    <p:sldId id="307" r:id="rId5"/>
    <p:sldId id="308" r:id="rId6"/>
    <p:sldId id="270" r:id="rId7"/>
    <p:sldId id="272" r:id="rId8"/>
    <p:sldId id="274" r:id="rId9"/>
    <p:sldId id="276" r:id="rId10"/>
    <p:sldId id="277" r:id="rId11"/>
    <p:sldId id="278" r:id="rId12"/>
    <p:sldId id="279" r:id="rId13"/>
    <p:sldId id="280" r:id="rId14"/>
    <p:sldId id="281" r:id="rId15"/>
    <p:sldId id="285" r:id="rId16"/>
    <p:sldId id="286" r:id="rId17"/>
    <p:sldId id="287" r:id="rId18"/>
    <p:sldId id="288" r:id="rId19"/>
    <p:sldId id="296" r:id="rId20"/>
    <p:sldId id="297" r:id="rId21"/>
    <p:sldId id="298" r:id="rId22"/>
    <p:sldId id="289" r:id="rId23"/>
    <p:sldId id="293" r:id="rId24"/>
    <p:sldId id="292" r:id="rId25"/>
    <p:sldId id="294" r:id="rId26"/>
    <p:sldId id="290" r:id="rId27"/>
    <p:sldId id="291" r:id="rId28"/>
    <p:sldId id="299" r:id="rId29"/>
    <p:sldId id="300" r:id="rId30"/>
    <p:sldId id="301" r:id="rId31"/>
    <p:sldId id="302" r:id="rId32"/>
    <p:sldId id="303" r:id="rId33"/>
    <p:sldId id="304" r:id="rId34"/>
    <p:sldId id="309"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8B85D-9FB8-40E5-8696-3FFD51101CC8}" type="datetimeFigureOut">
              <a:rPr lang="en-CA" smtClean="0"/>
              <a:pPr/>
              <a:t>06/10/2025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23453-BD01-4C82-9DD6-148C0AC7FDD8}" type="slidenum">
              <a:rPr lang="en-CA" smtClean="0"/>
              <a:pPr/>
              <a:t>‹#›</a:t>
            </a:fld>
            <a:endParaRPr lang="en-CA" dirty="0"/>
          </a:p>
        </p:txBody>
      </p:sp>
    </p:spTree>
    <p:extLst>
      <p:ext uri="{BB962C8B-B14F-4D97-AF65-F5344CB8AC3E}">
        <p14:creationId xmlns:p14="http://schemas.microsoft.com/office/powerpoint/2010/main" val="308700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623453-BD01-4C82-9DD6-148C0AC7FDD8}" type="slidenum">
              <a:rPr lang="en-CA" smtClean="0"/>
              <a:pPr/>
              <a:t>5</a:t>
            </a:fld>
            <a:endParaRPr lang="en-CA"/>
          </a:p>
        </p:txBody>
      </p:sp>
    </p:spTree>
    <p:extLst>
      <p:ext uri="{BB962C8B-B14F-4D97-AF65-F5344CB8AC3E}">
        <p14:creationId xmlns:p14="http://schemas.microsoft.com/office/powerpoint/2010/main" val="165434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623453-BD01-4C82-9DD6-148C0AC7FDD8}" type="slidenum">
              <a:rPr lang="en-CA" smtClean="0"/>
              <a:pPr/>
              <a:t>6</a:t>
            </a:fld>
            <a:endParaRPr lang="en-CA"/>
          </a:p>
        </p:txBody>
      </p:sp>
    </p:spTree>
    <p:extLst>
      <p:ext uri="{BB962C8B-B14F-4D97-AF65-F5344CB8AC3E}">
        <p14:creationId xmlns:p14="http://schemas.microsoft.com/office/powerpoint/2010/main" val="151326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428310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60379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166409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EB6EC-A39F-4C4E-AA92-9EAA448369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5FB61D-A953-4408-A782-071DC67D7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D223922-A6E1-43B8-BF93-374FA7ECF01B}"/>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5" name="Footer Placeholder 4">
            <a:extLst>
              <a:ext uri="{FF2B5EF4-FFF2-40B4-BE49-F238E27FC236}">
                <a16:creationId xmlns:a16="http://schemas.microsoft.com/office/drawing/2014/main" xmlns="" id="{16E869D1-9AEE-4A2F-B46C-874C03331D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5A07767-4FE2-450B-BD51-D0DD8257F56E}"/>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215677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E18DA-ECF6-441B-943C-A04910BCE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F6FA5C-2405-4C67-8355-B2B31161CA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082A77-68F7-4714-AD66-0DCE4BF33512}"/>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5" name="Footer Placeholder 4">
            <a:extLst>
              <a:ext uri="{FF2B5EF4-FFF2-40B4-BE49-F238E27FC236}">
                <a16:creationId xmlns:a16="http://schemas.microsoft.com/office/drawing/2014/main" xmlns="" id="{EBD2EA0E-9FAF-45CC-B459-06C7C0CC05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1B12C2CA-DCF0-40CD-A79F-685EC49D4F4A}"/>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472354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CEB38-2AAC-4507-B6DE-5A3A9C49EC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04DCE53-6FC7-4EB2-825C-AC2029A49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9E6977-C51A-49CB-9ABE-A1B09BBCE75B}"/>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5" name="Footer Placeholder 4">
            <a:extLst>
              <a:ext uri="{FF2B5EF4-FFF2-40B4-BE49-F238E27FC236}">
                <a16:creationId xmlns:a16="http://schemas.microsoft.com/office/drawing/2014/main" xmlns="" id="{D64BBD8C-58A7-4F7A-BFF9-B906CE0341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84FECAE5-CC4E-48D9-83EC-FCC716C74EAE}"/>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398056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89BDF-D1ED-4454-A4D6-DB4B56FF0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4EFC689-369B-473E-96E5-FE667DB82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7D33C6-6687-4A39-8CF7-A59105C467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2CA76F-12FF-40F2-9D14-1C9C855CB4BA}"/>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6" name="Footer Placeholder 5">
            <a:extLst>
              <a:ext uri="{FF2B5EF4-FFF2-40B4-BE49-F238E27FC236}">
                <a16:creationId xmlns:a16="http://schemas.microsoft.com/office/drawing/2014/main" xmlns="" id="{132CF7B8-C1D2-4796-94D1-68007F7090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DACD7A4A-0354-4F43-9743-9087DFBB9358}"/>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381224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DFDD3-7704-4CAA-877B-D20761C82C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87CBDB-78DE-40FC-8C37-538210C68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CC399E-AF40-426D-A663-BDFE35B621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4D2DE2-7298-4B7E-AB9E-5F85F44CD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436E49-D53D-4D39-89F4-5B3CF5747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1DDAA06-970A-4462-BD4B-344E9CEC631F}"/>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8" name="Footer Placeholder 7">
            <a:extLst>
              <a:ext uri="{FF2B5EF4-FFF2-40B4-BE49-F238E27FC236}">
                <a16:creationId xmlns:a16="http://schemas.microsoft.com/office/drawing/2014/main" xmlns="" id="{4B528950-3605-422B-A15E-F1BE508CF95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DF321C9A-D162-494F-AFDB-E610323FEDC0}"/>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211789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F6BAB-DA05-43BF-A545-9F96B17412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5EEBD0-4C49-426C-8B85-62FEFD5ED9A4}"/>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4" name="Footer Placeholder 3">
            <a:extLst>
              <a:ext uri="{FF2B5EF4-FFF2-40B4-BE49-F238E27FC236}">
                <a16:creationId xmlns:a16="http://schemas.microsoft.com/office/drawing/2014/main" xmlns="" id="{87AA5D4D-7A84-4D71-B113-022CE38036E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3A5785F2-0806-44D8-A557-CF13D838C565}"/>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18304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4FD9F5-7D99-4B17-9CF5-B9E6C293EC88}"/>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3" name="Footer Placeholder 2">
            <a:extLst>
              <a:ext uri="{FF2B5EF4-FFF2-40B4-BE49-F238E27FC236}">
                <a16:creationId xmlns:a16="http://schemas.microsoft.com/office/drawing/2014/main" xmlns="" id="{48AE29D3-E399-4677-9C3A-12F9D228EC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DC20B5EE-AD3B-4889-846E-044B93389F80}"/>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3335618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E9EAF-F987-4C28-98C7-5E262898E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155F731-F1CC-4A81-8818-EE6F4C1B80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A3ADA0B-4F69-4CBC-AD5C-361E98A41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026EE84-CC6B-4C5A-B585-B5FD824424F3}"/>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6" name="Footer Placeholder 5">
            <a:extLst>
              <a:ext uri="{FF2B5EF4-FFF2-40B4-BE49-F238E27FC236}">
                <a16:creationId xmlns:a16="http://schemas.microsoft.com/office/drawing/2014/main" xmlns="" id="{B824C17A-4174-43C2-B299-AA4D33634F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3C1C2DE4-CAB4-4FD7-8791-D09065C1FFE4}"/>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413042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325421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083E3-05EA-4564-85DB-E218D49FD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032C714-57BE-42C6-A410-D078C536E9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C84008-98E8-4A42-A0DD-ECCE79B45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315ED8-813C-4CD5-AA3A-EA2473DE2AE1}"/>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6" name="Footer Placeholder 5">
            <a:extLst>
              <a:ext uri="{FF2B5EF4-FFF2-40B4-BE49-F238E27FC236}">
                <a16:creationId xmlns:a16="http://schemas.microsoft.com/office/drawing/2014/main" xmlns="" id="{23C007D7-DE8E-4DEE-88BE-885B0D0BA2F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19F69743-CD9B-442E-9788-89328CE7733F}"/>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62363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89568-D3CA-4150-8FA8-135C709D6C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F9F11C3-C6BF-4B20-A5EA-5937BD7F68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743844-61CE-4042-A211-D5E52F56F438}"/>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5" name="Footer Placeholder 4">
            <a:extLst>
              <a:ext uri="{FF2B5EF4-FFF2-40B4-BE49-F238E27FC236}">
                <a16:creationId xmlns:a16="http://schemas.microsoft.com/office/drawing/2014/main" xmlns="" id="{9C871204-7942-49A5-B5A2-A6B5458D0F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8723C635-0B33-49FA-AB5D-9FA221BAE4C4}"/>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293325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4248EE2-3CC3-4B2D-AE52-5E14620A8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54A6679-9384-4B10-8445-B3F31FB94E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0FC33D-8A57-4052-8AB1-C7726BAE3D57}"/>
              </a:ext>
            </a:extLst>
          </p:cNvPr>
          <p:cNvSpPr>
            <a:spLocks noGrp="1"/>
          </p:cNvSpPr>
          <p:nvPr>
            <p:ph type="dt" sz="half" idx="10"/>
          </p:nvPr>
        </p:nvSpPr>
        <p:spPr/>
        <p:txBody>
          <a:bodyPr/>
          <a:lstStyle/>
          <a:p>
            <a:fld id="{F124498B-FE51-436C-B0DC-F035285DD5DA}" type="datetimeFigureOut">
              <a:rPr lang="en-GB" smtClean="0"/>
              <a:pPr/>
              <a:t>06/10/2025</a:t>
            </a:fld>
            <a:endParaRPr lang="en-GB" dirty="0"/>
          </a:p>
        </p:txBody>
      </p:sp>
      <p:sp>
        <p:nvSpPr>
          <p:cNvPr id="5" name="Footer Placeholder 4">
            <a:extLst>
              <a:ext uri="{FF2B5EF4-FFF2-40B4-BE49-F238E27FC236}">
                <a16:creationId xmlns:a16="http://schemas.microsoft.com/office/drawing/2014/main" xmlns="" id="{50829275-B5AA-4495-8E63-0A9882C55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531873D-F284-439C-9134-090963C9CC7E}"/>
              </a:ext>
            </a:extLst>
          </p:cNvPr>
          <p:cNvSpPr>
            <a:spLocks noGrp="1"/>
          </p:cNvSpPr>
          <p:nvPr>
            <p:ph type="sldNum" sz="quarter" idx="12"/>
          </p:nvPr>
        </p:nvSpPr>
        <p:spPr/>
        <p:txBody>
          <a:bodyPr/>
          <a:lstStyle/>
          <a:p>
            <a:fld id="{C37EED72-4414-4C44-8CFB-2F2EF4B05E7B}" type="slidenum">
              <a:rPr lang="en-GB" smtClean="0"/>
              <a:pPr/>
              <a:t>‹#›</a:t>
            </a:fld>
            <a:endParaRPr lang="en-GB" dirty="0"/>
          </a:p>
        </p:txBody>
      </p:sp>
    </p:spTree>
    <p:extLst>
      <p:ext uri="{BB962C8B-B14F-4D97-AF65-F5344CB8AC3E}">
        <p14:creationId xmlns:p14="http://schemas.microsoft.com/office/powerpoint/2010/main" val="196043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412851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280561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128807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363271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376629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164537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E30F22-056B-4FD6-AB67-2D126FD4CF1F}" type="datetimeFigureOut">
              <a:rPr lang="en-CA" smtClean="0"/>
              <a:pPr/>
              <a:t>06/10/2025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125001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30F22-056B-4FD6-AB67-2D126FD4CF1F}" type="datetimeFigureOut">
              <a:rPr lang="en-CA" smtClean="0"/>
              <a:pPr/>
              <a:t>06/10/2025</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215045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0F0240-B946-4B21-B68C-8AFEFB98C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34BC1F-5DAE-4248-B921-600EF7FDB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9F9C3F-DBCD-4036-BF63-779582689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30F22-056B-4FD6-AB67-2D126FD4CF1F}" type="datetimeFigureOut">
              <a:rPr lang="en-CA" smtClean="0"/>
              <a:pPr/>
              <a:t>06/10/2025</a:t>
            </a:fld>
            <a:endParaRPr lang="en-CA" dirty="0"/>
          </a:p>
        </p:txBody>
      </p:sp>
      <p:sp>
        <p:nvSpPr>
          <p:cNvPr id="5" name="Footer Placeholder 4">
            <a:extLst>
              <a:ext uri="{FF2B5EF4-FFF2-40B4-BE49-F238E27FC236}">
                <a16:creationId xmlns:a16="http://schemas.microsoft.com/office/drawing/2014/main" xmlns="" id="{51739CF4-9469-4946-9861-5ABFA95DB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xmlns="" id="{164AD7B0-0954-441A-82F9-BEA27C66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F4CE8-D0F3-4350-9490-F7443BA284CF}" type="slidenum">
              <a:rPr lang="en-CA" smtClean="0"/>
              <a:pPr/>
              <a:t>‹#›</a:t>
            </a:fld>
            <a:endParaRPr lang="en-CA" dirty="0"/>
          </a:p>
        </p:txBody>
      </p:sp>
    </p:spTree>
    <p:extLst>
      <p:ext uri="{BB962C8B-B14F-4D97-AF65-F5344CB8AC3E}">
        <p14:creationId xmlns:p14="http://schemas.microsoft.com/office/powerpoint/2010/main" val="310189076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22" y="446501"/>
            <a:ext cx="11820939" cy="2548490"/>
          </a:xfrm>
        </p:spPr>
        <p:txBody>
          <a:bodyPr>
            <a:normAutofit/>
          </a:bodyPr>
          <a:lstStyle/>
          <a:p>
            <a:r>
              <a:rPr lang="en-CA" sz="4400" b="1" dirty="0" smtClean="0">
                <a:ln w="6600">
                  <a:solidFill>
                    <a:schemeClr val="accent2"/>
                  </a:solidFill>
                  <a:prstDash val="solid"/>
                </a:ln>
                <a:solidFill>
                  <a:srgbClr val="FF0000"/>
                </a:solidFill>
                <a:effectLst>
                  <a:outerShdw dist="38100" dir="2700000" algn="tl" rotWithShape="0">
                    <a:schemeClr val="accent2"/>
                  </a:outerShdw>
                </a:effectLst>
              </a:rPr>
              <a:t>physiology &amp; </a:t>
            </a:r>
            <a:r>
              <a:rPr lang="en-CA" sz="4400" b="1" dirty="0" err="1" smtClean="0">
                <a:ln w="6600">
                  <a:solidFill>
                    <a:schemeClr val="accent2"/>
                  </a:solidFill>
                  <a:prstDash val="solid"/>
                </a:ln>
                <a:solidFill>
                  <a:srgbClr val="FF0000"/>
                </a:solidFill>
                <a:effectLst>
                  <a:outerShdw dist="38100" dir="2700000" algn="tl" rotWithShape="0">
                    <a:schemeClr val="accent2"/>
                  </a:outerShdw>
                </a:effectLst>
              </a:rPr>
              <a:t>mechansim</a:t>
            </a:r>
            <a:r>
              <a:rPr lang="en-CA" sz="4400" b="1" dirty="0" smtClean="0">
                <a:ln w="6600">
                  <a:solidFill>
                    <a:schemeClr val="accent2"/>
                  </a:solidFill>
                  <a:prstDash val="solid"/>
                </a:ln>
                <a:solidFill>
                  <a:srgbClr val="FF0000"/>
                </a:solidFill>
                <a:effectLst>
                  <a:outerShdw dist="38100" dir="2700000" algn="tl" rotWithShape="0">
                    <a:schemeClr val="accent2"/>
                  </a:outerShdw>
                </a:effectLst>
              </a:rPr>
              <a:t> of </a:t>
            </a:r>
            <a:r>
              <a:rPr lang="en-CA" sz="4400" b="1" dirty="0">
                <a:ln w="6600">
                  <a:solidFill>
                    <a:schemeClr val="accent2"/>
                  </a:solidFill>
                  <a:prstDash val="solid"/>
                </a:ln>
                <a:solidFill>
                  <a:srgbClr val="FF0000"/>
                </a:solidFill>
                <a:effectLst>
                  <a:outerShdw dist="38100" dir="2700000" algn="tl" rotWithShape="0">
                    <a:schemeClr val="accent2"/>
                  </a:outerShdw>
                </a:effectLst>
              </a:rPr>
              <a:t>labor</a:t>
            </a:r>
          </a:p>
        </p:txBody>
      </p:sp>
      <p:sp>
        <p:nvSpPr>
          <p:cNvPr id="3" name="Subtitle 2"/>
          <p:cNvSpPr>
            <a:spLocks noGrp="1"/>
          </p:cNvSpPr>
          <p:nvPr>
            <p:ph type="subTitle" idx="1"/>
          </p:nvPr>
        </p:nvSpPr>
        <p:spPr/>
        <p:txBody>
          <a:bodyPr/>
          <a:lstStyle/>
          <a:p>
            <a:r>
              <a:rPr lang="en-CA" dirty="0" err="1" smtClean="0"/>
              <a:t>Lect.Dr</a:t>
            </a:r>
            <a:r>
              <a:rPr lang="en-CA" dirty="0" smtClean="0"/>
              <a:t>.  Sahar Ismail Abdullah </a:t>
            </a:r>
          </a:p>
          <a:p>
            <a:r>
              <a:rPr lang="en-CA" dirty="0" smtClean="0"/>
              <a:t>2025</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404813"/>
            <a:ext cx="17557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82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78" y="393192"/>
            <a:ext cx="8911687" cy="1280890"/>
          </a:xfrm>
        </p:spPr>
        <p:txBody>
          <a:bodyPr>
            <a:normAutofit fontScale="90000"/>
          </a:bodyPr>
          <a:lstStyle/>
          <a:p>
            <a:r>
              <a:rPr lang="en-CA" sz="5400" b="1" dirty="0">
                <a:solidFill>
                  <a:srgbClr val="FF0000"/>
                </a:solidFill>
                <a:latin typeface="Times New Roman" panose="02020603050405020304" pitchFamily="18" charset="0"/>
                <a:cs typeface="Times New Roman" panose="02020603050405020304" pitchFamily="18" charset="0"/>
              </a:rPr>
              <a:t>Duration</a:t>
            </a:r>
            <a:r>
              <a:rPr lang="en-CA" dirty="0"/>
              <a:t/>
            </a:r>
            <a:br>
              <a:rPr lang="en-CA" dirty="0"/>
            </a:br>
            <a:endParaRPr lang="en-CA" dirty="0"/>
          </a:p>
        </p:txBody>
      </p:sp>
      <p:sp>
        <p:nvSpPr>
          <p:cNvPr id="3" name="Content Placeholder 2"/>
          <p:cNvSpPr>
            <a:spLocks noGrp="1"/>
          </p:cNvSpPr>
          <p:nvPr>
            <p:ph idx="1"/>
          </p:nvPr>
        </p:nvSpPr>
        <p:spPr>
          <a:xfrm>
            <a:off x="1386441" y="1566009"/>
            <a:ext cx="10575235" cy="5950226"/>
          </a:xfrm>
        </p:spPr>
        <p:txBody>
          <a:bodyPr>
            <a:no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In the first stage, the contractions last for about 30 seconds initially but gradually increases in duration with the progress of labor.</a:t>
            </a:r>
          </a:p>
          <a:p>
            <a:r>
              <a:rPr lang="en-US" sz="3600" dirty="0">
                <a:solidFill>
                  <a:schemeClr val="tx1"/>
                </a:solidFill>
                <a:latin typeface="Times New Roman" panose="02020603050405020304" pitchFamily="18" charset="0"/>
                <a:cs typeface="Times New Roman" panose="02020603050405020304" pitchFamily="18" charset="0"/>
              </a:rPr>
              <a:t>Thus in the second stage, the contractions last longer than in the first stage.</a:t>
            </a:r>
            <a:endParaRPr lang="en-CA"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80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399" y="608937"/>
            <a:ext cx="8911687" cy="927653"/>
          </a:xfrm>
        </p:spPr>
        <p:txBody>
          <a:bodyPr>
            <a:normAutofit fontScale="90000"/>
          </a:bodyPr>
          <a:lstStyle/>
          <a:p>
            <a:r>
              <a:rPr lang="en-CA" sz="6000" b="1" dirty="0">
                <a:solidFill>
                  <a:srgbClr val="FF0000"/>
                </a:solidFill>
                <a:latin typeface="Times New Roman" panose="02020603050405020304" pitchFamily="18" charset="0"/>
                <a:cs typeface="Times New Roman" panose="02020603050405020304" pitchFamily="18" charset="0"/>
              </a:rPr>
              <a:t>Frequency</a:t>
            </a:r>
            <a:r>
              <a:rPr lang="en-CA" dirty="0"/>
              <a:t/>
            </a:r>
            <a:br>
              <a:rPr lang="en-CA" dirty="0"/>
            </a:br>
            <a:endParaRPr lang="en-CA" dirty="0"/>
          </a:p>
        </p:txBody>
      </p:sp>
      <p:sp>
        <p:nvSpPr>
          <p:cNvPr id="3" name="Content Placeholder 2"/>
          <p:cNvSpPr>
            <a:spLocks noGrp="1"/>
          </p:cNvSpPr>
          <p:nvPr>
            <p:ph idx="1"/>
          </p:nvPr>
        </p:nvSpPr>
        <p:spPr>
          <a:xfrm>
            <a:off x="925399" y="1746902"/>
            <a:ext cx="11330609" cy="5671930"/>
          </a:xfrm>
        </p:spPr>
        <p:txBody>
          <a:bodyPr>
            <a:normAutofit/>
          </a:bodyPr>
          <a:lstStyle/>
          <a:p>
            <a:r>
              <a:rPr lang="en-US" sz="4000" dirty="0">
                <a:solidFill>
                  <a:schemeClr val="tx1"/>
                </a:solidFill>
                <a:latin typeface="Times New Roman" panose="02020603050405020304" pitchFamily="18" charset="0"/>
                <a:cs typeface="Times New Roman" panose="02020603050405020304" pitchFamily="18" charset="0"/>
              </a:rPr>
              <a:t>In the early stage of labor, the contractions come at intervals of </a:t>
            </a:r>
            <a:r>
              <a:rPr lang="en-US" sz="4000" b="1" u="sng" dirty="0">
                <a:solidFill>
                  <a:schemeClr val="tx1"/>
                </a:solidFill>
                <a:latin typeface="Times New Roman" panose="02020603050405020304" pitchFamily="18" charset="0"/>
                <a:cs typeface="Times New Roman" panose="02020603050405020304" pitchFamily="18" charset="0"/>
              </a:rPr>
              <a:t>ten</a:t>
            </a:r>
            <a:r>
              <a:rPr lang="en-US" sz="4000" dirty="0">
                <a:solidFill>
                  <a:schemeClr val="tx1"/>
                </a:solidFill>
                <a:latin typeface="Times New Roman" panose="02020603050405020304" pitchFamily="18" charset="0"/>
                <a:cs typeface="Times New Roman" panose="02020603050405020304" pitchFamily="18" charset="0"/>
              </a:rPr>
              <a:t> to </a:t>
            </a:r>
            <a:r>
              <a:rPr lang="en-US" sz="4000" b="1" u="sng" dirty="0">
                <a:solidFill>
                  <a:schemeClr val="tx1"/>
                </a:solidFill>
                <a:latin typeface="Times New Roman" panose="02020603050405020304" pitchFamily="18" charset="0"/>
                <a:cs typeface="Times New Roman" panose="02020603050405020304" pitchFamily="18" charset="0"/>
              </a:rPr>
              <a:t>fifteen minutes</a:t>
            </a:r>
            <a:r>
              <a:rPr lang="en-US" sz="4000" dirty="0">
                <a:solidFill>
                  <a:schemeClr val="tx1"/>
                </a:solidFill>
                <a:latin typeface="Times New Roman" panose="02020603050405020304" pitchFamily="18" charset="0"/>
                <a:cs typeface="Times New Roman" panose="02020603050405020304" pitchFamily="18" charset="0"/>
              </a:rPr>
              <a:t>.</a:t>
            </a:r>
          </a:p>
          <a:p>
            <a:r>
              <a:rPr lang="en-US" sz="4000" dirty="0">
                <a:solidFill>
                  <a:schemeClr val="tx1"/>
                </a:solidFill>
                <a:latin typeface="Times New Roman" panose="02020603050405020304" pitchFamily="18" charset="0"/>
                <a:cs typeface="Times New Roman" panose="02020603050405020304" pitchFamily="18" charset="0"/>
              </a:rPr>
              <a:t>The intervals gradually shorten with</a:t>
            </a:r>
          </a:p>
          <a:p>
            <a:pPr marL="0" indent="0">
              <a:buNone/>
            </a:pPr>
            <a:r>
              <a:rPr lang="en-US" sz="4000" dirty="0">
                <a:solidFill>
                  <a:schemeClr val="tx1"/>
                </a:solidFill>
                <a:latin typeface="Times New Roman" panose="02020603050405020304" pitchFamily="18" charset="0"/>
                <a:cs typeface="Times New Roman" panose="02020603050405020304" pitchFamily="18" charset="0"/>
              </a:rPr>
              <a:t>advancement of labor until in the second stage, when it comes every </a:t>
            </a:r>
            <a:r>
              <a:rPr lang="en-US" sz="4000" b="1" u="sng" dirty="0">
                <a:solidFill>
                  <a:schemeClr val="tx1"/>
                </a:solidFill>
                <a:latin typeface="Times New Roman" panose="02020603050405020304" pitchFamily="18" charset="0"/>
                <a:cs typeface="Times New Roman" panose="02020603050405020304" pitchFamily="18" charset="0"/>
              </a:rPr>
              <a:t>two or three minutes.</a:t>
            </a:r>
            <a:endParaRPr lang="en-CA" sz="4000"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96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894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05" y="787710"/>
            <a:ext cx="8911687" cy="927652"/>
          </a:xfrm>
        </p:spPr>
        <p:txBody>
          <a:bodyPr>
            <a:normAutofit fontScale="90000"/>
          </a:bodyPr>
          <a:lstStyle/>
          <a:p>
            <a:r>
              <a:rPr lang="en-CA" sz="6000" b="1" dirty="0">
                <a:solidFill>
                  <a:srgbClr val="FF0000"/>
                </a:solidFill>
                <a:latin typeface="Times New Roman" panose="02020603050405020304" pitchFamily="18" charset="0"/>
                <a:cs typeface="Times New Roman" panose="02020603050405020304" pitchFamily="18" charset="0"/>
              </a:rPr>
              <a:t>Retraction</a:t>
            </a:r>
            <a:r>
              <a:rPr lang="en-CA" sz="6000" dirty="0"/>
              <a:t> </a:t>
            </a:r>
            <a:r>
              <a:rPr lang="en-CA" dirty="0"/>
              <a:t/>
            </a:r>
            <a:br>
              <a:rPr lang="en-CA" dirty="0"/>
            </a:br>
            <a:endParaRPr lang="en-CA" dirty="0"/>
          </a:p>
        </p:txBody>
      </p:sp>
      <p:sp>
        <p:nvSpPr>
          <p:cNvPr id="3" name="Content Placeholder 2"/>
          <p:cNvSpPr>
            <a:spLocks noGrp="1"/>
          </p:cNvSpPr>
          <p:nvPr>
            <p:ph idx="1"/>
          </p:nvPr>
        </p:nvSpPr>
        <p:spPr>
          <a:xfrm>
            <a:off x="1255245" y="2072507"/>
            <a:ext cx="10455965" cy="5036579"/>
          </a:xfrm>
        </p:spPr>
        <p:txBody>
          <a:bodyPr>
            <a:normAutofit/>
          </a:bodyPr>
          <a:lstStyle/>
          <a:p>
            <a:pPr algn="just"/>
            <a:r>
              <a:rPr lang="en-US" sz="4000" dirty="0">
                <a:solidFill>
                  <a:schemeClr val="tx1"/>
                </a:solidFill>
                <a:latin typeface="Times New Roman" panose="02020603050405020304" pitchFamily="18" charset="0"/>
                <a:cs typeface="Times New Roman" panose="02020603050405020304" pitchFamily="18" charset="0"/>
              </a:rPr>
              <a:t>Retraction is a phenomenon of the uterus in labor in which the muscle fibers are permanently shortened</a:t>
            </a:r>
            <a:r>
              <a:rPr lang="en-US" sz="40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The effect of retraction on normal labor are:- </a:t>
            </a: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smtClean="0">
                <a:latin typeface="Times New Roman" panose="02020603050405020304" pitchFamily="18" charset="0"/>
                <a:cs typeface="Times New Roman" panose="02020603050405020304" pitchFamily="18" charset="0"/>
              </a:rPr>
              <a:t>Essential property in the formation of lower uterine segment and dilatation and effacement up of the cervix.</a:t>
            </a:r>
          </a:p>
          <a:p>
            <a:pPr algn="just">
              <a:buNone/>
            </a:pPr>
            <a:endParaRPr lang="en-CA"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10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041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Times New Roman" panose="02020603050405020304" pitchFamily="18" charset="0"/>
                <a:cs typeface="Times New Roman" panose="02020603050405020304" pitchFamily="18" charset="0"/>
              </a:rPr>
              <a:t>Mechanics of labor</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ability of the fetus to successfully cross the pelvis during labor and delivery depends on the complex interactions of three variables: </a:t>
            </a:r>
          </a:p>
          <a:p>
            <a:endParaRPr lang="en-US" dirty="0" smtClean="0">
              <a:latin typeface="Times New Roman" panose="02020603050405020304" pitchFamily="18" charset="0"/>
              <a:cs typeface="Times New Roman" panose="02020603050405020304" pitchFamily="18" charset="0"/>
            </a:endParaRPr>
          </a:p>
          <a:p>
            <a:pPr>
              <a:buNone/>
            </a:pPr>
            <a:r>
              <a:rPr lang="en-US" dirty="0" smtClean="0">
                <a:latin typeface="Times New Roman" panose="02020603050405020304" pitchFamily="18" charset="0"/>
                <a:cs typeface="Times New Roman" panose="02020603050405020304" pitchFamily="18" charset="0"/>
              </a:rPr>
              <a:t>1- Uterine activity (Powers)</a:t>
            </a:r>
          </a:p>
          <a:p>
            <a:pPr>
              <a:buNone/>
            </a:pPr>
            <a:r>
              <a:rPr lang="en-US" dirty="0" smtClean="0">
                <a:latin typeface="Times New Roman" panose="02020603050405020304" pitchFamily="18" charset="0"/>
                <a:cs typeface="Times New Roman" panose="02020603050405020304" pitchFamily="18" charset="0"/>
              </a:rPr>
              <a:t>2- The fetus (Passenger) </a:t>
            </a:r>
          </a:p>
          <a:p>
            <a:pPr>
              <a:buNone/>
            </a:pPr>
            <a:r>
              <a:rPr lang="en-US" dirty="0" smtClean="0">
                <a:latin typeface="Times New Roman" panose="02020603050405020304" pitchFamily="18" charset="0"/>
                <a:cs typeface="Times New Roman" panose="02020603050405020304" pitchFamily="18" charset="0"/>
              </a:rPr>
              <a:t>3- The maternal pelvis (Passage)</a:t>
            </a:r>
            <a:endParaRPr lang="en-CA" dirty="0" smtClean="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06"/>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Uterine activity (Powers)</a:t>
            </a:r>
            <a:br>
              <a:rPr lang="en-CA" b="1" dirty="0" smtClean="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587829" y="1123406"/>
            <a:ext cx="10765971" cy="5053557"/>
          </a:xfrm>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The powers refer to the forces generated by the uterine musculature. Uterine activity is characterized by the frequency, amplitude (intensity), and duration of contractions. </a:t>
            </a:r>
            <a:endParaRPr lang="en-CA" dirty="0" smtClean="0">
              <a:latin typeface="Times New Roman" panose="02020603050405020304" pitchFamily="18" charset="0"/>
              <a:cs typeface="Times New Roman" panose="02020603050405020304" pitchFamily="18" charset="0"/>
            </a:endParaRPr>
          </a:p>
          <a:p>
            <a:pPr algn="just">
              <a:lnSpc>
                <a:spcPct val="150000"/>
              </a:lnSpc>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fontScale="90000"/>
          </a:bodyPr>
          <a:lstStyle/>
          <a:p>
            <a:r>
              <a:rPr lang="en-CA" b="1" dirty="0" smtClean="0">
                <a:latin typeface="Times New Roman" panose="02020603050405020304" pitchFamily="18" charset="0"/>
                <a:cs typeface="Times New Roman" panose="02020603050405020304" pitchFamily="18" charset="0"/>
              </a:rPr>
              <a:t>The </a:t>
            </a:r>
            <a:r>
              <a:rPr lang="en-CA" b="1" dirty="0" err="1" smtClean="0">
                <a:latin typeface="Times New Roman" panose="02020603050405020304" pitchFamily="18" charset="0"/>
                <a:cs typeface="Times New Roman" panose="02020603050405020304" pitchFamily="18" charset="0"/>
              </a:rPr>
              <a:t>Fetus</a:t>
            </a:r>
            <a:r>
              <a:rPr lang="en-CA" b="1" dirty="0" smtClean="0">
                <a:latin typeface="Times New Roman" panose="02020603050405020304" pitchFamily="18" charset="0"/>
                <a:cs typeface="Times New Roman" panose="02020603050405020304" pitchFamily="18" charset="0"/>
              </a:rPr>
              <a:t> (Passenger)</a:t>
            </a:r>
            <a:br>
              <a:rPr lang="en-CA" b="1" dirty="0" smtClean="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passenger, of course, is the fetus. Several fetal variables influence the course of labor and delivery.</a:t>
            </a:r>
          </a:p>
          <a:p>
            <a:pPr>
              <a:buNone/>
            </a:pPr>
            <a:r>
              <a:rPr lang="en-US" dirty="0" smtClean="0">
                <a:latin typeface="Times New Roman" panose="02020603050405020304" pitchFamily="18" charset="0"/>
                <a:cs typeface="Times New Roman" panose="02020603050405020304" pitchFamily="18" charset="0"/>
              </a:rPr>
              <a:t>1-Fetal Size,</a:t>
            </a:r>
            <a:endParaRPr lang="en-CA" dirty="0" smtClean="0">
              <a:latin typeface="Times New Roman" panose="02020603050405020304" pitchFamily="18" charset="0"/>
              <a:cs typeface="Times New Roman" panose="02020603050405020304" pitchFamily="18" charset="0"/>
            </a:endParaRPr>
          </a:p>
          <a:p>
            <a:pPr>
              <a:buNone/>
            </a:pPr>
            <a:r>
              <a:rPr lang="en-CA" dirty="0" smtClean="0">
                <a:latin typeface="Times New Roman" panose="02020603050405020304" pitchFamily="18" charset="0"/>
                <a:cs typeface="Times New Roman" panose="02020603050405020304" pitchFamily="18" charset="0"/>
              </a:rPr>
              <a:t>2- Lie</a:t>
            </a:r>
          </a:p>
          <a:p>
            <a:pPr>
              <a:buNone/>
            </a:pPr>
            <a:r>
              <a:rPr lang="en-CA" dirty="0" smtClean="0">
                <a:latin typeface="Times New Roman" panose="02020603050405020304" pitchFamily="18" charset="0"/>
                <a:cs typeface="Times New Roman" panose="02020603050405020304" pitchFamily="18" charset="0"/>
              </a:rPr>
              <a:t>3- Presentation,</a:t>
            </a:r>
          </a:p>
          <a:p>
            <a:pPr>
              <a:buNone/>
            </a:pPr>
            <a:r>
              <a:rPr lang="en-CA" dirty="0" smtClean="0">
                <a:latin typeface="Times New Roman" panose="02020603050405020304" pitchFamily="18" charset="0"/>
                <a:cs typeface="Times New Roman" panose="02020603050405020304" pitchFamily="18" charset="0"/>
              </a:rPr>
              <a:t>4- Position, </a:t>
            </a:r>
          </a:p>
          <a:p>
            <a:pPr>
              <a:buNone/>
            </a:pPr>
            <a:r>
              <a:rPr lang="en-CA" dirty="0" smtClean="0">
                <a:latin typeface="Times New Roman" panose="02020603050405020304" pitchFamily="18" charset="0"/>
                <a:cs typeface="Times New Roman" panose="02020603050405020304" pitchFamily="18" charset="0"/>
              </a:rPr>
              <a:t>5- Attitude, and </a:t>
            </a:r>
          </a:p>
          <a:p>
            <a:pPr>
              <a:buNone/>
            </a:pPr>
            <a:r>
              <a:rPr lang="en-CA" dirty="0" smtClean="0">
                <a:latin typeface="Times New Roman" panose="02020603050405020304" pitchFamily="18" charset="0"/>
                <a:cs typeface="Times New Roman" panose="02020603050405020304" pitchFamily="18" charset="0"/>
              </a:rPr>
              <a:t>6-Station.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Fetal Size</a:t>
            </a:r>
            <a:endParaRPr lang="en-US" dirty="0"/>
          </a:p>
        </p:txBody>
      </p:sp>
      <p:sp>
        <p:nvSpPr>
          <p:cNvPr id="3" name="Content Placeholder 2"/>
          <p:cNvSpPr>
            <a:spLocks noGrp="1"/>
          </p:cNvSpPr>
          <p:nvPr>
            <p:ph idx="1"/>
          </p:nvPr>
        </p:nvSpPr>
        <p:spPr>
          <a:xfrm>
            <a:off x="548639" y="1123406"/>
            <a:ext cx="11116491" cy="5053557"/>
          </a:xfrm>
        </p:spPr>
        <p:txBody>
          <a:bodyPr/>
          <a:lstStyle/>
          <a:p>
            <a:r>
              <a:rPr lang="en-US" dirty="0" smtClean="0">
                <a:latin typeface="Times New Roman" panose="02020603050405020304" pitchFamily="18" charset="0"/>
                <a:cs typeface="Times New Roman" panose="02020603050405020304" pitchFamily="18" charset="0"/>
              </a:rPr>
              <a:t>Fetal size can be estimated clinically by abdominal palpation or with ultrasound, but both are subject to a large degree of error.</a:t>
            </a:r>
          </a:p>
          <a:p>
            <a:r>
              <a:rPr lang="en-US" b="1" u="sng" dirty="0" smtClean="0">
                <a:latin typeface="Times New Roman" panose="02020603050405020304" pitchFamily="18" charset="0"/>
                <a:cs typeface="Times New Roman" panose="02020603050405020304" pitchFamily="18" charset="0"/>
              </a:rPr>
              <a:t>Fetal </a:t>
            </a:r>
            <a:r>
              <a:rPr lang="en-US" b="1" u="sng" dirty="0" err="1" smtClean="0">
                <a:latin typeface="Times New Roman" panose="02020603050405020304" pitchFamily="18" charset="0"/>
                <a:cs typeface="Times New Roman" panose="02020603050405020304" pitchFamily="18" charset="0"/>
              </a:rPr>
              <a:t>macrosomia</a:t>
            </a:r>
            <a:r>
              <a:rPr lang="en-US" b="1"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(defined by the American College of Obstetricians and </a:t>
            </a:r>
          </a:p>
          <a:p>
            <a:r>
              <a:rPr lang="en-US" dirty="0" smtClean="0">
                <a:latin typeface="Times New Roman" panose="02020603050405020304" pitchFamily="18" charset="0"/>
                <a:cs typeface="Times New Roman" panose="02020603050405020304" pitchFamily="18" charset="0"/>
              </a:rPr>
              <a:t>Gynecologists [ACOG] </a:t>
            </a:r>
            <a:r>
              <a:rPr lang="en-US" b="1" dirty="0" smtClean="0">
                <a:latin typeface="Times New Roman" panose="02020603050405020304" pitchFamily="18" charset="0"/>
                <a:cs typeface="Times New Roman" panose="02020603050405020304" pitchFamily="18" charset="0"/>
              </a:rPr>
              <a:t>as actual birth weight greater than 4500 g</a:t>
            </a:r>
            <a:r>
              <a:rPr lang="en-US" dirty="0" smtClean="0">
                <a:latin typeface="Times New Roman" panose="02020603050405020304" pitchFamily="18" charset="0"/>
                <a:cs typeface="Times New Roman" panose="02020603050405020304" pitchFamily="18" charset="0"/>
              </a:rPr>
              <a:t>)</a:t>
            </a:r>
          </a:p>
          <a:p>
            <a:pPr>
              <a:buNone/>
            </a:pPr>
            <a:endParaRPr lang="en-CA" dirty="0" smtClean="0">
              <a:latin typeface="Times New Roman" panose="02020603050405020304" pitchFamily="18" charset="0"/>
              <a:cs typeface="Times New Roman" panose="02020603050405020304" pitchFamily="18" charset="0"/>
            </a:endParaRPr>
          </a:p>
          <a:p>
            <a:pPr>
              <a:buNone/>
            </a:pPr>
            <a:r>
              <a:rPr lang="en-CA" sz="4000" b="1" dirty="0" smtClean="0">
                <a:latin typeface="Times New Roman" panose="02020603050405020304" pitchFamily="18" charset="0"/>
                <a:cs typeface="Times New Roman" panose="02020603050405020304" pitchFamily="18" charset="0"/>
              </a:rPr>
              <a:t>Fetal lie:</a:t>
            </a:r>
          </a:p>
          <a:p>
            <a:pPr marL="0" indent="0">
              <a:buNone/>
            </a:pPr>
            <a:r>
              <a:rPr lang="en-US" b="1" dirty="0" smtClean="0">
                <a:latin typeface="Times New Roman" panose="02020603050405020304" pitchFamily="18" charset="0"/>
                <a:cs typeface="Times New Roman" panose="02020603050405020304" pitchFamily="18" charset="0"/>
              </a:rPr>
              <a:t>1-Longitudinal lie </a:t>
            </a:r>
          </a:p>
          <a:p>
            <a:pPr marL="0" indent="0">
              <a:buNone/>
            </a:pPr>
            <a:r>
              <a:rPr lang="en-US" b="1" dirty="0" smtClean="0">
                <a:latin typeface="Times New Roman" panose="02020603050405020304" pitchFamily="18" charset="0"/>
                <a:cs typeface="Times New Roman" panose="02020603050405020304" pitchFamily="18" charset="0"/>
              </a:rPr>
              <a:t>2-Oblique lie</a:t>
            </a:r>
          </a:p>
          <a:p>
            <a:pPr marL="0" indent="0">
              <a:buNone/>
            </a:pPr>
            <a:r>
              <a:rPr lang="en-US" b="1" dirty="0" smtClean="0">
                <a:latin typeface="Times New Roman" panose="02020603050405020304" pitchFamily="18" charset="0"/>
                <a:cs typeface="Times New Roman" panose="02020603050405020304" pitchFamily="18" charset="0"/>
              </a:rPr>
              <a:t>3-Transverse lie</a:t>
            </a:r>
            <a:endParaRPr lang="en-US" dirty="0"/>
          </a:p>
        </p:txBody>
      </p:sp>
      <p:pic>
        <p:nvPicPr>
          <p:cNvPr id="4" name="Picture 3"/>
          <p:cNvPicPr>
            <a:picLocks noChangeAspect="1"/>
          </p:cNvPicPr>
          <p:nvPr/>
        </p:nvPicPr>
        <p:blipFill>
          <a:blip r:embed="rId2"/>
          <a:stretch>
            <a:fillRect/>
          </a:stretch>
        </p:blipFill>
        <p:spPr>
          <a:xfrm>
            <a:off x="5251267" y="3080065"/>
            <a:ext cx="4663442" cy="31602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latin typeface="Times New Roman" panose="02020603050405020304" pitchFamily="18" charset="0"/>
                <a:cs typeface="Times New Roman" panose="02020603050405020304" pitchFamily="18" charset="0"/>
              </a:rPr>
              <a:t>Fetal presentation</a:t>
            </a:r>
            <a:endParaRPr lang="en-US" sz="4000" dirty="0"/>
          </a:p>
        </p:txBody>
      </p:sp>
      <p:sp>
        <p:nvSpPr>
          <p:cNvPr id="3" name="Content Placeholder 2"/>
          <p:cNvSpPr>
            <a:spLocks noGrp="1"/>
          </p:cNvSpPr>
          <p:nvPr>
            <p:ph idx="1"/>
          </p:nvPr>
        </p:nvSpPr>
        <p:spPr/>
        <p:txBody>
          <a:bodyPr>
            <a:normAutofit fontScale="85000" lnSpcReduction="10000"/>
          </a:bodyPr>
          <a:lstStyle/>
          <a:p>
            <a:pPr algn="just">
              <a:lnSpc>
                <a:spcPct val="160000"/>
              </a:lnSpc>
            </a:pPr>
            <a:r>
              <a:rPr lang="en-US" b="1" dirty="0" smtClean="0">
                <a:latin typeface="Times New Roman" panose="02020603050405020304" pitchFamily="18" charset="0"/>
                <a:cs typeface="Times New Roman" panose="02020603050405020304" pitchFamily="18" charset="0"/>
              </a:rPr>
              <a:t>Presentation</a:t>
            </a:r>
            <a:r>
              <a:rPr lang="en-US" dirty="0" smtClean="0">
                <a:latin typeface="Times New Roman" panose="02020603050405020304" pitchFamily="18" charset="0"/>
                <a:cs typeface="Times New Roman" panose="02020603050405020304" pitchFamily="18" charset="0"/>
              </a:rPr>
              <a:t> is determined by fetal lie and by the body part of the fetus that enters the pelvic passage first. </a:t>
            </a:r>
          </a:p>
          <a:p>
            <a:pPr algn="just">
              <a:lnSpc>
                <a:spcPct val="160000"/>
              </a:lnSpc>
            </a:pPr>
            <a:r>
              <a:rPr lang="en-US" dirty="0" smtClean="0">
                <a:latin typeface="Times New Roman" panose="02020603050405020304" pitchFamily="18" charset="0"/>
                <a:cs typeface="Times New Roman" panose="02020603050405020304" pitchFamily="18" charset="0"/>
              </a:rPr>
              <a:t>Fetal presentation may be cephalic, breech or shoulder.</a:t>
            </a:r>
          </a:p>
          <a:p>
            <a:pPr algn="just">
              <a:lnSpc>
                <a:spcPct val="160000"/>
              </a:lnSpc>
            </a:pPr>
            <a:r>
              <a:rPr lang="en-US" dirty="0" smtClean="0">
                <a:latin typeface="Times New Roman" panose="02020603050405020304" pitchFamily="18" charset="0"/>
                <a:cs typeface="Times New Roman" panose="02020603050405020304" pitchFamily="18" charset="0"/>
              </a:rPr>
              <a:t>The most common presentation is </a:t>
            </a:r>
            <a:r>
              <a:rPr lang="en-US" b="1" dirty="0" smtClean="0">
                <a:latin typeface="Times New Roman" panose="02020603050405020304" pitchFamily="18" charset="0"/>
                <a:cs typeface="Times New Roman" panose="02020603050405020304" pitchFamily="18" charset="0"/>
              </a:rPr>
              <a:t>cephalic</a:t>
            </a:r>
            <a:r>
              <a:rPr lang="en-US" dirty="0" smtClean="0">
                <a:latin typeface="Times New Roman" panose="02020603050405020304" pitchFamily="18" charset="0"/>
                <a:cs typeface="Times New Roman" panose="02020603050405020304" pitchFamily="18" charset="0"/>
              </a:rPr>
              <a:t>, this presentation occurs labor and birth are likely to proceed normally.</a:t>
            </a:r>
          </a:p>
          <a:p>
            <a:pPr algn="just">
              <a:lnSpc>
                <a:spcPct val="160000"/>
              </a:lnSpc>
            </a:pPr>
            <a:r>
              <a:rPr lang="en-US" dirty="0" smtClean="0">
                <a:latin typeface="Times New Roman" panose="02020603050405020304" pitchFamily="18" charset="0"/>
                <a:cs typeface="Times New Roman" panose="02020603050405020304" pitchFamily="18" charset="0"/>
              </a:rPr>
              <a:t>Breach and shoulder presentations are associated with difficulties during labor and labor does not proceed as expected; therefore , they are called </a:t>
            </a:r>
            <a:r>
              <a:rPr lang="en-US" b="1" dirty="0" err="1" smtClean="0">
                <a:latin typeface="Times New Roman" panose="02020603050405020304" pitchFamily="18" charset="0"/>
                <a:cs typeface="Times New Roman" panose="02020603050405020304" pitchFamily="18" charset="0"/>
              </a:rPr>
              <a:t>malpresentation</a:t>
            </a:r>
            <a:r>
              <a:rPr lang="en-US" dirty="0" smtClean="0">
                <a:latin typeface="Times New Roman" panose="02020603050405020304" pitchFamily="18" charset="0"/>
                <a:cs typeface="Times New Roman" panose="02020603050405020304" pitchFamily="18" charset="0"/>
              </a:rPr>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 </a:t>
            </a:r>
            <a:endParaRPr lang="en-US" sz="4000" b="1" dirty="0"/>
          </a:p>
        </p:txBody>
      </p:sp>
      <p:sp>
        <p:nvSpPr>
          <p:cNvPr id="3" name="Content Placeholder 2"/>
          <p:cNvSpPr>
            <a:spLocks noGrp="1"/>
          </p:cNvSpPr>
          <p:nvPr>
            <p:ph idx="1"/>
          </p:nvPr>
        </p:nvSpPr>
        <p:spPr>
          <a:xfrm>
            <a:off x="796834" y="1515291"/>
            <a:ext cx="10556966" cy="4661672"/>
          </a:xfrm>
        </p:spPr>
        <p:txBody>
          <a:bodyPr/>
          <a:lstStyle/>
          <a:p>
            <a:r>
              <a:rPr lang="en-US" b="1" dirty="0" smtClean="0"/>
              <a:t>Definition of labor</a:t>
            </a:r>
          </a:p>
          <a:p>
            <a:r>
              <a:rPr lang="en-US" b="1" dirty="0" smtClean="0"/>
              <a:t>Mechanism of labor </a:t>
            </a:r>
          </a:p>
          <a:p>
            <a:r>
              <a:rPr lang="en-US" b="1" dirty="0" smtClean="0">
                <a:latin typeface="Times New Roman" panose="02020603050405020304" pitchFamily="18" charset="0"/>
                <a:cs typeface="Times New Roman" panose="02020603050405020304" pitchFamily="18" charset="0"/>
              </a:rPr>
              <a:t>Signs and Symptoms of impending Labor</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378823"/>
            <a:ext cx="10831286" cy="5798140"/>
          </a:xfrm>
        </p:spPr>
        <p:txBody>
          <a:bodyPr>
            <a:normAutofit lnSpcReduction="10000"/>
          </a:bodyPr>
          <a:lstStyle/>
          <a:p>
            <a:pPr algn="just">
              <a:lnSpc>
                <a:spcPct val="150000"/>
              </a:lnSpc>
              <a:buNone/>
            </a:pPr>
            <a:r>
              <a:rPr lang="en-US" b="1" dirty="0" smtClean="0">
                <a:latin typeface="Times New Roman" panose="02020603050405020304" pitchFamily="18" charset="0"/>
                <a:cs typeface="Times New Roman" panose="02020603050405020304" pitchFamily="18" charset="0"/>
              </a:rPr>
              <a:t>1- Cephalic </a:t>
            </a:r>
          </a:p>
          <a:p>
            <a:pPr algn="just">
              <a:lnSpc>
                <a:spcPct val="150000"/>
              </a:lnSpc>
            </a:pPr>
            <a:r>
              <a:rPr lang="en-US" b="1" dirty="0" smtClean="0">
                <a:latin typeface="Times New Roman" panose="02020603050405020304" pitchFamily="18" charset="0"/>
                <a:cs typeface="Times New Roman" panose="02020603050405020304" pitchFamily="18" charset="0"/>
              </a:rPr>
              <a:t>( Vertex presentation) </a:t>
            </a:r>
            <a:r>
              <a:rPr lang="en-US" dirty="0" smtClean="0">
                <a:latin typeface="Times New Roman" panose="02020603050405020304" pitchFamily="18" charset="0"/>
                <a:cs typeface="Times New Roman" panose="02020603050405020304" pitchFamily="18" charset="0"/>
              </a:rPr>
              <a:t>Is the most common Presentation</a:t>
            </a:r>
          </a:p>
          <a:p>
            <a:pPr algn="just">
              <a:lnSpc>
                <a:spcPct val="150000"/>
              </a:lnSpc>
            </a:pPr>
            <a:r>
              <a:rPr lang="en-US" b="1" dirty="0" smtClean="0">
                <a:latin typeface="Times New Roman" panose="02020603050405020304" pitchFamily="18" charset="0"/>
                <a:cs typeface="Times New Roman" panose="02020603050405020304" pitchFamily="18" charset="0"/>
              </a:rPr>
              <a:t>Brow presentation:</a:t>
            </a:r>
          </a:p>
          <a:p>
            <a:pPr algn="just">
              <a:lnSpc>
                <a:spcPct val="150000"/>
              </a:lnSpc>
            </a:pPr>
            <a:r>
              <a:rPr lang="en-US" b="1" dirty="0" smtClean="0">
                <a:latin typeface="Times New Roman" panose="02020603050405020304" pitchFamily="18" charset="0"/>
                <a:cs typeface="Times New Roman" panose="02020603050405020304" pitchFamily="18" charset="0"/>
              </a:rPr>
              <a:t>Face presentation</a:t>
            </a:r>
            <a:endParaRPr lang="en-US" dirty="0" smtClean="0">
              <a:latin typeface="Times New Roman" panose="02020603050405020304" pitchFamily="18" charset="0"/>
              <a:cs typeface="Times New Roman" panose="02020603050405020304" pitchFamily="18" charset="0"/>
            </a:endParaRPr>
          </a:p>
          <a:p>
            <a:pPr algn="just">
              <a:lnSpc>
                <a:spcPct val="150000"/>
              </a:lnSpc>
              <a:buNone/>
            </a:pPr>
            <a:r>
              <a:rPr lang="en-US" sz="2400" b="1" dirty="0" smtClean="0">
                <a:latin typeface="Times New Roman" panose="02020603050405020304" pitchFamily="18" charset="0"/>
                <a:cs typeface="Times New Roman" panose="02020603050405020304" pitchFamily="18" charset="0"/>
              </a:rPr>
              <a:t>2- Breech </a:t>
            </a:r>
            <a:r>
              <a:rPr lang="en-US" b="1" dirty="0" smtClean="0">
                <a:latin typeface="Times New Roman" panose="02020603050405020304" pitchFamily="18" charset="0"/>
                <a:cs typeface="Times New Roman" panose="02020603050405020304" pitchFamily="18" charset="0"/>
              </a:rPr>
              <a:t>presentation</a:t>
            </a:r>
          </a:p>
          <a:p>
            <a:pPr>
              <a:buNone/>
            </a:pPr>
            <a:r>
              <a:rPr lang="en-US" dirty="0" smtClean="0">
                <a:latin typeface="Times New Roman" panose="02020603050405020304" pitchFamily="18" charset="0"/>
                <a:cs typeface="Times New Roman" panose="02020603050405020304" pitchFamily="18" charset="0"/>
              </a:rPr>
              <a:t>Breech presentation occur in 3</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of term birth</a:t>
            </a:r>
            <a:r>
              <a:rPr lang="en-US" b="1" dirty="0" smtClean="0">
                <a:latin typeface="Times New Roman" panose="02020603050405020304" pitchFamily="18" charset="0"/>
                <a:cs typeface="Times New Roman" panose="02020603050405020304" pitchFamily="18" charset="0"/>
              </a:rPr>
              <a:t>.</a:t>
            </a:r>
          </a:p>
          <a:p>
            <a:pPr marL="514350" indent="-514350">
              <a:buFont typeface="Wingdings" pitchFamily="2" charset="2"/>
              <a:buChar char="§"/>
            </a:pPr>
            <a:r>
              <a:rPr lang="en-US" b="1" dirty="0" smtClean="0">
                <a:latin typeface="Times New Roman" panose="02020603050405020304" pitchFamily="18" charset="0"/>
                <a:cs typeface="Times New Roman" panose="02020603050405020304" pitchFamily="18" charset="0"/>
              </a:rPr>
              <a:t>Complete breech </a:t>
            </a:r>
          </a:p>
          <a:p>
            <a:pPr marL="514350" indent="-514350">
              <a:buFont typeface="Wingdings" pitchFamily="2" charset="2"/>
              <a:buChar char="§"/>
            </a:pPr>
            <a:r>
              <a:rPr lang="en-US" b="1" dirty="0" smtClean="0">
                <a:latin typeface="Times New Roman" panose="02020603050405020304" pitchFamily="18" charset="0"/>
                <a:cs typeface="Times New Roman" panose="02020603050405020304" pitchFamily="18" charset="0"/>
              </a:rPr>
              <a:t>Frank breech</a:t>
            </a:r>
          </a:p>
          <a:p>
            <a:pPr marL="514350" indent="-514350">
              <a:buFont typeface="Wingdings" pitchFamily="2" charset="2"/>
              <a:buChar char="§"/>
            </a:pPr>
            <a:r>
              <a:rPr lang="en-US" b="1" dirty="0" smtClean="0">
                <a:latin typeface="Times New Roman" panose="02020603050405020304" pitchFamily="18" charset="0"/>
                <a:cs typeface="Times New Roman" panose="02020603050405020304" pitchFamily="18" charset="0"/>
              </a:rPr>
              <a:t>Footling breech</a:t>
            </a:r>
            <a:endParaRPr lang="en-US" dirty="0"/>
          </a:p>
        </p:txBody>
      </p:sp>
      <p:pic>
        <p:nvPicPr>
          <p:cNvPr id="4" name="Picture 2" descr="Figure 1: Examples of breech">
            <a:extLst>
              <a:ext uri="{FF2B5EF4-FFF2-40B4-BE49-F238E27FC236}">
                <a16:creationId xmlns="" xmlns:a16="http://schemas.microsoft.com/office/drawing/2014/main" id="{4B5D3CB8-A850-4338-A92F-337D72562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149" y="4560484"/>
            <a:ext cx="5564778" cy="21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Times New Roman" panose="02020603050405020304" pitchFamily="18" charset="0"/>
                <a:cs typeface="Times New Roman" panose="02020603050405020304" pitchFamily="18" charset="0"/>
              </a:rPr>
              <a:t>Fetal position </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relation of a chosen point (</a:t>
            </a:r>
            <a:r>
              <a:rPr lang="en-US" dirty="0" err="1" smtClean="0">
                <a:latin typeface="Times New Roman" panose="02020603050405020304" pitchFamily="18" charset="0"/>
                <a:cs typeface="Times New Roman" panose="02020603050405020304" pitchFamily="18" charset="0"/>
              </a:rPr>
              <a:t>occiput</a:t>
            </a:r>
            <a:r>
              <a:rPr lang="en-US" dirty="0" smtClean="0">
                <a:latin typeface="Times New Roman" panose="02020603050405020304" pitchFamily="18" charset="0"/>
                <a:cs typeface="Times New Roman" panose="02020603050405020304" pitchFamily="18" charset="0"/>
              </a:rPr>
              <a:t>) of the fetal presenting part to the Right or Left side of the maternal birth canal.</a:t>
            </a:r>
          </a:p>
          <a:p>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The chosen point</a:t>
            </a:r>
          </a:p>
          <a:p>
            <a:pPr marL="0" indent="0">
              <a:buNone/>
            </a:pPr>
            <a:r>
              <a:rPr lang="en-US" dirty="0" smtClean="0">
                <a:latin typeface="Times New Roman" panose="02020603050405020304" pitchFamily="18" charset="0"/>
                <a:cs typeface="Times New Roman" panose="02020603050405020304" pitchFamily="18" charset="0"/>
              </a:rPr>
              <a:t>1- Vertex presentation – </a:t>
            </a:r>
            <a:r>
              <a:rPr lang="en-US" dirty="0" err="1" smtClean="0">
                <a:latin typeface="Times New Roman" panose="02020603050405020304" pitchFamily="18" charset="0"/>
                <a:cs typeface="Times New Roman" panose="02020603050405020304" pitchFamily="18" charset="0"/>
              </a:rPr>
              <a:t>occiput</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 Face presentation - </a:t>
            </a:r>
            <a:r>
              <a:rPr lang="en-US" dirty="0" err="1" smtClean="0">
                <a:latin typeface="Times New Roman" panose="02020603050405020304" pitchFamily="18" charset="0"/>
                <a:cs typeface="Times New Roman" panose="02020603050405020304" pitchFamily="18" charset="0"/>
              </a:rPr>
              <a:t>mentum</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3- Breech presentation - Sacrum </a:t>
            </a:r>
          </a:p>
          <a:p>
            <a:pPr marL="0" indent="0">
              <a:buNone/>
            </a:pPr>
            <a:r>
              <a:rPr lang="en-US" dirty="0" smtClean="0">
                <a:solidFill>
                  <a:srgbClr val="00B0F0"/>
                </a:solidFill>
                <a:latin typeface="Times New Roman" panose="02020603050405020304" pitchFamily="18" charset="0"/>
                <a:cs typeface="Times New Roman" panose="02020603050405020304" pitchFamily="18" charset="0"/>
              </a:rPr>
              <a:t>Each presentation has two positions </a:t>
            </a:r>
            <a:r>
              <a:rPr lang="en-US" dirty="0" err="1" smtClean="0">
                <a:solidFill>
                  <a:srgbClr val="00B0F0"/>
                </a:solidFill>
                <a:latin typeface="Times New Roman" panose="02020603050405020304" pitchFamily="18" charset="0"/>
                <a:cs typeface="Times New Roman" panose="02020603050405020304" pitchFamily="18" charset="0"/>
              </a:rPr>
              <a:t>Rt</a:t>
            </a:r>
            <a:r>
              <a:rPr lang="en-US" dirty="0" smtClean="0">
                <a:solidFill>
                  <a:srgbClr val="00B0F0"/>
                </a:solidFill>
                <a:latin typeface="Times New Roman" panose="02020603050405020304" pitchFamily="18" charset="0"/>
                <a:cs typeface="Times New Roman" panose="02020603050405020304" pitchFamily="18" charset="0"/>
              </a:rPr>
              <a:t> or Lt Each </a:t>
            </a:r>
            <a:r>
              <a:rPr lang="en-US" dirty="0" smtClean="0">
                <a:latin typeface="Times New Roman" panose="02020603050405020304" pitchFamily="18" charset="0"/>
                <a:cs typeface="Times New Roman" panose="02020603050405020304" pitchFamily="18" charset="0"/>
              </a:rPr>
              <a:t>position has 3 varieties : anterior, transverse, posterior </a:t>
            </a:r>
            <a:endParaRPr lang="en-CA"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57150"/>
            <a:ext cx="9239794" cy="66037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1651" y="214312"/>
            <a:ext cx="7222435" cy="64293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p:spPr>
        <p:txBody>
          <a:bodyPr>
            <a:normAutofit/>
          </a:bodyPr>
          <a:lstStyle/>
          <a:p>
            <a:r>
              <a:rPr lang="en-US" sz="4000" b="1" dirty="0" smtClean="0">
                <a:latin typeface="Times New Roman" panose="02020603050405020304" pitchFamily="18" charset="0"/>
                <a:cs typeface="Times New Roman" panose="02020603050405020304" pitchFamily="18" charset="0"/>
              </a:rPr>
              <a:t>3-Compound presentation</a:t>
            </a:r>
            <a:r>
              <a:rPr lang="en-US" b="1" dirty="0" smtClean="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a:xfrm>
            <a:off x="809897" y="1345474"/>
            <a:ext cx="10543903" cy="4831489"/>
          </a:xfrm>
        </p:spPr>
        <p:txBody>
          <a:bodyPr/>
          <a:lstStyle/>
          <a:p>
            <a:pPr>
              <a:buNone/>
            </a:pPr>
            <a:r>
              <a:rPr lang="en-US" dirty="0" smtClean="0">
                <a:latin typeface="Times New Roman" panose="02020603050405020304" pitchFamily="18" charset="0"/>
                <a:cs typeface="Times New Roman" panose="02020603050405020304" pitchFamily="18" charset="0"/>
              </a:rPr>
              <a:t>Refers to the presence of more than one fetal part overlying the pelvic inlet, such as a fetal hand and the vertex.</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b="1" dirty="0" smtClean="0">
                <a:latin typeface="Times New Roman" panose="02020603050405020304" pitchFamily="18" charset="0"/>
                <a:cs typeface="Times New Roman" panose="02020603050405020304" pitchFamily="18" charset="0"/>
              </a:rPr>
              <a:t>4-Funic presentation: </a:t>
            </a:r>
            <a:r>
              <a:rPr lang="en-US" dirty="0" smtClean="0">
                <a:latin typeface="Times New Roman" panose="02020603050405020304" pitchFamily="18" charset="0"/>
                <a:cs typeface="Times New Roman" panose="02020603050405020304" pitchFamily="18" charset="0"/>
              </a:rPr>
              <a:t>refers to presentation</a:t>
            </a:r>
          </a:p>
          <a:p>
            <a:pPr>
              <a:buNone/>
            </a:pPr>
            <a:r>
              <a:rPr lang="en-US" dirty="0" smtClean="0">
                <a:latin typeface="Times New Roman" panose="02020603050405020304" pitchFamily="18" charset="0"/>
                <a:cs typeface="Times New Roman" panose="02020603050405020304" pitchFamily="18" charset="0"/>
              </a:rPr>
              <a:t> of the umbilical cord and is rare at term.</a:t>
            </a:r>
          </a:p>
          <a:p>
            <a:pPr>
              <a:buNone/>
            </a:pPr>
            <a:endParaRPr lang="en-US" dirty="0" smtClean="0">
              <a:latin typeface="Times New Roman" panose="02020603050405020304" pitchFamily="18" charset="0"/>
              <a:cs typeface="Times New Roman" panose="02020603050405020304" pitchFamily="18" charset="0"/>
            </a:endParaRPr>
          </a:p>
          <a:p>
            <a:pPr>
              <a:buNone/>
            </a:pPr>
            <a:r>
              <a:rPr lang="en-US" b="1" dirty="0" smtClean="0">
                <a:latin typeface="Times New Roman" panose="02020603050405020304" pitchFamily="18" charset="0"/>
                <a:cs typeface="Times New Roman" panose="02020603050405020304" pitchFamily="18" charset="0"/>
              </a:rPr>
              <a:t>5- Shoulder presentation</a:t>
            </a:r>
            <a:r>
              <a:rPr lang="en-US" dirty="0" smtClean="0">
                <a:latin typeface="Times New Roman" panose="02020603050405020304" pitchFamily="18" charset="0"/>
                <a:cs typeface="Times New Roman" panose="02020603050405020304" pitchFamily="18" charset="0"/>
              </a:rPr>
              <a:t>: </a:t>
            </a:r>
          </a:p>
          <a:p>
            <a:pPr>
              <a:buNone/>
            </a:pPr>
            <a:r>
              <a:rPr lang="en-US" dirty="0" smtClean="0">
                <a:latin typeface="Times New Roman" panose="02020603050405020304" pitchFamily="18" charset="0"/>
                <a:cs typeface="Times New Roman" panose="02020603050405020304" pitchFamily="18" charset="0"/>
              </a:rPr>
              <a:t>Shoulder present first</a:t>
            </a:r>
          </a:p>
          <a:p>
            <a:pPr>
              <a:buNone/>
            </a:pP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p>
        </p:txBody>
      </p:sp>
      <p:pic>
        <p:nvPicPr>
          <p:cNvPr id="5" name="Picture 4"/>
          <p:cNvPicPr>
            <a:picLocks noChangeAspect="1"/>
          </p:cNvPicPr>
          <p:nvPr/>
        </p:nvPicPr>
        <p:blipFill>
          <a:blip r:embed="rId2"/>
          <a:stretch>
            <a:fillRect/>
          </a:stretch>
        </p:blipFill>
        <p:spPr>
          <a:xfrm>
            <a:off x="8373290" y="1776551"/>
            <a:ext cx="2676547" cy="1580786"/>
          </a:xfrm>
          <a:prstGeom prst="rect">
            <a:avLst/>
          </a:prstGeom>
        </p:spPr>
      </p:pic>
      <p:pic>
        <p:nvPicPr>
          <p:cNvPr id="6" name="Picture 5"/>
          <p:cNvPicPr>
            <a:picLocks noChangeAspect="1"/>
          </p:cNvPicPr>
          <p:nvPr/>
        </p:nvPicPr>
        <p:blipFill>
          <a:blip r:embed="rId3"/>
          <a:stretch>
            <a:fillRect/>
          </a:stretch>
        </p:blipFill>
        <p:spPr>
          <a:xfrm>
            <a:off x="8307977" y="3325238"/>
            <a:ext cx="2899954" cy="1847654"/>
          </a:xfrm>
          <a:prstGeom prst="rect">
            <a:avLst/>
          </a:prstGeom>
        </p:spPr>
      </p:pic>
      <p:pic>
        <p:nvPicPr>
          <p:cNvPr id="7" name="Picture 6"/>
          <p:cNvPicPr>
            <a:picLocks noChangeAspect="1"/>
          </p:cNvPicPr>
          <p:nvPr/>
        </p:nvPicPr>
        <p:blipFill>
          <a:blip r:embed="rId4"/>
          <a:stretch>
            <a:fillRect/>
          </a:stretch>
        </p:blipFill>
        <p:spPr>
          <a:xfrm>
            <a:off x="5081451" y="4437719"/>
            <a:ext cx="2011921" cy="21222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Attitude:</a:t>
            </a:r>
            <a:br>
              <a:rPr lang="en-US" b="1" dirty="0" smtClean="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391886" y="901338"/>
            <a:ext cx="10961914" cy="5275626"/>
          </a:xfrm>
        </p:spPr>
        <p:txBody>
          <a:bodyPr/>
          <a:lstStyle/>
          <a:p>
            <a:pPr marL="0" indent="0">
              <a:buNone/>
            </a:pPr>
            <a:r>
              <a:rPr lang="en-US" dirty="0" smtClean="0">
                <a:latin typeface="Times New Roman" panose="02020603050405020304" pitchFamily="18" charset="0"/>
                <a:cs typeface="Times New Roman" panose="02020603050405020304" pitchFamily="18" charset="0"/>
              </a:rPr>
              <a:t>The relationship of fetus' body parts to one another. Normal  fetal attitude is when the head is tucked down to the chest with its arms and legs drawn in towards center of chest. </a:t>
            </a:r>
          </a:p>
          <a:p>
            <a:pPr marL="0" indent="0">
              <a:buNone/>
            </a:pPr>
            <a:endParaRPr lang="en-US" dirty="0" smtClean="0">
              <a:latin typeface="Times New Roman" panose="02020603050405020304" pitchFamily="18" charset="0"/>
              <a:cs typeface="Times New Roman" panose="02020603050405020304" pitchFamily="18" charset="0"/>
            </a:endParaRPr>
          </a:p>
          <a:p>
            <a:pPr>
              <a:buNone/>
            </a:pPr>
            <a:endParaRPr lang="en-US" dirty="0"/>
          </a:p>
        </p:txBody>
      </p:sp>
      <p:pic>
        <p:nvPicPr>
          <p:cNvPr id="4" name="Picture 3"/>
          <p:cNvPicPr>
            <a:picLocks noChangeAspect="1"/>
          </p:cNvPicPr>
          <p:nvPr/>
        </p:nvPicPr>
        <p:blipFill rotWithShape="1">
          <a:blip r:embed="rId2"/>
          <a:srcRect t="25230"/>
          <a:stretch/>
        </p:blipFill>
        <p:spPr>
          <a:xfrm>
            <a:off x="4101737" y="2690949"/>
            <a:ext cx="6635932" cy="37316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Engagement</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561703" y="1123406"/>
            <a:ext cx="11168743" cy="5053557"/>
          </a:xfrm>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Engagement of the presenting part occur when the largest diameter of the presenting part reach or passes through the pelvic inlet.</a:t>
            </a:r>
          </a:p>
          <a:p>
            <a:pPr algn="just">
              <a:lnSpc>
                <a:spcPct val="150000"/>
              </a:lnSpc>
            </a:pPr>
            <a:r>
              <a:rPr lang="en-US" dirty="0" smtClean="0">
                <a:latin typeface="Times New Roman" panose="02020603050405020304" pitchFamily="18" charset="0"/>
                <a:cs typeface="Times New Roman" panose="02020603050405020304" pitchFamily="18" charset="0"/>
              </a:rPr>
              <a:t>Engagement can be determined by vaginal examination.</a:t>
            </a:r>
          </a:p>
          <a:p>
            <a:pPr algn="just">
              <a:lnSpc>
                <a:spcPct val="150000"/>
              </a:lnSpc>
            </a:pPr>
            <a:r>
              <a:rPr lang="en-US" b="1" dirty="0" smtClean="0">
                <a:latin typeface="Times New Roman" panose="02020603050405020304" pitchFamily="18" charset="0"/>
                <a:cs typeface="Times New Roman" panose="02020603050405020304" pitchFamily="18" charset="0"/>
              </a:rPr>
              <a:t>In </a:t>
            </a:r>
            <a:r>
              <a:rPr lang="en-US" b="1" dirty="0" err="1" smtClean="0">
                <a:latin typeface="Times New Roman" panose="02020603050405020304" pitchFamily="18" charset="0"/>
                <a:cs typeface="Times New Roman" panose="02020603050405020304" pitchFamily="18" charset="0"/>
              </a:rPr>
              <a:t>primigravida</a:t>
            </a:r>
            <a:r>
              <a:rPr lang="en-US" dirty="0" smtClean="0">
                <a:latin typeface="Times New Roman" panose="02020603050405020304" pitchFamily="18" charset="0"/>
                <a:cs typeface="Times New Roman" panose="02020603050405020304" pitchFamily="18" charset="0"/>
              </a:rPr>
              <a:t>, engagement occurs approximately 2 weeks before term. </a:t>
            </a:r>
          </a:p>
          <a:p>
            <a:pPr algn="just">
              <a:lnSpc>
                <a:spcPct val="150000"/>
              </a:lnSpc>
            </a:pPr>
            <a:r>
              <a:rPr lang="en-US" b="1" dirty="0" smtClean="0">
                <a:latin typeface="Times New Roman" panose="02020603050405020304" pitchFamily="18" charset="0"/>
                <a:cs typeface="Times New Roman" panose="02020603050405020304" pitchFamily="18" charset="0"/>
              </a:rPr>
              <a:t>In </a:t>
            </a:r>
            <a:r>
              <a:rPr lang="en-US" b="1" dirty="0" err="1" smtClean="0">
                <a:latin typeface="Times New Roman" panose="02020603050405020304" pitchFamily="18" charset="0"/>
                <a:cs typeface="Times New Roman" panose="02020603050405020304" pitchFamily="18" charset="0"/>
              </a:rPr>
              <a:t>multipara</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engagement occur several weeks before the onset of labor or during the onset of labor.</a:t>
            </a:r>
          </a:p>
          <a:p>
            <a:endParaRPr lang="en-US" dirty="0"/>
          </a:p>
        </p:txBody>
      </p:sp>
      <p:sp>
        <p:nvSpPr>
          <p:cNvPr id="6" name="Rectangle 5"/>
          <p:cNvSpPr/>
          <p:nvPr/>
        </p:nvSpPr>
        <p:spPr>
          <a:xfrm>
            <a:off x="5361664" y="3244334"/>
            <a:ext cx="184731" cy="369332"/>
          </a:xfrm>
          <a:prstGeom prst="rect">
            <a:avLst/>
          </a:prstGeom>
        </p:spPr>
        <p:txBody>
          <a:bodyPr wrap="none">
            <a:spAutoFit/>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8226" y="0"/>
            <a:ext cx="8627165" cy="673210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8098"/>
          </a:xfrm>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Signs and Symptoms of impending Labor</a:t>
            </a:r>
            <a:endParaRPr lang="en-US" sz="3200" dirty="0">
              <a:solidFill>
                <a:srgbClr val="FF0000"/>
              </a:solidFill>
            </a:endParaRPr>
          </a:p>
        </p:txBody>
      </p:sp>
      <p:sp>
        <p:nvSpPr>
          <p:cNvPr id="3" name="Content Placeholder 2"/>
          <p:cNvSpPr>
            <a:spLocks noGrp="1"/>
          </p:cNvSpPr>
          <p:nvPr>
            <p:ph idx="1"/>
          </p:nvPr>
        </p:nvSpPr>
        <p:spPr>
          <a:xfrm>
            <a:off x="653143" y="1384663"/>
            <a:ext cx="10700657" cy="4792300"/>
          </a:xfrm>
        </p:spPr>
        <p:txBody>
          <a:bodyPr/>
          <a:lstStyle/>
          <a:p>
            <a:pPr algn="just"/>
            <a:r>
              <a:rPr lang="en-CA" b="1" dirty="0" smtClean="0">
                <a:latin typeface="Times New Roman" panose="02020603050405020304" pitchFamily="18" charset="0"/>
                <a:cs typeface="Times New Roman" panose="02020603050405020304" pitchFamily="18" charset="0"/>
              </a:rPr>
              <a:t>Lightening: </a:t>
            </a:r>
          </a:p>
          <a:p>
            <a:pPr algn="just">
              <a:buNone/>
            </a:pPr>
            <a:r>
              <a:rPr lang="en-US" dirty="0" smtClean="0">
                <a:latin typeface="Times New Roman" panose="02020603050405020304" pitchFamily="18" charset="0"/>
                <a:cs typeface="Times New Roman" panose="02020603050405020304" pitchFamily="18" charset="0"/>
              </a:rPr>
              <a:t>The presenting part (usually the fetal head) settles downward into the pelvic cavity, causing the uterus to move downward as well. </a:t>
            </a:r>
          </a:p>
          <a:p>
            <a:pPr marL="0" lvl="0" indent="0" defTabSz="457200">
              <a:lnSpc>
                <a:spcPct val="100000"/>
              </a:lnSpc>
              <a:buClr>
                <a:srgbClr val="90C226"/>
              </a:buClr>
              <a:buSzPct val="80000"/>
              <a:defRPr/>
            </a:pPr>
            <a:r>
              <a:rPr lang="en-US" dirty="0" smtClean="0">
                <a:latin typeface="Times New Roman" panose="02020603050405020304" pitchFamily="18" charset="0"/>
                <a:cs typeface="Times New Roman" panose="02020603050405020304" pitchFamily="18" charset="0"/>
              </a:rPr>
              <a:t>Leg cramps or pains</a:t>
            </a:r>
          </a:p>
          <a:p>
            <a:pPr marL="0" lvl="0" indent="0" defTabSz="457200">
              <a:lnSpc>
                <a:spcPct val="100000"/>
              </a:lnSpc>
              <a:buClr>
                <a:srgbClr val="90C226"/>
              </a:buClr>
              <a:buSzPct val="80000"/>
              <a:buNone/>
              <a:defRPr/>
            </a:pPr>
            <a:r>
              <a:rPr lang="en-US" dirty="0" smtClean="0">
                <a:latin typeface="Times New Roman" panose="02020603050405020304" pitchFamily="18" charset="0"/>
                <a:cs typeface="Times New Roman" panose="02020603050405020304" pitchFamily="18" charset="0"/>
              </a:rPr>
              <a:t>• Increased pelvic pressure</a:t>
            </a:r>
          </a:p>
          <a:p>
            <a:pPr marL="0" lvl="0" indent="0" defTabSz="457200">
              <a:lnSpc>
                <a:spcPct val="100000"/>
              </a:lnSpc>
              <a:buClr>
                <a:srgbClr val="90C226"/>
              </a:buClr>
              <a:buSzPct val="80000"/>
              <a:buNone/>
              <a:defRPr/>
            </a:pPr>
            <a:r>
              <a:rPr lang="en-US" dirty="0" smtClean="0">
                <a:latin typeface="Times New Roman" panose="02020603050405020304" pitchFamily="18" charset="0"/>
                <a:cs typeface="Times New Roman" panose="02020603050405020304" pitchFamily="18" charset="0"/>
              </a:rPr>
              <a:t>• Increased urinary frequency</a:t>
            </a:r>
          </a:p>
          <a:p>
            <a:pPr marL="0" lvl="0" indent="0" defTabSz="457200">
              <a:lnSpc>
                <a:spcPct val="100000"/>
              </a:lnSpc>
              <a:buClr>
                <a:srgbClr val="90C226"/>
              </a:buClr>
              <a:buSzPct val="80000"/>
              <a:buNone/>
              <a:defRPr/>
            </a:pPr>
            <a:r>
              <a:rPr lang="en-US" dirty="0" smtClean="0">
                <a:latin typeface="Times New Roman" panose="02020603050405020304" pitchFamily="18" charset="0"/>
                <a:cs typeface="Times New Roman" panose="02020603050405020304" pitchFamily="18" charset="0"/>
              </a:rPr>
              <a:t>• Increased venous stasis, causing edema in the lower extremities</a:t>
            </a:r>
          </a:p>
          <a:p>
            <a:pPr marL="0" lvl="0" indent="0" defTabSz="457200">
              <a:lnSpc>
                <a:spcPct val="100000"/>
              </a:lnSpc>
              <a:buClr>
                <a:srgbClr val="90C226"/>
              </a:buClr>
              <a:buSzPct val="80000"/>
              <a:buNone/>
              <a:defRPr/>
            </a:pPr>
            <a:r>
              <a:rPr lang="en-US" dirty="0" smtClean="0">
                <a:latin typeface="Times New Roman" panose="02020603050405020304" pitchFamily="18" charset="0"/>
                <a:cs typeface="Times New Roman" panose="02020603050405020304" pitchFamily="18" charset="0"/>
              </a:rPr>
              <a:t>• Increased vaginal secretions, due to congestion in the vaginal mucosa</a:t>
            </a:r>
            <a:endParaRPr lang="en-CA" dirty="0" smtClean="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1966"/>
            <a:ext cx="10515600" cy="5144997"/>
          </a:xfrm>
        </p:spPr>
        <p:txBody>
          <a:bodyPr/>
          <a:lstStyle/>
          <a:p>
            <a:pPr algn="just">
              <a:buNone/>
            </a:pPr>
            <a:r>
              <a:rPr lang="en-CA" b="1" dirty="0" smtClean="0">
                <a:latin typeface="Times New Roman" panose="02020603050405020304" pitchFamily="18" charset="0"/>
                <a:cs typeface="Times New Roman" panose="02020603050405020304" pitchFamily="18" charset="0"/>
              </a:rPr>
              <a:t>2- Braxton-hicks contractions: </a:t>
            </a:r>
          </a:p>
          <a:p>
            <a:pPr algn="just"/>
            <a:r>
              <a:rPr lang="en-CA" dirty="0" smtClean="0">
                <a:latin typeface="Times New Roman" panose="02020603050405020304" pitchFamily="18" charset="0"/>
                <a:cs typeface="Times New Roman" panose="02020603050405020304" pitchFamily="18" charset="0"/>
              </a:rPr>
              <a:t>Irregular contractions, </a:t>
            </a:r>
            <a:r>
              <a:rPr lang="en-US" dirty="0" smtClean="0">
                <a:latin typeface="Times New Roman" panose="02020603050405020304" pitchFamily="18" charset="0"/>
                <a:cs typeface="Times New Roman" panose="02020603050405020304" pitchFamily="18" charset="0"/>
              </a:rPr>
              <a:t>are usually felt in the abdomen or groin region and patients may mistake them for true labor.</a:t>
            </a:r>
          </a:p>
          <a:p>
            <a:pPr algn="just"/>
            <a:r>
              <a:rPr lang="en-US" dirty="0" smtClean="0">
                <a:latin typeface="Times New Roman" panose="02020603050405020304" pitchFamily="18" charset="0"/>
                <a:cs typeface="Times New Roman" panose="02020603050405020304" pitchFamily="18" charset="0"/>
              </a:rPr>
              <a:t>Braxton-Hicks contractions do not lead to dilation or effacement of the cervix, and thus are often termed “false labor.”</a:t>
            </a:r>
            <a:endParaRPr lang="en-CA"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773214" cy="781095"/>
          </a:xfrm>
        </p:spPr>
        <p:txBody>
          <a:bodyPr>
            <a:normAutofit/>
          </a:bodyPr>
          <a:lstStyle/>
          <a:p>
            <a:r>
              <a:rPr lang="en-US" sz="2800" dirty="0" smtClean="0">
                <a:solidFill>
                  <a:srgbClr val="FF0000"/>
                </a:solidFill>
                <a:latin typeface="Times New Roman" pitchFamily="18" charset="0"/>
                <a:cs typeface="Times New Roman" pitchFamily="18" charset="0"/>
              </a:rPr>
              <a:t>Introduction  and </a:t>
            </a:r>
            <a:r>
              <a:rPr lang="en-CA" sz="2800" dirty="0">
                <a:solidFill>
                  <a:srgbClr val="FF0000"/>
                </a:solidFill>
                <a:latin typeface="Times New Roman" panose="02020603050405020304" pitchFamily="18" charset="0"/>
                <a:cs typeface="Times New Roman" panose="02020603050405020304" pitchFamily="18" charset="0"/>
              </a:rPr>
              <a:t>Definition of </a:t>
            </a:r>
            <a:r>
              <a:rPr lang="en-CA" sz="2800" dirty="0" err="1">
                <a:solidFill>
                  <a:srgbClr val="FF0000"/>
                </a:solidFill>
                <a:latin typeface="Times New Roman" panose="02020603050405020304" pitchFamily="18" charset="0"/>
                <a:cs typeface="Times New Roman" panose="02020603050405020304" pitchFamily="18" charset="0"/>
              </a:rPr>
              <a:t>Labor</a:t>
            </a: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05307" y="965915"/>
            <a:ext cx="10748493" cy="5211048"/>
          </a:xfrm>
        </p:spPr>
        <p:txBody>
          <a:bodyPr/>
          <a:lstStyle/>
          <a:p>
            <a:pPr>
              <a:lnSpc>
                <a:spcPct val="150000"/>
              </a:lnSpc>
            </a:pPr>
            <a:r>
              <a:rPr lang="en-US" dirty="0">
                <a:latin typeface="Times New Roman" pitchFamily="18" charset="0"/>
                <a:cs typeface="Times New Roman" pitchFamily="18" charset="0"/>
              </a:rPr>
              <a:t>Labor is the physiological process through which the fetus, placenta, and membranes are expelled from the uterus, typically occurring between 37 and 42 weeks of gestation. It is the culmination of a complex series of hormonal, biochemical, and mechanical events involving both maternal and fetal systems</a:t>
            </a:r>
            <a:r>
              <a:rPr lang="en-US" dirty="0" smtClean="0">
                <a:latin typeface="Times New Roman" pitchFamily="18" charset="0"/>
                <a:cs typeface="Times New Roman" pitchFamily="18" charset="0"/>
              </a:rPr>
              <a:t>.</a:t>
            </a:r>
          </a:p>
          <a:p>
            <a:pPr>
              <a:lnSpc>
                <a:spcPct val="150000"/>
              </a:lnSpc>
            </a:pPr>
            <a:r>
              <a:rPr lang="en-US" b="1" dirty="0">
                <a:latin typeface="Times New Roman" panose="02020603050405020304" pitchFamily="18" charset="0"/>
                <a:cs typeface="Times New Roman" panose="02020603050405020304" pitchFamily="18" charset="0"/>
              </a:rPr>
              <a:t>More specifically</a:t>
            </a:r>
            <a:r>
              <a:rPr lang="en-US" dirty="0">
                <a:latin typeface="Times New Roman" pitchFamily="18" charset="0"/>
                <a:cs typeface="Times New Roman" pitchFamily="18" charset="0"/>
              </a:rPr>
              <a:t>, labor requires regular, effective contractions that lead to dilation and effacement of the cervix</a:t>
            </a:r>
          </a:p>
        </p:txBody>
      </p:sp>
    </p:spTree>
    <p:extLst>
      <p:ext uri="{BB962C8B-B14F-4D97-AF65-F5344CB8AC3E}">
        <p14:creationId xmlns:p14="http://schemas.microsoft.com/office/powerpoint/2010/main" val="825619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CA" b="1" dirty="0" smtClean="0">
                <a:latin typeface="Times New Roman" panose="02020603050405020304" pitchFamily="18" charset="0"/>
                <a:cs typeface="Times New Roman" panose="02020603050405020304" pitchFamily="18" charset="0"/>
              </a:rPr>
              <a:t>3- Cervical changes: </a:t>
            </a:r>
          </a:p>
          <a:p>
            <a:pPr algn="just">
              <a:lnSpc>
                <a:spcPct val="150000"/>
              </a:lnSpc>
            </a:pPr>
            <a:r>
              <a:rPr lang="en-US" dirty="0" smtClean="0">
                <a:latin typeface="Times New Roman" panose="02020603050405020304" pitchFamily="18" charset="0"/>
                <a:cs typeface="Times New Roman" panose="02020603050405020304" pitchFamily="18" charset="0"/>
              </a:rPr>
              <a:t>In preparation for passage of the fetus, the cervix undergoes many physiological changes. The cervix softens (“cervical ripening”), stretches, and thins, and eventually. This softening and thinning is called cervical effacement.</a:t>
            </a:r>
            <a:endParaRPr lang="en-CA" dirty="0" smtClean="0">
              <a:latin typeface="Times New Roman" panose="02020603050405020304" pitchFamily="18" charset="0"/>
              <a:cs typeface="Times New Roman" panose="02020603050405020304" pitchFamily="18" charset="0"/>
            </a:endParaRP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smtClean="0">
                <a:latin typeface="Times New Roman" panose="02020603050405020304" pitchFamily="18" charset="0"/>
                <a:cs typeface="Times New Roman" panose="02020603050405020304" pitchFamily="18" charset="0"/>
              </a:rPr>
              <a:t>4- </a:t>
            </a:r>
            <a:r>
              <a:rPr lang="en-CA" sz="4000" b="1" dirty="0" smtClean="0">
                <a:latin typeface="Times New Roman" panose="02020603050405020304" pitchFamily="18" charset="0"/>
                <a:cs typeface="Times New Roman" panose="02020603050405020304" pitchFamily="18" charset="0"/>
              </a:rPr>
              <a:t>Bloody show</a:t>
            </a:r>
            <a:endParaRPr lang="en-US" sz="4000" dirty="0"/>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The added pressure created by engagement of the presenting part may lead to the expulsion of a blood-tinged mucus plug, called bloody show.</a:t>
            </a:r>
          </a:p>
          <a:p>
            <a:pPr>
              <a:buNone/>
            </a:pPr>
            <a:endParaRPr lang="en-CA" sz="32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5- Rupture of the membranes</a:t>
            </a:r>
            <a:endParaRPr lang="en-US" sz="4000" dirty="0"/>
          </a:p>
        </p:txBody>
      </p:sp>
      <p:sp>
        <p:nvSpPr>
          <p:cNvPr id="3" name="Content Placeholder 2"/>
          <p:cNvSpPr>
            <a:spLocks noGrp="1"/>
          </p:cNvSpPr>
          <p:nvPr>
            <p:ph idx="1"/>
          </p:nvPr>
        </p:nvSpPr>
        <p:spPr/>
        <p:txBody>
          <a:bodyPr>
            <a:normAutofit fontScale="92500"/>
          </a:bodyPr>
          <a:lstStyle/>
          <a:p>
            <a:pPr algn="just">
              <a:lnSpc>
                <a:spcPct val="150000"/>
              </a:lnSpc>
            </a:pPr>
            <a:r>
              <a:rPr lang="en-US" dirty="0" smtClean="0">
                <a:latin typeface="Times New Roman" panose="02020603050405020304" pitchFamily="18" charset="0"/>
                <a:cs typeface="Times New Roman" panose="02020603050405020304" pitchFamily="18" charset="0"/>
              </a:rPr>
              <a:t>The amniotic membranes rupture once labor is well established, either </a:t>
            </a:r>
            <a:r>
              <a:rPr lang="en-US" b="1" dirty="0" smtClean="0">
                <a:latin typeface="Times New Roman" panose="02020603050405020304" pitchFamily="18" charset="0"/>
                <a:cs typeface="Times New Roman" panose="02020603050405020304" pitchFamily="18" charset="0"/>
              </a:rPr>
              <a:t>spontaneously</a:t>
            </a:r>
            <a:r>
              <a:rPr lang="en-US" dirty="0" smtClean="0">
                <a:latin typeface="Times New Roman" panose="02020603050405020304" pitchFamily="18" charset="0"/>
                <a:cs typeface="Times New Roman" panose="02020603050405020304" pitchFamily="18" charset="0"/>
              </a:rPr>
              <a:t> or by </a:t>
            </a:r>
            <a:r>
              <a:rPr lang="en-US" b="1" dirty="0" err="1" smtClean="0">
                <a:latin typeface="Times New Roman" panose="02020603050405020304" pitchFamily="18" charset="0"/>
                <a:cs typeface="Times New Roman" panose="02020603050405020304" pitchFamily="18" charset="0"/>
              </a:rPr>
              <a:t>amniotomy</a:t>
            </a:r>
            <a:r>
              <a:rPr lang="en-US" dirty="0" smtClean="0">
                <a:latin typeface="Times New Roman" panose="02020603050405020304" pitchFamily="18" charset="0"/>
                <a:cs typeface="Times New Roman" panose="02020603050405020304" pitchFamily="18" charset="0"/>
              </a:rPr>
              <a:t>, the artificial rupture of the membranes by the primary care provider. </a:t>
            </a:r>
          </a:p>
          <a:p>
            <a:pPr algn="just">
              <a:lnSpc>
                <a:spcPct val="150000"/>
              </a:lnSpc>
            </a:pPr>
            <a:r>
              <a:rPr lang="en-US" dirty="0" smtClean="0">
                <a:latin typeface="Times New Roman" panose="02020603050405020304" pitchFamily="18" charset="0"/>
                <a:cs typeface="Times New Roman" panose="02020603050405020304" pitchFamily="18" charset="0"/>
              </a:rPr>
              <a:t>The fluid should be clear and odorless. A yellow green tinged amniotic fluid may indicate infection or fetal passage of </a:t>
            </a:r>
            <a:r>
              <a:rPr lang="en-US" dirty="0" err="1" smtClean="0">
                <a:latin typeface="Times New Roman" panose="02020603050405020304" pitchFamily="18" charset="0"/>
                <a:cs typeface="Times New Roman" panose="02020603050405020304" pitchFamily="18" charset="0"/>
              </a:rPr>
              <a:t>meconium</a:t>
            </a:r>
            <a:r>
              <a:rPr lang="en-US" dirty="0" smtClean="0">
                <a:latin typeface="Times New Roman" panose="02020603050405020304" pitchFamily="18" charset="0"/>
                <a:cs typeface="Times New Roman" panose="02020603050405020304" pitchFamily="18" charset="0"/>
              </a:rPr>
              <a:t> and this finding always signals the need for further assessment and fetal heart rate monitoring.</a:t>
            </a:r>
            <a:endParaRPr lang="en-CA"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rmAutofit/>
          </a:bodyPr>
          <a:lstStyle/>
          <a:p>
            <a:pPr algn="ctr"/>
            <a:r>
              <a:rPr lang="en-US" sz="3600" dirty="0" smtClean="0">
                <a:solidFill>
                  <a:srgbClr val="FF0000"/>
                </a:solidFill>
                <a:latin typeface="Times New Roman" pitchFamily="18" charset="0"/>
                <a:cs typeface="Times New Roman" pitchFamily="18" charset="0"/>
              </a:rPr>
              <a:t>Conclusion </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18186" y="1017431"/>
            <a:ext cx="10735614" cy="5159532"/>
          </a:xfrm>
        </p:spPr>
        <p:txBody>
          <a:bodyPr/>
          <a:lstStyle/>
          <a:p>
            <a:pPr marL="0" indent="0">
              <a:lnSpc>
                <a:spcPct val="150000"/>
              </a:lnSpc>
              <a:buNone/>
            </a:pPr>
            <a:r>
              <a:rPr lang="en-US" dirty="0">
                <a:latin typeface="Times New Roman" pitchFamily="18" charset="0"/>
                <a:cs typeface="Times New Roman" pitchFamily="18" charset="0"/>
              </a:rPr>
              <a:t>he mechanics of labor involve a complex interplay of physiological and anatomical processes that enable the safe delivery of a baby. This process is traditionally divided into three stages—each with distinct mechanical and hormonal components that coordinate the mother's body and the fetus during childbirth.</a:t>
            </a:r>
          </a:p>
        </p:txBody>
      </p:sp>
    </p:spTree>
    <p:extLst>
      <p:ext uri="{BB962C8B-B14F-4D97-AF65-F5344CB8AC3E}">
        <p14:creationId xmlns:p14="http://schemas.microsoft.com/office/powerpoint/2010/main" val="3613161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9714"/>
            <a:ext cx="10515600" cy="5197249"/>
          </a:xfrm>
        </p:spPr>
        <p:txBody>
          <a:bodyPr>
            <a:normAutofit/>
          </a:bodyPr>
          <a:lstStyle/>
          <a:p>
            <a:pPr algn="ctr">
              <a:buNone/>
            </a:pPr>
            <a:endParaRPr lang="en-US" sz="4800" dirty="0" smtClean="0"/>
          </a:p>
          <a:p>
            <a:pPr algn="ctr">
              <a:buNone/>
            </a:pPr>
            <a:endParaRPr lang="en-US" sz="4800" dirty="0" smtClean="0"/>
          </a:p>
          <a:p>
            <a:pPr algn="ctr">
              <a:buNone/>
            </a:pPr>
            <a:r>
              <a:rPr lang="en-US" sz="4800" dirty="0" smtClean="0"/>
              <a:t>Question </a:t>
            </a:r>
            <a:endParaRPr lang="en-US"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244699"/>
            <a:ext cx="10967434" cy="5932264"/>
          </a:xfrm>
        </p:spPr>
        <p:txBody>
          <a:bodyPr>
            <a:normAutofit/>
          </a:bodyPr>
          <a:lstStyle/>
          <a:p>
            <a:r>
              <a:rPr lang="en-US" dirty="0">
                <a:solidFill>
                  <a:srgbClr val="FF0000"/>
                </a:solidFill>
                <a:latin typeface="Times New Roman" pitchFamily="18" charset="0"/>
                <a:cs typeface="Times New Roman" pitchFamily="18" charset="0"/>
              </a:rPr>
              <a:t>Cont..</a:t>
            </a:r>
            <a:r>
              <a:rPr lang="en-US" dirty="0" smtClean="0">
                <a:solidFill>
                  <a:srgbClr val="FF0000"/>
                </a:solidFill>
                <a:latin typeface="Times New Roman" pitchFamily="18" charset="0"/>
                <a:cs typeface="Times New Roman" pitchFamily="18" charset="0"/>
              </a:rPr>
              <a:t> </a:t>
            </a: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mechanism of labor refers to the sequential physical movements and positional changes the fetus undergoes during its passage through the birth canal. These steps include:</a:t>
            </a:r>
          </a:p>
          <a:p>
            <a:r>
              <a:rPr lang="en-US" dirty="0">
                <a:latin typeface="Times New Roman" pitchFamily="18" charset="0"/>
                <a:cs typeface="Times New Roman" pitchFamily="18" charset="0"/>
              </a:rPr>
              <a:t>Engagement</a:t>
            </a:r>
          </a:p>
          <a:p>
            <a:r>
              <a:rPr lang="en-US" dirty="0">
                <a:latin typeface="Times New Roman" pitchFamily="18" charset="0"/>
                <a:cs typeface="Times New Roman" pitchFamily="18" charset="0"/>
              </a:rPr>
              <a:t>Descent</a:t>
            </a:r>
          </a:p>
          <a:p>
            <a:r>
              <a:rPr lang="en-US" dirty="0">
                <a:latin typeface="Times New Roman" pitchFamily="18" charset="0"/>
                <a:cs typeface="Times New Roman" pitchFamily="18" charset="0"/>
              </a:rPr>
              <a:t>Flexion</a:t>
            </a:r>
          </a:p>
          <a:p>
            <a:r>
              <a:rPr lang="en-US" dirty="0">
                <a:latin typeface="Times New Roman" pitchFamily="18" charset="0"/>
                <a:cs typeface="Times New Roman" pitchFamily="18" charset="0"/>
              </a:rPr>
              <a:t>Internal Rotation</a:t>
            </a:r>
          </a:p>
          <a:p>
            <a:r>
              <a:rPr lang="en-US" dirty="0">
                <a:latin typeface="Times New Roman" pitchFamily="18" charset="0"/>
                <a:cs typeface="Times New Roman" pitchFamily="18" charset="0"/>
              </a:rPr>
              <a:t>Extension</a:t>
            </a:r>
          </a:p>
          <a:p>
            <a:r>
              <a:rPr lang="en-US" dirty="0">
                <a:latin typeface="Times New Roman" pitchFamily="18" charset="0"/>
                <a:cs typeface="Times New Roman" pitchFamily="18" charset="0"/>
              </a:rPr>
              <a:t>External Rotation (Restitution)</a:t>
            </a:r>
          </a:p>
          <a:p>
            <a:r>
              <a:rPr lang="en-US" dirty="0">
                <a:latin typeface="Times New Roman" pitchFamily="18" charset="0"/>
                <a:cs typeface="Times New Roman" pitchFamily="18" charset="0"/>
              </a:rPr>
              <a:t>Expulsion</a:t>
            </a:r>
          </a:p>
        </p:txBody>
      </p:sp>
    </p:spTree>
    <p:extLst>
      <p:ext uri="{BB962C8B-B14F-4D97-AF65-F5344CB8AC3E}">
        <p14:creationId xmlns:p14="http://schemas.microsoft.com/office/powerpoint/2010/main" val="156681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053" y="0"/>
            <a:ext cx="9662560" cy="894856"/>
          </a:xfrm>
        </p:spPr>
        <p:txBody>
          <a:bodyPr/>
          <a:lstStyle/>
          <a:p>
            <a:r>
              <a:rPr lang="en-US" dirty="0"/>
              <a:t>    </a:t>
            </a:r>
            <a:endParaRPr lang="en-CA" dirty="0"/>
          </a:p>
        </p:txBody>
      </p:sp>
      <p:sp>
        <p:nvSpPr>
          <p:cNvPr id="3" name="Content Placeholder 2"/>
          <p:cNvSpPr>
            <a:spLocks noGrp="1"/>
          </p:cNvSpPr>
          <p:nvPr>
            <p:ph idx="1"/>
          </p:nvPr>
        </p:nvSpPr>
        <p:spPr>
          <a:xfrm>
            <a:off x="556591" y="675861"/>
            <a:ext cx="10948021" cy="6182139"/>
          </a:xfrm>
        </p:spPr>
        <p:txBody>
          <a:bodyPr>
            <a:normAutofit/>
          </a:bodyPr>
          <a:lstStyle/>
          <a:p>
            <a:pPr marL="0" indent="0">
              <a:buNone/>
            </a:pP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Uterine contraction :</a:t>
            </a:r>
          </a:p>
          <a:p>
            <a:pPr marL="0" indent="0" algn="just">
              <a:buNone/>
            </a:pPr>
            <a:r>
              <a:rPr lang="en-US" sz="4000" dirty="0">
                <a:solidFill>
                  <a:schemeClr val="tx1"/>
                </a:solidFill>
                <a:latin typeface="Times New Roman" panose="02020603050405020304" pitchFamily="18" charset="0"/>
                <a:cs typeface="Times New Roman" panose="02020603050405020304" pitchFamily="18" charset="0"/>
              </a:rPr>
              <a:t>During contraction, uterus becomes hard and some what pushed anteriorly to make the long axis of the uterus in the line with that of pelvic axis</a:t>
            </a:r>
            <a:endParaRPr lang="en-CA" sz="40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5473147" y="3273287"/>
            <a:ext cx="6483884" cy="3405474"/>
          </a:xfrm>
          <a:prstGeom prst="rect">
            <a:avLst/>
          </a:prstGeom>
        </p:spPr>
      </p:pic>
    </p:spTree>
    <p:extLst>
      <p:ext uri="{BB962C8B-B14F-4D97-AF65-F5344CB8AC3E}">
        <p14:creationId xmlns:p14="http://schemas.microsoft.com/office/powerpoint/2010/main" val="11081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23" y="624110"/>
            <a:ext cx="9848090" cy="1280890"/>
          </a:xfrm>
        </p:spPr>
        <p:txBody>
          <a:bodyPr/>
          <a:lstStyle/>
          <a:p>
            <a:r>
              <a:rPr lang="en-CA" sz="4000" b="1" dirty="0">
                <a:solidFill>
                  <a:srgbClr val="FF0000"/>
                </a:solidFill>
                <a:latin typeface="Times New Roman" panose="02020603050405020304" pitchFamily="18" charset="0"/>
                <a:cs typeface="Times New Roman" panose="02020603050405020304" pitchFamily="18" charset="0"/>
              </a:rPr>
              <a:t>Uterine contraction :</a:t>
            </a:r>
            <a:r>
              <a:rPr lang="en-CA" dirty="0"/>
              <a:t/>
            </a:r>
            <a:br>
              <a:rPr lang="en-CA" dirty="0"/>
            </a:br>
            <a:endParaRPr lang="en-CA" dirty="0"/>
          </a:p>
        </p:txBody>
      </p:sp>
      <p:sp>
        <p:nvSpPr>
          <p:cNvPr id="3" name="Content Placeholder 2"/>
          <p:cNvSpPr>
            <a:spLocks noGrp="1"/>
          </p:cNvSpPr>
          <p:nvPr>
            <p:ph idx="1"/>
          </p:nvPr>
        </p:nvSpPr>
        <p:spPr>
          <a:xfrm>
            <a:off x="1285461" y="1364975"/>
            <a:ext cx="10641496" cy="4546248"/>
          </a:xfrm>
        </p:spPr>
        <p:txBody>
          <a:bodyPr>
            <a:normAutofit/>
          </a:bodyPr>
          <a:lstStyle/>
          <a:p>
            <a:pPr marL="0" indent="0" algn="just">
              <a:buNone/>
            </a:pPr>
            <a:r>
              <a:rPr lang="en-US" sz="4000" dirty="0">
                <a:solidFill>
                  <a:schemeClr val="tx1"/>
                </a:solidFill>
                <a:latin typeface="Times New Roman" panose="02020603050405020304" pitchFamily="18" charset="0"/>
                <a:cs typeface="Times New Roman" panose="02020603050405020304" pitchFamily="18" charset="0"/>
              </a:rPr>
              <a:t>At the same time, the patient experiences pain which is located more on the hypogastric region, often radiating to the thighs.</a:t>
            </a:r>
            <a:endParaRPr lang="en-CA"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74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CA" dirty="0"/>
          </a:p>
        </p:txBody>
      </p:sp>
      <p:sp>
        <p:nvSpPr>
          <p:cNvPr id="3" name="Content Placeholder 2"/>
          <p:cNvSpPr>
            <a:spLocks noGrp="1"/>
          </p:cNvSpPr>
          <p:nvPr>
            <p:ph idx="1"/>
          </p:nvPr>
        </p:nvSpPr>
        <p:spPr/>
        <p:txBody>
          <a:bodyPr/>
          <a:lstStyle/>
          <a:p>
            <a:r>
              <a:rPr lang="en-US" dirty="0"/>
              <a:t>    </a:t>
            </a:r>
            <a:endParaRPr lang="en-CA" dirty="0"/>
          </a:p>
        </p:txBody>
      </p:sp>
      <p:pic>
        <p:nvPicPr>
          <p:cNvPr id="4" name="Picture 3"/>
          <p:cNvPicPr>
            <a:picLocks noChangeAspect="1"/>
          </p:cNvPicPr>
          <p:nvPr/>
        </p:nvPicPr>
        <p:blipFill>
          <a:blip r:embed="rId2"/>
          <a:stretch>
            <a:fillRect/>
          </a:stretch>
        </p:blipFill>
        <p:spPr>
          <a:xfrm>
            <a:off x="1417982" y="237464"/>
            <a:ext cx="10086629" cy="6383071"/>
          </a:xfrm>
          <a:prstGeom prst="rect">
            <a:avLst/>
          </a:prstGeom>
        </p:spPr>
      </p:pic>
    </p:spTree>
    <p:extLst>
      <p:ext uri="{BB962C8B-B14F-4D97-AF65-F5344CB8AC3E}">
        <p14:creationId xmlns:p14="http://schemas.microsoft.com/office/powerpoint/2010/main" val="120274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70" y="514382"/>
            <a:ext cx="9662560" cy="1280890"/>
          </a:xfrm>
        </p:spPr>
        <p:txBody>
          <a:bodyPr>
            <a:normAutofit fontScale="90000"/>
          </a:bodyPr>
          <a:lstStyle/>
          <a:p>
            <a:r>
              <a:rPr lang="en-CA" sz="5400" b="1" dirty="0">
                <a:solidFill>
                  <a:srgbClr val="FF0000"/>
                </a:solidFill>
                <a:latin typeface="Times New Roman" panose="02020603050405020304" pitchFamily="18" charset="0"/>
                <a:cs typeface="Times New Roman" panose="02020603050405020304" pitchFamily="18" charset="0"/>
              </a:rPr>
              <a:t>Intensity</a:t>
            </a:r>
            <a:r>
              <a:rPr lang="en-CA" sz="5400" b="1" dirty="0">
                <a:solidFill>
                  <a:schemeClr val="tx1"/>
                </a:solidFill>
                <a:latin typeface="Times New Roman" panose="02020603050405020304" pitchFamily="18" charset="0"/>
                <a:cs typeface="Times New Roman" panose="02020603050405020304" pitchFamily="18" charset="0"/>
              </a:rPr>
              <a:t> </a:t>
            </a:r>
            <a:r>
              <a:rPr lang="en-CA" dirty="0"/>
              <a:t/>
            </a:r>
            <a:br>
              <a:rPr lang="en-CA" dirty="0"/>
            </a:br>
            <a:endParaRPr lang="en-CA" dirty="0"/>
          </a:p>
        </p:txBody>
      </p:sp>
      <p:sp>
        <p:nvSpPr>
          <p:cNvPr id="3" name="Content Placeholder 2"/>
          <p:cNvSpPr>
            <a:spLocks noGrp="1"/>
          </p:cNvSpPr>
          <p:nvPr>
            <p:ph idx="1"/>
          </p:nvPr>
        </p:nvSpPr>
        <p:spPr>
          <a:xfrm>
            <a:off x="1033670" y="1431235"/>
            <a:ext cx="11158330" cy="6427304"/>
          </a:xfrm>
        </p:spPr>
        <p:txBody>
          <a:bodyPr>
            <a:noAutofit/>
          </a:bodyPr>
          <a:lstStyle/>
          <a:p>
            <a:pPr>
              <a:buNone/>
            </a:pPr>
            <a:endParaRPr lang="en-US" sz="3600" dirty="0">
              <a:solidFill>
                <a:schemeClr val="tx1"/>
              </a:solidFill>
              <a:latin typeface="Times New Roman" panose="02020603050405020304" pitchFamily="18" charset="0"/>
              <a:cs typeface="Times New Roman" panose="02020603050405020304" pitchFamily="18" charset="0"/>
            </a:endParaRPr>
          </a:p>
          <a:p>
            <a:r>
              <a:rPr lang="en-US" sz="3600" dirty="0">
                <a:solidFill>
                  <a:schemeClr val="tx1"/>
                </a:solidFill>
                <a:latin typeface="Times New Roman" panose="02020603050405020304" pitchFamily="18" charset="0"/>
                <a:cs typeface="Times New Roman" panose="02020603050405020304" pitchFamily="18" charset="0"/>
              </a:rPr>
              <a:t>The intensity gradually increases with the advancement of labor until it becomes maximum in the second stage during delivery of the </a:t>
            </a:r>
            <a:r>
              <a:rPr lang="en-US" sz="3600" dirty="0" smtClean="0">
                <a:solidFill>
                  <a:schemeClr val="tx1"/>
                </a:solidFill>
                <a:latin typeface="Times New Roman" panose="02020603050405020304" pitchFamily="18" charset="0"/>
                <a:cs typeface="Times New Roman" panose="02020603050405020304" pitchFamily="18" charset="0"/>
              </a:rPr>
              <a:t>baby.</a:t>
            </a:r>
            <a:endParaRPr lang="en-CA"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73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54"/>
            <a:ext cx="12192000" cy="7363575"/>
          </a:xfrm>
          <a:prstGeom prst="rect">
            <a:avLst/>
          </a:prstGeom>
        </p:spPr>
      </p:pic>
    </p:spTree>
    <p:extLst>
      <p:ext uri="{BB962C8B-B14F-4D97-AF65-F5344CB8AC3E}">
        <p14:creationId xmlns:p14="http://schemas.microsoft.com/office/powerpoint/2010/main" val="4020506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1173</Words>
  <Application>Microsoft Office PowerPoint</Application>
  <PresentationFormat>Custom</PresentationFormat>
  <Paragraphs>128</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physiology &amp; mechansim of labor</vt:lpstr>
      <vt:lpstr>Outline </vt:lpstr>
      <vt:lpstr>Introduction  and Definition of Labor</vt:lpstr>
      <vt:lpstr>PowerPoint Presentation</vt:lpstr>
      <vt:lpstr>    </vt:lpstr>
      <vt:lpstr>Uterine contraction : </vt:lpstr>
      <vt:lpstr>    </vt:lpstr>
      <vt:lpstr>Intensity  </vt:lpstr>
      <vt:lpstr>PowerPoint Presentation</vt:lpstr>
      <vt:lpstr>Duration </vt:lpstr>
      <vt:lpstr>Frequency </vt:lpstr>
      <vt:lpstr>    </vt:lpstr>
      <vt:lpstr>Retraction  </vt:lpstr>
      <vt:lpstr>PowerPoint Presentation</vt:lpstr>
      <vt:lpstr>Mechanics of labor</vt:lpstr>
      <vt:lpstr>Uterine activity (Powers) </vt:lpstr>
      <vt:lpstr>The Fetus (Passenger) </vt:lpstr>
      <vt:lpstr>Fetal Size</vt:lpstr>
      <vt:lpstr>Fetal presentation</vt:lpstr>
      <vt:lpstr>PowerPoint Presentation</vt:lpstr>
      <vt:lpstr>Fetal position </vt:lpstr>
      <vt:lpstr>PowerPoint Presentation</vt:lpstr>
      <vt:lpstr>PowerPoint Presentation</vt:lpstr>
      <vt:lpstr>3-Compound presentation:</vt:lpstr>
      <vt:lpstr>Attitude: </vt:lpstr>
      <vt:lpstr>Engagement  </vt:lpstr>
      <vt:lpstr>PowerPoint Presentation</vt:lpstr>
      <vt:lpstr>Signs and Symptoms of impending Labor</vt:lpstr>
      <vt:lpstr>PowerPoint Presentation</vt:lpstr>
      <vt:lpstr>PowerPoint Presentation</vt:lpstr>
      <vt:lpstr>4- Bloody show</vt:lpstr>
      <vt:lpstr>5- Rupture of the membranes</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Warda</dc:creator>
  <cp:lastModifiedBy>HelpTech</cp:lastModifiedBy>
  <cp:revision>82</cp:revision>
  <dcterms:created xsi:type="dcterms:W3CDTF">2021-02-16T10:23:28Z</dcterms:created>
  <dcterms:modified xsi:type="dcterms:W3CDTF">2025-10-06T19:50:49Z</dcterms:modified>
</cp:coreProperties>
</file>