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82" r:id="rId3"/>
    <p:sldId id="283" r:id="rId4"/>
    <p:sldId id="284" r:id="rId5"/>
    <p:sldId id="320" r:id="rId6"/>
    <p:sldId id="285" r:id="rId7"/>
    <p:sldId id="286" r:id="rId8"/>
    <p:sldId id="321" r:id="rId9"/>
    <p:sldId id="287" r:id="rId10"/>
    <p:sldId id="288" r:id="rId11"/>
    <p:sldId id="289" r:id="rId12"/>
    <p:sldId id="290" r:id="rId13"/>
    <p:sldId id="291" r:id="rId14"/>
    <p:sldId id="322" r:id="rId15"/>
    <p:sldId id="292" r:id="rId16"/>
    <p:sldId id="323" r:id="rId17"/>
    <p:sldId id="324" r:id="rId18"/>
    <p:sldId id="346" r:id="rId19"/>
    <p:sldId id="325" r:id="rId20"/>
    <p:sldId id="326" r:id="rId21"/>
    <p:sldId id="327" r:id="rId22"/>
    <p:sldId id="328" r:id="rId23"/>
    <p:sldId id="349" r:id="rId24"/>
    <p:sldId id="347" r:id="rId25"/>
    <p:sldId id="329" r:id="rId26"/>
    <p:sldId id="348" r:id="rId27"/>
    <p:sldId id="330" r:id="rId28"/>
    <p:sldId id="331" r:id="rId29"/>
    <p:sldId id="332" r:id="rId30"/>
    <p:sldId id="333" r:id="rId31"/>
    <p:sldId id="334" r:id="rId32"/>
    <p:sldId id="336" r:id="rId33"/>
    <p:sldId id="337" r:id="rId34"/>
    <p:sldId id="338" r:id="rId35"/>
    <p:sldId id="339" r:id="rId36"/>
    <p:sldId id="340" r:id="rId37"/>
    <p:sldId id="341" r:id="rId3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8" d="100"/>
          <a:sy n="68" d="100"/>
        </p:scale>
        <p:origin x="792"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09641F-EB1B-B41D-8B2C-1FC619E715A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9CFEA6FB-656A-3A9D-C447-5F26D76CB9A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A1CD77D-E4C5-4E64-A03E-7A3A39BA4600}"/>
              </a:ext>
            </a:extLst>
          </p:cNvPr>
          <p:cNvSpPr>
            <a:spLocks noGrp="1"/>
          </p:cNvSpPr>
          <p:nvPr>
            <p:ph type="dt" sz="half" idx="10"/>
          </p:nvPr>
        </p:nvSpPr>
        <p:spPr/>
        <p:txBody>
          <a:bodyPr/>
          <a:lstStyle/>
          <a:p>
            <a:fld id="{2C36A373-13ED-4407-A490-3FA56FD2E397}" type="datetimeFigureOut">
              <a:rPr lang="en-US" smtClean="0"/>
              <a:t>9/25/2025</a:t>
            </a:fld>
            <a:endParaRPr lang="en-US"/>
          </a:p>
        </p:txBody>
      </p:sp>
      <p:sp>
        <p:nvSpPr>
          <p:cNvPr id="5" name="Footer Placeholder 4">
            <a:extLst>
              <a:ext uri="{FF2B5EF4-FFF2-40B4-BE49-F238E27FC236}">
                <a16:creationId xmlns:a16="http://schemas.microsoft.com/office/drawing/2014/main" id="{D44AA969-AE1A-F653-A93C-0F7CB60CE47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1A2C5CA-5598-93AA-C350-423C364FFD55}"/>
              </a:ext>
            </a:extLst>
          </p:cNvPr>
          <p:cNvSpPr>
            <a:spLocks noGrp="1"/>
          </p:cNvSpPr>
          <p:nvPr>
            <p:ph type="sldNum" sz="quarter" idx="12"/>
          </p:nvPr>
        </p:nvSpPr>
        <p:spPr/>
        <p:txBody>
          <a:bodyPr/>
          <a:lstStyle/>
          <a:p>
            <a:fld id="{FE3A95E0-557E-43DA-B3A2-3854C004E11B}" type="slidenum">
              <a:rPr lang="en-US" smtClean="0"/>
              <a:t>‹#›</a:t>
            </a:fld>
            <a:endParaRPr lang="en-US"/>
          </a:p>
        </p:txBody>
      </p:sp>
    </p:spTree>
    <p:extLst>
      <p:ext uri="{BB962C8B-B14F-4D97-AF65-F5344CB8AC3E}">
        <p14:creationId xmlns:p14="http://schemas.microsoft.com/office/powerpoint/2010/main" val="14355268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9ED475-93AB-30C0-FDD4-2900DB460BFE}"/>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67415BA-C67C-2BB9-1402-6774CB60E2B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4C157FD-2970-EA15-9461-3E28D33D9BE6}"/>
              </a:ext>
            </a:extLst>
          </p:cNvPr>
          <p:cNvSpPr>
            <a:spLocks noGrp="1"/>
          </p:cNvSpPr>
          <p:nvPr>
            <p:ph type="dt" sz="half" idx="10"/>
          </p:nvPr>
        </p:nvSpPr>
        <p:spPr/>
        <p:txBody>
          <a:bodyPr/>
          <a:lstStyle/>
          <a:p>
            <a:fld id="{2C36A373-13ED-4407-A490-3FA56FD2E397}" type="datetimeFigureOut">
              <a:rPr lang="en-US" smtClean="0"/>
              <a:t>9/25/2025</a:t>
            </a:fld>
            <a:endParaRPr lang="en-US"/>
          </a:p>
        </p:txBody>
      </p:sp>
      <p:sp>
        <p:nvSpPr>
          <p:cNvPr id="5" name="Footer Placeholder 4">
            <a:extLst>
              <a:ext uri="{FF2B5EF4-FFF2-40B4-BE49-F238E27FC236}">
                <a16:creationId xmlns:a16="http://schemas.microsoft.com/office/drawing/2014/main" id="{8DD054EA-7EC9-1770-F587-25EF21951BD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CBD8ACC-45EB-3083-870A-94F53365D179}"/>
              </a:ext>
            </a:extLst>
          </p:cNvPr>
          <p:cNvSpPr>
            <a:spLocks noGrp="1"/>
          </p:cNvSpPr>
          <p:nvPr>
            <p:ph type="sldNum" sz="quarter" idx="12"/>
          </p:nvPr>
        </p:nvSpPr>
        <p:spPr/>
        <p:txBody>
          <a:bodyPr/>
          <a:lstStyle/>
          <a:p>
            <a:fld id="{FE3A95E0-557E-43DA-B3A2-3854C004E11B}" type="slidenum">
              <a:rPr lang="en-US" smtClean="0"/>
              <a:t>‹#›</a:t>
            </a:fld>
            <a:endParaRPr lang="en-US"/>
          </a:p>
        </p:txBody>
      </p:sp>
    </p:spTree>
    <p:extLst>
      <p:ext uri="{BB962C8B-B14F-4D97-AF65-F5344CB8AC3E}">
        <p14:creationId xmlns:p14="http://schemas.microsoft.com/office/powerpoint/2010/main" val="10242779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87774B3-0424-3797-6CAF-915E16123659}"/>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B921DDAE-8311-B645-EA43-8F0F21584A54}"/>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22329E1-86C9-DB6B-00B0-F34E6FDC7428}"/>
              </a:ext>
            </a:extLst>
          </p:cNvPr>
          <p:cNvSpPr>
            <a:spLocks noGrp="1"/>
          </p:cNvSpPr>
          <p:nvPr>
            <p:ph type="dt" sz="half" idx="10"/>
          </p:nvPr>
        </p:nvSpPr>
        <p:spPr/>
        <p:txBody>
          <a:bodyPr/>
          <a:lstStyle/>
          <a:p>
            <a:fld id="{2C36A373-13ED-4407-A490-3FA56FD2E397}" type="datetimeFigureOut">
              <a:rPr lang="en-US" smtClean="0"/>
              <a:t>9/25/2025</a:t>
            </a:fld>
            <a:endParaRPr lang="en-US"/>
          </a:p>
        </p:txBody>
      </p:sp>
      <p:sp>
        <p:nvSpPr>
          <p:cNvPr id="5" name="Footer Placeholder 4">
            <a:extLst>
              <a:ext uri="{FF2B5EF4-FFF2-40B4-BE49-F238E27FC236}">
                <a16:creationId xmlns:a16="http://schemas.microsoft.com/office/drawing/2014/main" id="{E1C300E3-2AC8-A723-9761-59096280B28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A987448-29F8-F364-4C3A-9EB0A87A84CC}"/>
              </a:ext>
            </a:extLst>
          </p:cNvPr>
          <p:cNvSpPr>
            <a:spLocks noGrp="1"/>
          </p:cNvSpPr>
          <p:nvPr>
            <p:ph type="sldNum" sz="quarter" idx="12"/>
          </p:nvPr>
        </p:nvSpPr>
        <p:spPr/>
        <p:txBody>
          <a:bodyPr/>
          <a:lstStyle/>
          <a:p>
            <a:fld id="{FE3A95E0-557E-43DA-B3A2-3854C004E11B}" type="slidenum">
              <a:rPr lang="en-US" smtClean="0"/>
              <a:t>‹#›</a:t>
            </a:fld>
            <a:endParaRPr lang="en-US"/>
          </a:p>
        </p:txBody>
      </p:sp>
    </p:spTree>
    <p:extLst>
      <p:ext uri="{BB962C8B-B14F-4D97-AF65-F5344CB8AC3E}">
        <p14:creationId xmlns:p14="http://schemas.microsoft.com/office/powerpoint/2010/main" val="13828536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EBC67C-BB88-227C-8430-04E34F1F669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FE4E110-7BDC-7B8F-5634-0DA42622001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147F3C6-E1AC-252A-1C64-416208F8B23E}"/>
              </a:ext>
            </a:extLst>
          </p:cNvPr>
          <p:cNvSpPr>
            <a:spLocks noGrp="1"/>
          </p:cNvSpPr>
          <p:nvPr>
            <p:ph type="dt" sz="half" idx="10"/>
          </p:nvPr>
        </p:nvSpPr>
        <p:spPr/>
        <p:txBody>
          <a:bodyPr/>
          <a:lstStyle/>
          <a:p>
            <a:fld id="{2C36A373-13ED-4407-A490-3FA56FD2E397}" type="datetimeFigureOut">
              <a:rPr lang="en-US" smtClean="0"/>
              <a:t>9/25/2025</a:t>
            </a:fld>
            <a:endParaRPr lang="en-US"/>
          </a:p>
        </p:txBody>
      </p:sp>
      <p:sp>
        <p:nvSpPr>
          <p:cNvPr id="5" name="Footer Placeholder 4">
            <a:extLst>
              <a:ext uri="{FF2B5EF4-FFF2-40B4-BE49-F238E27FC236}">
                <a16:creationId xmlns:a16="http://schemas.microsoft.com/office/drawing/2014/main" id="{78715738-6C8D-BA52-4D7F-AB9FF677BA6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4BF1407-95D8-4274-FA95-D85B87EC1481}"/>
              </a:ext>
            </a:extLst>
          </p:cNvPr>
          <p:cNvSpPr>
            <a:spLocks noGrp="1"/>
          </p:cNvSpPr>
          <p:nvPr>
            <p:ph type="sldNum" sz="quarter" idx="12"/>
          </p:nvPr>
        </p:nvSpPr>
        <p:spPr/>
        <p:txBody>
          <a:bodyPr/>
          <a:lstStyle/>
          <a:p>
            <a:fld id="{FE3A95E0-557E-43DA-B3A2-3854C004E11B}" type="slidenum">
              <a:rPr lang="en-US" smtClean="0"/>
              <a:t>‹#›</a:t>
            </a:fld>
            <a:endParaRPr lang="en-US"/>
          </a:p>
        </p:txBody>
      </p:sp>
    </p:spTree>
    <p:extLst>
      <p:ext uri="{BB962C8B-B14F-4D97-AF65-F5344CB8AC3E}">
        <p14:creationId xmlns:p14="http://schemas.microsoft.com/office/powerpoint/2010/main" val="28618105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17B25B-F803-2E1D-3157-67EB0ADF6D0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7C1F120B-E305-5188-0C03-CF7C5EAFCE1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57817D4-908A-4593-9267-C52A40997542}"/>
              </a:ext>
            </a:extLst>
          </p:cNvPr>
          <p:cNvSpPr>
            <a:spLocks noGrp="1"/>
          </p:cNvSpPr>
          <p:nvPr>
            <p:ph type="dt" sz="half" idx="10"/>
          </p:nvPr>
        </p:nvSpPr>
        <p:spPr/>
        <p:txBody>
          <a:bodyPr/>
          <a:lstStyle/>
          <a:p>
            <a:fld id="{2C36A373-13ED-4407-A490-3FA56FD2E397}" type="datetimeFigureOut">
              <a:rPr lang="en-US" smtClean="0"/>
              <a:t>9/25/2025</a:t>
            </a:fld>
            <a:endParaRPr lang="en-US"/>
          </a:p>
        </p:txBody>
      </p:sp>
      <p:sp>
        <p:nvSpPr>
          <p:cNvPr id="5" name="Footer Placeholder 4">
            <a:extLst>
              <a:ext uri="{FF2B5EF4-FFF2-40B4-BE49-F238E27FC236}">
                <a16:creationId xmlns:a16="http://schemas.microsoft.com/office/drawing/2014/main" id="{0EA9DFD3-869E-FE29-7F73-818F7C593BA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C2B0DD8-3256-F2F8-1FCC-02D44A24B3E3}"/>
              </a:ext>
            </a:extLst>
          </p:cNvPr>
          <p:cNvSpPr>
            <a:spLocks noGrp="1"/>
          </p:cNvSpPr>
          <p:nvPr>
            <p:ph type="sldNum" sz="quarter" idx="12"/>
          </p:nvPr>
        </p:nvSpPr>
        <p:spPr/>
        <p:txBody>
          <a:bodyPr/>
          <a:lstStyle/>
          <a:p>
            <a:fld id="{FE3A95E0-557E-43DA-B3A2-3854C004E11B}" type="slidenum">
              <a:rPr lang="en-US" smtClean="0"/>
              <a:t>‹#›</a:t>
            </a:fld>
            <a:endParaRPr lang="en-US"/>
          </a:p>
        </p:txBody>
      </p:sp>
    </p:spTree>
    <p:extLst>
      <p:ext uri="{BB962C8B-B14F-4D97-AF65-F5344CB8AC3E}">
        <p14:creationId xmlns:p14="http://schemas.microsoft.com/office/powerpoint/2010/main" val="2216972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2FEBDC-8AC0-86E9-CDF3-E888793C675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DCE5500-C82F-EFAC-22C7-2EAB21918C9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9A2DFA5-3ED1-6A92-D19A-CD985E916E04}"/>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7EC3BFF7-7BC8-3983-44C6-0964235F0DD6}"/>
              </a:ext>
            </a:extLst>
          </p:cNvPr>
          <p:cNvSpPr>
            <a:spLocks noGrp="1"/>
          </p:cNvSpPr>
          <p:nvPr>
            <p:ph type="dt" sz="half" idx="10"/>
          </p:nvPr>
        </p:nvSpPr>
        <p:spPr/>
        <p:txBody>
          <a:bodyPr/>
          <a:lstStyle/>
          <a:p>
            <a:fld id="{2C36A373-13ED-4407-A490-3FA56FD2E397}" type="datetimeFigureOut">
              <a:rPr lang="en-US" smtClean="0"/>
              <a:t>9/25/2025</a:t>
            </a:fld>
            <a:endParaRPr lang="en-US"/>
          </a:p>
        </p:txBody>
      </p:sp>
      <p:sp>
        <p:nvSpPr>
          <p:cNvPr id="6" name="Footer Placeholder 5">
            <a:extLst>
              <a:ext uri="{FF2B5EF4-FFF2-40B4-BE49-F238E27FC236}">
                <a16:creationId xmlns:a16="http://schemas.microsoft.com/office/drawing/2014/main" id="{34E9D353-8838-E4B9-2A1E-7BC4B01839B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E564D7D-3C01-45AC-E4E4-2BB6F681A638}"/>
              </a:ext>
            </a:extLst>
          </p:cNvPr>
          <p:cNvSpPr>
            <a:spLocks noGrp="1"/>
          </p:cNvSpPr>
          <p:nvPr>
            <p:ph type="sldNum" sz="quarter" idx="12"/>
          </p:nvPr>
        </p:nvSpPr>
        <p:spPr/>
        <p:txBody>
          <a:bodyPr/>
          <a:lstStyle/>
          <a:p>
            <a:fld id="{FE3A95E0-557E-43DA-B3A2-3854C004E11B}" type="slidenum">
              <a:rPr lang="en-US" smtClean="0"/>
              <a:t>‹#›</a:t>
            </a:fld>
            <a:endParaRPr lang="en-US"/>
          </a:p>
        </p:txBody>
      </p:sp>
    </p:spTree>
    <p:extLst>
      <p:ext uri="{BB962C8B-B14F-4D97-AF65-F5344CB8AC3E}">
        <p14:creationId xmlns:p14="http://schemas.microsoft.com/office/powerpoint/2010/main" val="15535089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7BAFAD-CFFC-30B3-17ED-313A92847E28}"/>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EE1C2ED1-A224-D009-E89F-5B6CCF58EB3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ED8A7D6-F09B-9C6A-94D7-9CFB30DDC88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2BCA825-5291-BC78-DF79-B676B5BD144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B0ABB3B-8B6F-5F35-CA1B-CAC479C9C892}"/>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DEFDD12-39E5-019F-C631-122F0F5B4719}"/>
              </a:ext>
            </a:extLst>
          </p:cNvPr>
          <p:cNvSpPr>
            <a:spLocks noGrp="1"/>
          </p:cNvSpPr>
          <p:nvPr>
            <p:ph type="dt" sz="half" idx="10"/>
          </p:nvPr>
        </p:nvSpPr>
        <p:spPr/>
        <p:txBody>
          <a:bodyPr/>
          <a:lstStyle/>
          <a:p>
            <a:fld id="{2C36A373-13ED-4407-A490-3FA56FD2E397}" type="datetimeFigureOut">
              <a:rPr lang="en-US" smtClean="0"/>
              <a:t>9/25/2025</a:t>
            </a:fld>
            <a:endParaRPr lang="en-US"/>
          </a:p>
        </p:txBody>
      </p:sp>
      <p:sp>
        <p:nvSpPr>
          <p:cNvPr id="8" name="Footer Placeholder 7">
            <a:extLst>
              <a:ext uri="{FF2B5EF4-FFF2-40B4-BE49-F238E27FC236}">
                <a16:creationId xmlns:a16="http://schemas.microsoft.com/office/drawing/2014/main" id="{35A46B8B-E124-3D7C-D1E8-52CCE105593C}"/>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74BF0021-BBA6-19CB-5FFD-6B35EE078BD0}"/>
              </a:ext>
            </a:extLst>
          </p:cNvPr>
          <p:cNvSpPr>
            <a:spLocks noGrp="1"/>
          </p:cNvSpPr>
          <p:nvPr>
            <p:ph type="sldNum" sz="quarter" idx="12"/>
          </p:nvPr>
        </p:nvSpPr>
        <p:spPr/>
        <p:txBody>
          <a:bodyPr/>
          <a:lstStyle/>
          <a:p>
            <a:fld id="{FE3A95E0-557E-43DA-B3A2-3854C004E11B}" type="slidenum">
              <a:rPr lang="en-US" smtClean="0"/>
              <a:t>‹#›</a:t>
            </a:fld>
            <a:endParaRPr lang="en-US"/>
          </a:p>
        </p:txBody>
      </p:sp>
    </p:spTree>
    <p:extLst>
      <p:ext uri="{BB962C8B-B14F-4D97-AF65-F5344CB8AC3E}">
        <p14:creationId xmlns:p14="http://schemas.microsoft.com/office/powerpoint/2010/main" val="22850195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C77D07-A6F4-8CE1-81F3-906B2A2B75A1}"/>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64BEC114-4269-A975-39A3-4A4840D6BD30}"/>
              </a:ext>
            </a:extLst>
          </p:cNvPr>
          <p:cNvSpPr>
            <a:spLocks noGrp="1"/>
          </p:cNvSpPr>
          <p:nvPr>
            <p:ph type="dt" sz="half" idx="10"/>
          </p:nvPr>
        </p:nvSpPr>
        <p:spPr/>
        <p:txBody>
          <a:bodyPr/>
          <a:lstStyle/>
          <a:p>
            <a:fld id="{2C36A373-13ED-4407-A490-3FA56FD2E397}" type="datetimeFigureOut">
              <a:rPr lang="en-US" smtClean="0"/>
              <a:t>9/25/2025</a:t>
            </a:fld>
            <a:endParaRPr lang="en-US"/>
          </a:p>
        </p:txBody>
      </p:sp>
      <p:sp>
        <p:nvSpPr>
          <p:cNvPr id="4" name="Footer Placeholder 3">
            <a:extLst>
              <a:ext uri="{FF2B5EF4-FFF2-40B4-BE49-F238E27FC236}">
                <a16:creationId xmlns:a16="http://schemas.microsoft.com/office/drawing/2014/main" id="{A3D4A2F8-DE9C-1F3C-1FF4-03C1C7FDB6FA}"/>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B6AD90E3-3696-9A62-39D7-E5FD4806FD51}"/>
              </a:ext>
            </a:extLst>
          </p:cNvPr>
          <p:cNvSpPr>
            <a:spLocks noGrp="1"/>
          </p:cNvSpPr>
          <p:nvPr>
            <p:ph type="sldNum" sz="quarter" idx="12"/>
          </p:nvPr>
        </p:nvSpPr>
        <p:spPr/>
        <p:txBody>
          <a:bodyPr/>
          <a:lstStyle/>
          <a:p>
            <a:fld id="{FE3A95E0-557E-43DA-B3A2-3854C004E11B}" type="slidenum">
              <a:rPr lang="en-US" smtClean="0"/>
              <a:t>‹#›</a:t>
            </a:fld>
            <a:endParaRPr lang="en-US"/>
          </a:p>
        </p:txBody>
      </p:sp>
    </p:spTree>
    <p:extLst>
      <p:ext uri="{BB962C8B-B14F-4D97-AF65-F5344CB8AC3E}">
        <p14:creationId xmlns:p14="http://schemas.microsoft.com/office/powerpoint/2010/main" val="9818145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601826D-C27F-4751-4B09-204177BF2836}"/>
              </a:ext>
            </a:extLst>
          </p:cNvPr>
          <p:cNvSpPr>
            <a:spLocks noGrp="1"/>
          </p:cNvSpPr>
          <p:nvPr>
            <p:ph type="dt" sz="half" idx="10"/>
          </p:nvPr>
        </p:nvSpPr>
        <p:spPr/>
        <p:txBody>
          <a:bodyPr/>
          <a:lstStyle/>
          <a:p>
            <a:fld id="{2C36A373-13ED-4407-A490-3FA56FD2E397}" type="datetimeFigureOut">
              <a:rPr lang="en-US" smtClean="0"/>
              <a:t>9/25/2025</a:t>
            </a:fld>
            <a:endParaRPr lang="en-US"/>
          </a:p>
        </p:txBody>
      </p:sp>
      <p:sp>
        <p:nvSpPr>
          <p:cNvPr id="3" name="Footer Placeholder 2">
            <a:extLst>
              <a:ext uri="{FF2B5EF4-FFF2-40B4-BE49-F238E27FC236}">
                <a16:creationId xmlns:a16="http://schemas.microsoft.com/office/drawing/2014/main" id="{DE6640DC-0BB3-B780-4719-88018ABE7CAB}"/>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BBE3BF4-3323-0CF5-B36A-439C2C1721A6}"/>
              </a:ext>
            </a:extLst>
          </p:cNvPr>
          <p:cNvSpPr>
            <a:spLocks noGrp="1"/>
          </p:cNvSpPr>
          <p:nvPr>
            <p:ph type="sldNum" sz="quarter" idx="12"/>
          </p:nvPr>
        </p:nvSpPr>
        <p:spPr/>
        <p:txBody>
          <a:bodyPr/>
          <a:lstStyle/>
          <a:p>
            <a:fld id="{FE3A95E0-557E-43DA-B3A2-3854C004E11B}" type="slidenum">
              <a:rPr lang="en-US" smtClean="0"/>
              <a:t>‹#›</a:t>
            </a:fld>
            <a:endParaRPr lang="en-US"/>
          </a:p>
        </p:txBody>
      </p:sp>
    </p:spTree>
    <p:extLst>
      <p:ext uri="{BB962C8B-B14F-4D97-AF65-F5344CB8AC3E}">
        <p14:creationId xmlns:p14="http://schemas.microsoft.com/office/powerpoint/2010/main" val="41356844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B6BE2C-F56A-5456-D67F-78EA61C939B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2B56408C-DD54-86D2-916A-FF1BFB3EBC2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F7BA7F7-F2DB-E718-79BB-B39467D5FB5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8AD6016-3308-B3B0-0B2D-452FC412432C}"/>
              </a:ext>
            </a:extLst>
          </p:cNvPr>
          <p:cNvSpPr>
            <a:spLocks noGrp="1"/>
          </p:cNvSpPr>
          <p:nvPr>
            <p:ph type="dt" sz="half" idx="10"/>
          </p:nvPr>
        </p:nvSpPr>
        <p:spPr/>
        <p:txBody>
          <a:bodyPr/>
          <a:lstStyle/>
          <a:p>
            <a:fld id="{2C36A373-13ED-4407-A490-3FA56FD2E397}" type="datetimeFigureOut">
              <a:rPr lang="en-US" smtClean="0"/>
              <a:t>9/25/2025</a:t>
            </a:fld>
            <a:endParaRPr lang="en-US"/>
          </a:p>
        </p:txBody>
      </p:sp>
      <p:sp>
        <p:nvSpPr>
          <p:cNvPr id="6" name="Footer Placeholder 5">
            <a:extLst>
              <a:ext uri="{FF2B5EF4-FFF2-40B4-BE49-F238E27FC236}">
                <a16:creationId xmlns:a16="http://schemas.microsoft.com/office/drawing/2014/main" id="{D6BF6A4B-7150-7AD3-C99C-6F7FA42B2E8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D4FB32D-1B89-03DC-F018-B36A61DB8706}"/>
              </a:ext>
            </a:extLst>
          </p:cNvPr>
          <p:cNvSpPr>
            <a:spLocks noGrp="1"/>
          </p:cNvSpPr>
          <p:nvPr>
            <p:ph type="sldNum" sz="quarter" idx="12"/>
          </p:nvPr>
        </p:nvSpPr>
        <p:spPr/>
        <p:txBody>
          <a:bodyPr/>
          <a:lstStyle/>
          <a:p>
            <a:fld id="{FE3A95E0-557E-43DA-B3A2-3854C004E11B}" type="slidenum">
              <a:rPr lang="en-US" smtClean="0"/>
              <a:t>‹#›</a:t>
            </a:fld>
            <a:endParaRPr lang="en-US"/>
          </a:p>
        </p:txBody>
      </p:sp>
    </p:spTree>
    <p:extLst>
      <p:ext uri="{BB962C8B-B14F-4D97-AF65-F5344CB8AC3E}">
        <p14:creationId xmlns:p14="http://schemas.microsoft.com/office/powerpoint/2010/main" val="35592017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D09B2F-8752-E636-201C-40F8293C5F8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CC1F6C6C-4C1A-137C-521E-10F8AF8E005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10CD66A8-5243-8C4B-E076-D4853D0989B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EA965E5-52B1-B22D-3607-F7FB7E02A729}"/>
              </a:ext>
            </a:extLst>
          </p:cNvPr>
          <p:cNvSpPr>
            <a:spLocks noGrp="1"/>
          </p:cNvSpPr>
          <p:nvPr>
            <p:ph type="dt" sz="half" idx="10"/>
          </p:nvPr>
        </p:nvSpPr>
        <p:spPr/>
        <p:txBody>
          <a:bodyPr/>
          <a:lstStyle/>
          <a:p>
            <a:fld id="{2C36A373-13ED-4407-A490-3FA56FD2E397}" type="datetimeFigureOut">
              <a:rPr lang="en-US" smtClean="0"/>
              <a:t>9/25/2025</a:t>
            </a:fld>
            <a:endParaRPr lang="en-US"/>
          </a:p>
        </p:txBody>
      </p:sp>
      <p:sp>
        <p:nvSpPr>
          <p:cNvPr id="6" name="Footer Placeholder 5">
            <a:extLst>
              <a:ext uri="{FF2B5EF4-FFF2-40B4-BE49-F238E27FC236}">
                <a16:creationId xmlns:a16="http://schemas.microsoft.com/office/drawing/2014/main" id="{DE416BB3-2908-5139-B757-C09774DF3A6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A286028-81F7-F221-DB41-78B83C3FE163}"/>
              </a:ext>
            </a:extLst>
          </p:cNvPr>
          <p:cNvSpPr>
            <a:spLocks noGrp="1"/>
          </p:cNvSpPr>
          <p:nvPr>
            <p:ph type="sldNum" sz="quarter" idx="12"/>
          </p:nvPr>
        </p:nvSpPr>
        <p:spPr/>
        <p:txBody>
          <a:bodyPr/>
          <a:lstStyle/>
          <a:p>
            <a:fld id="{FE3A95E0-557E-43DA-B3A2-3854C004E11B}" type="slidenum">
              <a:rPr lang="en-US" smtClean="0"/>
              <a:t>‹#›</a:t>
            </a:fld>
            <a:endParaRPr lang="en-US"/>
          </a:p>
        </p:txBody>
      </p:sp>
    </p:spTree>
    <p:extLst>
      <p:ext uri="{BB962C8B-B14F-4D97-AF65-F5344CB8AC3E}">
        <p14:creationId xmlns:p14="http://schemas.microsoft.com/office/powerpoint/2010/main" val="23686812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883A72E-A7BA-70D5-01E8-FC7702668FF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FFDC077-6B34-0A43-B97C-7FF6AB3A2A4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2E54FB3-2F45-0A5A-4954-8829C096C78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C36A373-13ED-4407-A490-3FA56FD2E397}" type="datetimeFigureOut">
              <a:rPr lang="en-US" smtClean="0"/>
              <a:t>9/25/2025</a:t>
            </a:fld>
            <a:endParaRPr lang="en-US"/>
          </a:p>
        </p:txBody>
      </p:sp>
      <p:sp>
        <p:nvSpPr>
          <p:cNvPr id="5" name="Footer Placeholder 4">
            <a:extLst>
              <a:ext uri="{FF2B5EF4-FFF2-40B4-BE49-F238E27FC236}">
                <a16:creationId xmlns:a16="http://schemas.microsoft.com/office/drawing/2014/main" id="{DD5C017B-EFCF-296B-236E-719F2643D05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319FC8F5-0E32-3909-8C14-500803EEA4C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E3A95E0-557E-43DA-B3A2-3854C004E11B}" type="slidenum">
              <a:rPr lang="en-US" smtClean="0"/>
              <a:t>‹#›</a:t>
            </a:fld>
            <a:endParaRPr lang="en-US"/>
          </a:p>
        </p:txBody>
      </p:sp>
    </p:spTree>
    <p:extLst>
      <p:ext uri="{BB962C8B-B14F-4D97-AF65-F5344CB8AC3E}">
        <p14:creationId xmlns:p14="http://schemas.microsoft.com/office/powerpoint/2010/main" val="40201480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195276-8E5C-4EFB-FB02-115AB405BA33}"/>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1DFCE4FE-1EAC-ED0F-061E-14104A54D5FE}"/>
              </a:ext>
            </a:extLst>
          </p:cNvPr>
          <p:cNvSpPr>
            <a:spLocks noGrp="1"/>
          </p:cNvSpPr>
          <p:nvPr>
            <p:ph type="subTitle" idx="1"/>
          </p:nvPr>
        </p:nvSpPr>
        <p:spPr>
          <a:xfrm>
            <a:off x="0" y="71919"/>
            <a:ext cx="12192000" cy="6863137"/>
          </a:xfrm>
        </p:spPr>
        <p:txBody>
          <a:bodyPr/>
          <a:lstStyle/>
          <a:p>
            <a:endParaRPr lang="en-US" dirty="0"/>
          </a:p>
          <a:p>
            <a:endParaRPr lang="en-US" dirty="0"/>
          </a:p>
          <a:p>
            <a:endParaRPr lang="en-US" dirty="0"/>
          </a:p>
          <a:p>
            <a:endParaRPr lang="en-US" dirty="0"/>
          </a:p>
          <a:p>
            <a:endParaRPr lang="en-US" dirty="0"/>
          </a:p>
          <a:p>
            <a:endParaRPr lang="en-US" dirty="0"/>
          </a:p>
          <a:p>
            <a:endParaRPr lang="en-US" dirty="0"/>
          </a:p>
          <a:p>
            <a:pPr>
              <a:lnSpc>
                <a:spcPct val="100000"/>
              </a:lnSpc>
              <a:spcAft>
                <a:spcPts val="600"/>
              </a:spcAft>
            </a:pPr>
            <a:r>
              <a:rPr lang="en-US" b="1" dirty="0"/>
              <a:t> Introduction to Gerontological Nursing</a:t>
            </a:r>
            <a:r>
              <a:rPr lang="en-US" sz="2800" dirty="0"/>
              <a:t> </a:t>
            </a:r>
            <a:br>
              <a:rPr lang="en-US" sz="3200" dirty="0"/>
            </a:br>
            <a:endParaRPr lang="en-US" sz="3200" b="1" dirty="0"/>
          </a:p>
          <a:p>
            <a:pPr>
              <a:lnSpc>
                <a:spcPct val="100000"/>
              </a:lnSpc>
              <a:spcAft>
                <a:spcPts val="600"/>
              </a:spcAft>
            </a:pPr>
            <a:r>
              <a:rPr lang="en-US" b="1" dirty="0"/>
              <a:t>Dr. Salih A Abdulla</a:t>
            </a:r>
            <a:br>
              <a:rPr lang="en-US" b="1" dirty="0"/>
            </a:br>
            <a:r>
              <a:rPr lang="en-US" b="1" dirty="0"/>
              <a:t>Geriatric and gerontology</a:t>
            </a:r>
            <a:br>
              <a:rPr lang="en-US" dirty="0"/>
            </a:br>
            <a:r>
              <a:rPr lang="en-US" dirty="0"/>
              <a:t>Fall Semester</a:t>
            </a:r>
            <a:br>
              <a:rPr lang="en-US" dirty="0"/>
            </a:br>
            <a:r>
              <a:rPr lang="en-US" dirty="0"/>
              <a:t>Week 1</a:t>
            </a:r>
            <a:br>
              <a:rPr lang="en-US" dirty="0"/>
            </a:br>
            <a:r>
              <a:rPr lang="en-US" dirty="0"/>
              <a:t>2025-2026</a:t>
            </a:r>
            <a:r>
              <a:rPr lang="en-US" sz="3200" dirty="0"/>
              <a:t> </a:t>
            </a:r>
            <a:endParaRPr lang="en-US" dirty="0"/>
          </a:p>
        </p:txBody>
      </p:sp>
      <p:pic>
        <p:nvPicPr>
          <p:cNvPr id="2" name="Picture 1" descr="A logo of a university&#10;&#10;Description automatically generated">
            <a:extLst>
              <a:ext uri="{FF2B5EF4-FFF2-40B4-BE49-F238E27FC236}">
                <a16:creationId xmlns:a16="http://schemas.microsoft.com/office/drawing/2014/main" id="{9D403F19-1B79-0AC6-51BF-2A363F1AEB4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01661" y="170393"/>
            <a:ext cx="2869809" cy="2305521"/>
          </a:xfrm>
          <a:prstGeom prst="rect">
            <a:avLst/>
          </a:prstGeom>
        </p:spPr>
      </p:pic>
    </p:spTree>
    <p:extLst>
      <p:ext uri="{BB962C8B-B14F-4D97-AF65-F5344CB8AC3E}">
        <p14:creationId xmlns:p14="http://schemas.microsoft.com/office/powerpoint/2010/main" val="405612880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FB10CA-A63B-25E0-8EFC-17F45CD0E706}"/>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0D95950-1EC0-24F1-D008-0E8C27D83949}"/>
              </a:ext>
            </a:extLst>
          </p:cNvPr>
          <p:cNvSpPr>
            <a:spLocks noGrp="1"/>
          </p:cNvSpPr>
          <p:nvPr>
            <p:ph idx="1"/>
          </p:nvPr>
        </p:nvSpPr>
        <p:spPr>
          <a:xfrm>
            <a:off x="0" y="0"/>
            <a:ext cx="12192000" cy="6858000"/>
          </a:xfrm>
        </p:spPr>
        <p:txBody>
          <a:bodyPr>
            <a:normAutofit fontScale="92500"/>
          </a:bodyPr>
          <a:lstStyle/>
          <a:p>
            <a:pPr>
              <a:lnSpc>
                <a:spcPct val="115000"/>
              </a:lnSpc>
              <a:spcAft>
                <a:spcPts val="800"/>
              </a:spcAft>
              <a:buNone/>
            </a:pPr>
            <a:endParaRPr lang="en-US" sz="3600" b="1" kern="1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800"/>
              </a:spcAft>
              <a:buNone/>
            </a:pPr>
            <a:endParaRPr lang="en-US" sz="3600" b="1" kern="100" dirty="0">
              <a:latin typeface="Times New Roman" panose="02020603050405020304" pitchFamily="18" charset="0"/>
              <a:ea typeface="Calibri" panose="020F0502020204030204" pitchFamily="34" charset="0"/>
              <a:cs typeface="Times New Roman" panose="02020603050405020304" pitchFamily="18" charset="0"/>
            </a:endParaRPr>
          </a:p>
          <a:p>
            <a:pPr marL="0" algn="just">
              <a:lnSpc>
                <a:spcPct val="160000"/>
              </a:lnSpc>
              <a:spcBef>
                <a:spcPts val="0"/>
              </a:spcBef>
              <a:buNone/>
            </a:pPr>
            <a:r>
              <a:rPr lang="en-US" sz="3500" dirty="0">
                <a:latin typeface="Times New Roman" panose="02020603050405020304" pitchFamily="18" charset="0"/>
                <a:cs typeface="Times New Roman" panose="02020603050405020304" pitchFamily="18" charset="0"/>
              </a:rPr>
              <a:t>2. Geriatrics is a sub-specialty of internal medicine and family medicine that focuses on health care of elderly people. It aims to promote health by preventing and treating diseases and disabilities in older adults. </a:t>
            </a:r>
          </a:p>
          <a:p>
            <a:pPr marL="0" algn="just">
              <a:lnSpc>
                <a:spcPct val="160000"/>
              </a:lnSpc>
              <a:spcBef>
                <a:spcPts val="0"/>
              </a:spcBef>
              <a:buNone/>
            </a:pPr>
            <a:endParaRPr lang="en-US" sz="3500" dirty="0">
              <a:latin typeface="Times New Roman" panose="02020603050405020304" pitchFamily="18" charset="0"/>
              <a:cs typeface="Times New Roman" panose="02020603050405020304" pitchFamily="18" charset="0"/>
            </a:endParaRPr>
          </a:p>
          <a:p>
            <a:pPr marL="0" algn="just">
              <a:lnSpc>
                <a:spcPct val="160000"/>
              </a:lnSpc>
              <a:spcBef>
                <a:spcPts val="0"/>
              </a:spcBef>
              <a:buNone/>
            </a:pPr>
            <a:r>
              <a:rPr lang="en-US" sz="3500" dirty="0">
                <a:latin typeface="Times New Roman" panose="02020603050405020304" pitchFamily="18" charset="0"/>
                <a:cs typeface="Times New Roman" panose="02020603050405020304" pitchFamily="18" charset="0"/>
              </a:rPr>
              <a:t>3. Gerontological nursing is the specialized area of nursing that focuses on providing care to elderly persons through the use of nursing process. </a:t>
            </a:r>
            <a:endParaRPr lang="en-US" b="1" kern="1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800"/>
              </a:spcAft>
              <a:buNone/>
            </a:pPr>
            <a:endParaRPr lang="en-GB" sz="2000" kern="100" dirty="0">
              <a:latin typeface="Times New Roman" panose="02020603050405020304" pitchFamily="18" charset="0"/>
              <a:ea typeface="Calibri" panose="020F0502020204030204" pitchFamily="34" charset="0"/>
              <a:cs typeface="Times New Roman" panose="02020603050405020304" pitchFamily="18" charset="0"/>
            </a:endParaRPr>
          </a:p>
          <a:p>
            <a:pPr marL="0" indent="0">
              <a:buNone/>
            </a:pPr>
            <a:endParaRPr lang="en-US" dirty="0"/>
          </a:p>
        </p:txBody>
      </p:sp>
      <p:pic>
        <p:nvPicPr>
          <p:cNvPr id="4" name="Content Placeholder 3" descr="A logo of a university&#10;&#10;Description automatically generated">
            <a:extLst>
              <a:ext uri="{FF2B5EF4-FFF2-40B4-BE49-F238E27FC236}">
                <a16:creationId xmlns:a16="http://schemas.microsoft.com/office/drawing/2014/main" id="{CB044A56-281E-D5BE-60B1-02BA432C000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8986" y="0"/>
            <a:ext cx="2095500" cy="1617785"/>
          </a:xfrm>
          <a:prstGeom prst="rect">
            <a:avLst/>
          </a:prstGeom>
        </p:spPr>
      </p:pic>
    </p:spTree>
    <p:extLst>
      <p:ext uri="{BB962C8B-B14F-4D97-AF65-F5344CB8AC3E}">
        <p14:creationId xmlns:p14="http://schemas.microsoft.com/office/powerpoint/2010/main" val="172929854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1CF92E-217D-95D5-7528-FECEDFD94B21}"/>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8BAE1F7-4114-4F46-03BF-D6EA2B2A9740}"/>
              </a:ext>
            </a:extLst>
          </p:cNvPr>
          <p:cNvSpPr>
            <a:spLocks noGrp="1"/>
          </p:cNvSpPr>
          <p:nvPr>
            <p:ph idx="1"/>
          </p:nvPr>
        </p:nvSpPr>
        <p:spPr>
          <a:xfrm>
            <a:off x="0" y="0"/>
            <a:ext cx="12192000" cy="6858000"/>
          </a:xfrm>
        </p:spPr>
        <p:txBody>
          <a:bodyPr>
            <a:noAutofit/>
          </a:bodyPr>
          <a:lstStyle/>
          <a:p>
            <a:pPr marL="0" algn="just">
              <a:lnSpc>
                <a:spcPct val="150000"/>
              </a:lnSpc>
              <a:spcBef>
                <a:spcPts val="0"/>
              </a:spcBef>
              <a:buNone/>
            </a:pPr>
            <a:endParaRPr lang="en-US" sz="3200" kern="100" dirty="0">
              <a:latin typeface="Times New Roman" panose="02020603050405020304" pitchFamily="18" charset="0"/>
              <a:ea typeface="Calibri" panose="020F0502020204030204" pitchFamily="34" charset="0"/>
              <a:cs typeface="Times New Roman" panose="02020603050405020304" pitchFamily="18" charset="0"/>
            </a:endParaRPr>
          </a:p>
          <a:p>
            <a:pPr marL="0" algn="just">
              <a:lnSpc>
                <a:spcPct val="150000"/>
              </a:lnSpc>
              <a:spcBef>
                <a:spcPts val="0"/>
              </a:spcBef>
              <a:buNone/>
            </a:pPr>
            <a:endParaRPr lang="en-US" sz="3200" kern="100" dirty="0">
              <a:latin typeface="Times New Roman" panose="02020603050405020304" pitchFamily="18" charset="0"/>
              <a:ea typeface="Calibri" panose="020F0502020204030204" pitchFamily="34" charset="0"/>
              <a:cs typeface="Times New Roman" panose="02020603050405020304" pitchFamily="18" charset="0"/>
            </a:endParaRPr>
          </a:p>
          <a:p>
            <a:pPr marL="0" algn="just">
              <a:lnSpc>
                <a:spcPct val="150000"/>
              </a:lnSpc>
              <a:spcBef>
                <a:spcPts val="0"/>
              </a:spcBef>
              <a:buNone/>
            </a:pPr>
            <a:r>
              <a:rPr lang="en-US" sz="3200" dirty="0">
                <a:latin typeface="Times New Roman" panose="02020603050405020304" pitchFamily="18" charset="0"/>
                <a:cs typeface="Times New Roman" panose="02020603050405020304" pitchFamily="18" charset="0"/>
              </a:rPr>
              <a:t>4. Gerontic nursing is the nursing care and services provided to the aged which aim to safeguard and increase health to the extent possible and to provide comfort care to the extent necessary.</a:t>
            </a:r>
            <a:endParaRPr lang="en-US" sz="3200" kern="100" dirty="0">
              <a:latin typeface="Times New Roman" panose="02020603050405020304" pitchFamily="18" charset="0"/>
              <a:ea typeface="Calibri" panose="020F0502020204030204" pitchFamily="34" charset="0"/>
              <a:cs typeface="Times New Roman" panose="02020603050405020304" pitchFamily="18" charset="0"/>
            </a:endParaRPr>
          </a:p>
          <a:p>
            <a:pPr marL="0" algn="just">
              <a:lnSpc>
                <a:spcPct val="150000"/>
              </a:lnSpc>
              <a:spcBef>
                <a:spcPts val="0"/>
              </a:spcBef>
              <a:buNone/>
            </a:pPr>
            <a:endParaRPr lang="en-US" sz="3200" kern="100" dirty="0">
              <a:latin typeface="Times New Roman" panose="02020603050405020304" pitchFamily="18" charset="0"/>
              <a:ea typeface="Calibri" panose="020F0502020204030204" pitchFamily="34" charset="0"/>
              <a:cs typeface="Times New Roman" panose="02020603050405020304" pitchFamily="18" charset="0"/>
            </a:endParaRPr>
          </a:p>
          <a:p>
            <a:pPr marL="0" algn="just">
              <a:lnSpc>
                <a:spcPct val="150000"/>
              </a:lnSpc>
              <a:spcBef>
                <a:spcPts val="0"/>
              </a:spcBef>
              <a:buNone/>
            </a:pPr>
            <a:endParaRPr lang="en-GB" sz="3200" kern="100" dirty="0">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50000"/>
              </a:lnSpc>
              <a:spcBef>
                <a:spcPts val="0"/>
              </a:spcBef>
              <a:buNone/>
            </a:pPr>
            <a:endParaRPr lang="en-US" sz="3200" dirty="0">
              <a:latin typeface="Times New Roman" panose="02020603050405020304" pitchFamily="18" charset="0"/>
              <a:cs typeface="Times New Roman" panose="02020603050405020304" pitchFamily="18" charset="0"/>
            </a:endParaRPr>
          </a:p>
        </p:txBody>
      </p:sp>
      <p:pic>
        <p:nvPicPr>
          <p:cNvPr id="4" name="Content Placeholder 3" descr="A logo of a university&#10;&#10;Description automatically generated">
            <a:extLst>
              <a:ext uri="{FF2B5EF4-FFF2-40B4-BE49-F238E27FC236}">
                <a16:creationId xmlns:a16="http://schemas.microsoft.com/office/drawing/2014/main" id="{D547BA06-3F43-2812-F7E8-C2DA5E38408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8986" y="0"/>
            <a:ext cx="2095500" cy="1617785"/>
          </a:xfrm>
          <a:prstGeom prst="rect">
            <a:avLst/>
          </a:prstGeom>
        </p:spPr>
      </p:pic>
    </p:spTree>
    <p:extLst>
      <p:ext uri="{BB962C8B-B14F-4D97-AF65-F5344CB8AC3E}">
        <p14:creationId xmlns:p14="http://schemas.microsoft.com/office/powerpoint/2010/main" val="186542161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FE8277-241B-ED3E-3406-ECFCE261F9A1}"/>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428A10B-7476-2CF2-0099-E50937C3343D}"/>
              </a:ext>
            </a:extLst>
          </p:cNvPr>
          <p:cNvSpPr>
            <a:spLocks noGrp="1"/>
          </p:cNvSpPr>
          <p:nvPr>
            <p:ph idx="1"/>
          </p:nvPr>
        </p:nvSpPr>
        <p:spPr>
          <a:xfrm>
            <a:off x="0" y="0"/>
            <a:ext cx="12192000" cy="6858000"/>
          </a:xfrm>
        </p:spPr>
        <p:txBody>
          <a:bodyPr>
            <a:normAutofit/>
          </a:bodyPr>
          <a:lstStyle/>
          <a:p>
            <a:pPr marL="0" algn="just">
              <a:lnSpc>
                <a:spcPct val="150000"/>
              </a:lnSpc>
              <a:spcBef>
                <a:spcPts val="0"/>
              </a:spcBef>
              <a:buNone/>
            </a:pPr>
            <a:endParaRPr lang="en-US" sz="3200" kern="100" dirty="0">
              <a:latin typeface="Times New Roman" panose="02020603050405020304" pitchFamily="18" charset="0"/>
              <a:ea typeface="Calibri" panose="020F0502020204030204" pitchFamily="34" charset="0"/>
              <a:cs typeface="Times New Roman" panose="02020603050405020304" pitchFamily="18" charset="0"/>
            </a:endParaRPr>
          </a:p>
          <a:p>
            <a:pPr marL="0" algn="just">
              <a:lnSpc>
                <a:spcPct val="150000"/>
              </a:lnSpc>
              <a:spcBef>
                <a:spcPts val="0"/>
              </a:spcBef>
              <a:buNone/>
            </a:pPr>
            <a:endParaRPr lang="en-US" sz="3200" kern="100" dirty="0">
              <a:latin typeface="Times New Roman" panose="02020603050405020304" pitchFamily="18" charset="0"/>
              <a:ea typeface="Calibri" panose="020F0502020204030204" pitchFamily="34" charset="0"/>
              <a:cs typeface="Times New Roman" panose="02020603050405020304" pitchFamily="18" charset="0"/>
            </a:endParaRPr>
          </a:p>
          <a:p>
            <a:pPr marL="0" algn="just">
              <a:lnSpc>
                <a:spcPct val="150000"/>
              </a:lnSpc>
              <a:spcBef>
                <a:spcPts val="0"/>
              </a:spcBef>
              <a:buNone/>
            </a:pPr>
            <a:endParaRPr lang="en-US" sz="3200" dirty="0">
              <a:latin typeface="Times New Roman" panose="02020603050405020304" pitchFamily="18" charset="0"/>
              <a:cs typeface="Times New Roman" panose="02020603050405020304" pitchFamily="18" charset="0"/>
            </a:endParaRPr>
          </a:p>
          <a:p>
            <a:pPr marL="0" algn="just">
              <a:lnSpc>
                <a:spcPct val="150000"/>
              </a:lnSpc>
              <a:spcBef>
                <a:spcPts val="0"/>
              </a:spcBef>
              <a:buNone/>
            </a:pPr>
            <a:r>
              <a:rPr lang="en-US" sz="3200" dirty="0">
                <a:latin typeface="Times New Roman" panose="02020603050405020304" pitchFamily="18" charset="0"/>
                <a:cs typeface="Times New Roman" panose="02020603050405020304" pitchFamily="18" charset="0"/>
              </a:rPr>
              <a:t>5. Ageing (British English) or aging (American English) is the accumulation of changes in a person over time. Ageing in humans refers to a multidimensional process of physical, psychological, and social change. </a:t>
            </a:r>
          </a:p>
          <a:p>
            <a:pPr marL="0" algn="just">
              <a:lnSpc>
                <a:spcPct val="150000"/>
              </a:lnSpc>
              <a:spcBef>
                <a:spcPts val="0"/>
              </a:spcBef>
              <a:buNone/>
            </a:pPr>
            <a:r>
              <a:rPr lang="en-US" sz="3200" dirty="0">
                <a:latin typeface="Times New Roman" panose="02020603050405020304" pitchFamily="18" charset="0"/>
                <a:cs typeface="Times New Roman" panose="02020603050405020304" pitchFamily="18" charset="0"/>
              </a:rPr>
              <a:t>Some dimensions of ageing grow and expand over time, while others decline. </a:t>
            </a:r>
            <a:endParaRPr lang="en-US" sz="3200" kern="100" dirty="0">
              <a:latin typeface="Times New Roman" panose="02020603050405020304" pitchFamily="18" charset="0"/>
              <a:ea typeface="Calibri" panose="020F0502020204030204" pitchFamily="34" charset="0"/>
              <a:cs typeface="Times New Roman" panose="02020603050405020304" pitchFamily="18" charset="0"/>
            </a:endParaRPr>
          </a:p>
          <a:p>
            <a:pPr marL="0" algn="just">
              <a:lnSpc>
                <a:spcPct val="150000"/>
              </a:lnSpc>
              <a:spcBef>
                <a:spcPts val="0"/>
              </a:spcBef>
              <a:buNone/>
            </a:pPr>
            <a:endParaRPr lang="en-GB" sz="3200" kern="100" dirty="0">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50000"/>
              </a:lnSpc>
              <a:spcBef>
                <a:spcPts val="0"/>
              </a:spcBef>
              <a:buNone/>
            </a:pPr>
            <a:endParaRPr lang="en-US" sz="3200" dirty="0">
              <a:latin typeface="Times New Roman" panose="02020603050405020304" pitchFamily="18" charset="0"/>
              <a:cs typeface="Times New Roman" panose="02020603050405020304" pitchFamily="18" charset="0"/>
            </a:endParaRPr>
          </a:p>
        </p:txBody>
      </p:sp>
      <p:pic>
        <p:nvPicPr>
          <p:cNvPr id="4" name="Content Placeholder 3" descr="A logo of a university&#10;&#10;Description automatically generated">
            <a:extLst>
              <a:ext uri="{FF2B5EF4-FFF2-40B4-BE49-F238E27FC236}">
                <a16:creationId xmlns:a16="http://schemas.microsoft.com/office/drawing/2014/main" id="{B225CE39-EF7D-BC15-F3BD-ADA1074CF2B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8986" y="0"/>
            <a:ext cx="2095500" cy="1617785"/>
          </a:xfrm>
          <a:prstGeom prst="rect">
            <a:avLst/>
          </a:prstGeom>
        </p:spPr>
      </p:pic>
    </p:spTree>
    <p:extLst>
      <p:ext uri="{BB962C8B-B14F-4D97-AF65-F5344CB8AC3E}">
        <p14:creationId xmlns:p14="http://schemas.microsoft.com/office/powerpoint/2010/main" val="406944002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D5CFD0-1BAC-6190-47F2-B81500D285AE}"/>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7B99FD8-8F87-FE2A-FB0F-04E210816098}"/>
              </a:ext>
            </a:extLst>
          </p:cNvPr>
          <p:cNvSpPr>
            <a:spLocks noGrp="1"/>
          </p:cNvSpPr>
          <p:nvPr>
            <p:ph idx="1"/>
          </p:nvPr>
        </p:nvSpPr>
        <p:spPr>
          <a:xfrm>
            <a:off x="0" y="0"/>
            <a:ext cx="12192000" cy="6858000"/>
          </a:xfrm>
        </p:spPr>
        <p:txBody>
          <a:bodyPr>
            <a:normAutofit/>
          </a:bodyPr>
          <a:lstStyle/>
          <a:p>
            <a:pPr marL="0" algn="just">
              <a:lnSpc>
                <a:spcPct val="150000"/>
              </a:lnSpc>
              <a:spcBef>
                <a:spcPts val="0"/>
              </a:spcBef>
              <a:buNone/>
            </a:pPr>
            <a:endParaRPr lang="en-US" sz="3200" kern="100" dirty="0">
              <a:latin typeface="Times New Roman" panose="02020603050405020304" pitchFamily="18" charset="0"/>
              <a:ea typeface="Calibri" panose="020F0502020204030204" pitchFamily="34" charset="0"/>
              <a:cs typeface="Times New Roman" panose="02020603050405020304" pitchFamily="18" charset="0"/>
            </a:endParaRPr>
          </a:p>
          <a:p>
            <a:pPr marL="0" algn="just">
              <a:lnSpc>
                <a:spcPct val="150000"/>
              </a:lnSpc>
              <a:spcBef>
                <a:spcPts val="0"/>
              </a:spcBef>
              <a:buNone/>
            </a:pPr>
            <a:endParaRPr lang="en-US" sz="3200" kern="100" dirty="0">
              <a:latin typeface="Times New Roman" panose="02020603050405020304" pitchFamily="18" charset="0"/>
              <a:ea typeface="Calibri" panose="020F0502020204030204" pitchFamily="34" charset="0"/>
              <a:cs typeface="Times New Roman" panose="02020603050405020304" pitchFamily="18" charset="0"/>
            </a:endParaRPr>
          </a:p>
          <a:p>
            <a:pPr marL="0" algn="just">
              <a:lnSpc>
                <a:spcPct val="150000"/>
              </a:lnSpc>
              <a:spcBef>
                <a:spcPts val="0"/>
              </a:spcBef>
              <a:buNone/>
            </a:pPr>
            <a:endParaRPr lang="en-US" sz="3200" dirty="0">
              <a:latin typeface="Times New Roman" panose="02020603050405020304" pitchFamily="18" charset="0"/>
              <a:cs typeface="Times New Roman" panose="02020603050405020304" pitchFamily="18" charset="0"/>
            </a:endParaRPr>
          </a:p>
          <a:p>
            <a:pPr marL="0" algn="just">
              <a:lnSpc>
                <a:spcPct val="150000"/>
              </a:lnSpc>
              <a:spcBef>
                <a:spcPts val="0"/>
              </a:spcBef>
              <a:buNone/>
            </a:pPr>
            <a:r>
              <a:rPr lang="en-US" sz="3200" dirty="0">
                <a:latin typeface="Times New Roman" panose="02020603050405020304" pitchFamily="18" charset="0"/>
                <a:cs typeface="Times New Roman" panose="02020603050405020304" pitchFamily="18" charset="0"/>
              </a:rPr>
              <a:t>Also Aging can be defined as continuous, complex, and dynamic process that begins with birth and ends with death. </a:t>
            </a:r>
            <a:endParaRPr lang="en-US" sz="3200" kern="100" dirty="0">
              <a:latin typeface="Times New Roman" panose="02020603050405020304" pitchFamily="18" charset="0"/>
              <a:ea typeface="Calibri" panose="020F0502020204030204" pitchFamily="34" charset="0"/>
              <a:cs typeface="Times New Roman" panose="02020603050405020304" pitchFamily="18" charset="0"/>
            </a:endParaRPr>
          </a:p>
          <a:p>
            <a:pPr marL="0" algn="just">
              <a:lnSpc>
                <a:spcPct val="150000"/>
              </a:lnSpc>
              <a:spcBef>
                <a:spcPts val="0"/>
              </a:spcBef>
              <a:buNone/>
            </a:pPr>
            <a:endParaRPr lang="en-US" sz="3200" kern="100" dirty="0">
              <a:latin typeface="Times New Roman" panose="02020603050405020304" pitchFamily="18" charset="0"/>
              <a:ea typeface="Calibri" panose="020F0502020204030204" pitchFamily="34" charset="0"/>
              <a:cs typeface="Times New Roman" panose="02020603050405020304" pitchFamily="18" charset="0"/>
            </a:endParaRPr>
          </a:p>
          <a:p>
            <a:pPr marL="0" algn="just">
              <a:lnSpc>
                <a:spcPct val="150000"/>
              </a:lnSpc>
              <a:spcBef>
                <a:spcPts val="0"/>
              </a:spcBef>
              <a:buNone/>
            </a:pPr>
            <a:endParaRPr lang="en-GB" sz="3200" kern="100" dirty="0">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50000"/>
              </a:lnSpc>
              <a:spcBef>
                <a:spcPts val="0"/>
              </a:spcBef>
              <a:buNone/>
            </a:pPr>
            <a:endParaRPr lang="en-US" sz="3200" dirty="0">
              <a:latin typeface="Times New Roman" panose="02020603050405020304" pitchFamily="18" charset="0"/>
              <a:cs typeface="Times New Roman" panose="02020603050405020304" pitchFamily="18" charset="0"/>
            </a:endParaRPr>
          </a:p>
        </p:txBody>
      </p:sp>
      <p:pic>
        <p:nvPicPr>
          <p:cNvPr id="4" name="Content Placeholder 3" descr="A logo of a university&#10;&#10;Description automatically generated">
            <a:extLst>
              <a:ext uri="{FF2B5EF4-FFF2-40B4-BE49-F238E27FC236}">
                <a16:creationId xmlns:a16="http://schemas.microsoft.com/office/drawing/2014/main" id="{21952646-1AD1-AA55-E230-E077E9F77B2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8986" y="0"/>
            <a:ext cx="2095500" cy="1617785"/>
          </a:xfrm>
          <a:prstGeom prst="rect">
            <a:avLst/>
          </a:prstGeom>
        </p:spPr>
      </p:pic>
    </p:spTree>
    <p:extLst>
      <p:ext uri="{BB962C8B-B14F-4D97-AF65-F5344CB8AC3E}">
        <p14:creationId xmlns:p14="http://schemas.microsoft.com/office/powerpoint/2010/main" val="112174500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2406E0-97E3-0BE4-5117-1EC96F1299C4}"/>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5533546-AB30-3322-185A-CDE2E6C9F5E7}"/>
              </a:ext>
            </a:extLst>
          </p:cNvPr>
          <p:cNvSpPr>
            <a:spLocks noGrp="1"/>
          </p:cNvSpPr>
          <p:nvPr>
            <p:ph idx="1"/>
          </p:nvPr>
        </p:nvSpPr>
        <p:spPr>
          <a:xfrm>
            <a:off x="0" y="0"/>
            <a:ext cx="12192000" cy="6858000"/>
          </a:xfrm>
        </p:spPr>
        <p:txBody>
          <a:bodyPr>
            <a:normAutofit/>
          </a:bodyPr>
          <a:lstStyle/>
          <a:p>
            <a:pPr marL="0" algn="just">
              <a:lnSpc>
                <a:spcPct val="150000"/>
              </a:lnSpc>
              <a:spcBef>
                <a:spcPts val="0"/>
              </a:spcBef>
              <a:buNone/>
            </a:pPr>
            <a:endParaRPr lang="en-US" sz="3200" kern="100" dirty="0">
              <a:latin typeface="Times New Roman" panose="02020603050405020304" pitchFamily="18" charset="0"/>
              <a:ea typeface="Calibri" panose="020F0502020204030204" pitchFamily="34" charset="0"/>
              <a:cs typeface="Times New Roman" panose="02020603050405020304" pitchFamily="18" charset="0"/>
            </a:endParaRPr>
          </a:p>
          <a:p>
            <a:pPr marL="0" algn="just">
              <a:lnSpc>
                <a:spcPct val="150000"/>
              </a:lnSpc>
              <a:spcBef>
                <a:spcPts val="0"/>
              </a:spcBef>
              <a:buNone/>
            </a:pPr>
            <a:endParaRPr lang="en-US" sz="3200" kern="100" dirty="0">
              <a:latin typeface="Times New Roman" panose="02020603050405020304" pitchFamily="18" charset="0"/>
              <a:ea typeface="Calibri" panose="020F0502020204030204" pitchFamily="34" charset="0"/>
              <a:cs typeface="Times New Roman" panose="02020603050405020304" pitchFamily="18" charset="0"/>
            </a:endParaRPr>
          </a:p>
          <a:p>
            <a:pPr marL="0" algn="just">
              <a:lnSpc>
                <a:spcPct val="150000"/>
              </a:lnSpc>
              <a:spcBef>
                <a:spcPts val="0"/>
              </a:spcBef>
              <a:buNone/>
            </a:pPr>
            <a:endParaRPr lang="en-US" sz="3200" dirty="0">
              <a:latin typeface="Times New Roman" panose="02020603050405020304" pitchFamily="18" charset="0"/>
              <a:cs typeface="Times New Roman" panose="02020603050405020304" pitchFamily="18" charset="0"/>
            </a:endParaRPr>
          </a:p>
          <a:p>
            <a:pPr marL="0" algn="just">
              <a:lnSpc>
                <a:spcPct val="150000"/>
              </a:lnSpc>
              <a:spcBef>
                <a:spcPts val="0"/>
              </a:spcBef>
              <a:buNone/>
            </a:pPr>
            <a:r>
              <a:rPr lang="en-US" sz="3200" dirty="0">
                <a:latin typeface="Times New Roman" panose="02020603050405020304" pitchFamily="18" charset="0"/>
                <a:cs typeface="Times New Roman" panose="02020603050405020304" pitchFamily="18" charset="0"/>
              </a:rPr>
              <a:t>6. The process of ageing is defined as the accumulation of structural and functional changes in an organism as time passes. </a:t>
            </a:r>
            <a:endParaRPr lang="en-US" sz="3200" kern="100" dirty="0">
              <a:latin typeface="Times New Roman" panose="02020603050405020304" pitchFamily="18" charset="0"/>
              <a:ea typeface="Calibri" panose="020F0502020204030204" pitchFamily="34" charset="0"/>
              <a:cs typeface="Times New Roman" panose="02020603050405020304" pitchFamily="18" charset="0"/>
            </a:endParaRPr>
          </a:p>
          <a:p>
            <a:pPr marL="0" algn="just">
              <a:lnSpc>
                <a:spcPct val="150000"/>
              </a:lnSpc>
              <a:spcBef>
                <a:spcPts val="0"/>
              </a:spcBef>
              <a:buNone/>
            </a:pPr>
            <a:endParaRPr lang="en-GB" sz="3200" kern="100" dirty="0">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50000"/>
              </a:lnSpc>
              <a:spcBef>
                <a:spcPts val="0"/>
              </a:spcBef>
              <a:buNone/>
            </a:pPr>
            <a:endParaRPr lang="en-US" sz="3200" dirty="0">
              <a:latin typeface="Times New Roman" panose="02020603050405020304" pitchFamily="18" charset="0"/>
              <a:cs typeface="Times New Roman" panose="02020603050405020304" pitchFamily="18" charset="0"/>
            </a:endParaRPr>
          </a:p>
        </p:txBody>
      </p:sp>
      <p:pic>
        <p:nvPicPr>
          <p:cNvPr id="4" name="Content Placeholder 3" descr="A logo of a university&#10;&#10;Description automatically generated">
            <a:extLst>
              <a:ext uri="{FF2B5EF4-FFF2-40B4-BE49-F238E27FC236}">
                <a16:creationId xmlns:a16="http://schemas.microsoft.com/office/drawing/2014/main" id="{420B9833-B3A5-34E8-50E3-809D9079F66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8986" y="0"/>
            <a:ext cx="2095500" cy="1617785"/>
          </a:xfrm>
          <a:prstGeom prst="rect">
            <a:avLst/>
          </a:prstGeom>
        </p:spPr>
      </p:pic>
    </p:spTree>
    <p:extLst>
      <p:ext uri="{BB962C8B-B14F-4D97-AF65-F5344CB8AC3E}">
        <p14:creationId xmlns:p14="http://schemas.microsoft.com/office/powerpoint/2010/main" val="320543048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31FC41-31E6-CE82-CD66-FC3D5CFBF4D6}"/>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CD6AA2B-B29F-3970-9BDC-F3C769AFE062}"/>
              </a:ext>
            </a:extLst>
          </p:cNvPr>
          <p:cNvSpPr>
            <a:spLocks noGrp="1"/>
          </p:cNvSpPr>
          <p:nvPr>
            <p:ph idx="1"/>
          </p:nvPr>
        </p:nvSpPr>
        <p:spPr>
          <a:xfrm>
            <a:off x="0" y="0"/>
            <a:ext cx="12192000" cy="6858000"/>
          </a:xfrm>
        </p:spPr>
        <p:txBody>
          <a:bodyPr>
            <a:normAutofit/>
          </a:bodyPr>
          <a:lstStyle/>
          <a:p>
            <a:pPr>
              <a:lnSpc>
                <a:spcPct val="115000"/>
              </a:lnSpc>
              <a:spcAft>
                <a:spcPts val="800"/>
              </a:spcAft>
              <a:buNone/>
            </a:pPr>
            <a:endParaRPr lang="en-US" sz="3600" b="1" kern="1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800"/>
              </a:spcAft>
              <a:buNone/>
            </a:pPr>
            <a:endParaRPr lang="en-US" sz="3600" b="1" kern="100" dirty="0">
              <a:latin typeface="Times New Roman" panose="02020603050405020304" pitchFamily="18" charset="0"/>
              <a:ea typeface="Calibri" panose="020F0502020204030204" pitchFamily="34" charset="0"/>
              <a:cs typeface="Times New Roman" panose="02020603050405020304" pitchFamily="18" charset="0"/>
            </a:endParaRPr>
          </a:p>
          <a:p>
            <a:pPr marL="0" algn="just">
              <a:lnSpc>
                <a:spcPct val="150000"/>
              </a:lnSpc>
              <a:spcBef>
                <a:spcPts val="0"/>
              </a:spcBef>
              <a:buNone/>
            </a:pPr>
            <a:r>
              <a:rPr lang="en-US" sz="3200" dirty="0">
                <a:latin typeface="Times New Roman" panose="02020603050405020304" pitchFamily="18" charset="0"/>
                <a:cs typeface="Times New Roman" panose="02020603050405020304" pitchFamily="18" charset="0"/>
              </a:rPr>
              <a:t>7. Older or elderly person: Most developed world countries have accepted the chronological age of 65 years as a definition of 'elderly' or older person, but like many westernized concepts, this does not adapt well to the situation in Africa. </a:t>
            </a:r>
            <a:endParaRPr lang="en-US" sz="3600" b="1" kern="1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800"/>
              </a:spcAft>
              <a:buNone/>
            </a:pPr>
            <a:endParaRPr lang="en-US" b="1" kern="1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800"/>
              </a:spcAft>
              <a:buNone/>
            </a:pPr>
            <a:endParaRPr lang="en-GB" sz="2000" kern="100" dirty="0">
              <a:latin typeface="Times New Roman" panose="02020603050405020304" pitchFamily="18" charset="0"/>
              <a:ea typeface="Calibri" panose="020F0502020204030204" pitchFamily="34" charset="0"/>
              <a:cs typeface="Times New Roman" panose="02020603050405020304" pitchFamily="18" charset="0"/>
            </a:endParaRPr>
          </a:p>
          <a:p>
            <a:pPr marL="0" indent="0">
              <a:buNone/>
            </a:pPr>
            <a:endParaRPr lang="en-US" dirty="0"/>
          </a:p>
        </p:txBody>
      </p:sp>
      <p:pic>
        <p:nvPicPr>
          <p:cNvPr id="4" name="Content Placeholder 3" descr="A logo of a university&#10;&#10;Description automatically generated">
            <a:extLst>
              <a:ext uri="{FF2B5EF4-FFF2-40B4-BE49-F238E27FC236}">
                <a16:creationId xmlns:a16="http://schemas.microsoft.com/office/drawing/2014/main" id="{D504AEBE-B0A4-E34C-25DD-7997F8D343E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8986" y="0"/>
            <a:ext cx="2095500" cy="1617785"/>
          </a:xfrm>
          <a:prstGeom prst="rect">
            <a:avLst/>
          </a:prstGeom>
        </p:spPr>
      </p:pic>
    </p:spTree>
    <p:extLst>
      <p:ext uri="{BB962C8B-B14F-4D97-AF65-F5344CB8AC3E}">
        <p14:creationId xmlns:p14="http://schemas.microsoft.com/office/powerpoint/2010/main" val="373065702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0FA8AB-3598-E435-496C-3643024E15BC}"/>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67EE37D-28D3-3012-5BB3-2455DABF4935}"/>
              </a:ext>
            </a:extLst>
          </p:cNvPr>
          <p:cNvSpPr>
            <a:spLocks noGrp="1"/>
          </p:cNvSpPr>
          <p:nvPr>
            <p:ph idx="1"/>
          </p:nvPr>
        </p:nvSpPr>
        <p:spPr>
          <a:xfrm>
            <a:off x="0" y="0"/>
            <a:ext cx="12192000" cy="6858000"/>
          </a:xfrm>
        </p:spPr>
        <p:txBody>
          <a:bodyPr>
            <a:normAutofit/>
          </a:bodyPr>
          <a:lstStyle/>
          <a:p>
            <a:pPr marL="0" algn="just">
              <a:lnSpc>
                <a:spcPct val="150000"/>
              </a:lnSpc>
              <a:spcBef>
                <a:spcPts val="0"/>
              </a:spcBef>
              <a:buNone/>
            </a:pPr>
            <a:endParaRPr lang="en-US" sz="3200" kern="100" dirty="0">
              <a:latin typeface="Times New Roman" panose="02020603050405020304" pitchFamily="18" charset="0"/>
              <a:ea typeface="Calibri" panose="020F0502020204030204" pitchFamily="34" charset="0"/>
              <a:cs typeface="Times New Roman" panose="02020603050405020304" pitchFamily="18" charset="0"/>
            </a:endParaRPr>
          </a:p>
          <a:p>
            <a:pPr marL="0" algn="just">
              <a:lnSpc>
                <a:spcPct val="150000"/>
              </a:lnSpc>
              <a:spcBef>
                <a:spcPts val="0"/>
              </a:spcBef>
              <a:buNone/>
            </a:pPr>
            <a:endParaRPr lang="en-US" sz="3200" kern="100" dirty="0">
              <a:latin typeface="Times New Roman" panose="02020603050405020304" pitchFamily="18" charset="0"/>
              <a:ea typeface="Calibri" panose="020F0502020204030204" pitchFamily="34" charset="0"/>
              <a:cs typeface="Times New Roman" panose="02020603050405020304" pitchFamily="18" charset="0"/>
            </a:endParaRPr>
          </a:p>
          <a:p>
            <a:pPr marL="0" algn="just">
              <a:lnSpc>
                <a:spcPct val="150000"/>
              </a:lnSpc>
              <a:spcBef>
                <a:spcPts val="0"/>
              </a:spcBef>
              <a:buNone/>
            </a:pPr>
            <a:r>
              <a:rPr lang="en-US" sz="3200" dirty="0">
                <a:latin typeface="Times New Roman" panose="02020603050405020304" pitchFamily="18" charset="0"/>
                <a:cs typeface="Times New Roman" panose="02020603050405020304" pitchFamily="18" charset="0"/>
              </a:rPr>
              <a:t>8. Chronological age: Age measured by the time (years and months) that something or someone has existed; "his chronological age was 71 years". The number of years a person has lived, used especially in psychometrics as a standard against which certain variables, such as behavior and intelligence, are measured.  </a:t>
            </a:r>
            <a:endParaRPr lang="en-US" sz="3200" kern="100" dirty="0">
              <a:latin typeface="Times New Roman" panose="02020603050405020304" pitchFamily="18" charset="0"/>
              <a:ea typeface="Calibri" panose="020F0502020204030204" pitchFamily="34" charset="0"/>
              <a:cs typeface="Times New Roman" panose="02020603050405020304" pitchFamily="18" charset="0"/>
            </a:endParaRPr>
          </a:p>
          <a:p>
            <a:pPr marL="0" algn="just">
              <a:lnSpc>
                <a:spcPct val="150000"/>
              </a:lnSpc>
              <a:spcBef>
                <a:spcPts val="0"/>
              </a:spcBef>
              <a:buNone/>
            </a:pPr>
            <a:endParaRPr lang="en-US" sz="3200" kern="100" dirty="0">
              <a:latin typeface="Times New Roman" panose="02020603050405020304" pitchFamily="18" charset="0"/>
              <a:ea typeface="Calibri" panose="020F0502020204030204" pitchFamily="34" charset="0"/>
              <a:cs typeface="Times New Roman" panose="02020603050405020304" pitchFamily="18" charset="0"/>
            </a:endParaRPr>
          </a:p>
          <a:p>
            <a:pPr marL="0" algn="just">
              <a:lnSpc>
                <a:spcPct val="150000"/>
              </a:lnSpc>
              <a:spcBef>
                <a:spcPts val="0"/>
              </a:spcBef>
              <a:buNone/>
            </a:pPr>
            <a:endParaRPr lang="en-GB" sz="3200" kern="100" dirty="0">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50000"/>
              </a:lnSpc>
              <a:spcBef>
                <a:spcPts val="0"/>
              </a:spcBef>
              <a:buNone/>
            </a:pPr>
            <a:endParaRPr lang="en-US" sz="3200" dirty="0">
              <a:latin typeface="Times New Roman" panose="02020603050405020304" pitchFamily="18" charset="0"/>
              <a:cs typeface="Times New Roman" panose="02020603050405020304" pitchFamily="18" charset="0"/>
            </a:endParaRPr>
          </a:p>
        </p:txBody>
      </p:sp>
      <p:pic>
        <p:nvPicPr>
          <p:cNvPr id="4" name="Content Placeholder 3" descr="A logo of a university&#10;&#10;Description automatically generated">
            <a:extLst>
              <a:ext uri="{FF2B5EF4-FFF2-40B4-BE49-F238E27FC236}">
                <a16:creationId xmlns:a16="http://schemas.microsoft.com/office/drawing/2014/main" id="{3E232798-3525-A7AF-A7D3-00773A6C9FE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8986" y="0"/>
            <a:ext cx="2095500" cy="1617785"/>
          </a:xfrm>
          <a:prstGeom prst="rect">
            <a:avLst/>
          </a:prstGeom>
        </p:spPr>
      </p:pic>
    </p:spTree>
    <p:extLst>
      <p:ext uri="{BB962C8B-B14F-4D97-AF65-F5344CB8AC3E}">
        <p14:creationId xmlns:p14="http://schemas.microsoft.com/office/powerpoint/2010/main" val="378293917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E6700B-30B5-1FDD-F8FD-C4CF32FF0EDD}"/>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0A47180-1686-A18A-FC85-45E71949FA84}"/>
              </a:ext>
            </a:extLst>
          </p:cNvPr>
          <p:cNvSpPr>
            <a:spLocks noGrp="1"/>
          </p:cNvSpPr>
          <p:nvPr>
            <p:ph idx="1"/>
          </p:nvPr>
        </p:nvSpPr>
        <p:spPr>
          <a:xfrm>
            <a:off x="0" y="0"/>
            <a:ext cx="12192000" cy="6858000"/>
          </a:xfrm>
        </p:spPr>
        <p:txBody>
          <a:bodyPr>
            <a:noAutofit/>
          </a:bodyPr>
          <a:lstStyle/>
          <a:p>
            <a:pPr marL="0" algn="just">
              <a:lnSpc>
                <a:spcPct val="150000"/>
              </a:lnSpc>
              <a:spcBef>
                <a:spcPts val="0"/>
              </a:spcBef>
              <a:buNone/>
            </a:pPr>
            <a:endParaRPr lang="en-US" sz="3200" kern="100" dirty="0">
              <a:latin typeface="Times New Roman" panose="02020603050405020304" pitchFamily="18" charset="0"/>
              <a:ea typeface="Calibri" panose="020F0502020204030204" pitchFamily="34" charset="0"/>
              <a:cs typeface="Times New Roman" panose="02020603050405020304" pitchFamily="18" charset="0"/>
            </a:endParaRPr>
          </a:p>
          <a:p>
            <a:pPr marL="0" algn="just">
              <a:lnSpc>
                <a:spcPct val="150000"/>
              </a:lnSpc>
              <a:spcBef>
                <a:spcPts val="0"/>
              </a:spcBef>
              <a:buNone/>
            </a:pPr>
            <a:endParaRPr lang="en-US" sz="3200" kern="100" dirty="0">
              <a:latin typeface="Times New Roman" panose="02020603050405020304" pitchFamily="18" charset="0"/>
              <a:ea typeface="Calibri" panose="020F0502020204030204" pitchFamily="34" charset="0"/>
              <a:cs typeface="Times New Roman" panose="02020603050405020304" pitchFamily="18" charset="0"/>
            </a:endParaRPr>
          </a:p>
          <a:p>
            <a:pPr marL="0" algn="just">
              <a:lnSpc>
                <a:spcPct val="150000"/>
              </a:lnSpc>
              <a:spcBef>
                <a:spcPts val="0"/>
              </a:spcBef>
              <a:buNone/>
            </a:pPr>
            <a:r>
              <a:rPr lang="en-US" sz="3200" dirty="0">
                <a:latin typeface="Times New Roman" panose="02020603050405020304" pitchFamily="18" charset="0"/>
                <a:cs typeface="Times New Roman" panose="02020603050405020304" pitchFamily="18" charset="0"/>
              </a:rPr>
              <a:t>9. Functional age: A combination of the chronologic, physiologic, mental, and emotional ages. Functional age also refers to an individual’s functional fitness level, compared to others of his or her same chronological age and sex for example: how much and what types of physical activity can one successfully perform? </a:t>
            </a:r>
            <a:endParaRPr lang="en-US" sz="3200" kern="100" dirty="0">
              <a:latin typeface="Times New Roman" panose="02020603050405020304" pitchFamily="18" charset="0"/>
              <a:ea typeface="Calibri" panose="020F0502020204030204" pitchFamily="34" charset="0"/>
              <a:cs typeface="Times New Roman" panose="02020603050405020304" pitchFamily="18" charset="0"/>
            </a:endParaRPr>
          </a:p>
          <a:p>
            <a:pPr marL="0" algn="just">
              <a:lnSpc>
                <a:spcPct val="150000"/>
              </a:lnSpc>
              <a:spcBef>
                <a:spcPts val="0"/>
              </a:spcBef>
              <a:buNone/>
            </a:pPr>
            <a:endParaRPr lang="en-GB" sz="3200" kern="100" dirty="0">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50000"/>
              </a:lnSpc>
              <a:spcBef>
                <a:spcPts val="0"/>
              </a:spcBef>
              <a:buNone/>
            </a:pPr>
            <a:endParaRPr lang="en-US" sz="3200" dirty="0">
              <a:latin typeface="Times New Roman" panose="02020603050405020304" pitchFamily="18" charset="0"/>
              <a:cs typeface="Times New Roman" panose="02020603050405020304" pitchFamily="18" charset="0"/>
            </a:endParaRPr>
          </a:p>
        </p:txBody>
      </p:sp>
      <p:pic>
        <p:nvPicPr>
          <p:cNvPr id="4" name="Content Placeholder 3" descr="A logo of a university&#10;&#10;Description automatically generated">
            <a:extLst>
              <a:ext uri="{FF2B5EF4-FFF2-40B4-BE49-F238E27FC236}">
                <a16:creationId xmlns:a16="http://schemas.microsoft.com/office/drawing/2014/main" id="{4792C547-FC11-8261-91A3-A600183AE4D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8986" y="0"/>
            <a:ext cx="2095500" cy="1617785"/>
          </a:xfrm>
          <a:prstGeom prst="rect">
            <a:avLst/>
          </a:prstGeom>
        </p:spPr>
      </p:pic>
    </p:spTree>
    <p:extLst>
      <p:ext uri="{BB962C8B-B14F-4D97-AF65-F5344CB8AC3E}">
        <p14:creationId xmlns:p14="http://schemas.microsoft.com/office/powerpoint/2010/main" val="392423151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02B918-3F7E-DBC5-A18C-B59A15BB93FC}"/>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20277DE-9485-F112-BCCF-BC3965019196}"/>
              </a:ext>
            </a:extLst>
          </p:cNvPr>
          <p:cNvSpPr>
            <a:spLocks noGrp="1"/>
          </p:cNvSpPr>
          <p:nvPr>
            <p:ph idx="1"/>
          </p:nvPr>
        </p:nvSpPr>
        <p:spPr>
          <a:xfrm>
            <a:off x="0" y="0"/>
            <a:ext cx="12192000" cy="6858000"/>
          </a:xfrm>
        </p:spPr>
        <p:txBody>
          <a:bodyPr>
            <a:noAutofit/>
          </a:bodyPr>
          <a:lstStyle/>
          <a:p>
            <a:pPr marL="0" algn="just">
              <a:lnSpc>
                <a:spcPct val="150000"/>
              </a:lnSpc>
              <a:spcBef>
                <a:spcPts val="0"/>
              </a:spcBef>
              <a:buNone/>
            </a:pPr>
            <a:endParaRPr lang="en-US" sz="3200" kern="100" dirty="0">
              <a:latin typeface="Times New Roman" panose="02020603050405020304" pitchFamily="18" charset="0"/>
              <a:ea typeface="Calibri" panose="020F0502020204030204" pitchFamily="34" charset="0"/>
              <a:cs typeface="Times New Roman" panose="02020603050405020304" pitchFamily="18" charset="0"/>
            </a:endParaRPr>
          </a:p>
          <a:p>
            <a:pPr marL="0" algn="just">
              <a:lnSpc>
                <a:spcPct val="150000"/>
              </a:lnSpc>
              <a:spcBef>
                <a:spcPts val="0"/>
              </a:spcBef>
              <a:buNone/>
            </a:pPr>
            <a:endParaRPr lang="en-US" sz="3200" kern="100" dirty="0">
              <a:latin typeface="Times New Roman" panose="02020603050405020304" pitchFamily="18" charset="0"/>
              <a:ea typeface="Calibri" panose="020F0502020204030204" pitchFamily="34" charset="0"/>
              <a:cs typeface="Times New Roman" panose="02020603050405020304" pitchFamily="18" charset="0"/>
            </a:endParaRPr>
          </a:p>
          <a:p>
            <a:pPr marL="0" algn="just">
              <a:lnSpc>
                <a:spcPct val="150000"/>
              </a:lnSpc>
              <a:spcBef>
                <a:spcPts val="0"/>
              </a:spcBef>
              <a:buNone/>
            </a:pPr>
            <a:r>
              <a:rPr lang="en-US" sz="3200" dirty="0">
                <a:latin typeface="Times New Roman" panose="02020603050405020304" pitchFamily="18" charset="0"/>
                <a:cs typeface="Times New Roman" panose="02020603050405020304" pitchFamily="18" charset="0"/>
              </a:rPr>
              <a:t>What is the status of one’s cardiovascular system? One's musculoskeletal system? What are an individual's capacities and/or limitations in terms of carrying out activities of daily living?</a:t>
            </a:r>
          </a:p>
          <a:p>
            <a:pPr marL="0" algn="just">
              <a:lnSpc>
                <a:spcPct val="150000"/>
              </a:lnSpc>
              <a:spcBef>
                <a:spcPts val="0"/>
              </a:spcBef>
              <a:buNone/>
            </a:pPr>
            <a:r>
              <a:rPr lang="en-US" sz="3200" dirty="0">
                <a:latin typeface="Times New Roman" panose="02020603050405020304" pitchFamily="18" charset="0"/>
                <a:cs typeface="Times New Roman" panose="02020603050405020304" pitchFamily="18" charset="0"/>
              </a:rPr>
              <a:t> </a:t>
            </a:r>
            <a:br>
              <a:rPr lang="en-US" sz="3200" dirty="0">
                <a:latin typeface="Times New Roman" panose="02020603050405020304" pitchFamily="18" charset="0"/>
                <a:cs typeface="Times New Roman" panose="02020603050405020304" pitchFamily="18" charset="0"/>
              </a:rPr>
            </a:br>
            <a:endParaRPr lang="en-US" sz="3200" kern="100" dirty="0">
              <a:latin typeface="Times New Roman" panose="02020603050405020304" pitchFamily="18" charset="0"/>
              <a:ea typeface="Calibri" panose="020F0502020204030204" pitchFamily="34" charset="0"/>
              <a:cs typeface="Times New Roman" panose="02020603050405020304" pitchFamily="18" charset="0"/>
            </a:endParaRPr>
          </a:p>
          <a:p>
            <a:pPr marL="0" algn="just">
              <a:lnSpc>
                <a:spcPct val="150000"/>
              </a:lnSpc>
              <a:spcBef>
                <a:spcPts val="0"/>
              </a:spcBef>
              <a:buNone/>
            </a:pPr>
            <a:endParaRPr lang="en-US" sz="3200" kern="100" dirty="0">
              <a:latin typeface="Times New Roman" panose="02020603050405020304" pitchFamily="18" charset="0"/>
              <a:ea typeface="Calibri" panose="020F0502020204030204" pitchFamily="34" charset="0"/>
              <a:cs typeface="Times New Roman" panose="02020603050405020304" pitchFamily="18" charset="0"/>
            </a:endParaRPr>
          </a:p>
          <a:p>
            <a:pPr marL="0" algn="just">
              <a:lnSpc>
                <a:spcPct val="150000"/>
              </a:lnSpc>
              <a:spcBef>
                <a:spcPts val="0"/>
              </a:spcBef>
              <a:buNone/>
            </a:pPr>
            <a:endParaRPr lang="en-GB" sz="3200" kern="100" dirty="0">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50000"/>
              </a:lnSpc>
              <a:spcBef>
                <a:spcPts val="0"/>
              </a:spcBef>
              <a:buNone/>
            </a:pPr>
            <a:endParaRPr lang="en-US" sz="3200" dirty="0">
              <a:latin typeface="Times New Roman" panose="02020603050405020304" pitchFamily="18" charset="0"/>
              <a:cs typeface="Times New Roman" panose="02020603050405020304" pitchFamily="18" charset="0"/>
            </a:endParaRPr>
          </a:p>
        </p:txBody>
      </p:sp>
      <p:pic>
        <p:nvPicPr>
          <p:cNvPr id="4" name="Content Placeholder 3" descr="A logo of a university&#10;&#10;Description automatically generated">
            <a:extLst>
              <a:ext uri="{FF2B5EF4-FFF2-40B4-BE49-F238E27FC236}">
                <a16:creationId xmlns:a16="http://schemas.microsoft.com/office/drawing/2014/main" id="{508C6585-E959-729A-CCC2-FD007427F85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8986" y="0"/>
            <a:ext cx="2095500" cy="1617785"/>
          </a:xfrm>
          <a:prstGeom prst="rect">
            <a:avLst/>
          </a:prstGeom>
        </p:spPr>
      </p:pic>
    </p:spTree>
    <p:extLst>
      <p:ext uri="{BB962C8B-B14F-4D97-AF65-F5344CB8AC3E}">
        <p14:creationId xmlns:p14="http://schemas.microsoft.com/office/powerpoint/2010/main" val="224507968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194301-C16B-CEC0-969A-06E51FFEB54C}"/>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7BA1B07-7DF1-6DCC-1034-85D582DF13B8}"/>
              </a:ext>
            </a:extLst>
          </p:cNvPr>
          <p:cNvSpPr>
            <a:spLocks noGrp="1"/>
          </p:cNvSpPr>
          <p:nvPr>
            <p:ph idx="1"/>
          </p:nvPr>
        </p:nvSpPr>
        <p:spPr>
          <a:xfrm>
            <a:off x="0" y="0"/>
            <a:ext cx="12192000" cy="6858000"/>
          </a:xfrm>
        </p:spPr>
        <p:txBody>
          <a:bodyPr>
            <a:noAutofit/>
          </a:bodyPr>
          <a:lstStyle/>
          <a:p>
            <a:pPr marL="0" algn="just">
              <a:lnSpc>
                <a:spcPct val="150000"/>
              </a:lnSpc>
              <a:spcBef>
                <a:spcPts val="0"/>
              </a:spcBef>
              <a:buNone/>
            </a:pPr>
            <a:endParaRPr lang="en-US" sz="3200" kern="100" dirty="0">
              <a:latin typeface="Times New Roman" panose="02020603050405020304" pitchFamily="18" charset="0"/>
              <a:ea typeface="Calibri" panose="020F0502020204030204" pitchFamily="34" charset="0"/>
              <a:cs typeface="Times New Roman" panose="02020603050405020304" pitchFamily="18" charset="0"/>
            </a:endParaRPr>
          </a:p>
          <a:p>
            <a:pPr marL="0" algn="just">
              <a:lnSpc>
                <a:spcPct val="150000"/>
              </a:lnSpc>
              <a:spcBef>
                <a:spcPts val="0"/>
              </a:spcBef>
              <a:buNone/>
            </a:pPr>
            <a:endParaRPr lang="en-US" sz="3200" kern="100" dirty="0">
              <a:latin typeface="Times New Roman" panose="02020603050405020304" pitchFamily="18" charset="0"/>
              <a:ea typeface="Calibri" panose="020F0502020204030204" pitchFamily="34" charset="0"/>
              <a:cs typeface="Times New Roman" panose="02020603050405020304" pitchFamily="18" charset="0"/>
            </a:endParaRPr>
          </a:p>
          <a:p>
            <a:pPr marL="0" algn="just">
              <a:lnSpc>
                <a:spcPct val="150000"/>
              </a:lnSpc>
              <a:spcBef>
                <a:spcPts val="0"/>
              </a:spcBef>
              <a:buNone/>
            </a:pPr>
            <a:r>
              <a:rPr lang="en-US" sz="3200" dirty="0">
                <a:latin typeface="Times New Roman" panose="02020603050405020304" pitchFamily="18" charset="0"/>
                <a:cs typeface="Times New Roman" panose="02020603050405020304" pitchFamily="18" charset="0"/>
              </a:rPr>
              <a:t>IO. Primary Aging is the physiologic changes associated with age irrespective of the disease process. This is more than "dying of cells" and it is known that good mental health and exercise can slow the aging process.</a:t>
            </a:r>
          </a:p>
          <a:p>
            <a:pPr marL="0" algn="just">
              <a:lnSpc>
                <a:spcPct val="150000"/>
              </a:lnSpc>
              <a:spcBef>
                <a:spcPts val="0"/>
              </a:spcBef>
              <a:buNone/>
            </a:pPr>
            <a:r>
              <a:rPr lang="en-US" sz="3200" dirty="0">
                <a:latin typeface="Times New Roman" panose="02020603050405020304" pitchFamily="18" charset="0"/>
                <a:cs typeface="Times New Roman" panose="02020603050405020304" pitchFamily="18" charset="0"/>
              </a:rPr>
              <a:t>11.Secondary Aging: The definition of secondary aging is the increased rate of aging changes that stems from disease and psycho-socioeconomic</a:t>
            </a:r>
            <a:br>
              <a:rPr lang="en-US" sz="3200" dirty="0">
                <a:latin typeface="Times New Roman" panose="02020603050405020304" pitchFamily="18" charset="0"/>
                <a:cs typeface="Times New Roman" panose="02020603050405020304" pitchFamily="18" charset="0"/>
              </a:rPr>
            </a:br>
            <a:r>
              <a:rPr lang="en-US" sz="3200" dirty="0">
                <a:latin typeface="Times New Roman" panose="02020603050405020304" pitchFamily="18" charset="0"/>
                <a:cs typeface="Times New Roman" panose="02020603050405020304" pitchFamily="18" charset="0"/>
              </a:rPr>
              <a:t>problems.</a:t>
            </a:r>
          </a:p>
          <a:p>
            <a:pPr marL="0" algn="just">
              <a:lnSpc>
                <a:spcPct val="150000"/>
              </a:lnSpc>
              <a:spcBef>
                <a:spcPts val="0"/>
              </a:spcBef>
              <a:buNone/>
            </a:pPr>
            <a:br>
              <a:rPr lang="en-US" sz="3200" dirty="0"/>
            </a:br>
            <a:endParaRPr lang="en-US" sz="3200" kern="100" dirty="0">
              <a:latin typeface="Times New Roman" panose="02020603050405020304" pitchFamily="18" charset="0"/>
              <a:ea typeface="Calibri" panose="020F0502020204030204" pitchFamily="34" charset="0"/>
              <a:cs typeface="Times New Roman" panose="02020603050405020304" pitchFamily="18" charset="0"/>
            </a:endParaRPr>
          </a:p>
          <a:p>
            <a:pPr marL="0" algn="just">
              <a:lnSpc>
                <a:spcPct val="150000"/>
              </a:lnSpc>
              <a:spcBef>
                <a:spcPts val="0"/>
              </a:spcBef>
              <a:buNone/>
            </a:pPr>
            <a:endParaRPr lang="en-US" sz="3200" kern="100" dirty="0">
              <a:latin typeface="Times New Roman" panose="02020603050405020304" pitchFamily="18" charset="0"/>
              <a:ea typeface="Calibri" panose="020F0502020204030204" pitchFamily="34" charset="0"/>
              <a:cs typeface="Times New Roman" panose="02020603050405020304" pitchFamily="18" charset="0"/>
            </a:endParaRPr>
          </a:p>
          <a:p>
            <a:pPr marL="0" algn="just">
              <a:lnSpc>
                <a:spcPct val="150000"/>
              </a:lnSpc>
              <a:spcBef>
                <a:spcPts val="0"/>
              </a:spcBef>
              <a:buNone/>
            </a:pPr>
            <a:endParaRPr lang="en-GB" sz="3200" kern="100" dirty="0">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50000"/>
              </a:lnSpc>
              <a:spcBef>
                <a:spcPts val="0"/>
              </a:spcBef>
              <a:buNone/>
            </a:pPr>
            <a:endParaRPr lang="en-US" sz="3200" dirty="0">
              <a:latin typeface="Times New Roman" panose="02020603050405020304" pitchFamily="18" charset="0"/>
              <a:cs typeface="Times New Roman" panose="02020603050405020304" pitchFamily="18" charset="0"/>
            </a:endParaRPr>
          </a:p>
        </p:txBody>
      </p:sp>
      <p:pic>
        <p:nvPicPr>
          <p:cNvPr id="4" name="Content Placeholder 3" descr="A logo of a university&#10;&#10;Description automatically generated">
            <a:extLst>
              <a:ext uri="{FF2B5EF4-FFF2-40B4-BE49-F238E27FC236}">
                <a16:creationId xmlns:a16="http://schemas.microsoft.com/office/drawing/2014/main" id="{D40A6B5F-74F5-DCA5-47C4-69E8CFD5734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8986" y="0"/>
            <a:ext cx="2095500" cy="1617785"/>
          </a:xfrm>
          <a:prstGeom prst="rect">
            <a:avLst/>
          </a:prstGeom>
        </p:spPr>
      </p:pic>
    </p:spTree>
    <p:extLst>
      <p:ext uri="{BB962C8B-B14F-4D97-AF65-F5344CB8AC3E}">
        <p14:creationId xmlns:p14="http://schemas.microsoft.com/office/powerpoint/2010/main" val="12696344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5A5FD17-D41F-D0D6-05E1-74B9DA091DD5}"/>
              </a:ext>
            </a:extLst>
          </p:cNvPr>
          <p:cNvSpPr>
            <a:spLocks noGrp="1"/>
          </p:cNvSpPr>
          <p:nvPr>
            <p:ph idx="1"/>
          </p:nvPr>
        </p:nvSpPr>
        <p:spPr>
          <a:xfrm>
            <a:off x="0" y="0"/>
            <a:ext cx="12192000" cy="6858000"/>
          </a:xfrm>
        </p:spPr>
        <p:txBody>
          <a:bodyPr>
            <a:normAutofit/>
          </a:bodyPr>
          <a:lstStyle/>
          <a:p>
            <a:pPr>
              <a:lnSpc>
                <a:spcPct val="115000"/>
              </a:lnSpc>
              <a:spcAft>
                <a:spcPts val="800"/>
              </a:spcAft>
              <a:buNone/>
            </a:pPr>
            <a:r>
              <a:rPr lang="en-US" sz="3600" b="1" kern="100" dirty="0">
                <a:latin typeface="Times New Roman" panose="02020603050405020304" pitchFamily="18" charset="0"/>
                <a:ea typeface="Calibri" panose="020F0502020204030204" pitchFamily="34" charset="0"/>
                <a:cs typeface="Times New Roman" panose="02020603050405020304" pitchFamily="18" charset="0"/>
              </a:rPr>
              <a:t>LEARNING OBJECTIVES</a:t>
            </a:r>
          </a:p>
          <a:p>
            <a:pPr>
              <a:lnSpc>
                <a:spcPct val="115000"/>
              </a:lnSpc>
              <a:spcAft>
                <a:spcPts val="800"/>
              </a:spcAft>
            </a:pPr>
            <a:r>
              <a:rPr lang="en-US" sz="3600">
                <a:latin typeface="Times New Roman" panose="02020603050405020304" pitchFamily="18" charset="0"/>
                <a:cs typeface="Times New Roman" panose="02020603050405020304" pitchFamily="18" charset="0"/>
              </a:rPr>
              <a:t>History </a:t>
            </a:r>
            <a:r>
              <a:rPr lang="en-US" sz="3600" dirty="0">
                <a:latin typeface="Times New Roman" panose="02020603050405020304" pitchFamily="18" charset="0"/>
                <a:cs typeface="Times New Roman" panose="02020603050405020304" pitchFamily="18" charset="0"/>
              </a:rPr>
              <a:t>and development of gerontological nursing</a:t>
            </a:r>
            <a:endParaRPr lang="en-US" sz="3600" b="1" kern="1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800"/>
              </a:spcAft>
            </a:pPr>
            <a:r>
              <a:rPr lang="en-US" sz="3600" dirty="0">
                <a:latin typeface="Times New Roman" panose="02020603050405020304" pitchFamily="18" charset="0"/>
                <a:cs typeface="Times New Roman" panose="02020603050405020304" pitchFamily="18" charset="0"/>
              </a:rPr>
              <a:t>Clarify of terms related to gerontology</a:t>
            </a:r>
          </a:p>
          <a:p>
            <a:pPr>
              <a:lnSpc>
                <a:spcPct val="115000"/>
              </a:lnSpc>
              <a:spcAft>
                <a:spcPts val="800"/>
              </a:spcAft>
            </a:pPr>
            <a:r>
              <a:rPr lang="en-US" sz="3600" dirty="0">
                <a:latin typeface="Times New Roman" panose="02020603050405020304" pitchFamily="18" charset="0"/>
                <a:cs typeface="Times New Roman" panose="02020603050405020304" pitchFamily="18" charset="0"/>
              </a:rPr>
              <a:t>Explain stages of ageing</a:t>
            </a:r>
          </a:p>
          <a:p>
            <a:pPr>
              <a:lnSpc>
                <a:spcPct val="115000"/>
              </a:lnSpc>
              <a:spcAft>
                <a:spcPts val="800"/>
              </a:spcAft>
            </a:pPr>
            <a:r>
              <a:rPr lang="en-US" sz="3600" dirty="0">
                <a:latin typeface="Times New Roman" panose="02020603050405020304" pitchFamily="18" charset="0"/>
                <a:cs typeface="Times New Roman" panose="02020603050405020304" pitchFamily="18" charset="0"/>
              </a:rPr>
              <a:t>Know about advantages of learning geriatric care</a:t>
            </a:r>
          </a:p>
          <a:p>
            <a:pPr algn="just">
              <a:lnSpc>
                <a:spcPct val="150000"/>
              </a:lnSpc>
              <a:spcBef>
                <a:spcPts val="0"/>
              </a:spcBef>
            </a:pPr>
            <a:r>
              <a:rPr lang="en-US" sz="3600" dirty="0">
                <a:latin typeface="Times New Roman" panose="02020603050405020304" pitchFamily="18" charset="0"/>
                <a:cs typeface="Times New Roman" panose="02020603050405020304" pitchFamily="18" charset="0"/>
              </a:rPr>
              <a:t>Discuss roles of the gerontological nurse</a:t>
            </a:r>
          </a:p>
          <a:p>
            <a:pPr>
              <a:lnSpc>
                <a:spcPct val="115000"/>
              </a:lnSpc>
              <a:spcAft>
                <a:spcPts val="800"/>
              </a:spcAft>
            </a:pPr>
            <a:endParaRPr lang="en-US" sz="4000" b="1" kern="1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800"/>
              </a:spcAft>
            </a:pPr>
            <a:endParaRPr lang="en-US" sz="3600" dirty="0">
              <a:latin typeface="Times New Roman" panose="02020603050405020304" pitchFamily="18" charset="0"/>
              <a:cs typeface="Times New Roman" panose="02020603050405020304" pitchFamily="18" charset="0"/>
            </a:endParaRPr>
          </a:p>
          <a:p>
            <a:pPr>
              <a:lnSpc>
                <a:spcPct val="115000"/>
              </a:lnSpc>
              <a:spcAft>
                <a:spcPts val="800"/>
              </a:spcAft>
            </a:pPr>
            <a:endParaRPr lang="en-US" sz="3600" b="1" kern="1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800"/>
              </a:spcAft>
              <a:buNone/>
            </a:pPr>
            <a:endParaRPr lang="en-US" sz="3600" b="1" kern="1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800"/>
              </a:spcAft>
              <a:buNone/>
            </a:pPr>
            <a:endParaRPr lang="en-US" b="1" kern="1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800"/>
              </a:spcAft>
              <a:buNone/>
            </a:pPr>
            <a:endParaRPr lang="en-GB" sz="2000" kern="100" dirty="0">
              <a:latin typeface="Times New Roman" panose="02020603050405020304" pitchFamily="18" charset="0"/>
              <a:ea typeface="Calibri" panose="020F0502020204030204" pitchFamily="34" charset="0"/>
              <a:cs typeface="Times New Roman" panose="02020603050405020304" pitchFamily="18" charset="0"/>
            </a:endParaRPr>
          </a:p>
          <a:p>
            <a:pPr marL="0" indent="0">
              <a:buNone/>
            </a:pPr>
            <a:endParaRPr lang="en-US" dirty="0"/>
          </a:p>
        </p:txBody>
      </p:sp>
      <p:pic>
        <p:nvPicPr>
          <p:cNvPr id="4" name="Content Placeholder 3" descr="A logo of a university&#10;&#10;Description automatically generated">
            <a:extLst>
              <a:ext uri="{FF2B5EF4-FFF2-40B4-BE49-F238E27FC236}">
                <a16:creationId xmlns:a16="http://schemas.microsoft.com/office/drawing/2014/main" id="{4B7BDECD-C9C9-AA78-B384-15A8D2A6DB9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8986" y="0"/>
            <a:ext cx="2095500" cy="1617785"/>
          </a:xfrm>
          <a:prstGeom prst="rect">
            <a:avLst/>
          </a:prstGeom>
        </p:spPr>
      </p:pic>
    </p:spTree>
    <p:extLst>
      <p:ext uri="{BB962C8B-B14F-4D97-AF65-F5344CB8AC3E}">
        <p14:creationId xmlns:p14="http://schemas.microsoft.com/office/powerpoint/2010/main" val="112616518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3C5EFA-6197-888E-59EE-40BF7FC46908}"/>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0A5F81A-2882-45ED-183E-7A09ABA8FA57}"/>
              </a:ext>
            </a:extLst>
          </p:cNvPr>
          <p:cNvSpPr>
            <a:spLocks noGrp="1"/>
          </p:cNvSpPr>
          <p:nvPr>
            <p:ph idx="1"/>
          </p:nvPr>
        </p:nvSpPr>
        <p:spPr>
          <a:xfrm>
            <a:off x="0" y="0"/>
            <a:ext cx="12192000" cy="6858000"/>
          </a:xfrm>
        </p:spPr>
        <p:txBody>
          <a:bodyPr>
            <a:normAutofit/>
          </a:bodyPr>
          <a:lstStyle/>
          <a:p>
            <a:pPr marL="0" algn="just">
              <a:lnSpc>
                <a:spcPct val="150000"/>
              </a:lnSpc>
              <a:spcBef>
                <a:spcPts val="0"/>
              </a:spcBef>
              <a:buNone/>
            </a:pPr>
            <a:endParaRPr lang="en-US" sz="3200" kern="100" dirty="0">
              <a:latin typeface="Times New Roman" panose="02020603050405020304" pitchFamily="18" charset="0"/>
              <a:ea typeface="Calibri" panose="020F0502020204030204" pitchFamily="34" charset="0"/>
              <a:cs typeface="Times New Roman" panose="02020603050405020304" pitchFamily="18" charset="0"/>
            </a:endParaRPr>
          </a:p>
          <a:p>
            <a:pPr marL="0" algn="just">
              <a:lnSpc>
                <a:spcPct val="150000"/>
              </a:lnSpc>
              <a:spcBef>
                <a:spcPts val="0"/>
              </a:spcBef>
              <a:buNone/>
            </a:pPr>
            <a:endParaRPr lang="en-US" sz="3200" kern="100" dirty="0">
              <a:latin typeface="Times New Roman" panose="02020603050405020304" pitchFamily="18" charset="0"/>
              <a:ea typeface="Calibri" panose="020F0502020204030204" pitchFamily="34" charset="0"/>
              <a:cs typeface="Times New Roman" panose="02020603050405020304" pitchFamily="18" charset="0"/>
            </a:endParaRPr>
          </a:p>
          <a:p>
            <a:pPr marL="0" algn="just">
              <a:lnSpc>
                <a:spcPct val="150000"/>
              </a:lnSpc>
              <a:spcBef>
                <a:spcPts val="0"/>
              </a:spcBef>
              <a:buNone/>
            </a:pPr>
            <a:r>
              <a:rPr lang="en-US" sz="3200" dirty="0">
                <a:latin typeface="Times New Roman" panose="02020603050405020304" pitchFamily="18" charset="0"/>
                <a:cs typeface="Times New Roman" panose="02020603050405020304" pitchFamily="18" charset="0"/>
              </a:rPr>
              <a:t>12. Psychological ageing: It refers to how old a person feels, acts, and behaves, and is not always the same as chronological age. </a:t>
            </a:r>
          </a:p>
          <a:p>
            <a:pPr marL="0" algn="just">
              <a:lnSpc>
                <a:spcPct val="150000"/>
              </a:lnSpc>
              <a:spcBef>
                <a:spcPts val="0"/>
              </a:spcBef>
              <a:buNone/>
            </a:pPr>
            <a:endParaRPr lang="en-US" sz="3200" dirty="0">
              <a:latin typeface="Times New Roman" panose="02020603050405020304" pitchFamily="18" charset="0"/>
              <a:cs typeface="Times New Roman" panose="02020603050405020304" pitchFamily="18" charset="0"/>
            </a:endParaRPr>
          </a:p>
          <a:p>
            <a:pPr marL="0" algn="just">
              <a:lnSpc>
                <a:spcPct val="150000"/>
              </a:lnSpc>
              <a:spcBef>
                <a:spcPts val="0"/>
              </a:spcBef>
              <a:buNone/>
            </a:pPr>
            <a:r>
              <a:rPr lang="en-US" sz="3200" dirty="0">
                <a:latin typeface="Times New Roman" panose="02020603050405020304" pitchFamily="18" charset="0"/>
                <a:cs typeface="Times New Roman" panose="02020603050405020304" pitchFamily="18" charset="0"/>
              </a:rPr>
              <a:t>13. Social ageing: It refers to how society influences the meanings and</a:t>
            </a:r>
            <a:br>
              <a:rPr lang="en-US" sz="3200" dirty="0">
                <a:latin typeface="Times New Roman" panose="02020603050405020304" pitchFamily="18" charset="0"/>
                <a:cs typeface="Times New Roman" panose="02020603050405020304" pitchFamily="18" charset="0"/>
              </a:rPr>
            </a:br>
            <a:r>
              <a:rPr lang="en-US" sz="3200" dirty="0">
                <a:latin typeface="Times New Roman" panose="02020603050405020304" pitchFamily="18" charset="0"/>
                <a:cs typeface="Times New Roman" panose="02020603050405020304" pitchFamily="18" charset="0"/>
              </a:rPr>
              <a:t>experiences of aging.  </a:t>
            </a:r>
            <a:endParaRPr lang="en-US" sz="3200" kern="100" dirty="0">
              <a:latin typeface="Times New Roman" panose="02020603050405020304" pitchFamily="18" charset="0"/>
              <a:ea typeface="Calibri" panose="020F0502020204030204" pitchFamily="34" charset="0"/>
              <a:cs typeface="Times New Roman" panose="02020603050405020304" pitchFamily="18" charset="0"/>
            </a:endParaRPr>
          </a:p>
          <a:p>
            <a:pPr marL="0" algn="just">
              <a:lnSpc>
                <a:spcPct val="150000"/>
              </a:lnSpc>
              <a:spcBef>
                <a:spcPts val="0"/>
              </a:spcBef>
              <a:buNone/>
            </a:pPr>
            <a:endParaRPr lang="en-US" sz="3200" kern="100" dirty="0">
              <a:latin typeface="Times New Roman" panose="02020603050405020304" pitchFamily="18" charset="0"/>
              <a:ea typeface="Calibri" panose="020F0502020204030204" pitchFamily="34" charset="0"/>
              <a:cs typeface="Times New Roman" panose="02020603050405020304" pitchFamily="18" charset="0"/>
            </a:endParaRPr>
          </a:p>
          <a:p>
            <a:pPr marL="0" algn="just">
              <a:lnSpc>
                <a:spcPct val="150000"/>
              </a:lnSpc>
              <a:spcBef>
                <a:spcPts val="0"/>
              </a:spcBef>
              <a:buNone/>
            </a:pPr>
            <a:endParaRPr lang="en-GB" sz="3200" kern="100" dirty="0">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50000"/>
              </a:lnSpc>
              <a:spcBef>
                <a:spcPts val="0"/>
              </a:spcBef>
              <a:buNone/>
            </a:pPr>
            <a:endParaRPr lang="en-US" sz="3200" dirty="0">
              <a:latin typeface="Times New Roman" panose="02020603050405020304" pitchFamily="18" charset="0"/>
              <a:cs typeface="Times New Roman" panose="02020603050405020304" pitchFamily="18" charset="0"/>
            </a:endParaRPr>
          </a:p>
        </p:txBody>
      </p:sp>
      <p:pic>
        <p:nvPicPr>
          <p:cNvPr id="4" name="Content Placeholder 3" descr="A logo of a university&#10;&#10;Description automatically generated">
            <a:extLst>
              <a:ext uri="{FF2B5EF4-FFF2-40B4-BE49-F238E27FC236}">
                <a16:creationId xmlns:a16="http://schemas.microsoft.com/office/drawing/2014/main" id="{7A68166F-1D25-0A07-5697-9EFA2374765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8986" y="0"/>
            <a:ext cx="2095500" cy="1617785"/>
          </a:xfrm>
          <a:prstGeom prst="rect">
            <a:avLst/>
          </a:prstGeom>
        </p:spPr>
      </p:pic>
    </p:spTree>
    <p:extLst>
      <p:ext uri="{BB962C8B-B14F-4D97-AF65-F5344CB8AC3E}">
        <p14:creationId xmlns:p14="http://schemas.microsoft.com/office/powerpoint/2010/main" val="277959882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124F3B-BD7D-5F67-181E-FF8D0384CB4B}"/>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ADB78A9-D951-7F1A-CF22-009D3DC25E19}"/>
              </a:ext>
            </a:extLst>
          </p:cNvPr>
          <p:cNvSpPr>
            <a:spLocks noGrp="1"/>
          </p:cNvSpPr>
          <p:nvPr>
            <p:ph idx="1"/>
          </p:nvPr>
        </p:nvSpPr>
        <p:spPr>
          <a:xfrm>
            <a:off x="0" y="0"/>
            <a:ext cx="12192000" cy="6858000"/>
          </a:xfrm>
        </p:spPr>
        <p:txBody>
          <a:bodyPr>
            <a:normAutofit/>
          </a:bodyPr>
          <a:lstStyle/>
          <a:p>
            <a:pPr marL="0" algn="just">
              <a:lnSpc>
                <a:spcPct val="150000"/>
              </a:lnSpc>
              <a:spcBef>
                <a:spcPts val="0"/>
              </a:spcBef>
              <a:buNone/>
            </a:pPr>
            <a:endParaRPr lang="en-US" sz="3200" kern="100" dirty="0">
              <a:latin typeface="Times New Roman" panose="02020603050405020304" pitchFamily="18" charset="0"/>
              <a:ea typeface="Calibri" panose="020F0502020204030204" pitchFamily="34" charset="0"/>
              <a:cs typeface="Times New Roman" panose="02020603050405020304" pitchFamily="18" charset="0"/>
            </a:endParaRPr>
          </a:p>
          <a:p>
            <a:pPr marL="0" algn="just">
              <a:lnSpc>
                <a:spcPct val="150000"/>
              </a:lnSpc>
              <a:spcBef>
                <a:spcPts val="0"/>
              </a:spcBef>
              <a:buNone/>
            </a:pPr>
            <a:endParaRPr lang="en-US" sz="3200" kern="100" dirty="0">
              <a:latin typeface="Times New Roman" panose="02020603050405020304" pitchFamily="18" charset="0"/>
              <a:ea typeface="Calibri" panose="020F0502020204030204" pitchFamily="34" charset="0"/>
              <a:cs typeface="Times New Roman" panose="02020603050405020304" pitchFamily="18" charset="0"/>
            </a:endParaRPr>
          </a:p>
          <a:p>
            <a:pPr marL="0" algn="just">
              <a:lnSpc>
                <a:spcPct val="150000"/>
              </a:lnSpc>
              <a:spcBef>
                <a:spcPts val="0"/>
              </a:spcBef>
              <a:buNone/>
            </a:pPr>
            <a:r>
              <a:rPr lang="en-US" sz="3200" dirty="0">
                <a:latin typeface="Times New Roman" panose="02020603050405020304" pitchFamily="18" charset="0"/>
                <a:cs typeface="Times New Roman" panose="02020603050405020304" pitchFamily="18" charset="0"/>
              </a:rPr>
              <a:t>14.Senescence is a period of one's life during which the greatest amount of aging occurs. </a:t>
            </a:r>
          </a:p>
          <a:p>
            <a:pPr marL="0" algn="just">
              <a:lnSpc>
                <a:spcPct val="150000"/>
              </a:lnSpc>
              <a:spcBef>
                <a:spcPts val="0"/>
              </a:spcBef>
              <a:buNone/>
            </a:pPr>
            <a:r>
              <a:rPr lang="en-US" sz="3200" dirty="0">
                <a:latin typeface="Times New Roman" panose="02020603050405020304" pitchFamily="18" charset="0"/>
                <a:cs typeface="Times New Roman" panose="02020603050405020304" pitchFamily="18" charset="0"/>
              </a:rPr>
              <a:t>15.Senility is the pathological and functional defects resulting from the aging process. </a:t>
            </a:r>
            <a:endParaRPr lang="en-US" sz="3200" kern="100" dirty="0">
              <a:latin typeface="Times New Roman" panose="02020603050405020304" pitchFamily="18" charset="0"/>
              <a:ea typeface="Calibri" panose="020F0502020204030204" pitchFamily="34" charset="0"/>
              <a:cs typeface="Times New Roman" panose="02020603050405020304" pitchFamily="18" charset="0"/>
            </a:endParaRPr>
          </a:p>
          <a:p>
            <a:pPr marL="0" algn="just">
              <a:lnSpc>
                <a:spcPct val="150000"/>
              </a:lnSpc>
              <a:spcBef>
                <a:spcPts val="0"/>
              </a:spcBef>
              <a:buNone/>
            </a:pPr>
            <a:endParaRPr lang="en-US" sz="3200" kern="100" dirty="0">
              <a:latin typeface="Times New Roman" panose="02020603050405020304" pitchFamily="18" charset="0"/>
              <a:ea typeface="Calibri" panose="020F0502020204030204" pitchFamily="34" charset="0"/>
              <a:cs typeface="Times New Roman" panose="02020603050405020304" pitchFamily="18" charset="0"/>
            </a:endParaRPr>
          </a:p>
          <a:p>
            <a:pPr marL="0" algn="just">
              <a:lnSpc>
                <a:spcPct val="150000"/>
              </a:lnSpc>
              <a:spcBef>
                <a:spcPts val="0"/>
              </a:spcBef>
              <a:buNone/>
            </a:pPr>
            <a:endParaRPr lang="en-GB" sz="3200" kern="100" dirty="0">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50000"/>
              </a:lnSpc>
              <a:spcBef>
                <a:spcPts val="0"/>
              </a:spcBef>
              <a:buNone/>
            </a:pPr>
            <a:endParaRPr lang="en-US" sz="3200" dirty="0">
              <a:latin typeface="Times New Roman" panose="02020603050405020304" pitchFamily="18" charset="0"/>
              <a:cs typeface="Times New Roman" panose="02020603050405020304" pitchFamily="18" charset="0"/>
            </a:endParaRPr>
          </a:p>
        </p:txBody>
      </p:sp>
      <p:pic>
        <p:nvPicPr>
          <p:cNvPr id="4" name="Content Placeholder 3" descr="A logo of a university&#10;&#10;Description automatically generated">
            <a:extLst>
              <a:ext uri="{FF2B5EF4-FFF2-40B4-BE49-F238E27FC236}">
                <a16:creationId xmlns:a16="http://schemas.microsoft.com/office/drawing/2014/main" id="{F8BB9E6D-AB67-BE94-3A99-1D096DE2F98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8986" y="0"/>
            <a:ext cx="2095500" cy="1617785"/>
          </a:xfrm>
          <a:prstGeom prst="rect">
            <a:avLst/>
          </a:prstGeom>
        </p:spPr>
      </p:pic>
    </p:spTree>
    <p:extLst>
      <p:ext uri="{BB962C8B-B14F-4D97-AF65-F5344CB8AC3E}">
        <p14:creationId xmlns:p14="http://schemas.microsoft.com/office/powerpoint/2010/main" val="101002648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49E207-514A-652E-AC59-616E1FBEBC37}"/>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A71F97D-1743-5E82-E7E2-D23F153206FD}"/>
              </a:ext>
            </a:extLst>
          </p:cNvPr>
          <p:cNvSpPr>
            <a:spLocks noGrp="1"/>
          </p:cNvSpPr>
          <p:nvPr>
            <p:ph idx="1"/>
          </p:nvPr>
        </p:nvSpPr>
        <p:spPr>
          <a:xfrm>
            <a:off x="28136" y="0"/>
            <a:ext cx="12218260" cy="6826553"/>
          </a:xfrm>
        </p:spPr>
        <p:txBody>
          <a:bodyPr>
            <a:noAutofit/>
          </a:bodyPr>
          <a:lstStyle/>
          <a:p>
            <a:pPr marL="0" algn="just">
              <a:lnSpc>
                <a:spcPct val="150000"/>
              </a:lnSpc>
              <a:spcBef>
                <a:spcPts val="0"/>
              </a:spcBef>
              <a:buNone/>
            </a:pPr>
            <a:r>
              <a:rPr lang="en-US" sz="3200" b="1" dirty="0">
                <a:latin typeface="Times New Roman" panose="02020603050405020304" pitchFamily="18" charset="0"/>
                <a:cs typeface="Times New Roman" panose="02020603050405020304" pitchFamily="18" charset="0"/>
              </a:rPr>
              <a:t>Stages of Ageing </a:t>
            </a:r>
          </a:p>
          <a:p>
            <a:pPr marL="0" algn="just">
              <a:lnSpc>
                <a:spcPct val="150000"/>
              </a:lnSpc>
              <a:spcBef>
                <a:spcPts val="0"/>
              </a:spcBef>
              <a:buNone/>
            </a:pPr>
            <a:endParaRPr lang="en-US" sz="3200" b="1" dirty="0">
              <a:latin typeface="Times New Roman" panose="02020603050405020304" pitchFamily="18" charset="0"/>
              <a:cs typeface="Times New Roman" panose="02020603050405020304" pitchFamily="18" charset="0"/>
            </a:endParaRPr>
          </a:p>
        </p:txBody>
      </p:sp>
      <p:pic>
        <p:nvPicPr>
          <p:cNvPr id="4" name="Content Placeholder 3" descr="A logo of a university&#10;&#10;Description automatically generated">
            <a:extLst>
              <a:ext uri="{FF2B5EF4-FFF2-40B4-BE49-F238E27FC236}">
                <a16:creationId xmlns:a16="http://schemas.microsoft.com/office/drawing/2014/main" id="{831E2ED1-43B4-B412-40AB-7F96928C206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8986" y="0"/>
            <a:ext cx="2095500" cy="956603"/>
          </a:xfrm>
          <a:prstGeom prst="rect">
            <a:avLst/>
          </a:prstGeom>
        </p:spPr>
      </p:pic>
      <p:pic>
        <p:nvPicPr>
          <p:cNvPr id="2" name="Picture 2">
            <a:extLst>
              <a:ext uri="{FF2B5EF4-FFF2-40B4-BE49-F238E27FC236}">
                <a16:creationId xmlns:a16="http://schemas.microsoft.com/office/drawing/2014/main" id="{D4A624CF-DA20-4A2E-1C73-4E3777A5F5E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1167618"/>
            <a:ext cx="12192000" cy="569038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5132589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0B81C8-03DF-1BF3-254A-6A88D45D34DA}"/>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923ED3C-2FFB-73EE-F605-B87847F07F11}"/>
              </a:ext>
            </a:extLst>
          </p:cNvPr>
          <p:cNvSpPr>
            <a:spLocks noGrp="1"/>
          </p:cNvSpPr>
          <p:nvPr>
            <p:ph idx="1"/>
          </p:nvPr>
        </p:nvSpPr>
        <p:spPr>
          <a:xfrm>
            <a:off x="0" y="0"/>
            <a:ext cx="12192000" cy="6858000"/>
          </a:xfrm>
        </p:spPr>
        <p:txBody>
          <a:bodyPr>
            <a:noAutofit/>
          </a:bodyPr>
          <a:lstStyle/>
          <a:p>
            <a:pPr marL="0" algn="just">
              <a:lnSpc>
                <a:spcPct val="150000"/>
              </a:lnSpc>
              <a:spcBef>
                <a:spcPts val="0"/>
              </a:spcBef>
              <a:buNone/>
            </a:pPr>
            <a:endParaRPr lang="en-US" sz="3200" b="1" dirty="0">
              <a:latin typeface="Times New Roman" panose="02020603050405020304" pitchFamily="18" charset="0"/>
              <a:cs typeface="Times New Roman" panose="02020603050405020304" pitchFamily="18" charset="0"/>
            </a:endParaRPr>
          </a:p>
          <a:p>
            <a:pPr marL="0" algn="just">
              <a:lnSpc>
                <a:spcPct val="150000"/>
              </a:lnSpc>
              <a:spcBef>
                <a:spcPts val="0"/>
              </a:spcBef>
              <a:buNone/>
            </a:pPr>
            <a:endParaRPr lang="en-US" sz="3200" b="1" dirty="0">
              <a:latin typeface="Times New Roman" panose="02020603050405020304" pitchFamily="18" charset="0"/>
              <a:cs typeface="Times New Roman" panose="02020603050405020304" pitchFamily="18" charset="0"/>
            </a:endParaRPr>
          </a:p>
          <a:p>
            <a:pPr marL="0" algn="just">
              <a:lnSpc>
                <a:spcPct val="150000"/>
              </a:lnSpc>
              <a:spcBef>
                <a:spcPts val="0"/>
              </a:spcBef>
              <a:buNone/>
            </a:pPr>
            <a:r>
              <a:rPr lang="en-US" sz="3200" b="1" dirty="0">
                <a:latin typeface="Times New Roman" panose="02020603050405020304" pitchFamily="18" charset="0"/>
                <a:cs typeface="Times New Roman" panose="02020603050405020304" pitchFamily="18" charset="0"/>
              </a:rPr>
              <a:t>Stage 1: Independence</a:t>
            </a:r>
          </a:p>
          <a:p>
            <a:pPr marL="0" algn="just">
              <a:lnSpc>
                <a:spcPct val="150000"/>
              </a:lnSpc>
              <a:spcBef>
                <a:spcPts val="0"/>
              </a:spcBef>
              <a:buNone/>
            </a:pPr>
            <a:r>
              <a:rPr lang="en-US" sz="3200" dirty="0">
                <a:latin typeface="Times New Roman" panose="02020603050405020304" pitchFamily="18" charset="0"/>
                <a:cs typeface="Times New Roman" panose="02020603050405020304" pitchFamily="18" charset="0"/>
              </a:rPr>
              <a:t> ■ It is early stages of the aging process where the vast majority of older people will continue to live in their own homes. </a:t>
            </a:r>
          </a:p>
          <a:p>
            <a:pPr marL="0" algn="just">
              <a:lnSpc>
                <a:spcPct val="150000"/>
              </a:lnSpc>
              <a:spcBef>
                <a:spcPts val="0"/>
              </a:spcBef>
              <a:buNone/>
            </a:pPr>
            <a:r>
              <a:rPr lang="en-US" sz="3200" dirty="0">
                <a:latin typeface="Times New Roman" panose="02020603050405020304" pitchFamily="18" charset="0"/>
                <a:cs typeface="Times New Roman" panose="02020603050405020304" pitchFamily="18" charset="0"/>
              </a:rPr>
              <a:t>■ During this stage, a person can still take care of all of their necessities, such as transportation, finances, and health care. </a:t>
            </a:r>
          </a:p>
        </p:txBody>
      </p:sp>
      <p:pic>
        <p:nvPicPr>
          <p:cNvPr id="4" name="Content Placeholder 3" descr="A logo of a university&#10;&#10;Description automatically generated">
            <a:extLst>
              <a:ext uri="{FF2B5EF4-FFF2-40B4-BE49-F238E27FC236}">
                <a16:creationId xmlns:a16="http://schemas.microsoft.com/office/drawing/2014/main" id="{02570E4A-6606-F1D1-69A0-098002E362C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8986" y="0"/>
            <a:ext cx="2095500" cy="1617785"/>
          </a:xfrm>
          <a:prstGeom prst="rect">
            <a:avLst/>
          </a:prstGeom>
        </p:spPr>
      </p:pic>
    </p:spTree>
    <p:extLst>
      <p:ext uri="{BB962C8B-B14F-4D97-AF65-F5344CB8AC3E}">
        <p14:creationId xmlns:p14="http://schemas.microsoft.com/office/powerpoint/2010/main" val="130513002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F2F17F-C308-79C8-EB3A-E925250F5F4C}"/>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F680221-8C0C-76C6-913B-CECDB2E8CABE}"/>
              </a:ext>
            </a:extLst>
          </p:cNvPr>
          <p:cNvSpPr>
            <a:spLocks noGrp="1"/>
          </p:cNvSpPr>
          <p:nvPr>
            <p:ph idx="1"/>
          </p:nvPr>
        </p:nvSpPr>
        <p:spPr>
          <a:xfrm>
            <a:off x="0" y="0"/>
            <a:ext cx="12192000" cy="6858000"/>
          </a:xfrm>
        </p:spPr>
        <p:txBody>
          <a:bodyPr>
            <a:noAutofit/>
          </a:bodyPr>
          <a:lstStyle/>
          <a:p>
            <a:pPr marL="0" algn="just">
              <a:lnSpc>
                <a:spcPct val="150000"/>
              </a:lnSpc>
              <a:spcBef>
                <a:spcPts val="0"/>
              </a:spcBef>
              <a:buNone/>
            </a:pPr>
            <a:endParaRPr lang="en-US" sz="3200" kern="100" dirty="0">
              <a:latin typeface="Times New Roman" panose="02020603050405020304" pitchFamily="18" charset="0"/>
              <a:ea typeface="Calibri" panose="020F0502020204030204" pitchFamily="34" charset="0"/>
              <a:cs typeface="Times New Roman" panose="02020603050405020304" pitchFamily="18" charset="0"/>
            </a:endParaRPr>
          </a:p>
          <a:p>
            <a:pPr marL="0" algn="just">
              <a:lnSpc>
                <a:spcPct val="150000"/>
              </a:lnSpc>
              <a:spcBef>
                <a:spcPts val="0"/>
              </a:spcBef>
              <a:buNone/>
            </a:pPr>
            <a:endParaRPr lang="en-US" sz="3200" kern="100" dirty="0">
              <a:latin typeface="Times New Roman" panose="02020603050405020304" pitchFamily="18" charset="0"/>
              <a:ea typeface="Calibri" panose="020F0502020204030204" pitchFamily="34" charset="0"/>
              <a:cs typeface="Times New Roman" panose="02020603050405020304" pitchFamily="18" charset="0"/>
            </a:endParaRPr>
          </a:p>
          <a:p>
            <a:pPr marL="0" algn="just">
              <a:lnSpc>
                <a:spcPct val="150000"/>
              </a:lnSpc>
              <a:spcBef>
                <a:spcPts val="0"/>
              </a:spcBef>
              <a:buNone/>
            </a:pPr>
            <a:r>
              <a:rPr lang="en-US" sz="3200" dirty="0">
                <a:latin typeface="Times New Roman" panose="02020603050405020304" pitchFamily="18" charset="0"/>
                <a:cs typeface="Times New Roman" panose="02020603050405020304" pitchFamily="18" charset="0"/>
              </a:rPr>
              <a:t>■ A person may have suffered a little deterioration in mental and physical abilities, but not enough to affect their lives. </a:t>
            </a:r>
          </a:p>
          <a:p>
            <a:pPr marL="0" algn="just">
              <a:lnSpc>
                <a:spcPct val="150000"/>
              </a:lnSpc>
              <a:spcBef>
                <a:spcPts val="0"/>
              </a:spcBef>
              <a:buNone/>
            </a:pPr>
            <a:r>
              <a:rPr lang="en-US" sz="3200" dirty="0">
                <a:latin typeface="Times New Roman" panose="02020603050405020304" pitchFamily="18" charset="0"/>
                <a:cs typeface="Times New Roman" panose="02020603050405020304" pitchFamily="18" charset="0"/>
              </a:rPr>
              <a:t>■ At this age, an older adult is still in good health and has a great quality of life.</a:t>
            </a:r>
          </a:p>
          <a:p>
            <a:pPr marL="0" algn="just">
              <a:lnSpc>
                <a:spcPct val="150000"/>
              </a:lnSpc>
              <a:spcBef>
                <a:spcPts val="0"/>
              </a:spcBef>
              <a:buNone/>
            </a:pPr>
            <a:r>
              <a:rPr lang="en-US" sz="3200" dirty="0">
                <a:latin typeface="Times New Roman" panose="02020603050405020304" pitchFamily="18" charset="0"/>
                <a:cs typeface="Times New Roman" panose="02020603050405020304" pitchFamily="18" charset="0"/>
              </a:rPr>
              <a:t> </a:t>
            </a:r>
            <a:br>
              <a:rPr lang="en-US" sz="3200" dirty="0">
                <a:latin typeface="Times New Roman" panose="02020603050405020304" pitchFamily="18" charset="0"/>
                <a:cs typeface="Times New Roman" panose="02020603050405020304" pitchFamily="18" charset="0"/>
              </a:rPr>
            </a:br>
            <a:endParaRPr lang="en-US" sz="3200" kern="100" dirty="0">
              <a:latin typeface="Times New Roman" panose="02020603050405020304" pitchFamily="18" charset="0"/>
              <a:ea typeface="Calibri" panose="020F0502020204030204" pitchFamily="34" charset="0"/>
              <a:cs typeface="Times New Roman" panose="02020603050405020304" pitchFamily="18" charset="0"/>
            </a:endParaRPr>
          </a:p>
          <a:p>
            <a:pPr marL="0" algn="just">
              <a:lnSpc>
                <a:spcPct val="150000"/>
              </a:lnSpc>
              <a:spcBef>
                <a:spcPts val="0"/>
              </a:spcBef>
              <a:buNone/>
            </a:pPr>
            <a:endParaRPr lang="en-US" sz="3200" kern="100" dirty="0">
              <a:latin typeface="Times New Roman" panose="02020603050405020304" pitchFamily="18" charset="0"/>
              <a:ea typeface="Calibri" panose="020F0502020204030204" pitchFamily="34" charset="0"/>
              <a:cs typeface="Times New Roman" panose="02020603050405020304" pitchFamily="18" charset="0"/>
            </a:endParaRPr>
          </a:p>
          <a:p>
            <a:pPr marL="0" algn="just">
              <a:lnSpc>
                <a:spcPct val="150000"/>
              </a:lnSpc>
              <a:spcBef>
                <a:spcPts val="0"/>
              </a:spcBef>
              <a:buNone/>
            </a:pPr>
            <a:endParaRPr lang="en-GB" sz="3200" kern="100" dirty="0">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50000"/>
              </a:lnSpc>
              <a:spcBef>
                <a:spcPts val="0"/>
              </a:spcBef>
              <a:buNone/>
            </a:pPr>
            <a:endParaRPr lang="en-US" sz="3200" dirty="0">
              <a:latin typeface="Times New Roman" panose="02020603050405020304" pitchFamily="18" charset="0"/>
              <a:cs typeface="Times New Roman" panose="02020603050405020304" pitchFamily="18" charset="0"/>
            </a:endParaRPr>
          </a:p>
        </p:txBody>
      </p:sp>
      <p:pic>
        <p:nvPicPr>
          <p:cNvPr id="4" name="Content Placeholder 3" descr="A logo of a university&#10;&#10;Description automatically generated">
            <a:extLst>
              <a:ext uri="{FF2B5EF4-FFF2-40B4-BE49-F238E27FC236}">
                <a16:creationId xmlns:a16="http://schemas.microsoft.com/office/drawing/2014/main" id="{68FCAEF3-958C-BC12-D6FD-AA4E46D8B73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8986" y="0"/>
            <a:ext cx="2095500" cy="1617785"/>
          </a:xfrm>
          <a:prstGeom prst="rect">
            <a:avLst/>
          </a:prstGeom>
        </p:spPr>
      </p:pic>
    </p:spTree>
    <p:extLst>
      <p:ext uri="{BB962C8B-B14F-4D97-AF65-F5344CB8AC3E}">
        <p14:creationId xmlns:p14="http://schemas.microsoft.com/office/powerpoint/2010/main" val="18685527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B8F1A3-1817-D498-1F5F-654F570B722E}"/>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378E2A9-9D91-DC1C-CD92-0BFDBD1032CC}"/>
              </a:ext>
            </a:extLst>
          </p:cNvPr>
          <p:cNvSpPr>
            <a:spLocks noGrp="1"/>
          </p:cNvSpPr>
          <p:nvPr>
            <p:ph idx="1"/>
          </p:nvPr>
        </p:nvSpPr>
        <p:spPr>
          <a:xfrm>
            <a:off x="0" y="0"/>
            <a:ext cx="12192000" cy="6858000"/>
          </a:xfrm>
        </p:spPr>
        <p:txBody>
          <a:bodyPr>
            <a:noAutofit/>
          </a:bodyPr>
          <a:lstStyle/>
          <a:p>
            <a:pPr marL="0" algn="just">
              <a:lnSpc>
                <a:spcPct val="150000"/>
              </a:lnSpc>
              <a:spcBef>
                <a:spcPts val="0"/>
              </a:spcBef>
              <a:buNone/>
            </a:pPr>
            <a:endParaRPr lang="en-US" sz="3200" kern="100" dirty="0">
              <a:latin typeface="Times New Roman" panose="02020603050405020304" pitchFamily="18" charset="0"/>
              <a:ea typeface="Calibri" panose="020F0502020204030204" pitchFamily="34" charset="0"/>
              <a:cs typeface="Times New Roman" panose="02020603050405020304" pitchFamily="18" charset="0"/>
            </a:endParaRPr>
          </a:p>
          <a:p>
            <a:pPr marL="0" algn="just">
              <a:lnSpc>
                <a:spcPct val="150000"/>
              </a:lnSpc>
              <a:spcBef>
                <a:spcPts val="0"/>
              </a:spcBef>
              <a:buNone/>
            </a:pPr>
            <a:endParaRPr lang="en-US" sz="3200" kern="100" dirty="0">
              <a:latin typeface="Times New Roman" panose="02020603050405020304" pitchFamily="18" charset="0"/>
              <a:ea typeface="Calibri" panose="020F0502020204030204" pitchFamily="34" charset="0"/>
              <a:cs typeface="Times New Roman" panose="02020603050405020304" pitchFamily="18" charset="0"/>
            </a:endParaRPr>
          </a:p>
          <a:p>
            <a:pPr marL="0" algn="just">
              <a:lnSpc>
                <a:spcPct val="150000"/>
              </a:lnSpc>
              <a:spcBef>
                <a:spcPts val="0"/>
              </a:spcBef>
              <a:buNone/>
            </a:pPr>
            <a:endParaRPr lang="en-US" sz="3200" dirty="0">
              <a:latin typeface="Times New Roman" panose="02020603050405020304" pitchFamily="18" charset="0"/>
              <a:cs typeface="Times New Roman" panose="02020603050405020304" pitchFamily="18" charset="0"/>
            </a:endParaRPr>
          </a:p>
          <a:p>
            <a:pPr marL="0" algn="just">
              <a:lnSpc>
                <a:spcPct val="150000"/>
              </a:lnSpc>
              <a:spcBef>
                <a:spcPts val="0"/>
              </a:spcBef>
              <a:buNone/>
            </a:pPr>
            <a:r>
              <a:rPr lang="en-US" sz="3200" b="1" dirty="0">
                <a:latin typeface="Times New Roman" panose="02020603050405020304" pitchFamily="18" charset="0"/>
                <a:cs typeface="Times New Roman" panose="02020603050405020304" pitchFamily="18" charset="0"/>
              </a:rPr>
              <a:t>Stage 2: Interdependence </a:t>
            </a:r>
          </a:p>
          <a:p>
            <a:pPr marL="0" algn="just">
              <a:lnSpc>
                <a:spcPct val="150000"/>
              </a:lnSpc>
              <a:spcBef>
                <a:spcPts val="0"/>
              </a:spcBef>
              <a:buNone/>
            </a:pPr>
            <a:r>
              <a:rPr lang="en-US" sz="3200" dirty="0">
                <a:latin typeface="Times New Roman" panose="02020603050405020304" pitchFamily="18" charset="0"/>
                <a:cs typeface="Times New Roman" panose="02020603050405020304" pitchFamily="18" charset="0"/>
              </a:rPr>
              <a:t>■ In stage 2, older persons are more likely to struggle with everyday duties. </a:t>
            </a:r>
          </a:p>
          <a:p>
            <a:pPr marL="0" algn="just">
              <a:lnSpc>
                <a:spcPct val="150000"/>
              </a:lnSpc>
              <a:spcBef>
                <a:spcPts val="0"/>
              </a:spcBef>
              <a:buNone/>
            </a:pPr>
            <a:r>
              <a:rPr lang="en-US" sz="3200" dirty="0">
                <a:latin typeface="Times New Roman" panose="02020603050405020304" pitchFamily="18" charset="0"/>
                <a:cs typeface="Times New Roman" panose="02020603050405020304" pitchFamily="18" charset="0"/>
              </a:rPr>
              <a:t>■ They will lose both physical and mental activity, and they may begin to forget things. </a:t>
            </a:r>
            <a:endParaRPr lang="en-US" sz="3200" kern="100" dirty="0">
              <a:latin typeface="Times New Roman" panose="02020603050405020304" pitchFamily="18" charset="0"/>
              <a:ea typeface="Calibri" panose="020F0502020204030204" pitchFamily="34" charset="0"/>
              <a:cs typeface="Times New Roman" panose="02020603050405020304" pitchFamily="18" charset="0"/>
            </a:endParaRPr>
          </a:p>
          <a:p>
            <a:pPr marL="0" algn="just">
              <a:lnSpc>
                <a:spcPct val="150000"/>
              </a:lnSpc>
              <a:spcBef>
                <a:spcPts val="0"/>
              </a:spcBef>
              <a:buNone/>
            </a:pPr>
            <a:endParaRPr lang="en-GB" sz="3200" kern="100" dirty="0">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50000"/>
              </a:lnSpc>
              <a:spcBef>
                <a:spcPts val="0"/>
              </a:spcBef>
              <a:buNone/>
            </a:pPr>
            <a:endParaRPr lang="en-US" sz="3200" dirty="0">
              <a:latin typeface="Times New Roman" panose="02020603050405020304" pitchFamily="18" charset="0"/>
              <a:cs typeface="Times New Roman" panose="02020603050405020304" pitchFamily="18" charset="0"/>
            </a:endParaRPr>
          </a:p>
        </p:txBody>
      </p:sp>
      <p:pic>
        <p:nvPicPr>
          <p:cNvPr id="4" name="Content Placeholder 3" descr="A logo of a university&#10;&#10;Description automatically generated">
            <a:extLst>
              <a:ext uri="{FF2B5EF4-FFF2-40B4-BE49-F238E27FC236}">
                <a16:creationId xmlns:a16="http://schemas.microsoft.com/office/drawing/2014/main" id="{FFEF93E5-C6D6-A933-29C9-A4E74A66663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8986" y="0"/>
            <a:ext cx="2095500" cy="1617785"/>
          </a:xfrm>
          <a:prstGeom prst="rect">
            <a:avLst/>
          </a:prstGeom>
        </p:spPr>
      </p:pic>
    </p:spTree>
    <p:extLst>
      <p:ext uri="{BB962C8B-B14F-4D97-AF65-F5344CB8AC3E}">
        <p14:creationId xmlns:p14="http://schemas.microsoft.com/office/powerpoint/2010/main" val="161860085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F723F9-B2CE-CADD-E954-B16B71D5EAD0}"/>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C225067-2275-4422-916D-48094ED5FCF8}"/>
              </a:ext>
            </a:extLst>
          </p:cNvPr>
          <p:cNvSpPr>
            <a:spLocks noGrp="1"/>
          </p:cNvSpPr>
          <p:nvPr>
            <p:ph idx="1"/>
          </p:nvPr>
        </p:nvSpPr>
        <p:spPr>
          <a:xfrm>
            <a:off x="-20390" y="0"/>
            <a:ext cx="12192000" cy="6858000"/>
          </a:xfrm>
        </p:spPr>
        <p:txBody>
          <a:bodyPr>
            <a:noAutofit/>
          </a:bodyPr>
          <a:lstStyle/>
          <a:p>
            <a:pPr marL="0" algn="just">
              <a:lnSpc>
                <a:spcPct val="150000"/>
              </a:lnSpc>
              <a:spcBef>
                <a:spcPts val="0"/>
              </a:spcBef>
              <a:buNone/>
            </a:pPr>
            <a:endParaRPr lang="en-US" sz="3200" kern="100" dirty="0">
              <a:latin typeface="Times New Roman" panose="02020603050405020304" pitchFamily="18" charset="0"/>
              <a:ea typeface="Calibri" panose="020F0502020204030204" pitchFamily="34" charset="0"/>
              <a:cs typeface="Times New Roman" panose="02020603050405020304" pitchFamily="18" charset="0"/>
            </a:endParaRPr>
          </a:p>
          <a:p>
            <a:pPr marL="0" algn="just">
              <a:lnSpc>
                <a:spcPct val="150000"/>
              </a:lnSpc>
              <a:spcBef>
                <a:spcPts val="0"/>
              </a:spcBef>
              <a:buNone/>
            </a:pPr>
            <a:endParaRPr lang="en-US" sz="3200" kern="100" dirty="0">
              <a:latin typeface="Times New Roman" panose="02020603050405020304" pitchFamily="18" charset="0"/>
              <a:ea typeface="Calibri" panose="020F0502020204030204" pitchFamily="34" charset="0"/>
              <a:cs typeface="Times New Roman" panose="02020603050405020304" pitchFamily="18" charset="0"/>
            </a:endParaRPr>
          </a:p>
          <a:p>
            <a:pPr marL="0" algn="just">
              <a:lnSpc>
                <a:spcPct val="150000"/>
              </a:lnSpc>
              <a:spcBef>
                <a:spcPts val="0"/>
              </a:spcBef>
              <a:buNone/>
            </a:pPr>
            <a:endParaRPr lang="en-US" sz="3200" dirty="0">
              <a:latin typeface="Times New Roman" panose="02020603050405020304" pitchFamily="18" charset="0"/>
              <a:cs typeface="Times New Roman" panose="02020603050405020304" pitchFamily="18" charset="0"/>
            </a:endParaRPr>
          </a:p>
          <a:p>
            <a:pPr marL="0" algn="just">
              <a:lnSpc>
                <a:spcPct val="150000"/>
              </a:lnSpc>
              <a:spcBef>
                <a:spcPts val="0"/>
              </a:spcBef>
              <a:buNone/>
            </a:pPr>
            <a:r>
              <a:rPr lang="en-US" sz="3200" dirty="0">
                <a:latin typeface="Times New Roman" panose="02020603050405020304" pitchFamily="18" charset="0"/>
                <a:cs typeface="Times New Roman" panose="02020603050405020304" pitchFamily="18" charset="0"/>
              </a:rPr>
              <a:t>■ People will be able to accomplish many things on their own during stage 2, but not everything </a:t>
            </a:r>
          </a:p>
          <a:p>
            <a:pPr marL="0" algn="just">
              <a:lnSpc>
                <a:spcPct val="150000"/>
              </a:lnSpc>
              <a:spcBef>
                <a:spcPts val="0"/>
              </a:spcBef>
              <a:buNone/>
            </a:pPr>
            <a:r>
              <a:rPr lang="en-US" sz="3200" dirty="0">
                <a:latin typeface="Times New Roman" panose="02020603050405020304" pitchFamily="18" charset="0"/>
                <a:cs typeface="Times New Roman" panose="02020603050405020304" pitchFamily="18" charset="0"/>
              </a:rPr>
              <a:t>■ Their quality of life will deteriorate if they do not receive support.</a:t>
            </a:r>
          </a:p>
          <a:p>
            <a:pPr marL="0" algn="just">
              <a:lnSpc>
                <a:spcPct val="150000"/>
              </a:lnSpc>
              <a:spcBef>
                <a:spcPts val="0"/>
              </a:spcBef>
              <a:buNone/>
            </a:pPr>
            <a:r>
              <a:rPr lang="en-US" sz="3200" dirty="0">
                <a:latin typeface="Times New Roman" panose="02020603050405020304" pitchFamily="18" charset="0"/>
                <a:cs typeface="Times New Roman" panose="02020603050405020304" pitchFamily="18" charset="0"/>
              </a:rPr>
              <a:t>■ A caregiver may be required to assist with one or more tasks, such as driving, shopping, or bill paying. </a:t>
            </a:r>
            <a:endParaRPr lang="en-US" sz="3200" kern="100" dirty="0">
              <a:latin typeface="Times New Roman" panose="02020603050405020304" pitchFamily="18" charset="0"/>
              <a:ea typeface="Calibri" panose="020F0502020204030204" pitchFamily="34" charset="0"/>
              <a:cs typeface="Times New Roman" panose="02020603050405020304" pitchFamily="18" charset="0"/>
            </a:endParaRPr>
          </a:p>
          <a:p>
            <a:pPr marL="0" algn="just">
              <a:lnSpc>
                <a:spcPct val="150000"/>
              </a:lnSpc>
              <a:spcBef>
                <a:spcPts val="0"/>
              </a:spcBef>
              <a:buNone/>
            </a:pPr>
            <a:endParaRPr lang="en-US" sz="3200" kern="100" dirty="0">
              <a:latin typeface="Times New Roman" panose="02020603050405020304" pitchFamily="18" charset="0"/>
              <a:ea typeface="Calibri" panose="020F0502020204030204" pitchFamily="34" charset="0"/>
              <a:cs typeface="Times New Roman" panose="02020603050405020304" pitchFamily="18" charset="0"/>
            </a:endParaRPr>
          </a:p>
          <a:p>
            <a:pPr marL="0" algn="just">
              <a:lnSpc>
                <a:spcPct val="150000"/>
              </a:lnSpc>
              <a:spcBef>
                <a:spcPts val="0"/>
              </a:spcBef>
              <a:buNone/>
            </a:pPr>
            <a:endParaRPr lang="en-GB" sz="3200" kern="100" dirty="0">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50000"/>
              </a:lnSpc>
              <a:spcBef>
                <a:spcPts val="0"/>
              </a:spcBef>
              <a:buNone/>
            </a:pPr>
            <a:endParaRPr lang="en-US" sz="3200" dirty="0">
              <a:latin typeface="Times New Roman" panose="02020603050405020304" pitchFamily="18" charset="0"/>
              <a:cs typeface="Times New Roman" panose="02020603050405020304" pitchFamily="18" charset="0"/>
            </a:endParaRPr>
          </a:p>
        </p:txBody>
      </p:sp>
      <p:pic>
        <p:nvPicPr>
          <p:cNvPr id="4" name="Content Placeholder 3" descr="A logo of a university&#10;&#10;Description automatically generated">
            <a:extLst>
              <a:ext uri="{FF2B5EF4-FFF2-40B4-BE49-F238E27FC236}">
                <a16:creationId xmlns:a16="http://schemas.microsoft.com/office/drawing/2014/main" id="{39F825BD-A183-4188-F211-84219139314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8986" y="0"/>
            <a:ext cx="2095500" cy="1617785"/>
          </a:xfrm>
          <a:prstGeom prst="rect">
            <a:avLst/>
          </a:prstGeom>
        </p:spPr>
      </p:pic>
    </p:spTree>
    <p:extLst>
      <p:ext uri="{BB962C8B-B14F-4D97-AF65-F5344CB8AC3E}">
        <p14:creationId xmlns:p14="http://schemas.microsoft.com/office/powerpoint/2010/main" val="31355480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9DED32-DDAA-C4D2-A60F-E9C2B86C78C6}"/>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51D4531-8336-437C-EB8A-D066045EF94B}"/>
              </a:ext>
            </a:extLst>
          </p:cNvPr>
          <p:cNvSpPr>
            <a:spLocks noGrp="1"/>
          </p:cNvSpPr>
          <p:nvPr>
            <p:ph idx="1"/>
          </p:nvPr>
        </p:nvSpPr>
        <p:spPr>
          <a:xfrm>
            <a:off x="0" y="0"/>
            <a:ext cx="12192000" cy="6858000"/>
          </a:xfrm>
        </p:spPr>
        <p:txBody>
          <a:bodyPr>
            <a:noAutofit/>
          </a:bodyPr>
          <a:lstStyle/>
          <a:p>
            <a:pPr marL="0" algn="just">
              <a:lnSpc>
                <a:spcPct val="150000"/>
              </a:lnSpc>
              <a:spcBef>
                <a:spcPts val="0"/>
              </a:spcBef>
              <a:buNone/>
            </a:pPr>
            <a:endParaRPr lang="en-US" sz="3200" kern="100" dirty="0">
              <a:latin typeface="Times New Roman" panose="02020603050405020304" pitchFamily="18" charset="0"/>
              <a:ea typeface="Calibri" panose="020F0502020204030204" pitchFamily="34" charset="0"/>
              <a:cs typeface="Times New Roman" panose="02020603050405020304" pitchFamily="18" charset="0"/>
            </a:endParaRPr>
          </a:p>
          <a:p>
            <a:pPr marL="0" algn="just">
              <a:lnSpc>
                <a:spcPct val="150000"/>
              </a:lnSpc>
              <a:spcBef>
                <a:spcPts val="0"/>
              </a:spcBef>
              <a:buNone/>
            </a:pPr>
            <a:r>
              <a:rPr lang="en-US" sz="3200" b="1" dirty="0">
                <a:latin typeface="Times New Roman" panose="02020603050405020304" pitchFamily="18" charset="0"/>
                <a:cs typeface="Times New Roman" panose="02020603050405020304" pitchFamily="18" charset="0"/>
              </a:rPr>
              <a:t>Stage 3: Dependency </a:t>
            </a:r>
          </a:p>
          <a:p>
            <a:pPr marL="0" algn="just">
              <a:lnSpc>
                <a:spcPct val="150000"/>
              </a:lnSpc>
              <a:spcBef>
                <a:spcPts val="0"/>
              </a:spcBef>
              <a:buNone/>
            </a:pPr>
            <a:r>
              <a:rPr lang="en-US" sz="3200" dirty="0">
                <a:latin typeface="Times New Roman" panose="02020603050405020304" pitchFamily="18" charset="0"/>
                <a:cs typeface="Times New Roman" panose="02020603050405020304" pitchFamily="18" charset="0"/>
              </a:rPr>
              <a:t>■ By stage 3, age-related changes are more obvious, and an older adult is likely to have trouble performing a variety of daily duties on their own. </a:t>
            </a:r>
          </a:p>
          <a:p>
            <a:pPr marL="0" algn="just">
              <a:lnSpc>
                <a:spcPct val="150000"/>
              </a:lnSpc>
              <a:spcBef>
                <a:spcPts val="0"/>
              </a:spcBef>
              <a:buNone/>
            </a:pPr>
            <a:r>
              <a:rPr lang="en-US" sz="3200" dirty="0">
                <a:latin typeface="Times New Roman" panose="02020603050405020304" pitchFamily="18" charset="0"/>
                <a:cs typeface="Times New Roman" panose="02020603050405020304" pitchFamily="18" charset="0"/>
              </a:rPr>
              <a:t>■ Because many older persons will have increasing problems with physical and mental activities, it may no longer be safe for them to drive or travel freely. </a:t>
            </a:r>
          </a:p>
          <a:p>
            <a:pPr marL="0" algn="just">
              <a:lnSpc>
                <a:spcPct val="150000"/>
              </a:lnSpc>
              <a:spcBef>
                <a:spcPts val="0"/>
              </a:spcBef>
              <a:buNone/>
            </a:pPr>
            <a:r>
              <a:rPr lang="en-US" sz="3200" dirty="0">
                <a:latin typeface="Times New Roman" panose="02020603050405020304" pitchFamily="18" charset="0"/>
                <a:cs typeface="Times New Roman" panose="02020603050405020304" pitchFamily="18" charset="0"/>
              </a:rPr>
              <a:t>■ A person's quality of life will be considerably impacted, and they will require increasingly considerable caring help.</a:t>
            </a:r>
          </a:p>
          <a:p>
            <a:pPr marL="0" algn="just">
              <a:lnSpc>
                <a:spcPct val="150000"/>
              </a:lnSpc>
              <a:spcBef>
                <a:spcPts val="0"/>
              </a:spcBef>
              <a:buNone/>
            </a:pPr>
            <a:r>
              <a:rPr lang="en-US" sz="3200" dirty="0">
                <a:latin typeface="Times New Roman" panose="02020603050405020304" pitchFamily="18" charset="0"/>
                <a:cs typeface="Times New Roman" panose="02020603050405020304" pitchFamily="18" charset="0"/>
              </a:rPr>
              <a:t> </a:t>
            </a:r>
            <a:br>
              <a:rPr lang="en-US" sz="3200" dirty="0">
                <a:latin typeface="Times New Roman" panose="02020603050405020304" pitchFamily="18" charset="0"/>
                <a:cs typeface="Times New Roman" panose="02020603050405020304" pitchFamily="18" charset="0"/>
              </a:rPr>
            </a:br>
            <a:endParaRPr lang="en-US" sz="3200" kern="100" dirty="0">
              <a:latin typeface="Times New Roman" panose="02020603050405020304" pitchFamily="18" charset="0"/>
              <a:ea typeface="Calibri" panose="020F0502020204030204" pitchFamily="34" charset="0"/>
              <a:cs typeface="Times New Roman" panose="02020603050405020304" pitchFamily="18" charset="0"/>
            </a:endParaRPr>
          </a:p>
          <a:p>
            <a:pPr marL="0" algn="just">
              <a:lnSpc>
                <a:spcPct val="150000"/>
              </a:lnSpc>
              <a:spcBef>
                <a:spcPts val="0"/>
              </a:spcBef>
              <a:buNone/>
            </a:pPr>
            <a:endParaRPr lang="en-US" sz="3200" kern="100" dirty="0">
              <a:latin typeface="Times New Roman" panose="02020603050405020304" pitchFamily="18" charset="0"/>
              <a:ea typeface="Calibri" panose="020F0502020204030204" pitchFamily="34" charset="0"/>
              <a:cs typeface="Times New Roman" panose="02020603050405020304" pitchFamily="18" charset="0"/>
            </a:endParaRPr>
          </a:p>
          <a:p>
            <a:pPr marL="0" algn="just">
              <a:lnSpc>
                <a:spcPct val="150000"/>
              </a:lnSpc>
              <a:spcBef>
                <a:spcPts val="0"/>
              </a:spcBef>
              <a:buNone/>
            </a:pPr>
            <a:endParaRPr lang="en-GB" sz="3200" kern="100" dirty="0">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50000"/>
              </a:lnSpc>
              <a:spcBef>
                <a:spcPts val="0"/>
              </a:spcBef>
              <a:buNone/>
            </a:pPr>
            <a:endParaRPr lang="en-US" sz="3200" dirty="0">
              <a:latin typeface="Times New Roman" panose="02020603050405020304" pitchFamily="18" charset="0"/>
              <a:cs typeface="Times New Roman" panose="02020603050405020304" pitchFamily="18" charset="0"/>
            </a:endParaRPr>
          </a:p>
        </p:txBody>
      </p:sp>
      <p:pic>
        <p:nvPicPr>
          <p:cNvPr id="4" name="Content Placeholder 3" descr="A logo of a university&#10;&#10;Description automatically generated">
            <a:extLst>
              <a:ext uri="{FF2B5EF4-FFF2-40B4-BE49-F238E27FC236}">
                <a16:creationId xmlns:a16="http://schemas.microsoft.com/office/drawing/2014/main" id="{939BBF4F-0DF6-8F20-8D86-D71DBF483B2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8986" y="0"/>
            <a:ext cx="2095500" cy="1617785"/>
          </a:xfrm>
          <a:prstGeom prst="rect">
            <a:avLst/>
          </a:prstGeom>
        </p:spPr>
      </p:pic>
    </p:spTree>
    <p:extLst>
      <p:ext uri="{BB962C8B-B14F-4D97-AF65-F5344CB8AC3E}">
        <p14:creationId xmlns:p14="http://schemas.microsoft.com/office/powerpoint/2010/main" val="39955713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C4CECC-CD44-85F6-48F7-676E42A89920}"/>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CEECB52-CEDE-1217-A743-F45FBE5C9E3B}"/>
              </a:ext>
            </a:extLst>
          </p:cNvPr>
          <p:cNvSpPr>
            <a:spLocks noGrp="1"/>
          </p:cNvSpPr>
          <p:nvPr>
            <p:ph idx="1"/>
          </p:nvPr>
        </p:nvSpPr>
        <p:spPr>
          <a:xfrm>
            <a:off x="0" y="0"/>
            <a:ext cx="12192000" cy="6858000"/>
          </a:xfrm>
        </p:spPr>
        <p:txBody>
          <a:bodyPr>
            <a:normAutofit/>
          </a:bodyPr>
          <a:lstStyle/>
          <a:p>
            <a:pPr marL="0" algn="just">
              <a:lnSpc>
                <a:spcPct val="150000"/>
              </a:lnSpc>
              <a:spcBef>
                <a:spcPts val="0"/>
              </a:spcBef>
              <a:buNone/>
            </a:pPr>
            <a:endParaRPr lang="en-US" sz="3200" kern="100" dirty="0">
              <a:latin typeface="Times New Roman" panose="02020603050405020304" pitchFamily="18" charset="0"/>
              <a:ea typeface="Calibri" panose="020F0502020204030204" pitchFamily="34" charset="0"/>
              <a:cs typeface="Times New Roman" panose="02020603050405020304" pitchFamily="18" charset="0"/>
            </a:endParaRPr>
          </a:p>
          <a:p>
            <a:pPr marL="0" algn="just">
              <a:lnSpc>
                <a:spcPct val="150000"/>
              </a:lnSpc>
              <a:spcBef>
                <a:spcPts val="0"/>
              </a:spcBef>
              <a:buNone/>
            </a:pPr>
            <a:endParaRPr lang="en-US" sz="3200" kern="100" dirty="0">
              <a:latin typeface="Times New Roman" panose="02020603050405020304" pitchFamily="18" charset="0"/>
              <a:ea typeface="Calibri" panose="020F0502020204030204" pitchFamily="34" charset="0"/>
              <a:cs typeface="Times New Roman" panose="02020603050405020304" pitchFamily="18" charset="0"/>
            </a:endParaRPr>
          </a:p>
          <a:p>
            <a:pPr marL="0" algn="just">
              <a:lnSpc>
                <a:spcPct val="150000"/>
              </a:lnSpc>
              <a:spcBef>
                <a:spcPts val="0"/>
              </a:spcBef>
              <a:buNone/>
            </a:pPr>
            <a:r>
              <a:rPr lang="en-US" sz="3200" b="1" dirty="0">
                <a:latin typeface="Times New Roman" panose="02020603050405020304" pitchFamily="18" charset="0"/>
                <a:cs typeface="Times New Roman" panose="02020603050405020304" pitchFamily="18" charset="0"/>
              </a:rPr>
              <a:t>Stage 4: Crisis Management </a:t>
            </a:r>
          </a:p>
          <a:p>
            <a:pPr marL="0" algn="just">
              <a:lnSpc>
                <a:spcPct val="150000"/>
              </a:lnSpc>
              <a:spcBef>
                <a:spcPts val="0"/>
              </a:spcBef>
              <a:buNone/>
            </a:pPr>
            <a:r>
              <a:rPr lang="en-US" sz="3200" dirty="0">
                <a:latin typeface="Times New Roman" panose="02020603050405020304" pitchFamily="18" charset="0"/>
                <a:cs typeface="Times New Roman" panose="02020603050405020304" pitchFamily="18" charset="0"/>
              </a:rPr>
              <a:t>■ When one requires immediate medical attention, it is in the crisis management stage. </a:t>
            </a:r>
          </a:p>
          <a:p>
            <a:pPr marL="0" algn="just">
              <a:lnSpc>
                <a:spcPct val="150000"/>
              </a:lnSpc>
              <a:spcBef>
                <a:spcPts val="0"/>
              </a:spcBef>
              <a:buNone/>
            </a:pPr>
            <a:r>
              <a:rPr lang="en-US" sz="3200" dirty="0">
                <a:latin typeface="Times New Roman" panose="02020603050405020304" pitchFamily="18" charset="0"/>
                <a:cs typeface="Times New Roman" panose="02020603050405020304" pitchFamily="18" charset="0"/>
              </a:rPr>
              <a:t>■ Either they must reside in a skilled nursing facility or they must receive significant professional care at home. </a:t>
            </a:r>
          </a:p>
          <a:p>
            <a:pPr marL="0" algn="just">
              <a:lnSpc>
                <a:spcPct val="150000"/>
              </a:lnSpc>
              <a:spcBef>
                <a:spcPts val="0"/>
              </a:spcBef>
              <a:buNone/>
            </a:pPr>
            <a:r>
              <a:rPr lang="en-US" sz="3200" dirty="0">
                <a:latin typeface="Times New Roman" panose="02020603050405020304" pitchFamily="18" charset="0"/>
                <a:cs typeface="Times New Roman" panose="02020603050405020304" pitchFamily="18" charset="0"/>
              </a:rPr>
              <a:t>■ Memory care is sometimes required because the elder has Alzheimer's or dementia. </a:t>
            </a:r>
            <a:endParaRPr lang="en-US" sz="3200" kern="100" dirty="0">
              <a:latin typeface="Times New Roman" panose="02020603050405020304" pitchFamily="18" charset="0"/>
              <a:ea typeface="Calibri" panose="020F0502020204030204" pitchFamily="34" charset="0"/>
              <a:cs typeface="Times New Roman" panose="02020603050405020304" pitchFamily="18" charset="0"/>
            </a:endParaRPr>
          </a:p>
          <a:p>
            <a:pPr marL="0" algn="just">
              <a:lnSpc>
                <a:spcPct val="150000"/>
              </a:lnSpc>
              <a:spcBef>
                <a:spcPts val="0"/>
              </a:spcBef>
              <a:buNone/>
            </a:pPr>
            <a:endParaRPr lang="en-US" sz="3200" kern="100" dirty="0">
              <a:latin typeface="Times New Roman" panose="02020603050405020304" pitchFamily="18" charset="0"/>
              <a:ea typeface="Calibri" panose="020F0502020204030204" pitchFamily="34" charset="0"/>
              <a:cs typeface="Times New Roman" panose="02020603050405020304" pitchFamily="18" charset="0"/>
            </a:endParaRPr>
          </a:p>
          <a:p>
            <a:pPr marL="0" algn="just">
              <a:lnSpc>
                <a:spcPct val="150000"/>
              </a:lnSpc>
              <a:spcBef>
                <a:spcPts val="0"/>
              </a:spcBef>
              <a:buNone/>
            </a:pPr>
            <a:endParaRPr lang="en-GB" sz="3200" kern="100" dirty="0">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50000"/>
              </a:lnSpc>
              <a:spcBef>
                <a:spcPts val="0"/>
              </a:spcBef>
              <a:buNone/>
            </a:pPr>
            <a:endParaRPr lang="en-US" sz="3200" dirty="0">
              <a:latin typeface="Times New Roman" panose="02020603050405020304" pitchFamily="18" charset="0"/>
              <a:cs typeface="Times New Roman" panose="02020603050405020304" pitchFamily="18" charset="0"/>
            </a:endParaRPr>
          </a:p>
        </p:txBody>
      </p:sp>
      <p:pic>
        <p:nvPicPr>
          <p:cNvPr id="4" name="Content Placeholder 3" descr="A logo of a university&#10;&#10;Description automatically generated">
            <a:extLst>
              <a:ext uri="{FF2B5EF4-FFF2-40B4-BE49-F238E27FC236}">
                <a16:creationId xmlns:a16="http://schemas.microsoft.com/office/drawing/2014/main" id="{28A5B0EB-D445-3AF1-77E5-E884F103884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8986" y="0"/>
            <a:ext cx="2095500" cy="1617785"/>
          </a:xfrm>
          <a:prstGeom prst="rect">
            <a:avLst/>
          </a:prstGeom>
        </p:spPr>
      </p:pic>
    </p:spTree>
    <p:extLst>
      <p:ext uri="{BB962C8B-B14F-4D97-AF65-F5344CB8AC3E}">
        <p14:creationId xmlns:p14="http://schemas.microsoft.com/office/powerpoint/2010/main" val="371306080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179C20-DCF8-3D34-B476-4ACC199C7D98}"/>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58BF152-2ED1-AA04-DCB8-EC31AD8F5EBC}"/>
              </a:ext>
            </a:extLst>
          </p:cNvPr>
          <p:cNvSpPr>
            <a:spLocks noGrp="1"/>
          </p:cNvSpPr>
          <p:nvPr>
            <p:ph idx="1"/>
          </p:nvPr>
        </p:nvSpPr>
        <p:spPr>
          <a:xfrm>
            <a:off x="0" y="0"/>
            <a:ext cx="12192000" cy="6858000"/>
          </a:xfrm>
        </p:spPr>
        <p:txBody>
          <a:bodyPr>
            <a:normAutofit lnSpcReduction="10000"/>
          </a:bodyPr>
          <a:lstStyle/>
          <a:p>
            <a:pPr>
              <a:lnSpc>
                <a:spcPct val="115000"/>
              </a:lnSpc>
              <a:spcAft>
                <a:spcPts val="800"/>
              </a:spcAft>
              <a:buNone/>
            </a:pPr>
            <a:endParaRPr lang="en-US" sz="3600" b="1" kern="1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800"/>
              </a:spcAft>
              <a:buNone/>
            </a:pPr>
            <a:endParaRPr lang="en-US" sz="3600" b="1" kern="100" dirty="0">
              <a:latin typeface="Times New Roman" panose="02020603050405020304" pitchFamily="18" charset="0"/>
              <a:ea typeface="Calibri" panose="020F0502020204030204" pitchFamily="34" charset="0"/>
              <a:cs typeface="Times New Roman" panose="02020603050405020304" pitchFamily="18" charset="0"/>
            </a:endParaRPr>
          </a:p>
          <a:p>
            <a:pPr marL="0" algn="just">
              <a:lnSpc>
                <a:spcPct val="150000"/>
              </a:lnSpc>
              <a:spcBef>
                <a:spcPts val="0"/>
              </a:spcBef>
              <a:buNone/>
            </a:pPr>
            <a:r>
              <a:rPr lang="en-US" sz="3200" b="1" dirty="0">
                <a:latin typeface="Times New Roman" panose="02020603050405020304" pitchFamily="18" charset="0"/>
                <a:cs typeface="Times New Roman" panose="02020603050405020304" pitchFamily="18" charset="0"/>
              </a:rPr>
              <a:t>Stage 5: End of life </a:t>
            </a:r>
          </a:p>
          <a:p>
            <a:pPr marL="0" algn="just">
              <a:lnSpc>
                <a:spcPct val="150000"/>
              </a:lnSpc>
              <a:spcBef>
                <a:spcPts val="0"/>
              </a:spcBef>
              <a:buNone/>
            </a:pPr>
            <a:r>
              <a:rPr lang="en-US" sz="3200" dirty="0">
                <a:latin typeface="Times New Roman" panose="02020603050405020304" pitchFamily="18" charset="0"/>
                <a:cs typeface="Times New Roman" panose="02020603050405020304" pitchFamily="18" charset="0"/>
              </a:rPr>
              <a:t>■ The final stage of aging. </a:t>
            </a:r>
          </a:p>
          <a:p>
            <a:pPr marL="0" algn="just">
              <a:lnSpc>
                <a:spcPct val="150000"/>
              </a:lnSpc>
              <a:spcBef>
                <a:spcPts val="0"/>
              </a:spcBef>
              <a:buNone/>
            </a:pPr>
            <a:r>
              <a:rPr lang="en-US" sz="3200" dirty="0">
                <a:latin typeface="Times New Roman" panose="02020603050405020304" pitchFamily="18" charset="0"/>
                <a:cs typeface="Times New Roman" panose="02020603050405020304" pitchFamily="18" charset="0"/>
              </a:rPr>
              <a:t>■ The elderly is approaching the end of his or her life. </a:t>
            </a:r>
          </a:p>
          <a:p>
            <a:pPr marL="0" algn="just">
              <a:lnSpc>
                <a:spcPct val="150000"/>
              </a:lnSpc>
              <a:spcBef>
                <a:spcPts val="0"/>
              </a:spcBef>
              <a:buNone/>
            </a:pPr>
            <a:r>
              <a:rPr lang="en-US" sz="3200" dirty="0">
                <a:latin typeface="Times New Roman" panose="02020603050405020304" pitchFamily="18" charset="0"/>
                <a:cs typeface="Times New Roman" panose="02020603050405020304" pitchFamily="18" charset="0"/>
              </a:rPr>
              <a:t>■ The goal at this point, though, is for the older adult to feel as relaxed as possible. </a:t>
            </a:r>
          </a:p>
          <a:p>
            <a:pPr marL="0" algn="just">
              <a:lnSpc>
                <a:spcPct val="150000"/>
              </a:lnSpc>
              <a:spcBef>
                <a:spcPts val="0"/>
              </a:spcBef>
              <a:buNone/>
            </a:pPr>
            <a:br>
              <a:rPr lang="en-US" sz="3600" dirty="0"/>
            </a:br>
            <a:endParaRPr lang="en-US" sz="3600" b="1" kern="1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800"/>
              </a:spcAft>
              <a:buNone/>
            </a:pPr>
            <a:endParaRPr lang="en-US" b="1" kern="1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800"/>
              </a:spcAft>
              <a:buNone/>
            </a:pPr>
            <a:endParaRPr lang="en-GB" sz="2000" kern="100" dirty="0">
              <a:latin typeface="Times New Roman" panose="02020603050405020304" pitchFamily="18" charset="0"/>
              <a:ea typeface="Calibri" panose="020F0502020204030204" pitchFamily="34" charset="0"/>
              <a:cs typeface="Times New Roman" panose="02020603050405020304" pitchFamily="18" charset="0"/>
            </a:endParaRPr>
          </a:p>
          <a:p>
            <a:pPr marL="0" indent="0">
              <a:buNone/>
            </a:pPr>
            <a:endParaRPr lang="en-US" dirty="0"/>
          </a:p>
        </p:txBody>
      </p:sp>
      <p:pic>
        <p:nvPicPr>
          <p:cNvPr id="4" name="Content Placeholder 3" descr="A logo of a university&#10;&#10;Description automatically generated">
            <a:extLst>
              <a:ext uri="{FF2B5EF4-FFF2-40B4-BE49-F238E27FC236}">
                <a16:creationId xmlns:a16="http://schemas.microsoft.com/office/drawing/2014/main" id="{2C06B6BA-464F-9385-D131-09C32DDEF87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8986" y="0"/>
            <a:ext cx="2095500" cy="1617785"/>
          </a:xfrm>
          <a:prstGeom prst="rect">
            <a:avLst/>
          </a:prstGeom>
        </p:spPr>
      </p:pic>
    </p:spTree>
    <p:extLst>
      <p:ext uri="{BB962C8B-B14F-4D97-AF65-F5344CB8AC3E}">
        <p14:creationId xmlns:p14="http://schemas.microsoft.com/office/powerpoint/2010/main" val="3152251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E23E9A-D5E1-C0C9-6D54-1EB8A3B4DCDE}"/>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F07871B-BE1F-47B5-281E-930C4F44DF4C}"/>
              </a:ext>
            </a:extLst>
          </p:cNvPr>
          <p:cNvSpPr>
            <a:spLocks noGrp="1"/>
          </p:cNvSpPr>
          <p:nvPr>
            <p:ph idx="1"/>
          </p:nvPr>
        </p:nvSpPr>
        <p:spPr>
          <a:xfrm>
            <a:off x="0" y="0"/>
            <a:ext cx="12192000" cy="6858000"/>
          </a:xfrm>
        </p:spPr>
        <p:txBody>
          <a:bodyPr>
            <a:normAutofit/>
          </a:bodyPr>
          <a:lstStyle/>
          <a:p>
            <a:pPr>
              <a:lnSpc>
                <a:spcPct val="115000"/>
              </a:lnSpc>
              <a:spcAft>
                <a:spcPts val="800"/>
              </a:spcAft>
              <a:buNone/>
            </a:pPr>
            <a:r>
              <a:rPr lang="en-US" sz="3200" b="1" kern="100" dirty="0">
                <a:latin typeface="Times New Roman" panose="02020603050405020304" pitchFamily="18" charset="0"/>
                <a:ea typeface="Calibri" panose="020F0502020204030204" pitchFamily="34" charset="0"/>
                <a:cs typeface="Times New Roman" panose="02020603050405020304" pitchFamily="18" charset="0"/>
              </a:rPr>
              <a:t>Outline</a:t>
            </a:r>
          </a:p>
          <a:p>
            <a:pPr>
              <a:lnSpc>
                <a:spcPct val="115000"/>
              </a:lnSpc>
              <a:spcAft>
                <a:spcPts val="800"/>
              </a:spcAft>
            </a:pPr>
            <a:endParaRPr lang="en-US" sz="3200" kern="1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800"/>
              </a:spcAft>
            </a:pPr>
            <a:r>
              <a:rPr lang="en-US" sz="3200" dirty="0">
                <a:latin typeface="Times New Roman" panose="02020603050405020304" pitchFamily="18" charset="0"/>
                <a:cs typeface="Times New Roman" panose="02020603050405020304" pitchFamily="18" charset="0"/>
              </a:rPr>
              <a:t>Introduction</a:t>
            </a:r>
            <a:endParaRPr lang="en-US" sz="3200" kern="100" dirty="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50000"/>
              </a:lnSpc>
              <a:spcBef>
                <a:spcPts val="0"/>
              </a:spcBef>
            </a:pPr>
            <a:r>
              <a:rPr lang="en-US" sz="3200" dirty="0">
                <a:latin typeface="Times New Roman" panose="02020603050405020304" pitchFamily="18" charset="0"/>
                <a:cs typeface="Times New Roman" panose="02020603050405020304" pitchFamily="18" charset="0"/>
              </a:rPr>
              <a:t>Development of Geriatric Nursing</a:t>
            </a:r>
          </a:p>
          <a:p>
            <a:pPr algn="just">
              <a:lnSpc>
                <a:spcPct val="150000"/>
              </a:lnSpc>
              <a:spcBef>
                <a:spcPts val="0"/>
              </a:spcBef>
            </a:pPr>
            <a:r>
              <a:rPr lang="en-US" sz="3200" dirty="0">
                <a:latin typeface="Times New Roman" panose="02020603050405020304" pitchFamily="18" charset="0"/>
                <a:cs typeface="Times New Roman" panose="02020603050405020304" pitchFamily="18" charset="0"/>
              </a:rPr>
              <a:t>Basic terminology in gerontological nursing</a:t>
            </a:r>
          </a:p>
          <a:p>
            <a:pPr algn="just">
              <a:lnSpc>
                <a:spcPct val="150000"/>
              </a:lnSpc>
              <a:spcBef>
                <a:spcPts val="0"/>
              </a:spcBef>
            </a:pPr>
            <a:r>
              <a:rPr lang="en-US" sz="3200" dirty="0">
                <a:latin typeface="Times New Roman" panose="02020603050405020304" pitchFamily="18" charset="0"/>
                <a:cs typeface="Times New Roman" panose="02020603050405020304" pitchFamily="18" charset="0"/>
              </a:rPr>
              <a:t>Stages of ageing</a:t>
            </a:r>
          </a:p>
          <a:p>
            <a:pPr algn="just">
              <a:lnSpc>
                <a:spcPct val="150000"/>
              </a:lnSpc>
              <a:spcBef>
                <a:spcPts val="0"/>
              </a:spcBef>
            </a:pPr>
            <a:r>
              <a:rPr lang="en-US" sz="3200" dirty="0">
                <a:latin typeface="Times New Roman" panose="02020603050405020304" pitchFamily="18" charset="0"/>
                <a:cs typeface="Times New Roman" panose="02020603050405020304" pitchFamily="18" charset="0"/>
              </a:rPr>
              <a:t>Advantages of learning geriatric care</a:t>
            </a:r>
          </a:p>
          <a:p>
            <a:pPr algn="just">
              <a:lnSpc>
                <a:spcPct val="150000"/>
              </a:lnSpc>
              <a:spcBef>
                <a:spcPts val="0"/>
              </a:spcBef>
            </a:pPr>
            <a:r>
              <a:rPr lang="en-US" sz="3200" dirty="0">
                <a:latin typeface="Times New Roman" panose="02020603050405020304" pitchFamily="18" charset="0"/>
                <a:cs typeface="Times New Roman" panose="02020603050405020304" pitchFamily="18" charset="0"/>
              </a:rPr>
              <a:t>Roles of the gerontological nurse</a:t>
            </a:r>
          </a:p>
          <a:p>
            <a:pPr>
              <a:lnSpc>
                <a:spcPct val="115000"/>
              </a:lnSpc>
              <a:spcAft>
                <a:spcPts val="800"/>
              </a:spcAft>
            </a:pPr>
            <a:endParaRPr lang="en-US" sz="3600" b="1" kern="1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800"/>
              </a:spcAft>
              <a:buNone/>
            </a:pPr>
            <a:endParaRPr lang="en-US" b="1" kern="1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800"/>
              </a:spcAft>
              <a:buNone/>
            </a:pPr>
            <a:endParaRPr lang="en-GB" sz="2000" kern="100" dirty="0">
              <a:latin typeface="Times New Roman" panose="02020603050405020304" pitchFamily="18" charset="0"/>
              <a:ea typeface="Calibri" panose="020F0502020204030204" pitchFamily="34" charset="0"/>
              <a:cs typeface="Times New Roman" panose="02020603050405020304" pitchFamily="18" charset="0"/>
            </a:endParaRPr>
          </a:p>
          <a:p>
            <a:pPr marL="0" indent="0">
              <a:buNone/>
            </a:pPr>
            <a:endParaRPr lang="en-US" dirty="0"/>
          </a:p>
        </p:txBody>
      </p:sp>
      <p:pic>
        <p:nvPicPr>
          <p:cNvPr id="4" name="Content Placeholder 3" descr="A logo of a university&#10;&#10;Description automatically generated">
            <a:extLst>
              <a:ext uri="{FF2B5EF4-FFF2-40B4-BE49-F238E27FC236}">
                <a16:creationId xmlns:a16="http://schemas.microsoft.com/office/drawing/2014/main" id="{6733A83E-C5AE-C8B1-DF33-10209C3E227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8986" y="0"/>
            <a:ext cx="2095500" cy="1617785"/>
          </a:xfrm>
          <a:prstGeom prst="rect">
            <a:avLst/>
          </a:prstGeom>
        </p:spPr>
      </p:pic>
    </p:spTree>
    <p:extLst>
      <p:ext uri="{BB962C8B-B14F-4D97-AF65-F5344CB8AC3E}">
        <p14:creationId xmlns:p14="http://schemas.microsoft.com/office/powerpoint/2010/main" val="287590038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2C4C3C-FFE8-6094-BC79-3362B52A9A2E}"/>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713A8D1-D366-3D54-5B6F-F248A36568CD}"/>
              </a:ext>
            </a:extLst>
          </p:cNvPr>
          <p:cNvSpPr>
            <a:spLocks noGrp="1"/>
          </p:cNvSpPr>
          <p:nvPr>
            <p:ph idx="1"/>
          </p:nvPr>
        </p:nvSpPr>
        <p:spPr>
          <a:xfrm>
            <a:off x="0" y="0"/>
            <a:ext cx="12192000" cy="6858000"/>
          </a:xfrm>
        </p:spPr>
        <p:txBody>
          <a:bodyPr>
            <a:noAutofit/>
          </a:bodyPr>
          <a:lstStyle/>
          <a:p>
            <a:pPr marL="0" algn="just">
              <a:lnSpc>
                <a:spcPct val="150000"/>
              </a:lnSpc>
              <a:spcBef>
                <a:spcPts val="0"/>
              </a:spcBef>
              <a:buNone/>
            </a:pPr>
            <a:endParaRPr lang="en-US" sz="3200" kern="100" dirty="0">
              <a:latin typeface="Times New Roman" panose="02020603050405020304" pitchFamily="18" charset="0"/>
              <a:ea typeface="Calibri" panose="020F0502020204030204" pitchFamily="34" charset="0"/>
              <a:cs typeface="Times New Roman" panose="02020603050405020304" pitchFamily="18" charset="0"/>
            </a:endParaRPr>
          </a:p>
          <a:p>
            <a:pPr marL="0" algn="just">
              <a:lnSpc>
                <a:spcPct val="150000"/>
              </a:lnSpc>
              <a:spcBef>
                <a:spcPts val="0"/>
              </a:spcBef>
              <a:buNone/>
            </a:pPr>
            <a:endParaRPr lang="en-US" sz="3200" kern="100" dirty="0">
              <a:latin typeface="Times New Roman" panose="02020603050405020304" pitchFamily="18" charset="0"/>
              <a:ea typeface="Calibri" panose="020F0502020204030204" pitchFamily="34" charset="0"/>
              <a:cs typeface="Times New Roman" panose="02020603050405020304" pitchFamily="18" charset="0"/>
            </a:endParaRPr>
          </a:p>
          <a:p>
            <a:pPr marL="0" algn="just">
              <a:lnSpc>
                <a:spcPct val="150000"/>
              </a:lnSpc>
              <a:spcBef>
                <a:spcPts val="0"/>
              </a:spcBef>
              <a:buNone/>
            </a:pPr>
            <a:r>
              <a:rPr lang="en-US" sz="3200" b="1" dirty="0">
                <a:latin typeface="Times New Roman" panose="02020603050405020304" pitchFamily="18" charset="0"/>
                <a:cs typeface="Times New Roman" panose="02020603050405020304" pitchFamily="18" charset="0"/>
              </a:rPr>
              <a:t>Advantages of learning geriatric care: </a:t>
            </a:r>
          </a:p>
          <a:p>
            <a:pPr marL="285750" indent="-514350" algn="just">
              <a:lnSpc>
                <a:spcPct val="150000"/>
              </a:lnSpc>
              <a:spcBef>
                <a:spcPts val="0"/>
              </a:spcBef>
              <a:buAutoNum type="arabicPeriod"/>
            </a:pPr>
            <a:r>
              <a:rPr lang="en-US" sz="3200" dirty="0">
                <a:latin typeface="Times New Roman" panose="02020603050405020304" pitchFamily="18" charset="0"/>
                <a:cs typeface="Times New Roman" panose="02020603050405020304" pitchFamily="18" charset="0"/>
              </a:rPr>
              <a:t>Learning patience, tolerance, understanding, and basic nursing skills </a:t>
            </a:r>
          </a:p>
          <a:p>
            <a:pPr marL="0" indent="0" algn="just">
              <a:lnSpc>
                <a:spcPct val="150000"/>
              </a:lnSpc>
              <a:spcBef>
                <a:spcPts val="0"/>
              </a:spcBef>
              <a:buNone/>
            </a:pPr>
            <a:r>
              <a:rPr lang="en-US" sz="3200" dirty="0">
                <a:latin typeface="Times New Roman" panose="02020603050405020304" pitchFamily="18" charset="0"/>
                <a:cs typeface="Times New Roman" panose="02020603050405020304" pitchFamily="18" charset="0"/>
              </a:rPr>
              <a:t>2. Witnessing the terminal stages of disease and the need for skilled nursing care. </a:t>
            </a:r>
          </a:p>
          <a:p>
            <a:pPr marL="0" indent="0" algn="just">
              <a:lnSpc>
                <a:spcPct val="150000"/>
              </a:lnSpc>
              <a:spcBef>
                <a:spcPts val="0"/>
              </a:spcBef>
              <a:buNone/>
            </a:pPr>
            <a:r>
              <a:rPr lang="en-US" sz="3200" dirty="0">
                <a:latin typeface="Times New Roman" panose="02020603050405020304" pitchFamily="18" charset="0"/>
                <a:cs typeface="Times New Roman" panose="02020603050405020304" pitchFamily="18" charset="0"/>
              </a:rPr>
              <a:t>3. Preparing for the future because the aged will always be a part of the care you provide </a:t>
            </a:r>
          </a:p>
          <a:p>
            <a:pPr marL="0" indent="0" algn="just">
              <a:lnSpc>
                <a:spcPct val="150000"/>
              </a:lnSpc>
              <a:spcBef>
                <a:spcPts val="0"/>
              </a:spcBef>
              <a:buNone/>
            </a:pPr>
            <a:r>
              <a:rPr lang="en-US" sz="3200" dirty="0">
                <a:latin typeface="Times New Roman" panose="02020603050405020304" pitchFamily="18" charset="0"/>
                <a:cs typeface="Times New Roman" panose="02020603050405020304" pitchFamily="18" charset="0"/>
              </a:rPr>
              <a:t>4. Recognizing the importance of rehabilitation.</a:t>
            </a:r>
          </a:p>
          <a:p>
            <a:pPr marL="0" indent="0" algn="just">
              <a:lnSpc>
                <a:spcPct val="150000"/>
              </a:lnSpc>
              <a:spcBef>
                <a:spcPts val="0"/>
              </a:spcBef>
              <a:buNone/>
            </a:pPr>
            <a:r>
              <a:rPr lang="en-US" sz="3200" dirty="0">
                <a:latin typeface="Times New Roman" panose="02020603050405020304" pitchFamily="18" charset="0"/>
                <a:cs typeface="Times New Roman" panose="02020603050405020304" pitchFamily="18" charset="0"/>
              </a:rPr>
              <a:t> </a:t>
            </a:r>
            <a:br>
              <a:rPr lang="en-US" sz="3200" dirty="0">
                <a:latin typeface="Times New Roman" panose="02020603050405020304" pitchFamily="18" charset="0"/>
                <a:cs typeface="Times New Roman" panose="02020603050405020304" pitchFamily="18" charset="0"/>
              </a:rPr>
            </a:br>
            <a:endParaRPr lang="en-US" sz="3200" kern="100" dirty="0">
              <a:latin typeface="Times New Roman" panose="02020603050405020304" pitchFamily="18" charset="0"/>
              <a:ea typeface="Calibri" panose="020F0502020204030204" pitchFamily="34" charset="0"/>
              <a:cs typeface="Times New Roman" panose="02020603050405020304" pitchFamily="18" charset="0"/>
            </a:endParaRPr>
          </a:p>
          <a:p>
            <a:pPr marL="0" algn="just">
              <a:lnSpc>
                <a:spcPct val="150000"/>
              </a:lnSpc>
              <a:spcBef>
                <a:spcPts val="0"/>
              </a:spcBef>
              <a:buNone/>
            </a:pPr>
            <a:endParaRPr lang="en-US" sz="3200" kern="100" dirty="0">
              <a:latin typeface="Times New Roman" panose="02020603050405020304" pitchFamily="18" charset="0"/>
              <a:ea typeface="Calibri" panose="020F0502020204030204" pitchFamily="34" charset="0"/>
              <a:cs typeface="Times New Roman" panose="02020603050405020304" pitchFamily="18" charset="0"/>
            </a:endParaRPr>
          </a:p>
          <a:p>
            <a:pPr marL="0" algn="just">
              <a:lnSpc>
                <a:spcPct val="150000"/>
              </a:lnSpc>
              <a:spcBef>
                <a:spcPts val="0"/>
              </a:spcBef>
              <a:buNone/>
            </a:pPr>
            <a:endParaRPr lang="en-GB" sz="3200" kern="100" dirty="0">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50000"/>
              </a:lnSpc>
              <a:spcBef>
                <a:spcPts val="0"/>
              </a:spcBef>
              <a:buNone/>
            </a:pPr>
            <a:endParaRPr lang="en-US" sz="3200" dirty="0">
              <a:latin typeface="Times New Roman" panose="02020603050405020304" pitchFamily="18" charset="0"/>
              <a:cs typeface="Times New Roman" panose="02020603050405020304" pitchFamily="18" charset="0"/>
            </a:endParaRPr>
          </a:p>
        </p:txBody>
      </p:sp>
      <p:pic>
        <p:nvPicPr>
          <p:cNvPr id="4" name="Content Placeholder 3" descr="A logo of a university&#10;&#10;Description automatically generated">
            <a:extLst>
              <a:ext uri="{FF2B5EF4-FFF2-40B4-BE49-F238E27FC236}">
                <a16:creationId xmlns:a16="http://schemas.microsoft.com/office/drawing/2014/main" id="{0F8FA797-708E-3574-D530-9D6C9553509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8986" y="0"/>
            <a:ext cx="2095500" cy="1617785"/>
          </a:xfrm>
          <a:prstGeom prst="rect">
            <a:avLst/>
          </a:prstGeom>
        </p:spPr>
      </p:pic>
    </p:spTree>
    <p:extLst>
      <p:ext uri="{BB962C8B-B14F-4D97-AF65-F5344CB8AC3E}">
        <p14:creationId xmlns:p14="http://schemas.microsoft.com/office/powerpoint/2010/main" val="155978550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F5F3EC-F037-29C7-8EA4-4CB9446BC5F0}"/>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9E85A95-A90B-2A43-6294-1297B7121C73}"/>
              </a:ext>
            </a:extLst>
          </p:cNvPr>
          <p:cNvSpPr>
            <a:spLocks noGrp="1"/>
          </p:cNvSpPr>
          <p:nvPr>
            <p:ph idx="1"/>
          </p:nvPr>
        </p:nvSpPr>
        <p:spPr>
          <a:xfrm>
            <a:off x="0" y="0"/>
            <a:ext cx="12192000" cy="6858000"/>
          </a:xfrm>
        </p:spPr>
        <p:txBody>
          <a:bodyPr>
            <a:noAutofit/>
          </a:bodyPr>
          <a:lstStyle/>
          <a:p>
            <a:pPr marL="0">
              <a:lnSpc>
                <a:spcPct val="150000"/>
              </a:lnSpc>
              <a:spcBef>
                <a:spcPts val="0"/>
              </a:spcBef>
              <a:buNone/>
            </a:pPr>
            <a:endParaRPr lang="en-US" sz="3200" kern="100" dirty="0">
              <a:latin typeface="Times New Roman" panose="02020603050405020304" pitchFamily="18" charset="0"/>
              <a:ea typeface="Calibri" panose="020F0502020204030204" pitchFamily="34" charset="0"/>
              <a:cs typeface="Times New Roman" panose="02020603050405020304" pitchFamily="18" charset="0"/>
            </a:endParaRPr>
          </a:p>
          <a:p>
            <a:pPr marL="0">
              <a:lnSpc>
                <a:spcPct val="150000"/>
              </a:lnSpc>
              <a:spcBef>
                <a:spcPts val="0"/>
              </a:spcBef>
              <a:buNone/>
            </a:pPr>
            <a:r>
              <a:rPr lang="en-US" sz="3200" b="1" dirty="0">
                <a:latin typeface="Times New Roman" panose="02020603050405020304" pitchFamily="18" charset="0"/>
                <a:cs typeface="Times New Roman" panose="02020603050405020304" pitchFamily="18" charset="0"/>
              </a:rPr>
              <a:t>Gerontological nurse may be work in:</a:t>
            </a:r>
            <a:br>
              <a:rPr lang="en-US" sz="3200" dirty="0">
                <a:latin typeface="Times New Roman" panose="02020603050405020304" pitchFamily="18" charset="0"/>
                <a:cs typeface="Times New Roman" panose="02020603050405020304" pitchFamily="18" charset="0"/>
              </a:rPr>
            </a:br>
            <a:r>
              <a:rPr lang="en-US" sz="3200" dirty="0">
                <a:latin typeface="Times New Roman" panose="02020603050405020304" pitchFamily="18" charset="0"/>
                <a:cs typeface="Times New Roman" panose="02020603050405020304" pitchFamily="18" charset="0"/>
              </a:rPr>
              <a:t>1. Skilled nursing facilities</a:t>
            </a:r>
            <a:br>
              <a:rPr lang="en-US" sz="3200" dirty="0">
                <a:latin typeface="Times New Roman" panose="02020603050405020304" pitchFamily="18" charset="0"/>
                <a:cs typeface="Times New Roman" panose="02020603050405020304" pitchFamily="18" charset="0"/>
              </a:rPr>
            </a:br>
            <a:r>
              <a:rPr lang="en-US" sz="3200" dirty="0">
                <a:latin typeface="Times New Roman" panose="02020603050405020304" pitchFamily="18" charset="0"/>
                <a:cs typeface="Times New Roman" panose="02020603050405020304" pitchFamily="18" charset="0"/>
              </a:rPr>
              <a:t>2. Retirement communities</a:t>
            </a:r>
            <a:br>
              <a:rPr lang="en-US" sz="3200" dirty="0">
                <a:latin typeface="Times New Roman" panose="02020603050405020304" pitchFamily="18" charset="0"/>
                <a:cs typeface="Times New Roman" panose="02020603050405020304" pitchFamily="18" charset="0"/>
              </a:rPr>
            </a:br>
            <a:r>
              <a:rPr lang="en-US" sz="3200" dirty="0">
                <a:latin typeface="Times New Roman" panose="02020603050405020304" pitchFamily="18" charset="0"/>
                <a:cs typeface="Times New Roman" panose="02020603050405020304" pitchFamily="18" charset="0"/>
              </a:rPr>
              <a:t>3. Adult day care center</a:t>
            </a:r>
            <a:br>
              <a:rPr lang="en-US" sz="3200" dirty="0">
                <a:latin typeface="Times New Roman" panose="02020603050405020304" pitchFamily="18" charset="0"/>
                <a:cs typeface="Times New Roman" panose="02020603050405020304" pitchFamily="18" charset="0"/>
              </a:rPr>
            </a:br>
            <a:r>
              <a:rPr lang="en-US" sz="3200" dirty="0">
                <a:latin typeface="Times New Roman" panose="02020603050405020304" pitchFamily="18" charset="0"/>
                <a:cs typeface="Times New Roman" panose="02020603050405020304" pitchFamily="18" charset="0"/>
              </a:rPr>
              <a:t>4. Residential care facilities</a:t>
            </a:r>
          </a:p>
          <a:p>
            <a:pPr marL="0">
              <a:lnSpc>
                <a:spcPct val="150000"/>
              </a:lnSpc>
              <a:spcBef>
                <a:spcPts val="0"/>
              </a:spcBef>
              <a:buNone/>
            </a:pPr>
            <a:r>
              <a:rPr lang="en-US" sz="3200" dirty="0">
                <a:latin typeface="Times New Roman" panose="02020603050405020304" pitchFamily="18" charset="0"/>
                <a:cs typeface="Times New Roman" panose="02020603050405020304" pitchFamily="18" charset="0"/>
              </a:rPr>
              <a:t>5. Rehabilitation-center</a:t>
            </a:r>
            <a:br>
              <a:rPr lang="en-US" sz="3200" dirty="0">
                <a:latin typeface="Times New Roman" panose="02020603050405020304" pitchFamily="18" charset="0"/>
                <a:cs typeface="Times New Roman" panose="02020603050405020304" pitchFamily="18" charset="0"/>
              </a:rPr>
            </a:br>
            <a:r>
              <a:rPr lang="en-US" sz="3200" dirty="0">
                <a:latin typeface="Times New Roman" panose="02020603050405020304" pitchFamily="18" charset="0"/>
                <a:cs typeface="Times New Roman" panose="02020603050405020304" pitchFamily="18" charset="0"/>
              </a:rPr>
              <a:t>6. Community based home care</a:t>
            </a:r>
            <a:br>
              <a:rPr lang="en-US" sz="3200" dirty="0">
                <a:latin typeface="Times New Roman" panose="02020603050405020304" pitchFamily="18" charset="0"/>
                <a:cs typeface="Times New Roman" panose="02020603050405020304" pitchFamily="18" charset="0"/>
              </a:rPr>
            </a:br>
            <a:r>
              <a:rPr lang="en-US" sz="3200" dirty="0">
                <a:latin typeface="Times New Roman" panose="02020603050405020304" pitchFamily="18" charset="0"/>
                <a:cs typeface="Times New Roman" panose="02020603050405020304" pitchFamily="18" charset="0"/>
              </a:rPr>
              <a:t>7. Acute care hospitals </a:t>
            </a:r>
            <a:br>
              <a:rPr lang="en-US" sz="3200" dirty="0">
                <a:latin typeface="Times New Roman" panose="02020603050405020304" pitchFamily="18" charset="0"/>
                <a:cs typeface="Times New Roman" panose="02020603050405020304" pitchFamily="18" charset="0"/>
              </a:rPr>
            </a:br>
            <a:r>
              <a:rPr lang="en-US" sz="3200" dirty="0">
                <a:latin typeface="Times New Roman" panose="02020603050405020304" pitchFamily="18" charset="0"/>
                <a:cs typeface="Times New Roman" panose="02020603050405020304" pitchFamily="18" charset="0"/>
              </a:rPr>
              <a:t> </a:t>
            </a:r>
            <a:br>
              <a:rPr lang="en-US" sz="3200" dirty="0">
                <a:latin typeface="Times New Roman" panose="02020603050405020304" pitchFamily="18" charset="0"/>
                <a:cs typeface="Times New Roman" panose="02020603050405020304" pitchFamily="18" charset="0"/>
              </a:rPr>
            </a:br>
            <a:endParaRPr lang="en-US" sz="3200" kern="100" dirty="0">
              <a:latin typeface="Times New Roman" panose="02020603050405020304" pitchFamily="18" charset="0"/>
              <a:ea typeface="Calibri" panose="020F0502020204030204" pitchFamily="34" charset="0"/>
              <a:cs typeface="Times New Roman" panose="02020603050405020304" pitchFamily="18" charset="0"/>
            </a:endParaRPr>
          </a:p>
          <a:p>
            <a:pPr marL="0">
              <a:lnSpc>
                <a:spcPct val="150000"/>
              </a:lnSpc>
              <a:spcBef>
                <a:spcPts val="0"/>
              </a:spcBef>
              <a:buNone/>
            </a:pPr>
            <a:endParaRPr lang="en-US" sz="3200" kern="100" dirty="0">
              <a:latin typeface="Times New Roman" panose="02020603050405020304" pitchFamily="18" charset="0"/>
              <a:ea typeface="Calibri" panose="020F0502020204030204" pitchFamily="34" charset="0"/>
              <a:cs typeface="Times New Roman" panose="02020603050405020304" pitchFamily="18" charset="0"/>
            </a:endParaRPr>
          </a:p>
          <a:p>
            <a:pPr marL="0">
              <a:lnSpc>
                <a:spcPct val="150000"/>
              </a:lnSpc>
              <a:spcBef>
                <a:spcPts val="0"/>
              </a:spcBef>
              <a:buNone/>
            </a:pPr>
            <a:endParaRPr lang="en-GB" sz="3200" kern="100" dirty="0">
              <a:latin typeface="Times New Roman" panose="02020603050405020304" pitchFamily="18" charset="0"/>
              <a:ea typeface="Calibri" panose="020F0502020204030204" pitchFamily="34" charset="0"/>
              <a:cs typeface="Times New Roman" panose="02020603050405020304" pitchFamily="18" charset="0"/>
            </a:endParaRPr>
          </a:p>
          <a:p>
            <a:pPr marL="0" indent="0">
              <a:lnSpc>
                <a:spcPct val="150000"/>
              </a:lnSpc>
              <a:spcBef>
                <a:spcPts val="0"/>
              </a:spcBef>
              <a:buNone/>
            </a:pPr>
            <a:endParaRPr lang="en-US" sz="3200" dirty="0">
              <a:latin typeface="Times New Roman" panose="02020603050405020304" pitchFamily="18" charset="0"/>
              <a:cs typeface="Times New Roman" panose="02020603050405020304" pitchFamily="18" charset="0"/>
            </a:endParaRPr>
          </a:p>
        </p:txBody>
      </p:sp>
      <p:pic>
        <p:nvPicPr>
          <p:cNvPr id="4" name="Content Placeholder 3" descr="A logo of a university&#10;&#10;Description automatically generated">
            <a:extLst>
              <a:ext uri="{FF2B5EF4-FFF2-40B4-BE49-F238E27FC236}">
                <a16:creationId xmlns:a16="http://schemas.microsoft.com/office/drawing/2014/main" id="{F0D1D522-729B-CE44-2934-B7DC7F5F4BF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8986" y="0"/>
            <a:ext cx="2095500" cy="1617785"/>
          </a:xfrm>
          <a:prstGeom prst="rect">
            <a:avLst/>
          </a:prstGeom>
        </p:spPr>
      </p:pic>
    </p:spTree>
    <p:extLst>
      <p:ext uri="{BB962C8B-B14F-4D97-AF65-F5344CB8AC3E}">
        <p14:creationId xmlns:p14="http://schemas.microsoft.com/office/powerpoint/2010/main" val="85709786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302EEF-6C18-52A5-AE4D-5073FF478286}"/>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9DCA81B-A068-D9D8-0A0E-C37ED349CF3A}"/>
              </a:ext>
            </a:extLst>
          </p:cNvPr>
          <p:cNvSpPr>
            <a:spLocks noGrp="1"/>
          </p:cNvSpPr>
          <p:nvPr>
            <p:ph idx="1"/>
          </p:nvPr>
        </p:nvSpPr>
        <p:spPr>
          <a:xfrm>
            <a:off x="0" y="0"/>
            <a:ext cx="12192000" cy="6858000"/>
          </a:xfrm>
        </p:spPr>
        <p:txBody>
          <a:bodyPr>
            <a:normAutofit/>
          </a:bodyPr>
          <a:lstStyle/>
          <a:p>
            <a:pPr>
              <a:lnSpc>
                <a:spcPct val="115000"/>
              </a:lnSpc>
              <a:spcAft>
                <a:spcPts val="800"/>
              </a:spcAft>
              <a:buNone/>
            </a:pPr>
            <a:endParaRPr lang="en-US" sz="3600" b="1" kern="1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800"/>
              </a:spcAft>
              <a:buNone/>
            </a:pPr>
            <a:endParaRPr lang="en-US" sz="3600" b="1" kern="100" dirty="0">
              <a:latin typeface="Times New Roman" panose="02020603050405020304" pitchFamily="18" charset="0"/>
              <a:ea typeface="Calibri" panose="020F0502020204030204" pitchFamily="34" charset="0"/>
              <a:cs typeface="Times New Roman" panose="02020603050405020304" pitchFamily="18" charset="0"/>
            </a:endParaRPr>
          </a:p>
          <a:p>
            <a:pPr marL="0" algn="just">
              <a:lnSpc>
                <a:spcPct val="150000"/>
              </a:lnSpc>
              <a:spcBef>
                <a:spcPts val="0"/>
              </a:spcBef>
              <a:buNone/>
            </a:pPr>
            <a:r>
              <a:rPr lang="en-US" sz="3200" b="1" dirty="0">
                <a:latin typeface="Times New Roman" panose="02020603050405020304" pitchFamily="18" charset="0"/>
                <a:cs typeface="Times New Roman" panose="02020603050405020304" pitchFamily="18" charset="0"/>
              </a:rPr>
              <a:t>Roles of the gerontological nurse: </a:t>
            </a:r>
          </a:p>
          <a:p>
            <a:pPr marL="0" algn="just">
              <a:lnSpc>
                <a:spcPct val="150000"/>
              </a:lnSpc>
              <a:spcBef>
                <a:spcPts val="0"/>
              </a:spcBef>
              <a:buNone/>
            </a:pPr>
            <a:r>
              <a:rPr lang="en-US" sz="3200" dirty="0">
                <a:latin typeface="Times New Roman" panose="02020603050405020304" pitchFamily="18" charset="0"/>
                <a:cs typeface="Times New Roman" panose="02020603050405020304" pitchFamily="18" charset="0"/>
              </a:rPr>
              <a:t>1. Provider of Care:  In the role of caregiver or provider of care, the gerontological nurse gives direct, hands-on care to older adults in a variety of settings. </a:t>
            </a:r>
            <a:endParaRPr lang="en-US" sz="3600" b="1" kern="1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800"/>
              </a:spcAft>
              <a:buNone/>
            </a:pPr>
            <a:endParaRPr lang="en-US" b="1" kern="1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800"/>
              </a:spcAft>
              <a:buNone/>
            </a:pPr>
            <a:endParaRPr lang="en-GB" sz="2000" kern="100" dirty="0">
              <a:latin typeface="Times New Roman" panose="02020603050405020304" pitchFamily="18" charset="0"/>
              <a:ea typeface="Calibri" panose="020F0502020204030204" pitchFamily="34" charset="0"/>
              <a:cs typeface="Times New Roman" panose="02020603050405020304" pitchFamily="18" charset="0"/>
            </a:endParaRPr>
          </a:p>
          <a:p>
            <a:pPr marL="0" indent="0">
              <a:buNone/>
            </a:pPr>
            <a:endParaRPr lang="en-US" dirty="0"/>
          </a:p>
        </p:txBody>
      </p:sp>
      <p:pic>
        <p:nvPicPr>
          <p:cNvPr id="4" name="Content Placeholder 3" descr="A logo of a university&#10;&#10;Description automatically generated">
            <a:extLst>
              <a:ext uri="{FF2B5EF4-FFF2-40B4-BE49-F238E27FC236}">
                <a16:creationId xmlns:a16="http://schemas.microsoft.com/office/drawing/2014/main" id="{EC9BD9F8-5300-E196-5EF7-74ED7D57D6D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8986" y="0"/>
            <a:ext cx="2095500" cy="1617785"/>
          </a:xfrm>
          <a:prstGeom prst="rect">
            <a:avLst/>
          </a:prstGeom>
        </p:spPr>
      </p:pic>
    </p:spTree>
    <p:extLst>
      <p:ext uri="{BB962C8B-B14F-4D97-AF65-F5344CB8AC3E}">
        <p14:creationId xmlns:p14="http://schemas.microsoft.com/office/powerpoint/2010/main" val="199263825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D90B25-0A36-BD1E-B041-5E9A91A2CC23}"/>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A3B046C-1A67-A359-6167-412EC20F0D20}"/>
              </a:ext>
            </a:extLst>
          </p:cNvPr>
          <p:cNvSpPr>
            <a:spLocks noGrp="1"/>
          </p:cNvSpPr>
          <p:nvPr>
            <p:ph idx="1"/>
          </p:nvPr>
        </p:nvSpPr>
        <p:spPr>
          <a:xfrm>
            <a:off x="0" y="0"/>
            <a:ext cx="12192000" cy="6858000"/>
          </a:xfrm>
        </p:spPr>
        <p:txBody>
          <a:bodyPr>
            <a:normAutofit/>
          </a:bodyPr>
          <a:lstStyle/>
          <a:p>
            <a:pPr>
              <a:lnSpc>
                <a:spcPct val="115000"/>
              </a:lnSpc>
              <a:spcAft>
                <a:spcPts val="800"/>
              </a:spcAft>
              <a:buNone/>
            </a:pPr>
            <a:endParaRPr lang="en-US" sz="3600" b="1" kern="1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800"/>
              </a:spcAft>
              <a:buNone/>
            </a:pPr>
            <a:endParaRPr lang="en-US" sz="3600" b="1" kern="100" dirty="0">
              <a:latin typeface="Times New Roman" panose="02020603050405020304" pitchFamily="18" charset="0"/>
              <a:ea typeface="Calibri" panose="020F0502020204030204" pitchFamily="34" charset="0"/>
              <a:cs typeface="Times New Roman" panose="02020603050405020304" pitchFamily="18" charset="0"/>
            </a:endParaRPr>
          </a:p>
          <a:p>
            <a:pPr marL="0" algn="just">
              <a:lnSpc>
                <a:spcPct val="150000"/>
              </a:lnSpc>
              <a:spcBef>
                <a:spcPts val="0"/>
              </a:spcBef>
              <a:buNone/>
            </a:pPr>
            <a:endParaRPr lang="en-US" sz="3200" dirty="0">
              <a:latin typeface="Times New Roman" panose="02020603050405020304" pitchFamily="18" charset="0"/>
              <a:cs typeface="Times New Roman" panose="02020603050405020304" pitchFamily="18" charset="0"/>
            </a:endParaRPr>
          </a:p>
          <a:p>
            <a:pPr marL="0" algn="just">
              <a:lnSpc>
                <a:spcPct val="150000"/>
              </a:lnSpc>
              <a:spcBef>
                <a:spcPts val="0"/>
              </a:spcBef>
              <a:buNone/>
            </a:pPr>
            <a:r>
              <a:rPr lang="en-US" sz="3200" dirty="0">
                <a:latin typeface="Times New Roman" panose="02020603050405020304" pitchFamily="18" charset="0"/>
                <a:cs typeface="Times New Roman" panose="02020603050405020304" pitchFamily="18" charset="0"/>
              </a:rPr>
              <a:t>2. Teacher: An essential part of all nursing is teaching. Gerontological nurses focus their teaching on modifiable risk factors and health promotion. </a:t>
            </a:r>
            <a:endParaRPr lang="en-US" sz="3600" b="1" kern="1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800"/>
              </a:spcAft>
              <a:buNone/>
            </a:pPr>
            <a:endParaRPr lang="en-US" b="1" kern="1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800"/>
              </a:spcAft>
              <a:buNone/>
            </a:pPr>
            <a:endParaRPr lang="en-GB" sz="2000" kern="100" dirty="0">
              <a:latin typeface="Times New Roman" panose="02020603050405020304" pitchFamily="18" charset="0"/>
              <a:ea typeface="Calibri" panose="020F0502020204030204" pitchFamily="34" charset="0"/>
              <a:cs typeface="Times New Roman" panose="02020603050405020304" pitchFamily="18" charset="0"/>
            </a:endParaRPr>
          </a:p>
          <a:p>
            <a:pPr marL="0" indent="0">
              <a:buNone/>
            </a:pPr>
            <a:endParaRPr lang="en-US" dirty="0"/>
          </a:p>
        </p:txBody>
      </p:sp>
      <p:pic>
        <p:nvPicPr>
          <p:cNvPr id="4" name="Content Placeholder 3" descr="A logo of a university&#10;&#10;Description automatically generated">
            <a:extLst>
              <a:ext uri="{FF2B5EF4-FFF2-40B4-BE49-F238E27FC236}">
                <a16:creationId xmlns:a16="http://schemas.microsoft.com/office/drawing/2014/main" id="{AB6B7513-98AA-BF2A-8981-95B8EB54965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8986" y="0"/>
            <a:ext cx="2095500" cy="1617785"/>
          </a:xfrm>
          <a:prstGeom prst="rect">
            <a:avLst/>
          </a:prstGeom>
        </p:spPr>
      </p:pic>
    </p:spTree>
    <p:extLst>
      <p:ext uri="{BB962C8B-B14F-4D97-AF65-F5344CB8AC3E}">
        <p14:creationId xmlns:p14="http://schemas.microsoft.com/office/powerpoint/2010/main" val="126427408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6D7DAB-759E-1F4B-9FDE-5E1CB2CE5ADD}"/>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7C69F65-647C-D16D-F69A-AC57DD62997B}"/>
              </a:ext>
            </a:extLst>
          </p:cNvPr>
          <p:cNvSpPr>
            <a:spLocks noGrp="1"/>
          </p:cNvSpPr>
          <p:nvPr>
            <p:ph idx="1"/>
          </p:nvPr>
        </p:nvSpPr>
        <p:spPr>
          <a:xfrm>
            <a:off x="0" y="0"/>
            <a:ext cx="12192000" cy="6858000"/>
          </a:xfrm>
        </p:spPr>
        <p:txBody>
          <a:bodyPr>
            <a:normAutofit fontScale="92500"/>
          </a:bodyPr>
          <a:lstStyle/>
          <a:p>
            <a:pPr>
              <a:lnSpc>
                <a:spcPct val="115000"/>
              </a:lnSpc>
              <a:spcAft>
                <a:spcPts val="800"/>
              </a:spcAft>
              <a:buNone/>
            </a:pPr>
            <a:endParaRPr lang="en-US" sz="3600" b="1" kern="1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800"/>
              </a:spcAft>
              <a:buNone/>
            </a:pPr>
            <a:endParaRPr lang="en-US" sz="3600" b="1" kern="100" dirty="0">
              <a:latin typeface="Times New Roman" panose="02020603050405020304" pitchFamily="18" charset="0"/>
              <a:ea typeface="Calibri" panose="020F0502020204030204" pitchFamily="34" charset="0"/>
              <a:cs typeface="Times New Roman" panose="02020603050405020304" pitchFamily="18" charset="0"/>
            </a:endParaRPr>
          </a:p>
          <a:p>
            <a:pPr marL="0" algn="just">
              <a:lnSpc>
                <a:spcPct val="150000"/>
              </a:lnSpc>
              <a:spcBef>
                <a:spcPts val="0"/>
              </a:spcBef>
              <a:buNone/>
            </a:pPr>
            <a:r>
              <a:rPr lang="en-US" sz="3200" dirty="0">
                <a:latin typeface="Times New Roman" panose="02020603050405020304" pitchFamily="18" charset="0"/>
                <a:cs typeface="Times New Roman" panose="02020603050405020304" pitchFamily="18" charset="0"/>
              </a:rPr>
              <a:t>3. Manager:</a:t>
            </a:r>
            <a:r>
              <a:rPr lang="ar-IQ" sz="3200" dirty="0">
                <a:latin typeface="Times New Roman" panose="02020603050405020304" pitchFamily="18" charset="0"/>
                <a:cs typeface="Times New Roman" panose="02020603050405020304" pitchFamily="18" charset="0"/>
              </a:rPr>
              <a:t> </a:t>
            </a:r>
            <a:r>
              <a:rPr lang="en-US" sz="3200" dirty="0">
                <a:latin typeface="Times New Roman" panose="02020603050405020304" pitchFamily="18" charset="0"/>
                <a:cs typeface="Times New Roman" panose="02020603050405020304" pitchFamily="18" charset="0"/>
              </a:rPr>
              <a:t>Gerontological nurses act as managers during everyday practice as they balance the concerns of the patient, family, nursing, and the rest of</a:t>
            </a:r>
            <a:br>
              <a:rPr lang="en-US" sz="3200" dirty="0">
                <a:latin typeface="Times New Roman" panose="02020603050405020304" pitchFamily="18" charset="0"/>
                <a:cs typeface="Times New Roman" panose="02020603050405020304" pitchFamily="18" charset="0"/>
              </a:rPr>
            </a:br>
            <a:r>
              <a:rPr lang="en-US" sz="3200" dirty="0">
                <a:latin typeface="Times New Roman" panose="02020603050405020304" pitchFamily="18" charset="0"/>
                <a:cs typeface="Times New Roman" panose="02020603050405020304" pitchFamily="18" charset="0"/>
              </a:rPr>
              <a:t>the interdisciplinary team. </a:t>
            </a:r>
          </a:p>
          <a:p>
            <a:pPr marL="0" algn="just">
              <a:lnSpc>
                <a:spcPct val="150000"/>
              </a:lnSpc>
              <a:spcBef>
                <a:spcPts val="0"/>
              </a:spcBef>
              <a:buNone/>
            </a:pPr>
            <a:r>
              <a:rPr lang="en-US" sz="3200" dirty="0">
                <a:latin typeface="Times New Roman" panose="02020603050405020304" pitchFamily="18" charset="0"/>
                <a:cs typeface="Times New Roman" panose="02020603050405020304" pitchFamily="18" charset="0"/>
              </a:rPr>
              <a:t>Nurse Manager must be skilled in leadership, time management, building relationships, communication, and managing change. </a:t>
            </a:r>
            <a:endParaRPr lang="ar-IQ" sz="3200" dirty="0">
              <a:latin typeface="Times New Roman" panose="02020603050405020304" pitchFamily="18" charset="0"/>
              <a:cs typeface="Times New Roman" panose="02020603050405020304" pitchFamily="18" charset="0"/>
            </a:endParaRPr>
          </a:p>
          <a:p>
            <a:pPr marL="0" algn="just">
              <a:lnSpc>
                <a:spcPct val="150000"/>
              </a:lnSpc>
              <a:spcBef>
                <a:spcPts val="0"/>
              </a:spcBef>
              <a:buNone/>
            </a:pPr>
            <a:br>
              <a:rPr lang="en-US" sz="3600" dirty="0"/>
            </a:br>
            <a:endParaRPr lang="en-US" sz="3600" b="1" kern="1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800"/>
              </a:spcAft>
              <a:buNone/>
            </a:pPr>
            <a:endParaRPr lang="en-US" b="1" kern="1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800"/>
              </a:spcAft>
              <a:buNone/>
            </a:pPr>
            <a:endParaRPr lang="en-GB" sz="2000" kern="100" dirty="0">
              <a:latin typeface="Times New Roman" panose="02020603050405020304" pitchFamily="18" charset="0"/>
              <a:ea typeface="Calibri" panose="020F0502020204030204" pitchFamily="34" charset="0"/>
              <a:cs typeface="Times New Roman" panose="02020603050405020304" pitchFamily="18" charset="0"/>
            </a:endParaRPr>
          </a:p>
          <a:p>
            <a:pPr marL="0" indent="0">
              <a:buNone/>
            </a:pPr>
            <a:endParaRPr lang="en-US" dirty="0"/>
          </a:p>
        </p:txBody>
      </p:sp>
      <p:pic>
        <p:nvPicPr>
          <p:cNvPr id="4" name="Content Placeholder 3" descr="A logo of a university&#10;&#10;Description automatically generated">
            <a:extLst>
              <a:ext uri="{FF2B5EF4-FFF2-40B4-BE49-F238E27FC236}">
                <a16:creationId xmlns:a16="http://schemas.microsoft.com/office/drawing/2014/main" id="{E6D07362-5EB8-CDB6-9EF0-3FBC6738235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8986" y="0"/>
            <a:ext cx="2095500" cy="1617785"/>
          </a:xfrm>
          <a:prstGeom prst="rect">
            <a:avLst/>
          </a:prstGeom>
        </p:spPr>
      </p:pic>
    </p:spTree>
    <p:extLst>
      <p:ext uri="{BB962C8B-B14F-4D97-AF65-F5344CB8AC3E}">
        <p14:creationId xmlns:p14="http://schemas.microsoft.com/office/powerpoint/2010/main" val="348089413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43C16C-883C-2709-EE04-FDDBF00DEC6A}"/>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0840B6A-7F72-8150-1F6C-02859AC00F05}"/>
              </a:ext>
            </a:extLst>
          </p:cNvPr>
          <p:cNvSpPr>
            <a:spLocks noGrp="1"/>
          </p:cNvSpPr>
          <p:nvPr>
            <p:ph idx="1"/>
          </p:nvPr>
        </p:nvSpPr>
        <p:spPr>
          <a:xfrm>
            <a:off x="0" y="0"/>
            <a:ext cx="12192000" cy="6858000"/>
          </a:xfrm>
        </p:spPr>
        <p:txBody>
          <a:bodyPr>
            <a:normAutofit/>
          </a:bodyPr>
          <a:lstStyle/>
          <a:p>
            <a:pPr marL="0" algn="just">
              <a:lnSpc>
                <a:spcPct val="150000"/>
              </a:lnSpc>
              <a:spcBef>
                <a:spcPts val="0"/>
              </a:spcBef>
              <a:buNone/>
            </a:pPr>
            <a:endParaRPr lang="en-US" sz="3200" kern="100" dirty="0">
              <a:latin typeface="Times New Roman" panose="02020603050405020304" pitchFamily="18" charset="0"/>
              <a:ea typeface="Calibri" panose="020F0502020204030204" pitchFamily="34" charset="0"/>
              <a:cs typeface="Times New Roman" panose="02020603050405020304" pitchFamily="18" charset="0"/>
            </a:endParaRPr>
          </a:p>
          <a:p>
            <a:pPr marL="0" algn="just">
              <a:lnSpc>
                <a:spcPct val="150000"/>
              </a:lnSpc>
              <a:spcBef>
                <a:spcPts val="0"/>
              </a:spcBef>
              <a:buNone/>
            </a:pPr>
            <a:endParaRPr lang="en-US" sz="3200" kern="100" dirty="0">
              <a:latin typeface="Times New Roman" panose="02020603050405020304" pitchFamily="18" charset="0"/>
              <a:ea typeface="Calibri" panose="020F0502020204030204" pitchFamily="34" charset="0"/>
              <a:cs typeface="Times New Roman" panose="02020603050405020304" pitchFamily="18" charset="0"/>
            </a:endParaRPr>
          </a:p>
          <a:p>
            <a:pPr marL="0" algn="just">
              <a:lnSpc>
                <a:spcPct val="150000"/>
              </a:lnSpc>
              <a:spcBef>
                <a:spcPts val="0"/>
              </a:spcBef>
              <a:buNone/>
            </a:pPr>
            <a:r>
              <a:rPr lang="en-US" sz="3200" dirty="0">
                <a:latin typeface="Times New Roman" panose="02020603050405020304" pitchFamily="18" charset="0"/>
                <a:cs typeface="Times New Roman" panose="02020603050405020304" pitchFamily="18" charset="0"/>
              </a:rPr>
              <a:t>4. Advocator: As an advocate, the gerontological nurse acts on behalf of older adults to promote their best interests and strengthen their autonomy and decision making. </a:t>
            </a:r>
          </a:p>
          <a:p>
            <a:pPr marL="0" algn="just">
              <a:lnSpc>
                <a:spcPct val="150000"/>
              </a:lnSpc>
              <a:spcBef>
                <a:spcPts val="0"/>
              </a:spcBef>
              <a:buNone/>
            </a:pPr>
            <a:r>
              <a:rPr lang="en-US" sz="3200" dirty="0">
                <a:latin typeface="Times New Roman" panose="02020603050405020304" pitchFamily="18" charset="0"/>
                <a:cs typeface="Times New Roman" panose="02020603050405020304" pitchFamily="18" charset="0"/>
              </a:rPr>
              <a:t>Advocacy may take many forms, including active involvement at the political level or helping to explain medical or nursing procedures to family members on a unit level. </a:t>
            </a:r>
            <a:endParaRPr lang="en-US" sz="3200" kern="100" dirty="0">
              <a:latin typeface="Times New Roman" panose="02020603050405020304" pitchFamily="18" charset="0"/>
              <a:ea typeface="Calibri" panose="020F0502020204030204" pitchFamily="34" charset="0"/>
              <a:cs typeface="Times New Roman" panose="02020603050405020304" pitchFamily="18" charset="0"/>
            </a:endParaRPr>
          </a:p>
          <a:p>
            <a:pPr marL="0" algn="just">
              <a:lnSpc>
                <a:spcPct val="150000"/>
              </a:lnSpc>
              <a:spcBef>
                <a:spcPts val="0"/>
              </a:spcBef>
              <a:buNone/>
            </a:pPr>
            <a:endParaRPr lang="en-US" sz="3200" kern="100" dirty="0">
              <a:latin typeface="Times New Roman" panose="02020603050405020304" pitchFamily="18" charset="0"/>
              <a:ea typeface="Calibri" panose="020F0502020204030204" pitchFamily="34" charset="0"/>
              <a:cs typeface="Times New Roman" panose="02020603050405020304" pitchFamily="18" charset="0"/>
            </a:endParaRPr>
          </a:p>
          <a:p>
            <a:pPr marL="0" algn="just">
              <a:lnSpc>
                <a:spcPct val="150000"/>
              </a:lnSpc>
              <a:spcBef>
                <a:spcPts val="0"/>
              </a:spcBef>
              <a:buNone/>
            </a:pPr>
            <a:endParaRPr lang="en-GB" sz="3200" kern="100" dirty="0">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50000"/>
              </a:lnSpc>
              <a:spcBef>
                <a:spcPts val="0"/>
              </a:spcBef>
              <a:buNone/>
            </a:pPr>
            <a:endParaRPr lang="en-US" sz="3200" dirty="0">
              <a:latin typeface="Times New Roman" panose="02020603050405020304" pitchFamily="18" charset="0"/>
              <a:cs typeface="Times New Roman" panose="02020603050405020304" pitchFamily="18" charset="0"/>
            </a:endParaRPr>
          </a:p>
        </p:txBody>
      </p:sp>
      <p:pic>
        <p:nvPicPr>
          <p:cNvPr id="4" name="Content Placeholder 3" descr="A logo of a university&#10;&#10;Description automatically generated">
            <a:extLst>
              <a:ext uri="{FF2B5EF4-FFF2-40B4-BE49-F238E27FC236}">
                <a16:creationId xmlns:a16="http://schemas.microsoft.com/office/drawing/2014/main" id="{72D57746-0B54-572E-6ACC-BF735C92E83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8986" y="0"/>
            <a:ext cx="2095500" cy="1617785"/>
          </a:xfrm>
          <a:prstGeom prst="rect">
            <a:avLst/>
          </a:prstGeom>
        </p:spPr>
      </p:pic>
    </p:spTree>
    <p:extLst>
      <p:ext uri="{BB962C8B-B14F-4D97-AF65-F5344CB8AC3E}">
        <p14:creationId xmlns:p14="http://schemas.microsoft.com/office/powerpoint/2010/main" val="109340744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5B3BD0-5203-5A71-169A-EA9662D2D98F}"/>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C451922-15EF-D8A1-A185-DF3C33C57A69}"/>
              </a:ext>
            </a:extLst>
          </p:cNvPr>
          <p:cNvSpPr>
            <a:spLocks noGrp="1"/>
          </p:cNvSpPr>
          <p:nvPr>
            <p:ph idx="1"/>
          </p:nvPr>
        </p:nvSpPr>
        <p:spPr>
          <a:xfrm>
            <a:off x="0" y="0"/>
            <a:ext cx="12192000" cy="6858000"/>
          </a:xfrm>
        </p:spPr>
        <p:txBody>
          <a:bodyPr>
            <a:normAutofit/>
          </a:bodyPr>
          <a:lstStyle/>
          <a:p>
            <a:pPr>
              <a:lnSpc>
                <a:spcPct val="115000"/>
              </a:lnSpc>
              <a:spcAft>
                <a:spcPts val="800"/>
              </a:spcAft>
              <a:buNone/>
            </a:pPr>
            <a:endParaRPr lang="en-US" sz="3600" b="1" kern="1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800"/>
              </a:spcAft>
              <a:buNone/>
            </a:pPr>
            <a:endParaRPr lang="en-US" sz="3600" b="1" kern="100" dirty="0">
              <a:latin typeface="Times New Roman" panose="02020603050405020304" pitchFamily="18" charset="0"/>
              <a:ea typeface="Calibri" panose="020F0502020204030204" pitchFamily="34" charset="0"/>
              <a:cs typeface="Times New Roman" panose="02020603050405020304" pitchFamily="18" charset="0"/>
            </a:endParaRPr>
          </a:p>
          <a:p>
            <a:pPr marL="0" algn="just">
              <a:lnSpc>
                <a:spcPct val="150000"/>
              </a:lnSpc>
              <a:spcBef>
                <a:spcPts val="0"/>
              </a:spcBef>
              <a:buNone/>
            </a:pPr>
            <a:r>
              <a:rPr lang="en-US" sz="3200" dirty="0">
                <a:latin typeface="Times New Roman" panose="02020603050405020304" pitchFamily="18" charset="0"/>
                <a:cs typeface="Times New Roman" panose="02020603050405020304" pitchFamily="18" charset="0"/>
              </a:rPr>
              <a:t>5. Research Consumer: The appropriate level of involvement for nurses at the baccalaureate level is that of research consumer. </a:t>
            </a:r>
          </a:p>
          <a:p>
            <a:pPr marL="0" algn="just">
              <a:lnSpc>
                <a:spcPct val="150000"/>
              </a:lnSpc>
              <a:spcBef>
                <a:spcPts val="0"/>
              </a:spcBef>
              <a:buNone/>
            </a:pPr>
            <a:r>
              <a:rPr lang="en-US" sz="3200" dirty="0">
                <a:latin typeface="Times New Roman" panose="02020603050405020304" pitchFamily="18" charset="0"/>
                <a:cs typeface="Times New Roman" panose="02020603050405020304" pitchFamily="18" charset="0"/>
              </a:rPr>
              <a:t>Gerontological nurses must remain abreast of current research literature, reading and putting into practice the results of reliable and valid studies. Using evidence-based practice, gerontological nurses can improve the quality of patient care in all settings. </a:t>
            </a:r>
            <a:endParaRPr lang="en-US" sz="3600" b="1" kern="1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800"/>
              </a:spcAft>
              <a:buNone/>
            </a:pPr>
            <a:endParaRPr lang="en-US" b="1" kern="1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800"/>
              </a:spcAft>
              <a:buNone/>
            </a:pPr>
            <a:endParaRPr lang="en-GB" sz="2000" kern="100" dirty="0">
              <a:latin typeface="Times New Roman" panose="02020603050405020304" pitchFamily="18" charset="0"/>
              <a:ea typeface="Calibri" panose="020F0502020204030204" pitchFamily="34" charset="0"/>
              <a:cs typeface="Times New Roman" panose="02020603050405020304" pitchFamily="18" charset="0"/>
            </a:endParaRPr>
          </a:p>
          <a:p>
            <a:pPr marL="0" indent="0">
              <a:buNone/>
            </a:pPr>
            <a:endParaRPr lang="en-US" dirty="0"/>
          </a:p>
        </p:txBody>
      </p:sp>
      <p:pic>
        <p:nvPicPr>
          <p:cNvPr id="4" name="Content Placeholder 3" descr="A logo of a university&#10;&#10;Description automatically generated">
            <a:extLst>
              <a:ext uri="{FF2B5EF4-FFF2-40B4-BE49-F238E27FC236}">
                <a16:creationId xmlns:a16="http://schemas.microsoft.com/office/drawing/2014/main" id="{64B82D94-7BB0-7F0C-FD0F-F5F7646277A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8986" y="0"/>
            <a:ext cx="2095500" cy="1617785"/>
          </a:xfrm>
          <a:prstGeom prst="rect">
            <a:avLst/>
          </a:prstGeom>
        </p:spPr>
      </p:pic>
    </p:spTree>
    <p:extLst>
      <p:ext uri="{BB962C8B-B14F-4D97-AF65-F5344CB8AC3E}">
        <p14:creationId xmlns:p14="http://schemas.microsoft.com/office/powerpoint/2010/main" val="184776386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37C554-F1A9-C47D-2A84-B88BE25D4BCB}"/>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AC2772F-FA2A-BE95-6CD6-2F2DB5F05F6E}"/>
              </a:ext>
            </a:extLst>
          </p:cNvPr>
          <p:cNvSpPr>
            <a:spLocks noGrp="1"/>
          </p:cNvSpPr>
          <p:nvPr>
            <p:ph idx="1"/>
          </p:nvPr>
        </p:nvSpPr>
        <p:spPr>
          <a:xfrm>
            <a:off x="0" y="0"/>
            <a:ext cx="12192000" cy="6858000"/>
          </a:xfrm>
        </p:spPr>
        <p:txBody>
          <a:bodyPr>
            <a:normAutofit/>
          </a:bodyPr>
          <a:lstStyle/>
          <a:p>
            <a:pPr>
              <a:lnSpc>
                <a:spcPct val="115000"/>
              </a:lnSpc>
              <a:spcAft>
                <a:spcPts val="800"/>
              </a:spcAft>
              <a:buNone/>
            </a:pPr>
            <a:endParaRPr lang="en-US" sz="3600" b="1" kern="1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800"/>
              </a:spcAft>
              <a:buNone/>
            </a:pPr>
            <a:endParaRPr lang="en-US" sz="3600" b="1" kern="1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800"/>
              </a:spcAft>
              <a:buNone/>
            </a:pPr>
            <a:endParaRPr lang="en-US" sz="3600" b="1" kern="100" dirty="0">
              <a:latin typeface="Times New Roman" panose="02020603050405020304" pitchFamily="18" charset="0"/>
              <a:ea typeface="Calibri" panose="020F0502020204030204" pitchFamily="34" charset="0"/>
              <a:cs typeface="Times New Roman" panose="02020603050405020304" pitchFamily="18" charset="0"/>
            </a:endParaRPr>
          </a:p>
          <a:p>
            <a:pPr algn="ctr">
              <a:lnSpc>
                <a:spcPct val="115000"/>
              </a:lnSpc>
              <a:spcAft>
                <a:spcPts val="800"/>
              </a:spcAft>
              <a:buNone/>
            </a:pPr>
            <a:r>
              <a:rPr lang="en-US" sz="3600" b="1" kern="100">
                <a:latin typeface="Times New Roman" panose="02020603050405020304" pitchFamily="18" charset="0"/>
                <a:ea typeface="Calibri" panose="020F0502020204030204" pitchFamily="34" charset="0"/>
                <a:cs typeface="Times New Roman" panose="02020603050405020304" pitchFamily="18" charset="0"/>
              </a:rPr>
              <a:t>THANKS </a:t>
            </a:r>
            <a:endParaRPr lang="en-US" sz="3600" b="1" kern="1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800"/>
              </a:spcAft>
              <a:buNone/>
            </a:pPr>
            <a:endParaRPr lang="en-US" b="1" kern="1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800"/>
              </a:spcAft>
              <a:buNone/>
            </a:pPr>
            <a:endParaRPr lang="en-GB" sz="2000" kern="100" dirty="0">
              <a:latin typeface="Times New Roman" panose="02020603050405020304" pitchFamily="18" charset="0"/>
              <a:ea typeface="Calibri" panose="020F0502020204030204" pitchFamily="34" charset="0"/>
              <a:cs typeface="Times New Roman" panose="02020603050405020304" pitchFamily="18" charset="0"/>
            </a:endParaRPr>
          </a:p>
          <a:p>
            <a:pPr marL="0" indent="0">
              <a:buNone/>
            </a:pPr>
            <a:endParaRPr lang="en-US" dirty="0"/>
          </a:p>
        </p:txBody>
      </p:sp>
      <p:pic>
        <p:nvPicPr>
          <p:cNvPr id="4" name="Content Placeholder 3" descr="A logo of a university&#10;&#10;Description automatically generated">
            <a:extLst>
              <a:ext uri="{FF2B5EF4-FFF2-40B4-BE49-F238E27FC236}">
                <a16:creationId xmlns:a16="http://schemas.microsoft.com/office/drawing/2014/main" id="{9925F310-DDDA-DF80-49E4-1E8B28648C3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8986" y="0"/>
            <a:ext cx="2095500" cy="1617785"/>
          </a:xfrm>
          <a:prstGeom prst="rect">
            <a:avLst/>
          </a:prstGeom>
        </p:spPr>
      </p:pic>
    </p:spTree>
    <p:extLst>
      <p:ext uri="{BB962C8B-B14F-4D97-AF65-F5344CB8AC3E}">
        <p14:creationId xmlns:p14="http://schemas.microsoft.com/office/powerpoint/2010/main" val="28980185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AE306F-7CD0-3B92-BA37-E939707F6778}"/>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C540D69-1E0D-34D7-4AD3-3125411E989A}"/>
              </a:ext>
            </a:extLst>
          </p:cNvPr>
          <p:cNvSpPr>
            <a:spLocks noGrp="1"/>
          </p:cNvSpPr>
          <p:nvPr>
            <p:ph idx="1"/>
          </p:nvPr>
        </p:nvSpPr>
        <p:spPr>
          <a:xfrm>
            <a:off x="0" y="0"/>
            <a:ext cx="12192000" cy="6858000"/>
          </a:xfrm>
        </p:spPr>
        <p:txBody>
          <a:bodyPr>
            <a:normAutofit/>
          </a:bodyPr>
          <a:lstStyle/>
          <a:p>
            <a:pPr marL="0" algn="just">
              <a:lnSpc>
                <a:spcPct val="170000"/>
              </a:lnSpc>
              <a:spcBef>
                <a:spcPts val="0"/>
              </a:spcBef>
              <a:buNone/>
            </a:pPr>
            <a:endParaRPr lang="en-US" sz="3200" dirty="0">
              <a:latin typeface="Times New Roman" panose="02020603050405020304" pitchFamily="18" charset="0"/>
              <a:cs typeface="Times New Roman" panose="02020603050405020304" pitchFamily="18" charset="0"/>
            </a:endParaRPr>
          </a:p>
          <a:p>
            <a:pPr marL="0" algn="just">
              <a:lnSpc>
                <a:spcPct val="170000"/>
              </a:lnSpc>
              <a:spcBef>
                <a:spcPts val="0"/>
              </a:spcBef>
              <a:buNone/>
            </a:pPr>
            <a:endParaRPr lang="en-US" sz="3200" dirty="0">
              <a:latin typeface="Times New Roman" panose="02020603050405020304" pitchFamily="18" charset="0"/>
              <a:cs typeface="Times New Roman" panose="02020603050405020304" pitchFamily="18" charset="0"/>
            </a:endParaRPr>
          </a:p>
          <a:p>
            <a:pPr marL="0" algn="just">
              <a:lnSpc>
                <a:spcPct val="170000"/>
              </a:lnSpc>
              <a:spcBef>
                <a:spcPts val="0"/>
              </a:spcBef>
              <a:buNone/>
            </a:pPr>
            <a:r>
              <a:rPr lang="en-US" sz="3200" b="1" dirty="0">
                <a:latin typeface="Times New Roman" panose="02020603050405020304" pitchFamily="18" charset="0"/>
                <a:cs typeface="Times New Roman" panose="02020603050405020304" pitchFamily="18" charset="0"/>
              </a:rPr>
              <a:t>Introduction</a:t>
            </a:r>
          </a:p>
          <a:p>
            <a:pPr marL="0" algn="just">
              <a:lnSpc>
                <a:spcPct val="170000"/>
              </a:lnSpc>
              <a:spcBef>
                <a:spcPts val="0"/>
              </a:spcBef>
              <a:buNone/>
            </a:pPr>
            <a:r>
              <a:rPr lang="en-US" sz="3200" dirty="0">
                <a:latin typeface="Times New Roman" panose="02020603050405020304" pitchFamily="18" charset="0"/>
                <a:cs typeface="Times New Roman" panose="02020603050405020304" pitchFamily="18" charset="0"/>
              </a:rPr>
              <a:t>The history and development of gerontological nursing is rich in diversity and experiences, as is the population it serves. There has never been a more opportune time than now to be a gerontological nurse. No matter where nurses practice, they will at some time in their career care for older adults. </a:t>
            </a:r>
            <a:endParaRPr lang="en-US" b="1" kern="1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800"/>
              </a:spcAft>
              <a:buNone/>
            </a:pPr>
            <a:endParaRPr lang="en-GB" sz="2000" kern="100" dirty="0">
              <a:latin typeface="Times New Roman" panose="02020603050405020304" pitchFamily="18" charset="0"/>
              <a:ea typeface="Calibri" panose="020F0502020204030204" pitchFamily="34" charset="0"/>
              <a:cs typeface="Times New Roman" panose="02020603050405020304" pitchFamily="18" charset="0"/>
            </a:endParaRPr>
          </a:p>
          <a:p>
            <a:pPr marL="0" indent="0">
              <a:buNone/>
            </a:pPr>
            <a:endParaRPr lang="en-US" dirty="0"/>
          </a:p>
        </p:txBody>
      </p:sp>
      <p:pic>
        <p:nvPicPr>
          <p:cNvPr id="4" name="Content Placeholder 3" descr="A logo of a university&#10;&#10;Description automatically generated">
            <a:extLst>
              <a:ext uri="{FF2B5EF4-FFF2-40B4-BE49-F238E27FC236}">
                <a16:creationId xmlns:a16="http://schemas.microsoft.com/office/drawing/2014/main" id="{1A8958B6-EAC1-A736-611F-04CA3CC7044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8986" y="0"/>
            <a:ext cx="2095500" cy="1617785"/>
          </a:xfrm>
          <a:prstGeom prst="rect">
            <a:avLst/>
          </a:prstGeom>
        </p:spPr>
      </p:pic>
    </p:spTree>
    <p:extLst>
      <p:ext uri="{BB962C8B-B14F-4D97-AF65-F5344CB8AC3E}">
        <p14:creationId xmlns:p14="http://schemas.microsoft.com/office/powerpoint/2010/main" val="30742583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0A7026-2512-1AAF-B22A-3552866FF4D6}"/>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97EABCA-0E30-BB64-4781-0549965FBA3C}"/>
              </a:ext>
            </a:extLst>
          </p:cNvPr>
          <p:cNvSpPr>
            <a:spLocks noGrp="1"/>
          </p:cNvSpPr>
          <p:nvPr>
            <p:ph idx="1"/>
          </p:nvPr>
        </p:nvSpPr>
        <p:spPr>
          <a:xfrm>
            <a:off x="0" y="0"/>
            <a:ext cx="12192000" cy="6858000"/>
          </a:xfrm>
        </p:spPr>
        <p:txBody>
          <a:bodyPr>
            <a:normAutofit/>
          </a:bodyPr>
          <a:lstStyle/>
          <a:p>
            <a:pPr marL="0" algn="just">
              <a:lnSpc>
                <a:spcPct val="170000"/>
              </a:lnSpc>
              <a:spcBef>
                <a:spcPts val="0"/>
              </a:spcBef>
              <a:buNone/>
            </a:pPr>
            <a:endParaRPr lang="en-US" sz="3200" dirty="0">
              <a:latin typeface="Times New Roman" panose="02020603050405020304" pitchFamily="18" charset="0"/>
              <a:cs typeface="Times New Roman" panose="02020603050405020304" pitchFamily="18" charset="0"/>
            </a:endParaRPr>
          </a:p>
          <a:p>
            <a:pPr marL="0" algn="just">
              <a:lnSpc>
                <a:spcPct val="170000"/>
              </a:lnSpc>
              <a:spcBef>
                <a:spcPts val="0"/>
              </a:spcBef>
              <a:buNone/>
            </a:pPr>
            <a:endParaRPr lang="en-US" sz="3200" dirty="0">
              <a:latin typeface="Times New Roman" panose="02020603050405020304" pitchFamily="18" charset="0"/>
              <a:cs typeface="Times New Roman" panose="02020603050405020304" pitchFamily="18" charset="0"/>
            </a:endParaRPr>
          </a:p>
          <a:p>
            <a:pPr marL="0" algn="just">
              <a:lnSpc>
                <a:spcPct val="170000"/>
              </a:lnSpc>
              <a:spcBef>
                <a:spcPts val="0"/>
              </a:spcBef>
              <a:buNone/>
            </a:pPr>
            <a:r>
              <a:rPr lang="en-US" sz="3200" dirty="0">
                <a:latin typeface="Times New Roman" panose="02020603050405020304" pitchFamily="18" charset="0"/>
                <a:cs typeface="Times New Roman" panose="02020603050405020304" pitchFamily="18" charset="0"/>
              </a:rPr>
              <a:t>The health care movement is constantly increasing life expectancy; therefore, nurses must expect to care for relatively larger numbers of older people over the next decades. </a:t>
            </a:r>
          </a:p>
          <a:p>
            <a:pPr marL="0" algn="just">
              <a:lnSpc>
                <a:spcPct val="170000"/>
              </a:lnSpc>
              <a:spcBef>
                <a:spcPts val="0"/>
              </a:spcBef>
              <a:buNone/>
            </a:pPr>
            <a:r>
              <a:rPr lang="en-US" sz="3200" dirty="0">
                <a:latin typeface="Times New Roman" panose="02020603050405020304" pitchFamily="18" charset="0"/>
                <a:cs typeface="Times New Roman" panose="02020603050405020304" pitchFamily="18" charset="0"/>
              </a:rPr>
              <a:t>With the increasing numbers of acute and chronic health conditions experienced by elders, nurses are in key positions to provide disease prevention and health promotion, and to promote positive aging. </a:t>
            </a:r>
            <a:endParaRPr lang="en-US" sz="3600" b="1" kern="1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800"/>
              </a:spcAft>
              <a:buNone/>
            </a:pPr>
            <a:endParaRPr lang="en-US" b="1" kern="1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800"/>
              </a:spcAft>
              <a:buNone/>
            </a:pPr>
            <a:endParaRPr lang="en-GB" sz="2000" kern="100" dirty="0">
              <a:latin typeface="Times New Roman" panose="02020603050405020304" pitchFamily="18" charset="0"/>
              <a:ea typeface="Calibri" panose="020F0502020204030204" pitchFamily="34" charset="0"/>
              <a:cs typeface="Times New Roman" panose="02020603050405020304" pitchFamily="18" charset="0"/>
            </a:endParaRPr>
          </a:p>
          <a:p>
            <a:pPr marL="0" indent="0">
              <a:buNone/>
            </a:pPr>
            <a:endParaRPr lang="en-US" dirty="0"/>
          </a:p>
        </p:txBody>
      </p:sp>
      <p:pic>
        <p:nvPicPr>
          <p:cNvPr id="4" name="Content Placeholder 3" descr="A logo of a university&#10;&#10;Description automatically generated">
            <a:extLst>
              <a:ext uri="{FF2B5EF4-FFF2-40B4-BE49-F238E27FC236}">
                <a16:creationId xmlns:a16="http://schemas.microsoft.com/office/drawing/2014/main" id="{B7420446-BDA7-CAC5-08EA-21EDD5E9044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8986" y="0"/>
            <a:ext cx="2095500" cy="1617785"/>
          </a:xfrm>
          <a:prstGeom prst="rect">
            <a:avLst/>
          </a:prstGeom>
        </p:spPr>
      </p:pic>
    </p:spTree>
    <p:extLst>
      <p:ext uri="{BB962C8B-B14F-4D97-AF65-F5344CB8AC3E}">
        <p14:creationId xmlns:p14="http://schemas.microsoft.com/office/powerpoint/2010/main" val="32609856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3C2FDC-CE7A-05F0-9CF0-93A739BC8B1C}"/>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1B1A9AA-753E-F91E-F3AD-BB4F5A1AB7F4}"/>
              </a:ext>
            </a:extLst>
          </p:cNvPr>
          <p:cNvSpPr>
            <a:spLocks noGrp="1"/>
          </p:cNvSpPr>
          <p:nvPr>
            <p:ph idx="1"/>
          </p:nvPr>
        </p:nvSpPr>
        <p:spPr>
          <a:xfrm>
            <a:off x="0" y="0"/>
            <a:ext cx="12192000" cy="6858000"/>
          </a:xfrm>
        </p:spPr>
        <p:txBody>
          <a:bodyPr>
            <a:normAutofit/>
          </a:bodyPr>
          <a:lstStyle/>
          <a:p>
            <a:pPr marL="0" algn="just">
              <a:lnSpc>
                <a:spcPct val="150000"/>
              </a:lnSpc>
              <a:spcBef>
                <a:spcPts val="0"/>
              </a:spcBef>
              <a:buNone/>
            </a:pPr>
            <a:endParaRPr lang="en-US" sz="3200" dirty="0">
              <a:latin typeface="Times New Roman" panose="02020603050405020304" pitchFamily="18" charset="0"/>
              <a:cs typeface="Times New Roman" panose="02020603050405020304" pitchFamily="18" charset="0"/>
            </a:endParaRPr>
          </a:p>
          <a:p>
            <a:pPr marL="0" algn="just">
              <a:lnSpc>
                <a:spcPct val="150000"/>
              </a:lnSpc>
              <a:spcBef>
                <a:spcPts val="0"/>
              </a:spcBef>
              <a:buNone/>
            </a:pPr>
            <a:endParaRPr lang="en-US" sz="3200" dirty="0">
              <a:latin typeface="Times New Roman" panose="02020603050405020304" pitchFamily="18" charset="0"/>
              <a:cs typeface="Times New Roman" panose="02020603050405020304" pitchFamily="18" charset="0"/>
            </a:endParaRPr>
          </a:p>
          <a:p>
            <a:pPr marL="0" algn="just">
              <a:lnSpc>
                <a:spcPct val="150000"/>
              </a:lnSpc>
              <a:spcBef>
                <a:spcPts val="0"/>
              </a:spcBef>
              <a:buNone/>
            </a:pPr>
            <a:endParaRPr lang="en-US" sz="3200" dirty="0">
              <a:latin typeface="Times New Roman" panose="02020603050405020304" pitchFamily="18" charset="0"/>
              <a:cs typeface="Times New Roman" panose="02020603050405020304" pitchFamily="18" charset="0"/>
            </a:endParaRPr>
          </a:p>
          <a:p>
            <a:pPr marL="0" algn="just">
              <a:lnSpc>
                <a:spcPct val="150000"/>
              </a:lnSpc>
              <a:spcBef>
                <a:spcPts val="0"/>
              </a:spcBef>
              <a:buNone/>
            </a:pPr>
            <a:r>
              <a:rPr lang="en-US" sz="3200" dirty="0">
                <a:latin typeface="Times New Roman" panose="02020603050405020304" pitchFamily="18" charset="0"/>
                <a:cs typeface="Times New Roman" panose="02020603050405020304" pitchFamily="18" charset="0"/>
              </a:rPr>
              <a:t>The specialty was formally recognized in the early 1960s when the ANA recommended a specialty group for geriatric nurses and the formation of a geriatric nursing division and convened the first national nursing meeting on geriatric nursing practice. </a:t>
            </a:r>
            <a:endParaRPr lang="en-GB" sz="3200" kern="100" dirty="0">
              <a:latin typeface="Times New Roman" panose="02020603050405020304" pitchFamily="18" charset="0"/>
              <a:ea typeface="Calibri" panose="020F0502020204030204" pitchFamily="34" charset="0"/>
              <a:cs typeface="Times New Roman" panose="02020603050405020304" pitchFamily="18" charset="0"/>
            </a:endParaRPr>
          </a:p>
          <a:p>
            <a:pPr marL="0" indent="0">
              <a:buNone/>
            </a:pPr>
            <a:endParaRPr lang="en-US" dirty="0"/>
          </a:p>
        </p:txBody>
      </p:sp>
      <p:pic>
        <p:nvPicPr>
          <p:cNvPr id="4" name="Content Placeholder 3" descr="A logo of a university&#10;&#10;Description automatically generated">
            <a:extLst>
              <a:ext uri="{FF2B5EF4-FFF2-40B4-BE49-F238E27FC236}">
                <a16:creationId xmlns:a16="http://schemas.microsoft.com/office/drawing/2014/main" id="{83CCCA36-27C3-15D3-9BEE-05EDB2D816D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8986" y="0"/>
            <a:ext cx="2095500" cy="1617785"/>
          </a:xfrm>
          <a:prstGeom prst="rect">
            <a:avLst/>
          </a:prstGeom>
        </p:spPr>
      </p:pic>
    </p:spTree>
    <p:extLst>
      <p:ext uri="{BB962C8B-B14F-4D97-AF65-F5344CB8AC3E}">
        <p14:creationId xmlns:p14="http://schemas.microsoft.com/office/powerpoint/2010/main" val="20387305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BD015E-FB22-EF82-5473-911BBF0C3223}"/>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4F06C50-2329-E710-BED0-44903DDE2EE6}"/>
              </a:ext>
            </a:extLst>
          </p:cNvPr>
          <p:cNvSpPr>
            <a:spLocks noGrp="1"/>
          </p:cNvSpPr>
          <p:nvPr>
            <p:ph idx="1"/>
          </p:nvPr>
        </p:nvSpPr>
        <p:spPr>
          <a:xfrm>
            <a:off x="0" y="0"/>
            <a:ext cx="12192000" cy="6858000"/>
          </a:xfrm>
        </p:spPr>
        <p:txBody>
          <a:bodyPr>
            <a:normAutofit/>
          </a:bodyPr>
          <a:lstStyle/>
          <a:p>
            <a:pPr>
              <a:lnSpc>
                <a:spcPct val="115000"/>
              </a:lnSpc>
              <a:spcAft>
                <a:spcPts val="800"/>
              </a:spcAft>
              <a:buNone/>
            </a:pPr>
            <a:endParaRPr lang="en-US" sz="3600" b="1" kern="1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800"/>
              </a:spcAft>
              <a:buNone/>
            </a:pPr>
            <a:endParaRPr lang="en-US" sz="3600" b="1" kern="100" dirty="0">
              <a:latin typeface="Times New Roman" panose="02020603050405020304" pitchFamily="18" charset="0"/>
              <a:ea typeface="Calibri" panose="020F0502020204030204" pitchFamily="34" charset="0"/>
              <a:cs typeface="Times New Roman" panose="02020603050405020304" pitchFamily="18" charset="0"/>
            </a:endParaRPr>
          </a:p>
          <a:p>
            <a:pPr marL="0" algn="just">
              <a:lnSpc>
                <a:spcPct val="150000"/>
              </a:lnSpc>
              <a:spcBef>
                <a:spcPts val="0"/>
              </a:spcBef>
              <a:buNone/>
            </a:pPr>
            <a:r>
              <a:rPr lang="en-US" sz="3200" b="1" dirty="0">
                <a:latin typeface="Times New Roman" panose="02020603050405020304" pitchFamily="18" charset="0"/>
                <a:cs typeface="Times New Roman" panose="02020603050405020304" pitchFamily="18" charset="0"/>
              </a:rPr>
              <a:t>Development of Geriatric Nursing </a:t>
            </a:r>
          </a:p>
          <a:p>
            <a:pPr marL="0" algn="just">
              <a:lnSpc>
                <a:spcPct val="150000"/>
              </a:lnSpc>
              <a:spcBef>
                <a:spcPts val="0"/>
              </a:spcBef>
              <a:buNone/>
            </a:pPr>
            <a:r>
              <a:rPr lang="en-US" sz="3200" dirty="0">
                <a:latin typeface="Times New Roman" panose="02020603050405020304" pitchFamily="18" charset="0"/>
                <a:cs typeface="Times New Roman" panose="02020603050405020304" pitchFamily="18" charset="0"/>
              </a:rPr>
              <a:t>• In the 1960's gerontological nursing became a subspecialty of nursing. </a:t>
            </a:r>
          </a:p>
          <a:p>
            <a:pPr marL="0" algn="just">
              <a:lnSpc>
                <a:spcPct val="150000"/>
              </a:lnSpc>
              <a:spcBef>
                <a:spcPts val="0"/>
              </a:spcBef>
              <a:buNone/>
            </a:pPr>
            <a:r>
              <a:rPr lang="en-US" sz="3200" dirty="0">
                <a:latin typeface="Times New Roman" panose="02020603050405020304" pitchFamily="18" charset="0"/>
                <a:cs typeface="Times New Roman" panose="02020603050405020304" pitchFamily="18" charset="0"/>
              </a:rPr>
              <a:t>• In the 1980's gerontological leaders stated that most practicing nurses did not have sufficient knowledge about gerontological nursing.</a:t>
            </a:r>
          </a:p>
          <a:p>
            <a:pPr marL="0" algn="just">
              <a:lnSpc>
                <a:spcPct val="150000"/>
              </a:lnSpc>
              <a:spcBef>
                <a:spcPts val="0"/>
              </a:spcBef>
              <a:buNone/>
            </a:pPr>
            <a:br>
              <a:rPr lang="en-US" sz="3600" dirty="0"/>
            </a:br>
            <a:endParaRPr lang="en-US" b="1" kern="1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800"/>
              </a:spcAft>
              <a:buNone/>
            </a:pPr>
            <a:endParaRPr lang="en-GB" sz="2000" kern="100" dirty="0">
              <a:latin typeface="Times New Roman" panose="02020603050405020304" pitchFamily="18" charset="0"/>
              <a:ea typeface="Calibri" panose="020F0502020204030204" pitchFamily="34" charset="0"/>
              <a:cs typeface="Times New Roman" panose="02020603050405020304" pitchFamily="18" charset="0"/>
            </a:endParaRPr>
          </a:p>
          <a:p>
            <a:pPr marL="0" indent="0">
              <a:buNone/>
            </a:pPr>
            <a:endParaRPr lang="en-US" dirty="0"/>
          </a:p>
        </p:txBody>
      </p:sp>
      <p:pic>
        <p:nvPicPr>
          <p:cNvPr id="4" name="Content Placeholder 3" descr="A logo of a university&#10;&#10;Description automatically generated">
            <a:extLst>
              <a:ext uri="{FF2B5EF4-FFF2-40B4-BE49-F238E27FC236}">
                <a16:creationId xmlns:a16="http://schemas.microsoft.com/office/drawing/2014/main" id="{FFD339E0-0042-FB15-A75B-7B27460476F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8986" y="0"/>
            <a:ext cx="2095500" cy="1617785"/>
          </a:xfrm>
          <a:prstGeom prst="rect">
            <a:avLst/>
          </a:prstGeom>
        </p:spPr>
      </p:pic>
    </p:spTree>
    <p:extLst>
      <p:ext uri="{BB962C8B-B14F-4D97-AF65-F5344CB8AC3E}">
        <p14:creationId xmlns:p14="http://schemas.microsoft.com/office/powerpoint/2010/main" val="47842019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099125-42B0-AE25-75F8-CD67C6A1F909}"/>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1AC0968-4373-8486-B1A1-E5F089746112}"/>
              </a:ext>
            </a:extLst>
          </p:cNvPr>
          <p:cNvSpPr>
            <a:spLocks noGrp="1"/>
          </p:cNvSpPr>
          <p:nvPr>
            <p:ph idx="1"/>
          </p:nvPr>
        </p:nvSpPr>
        <p:spPr>
          <a:xfrm>
            <a:off x="0" y="0"/>
            <a:ext cx="12192000" cy="6858000"/>
          </a:xfrm>
        </p:spPr>
        <p:txBody>
          <a:bodyPr>
            <a:normAutofit fontScale="92500" lnSpcReduction="10000"/>
          </a:bodyPr>
          <a:lstStyle/>
          <a:p>
            <a:pPr>
              <a:lnSpc>
                <a:spcPct val="115000"/>
              </a:lnSpc>
              <a:spcAft>
                <a:spcPts val="800"/>
              </a:spcAft>
              <a:buNone/>
            </a:pPr>
            <a:endParaRPr lang="en-US" sz="3600" b="1" kern="1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800"/>
              </a:spcAft>
              <a:buNone/>
            </a:pPr>
            <a:endParaRPr lang="en-US" sz="3600" b="1" kern="100" dirty="0">
              <a:latin typeface="Times New Roman" panose="02020603050405020304" pitchFamily="18" charset="0"/>
              <a:ea typeface="Calibri" panose="020F0502020204030204" pitchFamily="34" charset="0"/>
              <a:cs typeface="Times New Roman" panose="02020603050405020304" pitchFamily="18" charset="0"/>
            </a:endParaRPr>
          </a:p>
          <a:p>
            <a:pPr marL="0" algn="just">
              <a:lnSpc>
                <a:spcPct val="170000"/>
              </a:lnSpc>
              <a:spcBef>
                <a:spcPts val="0"/>
              </a:spcBef>
              <a:buNone/>
            </a:pPr>
            <a:br>
              <a:rPr lang="en-US" b="1" dirty="0"/>
            </a:br>
            <a:r>
              <a:rPr lang="en-US" sz="3200" dirty="0">
                <a:latin typeface="Times New Roman" panose="02020603050405020304" pitchFamily="18" charset="0"/>
                <a:cs typeface="Times New Roman" panose="02020603050405020304" pitchFamily="18" charset="0"/>
              </a:rPr>
              <a:t>• As a result, since 1990's schools of nursing provide classes or courses about nursing care of the elderly. Practicing gerontological nursing can obtain gerontological nursing certification through the American Nurses Association. </a:t>
            </a:r>
          </a:p>
          <a:p>
            <a:pPr marL="0" algn="just">
              <a:lnSpc>
                <a:spcPct val="170000"/>
              </a:lnSpc>
              <a:spcBef>
                <a:spcPts val="0"/>
              </a:spcBef>
              <a:buNone/>
            </a:pPr>
            <a:r>
              <a:rPr lang="en-US" sz="3200" dirty="0">
                <a:latin typeface="Times New Roman" panose="02020603050405020304" pitchFamily="18" charset="0"/>
                <a:cs typeface="Times New Roman" panose="02020603050405020304" pitchFamily="18" charset="0"/>
              </a:rPr>
              <a:t>• Advanced practice in gerontological nursing requires a master's degree in nursing, of which here are two options: the gerontological clinical nurse specialist and the gerontological nurse practitioner. </a:t>
            </a:r>
          </a:p>
          <a:p>
            <a:pPr marL="0" algn="just">
              <a:lnSpc>
                <a:spcPct val="170000"/>
              </a:lnSpc>
              <a:spcBef>
                <a:spcPts val="0"/>
              </a:spcBef>
              <a:buNone/>
            </a:pPr>
            <a:endParaRPr lang="en-US" b="1" kern="1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800"/>
              </a:spcAft>
              <a:buNone/>
            </a:pPr>
            <a:endParaRPr lang="en-GB" sz="2000" kern="100" dirty="0">
              <a:latin typeface="Times New Roman" panose="02020603050405020304" pitchFamily="18" charset="0"/>
              <a:ea typeface="Calibri" panose="020F0502020204030204" pitchFamily="34" charset="0"/>
              <a:cs typeface="Times New Roman" panose="02020603050405020304" pitchFamily="18" charset="0"/>
            </a:endParaRPr>
          </a:p>
          <a:p>
            <a:pPr marL="0" indent="0">
              <a:buNone/>
            </a:pPr>
            <a:endParaRPr lang="en-US" dirty="0"/>
          </a:p>
        </p:txBody>
      </p:sp>
      <p:pic>
        <p:nvPicPr>
          <p:cNvPr id="4" name="Content Placeholder 3" descr="A logo of a university&#10;&#10;Description automatically generated">
            <a:extLst>
              <a:ext uri="{FF2B5EF4-FFF2-40B4-BE49-F238E27FC236}">
                <a16:creationId xmlns:a16="http://schemas.microsoft.com/office/drawing/2014/main" id="{09869A30-C303-6EDA-2C27-89D934EC541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8986" y="0"/>
            <a:ext cx="2095500" cy="1617785"/>
          </a:xfrm>
          <a:prstGeom prst="rect">
            <a:avLst/>
          </a:prstGeom>
        </p:spPr>
      </p:pic>
    </p:spTree>
    <p:extLst>
      <p:ext uri="{BB962C8B-B14F-4D97-AF65-F5344CB8AC3E}">
        <p14:creationId xmlns:p14="http://schemas.microsoft.com/office/powerpoint/2010/main" val="61609310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9F7213-BA29-4072-5B79-E4ADC5C3ED25}"/>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33839D9-C0A3-18EA-28AD-3815CA2D6071}"/>
              </a:ext>
            </a:extLst>
          </p:cNvPr>
          <p:cNvSpPr>
            <a:spLocks noGrp="1"/>
          </p:cNvSpPr>
          <p:nvPr>
            <p:ph idx="1"/>
          </p:nvPr>
        </p:nvSpPr>
        <p:spPr>
          <a:xfrm>
            <a:off x="0" y="0"/>
            <a:ext cx="12192000" cy="6858000"/>
          </a:xfrm>
        </p:spPr>
        <p:txBody>
          <a:bodyPr>
            <a:normAutofit fontScale="92500" lnSpcReduction="10000"/>
          </a:bodyPr>
          <a:lstStyle/>
          <a:p>
            <a:pPr>
              <a:lnSpc>
                <a:spcPct val="115000"/>
              </a:lnSpc>
              <a:spcAft>
                <a:spcPts val="800"/>
              </a:spcAft>
              <a:buNone/>
            </a:pPr>
            <a:endParaRPr lang="en-US" sz="3600" b="1" kern="1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800"/>
              </a:spcAft>
              <a:buNone/>
            </a:pPr>
            <a:endParaRPr lang="en-US" sz="3600" b="1" kern="100" dirty="0">
              <a:latin typeface="Times New Roman" panose="02020603050405020304" pitchFamily="18" charset="0"/>
              <a:ea typeface="Calibri" panose="020F0502020204030204" pitchFamily="34" charset="0"/>
              <a:cs typeface="Times New Roman" panose="02020603050405020304" pitchFamily="18" charset="0"/>
            </a:endParaRPr>
          </a:p>
          <a:p>
            <a:pPr marL="0" algn="just">
              <a:lnSpc>
                <a:spcPct val="150000"/>
              </a:lnSpc>
              <a:spcBef>
                <a:spcPts val="0"/>
              </a:spcBef>
              <a:buNone/>
            </a:pPr>
            <a:r>
              <a:rPr lang="en-US" sz="3200" b="1" dirty="0">
                <a:latin typeface="Times New Roman" panose="02020603050405020304" pitchFamily="18" charset="0"/>
                <a:cs typeface="Times New Roman" panose="02020603050405020304" pitchFamily="18" charset="0"/>
              </a:rPr>
              <a:t>Basic terminology in gerontological nursing: </a:t>
            </a:r>
          </a:p>
          <a:p>
            <a:pPr marL="0" algn="just">
              <a:lnSpc>
                <a:spcPct val="150000"/>
              </a:lnSpc>
              <a:spcBef>
                <a:spcPts val="0"/>
              </a:spcBef>
              <a:buNone/>
            </a:pPr>
            <a:r>
              <a:rPr lang="en-US" sz="3200" dirty="0">
                <a:latin typeface="Times New Roman" panose="02020603050405020304" pitchFamily="18" charset="0"/>
                <a:cs typeface="Times New Roman" panose="02020603050405020304" pitchFamily="18" charset="0"/>
              </a:rPr>
              <a:t>1. Gerontology is the branch of biomedical sciences that studies aging. “ Gerontology is the study of all aspects of the ageing process and its consequences‘’. Scientists and educators in the field of aging are referred to as "gerontologists". </a:t>
            </a:r>
          </a:p>
          <a:p>
            <a:pPr marL="0" algn="just">
              <a:lnSpc>
                <a:spcPct val="150000"/>
              </a:lnSpc>
              <a:spcBef>
                <a:spcPts val="0"/>
              </a:spcBef>
              <a:buNone/>
            </a:pPr>
            <a:endParaRPr lang="en-US" sz="3200" dirty="0">
              <a:latin typeface="Times New Roman" panose="02020603050405020304" pitchFamily="18" charset="0"/>
              <a:cs typeface="Times New Roman" panose="02020603050405020304" pitchFamily="18" charset="0"/>
            </a:endParaRPr>
          </a:p>
          <a:p>
            <a:pPr marL="0" algn="just">
              <a:lnSpc>
                <a:spcPct val="150000"/>
              </a:lnSpc>
              <a:spcBef>
                <a:spcPts val="0"/>
              </a:spcBef>
              <a:buNone/>
            </a:pPr>
            <a:br>
              <a:rPr lang="en-US" sz="3600" dirty="0"/>
            </a:br>
            <a:endParaRPr lang="en-US" b="1" kern="1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800"/>
              </a:spcAft>
              <a:buNone/>
            </a:pPr>
            <a:endParaRPr lang="en-GB" sz="2000" kern="100" dirty="0">
              <a:latin typeface="Times New Roman" panose="02020603050405020304" pitchFamily="18" charset="0"/>
              <a:ea typeface="Calibri" panose="020F0502020204030204" pitchFamily="34" charset="0"/>
              <a:cs typeface="Times New Roman" panose="02020603050405020304" pitchFamily="18" charset="0"/>
            </a:endParaRPr>
          </a:p>
          <a:p>
            <a:pPr marL="0" indent="0">
              <a:buNone/>
            </a:pPr>
            <a:endParaRPr lang="en-US" dirty="0"/>
          </a:p>
        </p:txBody>
      </p:sp>
      <p:pic>
        <p:nvPicPr>
          <p:cNvPr id="4" name="Content Placeholder 3" descr="A logo of a university&#10;&#10;Description automatically generated">
            <a:extLst>
              <a:ext uri="{FF2B5EF4-FFF2-40B4-BE49-F238E27FC236}">
                <a16:creationId xmlns:a16="http://schemas.microsoft.com/office/drawing/2014/main" id="{32EE7CDB-34F4-93A3-7308-8975F95DAE3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8986" y="0"/>
            <a:ext cx="2095500" cy="1617785"/>
          </a:xfrm>
          <a:prstGeom prst="rect">
            <a:avLst/>
          </a:prstGeom>
        </p:spPr>
      </p:pic>
    </p:spTree>
    <p:extLst>
      <p:ext uri="{BB962C8B-B14F-4D97-AF65-F5344CB8AC3E}">
        <p14:creationId xmlns:p14="http://schemas.microsoft.com/office/powerpoint/2010/main" val="306822573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390</TotalTime>
  <Words>1679</Words>
  <Application>Microsoft Office PowerPoint</Application>
  <PresentationFormat>Widescreen</PresentationFormat>
  <Paragraphs>207</Paragraphs>
  <Slides>37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37</vt:i4>
      </vt:variant>
    </vt:vector>
  </HeadingPairs>
  <TitlesOfParts>
    <vt:vector size="42" baseType="lpstr">
      <vt:lpstr>Arial</vt:lpstr>
      <vt:lpstr>Calibri</vt:lpstr>
      <vt:lpstr>Calibri Light</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Salih Ahmed</dc:creator>
  <cp:lastModifiedBy>sultan-tech</cp:lastModifiedBy>
  <cp:revision>36</cp:revision>
  <dcterms:created xsi:type="dcterms:W3CDTF">2025-09-13T20:38:58Z</dcterms:created>
  <dcterms:modified xsi:type="dcterms:W3CDTF">2025-09-25T16:07:13Z</dcterms:modified>
</cp:coreProperties>
</file>