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8" r:id="rId1"/>
  </p:sldMasterIdLst>
  <p:sldIdLst>
    <p:sldId id="257" r:id="rId2"/>
    <p:sldId id="282" r:id="rId3"/>
    <p:sldId id="283" r:id="rId4"/>
    <p:sldId id="261" r:id="rId5"/>
    <p:sldId id="262" r:id="rId6"/>
    <p:sldId id="296" r:id="rId7"/>
    <p:sldId id="264" r:id="rId8"/>
    <p:sldId id="263" r:id="rId9"/>
    <p:sldId id="297" r:id="rId10"/>
    <p:sldId id="304" r:id="rId11"/>
    <p:sldId id="305" r:id="rId12"/>
    <p:sldId id="303" r:id="rId13"/>
    <p:sldId id="265" r:id="rId14"/>
    <p:sldId id="277" r:id="rId15"/>
    <p:sldId id="298" r:id="rId16"/>
    <p:sldId id="307" r:id="rId17"/>
    <p:sldId id="306" r:id="rId18"/>
    <p:sldId id="267" r:id="rId19"/>
    <p:sldId id="299" r:id="rId20"/>
    <p:sldId id="308" r:id="rId21"/>
    <p:sldId id="268" r:id="rId22"/>
    <p:sldId id="269" r:id="rId23"/>
    <p:sldId id="309" r:id="rId24"/>
    <p:sldId id="295" r:id="rId25"/>
    <p:sldId id="27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56" autoAdjust="0"/>
    <p:restoredTop sz="94660"/>
  </p:normalViewPr>
  <p:slideViewPr>
    <p:cSldViewPr snapToGrid="0">
      <p:cViewPr varScale="1">
        <p:scale>
          <a:sx n="68" d="100"/>
          <a:sy n="68" d="100"/>
        </p:scale>
        <p:origin x="78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A1EFC0-809B-4E63-87CC-74871215581C}"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GB"/>
        </a:p>
      </dgm:t>
    </dgm:pt>
    <dgm:pt modelId="{0DCADBD5-2D90-4DE7-BFEF-5E96AEA7B778}">
      <dgm:prSet phldrT="[Text]"/>
      <dgm:spPr/>
      <dgm:t>
        <a:bodyPr/>
        <a:lstStyle/>
        <a:p>
          <a:pPr>
            <a:buNone/>
          </a:pPr>
          <a:r>
            <a:rPr lang="en-GB" dirty="0">
              <a:latin typeface="Times New Roman" panose="02020603050405020304" pitchFamily="18" charset="0"/>
              <a:cs typeface="Times New Roman" panose="02020603050405020304" pitchFamily="18" charset="0"/>
            </a:rPr>
            <a:t>• Utilize evidence-based practices</a:t>
          </a:r>
          <a:endParaRPr lang="en-GB" dirty="0"/>
        </a:p>
      </dgm:t>
    </dgm:pt>
    <dgm:pt modelId="{3329AE84-C9C0-4E3B-B409-20D3E6448058}" type="parTrans" cxnId="{AF00AC63-0B8F-40BB-8B85-B8BB0E7152A7}">
      <dgm:prSet/>
      <dgm:spPr/>
      <dgm:t>
        <a:bodyPr/>
        <a:lstStyle/>
        <a:p>
          <a:endParaRPr lang="en-GB"/>
        </a:p>
      </dgm:t>
    </dgm:pt>
    <dgm:pt modelId="{CB57BAE7-3D99-48C3-9FE5-E26E2445F788}" type="sibTrans" cxnId="{AF00AC63-0B8F-40BB-8B85-B8BB0E7152A7}">
      <dgm:prSet/>
      <dgm:spPr/>
      <dgm:t>
        <a:bodyPr/>
        <a:lstStyle/>
        <a:p>
          <a:endParaRPr lang="en-GB"/>
        </a:p>
      </dgm:t>
    </dgm:pt>
    <dgm:pt modelId="{9847CC0C-B905-445E-BDB4-1EEE7DA366BA}">
      <dgm:prSet phldrT="[Text]"/>
      <dgm:spPr/>
      <dgm:t>
        <a:bodyPr/>
        <a:lstStyle/>
        <a:p>
          <a:pPr>
            <a:buNone/>
          </a:pPr>
          <a:r>
            <a:rPr lang="en-GB" dirty="0">
              <a:latin typeface="Times New Roman" panose="02020603050405020304" pitchFamily="18" charset="0"/>
              <a:cs typeface="Times New Roman" panose="02020603050405020304" pitchFamily="18" charset="0"/>
            </a:rPr>
            <a:t>• Promote integrative care</a:t>
          </a:r>
          <a:endParaRPr lang="en-GB" dirty="0"/>
        </a:p>
      </dgm:t>
    </dgm:pt>
    <dgm:pt modelId="{708D40A8-D8F7-4BE0-97C3-1A2A087CB79F}" type="parTrans" cxnId="{BD4985A9-BD7C-438D-9935-6CC9CCD89DBE}">
      <dgm:prSet/>
      <dgm:spPr/>
      <dgm:t>
        <a:bodyPr/>
        <a:lstStyle/>
        <a:p>
          <a:endParaRPr lang="en-GB"/>
        </a:p>
      </dgm:t>
    </dgm:pt>
    <dgm:pt modelId="{15245FE0-66A1-4F1E-A798-FBA3F739637F}" type="sibTrans" cxnId="{BD4985A9-BD7C-438D-9935-6CC9CCD89DBE}">
      <dgm:prSet/>
      <dgm:spPr/>
      <dgm:t>
        <a:bodyPr/>
        <a:lstStyle/>
        <a:p>
          <a:endParaRPr lang="en-GB"/>
        </a:p>
      </dgm:t>
    </dgm:pt>
    <dgm:pt modelId="{3DB3D1CE-727D-40F6-BD38-325FE1FDCB85}">
      <dgm:prSet phldrT="[Text]"/>
      <dgm:spPr/>
      <dgm:t>
        <a:bodyPr/>
        <a:lstStyle/>
        <a:p>
          <a:pPr>
            <a:buNone/>
          </a:pPr>
          <a:r>
            <a:rPr lang="en-GB" dirty="0">
              <a:latin typeface="Times New Roman" panose="02020603050405020304" pitchFamily="18" charset="0"/>
              <a:cs typeface="Times New Roman" panose="02020603050405020304" pitchFamily="18" charset="0"/>
            </a:rPr>
            <a:t>• Educate caregivers</a:t>
          </a:r>
          <a:endParaRPr lang="en-GB" dirty="0"/>
        </a:p>
      </dgm:t>
    </dgm:pt>
    <dgm:pt modelId="{4C0ABE33-8D23-4A7D-BAA9-0E8FF17E51C9}" type="parTrans" cxnId="{FFBEACCA-6438-4E83-9BCD-CCD88CCBCFDB}">
      <dgm:prSet/>
      <dgm:spPr/>
      <dgm:t>
        <a:bodyPr/>
        <a:lstStyle/>
        <a:p>
          <a:endParaRPr lang="en-GB"/>
        </a:p>
      </dgm:t>
    </dgm:pt>
    <dgm:pt modelId="{199F34BA-2AE4-4DD9-8EB1-DF10C7CF5A31}" type="sibTrans" cxnId="{FFBEACCA-6438-4E83-9BCD-CCD88CCBCFDB}">
      <dgm:prSet/>
      <dgm:spPr/>
      <dgm:t>
        <a:bodyPr/>
        <a:lstStyle/>
        <a:p>
          <a:endParaRPr lang="en-GB"/>
        </a:p>
      </dgm:t>
    </dgm:pt>
    <dgm:pt modelId="{1EBA28D7-AC83-46C1-846C-B85BCAAB3DB8}">
      <dgm:prSet phldrT="[Text]"/>
      <dgm:spPr/>
      <dgm:t>
        <a:bodyPr/>
        <a:lstStyle/>
        <a:p>
          <a:pPr>
            <a:buNone/>
          </a:pPr>
          <a:r>
            <a:rPr lang="en-GB" dirty="0">
              <a:latin typeface="Times New Roman" panose="02020603050405020304" pitchFamily="18" charset="0"/>
              <a:cs typeface="Times New Roman" panose="02020603050405020304" pitchFamily="18" charset="0"/>
            </a:rPr>
            <a:t>• Develop new roles</a:t>
          </a:r>
          <a:endParaRPr lang="en-GB" dirty="0"/>
        </a:p>
      </dgm:t>
    </dgm:pt>
    <dgm:pt modelId="{C4CDCAC3-FA4D-4D03-B77F-752DB241DA05}" type="parTrans" cxnId="{9B5213D7-3F9A-4A57-A224-E16C2CC0FF59}">
      <dgm:prSet/>
      <dgm:spPr/>
      <dgm:t>
        <a:bodyPr/>
        <a:lstStyle/>
        <a:p>
          <a:endParaRPr lang="en-GB"/>
        </a:p>
      </dgm:t>
    </dgm:pt>
    <dgm:pt modelId="{6298C6AF-D7AC-46CF-A1A0-6705B4B61B96}" type="sibTrans" cxnId="{9B5213D7-3F9A-4A57-A224-E16C2CC0FF59}">
      <dgm:prSet/>
      <dgm:spPr/>
      <dgm:t>
        <a:bodyPr/>
        <a:lstStyle/>
        <a:p>
          <a:endParaRPr lang="en-GB"/>
        </a:p>
      </dgm:t>
    </dgm:pt>
    <dgm:pt modelId="{A4938A88-3DB3-48C5-BFCE-C58BC12E0B0D}">
      <dgm:prSet/>
      <dgm:spPr/>
      <dgm:t>
        <a:bodyPr/>
        <a:lstStyle/>
        <a:p>
          <a:r>
            <a:rPr lang="en-GB" dirty="0">
              <a:latin typeface="Times New Roman" panose="02020603050405020304" pitchFamily="18" charset="0"/>
              <a:cs typeface="Times New Roman" panose="02020603050405020304" pitchFamily="18" charset="0"/>
            </a:rPr>
            <a:t>• Advance research</a:t>
          </a:r>
        </a:p>
      </dgm:t>
    </dgm:pt>
    <dgm:pt modelId="{77941DC9-09E3-4A0C-B926-3679ECE8F6D9}" type="parTrans" cxnId="{D9588C12-E5E1-4C88-A062-D0C627943F18}">
      <dgm:prSet/>
      <dgm:spPr/>
      <dgm:t>
        <a:bodyPr/>
        <a:lstStyle/>
        <a:p>
          <a:endParaRPr lang="en-GB"/>
        </a:p>
      </dgm:t>
    </dgm:pt>
    <dgm:pt modelId="{E1049E6C-F92E-47E8-BFE0-FA6BC36F5C9D}" type="sibTrans" cxnId="{D9588C12-E5E1-4C88-A062-D0C627943F18}">
      <dgm:prSet/>
      <dgm:spPr/>
      <dgm:t>
        <a:bodyPr/>
        <a:lstStyle/>
        <a:p>
          <a:endParaRPr lang="en-GB"/>
        </a:p>
      </dgm:t>
    </dgm:pt>
    <dgm:pt modelId="{D560F967-AB18-466B-9289-CE7C806C3788}">
      <dgm:prSet/>
      <dgm:spPr/>
      <dgm:t>
        <a:bodyPr/>
        <a:lstStyle/>
        <a:p>
          <a:r>
            <a:rPr lang="en-GB" dirty="0">
              <a:latin typeface="Times New Roman" panose="02020603050405020304" pitchFamily="18" charset="0"/>
              <a:cs typeface="Times New Roman" panose="02020603050405020304" pitchFamily="18" charset="0"/>
            </a:rPr>
            <a:t>• Balance quality care and health care costs. </a:t>
          </a:r>
          <a:endParaRPr lang="en-GB" dirty="0"/>
        </a:p>
      </dgm:t>
    </dgm:pt>
    <dgm:pt modelId="{79BE5919-71A5-4CF1-ACFB-A6CE4321C61C}" type="parTrans" cxnId="{B82E9715-58BB-4DD1-ABFF-C522E6799407}">
      <dgm:prSet/>
      <dgm:spPr/>
      <dgm:t>
        <a:bodyPr/>
        <a:lstStyle/>
        <a:p>
          <a:endParaRPr lang="en-GB"/>
        </a:p>
      </dgm:t>
    </dgm:pt>
    <dgm:pt modelId="{86A37A75-1323-42B3-8AAF-8B403BD846B6}" type="sibTrans" cxnId="{B82E9715-58BB-4DD1-ABFF-C522E6799407}">
      <dgm:prSet/>
      <dgm:spPr/>
      <dgm:t>
        <a:bodyPr/>
        <a:lstStyle/>
        <a:p>
          <a:endParaRPr lang="en-GB"/>
        </a:p>
      </dgm:t>
    </dgm:pt>
    <dgm:pt modelId="{7AF15262-41C9-4EB5-8527-005BD45CA31A}" type="pres">
      <dgm:prSet presAssocID="{EFA1EFC0-809B-4E63-87CC-74871215581C}" presName="diagram" presStyleCnt="0">
        <dgm:presLayoutVars>
          <dgm:dir/>
          <dgm:resizeHandles val="exact"/>
        </dgm:presLayoutVars>
      </dgm:prSet>
      <dgm:spPr/>
    </dgm:pt>
    <dgm:pt modelId="{2C4A1B78-D55D-4982-9799-E6DBD1C81681}" type="pres">
      <dgm:prSet presAssocID="{0DCADBD5-2D90-4DE7-BFEF-5E96AEA7B778}" presName="node" presStyleLbl="node1" presStyleIdx="0" presStyleCnt="6" custLinFactNeighborX="3323" custLinFactNeighborY="-10803">
        <dgm:presLayoutVars>
          <dgm:bulletEnabled val="1"/>
        </dgm:presLayoutVars>
      </dgm:prSet>
      <dgm:spPr/>
    </dgm:pt>
    <dgm:pt modelId="{1D850C77-8D82-4266-BFF8-408922069964}" type="pres">
      <dgm:prSet presAssocID="{CB57BAE7-3D99-48C3-9FE5-E26E2445F788}" presName="sibTrans" presStyleCnt="0"/>
      <dgm:spPr/>
    </dgm:pt>
    <dgm:pt modelId="{CED940A3-497E-49BC-837E-6BD7D1B25D76}" type="pres">
      <dgm:prSet presAssocID="{9847CC0C-B905-445E-BDB4-1EEE7DA366BA}" presName="node" presStyleLbl="node1" presStyleIdx="1" presStyleCnt="6" custLinFactNeighborY="-11783">
        <dgm:presLayoutVars>
          <dgm:bulletEnabled val="1"/>
        </dgm:presLayoutVars>
      </dgm:prSet>
      <dgm:spPr/>
    </dgm:pt>
    <dgm:pt modelId="{D6B73DEA-126B-46C6-95F6-1446DBB6672C}" type="pres">
      <dgm:prSet presAssocID="{15245FE0-66A1-4F1E-A798-FBA3F739637F}" presName="sibTrans" presStyleCnt="0"/>
      <dgm:spPr/>
    </dgm:pt>
    <dgm:pt modelId="{6FAF2D94-07AB-4A45-AC38-2D0CAF24141C}" type="pres">
      <dgm:prSet presAssocID="{A4938A88-3DB3-48C5-BFCE-C58BC12E0B0D}" presName="node" presStyleLbl="node1" presStyleIdx="2" presStyleCnt="6" custLinFactNeighborX="-2954" custLinFactNeighborY="-11692">
        <dgm:presLayoutVars>
          <dgm:bulletEnabled val="1"/>
        </dgm:presLayoutVars>
      </dgm:prSet>
      <dgm:spPr/>
    </dgm:pt>
    <dgm:pt modelId="{9F87C477-754E-4238-BF55-2F5A19A0F43F}" type="pres">
      <dgm:prSet presAssocID="{E1049E6C-F92E-47E8-BFE0-FA6BC36F5C9D}" presName="sibTrans" presStyleCnt="0"/>
      <dgm:spPr/>
    </dgm:pt>
    <dgm:pt modelId="{6BFEEE39-724B-4B61-A087-ADB26F458A3E}" type="pres">
      <dgm:prSet presAssocID="{3DB3D1CE-727D-40F6-BD38-325FE1FDCB85}" presName="node" presStyleLbl="node1" presStyleIdx="3" presStyleCnt="6" custLinFactNeighborX="3393" custLinFactNeighborY="6154">
        <dgm:presLayoutVars>
          <dgm:bulletEnabled val="1"/>
        </dgm:presLayoutVars>
      </dgm:prSet>
      <dgm:spPr/>
    </dgm:pt>
    <dgm:pt modelId="{2A7725F7-9C15-48FF-BEA0-5197EB51CDB2}" type="pres">
      <dgm:prSet presAssocID="{199F34BA-2AE4-4DD9-8EB1-DF10C7CF5A31}" presName="sibTrans" presStyleCnt="0"/>
      <dgm:spPr/>
    </dgm:pt>
    <dgm:pt modelId="{7401EB36-6F11-43C4-803E-DF3293DC2CFC}" type="pres">
      <dgm:prSet presAssocID="{1EBA28D7-AC83-46C1-846C-B85BCAAB3DB8}" presName="node" presStyleLbl="node1" presStyleIdx="4" presStyleCnt="6" custLinFactNeighborX="0" custLinFactNeighborY="4939">
        <dgm:presLayoutVars>
          <dgm:bulletEnabled val="1"/>
        </dgm:presLayoutVars>
      </dgm:prSet>
      <dgm:spPr/>
    </dgm:pt>
    <dgm:pt modelId="{11C0E9C2-3350-422B-8C67-0E9D0776FE19}" type="pres">
      <dgm:prSet presAssocID="{6298C6AF-D7AC-46CF-A1A0-6705B4B61B96}" presName="sibTrans" presStyleCnt="0"/>
      <dgm:spPr/>
    </dgm:pt>
    <dgm:pt modelId="{5D1E3160-EE19-41B5-928F-8E51FDBFF943}" type="pres">
      <dgm:prSet presAssocID="{D560F967-AB18-466B-9289-CE7C806C3788}" presName="node" presStyleLbl="node1" presStyleIdx="5" presStyleCnt="6" custLinFactNeighborX="-3323" custLinFactNeighborY="5554">
        <dgm:presLayoutVars>
          <dgm:bulletEnabled val="1"/>
        </dgm:presLayoutVars>
      </dgm:prSet>
      <dgm:spPr/>
    </dgm:pt>
  </dgm:ptLst>
  <dgm:cxnLst>
    <dgm:cxn modelId="{03881804-356F-4E74-B1DE-B3CF231353B6}" type="presOf" srcId="{0DCADBD5-2D90-4DE7-BFEF-5E96AEA7B778}" destId="{2C4A1B78-D55D-4982-9799-E6DBD1C81681}" srcOrd="0" destOrd="0" presId="urn:microsoft.com/office/officeart/2005/8/layout/default"/>
    <dgm:cxn modelId="{D9588C12-E5E1-4C88-A062-D0C627943F18}" srcId="{EFA1EFC0-809B-4E63-87CC-74871215581C}" destId="{A4938A88-3DB3-48C5-BFCE-C58BC12E0B0D}" srcOrd="2" destOrd="0" parTransId="{77941DC9-09E3-4A0C-B926-3679ECE8F6D9}" sibTransId="{E1049E6C-F92E-47E8-BFE0-FA6BC36F5C9D}"/>
    <dgm:cxn modelId="{B82E9715-58BB-4DD1-ABFF-C522E6799407}" srcId="{EFA1EFC0-809B-4E63-87CC-74871215581C}" destId="{D560F967-AB18-466B-9289-CE7C806C3788}" srcOrd="5" destOrd="0" parTransId="{79BE5919-71A5-4CF1-ACFB-A6CE4321C61C}" sibTransId="{86A37A75-1323-42B3-8AAF-8B403BD846B6}"/>
    <dgm:cxn modelId="{72E87F1A-95D1-4421-95C7-F002FFAB302F}" type="presOf" srcId="{A4938A88-3DB3-48C5-BFCE-C58BC12E0B0D}" destId="{6FAF2D94-07AB-4A45-AC38-2D0CAF24141C}" srcOrd="0" destOrd="0" presId="urn:microsoft.com/office/officeart/2005/8/layout/default"/>
    <dgm:cxn modelId="{AF00AC63-0B8F-40BB-8B85-B8BB0E7152A7}" srcId="{EFA1EFC0-809B-4E63-87CC-74871215581C}" destId="{0DCADBD5-2D90-4DE7-BFEF-5E96AEA7B778}" srcOrd="0" destOrd="0" parTransId="{3329AE84-C9C0-4E3B-B409-20D3E6448058}" sibTransId="{CB57BAE7-3D99-48C3-9FE5-E26E2445F788}"/>
    <dgm:cxn modelId="{5B2EDC78-6EE9-4076-8223-49E88E08AF82}" type="presOf" srcId="{3DB3D1CE-727D-40F6-BD38-325FE1FDCB85}" destId="{6BFEEE39-724B-4B61-A087-ADB26F458A3E}" srcOrd="0" destOrd="0" presId="urn:microsoft.com/office/officeart/2005/8/layout/default"/>
    <dgm:cxn modelId="{BBE05A5A-21C0-40D6-8875-E2D225ED8D81}" type="presOf" srcId="{1EBA28D7-AC83-46C1-846C-B85BCAAB3DB8}" destId="{7401EB36-6F11-43C4-803E-DF3293DC2CFC}" srcOrd="0" destOrd="0" presId="urn:microsoft.com/office/officeart/2005/8/layout/default"/>
    <dgm:cxn modelId="{70A4637D-69C4-42D8-B4DE-5C1150D4CDFC}" type="presOf" srcId="{EFA1EFC0-809B-4E63-87CC-74871215581C}" destId="{7AF15262-41C9-4EB5-8527-005BD45CA31A}" srcOrd="0" destOrd="0" presId="urn:microsoft.com/office/officeart/2005/8/layout/default"/>
    <dgm:cxn modelId="{BD4985A9-BD7C-438D-9935-6CC9CCD89DBE}" srcId="{EFA1EFC0-809B-4E63-87CC-74871215581C}" destId="{9847CC0C-B905-445E-BDB4-1EEE7DA366BA}" srcOrd="1" destOrd="0" parTransId="{708D40A8-D8F7-4BE0-97C3-1A2A087CB79F}" sibTransId="{15245FE0-66A1-4F1E-A798-FBA3F739637F}"/>
    <dgm:cxn modelId="{FFBEACCA-6438-4E83-9BCD-CCD88CCBCFDB}" srcId="{EFA1EFC0-809B-4E63-87CC-74871215581C}" destId="{3DB3D1CE-727D-40F6-BD38-325FE1FDCB85}" srcOrd="3" destOrd="0" parTransId="{4C0ABE33-8D23-4A7D-BAA9-0E8FF17E51C9}" sibTransId="{199F34BA-2AE4-4DD9-8EB1-DF10C7CF5A31}"/>
    <dgm:cxn modelId="{07DD08D1-EB9D-49C3-90E2-03D9C8AF5482}" type="presOf" srcId="{9847CC0C-B905-445E-BDB4-1EEE7DA366BA}" destId="{CED940A3-497E-49BC-837E-6BD7D1B25D76}" srcOrd="0" destOrd="0" presId="urn:microsoft.com/office/officeart/2005/8/layout/default"/>
    <dgm:cxn modelId="{9B5213D7-3F9A-4A57-A224-E16C2CC0FF59}" srcId="{EFA1EFC0-809B-4E63-87CC-74871215581C}" destId="{1EBA28D7-AC83-46C1-846C-B85BCAAB3DB8}" srcOrd="4" destOrd="0" parTransId="{C4CDCAC3-FA4D-4D03-B77F-752DB241DA05}" sibTransId="{6298C6AF-D7AC-46CF-A1A0-6705B4B61B96}"/>
    <dgm:cxn modelId="{5E9A12DE-1C5F-4E14-B4FB-519F0095E0C4}" type="presOf" srcId="{D560F967-AB18-466B-9289-CE7C806C3788}" destId="{5D1E3160-EE19-41B5-928F-8E51FDBFF943}" srcOrd="0" destOrd="0" presId="urn:microsoft.com/office/officeart/2005/8/layout/default"/>
    <dgm:cxn modelId="{F6964DE3-FA22-4A50-B666-5E74D9947EB9}" type="presParOf" srcId="{7AF15262-41C9-4EB5-8527-005BD45CA31A}" destId="{2C4A1B78-D55D-4982-9799-E6DBD1C81681}" srcOrd="0" destOrd="0" presId="urn:microsoft.com/office/officeart/2005/8/layout/default"/>
    <dgm:cxn modelId="{E16C2779-6A12-45D8-B578-335B70ECCE58}" type="presParOf" srcId="{7AF15262-41C9-4EB5-8527-005BD45CA31A}" destId="{1D850C77-8D82-4266-BFF8-408922069964}" srcOrd="1" destOrd="0" presId="urn:microsoft.com/office/officeart/2005/8/layout/default"/>
    <dgm:cxn modelId="{6F0002F7-892F-437F-AAF6-C4DAB80CF36F}" type="presParOf" srcId="{7AF15262-41C9-4EB5-8527-005BD45CA31A}" destId="{CED940A3-497E-49BC-837E-6BD7D1B25D76}" srcOrd="2" destOrd="0" presId="urn:microsoft.com/office/officeart/2005/8/layout/default"/>
    <dgm:cxn modelId="{25D10B46-75F1-48A2-B8E0-276053B8AEBC}" type="presParOf" srcId="{7AF15262-41C9-4EB5-8527-005BD45CA31A}" destId="{D6B73DEA-126B-46C6-95F6-1446DBB6672C}" srcOrd="3" destOrd="0" presId="urn:microsoft.com/office/officeart/2005/8/layout/default"/>
    <dgm:cxn modelId="{DEA5417F-416D-4DD2-B074-F9EEEFDFEDFB}" type="presParOf" srcId="{7AF15262-41C9-4EB5-8527-005BD45CA31A}" destId="{6FAF2D94-07AB-4A45-AC38-2D0CAF24141C}" srcOrd="4" destOrd="0" presId="urn:microsoft.com/office/officeart/2005/8/layout/default"/>
    <dgm:cxn modelId="{47C0E20D-EC29-4DB8-85A7-2F6981FD83D5}" type="presParOf" srcId="{7AF15262-41C9-4EB5-8527-005BD45CA31A}" destId="{9F87C477-754E-4238-BF55-2F5A19A0F43F}" srcOrd="5" destOrd="0" presId="urn:microsoft.com/office/officeart/2005/8/layout/default"/>
    <dgm:cxn modelId="{6E615B53-610F-44A8-A2E1-66385CFD9738}" type="presParOf" srcId="{7AF15262-41C9-4EB5-8527-005BD45CA31A}" destId="{6BFEEE39-724B-4B61-A087-ADB26F458A3E}" srcOrd="6" destOrd="0" presId="urn:microsoft.com/office/officeart/2005/8/layout/default"/>
    <dgm:cxn modelId="{1FEC3D9A-D4D7-40F1-A1BE-E43236865C87}" type="presParOf" srcId="{7AF15262-41C9-4EB5-8527-005BD45CA31A}" destId="{2A7725F7-9C15-48FF-BEA0-5197EB51CDB2}" srcOrd="7" destOrd="0" presId="urn:microsoft.com/office/officeart/2005/8/layout/default"/>
    <dgm:cxn modelId="{6E78AC66-1166-4D91-BC29-73E3FC395714}" type="presParOf" srcId="{7AF15262-41C9-4EB5-8527-005BD45CA31A}" destId="{7401EB36-6F11-43C4-803E-DF3293DC2CFC}" srcOrd="8" destOrd="0" presId="urn:microsoft.com/office/officeart/2005/8/layout/default"/>
    <dgm:cxn modelId="{C63795FB-23D9-4305-9DEB-A15E8737DB92}" type="presParOf" srcId="{7AF15262-41C9-4EB5-8527-005BD45CA31A}" destId="{11C0E9C2-3350-422B-8C67-0E9D0776FE19}" srcOrd="9" destOrd="0" presId="urn:microsoft.com/office/officeart/2005/8/layout/default"/>
    <dgm:cxn modelId="{092A9629-D6E2-4E67-8F71-D97356526AF1}" type="presParOf" srcId="{7AF15262-41C9-4EB5-8527-005BD45CA31A}" destId="{5D1E3160-EE19-41B5-928F-8E51FDBFF943}" srcOrd="1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4A1B78-D55D-4982-9799-E6DBD1C81681}">
      <dsp:nvSpPr>
        <dsp:cNvPr id="0" name=""/>
        <dsp:cNvSpPr/>
      </dsp:nvSpPr>
      <dsp:spPr>
        <a:xfrm>
          <a:off x="126606" y="182825"/>
          <a:ext cx="3809999" cy="2286000"/>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GB" sz="4000" kern="1200" dirty="0">
              <a:latin typeface="Times New Roman" panose="02020603050405020304" pitchFamily="18" charset="0"/>
              <a:cs typeface="Times New Roman" panose="02020603050405020304" pitchFamily="18" charset="0"/>
            </a:rPr>
            <a:t>• Utilize evidence-based practices</a:t>
          </a:r>
          <a:endParaRPr lang="en-GB" sz="4000" kern="1200" dirty="0"/>
        </a:p>
      </dsp:txBody>
      <dsp:txXfrm>
        <a:off x="126606" y="182825"/>
        <a:ext cx="3809999" cy="2286000"/>
      </dsp:txXfrm>
    </dsp:sp>
    <dsp:sp modelId="{CED940A3-497E-49BC-837E-6BD7D1B25D76}">
      <dsp:nvSpPr>
        <dsp:cNvPr id="0" name=""/>
        <dsp:cNvSpPr/>
      </dsp:nvSpPr>
      <dsp:spPr>
        <a:xfrm>
          <a:off x="4191000" y="160422"/>
          <a:ext cx="3809999" cy="2286000"/>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GB" sz="4000" kern="1200" dirty="0">
              <a:latin typeface="Times New Roman" panose="02020603050405020304" pitchFamily="18" charset="0"/>
              <a:cs typeface="Times New Roman" panose="02020603050405020304" pitchFamily="18" charset="0"/>
            </a:rPr>
            <a:t>• Promote integrative care</a:t>
          </a:r>
          <a:endParaRPr lang="en-GB" sz="4000" kern="1200" dirty="0"/>
        </a:p>
      </dsp:txBody>
      <dsp:txXfrm>
        <a:off x="4191000" y="160422"/>
        <a:ext cx="3809999" cy="2286000"/>
      </dsp:txXfrm>
    </dsp:sp>
    <dsp:sp modelId="{6FAF2D94-07AB-4A45-AC38-2D0CAF24141C}">
      <dsp:nvSpPr>
        <dsp:cNvPr id="0" name=""/>
        <dsp:cNvSpPr/>
      </dsp:nvSpPr>
      <dsp:spPr>
        <a:xfrm>
          <a:off x="8269452" y="162502"/>
          <a:ext cx="3809999" cy="2286000"/>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GB" sz="4000" kern="1200" dirty="0">
              <a:latin typeface="Times New Roman" panose="02020603050405020304" pitchFamily="18" charset="0"/>
              <a:cs typeface="Times New Roman" panose="02020603050405020304" pitchFamily="18" charset="0"/>
            </a:rPr>
            <a:t>• Advance research</a:t>
          </a:r>
        </a:p>
      </dsp:txBody>
      <dsp:txXfrm>
        <a:off x="8269452" y="162502"/>
        <a:ext cx="3809999" cy="2286000"/>
      </dsp:txXfrm>
    </dsp:sp>
    <dsp:sp modelId="{6BFEEE39-724B-4B61-A087-ADB26F458A3E}">
      <dsp:nvSpPr>
        <dsp:cNvPr id="0" name=""/>
        <dsp:cNvSpPr/>
      </dsp:nvSpPr>
      <dsp:spPr>
        <a:xfrm>
          <a:off x="129273" y="3237462"/>
          <a:ext cx="3809999" cy="2286000"/>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GB" sz="4000" kern="1200" dirty="0">
              <a:latin typeface="Times New Roman" panose="02020603050405020304" pitchFamily="18" charset="0"/>
              <a:cs typeface="Times New Roman" panose="02020603050405020304" pitchFamily="18" charset="0"/>
            </a:rPr>
            <a:t>• Educate caregivers</a:t>
          </a:r>
          <a:endParaRPr lang="en-GB" sz="4000" kern="1200" dirty="0"/>
        </a:p>
      </dsp:txBody>
      <dsp:txXfrm>
        <a:off x="129273" y="3237462"/>
        <a:ext cx="3809999" cy="2286000"/>
      </dsp:txXfrm>
    </dsp:sp>
    <dsp:sp modelId="{7401EB36-6F11-43C4-803E-DF3293DC2CFC}">
      <dsp:nvSpPr>
        <dsp:cNvPr id="0" name=""/>
        <dsp:cNvSpPr/>
      </dsp:nvSpPr>
      <dsp:spPr>
        <a:xfrm>
          <a:off x="4191000" y="3209687"/>
          <a:ext cx="3809999" cy="2286000"/>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GB" sz="4000" kern="1200" dirty="0">
              <a:latin typeface="Times New Roman" panose="02020603050405020304" pitchFamily="18" charset="0"/>
              <a:cs typeface="Times New Roman" panose="02020603050405020304" pitchFamily="18" charset="0"/>
            </a:rPr>
            <a:t>• Develop new roles</a:t>
          </a:r>
          <a:endParaRPr lang="en-GB" sz="4000" kern="1200" dirty="0"/>
        </a:p>
      </dsp:txBody>
      <dsp:txXfrm>
        <a:off x="4191000" y="3209687"/>
        <a:ext cx="3809999" cy="2286000"/>
      </dsp:txXfrm>
    </dsp:sp>
    <dsp:sp modelId="{5D1E3160-EE19-41B5-928F-8E51FDBFF943}">
      <dsp:nvSpPr>
        <dsp:cNvPr id="0" name=""/>
        <dsp:cNvSpPr/>
      </dsp:nvSpPr>
      <dsp:spPr>
        <a:xfrm>
          <a:off x="8255393" y="3223746"/>
          <a:ext cx="3809999" cy="2286000"/>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GB" sz="4000" kern="1200" dirty="0">
              <a:latin typeface="Times New Roman" panose="02020603050405020304" pitchFamily="18" charset="0"/>
              <a:cs typeface="Times New Roman" panose="02020603050405020304" pitchFamily="18" charset="0"/>
            </a:rPr>
            <a:t>• Balance quality care and health care costs. </a:t>
          </a:r>
          <a:endParaRPr lang="en-GB" sz="4000" kern="1200" dirty="0"/>
        </a:p>
      </dsp:txBody>
      <dsp:txXfrm>
        <a:off x="8255393" y="3223746"/>
        <a:ext cx="3809999" cy="228600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801DE-80F1-D233-3406-BD1B8E1CFD2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A246BFE-C4BD-ECE0-3884-7DA09DD047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3596F3D-7B66-E16C-8A17-C38BA2090761}"/>
              </a:ext>
            </a:extLst>
          </p:cNvPr>
          <p:cNvSpPr>
            <a:spLocks noGrp="1"/>
          </p:cNvSpPr>
          <p:nvPr>
            <p:ph type="dt" sz="half" idx="10"/>
          </p:nvPr>
        </p:nvSpPr>
        <p:spPr/>
        <p:txBody>
          <a:bodyPr/>
          <a:lstStyle/>
          <a:p>
            <a:fld id="{2C36A373-13ED-4407-A490-3FA56FD2E397}" type="datetimeFigureOut">
              <a:rPr lang="en-US" smtClean="0"/>
              <a:t>9/25/2025</a:t>
            </a:fld>
            <a:endParaRPr lang="en-US"/>
          </a:p>
        </p:txBody>
      </p:sp>
      <p:sp>
        <p:nvSpPr>
          <p:cNvPr id="5" name="Footer Placeholder 4">
            <a:extLst>
              <a:ext uri="{FF2B5EF4-FFF2-40B4-BE49-F238E27FC236}">
                <a16:creationId xmlns:a16="http://schemas.microsoft.com/office/drawing/2014/main" id="{61482911-DFF3-8F3B-E67C-C3E3733917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8054C9-3D46-543E-A60C-8F4B20176706}"/>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913726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B4B48-DD9C-8E77-55D5-0C362BECA78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7281250-625C-C4D6-9153-0257FE521F0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FC4922F-930B-C7F0-7DA2-27E5B2EA154B}"/>
              </a:ext>
            </a:extLst>
          </p:cNvPr>
          <p:cNvSpPr>
            <a:spLocks noGrp="1"/>
          </p:cNvSpPr>
          <p:nvPr>
            <p:ph type="dt" sz="half" idx="10"/>
          </p:nvPr>
        </p:nvSpPr>
        <p:spPr/>
        <p:txBody>
          <a:bodyPr/>
          <a:lstStyle/>
          <a:p>
            <a:fld id="{2C36A373-13ED-4407-A490-3FA56FD2E397}" type="datetimeFigureOut">
              <a:rPr lang="en-US" smtClean="0"/>
              <a:t>9/25/2025</a:t>
            </a:fld>
            <a:endParaRPr lang="en-US"/>
          </a:p>
        </p:txBody>
      </p:sp>
      <p:sp>
        <p:nvSpPr>
          <p:cNvPr id="5" name="Footer Placeholder 4">
            <a:extLst>
              <a:ext uri="{FF2B5EF4-FFF2-40B4-BE49-F238E27FC236}">
                <a16:creationId xmlns:a16="http://schemas.microsoft.com/office/drawing/2014/main" id="{751CEC78-9FD1-1A85-5039-FB4095EB78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7C1E8B-06FF-19AF-9EAF-79BB8DBA8D02}"/>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383383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E4B084-FC8D-F887-BEBC-B5A8015B2C5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DBC8DF3-F20F-1315-2279-E01A379D8FB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EAB36E7-890A-E78D-F09A-9B1DAE71B1A1}"/>
              </a:ext>
            </a:extLst>
          </p:cNvPr>
          <p:cNvSpPr>
            <a:spLocks noGrp="1"/>
          </p:cNvSpPr>
          <p:nvPr>
            <p:ph type="dt" sz="half" idx="10"/>
          </p:nvPr>
        </p:nvSpPr>
        <p:spPr/>
        <p:txBody>
          <a:bodyPr/>
          <a:lstStyle/>
          <a:p>
            <a:fld id="{2C36A373-13ED-4407-A490-3FA56FD2E397}" type="datetimeFigureOut">
              <a:rPr lang="en-US" smtClean="0"/>
              <a:t>9/25/2025</a:t>
            </a:fld>
            <a:endParaRPr lang="en-US"/>
          </a:p>
        </p:txBody>
      </p:sp>
      <p:sp>
        <p:nvSpPr>
          <p:cNvPr id="5" name="Footer Placeholder 4">
            <a:extLst>
              <a:ext uri="{FF2B5EF4-FFF2-40B4-BE49-F238E27FC236}">
                <a16:creationId xmlns:a16="http://schemas.microsoft.com/office/drawing/2014/main" id="{1D794F02-C924-05E1-A433-DB926204FE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55131F-0695-B62A-ADA0-6C28D96D2084}"/>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01941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C48AB-0D57-EC5F-ED4E-90F6CC8183D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0AB0824-1304-E8D8-CFB3-44FA66CF707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794CD2-F072-5CBD-1F30-098B700BE126}"/>
              </a:ext>
            </a:extLst>
          </p:cNvPr>
          <p:cNvSpPr>
            <a:spLocks noGrp="1"/>
          </p:cNvSpPr>
          <p:nvPr>
            <p:ph type="dt" sz="half" idx="10"/>
          </p:nvPr>
        </p:nvSpPr>
        <p:spPr/>
        <p:txBody>
          <a:bodyPr/>
          <a:lstStyle/>
          <a:p>
            <a:fld id="{2C36A373-13ED-4407-A490-3FA56FD2E397}" type="datetimeFigureOut">
              <a:rPr lang="en-US" smtClean="0"/>
              <a:t>9/25/2025</a:t>
            </a:fld>
            <a:endParaRPr lang="en-US"/>
          </a:p>
        </p:txBody>
      </p:sp>
      <p:sp>
        <p:nvSpPr>
          <p:cNvPr id="5" name="Footer Placeholder 4">
            <a:extLst>
              <a:ext uri="{FF2B5EF4-FFF2-40B4-BE49-F238E27FC236}">
                <a16:creationId xmlns:a16="http://schemas.microsoft.com/office/drawing/2014/main" id="{3A2D6212-063D-52DA-CCD9-8390D3F3B2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782AD5-B6B5-A61F-C6DC-F4CCF55F7062}"/>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31273736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24C55-AC32-B2D2-5E0E-2B64216BD5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117CAAE-A135-8B2E-CF1D-B1A5B7789B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1CF31C-D419-F19A-7477-AAC998B9F44D}"/>
              </a:ext>
            </a:extLst>
          </p:cNvPr>
          <p:cNvSpPr>
            <a:spLocks noGrp="1"/>
          </p:cNvSpPr>
          <p:nvPr>
            <p:ph type="dt" sz="half" idx="10"/>
          </p:nvPr>
        </p:nvSpPr>
        <p:spPr/>
        <p:txBody>
          <a:bodyPr/>
          <a:lstStyle/>
          <a:p>
            <a:fld id="{2C36A373-13ED-4407-A490-3FA56FD2E397}" type="datetimeFigureOut">
              <a:rPr lang="en-US" smtClean="0"/>
              <a:t>9/25/2025</a:t>
            </a:fld>
            <a:endParaRPr lang="en-US"/>
          </a:p>
        </p:txBody>
      </p:sp>
      <p:sp>
        <p:nvSpPr>
          <p:cNvPr id="5" name="Footer Placeholder 4">
            <a:extLst>
              <a:ext uri="{FF2B5EF4-FFF2-40B4-BE49-F238E27FC236}">
                <a16:creationId xmlns:a16="http://schemas.microsoft.com/office/drawing/2014/main" id="{1000509C-B557-B964-25F1-898B1574AE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941474-7B05-EC41-3D13-6BE2F8321160}"/>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075929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A40DB-F494-E583-D558-366307024E7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B7DE8AF-F105-38BA-C11E-3FED28F6B2B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383979A-72E6-E85F-31FE-0B754A4F4A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96A8CE7-B2C4-E728-A5F5-9895AD578238}"/>
              </a:ext>
            </a:extLst>
          </p:cNvPr>
          <p:cNvSpPr>
            <a:spLocks noGrp="1"/>
          </p:cNvSpPr>
          <p:nvPr>
            <p:ph type="dt" sz="half" idx="10"/>
          </p:nvPr>
        </p:nvSpPr>
        <p:spPr/>
        <p:txBody>
          <a:bodyPr/>
          <a:lstStyle/>
          <a:p>
            <a:fld id="{2C36A373-13ED-4407-A490-3FA56FD2E397}" type="datetimeFigureOut">
              <a:rPr lang="en-US" smtClean="0"/>
              <a:t>9/25/2025</a:t>
            </a:fld>
            <a:endParaRPr lang="en-US"/>
          </a:p>
        </p:txBody>
      </p:sp>
      <p:sp>
        <p:nvSpPr>
          <p:cNvPr id="6" name="Footer Placeholder 5">
            <a:extLst>
              <a:ext uri="{FF2B5EF4-FFF2-40B4-BE49-F238E27FC236}">
                <a16:creationId xmlns:a16="http://schemas.microsoft.com/office/drawing/2014/main" id="{D0FB76CA-0D3B-D49D-8414-0622D8C2CD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85E983-AAA0-B1AF-20B1-475A15CBDEC0}"/>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614126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B407A-98B5-337C-4D04-C08C15F33B6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E4849EC-20C2-F044-D1C4-B215948C03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8A88F8D-D6AE-FCCF-9547-4781D5E9D9B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DF32600-A346-7A5C-3EAB-A1C1910659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E50C6B9-31EF-830C-2955-816712A0340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B2F5E72-BB4F-851D-1D84-ADA0DD92296E}"/>
              </a:ext>
            </a:extLst>
          </p:cNvPr>
          <p:cNvSpPr>
            <a:spLocks noGrp="1"/>
          </p:cNvSpPr>
          <p:nvPr>
            <p:ph type="dt" sz="half" idx="10"/>
          </p:nvPr>
        </p:nvSpPr>
        <p:spPr/>
        <p:txBody>
          <a:bodyPr/>
          <a:lstStyle/>
          <a:p>
            <a:fld id="{2C36A373-13ED-4407-A490-3FA56FD2E397}" type="datetimeFigureOut">
              <a:rPr lang="en-US" smtClean="0"/>
              <a:t>9/25/2025</a:t>
            </a:fld>
            <a:endParaRPr lang="en-US"/>
          </a:p>
        </p:txBody>
      </p:sp>
      <p:sp>
        <p:nvSpPr>
          <p:cNvPr id="8" name="Footer Placeholder 7">
            <a:extLst>
              <a:ext uri="{FF2B5EF4-FFF2-40B4-BE49-F238E27FC236}">
                <a16:creationId xmlns:a16="http://schemas.microsoft.com/office/drawing/2014/main" id="{3BDA83A6-4067-91E1-AAFC-F3880DD971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C1083D8-A9E9-9A88-20B6-8A055801CF0E}"/>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830743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B81F8-E525-8DD1-11B4-E49B3889F85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A5DE14A-BE65-A0D2-0570-1C7852A1F1BC}"/>
              </a:ext>
            </a:extLst>
          </p:cNvPr>
          <p:cNvSpPr>
            <a:spLocks noGrp="1"/>
          </p:cNvSpPr>
          <p:nvPr>
            <p:ph type="dt" sz="half" idx="10"/>
          </p:nvPr>
        </p:nvSpPr>
        <p:spPr/>
        <p:txBody>
          <a:bodyPr/>
          <a:lstStyle/>
          <a:p>
            <a:fld id="{2C36A373-13ED-4407-A490-3FA56FD2E397}" type="datetimeFigureOut">
              <a:rPr lang="en-US" smtClean="0"/>
              <a:t>9/25/2025</a:t>
            </a:fld>
            <a:endParaRPr lang="en-US"/>
          </a:p>
        </p:txBody>
      </p:sp>
      <p:sp>
        <p:nvSpPr>
          <p:cNvPr id="4" name="Footer Placeholder 3">
            <a:extLst>
              <a:ext uri="{FF2B5EF4-FFF2-40B4-BE49-F238E27FC236}">
                <a16:creationId xmlns:a16="http://schemas.microsoft.com/office/drawing/2014/main" id="{6CB7227E-AC3F-24D4-C40F-83EDEA6A7C3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1172394-48C7-E164-95A6-8A4803AC3B16}"/>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741706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157E331-EA2D-A735-84A0-3A55DB1D790D}"/>
              </a:ext>
            </a:extLst>
          </p:cNvPr>
          <p:cNvSpPr>
            <a:spLocks noGrp="1"/>
          </p:cNvSpPr>
          <p:nvPr>
            <p:ph type="dt" sz="half" idx="10"/>
          </p:nvPr>
        </p:nvSpPr>
        <p:spPr/>
        <p:txBody>
          <a:bodyPr/>
          <a:lstStyle/>
          <a:p>
            <a:fld id="{2C36A373-13ED-4407-A490-3FA56FD2E397}" type="datetimeFigureOut">
              <a:rPr lang="en-US" smtClean="0"/>
              <a:t>9/25/2025</a:t>
            </a:fld>
            <a:endParaRPr lang="en-US"/>
          </a:p>
        </p:txBody>
      </p:sp>
      <p:sp>
        <p:nvSpPr>
          <p:cNvPr id="3" name="Footer Placeholder 2">
            <a:extLst>
              <a:ext uri="{FF2B5EF4-FFF2-40B4-BE49-F238E27FC236}">
                <a16:creationId xmlns:a16="http://schemas.microsoft.com/office/drawing/2014/main" id="{2F211488-C5FF-4865-546D-EEC55A6D5CA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55BBB9B-09FD-5EC3-1F56-6E01AD539794}"/>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4213667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FD5EC-D629-BF0E-6039-B3F85661B3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CC0E805-A259-03AA-62C7-9F218827EA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E85D3F7-E253-046F-48AD-DA94D4C56C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8834F5-6B56-5493-4633-AE6F326C2BC0}"/>
              </a:ext>
            </a:extLst>
          </p:cNvPr>
          <p:cNvSpPr>
            <a:spLocks noGrp="1"/>
          </p:cNvSpPr>
          <p:nvPr>
            <p:ph type="dt" sz="half" idx="10"/>
          </p:nvPr>
        </p:nvSpPr>
        <p:spPr/>
        <p:txBody>
          <a:bodyPr/>
          <a:lstStyle/>
          <a:p>
            <a:fld id="{2C36A373-13ED-4407-A490-3FA56FD2E397}" type="datetimeFigureOut">
              <a:rPr lang="en-US" smtClean="0"/>
              <a:t>9/25/2025</a:t>
            </a:fld>
            <a:endParaRPr lang="en-US"/>
          </a:p>
        </p:txBody>
      </p:sp>
      <p:sp>
        <p:nvSpPr>
          <p:cNvPr id="6" name="Footer Placeholder 5">
            <a:extLst>
              <a:ext uri="{FF2B5EF4-FFF2-40B4-BE49-F238E27FC236}">
                <a16:creationId xmlns:a16="http://schemas.microsoft.com/office/drawing/2014/main" id="{2DFD06AC-D26E-538B-2DE7-87BD0CBFCE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D30083-06A1-53FA-F28F-A340F7E577D8}"/>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854920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14661-3AEC-2213-5288-6A5056D6FC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B65E02E-1F86-B048-8730-D282EB5D13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5694035-9529-B88D-858A-368E583D4A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BE57B8-D7A3-921B-9440-73879601584F}"/>
              </a:ext>
            </a:extLst>
          </p:cNvPr>
          <p:cNvSpPr>
            <a:spLocks noGrp="1"/>
          </p:cNvSpPr>
          <p:nvPr>
            <p:ph type="dt" sz="half" idx="10"/>
          </p:nvPr>
        </p:nvSpPr>
        <p:spPr/>
        <p:txBody>
          <a:bodyPr/>
          <a:lstStyle/>
          <a:p>
            <a:fld id="{2C36A373-13ED-4407-A490-3FA56FD2E397}" type="datetimeFigureOut">
              <a:rPr lang="en-US" smtClean="0"/>
              <a:t>9/25/2025</a:t>
            </a:fld>
            <a:endParaRPr lang="en-US"/>
          </a:p>
        </p:txBody>
      </p:sp>
      <p:sp>
        <p:nvSpPr>
          <p:cNvPr id="6" name="Footer Placeholder 5">
            <a:extLst>
              <a:ext uri="{FF2B5EF4-FFF2-40B4-BE49-F238E27FC236}">
                <a16:creationId xmlns:a16="http://schemas.microsoft.com/office/drawing/2014/main" id="{FC644E56-B6D4-09D1-A7E9-AD99009035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B72905-EB84-81B8-FAFE-80EF8D080692}"/>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016036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26ADA6-604F-CDD6-0A90-A15EF58471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D28FD96-CB4B-D804-EFCF-A72AD0600B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574CB5-71FA-A8E0-2056-E3AD36ABE6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36A373-13ED-4407-A490-3FA56FD2E397}" type="datetimeFigureOut">
              <a:rPr lang="en-US" smtClean="0"/>
              <a:t>9/25/2025</a:t>
            </a:fld>
            <a:endParaRPr lang="en-US"/>
          </a:p>
        </p:txBody>
      </p:sp>
      <p:sp>
        <p:nvSpPr>
          <p:cNvPr id="5" name="Footer Placeholder 4">
            <a:extLst>
              <a:ext uri="{FF2B5EF4-FFF2-40B4-BE49-F238E27FC236}">
                <a16:creationId xmlns:a16="http://schemas.microsoft.com/office/drawing/2014/main" id="{15CEFA5F-F533-0B10-9379-35D17094B6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792F7BF-C93D-F58C-622F-0DB4B86709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3A95E0-557E-43DA-B3A2-3854C004E11B}" type="slidenum">
              <a:rPr lang="en-US" smtClean="0"/>
              <a:t>‹#›</a:t>
            </a:fld>
            <a:endParaRPr lang="en-US"/>
          </a:p>
        </p:txBody>
      </p:sp>
    </p:spTree>
    <p:extLst>
      <p:ext uri="{BB962C8B-B14F-4D97-AF65-F5344CB8AC3E}">
        <p14:creationId xmlns:p14="http://schemas.microsoft.com/office/powerpoint/2010/main" val="952415637"/>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hemeOverride" Target="../theme/themeOverride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95276-8E5C-4EFB-FB02-115AB405BA3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DFCE4FE-1EAC-ED0F-061E-14104A54D5FE}"/>
              </a:ext>
            </a:extLst>
          </p:cNvPr>
          <p:cNvSpPr>
            <a:spLocks noGrp="1"/>
          </p:cNvSpPr>
          <p:nvPr>
            <p:ph type="subTitle" idx="1"/>
          </p:nvPr>
        </p:nvSpPr>
        <p:spPr>
          <a:xfrm>
            <a:off x="0" y="71919"/>
            <a:ext cx="12192000" cy="6863137"/>
          </a:xfrm>
        </p:spPr>
        <p:txBody>
          <a:bodyPr>
            <a:normAutofit/>
          </a:bodyPr>
          <a:lstStyle/>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GB" b="1" dirty="0"/>
          </a:p>
          <a:p>
            <a:r>
              <a:rPr lang="en-GB" sz="3200" b="1" dirty="0">
                <a:latin typeface="Times New Roman" panose="02020603050405020304" pitchFamily="18" charset="0"/>
                <a:cs typeface="Times New Roman" panose="02020603050405020304" pitchFamily="18" charset="0"/>
              </a:rPr>
              <a:t>Aging Population</a:t>
            </a:r>
          </a:p>
          <a:p>
            <a:br>
              <a:rPr lang="en-GB" sz="3200" dirty="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Dr. Salih A Abdulla</a:t>
            </a:r>
            <a:br>
              <a:rPr lang="en-US" sz="3200" b="1"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Geriatric and gerontology</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Fall Semester</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Week 2</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2025-2026 </a:t>
            </a:r>
          </a:p>
        </p:txBody>
      </p:sp>
      <p:pic>
        <p:nvPicPr>
          <p:cNvPr id="2" name="Picture 1" descr="A logo of a university&#10;&#10;Description automatically generated">
            <a:extLst>
              <a:ext uri="{FF2B5EF4-FFF2-40B4-BE49-F238E27FC236}">
                <a16:creationId xmlns:a16="http://schemas.microsoft.com/office/drawing/2014/main" id="{9D403F19-1B79-0AC6-51BF-2A363F1AEB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1661" y="170393"/>
            <a:ext cx="2869809" cy="2305521"/>
          </a:xfrm>
          <a:prstGeom prst="rect">
            <a:avLst/>
          </a:prstGeom>
        </p:spPr>
      </p:pic>
    </p:spTree>
    <p:extLst>
      <p:ext uri="{BB962C8B-B14F-4D97-AF65-F5344CB8AC3E}">
        <p14:creationId xmlns:p14="http://schemas.microsoft.com/office/powerpoint/2010/main" val="4056128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12A26-EBC9-754A-0891-EC227F168A7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D51373-4684-CF31-DFFB-931A42217F64}"/>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Second</a:t>
            </a:r>
            <a:r>
              <a:rPr lang="en-GB" sz="3200" dirty="0">
                <a:latin typeface="Times New Roman" panose="02020603050405020304" pitchFamily="18" charset="0"/>
                <a:cs typeface="Times New Roman" panose="02020603050405020304" pitchFamily="18" charset="0"/>
              </a:rPr>
              <a:t>, the most rapid ageing is in less developed countries. Developed countries will see the fastest change. By 2050, 80% of older adults will reside in low- or middle-income countries, a reverse of what we see today.</a:t>
            </a:r>
          </a:p>
          <a:p>
            <a:pPr marL="0" indent="0" algn="just">
              <a:lnSpc>
                <a:spcPct val="150000"/>
              </a:lnSpc>
              <a:spcBef>
                <a:spcPts val="0"/>
              </a:spcBef>
              <a:buNone/>
            </a:pPr>
            <a:br>
              <a:rPr lang="en-GB" sz="3200" dirty="0">
                <a:latin typeface="Times New Roman" panose="02020603050405020304" pitchFamily="18" charset="0"/>
                <a:cs typeface="Times New Roman" panose="02020603050405020304" pitchFamily="18" charset="0"/>
              </a:rPr>
            </a:br>
            <a:endParaRPr lang="en-GB"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DBEA377A-4873-75CE-8DAF-FA1E35EB95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1"/>
            <a:ext cx="2278965" cy="1392702"/>
          </a:xfrm>
          <a:prstGeom prst="rect">
            <a:avLst/>
          </a:prstGeom>
        </p:spPr>
      </p:pic>
    </p:spTree>
    <p:extLst>
      <p:ext uri="{BB962C8B-B14F-4D97-AF65-F5344CB8AC3E}">
        <p14:creationId xmlns:p14="http://schemas.microsoft.com/office/powerpoint/2010/main" val="10725328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427802-2AF3-60AA-245B-522F64701C1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ABD2EC-F057-67AD-C2DB-45E20B558299}"/>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Third, </a:t>
            </a:r>
            <a:r>
              <a:rPr lang="en-GB" sz="3200" dirty="0">
                <a:latin typeface="Times New Roman" panose="02020603050405020304" pitchFamily="18" charset="0"/>
                <a:cs typeface="Times New Roman" panose="02020603050405020304" pitchFamily="18" charset="0"/>
              </a:rPr>
              <a:t>non-communicable, chronic diseases and disabilities are on the rise diseases, of 26 million a year; occur in adults over the age of 60.</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In 1900, a person primarily died because of infectious diseases has changed considerably. Today, the greatest causes of disease among all countries are non-communicable, chronic diseases such as heart disease and stroke, cancer, asthma and diabetes. </a:t>
            </a:r>
            <a:br>
              <a:rPr lang="en-GB" sz="3200" dirty="0">
                <a:latin typeface="Times New Roman" panose="02020603050405020304" pitchFamily="18" charset="0"/>
                <a:cs typeface="Times New Roman" panose="02020603050405020304" pitchFamily="18" charset="0"/>
              </a:rPr>
            </a:br>
            <a:endParaRPr lang="en-GB"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F5446A44-F03D-CBD0-984F-0F11B86797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1"/>
            <a:ext cx="2278965" cy="1012874"/>
          </a:xfrm>
          <a:prstGeom prst="rect">
            <a:avLst/>
          </a:prstGeom>
        </p:spPr>
      </p:pic>
    </p:spTree>
    <p:extLst>
      <p:ext uri="{BB962C8B-B14F-4D97-AF65-F5344CB8AC3E}">
        <p14:creationId xmlns:p14="http://schemas.microsoft.com/office/powerpoint/2010/main" val="2952910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B056D-9EB9-927B-572E-A6D438CD1AB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28CB66-3BF0-1A94-12DE-EA0C37500329}"/>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7104B917-558B-CD27-5B5E-67D753D28C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617785"/>
          </a:xfrm>
          <a:prstGeom prst="rect">
            <a:avLst/>
          </a:prstGeom>
        </p:spPr>
      </p:pic>
      <p:pic>
        <p:nvPicPr>
          <p:cNvPr id="5" name="Picture 4">
            <a:extLst>
              <a:ext uri="{FF2B5EF4-FFF2-40B4-BE49-F238E27FC236}">
                <a16:creationId xmlns:a16="http://schemas.microsoft.com/office/drawing/2014/main" id="{A4870C4C-17C4-1404-6ED3-E18EDB97AA2B}"/>
              </a:ext>
            </a:extLst>
          </p:cNvPr>
          <p:cNvPicPr>
            <a:picLocks noChangeAspect="1"/>
          </p:cNvPicPr>
          <p:nvPr/>
        </p:nvPicPr>
        <p:blipFill>
          <a:blip r:embed="rId3"/>
          <a:stretch>
            <a:fillRect/>
          </a:stretch>
        </p:blipFill>
        <p:spPr>
          <a:xfrm>
            <a:off x="0" y="0"/>
            <a:ext cx="12192000" cy="6858000"/>
          </a:xfrm>
          <a:prstGeom prst="rect">
            <a:avLst/>
          </a:prstGeom>
        </p:spPr>
      </p:pic>
    </p:spTree>
    <p:extLst>
      <p:ext uri="{BB962C8B-B14F-4D97-AF65-F5344CB8AC3E}">
        <p14:creationId xmlns:p14="http://schemas.microsoft.com/office/powerpoint/2010/main" val="4118213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847517-6487-0717-7E89-8EBA0C3145BD}"/>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Causes of ageing:</a:t>
            </a:r>
          </a:p>
          <a:p>
            <a:pPr marL="0" indent="0" algn="just">
              <a:lnSpc>
                <a:spcPct val="160000"/>
              </a:lnSpc>
              <a:spcBef>
                <a:spcPts val="0"/>
              </a:spcBef>
              <a:buNone/>
            </a:pPr>
            <a:r>
              <a:rPr lang="en-GB" sz="3200" dirty="0">
                <a:latin typeface="Times New Roman" panose="02020603050405020304" pitchFamily="18" charset="0"/>
                <a:cs typeface="Times New Roman" panose="02020603050405020304" pitchFamily="18" charset="0"/>
              </a:rPr>
              <a:t>Although the exact causes of aging remain unknown, scientists are learning a great deal about the aging process and the mechanisms that drive it. They also mentioned that, ageing is caused by the accumulation of damage to the cells. </a:t>
            </a:r>
          </a:p>
          <a:p>
            <a:pPr marL="0" indent="0" algn="just">
              <a:lnSpc>
                <a:spcPct val="160000"/>
              </a:lnSpc>
              <a:spcBef>
                <a:spcPts val="0"/>
              </a:spcBef>
              <a:buNone/>
            </a:pPr>
            <a:r>
              <a:rPr lang="en-GB" sz="3200" b="1" dirty="0">
                <a:latin typeface="Times New Roman" panose="02020603050405020304" pitchFamily="18" charset="0"/>
                <a:cs typeface="Times New Roman" panose="02020603050405020304" pitchFamily="18" charset="0"/>
              </a:rPr>
              <a:t>Some of the causes are unavoidable such as:</a:t>
            </a:r>
          </a:p>
          <a:p>
            <a:pPr marL="0" indent="0" algn="just">
              <a:lnSpc>
                <a:spcPct val="160000"/>
              </a:lnSpc>
              <a:spcBef>
                <a:spcPts val="0"/>
              </a:spcBef>
              <a:buNone/>
            </a:pPr>
            <a:r>
              <a:rPr lang="en-GB" sz="3200" dirty="0">
                <a:latin typeface="Times New Roman" panose="02020603050405020304" pitchFamily="18" charset="0"/>
                <a:cs typeface="Times New Roman" panose="02020603050405020304" pitchFamily="18" charset="0"/>
              </a:rPr>
              <a:t>1.ultraviolet radiation          2.free radicals          3. genetic effects </a:t>
            </a:r>
          </a:p>
          <a:p>
            <a:pPr marL="0" indent="0" algn="just">
              <a:lnSpc>
                <a:spcPct val="160000"/>
              </a:lnSpc>
              <a:spcBef>
                <a:spcPts val="0"/>
              </a:spcBef>
              <a:buNone/>
            </a:pPr>
            <a:r>
              <a:rPr lang="en-GB" sz="3200" dirty="0">
                <a:latin typeface="Times New Roman" panose="02020603050405020304" pitchFamily="18" charset="0"/>
                <a:cs typeface="Times New Roman" panose="02020603050405020304" pitchFamily="18" charset="0"/>
              </a:rPr>
              <a:t>4.Others involve environmental and </a:t>
            </a:r>
            <a:r>
              <a:rPr lang="en-GB" sz="3200" dirty="0" err="1">
                <a:latin typeface="Times New Roman" panose="02020603050405020304" pitchFamily="18" charset="0"/>
                <a:cs typeface="Times New Roman" panose="02020603050405020304" pitchFamily="18" charset="0"/>
              </a:rPr>
              <a:t>behavioral</a:t>
            </a:r>
            <a:r>
              <a:rPr lang="en-GB" sz="3200" dirty="0">
                <a:latin typeface="Times New Roman" panose="02020603050405020304" pitchFamily="18" charset="0"/>
                <a:cs typeface="Times New Roman" panose="02020603050405020304" pitchFamily="18" charset="0"/>
              </a:rPr>
              <a:t> influences. </a:t>
            </a:r>
          </a:p>
        </p:txBody>
      </p:sp>
      <p:pic>
        <p:nvPicPr>
          <p:cNvPr id="4" name="Picture 3" descr="A logo of a university&#10;&#10;Description automatically generated">
            <a:extLst>
              <a:ext uri="{FF2B5EF4-FFF2-40B4-BE49-F238E27FC236}">
                <a16:creationId xmlns:a16="http://schemas.microsoft.com/office/drawing/2014/main" id="{92618AC1-C583-3B80-7AEB-1A89DAF327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984738"/>
          </a:xfrm>
          <a:prstGeom prst="rect">
            <a:avLst/>
          </a:prstGeom>
        </p:spPr>
      </p:pic>
    </p:spTree>
    <p:extLst>
      <p:ext uri="{BB962C8B-B14F-4D97-AF65-F5344CB8AC3E}">
        <p14:creationId xmlns:p14="http://schemas.microsoft.com/office/powerpoint/2010/main" val="22484102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760F92-BA29-56A1-47EF-051755826C87}"/>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indent="0" algn="just">
              <a:lnSpc>
                <a:spcPct val="160000"/>
              </a:lnSpc>
              <a:spcBef>
                <a:spcPts val="0"/>
              </a:spcBef>
              <a:buNone/>
            </a:pPr>
            <a:r>
              <a:rPr lang="en-GB" sz="3200" b="1" dirty="0">
                <a:latin typeface="Times New Roman" panose="02020603050405020304" pitchFamily="18" charset="0"/>
                <a:cs typeface="Times New Roman" panose="02020603050405020304" pitchFamily="18" charset="0"/>
              </a:rPr>
              <a:t>The following is a description setting out five criteria for ageing:</a:t>
            </a:r>
          </a:p>
          <a:p>
            <a:pPr marL="0" indent="0" algn="just">
              <a:lnSpc>
                <a:spcPct val="160000"/>
              </a:lnSpc>
              <a:spcBef>
                <a:spcPts val="0"/>
              </a:spcBef>
              <a:buNone/>
            </a:pPr>
            <a:r>
              <a:rPr lang="en-GB" sz="3200" dirty="0">
                <a:latin typeface="Times New Roman" panose="02020603050405020304" pitchFamily="18" charset="0"/>
                <a:cs typeface="Times New Roman" panose="02020603050405020304" pitchFamily="18" charset="0"/>
              </a:rPr>
              <a:t>1. Cumulative: Effects of ageing increase with time.</a:t>
            </a:r>
          </a:p>
          <a:p>
            <a:pPr marL="0" indent="0" algn="just">
              <a:lnSpc>
                <a:spcPct val="160000"/>
              </a:lnSpc>
              <a:spcBef>
                <a:spcPts val="0"/>
              </a:spcBef>
              <a:buNone/>
            </a:pPr>
            <a:r>
              <a:rPr lang="en-GB" sz="3200" dirty="0">
                <a:latin typeface="Times New Roman" panose="02020603050405020304" pitchFamily="18" charset="0"/>
                <a:cs typeface="Times New Roman" panose="02020603050405020304" pitchFamily="18" charset="0"/>
              </a:rPr>
              <a:t>2. Universal: All members of a species display signs of ageing.</a:t>
            </a:r>
          </a:p>
          <a:p>
            <a:pPr marL="0" indent="0" algn="just">
              <a:lnSpc>
                <a:spcPct val="160000"/>
              </a:lnSpc>
              <a:spcBef>
                <a:spcPts val="0"/>
              </a:spcBef>
              <a:buNone/>
            </a:pPr>
            <a:r>
              <a:rPr lang="en-GB" sz="3200" dirty="0">
                <a:latin typeface="Times New Roman" panose="02020603050405020304" pitchFamily="18" charset="0"/>
                <a:cs typeface="Times New Roman" panose="02020603050405020304" pitchFamily="18" charset="0"/>
              </a:rPr>
              <a:t>3. Progressive: Ageing is a series of gradual changes.</a:t>
            </a:r>
          </a:p>
          <a:p>
            <a:pPr marL="0" indent="0" algn="just">
              <a:lnSpc>
                <a:spcPct val="160000"/>
              </a:lnSpc>
              <a:spcBef>
                <a:spcPts val="0"/>
              </a:spcBef>
              <a:buNone/>
            </a:pPr>
            <a:r>
              <a:rPr lang="en-GB" sz="3200" dirty="0">
                <a:latin typeface="Times New Roman" panose="02020603050405020304" pitchFamily="18" charset="0"/>
                <a:cs typeface="Times New Roman" panose="02020603050405020304" pitchFamily="18" charset="0"/>
              </a:rPr>
              <a:t>4. Intrinsic: Changes would take place even in a "perfect" environment.</a:t>
            </a:r>
          </a:p>
          <a:p>
            <a:pPr marL="0" indent="0">
              <a:lnSpc>
                <a:spcPct val="160000"/>
              </a:lnSpc>
              <a:spcBef>
                <a:spcPts val="0"/>
              </a:spcBef>
              <a:buNone/>
            </a:pPr>
            <a:r>
              <a:rPr lang="en-GB" sz="3200" dirty="0">
                <a:latin typeface="Times New Roman" panose="02020603050405020304" pitchFamily="18" charset="0"/>
                <a:cs typeface="Times New Roman" panose="02020603050405020304" pitchFamily="18" charset="0"/>
              </a:rPr>
              <a:t>S. Deleterious: Changes which occur compromise normal biological functions </a:t>
            </a:r>
            <a:br>
              <a:rPr lang="en-GB" sz="3200" dirty="0">
                <a:latin typeface="Times New Roman" panose="02020603050405020304" pitchFamily="18" charset="0"/>
                <a:cs typeface="Times New Roman" panose="02020603050405020304" pitchFamily="18" charset="0"/>
              </a:rPr>
            </a:b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22EA3788-3FB3-DC95-1DFA-BCAD681A41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9754" y="1"/>
            <a:ext cx="1852246" cy="1041008"/>
          </a:xfrm>
          <a:prstGeom prst="rect">
            <a:avLst/>
          </a:prstGeom>
        </p:spPr>
      </p:pic>
    </p:spTree>
    <p:extLst>
      <p:ext uri="{BB962C8B-B14F-4D97-AF65-F5344CB8AC3E}">
        <p14:creationId xmlns:p14="http://schemas.microsoft.com/office/powerpoint/2010/main" val="3293161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865955-58E1-C470-B790-5B7357B37C6D}"/>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Causes of ageing population: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 Demographic transition from high levels of both fertility and mortality to low levels of both fertility and mortality.</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 Improved National Health Services (NHS) means that the elderly is living longer and are living through diseases that they previously wouldn't have survived.</a:t>
            </a:r>
          </a:p>
          <a:p>
            <a:pPr marL="0" indent="0" algn="just">
              <a:lnSpc>
                <a:spcPct val="150000"/>
              </a:lnSpc>
              <a:spcBef>
                <a:spcPts val="0"/>
              </a:spcBef>
              <a:buNone/>
            </a:pPr>
            <a:br>
              <a:rPr lang="en-GB" sz="3200" dirty="0">
                <a:latin typeface="Times New Roman" panose="02020603050405020304" pitchFamily="18" charset="0"/>
                <a:cs typeface="Times New Roman" panose="02020603050405020304" pitchFamily="18" charset="0"/>
              </a:rPr>
            </a:br>
            <a:endParaRPr lang="en-GB"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77AC2F28-FE2D-F663-0153-B88787B8E5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9754" y="1"/>
            <a:ext cx="1852246" cy="886264"/>
          </a:xfrm>
          <a:prstGeom prst="rect">
            <a:avLst/>
          </a:prstGeom>
        </p:spPr>
      </p:pic>
    </p:spTree>
    <p:extLst>
      <p:ext uri="{BB962C8B-B14F-4D97-AF65-F5344CB8AC3E}">
        <p14:creationId xmlns:p14="http://schemas.microsoft.com/office/powerpoint/2010/main" val="31492166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D127F7-1406-FBBE-2B56-98AC102D9404}"/>
              </a:ext>
            </a:extLst>
          </p:cNvPr>
          <p:cNvSpPr>
            <a:spLocks noGrp="1"/>
          </p:cNvSpPr>
          <p:nvPr>
            <p:ph idx="1"/>
          </p:nvPr>
        </p:nvSpPr>
        <p:spPr>
          <a:xfrm>
            <a:off x="0" y="0"/>
            <a:ext cx="12192000" cy="6858000"/>
          </a:xfrm>
        </p:spPr>
        <p:txBody>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3. Improved health awareness is allowing us to live longer lives. As People choosing to live healthier lifestyles, improved knowledge about healthy eating.</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4. Great improvement in medicine, science, technology, health promotion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and disease prevention activities and programs.</a:t>
            </a:r>
          </a:p>
          <a:p>
            <a:endParaRPr lang="en-GB" dirty="0"/>
          </a:p>
        </p:txBody>
      </p:sp>
      <p:pic>
        <p:nvPicPr>
          <p:cNvPr id="4" name="Picture 3" descr="A logo of a university&#10;&#10;Description automatically generated">
            <a:extLst>
              <a:ext uri="{FF2B5EF4-FFF2-40B4-BE49-F238E27FC236}">
                <a16:creationId xmlns:a16="http://schemas.microsoft.com/office/drawing/2014/main" id="{5F57D7F4-3C64-00A3-DC70-D717810EBF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9754" y="1"/>
            <a:ext cx="1852246" cy="886264"/>
          </a:xfrm>
          <a:prstGeom prst="rect">
            <a:avLst/>
          </a:prstGeom>
        </p:spPr>
      </p:pic>
    </p:spTree>
    <p:extLst>
      <p:ext uri="{BB962C8B-B14F-4D97-AF65-F5344CB8AC3E}">
        <p14:creationId xmlns:p14="http://schemas.microsoft.com/office/powerpoint/2010/main" val="4879754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0CFB6C-F6A7-E777-97D5-8AB222D562B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46DD5F-09D9-2CD8-0D4F-656A7F68D612}"/>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5. Continued economic development is usually accompanied by better and more widespread education, particularly for females, as well as improved life expectancy. Economic improved standard of living, benefits of smaller families, pensions, transition to tertiary employment</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6. Migration </a:t>
            </a:r>
            <a:endParaRPr lang="en-GB" sz="3200" dirty="0"/>
          </a:p>
        </p:txBody>
      </p:sp>
      <p:pic>
        <p:nvPicPr>
          <p:cNvPr id="4" name="Picture 3" descr="A logo of a university&#10;&#10;Description automatically generated">
            <a:extLst>
              <a:ext uri="{FF2B5EF4-FFF2-40B4-BE49-F238E27FC236}">
                <a16:creationId xmlns:a16="http://schemas.microsoft.com/office/drawing/2014/main" id="{0FD814DF-0A6B-9D94-AF52-D56B6E50BD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9754" y="1"/>
            <a:ext cx="1852246" cy="886264"/>
          </a:xfrm>
          <a:prstGeom prst="rect">
            <a:avLst/>
          </a:prstGeom>
        </p:spPr>
      </p:pic>
    </p:spTree>
    <p:extLst>
      <p:ext uri="{BB962C8B-B14F-4D97-AF65-F5344CB8AC3E}">
        <p14:creationId xmlns:p14="http://schemas.microsoft.com/office/powerpoint/2010/main" val="39348292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CE3C4-59E6-668C-7E98-3431038B337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674BC6-97FC-4C93-72C3-161F064AA487}"/>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Impact of ageing:</a:t>
            </a:r>
          </a:p>
          <a:p>
            <a:pPr marL="514350" indent="-514350" algn="just">
              <a:lnSpc>
                <a:spcPct val="150000"/>
              </a:lnSpc>
              <a:spcBef>
                <a:spcPts val="0"/>
              </a:spcBef>
              <a:buAutoNum type="arabicPeriod"/>
            </a:pPr>
            <a:r>
              <a:rPr lang="en-GB" sz="3200" dirty="0">
                <a:latin typeface="Times New Roman" panose="02020603050405020304" pitchFamily="18" charset="0"/>
                <a:cs typeface="Times New Roman" panose="02020603050405020304" pitchFamily="18" charset="0"/>
              </a:rPr>
              <a:t>Strain on the National Health Services (NHS) and government money, as more funds are needed to provide medical and health care to the elderly.</a:t>
            </a:r>
          </a:p>
          <a:p>
            <a:pPr marL="514350" indent="-514350" algn="just">
              <a:lnSpc>
                <a:spcPct val="150000"/>
              </a:lnSpc>
              <a:spcBef>
                <a:spcPts val="0"/>
              </a:spcBef>
              <a:buAutoNum type="arabicPeriod"/>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 Governments have to provide more pensions.</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3.Health care is not securing adequate funding.</a:t>
            </a:r>
          </a:p>
        </p:txBody>
      </p:sp>
      <p:pic>
        <p:nvPicPr>
          <p:cNvPr id="2" name="Picture 1" descr="A logo of a university&#10;&#10;Description automatically generated">
            <a:extLst>
              <a:ext uri="{FF2B5EF4-FFF2-40B4-BE49-F238E27FC236}">
                <a16:creationId xmlns:a16="http://schemas.microsoft.com/office/drawing/2014/main" id="{EA5E5C32-3ABB-4F31-B44D-63293F1D60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928468"/>
          </a:xfrm>
          <a:prstGeom prst="rect">
            <a:avLst/>
          </a:prstGeom>
        </p:spPr>
      </p:pic>
    </p:spTree>
    <p:extLst>
      <p:ext uri="{BB962C8B-B14F-4D97-AF65-F5344CB8AC3E}">
        <p14:creationId xmlns:p14="http://schemas.microsoft.com/office/powerpoint/2010/main" val="37564102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8E52F2-EB9B-758A-155E-08A07345667F}"/>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4. All of the above means more taxes on the workers, as more money is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needed by the government, and the workers that they get that money.</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5. Get even more money, the retirement age is being raised from 65 to 70,</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which means fewer pensions are being paid for, and more people are being taxes.</a:t>
            </a:r>
          </a:p>
        </p:txBody>
      </p:sp>
      <p:pic>
        <p:nvPicPr>
          <p:cNvPr id="4" name="Picture 3" descr="A logo of a university&#10;&#10;Description automatically generated">
            <a:extLst>
              <a:ext uri="{FF2B5EF4-FFF2-40B4-BE49-F238E27FC236}">
                <a16:creationId xmlns:a16="http://schemas.microsoft.com/office/drawing/2014/main" id="{A06E8F6D-87FD-F367-6F6C-A9F5DAFC4D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9754" y="1"/>
            <a:ext cx="1852246" cy="858128"/>
          </a:xfrm>
          <a:prstGeom prst="rect">
            <a:avLst/>
          </a:prstGeom>
        </p:spPr>
      </p:pic>
    </p:spTree>
    <p:extLst>
      <p:ext uri="{BB962C8B-B14F-4D97-AF65-F5344CB8AC3E}">
        <p14:creationId xmlns:p14="http://schemas.microsoft.com/office/powerpoint/2010/main" val="2905277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A99AC8-8586-4310-8813-FA82A2974820}"/>
              </a:ext>
            </a:extLst>
          </p:cNvPr>
          <p:cNvSpPr>
            <a:spLocks noGrp="1"/>
          </p:cNvSpPr>
          <p:nvPr>
            <p:ph idx="1"/>
          </p:nvPr>
        </p:nvSpPr>
        <p:spPr>
          <a:xfrm>
            <a:off x="0" y="0"/>
            <a:ext cx="12192000" cy="6858000"/>
          </a:xfrm>
        </p:spPr>
        <p:txBody>
          <a:bodyPr>
            <a:normAutofit/>
          </a:bodyPr>
          <a:lstStyle/>
          <a:p>
            <a:pPr marL="0" indent="0" algn="just">
              <a:buNone/>
            </a:pPr>
            <a:endParaRPr lang="en-US" sz="3200" b="1" dirty="0">
              <a:latin typeface="Times New Roman" panose="02020603050405020304" pitchFamily="18" charset="0"/>
              <a:cs typeface="Times New Roman" panose="02020603050405020304" pitchFamily="18" charset="0"/>
            </a:endParaRPr>
          </a:p>
          <a:p>
            <a:pPr marL="0" indent="0" algn="just">
              <a:buNone/>
            </a:pPr>
            <a:r>
              <a:rPr lang="en-US" sz="3200" b="1" dirty="0">
                <a:latin typeface="Times New Roman" panose="02020603050405020304" pitchFamily="18" charset="0"/>
                <a:cs typeface="Times New Roman" panose="02020603050405020304" pitchFamily="18" charset="0"/>
              </a:rPr>
              <a:t>LEARNING OBJECTIVES</a:t>
            </a: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After reading this chapter, students will be able to:</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Classify ageing groups</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To know importance of focusing on ageing</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To explain causes of ageing</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To know criteria for ageing</a:t>
            </a:r>
          </a:p>
        </p:txBody>
      </p:sp>
      <p:pic>
        <p:nvPicPr>
          <p:cNvPr id="4" name="Content Placeholder 3" descr="A logo of a university&#10;&#10;Description automatically generated">
            <a:extLst>
              <a:ext uri="{FF2B5EF4-FFF2-40B4-BE49-F238E27FC236}">
                <a16:creationId xmlns:a16="http://schemas.microsoft.com/office/drawing/2014/main" id="{DC71DAB8-1A8B-14D2-90E6-DC5F02761D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1"/>
            <a:ext cx="2095500" cy="1195754"/>
          </a:xfrm>
          <a:prstGeom prst="rect">
            <a:avLst/>
          </a:prstGeom>
        </p:spPr>
      </p:pic>
    </p:spTree>
    <p:extLst>
      <p:ext uri="{BB962C8B-B14F-4D97-AF65-F5344CB8AC3E}">
        <p14:creationId xmlns:p14="http://schemas.microsoft.com/office/powerpoint/2010/main" val="41091734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A28B08-A020-9DB2-8C6C-2A4337A533A3}"/>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dirty="0">
                <a:latin typeface="Times New Roman" panose="02020603050405020304" pitchFamily="18" charset="0"/>
                <a:cs typeface="Times New Roman" panose="02020603050405020304" pitchFamily="18" charset="0"/>
              </a:rPr>
              <a:t>6. Most of older persons have at least one chronic condition.</a:t>
            </a:r>
          </a:p>
          <a:p>
            <a:pPr marL="0" indent="0" algn="just">
              <a:lnSpc>
                <a:spcPct val="150000"/>
              </a:lnSpc>
              <a:spcBef>
                <a:spcPts val="0"/>
              </a:spcBef>
              <a:buNone/>
            </a:pPr>
            <a:endParaRPr lang="en-GB"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dirty="0">
                <a:latin typeface="Times New Roman" panose="02020603050405020304" pitchFamily="18" charset="0"/>
                <a:cs typeface="Times New Roman" panose="02020603050405020304" pitchFamily="18" charset="0"/>
              </a:rPr>
              <a:t>7. Women will make up the greater number of the elderly population, due to their higher life expectancy and morbidity patterns.</a:t>
            </a:r>
          </a:p>
          <a:p>
            <a:pPr marL="0" indent="0" algn="just">
              <a:lnSpc>
                <a:spcPct val="150000"/>
              </a:lnSpc>
              <a:spcBef>
                <a:spcPts val="0"/>
              </a:spcBef>
              <a:buNone/>
            </a:pPr>
            <a:endParaRPr lang="en-GB" dirty="0"/>
          </a:p>
          <a:p>
            <a:pPr marL="0" indent="0" algn="just">
              <a:lnSpc>
                <a:spcPct val="150000"/>
              </a:lnSpc>
              <a:spcBef>
                <a:spcPts val="0"/>
              </a:spcBef>
              <a:buNone/>
            </a:pPr>
            <a:r>
              <a:rPr lang="en-GB" dirty="0">
                <a:latin typeface="Times New Roman" panose="02020603050405020304" pitchFamily="18" charset="0"/>
                <a:cs typeface="Times New Roman" panose="02020603050405020304" pitchFamily="18" charset="0"/>
              </a:rPr>
              <a:t>8.Changing sectors within the economy. An increase in the numbers of retired people will create a bigger market for goods and services linked to older people (e.g. retirement homes).</a:t>
            </a:r>
          </a:p>
        </p:txBody>
      </p:sp>
      <p:pic>
        <p:nvPicPr>
          <p:cNvPr id="4" name="Picture 3" descr="A logo of a university&#10;&#10;Description automatically generated">
            <a:extLst>
              <a:ext uri="{FF2B5EF4-FFF2-40B4-BE49-F238E27FC236}">
                <a16:creationId xmlns:a16="http://schemas.microsoft.com/office/drawing/2014/main" id="{631DE010-0300-292B-F0E2-2BD3E3D94F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9754" y="1"/>
            <a:ext cx="1852246" cy="858128"/>
          </a:xfrm>
          <a:prstGeom prst="rect">
            <a:avLst/>
          </a:prstGeom>
        </p:spPr>
      </p:pic>
    </p:spTree>
    <p:extLst>
      <p:ext uri="{BB962C8B-B14F-4D97-AF65-F5344CB8AC3E}">
        <p14:creationId xmlns:p14="http://schemas.microsoft.com/office/powerpoint/2010/main" val="17184951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4BE73-A0B4-A100-055F-A7C6F3064ED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8CC9BE-52CD-E4B4-4A4F-8152D973ECE5}"/>
              </a:ext>
            </a:extLst>
          </p:cNvPr>
          <p:cNvSpPr>
            <a:spLocks noGrp="1"/>
          </p:cNvSpPr>
          <p:nvPr>
            <p:ph idx="1"/>
          </p:nvPr>
        </p:nvSpPr>
        <p:spPr>
          <a:xfrm>
            <a:off x="0" y="0"/>
            <a:ext cx="12192000" cy="6858000"/>
          </a:xfrm>
        </p:spPr>
        <p:txBody>
          <a:bodyPr>
            <a:normAutofit fontScale="77500" lnSpcReduction="20000"/>
          </a:bodyPr>
          <a:lstStyle/>
          <a:p>
            <a:pPr marL="0" indent="0" algn="just">
              <a:lnSpc>
                <a:spcPct val="16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6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6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60000"/>
              </a:lnSpc>
              <a:spcBef>
                <a:spcPts val="0"/>
              </a:spcBef>
              <a:buNone/>
            </a:pPr>
            <a:r>
              <a:rPr lang="en-GB" sz="4100" dirty="0">
                <a:latin typeface="Times New Roman" panose="02020603050405020304" pitchFamily="18" charset="0"/>
                <a:cs typeface="Times New Roman" panose="02020603050405020304" pitchFamily="18" charset="0"/>
              </a:rPr>
              <a:t>9. Changing population structure implications for the elderly as the proportion of youth decreases in the region and as the family structure becomes more nuclear based, there will be fewer young people to support the elderly in the future.</a:t>
            </a:r>
          </a:p>
          <a:p>
            <a:pPr marL="0" indent="0" algn="just">
              <a:lnSpc>
                <a:spcPct val="160000"/>
              </a:lnSpc>
              <a:spcBef>
                <a:spcPts val="0"/>
              </a:spcBef>
              <a:buNone/>
            </a:pPr>
            <a:endParaRPr lang="en-GB" sz="3800" dirty="0">
              <a:latin typeface="Times New Roman" panose="02020603050405020304" pitchFamily="18" charset="0"/>
              <a:cs typeface="Times New Roman" panose="02020603050405020304" pitchFamily="18" charset="0"/>
            </a:endParaRPr>
          </a:p>
          <a:p>
            <a:pPr marL="0" indent="0">
              <a:lnSpc>
                <a:spcPct val="160000"/>
              </a:lnSpc>
              <a:spcBef>
                <a:spcPts val="0"/>
              </a:spcBef>
              <a:buNone/>
            </a:pPr>
            <a:r>
              <a:rPr lang="en-GB" sz="4100" dirty="0">
                <a:latin typeface="Times New Roman" panose="02020603050405020304" pitchFamily="18" charset="0"/>
                <a:cs typeface="Times New Roman" panose="02020603050405020304" pitchFamily="18" charset="0"/>
              </a:rPr>
              <a:t>10.Governments have to provide more care-homes. </a:t>
            </a:r>
          </a:p>
          <a:p>
            <a:pPr marL="0" indent="0">
              <a:lnSpc>
                <a:spcPct val="160000"/>
              </a:lnSpc>
              <a:spcBef>
                <a:spcPts val="0"/>
              </a:spcBef>
              <a:buNone/>
            </a:pPr>
            <a:br>
              <a:rPr lang="en-GB" sz="3200" dirty="0"/>
            </a:br>
            <a:endParaRPr lang="en-GB" sz="3200" dirty="0">
              <a:latin typeface="Times New Roman" panose="02020603050405020304" pitchFamily="18" charset="0"/>
              <a:cs typeface="Times New Roman" panose="02020603050405020304" pitchFamily="18" charset="0"/>
            </a:endParaRPr>
          </a:p>
        </p:txBody>
      </p:sp>
      <p:pic>
        <p:nvPicPr>
          <p:cNvPr id="5" name="Picture 4" descr="A logo of a university&#10;&#10;Description automatically generated">
            <a:extLst>
              <a:ext uri="{FF2B5EF4-FFF2-40B4-BE49-F238E27FC236}">
                <a16:creationId xmlns:a16="http://schemas.microsoft.com/office/drawing/2014/main" id="{DD64CA56-759A-9749-2003-BE898CF60B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00603" y="0"/>
            <a:ext cx="2091397" cy="1322363"/>
          </a:xfrm>
          <a:prstGeom prst="rect">
            <a:avLst/>
          </a:prstGeom>
        </p:spPr>
      </p:pic>
    </p:spTree>
    <p:extLst>
      <p:ext uri="{BB962C8B-B14F-4D97-AF65-F5344CB8AC3E}">
        <p14:creationId xmlns:p14="http://schemas.microsoft.com/office/powerpoint/2010/main" val="3810922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D36BC-A0C0-865E-25CE-93389C116CD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9E433F-EE46-567E-2929-F605B77D03DE}"/>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11. Ageing population could lead to a shortage of workers and hence push up wages causing wage inflation. Alternatively, firms may have to respond by encouraging more people to enter the workforce, through offering flexible working practices.</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1A919ECB-2AFA-EAC7-A753-CEBACFE54A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420837"/>
          </a:xfrm>
          <a:prstGeom prst="rect">
            <a:avLst/>
          </a:prstGeom>
        </p:spPr>
      </p:pic>
    </p:spTree>
    <p:extLst>
      <p:ext uri="{BB962C8B-B14F-4D97-AF65-F5344CB8AC3E}">
        <p14:creationId xmlns:p14="http://schemas.microsoft.com/office/powerpoint/2010/main" val="37793810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71E27C-2DAC-2F6C-8EC0-852B1F42A69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BFE9BD-A1DE-608E-4CDA-8CC7C2FF4D1D}"/>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12.Increase the importance of the private sector in providing pensions and health care. However, this may cause increased inequality if people can't afford private pensions. </a:t>
            </a:r>
          </a:p>
        </p:txBody>
      </p:sp>
      <p:pic>
        <p:nvPicPr>
          <p:cNvPr id="2" name="Picture 1" descr="A logo of a university&#10;&#10;Description automatically generated">
            <a:extLst>
              <a:ext uri="{FF2B5EF4-FFF2-40B4-BE49-F238E27FC236}">
                <a16:creationId xmlns:a16="http://schemas.microsoft.com/office/drawing/2014/main" id="{798C6102-D24D-C286-C5AC-F1AB02F53B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420837"/>
          </a:xfrm>
          <a:prstGeom prst="rect">
            <a:avLst/>
          </a:prstGeom>
        </p:spPr>
      </p:pic>
    </p:spTree>
    <p:extLst>
      <p:ext uri="{BB962C8B-B14F-4D97-AF65-F5344CB8AC3E}">
        <p14:creationId xmlns:p14="http://schemas.microsoft.com/office/powerpoint/2010/main" val="9446205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3AF516-73BA-0FAC-E7A7-0148D1A37F9A}"/>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Challenges for the future:</a:t>
            </a:r>
          </a:p>
        </p:txBody>
      </p:sp>
      <p:pic>
        <p:nvPicPr>
          <p:cNvPr id="2" name="Picture 1" descr="A logo of a university&#10;&#10;Description automatically generated">
            <a:extLst>
              <a:ext uri="{FF2B5EF4-FFF2-40B4-BE49-F238E27FC236}">
                <a16:creationId xmlns:a16="http://schemas.microsoft.com/office/drawing/2014/main" id="{15B9E906-F4DE-129B-942E-0415F04FA3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9754" y="1"/>
            <a:ext cx="1852246" cy="1195754"/>
          </a:xfrm>
          <a:prstGeom prst="rect">
            <a:avLst/>
          </a:prstGeom>
        </p:spPr>
      </p:pic>
      <p:graphicFrame>
        <p:nvGraphicFramePr>
          <p:cNvPr id="4" name="Diagram 3">
            <a:extLst>
              <a:ext uri="{FF2B5EF4-FFF2-40B4-BE49-F238E27FC236}">
                <a16:creationId xmlns:a16="http://schemas.microsoft.com/office/drawing/2014/main" id="{3C8FEB5E-1DCD-97BD-2A2B-DE9107492FFF}"/>
              </a:ext>
            </a:extLst>
          </p:cNvPr>
          <p:cNvGraphicFramePr/>
          <p:nvPr>
            <p:extLst>
              <p:ext uri="{D42A27DB-BD31-4B8C-83A1-F6EECF244321}">
                <p14:modId xmlns:p14="http://schemas.microsoft.com/office/powerpoint/2010/main" val="1201250026"/>
              </p:ext>
            </p:extLst>
          </p:nvPr>
        </p:nvGraphicFramePr>
        <p:xfrm>
          <a:off x="0" y="801859"/>
          <a:ext cx="12192000" cy="581256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154065381"/>
      </p:ext>
    </p:extLst>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91D4C-D822-3979-86E5-270CC28A3C1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1412F7-C825-CA23-77C4-46D724CD7458}"/>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gn="just">
              <a:lnSpc>
                <a:spcPct val="160000"/>
              </a:lnSpc>
              <a:spcBef>
                <a:spcPts val="0"/>
              </a:spcBef>
              <a:buNone/>
            </a:pPr>
            <a:r>
              <a:rPr lang="en-GB" sz="3500" b="1" dirty="0">
                <a:latin typeface="Times New Roman" panose="02020603050405020304" pitchFamily="18" charset="0"/>
                <a:cs typeface="Times New Roman" panose="02020603050405020304" pitchFamily="18" charset="0"/>
              </a:rPr>
              <a:t>The developmental tasks that is necessary for successful aging:</a:t>
            </a:r>
          </a:p>
          <a:p>
            <a:pPr marL="0" indent="0" algn="just">
              <a:lnSpc>
                <a:spcPct val="160000"/>
              </a:lnSpc>
              <a:spcBef>
                <a:spcPts val="0"/>
              </a:spcBef>
              <a:buNone/>
            </a:pPr>
            <a:r>
              <a:rPr lang="en-GB" sz="3500" dirty="0">
                <a:latin typeface="Times New Roman" panose="02020603050405020304" pitchFamily="18" charset="0"/>
                <a:cs typeface="Times New Roman" panose="02020603050405020304" pitchFamily="18" charset="0"/>
              </a:rPr>
              <a:t>1. Adjusting to declining health and physical strength</a:t>
            </a:r>
          </a:p>
          <a:p>
            <a:pPr marL="0" indent="0" algn="just">
              <a:lnSpc>
                <a:spcPct val="160000"/>
              </a:lnSpc>
              <a:spcBef>
                <a:spcPts val="0"/>
              </a:spcBef>
              <a:buNone/>
            </a:pPr>
            <a:r>
              <a:rPr lang="en-GB" sz="3500" dirty="0">
                <a:latin typeface="Times New Roman" panose="02020603050405020304" pitchFamily="18" charset="0"/>
                <a:cs typeface="Times New Roman" panose="02020603050405020304" pitchFamily="18" charset="0"/>
              </a:rPr>
              <a:t>2. Adjusting to retirement and reduce income</a:t>
            </a:r>
          </a:p>
          <a:p>
            <a:pPr marL="0" indent="0" algn="just">
              <a:lnSpc>
                <a:spcPct val="160000"/>
              </a:lnSpc>
              <a:spcBef>
                <a:spcPts val="0"/>
              </a:spcBef>
              <a:buNone/>
            </a:pPr>
            <a:r>
              <a:rPr lang="en-GB" sz="3500" dirty="0">
                <a:latin typeface="Times New Roman" panose="02020603050405020304" pitchFamily="18" charset="0"/>
                <a:cs typeface="Times New Roman" panose="02020603050405020304" pitchFamily="18" charset="0"/>
              </a:rPr>
              <a:t>3. Adjusting to death of a spouse</a:t>
            </a:r>
          </a:p>
          <a:p>
            <a:pPr marL="0" indent="0" algn="just">
              <a:lnSpc>
                <a:spcPct val="160000"/>
              </a:lnSpc>
              <a:spcBef>
                <a:spcPts val="0"/>
              </a:spcBef>
              <a:buNone/>
            </a:pPr>
            <a:r>
              <a:rPr lang="en-GB" sz="3500" dirty="0">
                <a:latin typeface="Times New Roman" panose="02020603050405020304" pitchFamily="18" charset="0"/>
                <a:cs typeface="Times New Roman" panose="02020603050405020304" pitchFamily="18" charset="0"/>
              </a:rPr>
              <a:t>4. Establish associations with others in the same age</a:t>
            </a:r>
          </a:p>
          <a:p>
            <a:pPr marL="0" indent="0" algn="just">
              <a:lnSpc>
                <a:spcPct val="160000"/>
              </a:lnSpc>
              <a:spcBef>
                <a:spcPts val="0"/>
              </a:spcBef>
              <a:buNone/>
            </a:pPr>
            <a:r>
              <a:rPr lang="en-GB" sz="3500" dirty="0">
                <a:latin typeface="Times New Roman" panose="02020603050405020304" pitchFamily="18" charset="0"/>
                <a:cs typeface="Times New Roman" panose="02020603050405020304" pitchFamily="18" charset="0"/>
              </a:rPr>
              <a:t>5. Maintaining a satisfactory living arrangement</a:t>
            </a:r>
          </a:p>
          <a:p>
            <a:pPr marL="0" indent="0" algn="just">
              <a:lnSpc>
                <a:spcPct val="160000"/>
              </a:lnSpc>
              <a:spcBef>
                <a:spcPts val="0"/>
              </a:spcBef>
              <a:buNone/>
            </a:pPr>
            <a:r>
              <a:rPr lang="en-GB" sz="3500" dirty="0">
                <a:latin typeface="Times New Roman" panose="02020603050405020304" pitchFamily="18" charset="0"/>
                <a:cs typeface="Times New Roman" panose="02020603050405020304" pitchFamily="18" charset="0"/>
              </a:rPr>
              <a:t>6. Adapting to changes in social roles </a:t>
            </a:r>
          </a:p>
        </p:txBody>
      </p:sp>
      <p:pic>
        <p:nvPicPr>
          <p:cNvPr id="2" name="Picture 1" descr="A logo of a university&#10;&#10;Description automatically generated">
            <a:extLst>
              <a:ext uri="{FF2B5EF4-FFF2-40B4-BE49-F238E27FC236}">
                <a16:creationId xmlns:a16="http://schemas.microsoft.com/office/drawing/2014/main" id="{DA2639DE-75D2-E35F-D882-779B98A258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1"/>
            <a:ext cx="2278965" cy="998806"/>
          </a:xfrm>
          <a:prstGeom prst="rect">
            <a:avLst/>
          </a:prstGeom>
        </p:spPr>
      </p:pic>
    </p:spTree>
    <p:extLst>
      <p:ext uri="{BB962C8B-B14F-4D97-AF65-F5344CB8AC3E}">
        <p14:creationId xmlns:p14="http://schemas.microsoft.com/office/powerpoint/2010/main" val="3263744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E2B003-FBB4-6FB5-EF35-FE9747E2283D}"/>
              </a:ext>
            </a:extLst>
          </p:cNvPr>
          <p:cNvSpPr>
            <a:spLocks noGrp="1"/>
          </p:cNvSpPr>
          <p:nvPr>
            <p:ph idx="1"/>
          </p:nvPr>
        </p:nvSpPr>
        <p:spPr>
          <a:xfrm>
            <a:off x="0" y="0"/>
            <a:ext cx="12192000" cy="6858000"/>
          </a:xfrm>
        </p:spPr>
        <p:txBody>
          <a:bodyPr>
            <a:normAutofit fontScale="92500" lnSpcReduction="20000"/>
          </a:bodyPr>
          <a:lstStyle/>
          <a:p>
            <a:pPr marL="0" indent="0" algn="just">
              <a:lnSpc>
                <a:spcPct val="150000"/>
              </a:lnSpc>
              <a:spcBef>
                <a:spcPts val="0"/>
              </a:spcBef>
              <a:buNone/>
            </a:pPr>
            <a:r>
              <a:rPr lang="en-US" sz="4100" b="1" dirty="0">
                <a:latin typeface="Times New Roman" panose="02020603050405020304" pitchFamily="18" charset="0"/>
                <a:cs typeface="Times New Roman" panose="02020603050405020304" pitchFamily="18" charset="0"/>
              </a:rPr>
              <a:t>Outline</a:t>
            </a:r>
          </a:p>
          <a:p>
            <a:pPr marL="0" indent="0" algn="just">
              <a:lnSpc>
                <a:spcPct val="150000"/>
              </a:lnSpc>
              <a:spcBef>
                <a:spcPts val="0"/>
              </a:spcBef>
              <a:buNone/>
            </a:pPr>
            <a:r>
              <a:rPr lang="en-US" sz="3800" dirty="0">
                <a:latin typeface="Times New Roman" panose="02020603050405020304" pitchFamily="18" charset="0"/>
                <a:cs typeface="Times New Roman" panose="02020603050405020304" pitchFamily="18" charset="0"/>
              </a:rPr>
              <a:t>Introduction</a:t>
            </a:r>
          </a:p>
          <a:p>
            <a:pPr marL="0" indent="0" algn="just">
              <a:lnSpc>
                <a:spcPct val="150000"/>
              </a:lnSpc>
              <a:spcBef>
                <a:spcPts val="0"/>
              </a:spcBef>
              <a:buNone/>
            </a:pPr>
            <a:r>
              <a:rPr lang="en-US" sz="3800" dirty="0">
                <a:latin typeface="Times New Roman" panose="02020603050405020304" pitchFamily="18" charset="0"/>
                <a:cs typeface="Times New Roman" panose="02020603050405020304" pitchFamily="18" charset="0"/>
              </a:rPr>
              <a:t>Classification of ageing</a:t>
            </a:r>
          </a:p>
          <a:p>
            <a:pPr marL="0" indent="0" algn="just">
              <a:lnSpc>
                <a:spcPct val="150000"/>
              </a:lnSpc>
              <a:spcBef>
                <a:spcPts val="0"/>
              </a:spcBef>
              <a:buNone/>
            </a:pPr>
            <a:r>
              <a:rPr lang="en-US" sz="3800" dirty="0">
                <a:latin typeface="Times New Roman" panose="02020603050405020304" pitchFamily="18" charset="0"/>
                <a:cs typeface="Times New Roman" panose="02020603050405020304" pitchFamily="18" charset="0"/>
              </a:rPr>
              <a:t>Importance of focusing on ageing</a:t>
            </a:r>
          </a:p>
          <a:p>
            <a:pPr marL="0" indent="0" algn="just">
              <a:lnSpc>
                <a:spcPct val="150000"/>
              </a:lnSpc>
              <a:spcBef>
                <a:spcPts val="0"/>
              </a:spcBef>
              <a:buNone/>
            </a:pPr>
            <a:r>
              <a:rPr lang="en-US" sz="3800" dirty="0">
                <a:latin typeface="Times New Roman" panose="02020603050405020304" pitchFamily="18" charset="0"/>
                <a:cs typeface="Times New Roman" panose="02020603050405020304" pitchFamily="18" charset="0"/>
              </a:rPr>
              <a:t>Criteria for ageing</a:t>
            </a:r>
          </a:p>
          <a:p>
            <a:pPr marL="0" indent="0" algn="just">
              <a:lnSpc>
                <a:spcPct val="150000"/>
              </a:lnSpc>
              <a:spcBef>
                <a:spcPts val="0"/>
              </a:spcBef>
              <a:buNone/>
            </a:pPr>
            <a:r>
              <a:rPr lang="en-US" sz="3800" dirty="0">
                <a:latin typeface="Times New Roman" panose="02020603050405020304" pitchFamily="18" charset="0"/>
                <a:cs typeface="Times New Roman" panose="02020603050405020304" pitchFamily="18" charset="0"/>
              </a:rPr>
              <a:t>Causes of ageing population</a:t>
            </a:r>
          </a:p>
          <a:p>
            <a:pPr marL="0" indent="0" algn="just">
              <a:lnSpc>
                <a:spcPct val="150000"/>
              </a:lnSpc>
              <a:spcBef>
                <a:spcPts val="0"/>
              </a:spcBef>
              <a:buNone/>
            </a:pPr>
            <a:r>
              <a:rPr lang="en-US" sz="3800" dirty="0">
                <a:latin typeface="Times New Roman" panose="02020603050405020304" pitchFamily="18" charset="0"/>
                <a:cs typeface="Times New Roman" panose="02020603050405020304" pitchFamily="18" charset="0"/>
              </a:rPr>
              <a:t>Impact of ageing</a:t>
            </a:r>
          </a:p>
          <a:p>
            <a:pPr marL="0" indent="0" algn="just">
              <a:lnSpc>
                <a:spcPct val="150000"/>
              </a:lnSpc>
              <a:spcBef>
                <a:spcPts val="0"/>
              </a:spcBef>
              <a:buNone/>
            </a:pPr>
            <a:r>
              <a:rPr lang="en-US" sz="3800" dirty="0">
                <a:latin typeface="Times New Roman" panose="02020603050405020304" pitchFamily="18" charset="0"/>
                <a:cs typeface="Times New Roman" panose="02020603050405020304" pitchFamily="18" charset="0"/>
              </a:rPr>
              <a:t>Challenges for the future</a:t>
            </a:r>
          </a:p>
          <a:p>
            <a:pPr marL="0" indent="0" algn="just">
              <a:lnSpc>
                <a:spcPct val="150000"/>
              </a:lnSpc>
              <a:spcBef>
                <a:spcPts val="0"/>
              </a:spcBef>
              <a:buNone/>
            </a:pPr>
            <a:r>
              <a:rPr lang="en-US" sz="3800" dirty="0">
                <a:latin typeface="Times New Roman" panose="02020603050405020304" pitchFamily="18" charset="0"/>
                <a:cs typeface="Times New Roman" panose="02020603050405020304" pitchFamily="18" charset="0"/>
              </a:rPr>
              <a:t>Developmental tasks</a:t>
            </a:r>
          </a:p>
          <a:p>
            <a:pPr marL="0" indent="0" algn="just">
              <a:lnSpc>
                <a:spcPct val="150000"/>
              </a:lnSpc>
              <a:spcBef>
                <a:spcPts val="0"/>
              </a:spcBef>
              <a:buNone/>
            </a:pPr>
            <a:endParaRPr lang="en-US" sz="4100" b="1" dirty="0">
              <a:latin typeface="Times New Roman" panose="02020603050405020304" pitchFamily="18" charset="0"/>
              <a:cs typeface="Times New Roman" panose="02020603050405020304" pitchFamily="18" charset="0"/>
            </a:endParaRPr>
          </a:p>
        </p:txBody>
      </p:sp>
      <p:pic>
        <p:nvPicPr>
          <p:cNvPr id="2" name="Content Placeholder 3" descr="A logo of a university&#10;&#10;Description automatically generated">
            <a:extLst>
              <a:ext uri="{FF2B5EF4-FFF2-40B4-BE49-F238E27FC236}">
                <a16:creationId xmlns:a16="http://schemas.microsoft.com/office/drawing/2014/main" id="{E5E4D33B-22EE-ED2F-95A5-958C4B08EB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1"/>
            <a:ext cx="2095500" cy="1195754"/>
          </a:xfrm>
          <a:prstGeom prst="rect">
            <a:avLst/>
          </a:prstGeom>
        </p:spPr>
      </p:pic>
    </p:spTree>
    <p:extLst>
      <p:ext uri="{BB962C8B-B14F-4D97-AF65-F5344CB8AC3E}">
        <p14:creationId xmlns:p14="http://schemas.microsoft.com/office/powerpoint/2010/main" val="4193993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2E04AB-209C-18F2-6B96-359D290609F4}"/>
              </a:ext>
            </a:extLst>
          </p:cNvPr>
          <p:cNvSpPr>
            <a:spLocks noGrp="1"/>
          </p:cNvSpPr>
          <p:nvPr>
            <p:ph idx="1"/>
          </p:nvPr>
        </p:nvSpPr>
        <p:spPr>
          <a:xfrm>
            <a:off x="0" y="-1"/>
            <a:ext cx="12192000" cy="6858001"/>
          </a:xfrm>
        </p:spPr>
        <p:txBody>
          <a:bodyPr>
            <a:no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Introduction</a:t>
            </a:r>
          </a:p>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One of the biggest social transformations is the ageing of populations worldwide. In the World Health Organization (WHO) Eastern Mediterranean Region, every country is facing the challenge of population ageing, with minor variations in magnitude and pace.</a:t>
            </a:r>
          </a:p>
        </p:txBody>
      </p:sp>
      <p:pic>
        <p:nvPicPr>
          <p:cNvPr id="4" name="Picture 3" descr="A logo of a university&#10;&#10;Description automatically generated">
            <a:extLst>
              <a:ext uri="{FF2B5EF4-FFF2-40B4-BE49-F238E27FC236}">
                <a16:creationId xmlns:a16="http://schemas.microsoft.com/office/drawing/2014/main" id="{698081D5-ED0F-46E5-9391-25890E04E4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11508" y="0"/>
            <a:ext cx="2180492" cy="914401"/>
          </a:xfrm>
          <a:prstGeom prst="rect">
            <a:avLst/>
          </a:prstGeom>
        </p:spPr>
      </p:pic>
    </p:spTree>
    <p:extLst>
      <p:ext uri="{BB962C8B-B14F-4D97-AF65-F5344CB8AC3E}">
        <p14:creationId xmlns:p14="http://schemas.microsoft.com/office/powerpoint/2010/main" val="2500049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346627-795B-4E9B-D6EC-2F06D7C13CE5}"/>
              </a:ext>
            </a:extLst>
          </p:cNvPr>
          <p:cNvSpPr>
            <a:spLocks noGrp="1"/>
          </p:cNvSpPr>
          <p:nvPr>
            <p:ph idx="1"/>
          </p:nvPr>
        </p:nvSpPr>
        <p:spPr>
          <a:xfrm>
            <a:off x="0" y="0"/>
            <a:ext cx="12192000" cy="6858000"/>
          </a:xfrm>
        </p:spPr>
        <p:txBody>
          <a:bodyPr>
            <a:noAutofit/>
          </a:bodyPr>
          <a:lstStyle/>
          <a:p>
            <a:pPr marL="0" indent="0" algn="just">
              <a:lnSpc>
                <a:spcPct val="170000"/>
              </a:lnSpc>
              <a:spcBef>
                <a:spcPts val="0"/>
              </a:spcBef>
              <a:buNone/>
            </a:pPr>
            <a:endParaRPr lang="en-US" sz="3200" dirty="0">
              <a:latin typeface="Times New Roman" panose="02020603050405020304" pitchFamily="18" charset="0"/>
              <a:cs typeface="Times New Roman" panose="02020603050405020304" pitchFamily="18" charset="0"/>
            </a:endParaRPr>
          </a:p>
          <a:p>
            <a:pPr marL="0" indent="0" algn="just">
              <a:lnSpc>
                <a:spcPct val="170000"/>
              </a:lnSpc>
              <a:spcBef>
                <a:spcPts val="0"/>
              </a:spcBef>
              <a:buNone/>
            </a:pPr>
            <a:endParaRPr lang="en-US"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Nurses must be prepared to meet the challenges of caring for this rapidly increasing segment of population. The nurse must be aware of the characteristics of the aging population, special concerns of these individuals, and issues of importance to those individuals who will most likely dominate nursing practice in the 1st century. </a:t>
            </a:r>
            <a:br>
              <a:rPr lang="en-GB" sz="3200" dirty="0">
                <a:latin typeface="Times New Roman" panose="02020603050405020304" pitchFamily="18" charset="0"/>
                <a:cs typeface="Times New Roman" panose="02020603050405020304" pitchFamily="18" charset="0"/>
              </a:rPr>
            </a:b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27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BC62AA41-74D5-5F1A-3F64-26AA2333D5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3994" y="1"/>
            <a:ext cx="2039814" cy="815925"/>
          </a:xfrm>
          <a:prstGeom prst="rect">
            <a:avLst/>
          </a:prstGeom>
        </p:spPr>
      </p:pic>
    </p:spTree>
    <p:extLst>
      <p:ext uri="{BB962C8B-B14F-4D97-AF65-F5344CB8AC3E}">
        <p14:creationId xmlns:p14="http://schemas.microsoft.com/office/powerpoint/2010/main" val="3837607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84D7BD-FE8A-2F93-C72C-E4B8E4C02F91}"/>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5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5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500" b="1" dirty="0">
                <a:latin typeface="Times New Roman" panose="02020603050405020304" pitchFamily="18" charset="0"/>
                <a:cs typeface="Times New Roman" panose="02020603050405020304" pitchFamily="18" charset="0"/>
              </a:rPr>
              <a:t>Classification of Aging:</a:t>
            </a:r>
          </a:p>
          <a:p>
            <a:pPr marL="0" indent="0" algn="just">
              <a:lnSpc>
                <a:spcPct val="150000"/>
              </a:lnSpc>
              <a:spcBef>
                <a:spcPts val="0"/>
              </a:spcBef>
              <a:buNone/>
            </a:pPr>
            <a:r>
              <a:rPr lang="en-GB" sz="3500" dirty="0">
                <a:latin typeface="Times New Roman" panose="02020603050405020304" pitchFamily="18" charset="0"/>
                <a:cs typeface="Times New Roman" panose="02020603050405020304" pitchFamily="18" charset="0"/>
              </a:rPr>
              <a:t>Age classification varied between countries and over time, reflecting in many instances the social class differences or functional ability related to the workforce.  </a:t>
            </a:r>
          </a:p>
        </p:txBody>
      </p:sp>
      <p:pic>
        <p:nvPicPr>
          <p:cNvPr id="4" name="Picture 3" descr="A logo of a university&#10;&#10;Description automatically generated">
            <a:extLst>
              <a:ext uri="{FF2B5EF4-FFF2-40B4-BE49-F238E27FC236}">
                <a16:creationId xmlns:a16="http://schemas.microsoft.com/office/drawing/2014/main" id="{E31AD071-1583-05D1-D7D0-0A92579A2C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3994" y="1"/>
            <a:ext cx="2039814" cy="815925"/>
          </a:xfrm>
          <a:prstGeom prst="rect">
            <a:avLst/>
          </a:prstGeom>
        </p:spPr>
      </p:pic>
    </p:spTree>
    <p:extLst>
      <p:ext uri="{BB962C8B-B14F-4D97-AF65-F5344CB8AC3E}">
        <p14:creationId xmlns:p14="http://schemas.microsoft.com/office/powerpoint/2010/main" val="511389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84DC79-C327-7D80-84C2-104B4982CE7A}"/>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In the United States older adult population can be divided into three life categories subgroups: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Young-old (approximately 65-74)</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Middle-old (ages 75-84)</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•Old-old (over age 85) </a:t>
            </a:r>
            <a:endParaRPr lang="en-US"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522D547F-CD5B-F04E-B6F1-9B59B1683A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03655" y="0"/>
            <a:ext cx="2166424" cy="914400"/>
          </a:xfrm>
          <a:prstGeom prst="rect">
            <a:avLst/>
          </a:prstGeom>
        </p:spPr>
      </p:pic>
    </p:spTree>
    <p:extLst>
      <p:ext uri="{BB962C8B-B14F-4D97-AF65-F5344CB8AC3E}">
        <p14:creationId xmlns:p14="http://schemas.microsoft.com/office/powerpoint/2010/main" val="1098463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425CC3-7425-A769-4C3F-2BA0AF93A302}"/>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According to WHO, the elderly population is categorized into the following groups in Africa:</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Age 60 to less than 75 years ................. The young-old</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Age 75 to less than 85 years ... ............. The middle -old</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•Age 85years and the older .................. The old-old </a:t>
            </a:r>
            <a:r>
              <a:rPr lang="en-GB" sz="3600" dirty="0">
                <a:latin typeface="Times New Roman" panose="02020603050405020304" pitchFamily="18" charset="0"/>
                <a:cs typeface="Times New Roman" panose="02020603050405020304" pitchFamily="18" charset="0"/>
              </a:rPr>
              <a:t> </a:t>
            </a:r>
            <a:endParaRPr lang="en-GB" sz="3200" dirty="0"/>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6DCC51EC-5533-43A4-316E-16593A3559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84899" y="0"/>
            <a:ext cx="2307101" cy="1153551"/>
          </a:xfrm>
          <a:prstGeom prst="rect">
            <a:avLst/>
          </a:prstGeom>
        </p:spPr>
      </p:pic>
    </p:spTree>
    <p:extLst>
      <p:ext uri="{BB962C8B-B14F-4D97-AF65-F5344CB8AC3E}">
        <p14:creationId xmlns:p14="http://schemas.microsoft.com/office/powerpoint/2010/main" val="3222683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9C0A46-5F6A-6FBA-10E7-3342DB6EE780}"/>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Why is it urgent and highly important for all of us to focus on ageing?</a:t>
            </a: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First</a:t>
            </a:r>
            <a:r>
              <a:rPr lang="en-GB" sz="3200" dirty="0">
                <a:latin typeface="Times New Roman" panose="02020603050405020304" pitchFamily="18" charset="0"/>
                <a:cs typeface="Times New Roman" panose="02020603050405020304" pitchFamily="18" charset="0"/>
              </a:rPr>
              <a:t>, there will be older persons than ever before the number of people aged 60 and above today is double what it was in 1980, and the absolute number of persons aged 60 years and over is expected to increase from 605 million to 2 billion by 2050.</a:t>
            </a:r>
          </a:p>
        </p:txBody>
      </p:sp>
      <p:pic>
        <p:nvPicPr>
          <p:cNvPr id="4" name="Picture 3" descr="A logo of a university&#10;&#10;Description automatically generated">
            <a:extLst>
              <a:ext uri="{FF2B5EF4-FFF2-40B4-BE49-F238E27FC236}">
                <a16:creationId xmlns:a16="http://schemas.microsoft.com/office/drawing/2014/main" id="{FA694605-F3AD-C4CF-2E71-46FAC7539D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308295"/>
          </a:xfrm>
          <a:prstGeom prst="rect">
            <a:avLst/>
          </a:prstGeom>
        </p:spPr>
      </p:pic>
    </p:spTree>
    <p:extLst>
      <p:ext uri="{BB962C8B-B14F-4D97-AF65-F5344CB8AC3E}">
        <p14:creationId xmlns:p14="http://schemas.microsoft.com/office/powerpoint/2010/main" val="39072960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287</TotalTime>
  <Words>1187</Words>
  <Application>Microsoft Office PowerPoint</Application>
  <PresentationFormat>Widescreen</PresentationFormat>
  <Paragraphs>137</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Salih Ahmed</dc:creator>
  <cp:lastModifiedBy>sultan-tech</cp:lastModifiedBy>
  <cp:revision>76</cp:revision>
  <dcterms:created xsi:type="dcterms:W3CDTF">2025-09-13T20:38:58Z</dcterms:created>
  <dcterms:modified xsi:type="dcterms:W3CDTF">2025-09-25T16:27:56Z</dcterms:modified>
</cp:coreProperties>
</file>