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80" r:id="rId3"/>
    <p:sldId id="281" r:id="rId4"/>
    <p:sldId id="261" r:id="rId5"/>
    <p:sldId id="282" r:id="rId6"/>
    <p:sldId id="283" r:id="rId7"/>
    <p:sldId id="262" r:id="rId8"/>
    <p:sldId id="309" r:id="rId9"/>
    <p:sldId id="263" r:id="rId10"/>
    <p:sldId id="284" r:id="rId11"/>
    <p:sldId id="264" r:id="rId12"/>
    <p:sldId id="285" r:id="rId13"/>
    <p:sldId id="265" r:id="rId14"/>
    <p:sldId id="266" r:id="rId15"/>
    <p:sldId id="296" r:id="rId16"/>
    <p:sldId id="277" r:id="rId17"/>
    <p:sldId id="311" r:id="rId18"/>
    <p:sldId id="286" r:id="rId19"/>
    <p:sldId id="267" r:id="rId20"/>
    <p:sldId id="287" r:id="rId21"/>
    <p:sldId id="297" r:id="rId22"/>
    <p:sldId id="268" r:id="rId23"/>
    <p:sldId id="298" r:id="rId24"/>
    <p:sldId id="288" r:id="rId25"/>
    <p:sldId id="301" r:id="rId26"/>
    <p:sldId id="302" r:id="rId27"/>
    <p:sldId id="303" r:id="rId28"/>
    <p:sldId id="304" r:id="rId29"/>
    <p:sldId id="305" r:id="rId30"/>
    <p:sldId id="306" r:id="rId31"/>
    <p:sldId id="278" r:id="rId32"/>
    <p:sldId id="291" r:id="rId33"/>
    <p:sldId id="271" r:id="rId34"/>
    <p:sldId id="308" r:id="rId35"/>
    <p:sldId id="272" r:id="rId36"/>
    <p:sldId id="295" r:id="rId37"/>
    <p:sldId id="294" r:id="rId38"/>
    <p:sldId id="279" r:id="rId39"/>
    <p:sldId id="310" r:id="rId4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7098D75-B88C-4D3C-B1A0-CBD330391D8D}" type="doc">
      <dgm:prSet loTypeId="urn:microsoft.com/office/officeart/2005/8/layout/chevron2" loCatId="list" qsTypeId="urn:microsoft.com/office/officeart/2005/8/quickstyle/simple1" qsCatId="simple" csTypeId="urn:microsoft.com/office/officeart/2005/8/colors/colorful1" csCatId="colorful" phldr="1"/>
      <dgm:spPr/>
      <dgm:t>
        <a:bodyPr/>
        <a:lstStyle/>
        <a:p>
          <a:endParaRPr lang="en-GB"/>
        </a:p>
      </dgm:t>
    </dgm:pt>
    <dgm:pt modelId="{4531949E-7666-4E6F-A35E-D5844ACE8FDC}">
      <dgm:prSet custT="1"/>
      <dgm:spPr/>
      <dgm:t>
        <a:bodyPr/>
        <a:lstStyle/>
        <a:p>
          <a:endParaRPr lang="en-GB" sz="2800"/>
        </a:p>
      </dgm:t>
    </dgm:pt>
    <dgm:pt modelId="{65272B44-756A-4E73-81FD-E89731F81D6A}" type="parTrans" cxnId="{D7B4B495-CC22-4F31-B674-DDDE3005BAB4}">
      <dgm:prSet/>
      <dgm:spPr/>
      <dgm:t>
        <a:bodyPr/>
        <a:lstStyle/>
        <a:p>
          <a:endParaRPr lang="en-GB"/>
        </a:p>
      </dgm:t>
    </dgm:pt>
    <dgm:pt modelId="{BDB10B7F-1738-4E1E-AA6F-BD4C1F91DB41}" type="sibTrans" cxnId="{D7B4B495-CC22-4F31-B674-DDDE3005BAB4}">
      <dgm:prSet/>
      <dgm:spPr/>
      <dgm:t>
        <a:bodyPr/>
        <a:lstStyle/>
        <a:p>
          <a:endParaRPr lang="en-GB"/>
        </a:p>
      </dgm:t>
    </dgm:pt>
    <dgm:pt modelId="{EF1E88D8-4EB6-478D-9022-A19310357673}">
      <dgm:prSet custT="1"/>
      <dgm:spPr/>
      <dgm:t>
        <a:bodyPr/>
        <a:lstStyle/>
        <a:p>
          <a:pPr>
            <a:buNone/>
          </a:pPr>
          <a:r>
            <a:rPr lang="en-US" sz="3200" dirty="0">
              <a:latin typeface="Times New Roman" panose="02020603050405020304" pitchFamily="18" charset="0"/>
              <a:cs typeface="Times New Roman" panose="02020603050405020304" pitchFamily="18" charset="0"/>
            </a:rPr>
            <a:t>• Social structure does not change and relatively permanent.</a:t>
          </a:r>
          <a:endParaRPr lang="en-GB" sz="3200" dirty="0"/>
        </a:p>
      </dgm:t>
    </dgm:pt>
    <dgm:pt modelId="{7E09D55D-15E1-4AC3-8389-24B0A607F9BC}" type="parTrans" cxnId="{42C75667-D1B6-4901-A06A-D08435F9EE09}">
      <dgm:prSet/>
      <dgm:spPr/>
      <dgm:t>
        <a:bodyPr/>
        <a:lstStyle/>
        <a:p>
          <a:endParaRPr lang="en-GB"/>
        </a:p>
      </dgm:t>
    </dgm:pt>
    <dgm:pt modelId="{5E482A1A-BA88-4AF9-9D40-5C0C6DCC0391}" type="sibTrans" cxnId="{42C75667-D1B6-4901-A06A-D08435F9EE09}">
      <dgm:prSet/>
      <dgm:spPr/>
      <dgm:t>
        <a:bodyPr/>
        <a:lstStyle/>
        <a:p>
          <a:endParaRPr lang="en-GB"/>
        </a:p>
      </dgm:t>
    </dgm:pt>
    <dgm:pt modelId="{D5C5FB6E-5CCB-4DF0-A5CD-EF9BAC484D3E}">
      <dgm:prSet custT="1"/>
      <dgm:spPr/>
      <dgm:t>
        <a:bodyPr/>
        <a:lstStyle/>
        <a:p>
          <a:endParaRPr lang="en-GB" sz="2800"/>
        </a:p>
      </dgm:t>
    </dgm:pt>
    <dgm:pt modelId="{20EF8C44-4390-4113-9E74-FC2C85551BBD}" type="parTrans" cxnId="{B2A1BA03-8491-48A1-97D0-D86A797D4E67}">
      <dgm:prSet/>
      <dgm:spPr/>
      <dgm:t>
        <a:bodyPr/>
        <a:lstStyle/>
        <a:p>
          <a:endParaRPr lang="en-GB"/>
        </a:p>
      </dgm:t>
    </dgm:pt>
    <dgm:pt modelId="{CD28F962-BAC1-4B66-A302-BFEE4BFBE57E}" type="sibTrans" cxnId="{B2A1BA03-8491-48A1-97D0-D86A797D4E67}">
      <dgm:prSet/>
      <dgm:spPr/>
      <dgm:t>
        <a:bodyPr/>
        <a:lstStyle/>
        <a:p>
          <a:endParaRPr lang="en-GB"/>
        </a:p>
      </dgm:t>
    </dgm:pt>
    <dgm:pt modelId="{009C4771-4233-40B7-867C-4C89E4A75997}">
      <dgm:prSet custT="1"/>
      <dgm:spPr/>
      <dgm:t>
        <a:bodyPr/>
        <a:lstStyle/>
        <a:p>
          <a:endParaRPr lang="en-GB" sz="2800"/>
        </a:p>
      </dgm:t>
    </dgm:pt>
    <dgm:pt modelId="{CB441196-0D4C-48C1-BAA5-01430D0FF541}" type="parTrans" cxnId="{CAADF343-F820-4C55-84C3-3196389E1D0F}">
      <dgm:prSet/>
      <dgm:spPr/>
      <dgm:t>
        <a:bodyPr/>
        <a:lstStyle/>
        <a:p>
          <a:endParaRPr lang="en-GB"/>
        </a:p>
      </dgm:t>
    </dgm:pt>
    <dgm:pt modelId="{15C83068-9DAA-40E4-AC5E-A6775158940A}" type="sibTrans" cxnId="{CAADF343-F820-4C55-84C3-3196389E1D0F}">
      <dgm:prSet/>
      <dgm:spPr/>
      <dgm:t>
        <a:bodyPr/>
        <a:lstStyle/>
        <a:p>
          <a:endParaRPr lang="en-GB"/>
        </a:p>
      </dgm:t>
    </dgm:pt>
    <dgm:pt modelId="{C2EE0720-F044-4AE4-801A-64B45891158A}">
      <dgm:prSet custT="1"/>
      <dgm:spPr/>
      <dgm:t>
        <a:bodyPr/>
        <a:lstStyle/>
        <a:p>
          <a:endParaRPr lang="en-GB" sz="2800"/>
        </a:p>
      </dgm:t>
    </dgm:pt>
    <dgm:pt modelId="{63988752-E59D-4E5D-84FC-035EB2C8EAB8}" type="parTrans" cxnId="{68665792-EE45-4548-861D-ED6149A53381}">
      <dgm:prSet/>
      <dgm:spPr/>
      <dgm:t>
        <a:bodyPr/>
        <a:lstStyle/>
        <a:p>
          <a:endParaRPr lang="en-GB"/>
        </a:p>
      </dgm:t>
    </dgm:pt>
    <dgm:pt modelId="{AF19B126-18A2-44B2-9CE8-7271ECF75FFE}" type="sibTrans" cxnId="{68665792-EE45-4548-861D-ED6149A53381}">
      <dgm:prSet/>
      <dgm:spPr/>
      <dgm:t>
        <a:bodyPr/>
        <a:lstStyle/>
        <a:p>
          <a:endParaRPr lang="en-GB"/>
        </a:p>
      </dgm:t>
    </dgm:pt>
    <dgm:pt modelId="{BEB5604A-46FE-4B84-A44C-D9C84647DFD6}">
      <dgm:prSet custT="1"/>
      <dgm:spPr/>
      <dgm:t>
        <a:bodyPr/>
        <a:lstStyle/>
        <a:p>
          <a:pPr>
            <a:buNone/>
          </a:pPr>
          <a:r>
            <a:rPr lang="en-US" sz="3200" dirty="0">
              <a:latin typeface="Times New Roman" panose="02020603050405020304" pitchFamily="18" charset="0"/>
              <a:cs typeface="Times New Roman" panose="02020603050405020304" pitchFamily="18" charset="0"/>
            </a:rPr>
            <a:t>• It is not universal as every society has its own social structure. </a:t>
          </a:r>
          <a:endParaRPr lang="en-GB" sz="3200" dirty="0"/>
        </a:p>
      </dgm:t>
    </dgm:pt>
    <dgm:pt modelId="{AB4C8B0E-F914-494C-8D3C-E8990B910CCC}" type="parTrans" cxnId="{F7989721-D850-45FD-BB5C-5F8F6C18E121}">
      <dgm:prSet/>
      <dgm:spPr/>
      <dgm:t>
        <a:bodyPr/>
        <a:lstStyle/>
        <a:p>
          <a:endParaRPr lang="en-GB"/>
        </a:p>
      </dgm:t>
    </dgm:pt>
    <dgm:pt modelId="{08C4232A-547F-484F-802C-C68C319D907F}" type="sibTrans" cxnId="{F7989721-D850-45FD-BB5C-5F8F6C18E121}">
      <dgm:prSet/>
      <dgm:spPr/>
      <dgm:t>
        <a:bodyPr/>
        <a:lstStyle/>
        <a:p>
          <a:endParaRPr lang="en-GB"/>
        </a:p>
      </dgm:t>
    </dgm:pt>
    <dgm:pt modelId="{AC545CAA-D36A-4FA6-A1B2-524741FE1025}">
      <dgm:prSet custT="1"/>
      <dgm:spPr/>
      <dgm:t>
        <a:bodyPr/>
        <a:lstStyle/>
        <a:p>
          <a:pPr>
            <a:buNone/>
          </a:pPr>
          <a:r>
            <a:rPr lang="en-US" sz="3200" dirty="0">
              <a:latin typeface="Times New Roman" panose="02020603050405020304" pitchFamily="18" charset="0"/>
              <a:cs typeface="Times New Roman" panose="02020603050405020304" pitchFamily="18" charset="0"/>
            </a:rPr>
            <a:t>• Social structure is abstract which can only be felt.</a:t>
          </a:r>
          <a:endParaRPr lang="en-GB" sz="3200" dirty="0"/>
        </a:p>
      </dgm:t>
    </dgm:pt>
    <dgm:pt modelId="{DC7CCD07-0ED0-4E82-AC72-3ADE2C865E6B}" type="parTrans" cxnId="{04D916AB-B50F-4BF5-BD53-7BDA602C8A18}">
      <dgm:prSet/>
      <dgm:spPr/>
      <dgm:t>
        <a:bodyPr/>
        <a:lstStyle/>
        <a:p>
          <a:endParaRPr lang="en-GB"/>
        </a:p>
      </dgm:t>
    </dgm:pt>
    <dgm:pt modelId="{9E61BDF7-C562-4593-8458-520722C32AEB}" type="sibTrans" cxnId="{04D916AB-B50F-4BF5-BD53-7BDA602C8A18}">
      <dgm:prSet/>
      <dgm:spPr/>
      <dgm:t>
        <a:bodyPr/>
        <a:lstStyle/>
        <a:p>
          <a:endParaRPr lang="en-GB"/>
        </a:p>
      </dgm:t>
    </dgm:pt>
    <dgm:pt modelId="{3F5B486A-C4E3-4E8E-B82F-7098AB71870B}">
      <dgm:prSet custT="1"/>
      <dgm:spPr/>
      <dgm:t>
        <a:bodyPr/>
        <a:lstStyle/>
        <a:p>
          <a:pPr>
            <a:buNone/>
          </a:pPr>
          <a:r>
            <a:rPr lang="en-US" sz="3200" dirty="0">
              <a:latin typeface="Times New Roman" panose="02020603050405020304" pitchFamily="18" charset="0"/>
              <a:cs typeface="Times New Roman" panose="02020603050405020304" pitchFamily="18" charset="0"/>
            </a:rPr>
            <a:t>• It has different parts and has patterned arrangement.</a:t>
          </a:r>
          <a:endParaRPr lang="en-GB" sz="3200" dirty="0"/>
        </a:p>
      </dgm:t>
    </dgm:pt>
    <dgm:pt modelId="{000B0C9B-BE50-43EE-8C18-D8DC85F25AE1}" type="parTrans" cxnId="{26B49FC5-9FCF-41E1-9904-F0EEEC6683A7}">
      <dgm:prSet/>
      <dgm:spPr/>
      <dgm:t>
        <a:bodyPr/>
        <a:lstStyle/>
        <a:p>
          <a:endParaRPr lang="en-GB"/>
        </a:p>
      </dgm:t>
    </dgm:pt>
    <dgm:pt modelId="{FED59852-0CC6-434C-A58E-2A59028D9114}" type="sibTrans" cxnId="{26B49FC5-9FCF-41E1-9904-F0EEEC6683A7}">
      <dgm:prSet/>
      <dgm:spPr/>
      <dgm:t>
        <a:bodyPr/>
        <a:lstStyle/>
        <a:p>
          <a:endParaRPr lang="en-GB"/>
        </a:p>
      </dgm:t>
    </dgm:pt>
    <dgm:pt modelId="{42F4FE59-4091-4023-B23F-0F59CC7F2843}" type="pres">
      <dgm:prSet presAssocID="{B7098D75-B88C-4D3C-B1A0-CBD330391D8D}" presName="linearFlow" presStyleCnt="0">
        <dgm:presLayoutVars>
          <dgm:dir/>
          <dgm:animLvl val="lvl"/>
          <dgm:resizeHandles val="exact"/>
        </dgm:presLayoutVars>
      </dgm:prSet>
      <dgm:spPr/>
    </dgm:pt>
    <dgm:pt modelId="{7F835C98-DF03-47CF-B13C-C32C12C8030D}" type="pres">
      <dgm:prSet presAssocID="{4531949E-7666-4E6F-A35E-D5844ACE8FDC}" presName="composite" presStyleCnt="0"/>
      <dgm:spPr/>
    </dgm:pt>
    <dgm:pt modelId="{5D4EBEE2-5760-4300-BB64-06F33E8DBBDA}" type="pres">
      <dgm:prSet presAssocID="{4531949E-7666-4E6F-A35E-D5844ACE8FDC}" presName="parentText" presStyleLbl="alignNode1" presStyleIdx="0" presStyleCnt="4">
        <dgm:presLayoutVars>
          <dgm:chMax val="1"/>
          <dgm:bulletEnabled val="1"/>
        </dgm:presLayoutVars>
      </dgm:prSet>
      <dgm:spPr/>
    </dgm:pt>
    <dgm:pt modelId="{19EDFE48-770B-45E0-A152-56EB3DE6768D}" type="pres">
      <dgm:prSet presAssocID="{4531949E-7666-4E6F-A35E-D5844ACE8FDC}" presName="descendantText" presStyleLbl="alignAcc1" presStyleIdx="0" presStyleCnt="4">
        <dgm:presLayoutVars>
          <dgm:bulletEnabled val="1"/>
        </dgm:presLayoutVars>
      </dgm:prSet>
      <dgm:spPr/>
    </dgm:pt>
    <dgm:pt modelId="{85F97724-4E4B-4D26-9456-D00135AB29C4}" type="pres">
      <dgm:prSet presAssocID="{BDB10B7F-1738-4E1E-AA6F-BD4C1F91DB41}" presName="sp" presStyleCnt="0"/>
      <dgm:spPr/>
    </dgm:pt>
    <dgm:pt modelId="{4E99F757-EFFE-4EBA-A532-563115740ED1}" type="pres">
      <dgm:prSet presAssocID="{D5C5FB6E-5CCB-4DF0-A5CD-EF9BAC484D3E}" presName="composite" presStyleCnt="0"/>
      <dgm:spPr/>
    </dgm:pt>
    <dgm:pt modelId="{B5B289E5-C212-4C9B-BB7F-92DF76C7B912}" type="pres">
      <dgm:prSet presAssocID="{D5C5FB6E-5CCB-4DF0-A5CD-EF9BAC484D3E}" presName="parentText" presStyleLbl="alignNode1" presStyleIdx="1" presStyleCnt="4">
        <dgm:presLayoutVars>
          <dgm:chMax val="1"/>
          <dgm:bulletEnabled val="1"/>
        </dgm:presLayoutVars>
      </dgm:prSet>
      <dgm:spPr/>
    </dgm:pt>
    <dgm:pt modelId="{E9CD0203-C87E-4937-8DF4-E55409A08852}" type="pres">
      <dgm:prSet presAssocID="{D5C5FB6E-5CCB-4DF0-A5CD-EF9BAC484D3E}" presName="descendantText" presStyleLbl="alignAcc1" presStyleIdx="1" presStyleCnt="4">
        <dgm:presLayoutVars>
          <dgm:bulletEnabled val="1"/>
        </dgm:presLayoutVars>
      </dgm:prSet>
      <dgm:spPr/>
    </dgm:pt>
    <dgm:pt modelId="{E56F639A-4DF3-4227-82F7-719C911663D8}" type="pres">
      <dgm:prSet presAssocID="{CD28F962-BAC1-4B66-A302-BFEE4BFBE57E}" presName="sp" presStyleCnt="0"/>
      <dgm:spPr/>
    </dgm:pt>
    <dgm:pt modelId="{93518C8C-E4E2-4123-A0D7-A55BC15E9EC6}" type="pres">
      <dgm:prSet presAssocID="{009C4771-4233-40B7-867C-4C89E4A75997}" presName="composite" presStyleCnt="0"/>
      <dgm:spPr/>
    </dgm:pt>
    <dgm:pt modelId="{C5F5FA0C-4B5B-4310-96CD-DD47FBDE6911}" type="pres">
      <dgm:prSet presAssocID="{009C4771-4233-40B7-867C-4C89E4A75997}" presName="parentText" presStyleLbl="alignNode1" presStyleIdx="2" presStyleCnt="4">
        <dgm:presLayoutVars>
          <dgm:chMax val="1"/>
          <dgm:bulletEnabled val="1"/>
        </dgm:presLayoutVars>
      </dgm:prSet>
      <dgm:spPr/>
    </dgm:pt>
    <dgm:pt modelId="{8E3CA878-3646-429C-98BD-411656A9EA28}" type="pres">
      <dgm:prSet presAssocID="{009C4771-4233-40B7-867C-4C89E4A75997}" presName="descendantText" presStyleLbl="alignAcc1" presStyleIdx="2" presStyleCnt="4">
        <dgm:presLayoutVars>
          <dgm:bulletEnabled val="1"/>
        </dgm:presLayoutVars>
      </dgm:prSet>
      <dgm:spPr/>
    </dgm:pt>
    <dgm:pt modelId="{6AAAD258-272B-4659-86BF-CEBCC6661F55}" type="pres">
      <dgm:prSet presAssocID="{15C83068-9DAA-40E4-AC5E-A6775158940A}" presName="sp" presStyleCnt="0"/>
      <dgm:spPr/>
    </dgm:pt>
    <dgm:pt modelId="{1CF76A6F-9B38-4204-86A5-57A4473CF531}" type="pres">
      <dgm:prSet presAssocID="{C2EE0720-F044-4AE4-801A-64B45891158A}" presName="composite" presStyleCnt="0"/>
      <dgm:spPr/>
    </dgm:pt>
    <dgm:pt modelId="{B12D7CEA-3C77-4CA7-B0D8-35967ABFFA33}" type="pres">
      <dgm:prSet presAssocID="{C2EE0720-F044-4AE4-801A-64B45891158A}" presName="parentText" presStyleLbl="alignNode1" presStyleIdx="3" presStyleCnt="4">
        <dgm:presLayoutVars>
          <dgm:chMax val="1"/>
          <dgm:bulletEnabled val="1"/>
        </dgm:presLayoutVars>
      </dgm:prSet>
      <dgm:spPr/>
    </dgm:pt>
    <dgm:pt modelId="{D4C7D68E-2554-460F-A182-A8E4ABE0B0A4}" type="pres">
      <dgm:prSet presAssocID="{C2EE0720-F044-4AE4-801A-64B45891158A}" presName="descendantText" presStyleLbl="alignAcc1" presStyleIdx="3" presStyleCnt="4">
        <dgm:presLayoutVars>
          <dgm:bulletEnabled val="1"/>
        </dgm:presLayoutVars>
      </dgm:prSet>
      <dgm:spPr/>
    </dgm:pt>
  </dgm:ptLst>
  <dgm:cxnLst>
    <dgm:cxn modelId="{E8D0A702-9BC6-4F5A-BF22-D94F4FAE8CF8}" type="presOf" srcId="{4531949E-7666-4E6F-A35E-D5844ACE8FDC}" destId="{5D4EBEE2-5760-4300-BB64-06F33E8DBBDA}" srcOrd="0" destOrd="0" presId="urn:microsoft.com/office/officeart/2005/8/layout/chevron2"/>
    <dgm:cxn modelId="{B2A1BA03-8491-48A1-97D0-D86A797D4E67}" srcId="{B7098D75-B88C-4D3C-B1A0-CBD330391D8D}" destId="{D5C5FB6E-5CCB-4DF0-A5CD-EF9BAC484D3E}" srcOrd="1" destOrd="0" parTransId="{20EF8C44-4390-4113-9E74-FC2C85551BBD}" sibTransId="{CD28F962-BAC1-4B66-A302-BFEE4BFBE57E}"/>
    <dgm:cxn modelId="{C308510C-A1D5-4FF7-BFA6-EB216BEFC37D}" type="presOf" srcId="{AC545CAA-D36A-4FA6-A1B2-524741FE1025}" destId="{E9CD0203-C87E-4937-8DF4-E55409A08852}" srcOrd="0" destOrd="0" presId="urn:microsoft.com/office/officeart/2005/8/layout/chevron2"/>
    <dgm:cxn modelId="{F7989721-D850-45FD-BB5C-5F8F6C18E121}" srcId="{C2EE0720-F044-4AE4-801A-64B45891158A}" destId="{BEB5604A-46FE-4B84-A44C-D9C84647DFD6}" srcOrd="0" destOrd="0" parTransId="{AB4C8B0E-F914-494C-8D3C-E8990B910CCC}" sibTransId="{08C4232A-547F-484F-802C-C68C319D907F}"/>
    <dgm:cxn modelId="{365FD32E-0BF2-4713-9269-4183F0DC234B}" type="presOf" srcId="{009C4771-4233-40B7-867C-4C89E4A75997}" destId="{C5F5FA0C-4B5B-4310-96CD-DD47FBDE6911}" srcOrd="0" destOrd="0" presId="urn:microsoft.com/office/officeart/2005/8/layout/chevron2"/>
    <dgm:cxn modelId="{CAADF343-F820-4C55-84C3-3196389E1D0F}" srcId="{B7098D75-B88C-4D3C-B1A0-CBD330391D8D}" destId="{009C4771-4233-40B7-867C-4C89E4A75997}" srcOrd="2" destOrd="0" parTransId="{CB441196-0D4C-48C1-BAA5-01430D0FF541}" sibTransId="{15C83068-9DAA-40E4-AC5E-A6775158940A}"/>
    <dgm:cxn modelId="{42C75667-D1B6-4901-A06A-D08435F9EE09}" srcId="{4531949E-7666-4E6F-A35E-D5844ACE8FDC}" destId="{EF1E88D8-4EB6-478D-9022-A19310357673}" srcOrd="0" destOrd="0" parTransId="{7E09D55D-15E1-4AC3-8389-24B0A607F9BC}" sibTransId="{5E482A1A-BA88-4AF9-9D40-5C0C6DCC0391}"/>
    <dgm:cxn modelId="{011FA66F-FC93-4044-A2C4-DA6C8271D25B}" type="presOf" srcId="{BEB5604A-46FE-4B84-A44C-D9C84647DFD6}" destId="{D4C7D68E-2554-460F-A182-A8E4ABE0B0A4}" srcOrd="0" destOrd="0" presId="urn:microsoft.com/office/officeart/2005/8/layout/chevron2"/>
    <dgm:cxn modelId="{D340DA80-4775-4C69-900D-00EBF32E1BA1}" type="presOf" srcId="{3F5B486A-C4E3-4E8E-B82F-7098AB71870B}" destId="{8E3CA878-3646-429C-98BD-411656A9EA28}" srcOrd="0" destOrd="0" presId="urn:microsoft.com/office/officeart/2005/8/layout/chevron2"/>
    <dgm:cxn modelId="{DE772A82-675C-44FD-BF30-7FE737BE37CF}" type="presOf" srcId="{EF1E88D8-4EB6-478D-9022-A19310357673}" destId="{19EDFE48-770B-45E0-A152-56EB3DE6768D}" srcOrd="0" destOrd="0" presId="urn:microsoft.com/office/officeart/2005/8/layout/chevron2"/>
    <dgm:cxn modelId="{86E5B586-E47E-4877-BC68-17224A5DC3BF}" type="presOf" srcId="{B7098D75-B88C-4D3C-B1A0-CBD330391D8D}" destId="{42F4FE59-4091-4023-B23F-0F59CC7F2843}" srcOrd="0" destOrd="0" presId="urn:microsoft.com/office/officeart/2005/8/layout/chevron2"/>
    <dgm:cxn modelId="{68665792-EE45-4548-861D-ED6149A53381}" srcId="{B7098D75-B88C-4D3C-B1A0-CBD330391D8D}" destId="{C2EE0720-F044-4AE4-801A-64B45891158A}" srcOrd="3" destOrd="0" parTransId="{63988752-E59D-4E5D-84FC-035EB2C8EAB8}" sibTransId="{AF19B126-18A2-44B2-9CE8-7271ECF75FFE}"/>
    <dgm:cxn modelId="{D7B4B495-CC22-4F31-B674-DDDE3005BAB4}" srcId="{B7098D75-B88C-4D3C-B1A0-CBD330391D8D}" destId="{4531949E-7666-4E6F-A35E-D5844ACE8FDC}" srcOrd="0" destOrd="0" parTransId="{65272B44-756A-4E73-81FD-E89731F81D6A}" sibTransId="{BDB10B7F-1738-4E1E-AA6F-BD4C1F91DB41}"/>
    <dgm:cxn modelId="{04D916AB-B50F-4BF5-BD53-7BDA602C8A18}" srcId="{D5C5FB6E-5CCB-4DF0-A5CD-EF9BAC484D3E}" destId="{AC545CAA-D36A-4FA6-A1B2-524741FE1025}" srcOrd="0" destOrd="0" parTransId="{DC7CCD07-0ED0-4E82-AC72-3ADE2C865E6B}" sibTransId="{9E61BDF7-C562-4593-8458-520722C32AEB}"/>
    <dgm:cxn modelId="{26B49FC5-9FCF-41E1-9904-F0EEEC6683A7}" srcId="{009C4771-4233-40B7-867C-4C89E4A75997}" destId="{3F5B486A-C4E3-4E8E-B82F-7098AB71870B}" srcOrd="0" destOrd="0" parTransId="{000B0C9B-BE50-43EE-8C18-D8DC85F25AE1}" sibTransId="{FED59852-0CC6-434C-A58E-2A59028D9114}"/>
    <dgm:cxn modelId="{703117D4-6BE2-47D7-9C7E-CB2086D55231}" type="presOf" srcId="{C2EE0720-F044-4AE4-801A-64B45891158A}" destId="{B12D7CEA-3C77-4CA7-B0D8-35967ABFFA33}" srcOrd="0" destOrd="0" presId="urn:microsoft.com/office/officeart/2005/8/layout/chevron2"/>
    <dgm:cxn modelId="{A09EEBE5-D62C-4C34-AD0E-4D99418AE43F}" type="presOf" srcId="{D5C5FB6E-5CCB-4DF0-A5CD-EF9BAC484D3E}" destId="{B5B289E5-C212-4C9B-BB7F-92DF76C7B912}" srcOrd="0" destOrd="0" presId="urn:microsoft.com/office/officeart/2005/8/layout/chevron2"/>
    <dgm:cxn modelId="{F96FE788-5864-44BC-A011-3EF335923084}" type="presParOf" srcId="{42F4FE59-4091-4023-B23F-0F59CC7F2843}" destId="{7F835C98-DF03-47CF-B13C-C32C12C8030D}" srcOrd="0" destOrd="0" presId="urn:microsoft.com/office/officeart/2005/8/layout/chevron2"/>
    <dgm:cxn modelId="{F5BCEC7C-C789-4E16-A0DD-D1963EA1E0BF}" type="presParOf" srcId="{7F835C98-DF03-47CF-B13C-C32C12C8030D}" destId="{5D4EBEE2-5760-4300-BB64-06F33E8DBBDA}" srcOrd="0" destOrd="0" presId="urn:microsoft.com/office/officeart/2005/8/layout/chevron2"/>
    <dgm:cxn modelId="{BFCF522C-8E46-4D4E-95BB-3BD84025DFA5}" type="presParOf" srcId="{7F835C98-DF03-47CF-B13C-C32C12C8030D}" destId="{19EDFE48-770B-45E0-A152-56EB3DE6768D}" srcOrd="1" destOrd="0" presId="urn:microsoft.com/office/officeart/2005/8/layout/chevron2"/>
    <dgm:cxn modelId="{37B18EEA-0A5D-4748-BD22-6DF490541AFF}" type="presParOf" srcId="{42F4FE59-4091-4023-B23F-0F59CC7F2843}" destId="{85F97724-4E4B-4D26-9456-D00135AB29C4}" srcOrd="1" destOrd="0" presId="urn:microsoft.com/office/officeart/2005/8/layout/chevron2"/>
    <dgm:cxn modelId="{1F19B9C2-9C97-4787-A483-C0C5F4B70799}" type="presParOf" srcId="{42F4FE59-4091-4023-B23F-0F59CC7F2843}" destId="{4E99F757-EFFE-4EBA-A532-563115740ED1}" srcOrd="2" destOrd="0" presId="urn:microsoft.com/office/officeart/2005/8/layout/chevron2"/>
    <dgm:cxn modelId="{725CE22A-0640-415A-9515-E32EE4D9AC12}" type="presParOf" srcId="{4E99F757-EFFE-4EBA-A532-563115740ED1}" destId="{B5B289E5-C212-4C9B-BB7F-92DF76C7B912}" srcOrd="0" destOrd="0" presId="urn:microsoft.com/office/officeart/2005/8/layout/chevron2"/>
    <dgm:cxn modelId="{8BF71459-6A23-4BD9-9DCF-973FFDC99B32}" type="presParOf" srcId="{4E99F757-EFFE-4EBA-A532-563115740ED1}" destId="{E9CD0203-C87E-4937-8DF4-E55409A08852}" srcOrd="1" destOrd="0" presId="urn:microsoft.com/office/officeart/2005/8/layout/chevron2"/>
    <dgm:cxn modelId="{4C25AD8A-09AF-4314-B6E9-9A7897BA5186}" type="presParOf" srcId="{42F4FE59-4091-4023-B23F-0F59CC7F2843}" destId="{E56F639A-4DF3-4227-82F7-719C911663D8}" srcOrd="3" destOrd="0" presId="urn:microsoft.com/office/officeart/2005/8/layout/chevron2"/>
    <dgm:cxn modelId="{68DA926D-2ED0-47B6-B356-8393E0BA23E9}" type="presParOf" srcId="{42F4FE59-4091-4023-B23F-0F59CC7F2843}" destId="{93518C8C-E4E2-4123-A0D7-A55BC15E9EC6}" srcOrd="4" destOrd="0" presId="urn:microsoft.com/office/officeart/2005/8/layout/chevron2"/>
    <dgm:cxn modelId="{A6B65724-DF64-434A-87D4-C45E707FAC8B}" type="presParOf" srcId="{93518C8C-E4E2-4123-A0D7-A55BC15E9EC6}" destId="{C5F5FA0C-4B5B-4310-96CD-DD47FBDE6911}" srcOrd="0" destOrd="0" presId="urn:microsoft.com/office/officeart/2005/8/layout/chevron2"/>
    <dgm:cxn modelId="{67C43FC3-5070-4D62-BC11-97FA095F4C1D}" type="presParOf" srcId="{93518C8C-E4E2-4123-A0D7-A55BC15E9EC6}" destId="{8E3CA878-3646-429C-98BD-411656A9EA28}" srcOrd="1" destOrd="0" presId="urn:microsoft.com/office/officeart/2005/8/layout/chevron2"/>
    <dgm:cxn modelId="{2E3E794B-DF16-496C-B021-63EAC862AAC8}" type="presParOf" srcId="{42F4FE59-4091-4023-B23F-0F59CC7F2843}" destId="{6AAAD258-272B-4659-86BF-CEBCC6661F55}" srcOrd="5" destOrd="0" presId="urn:microsoft.com/office/officeart/2005/8/layout/chevron2"/>
    <dgm:cxn modelId="{0DE25404-1E42-45EC-9C66-30E8EF6FA711}" type="presParOf" srcId="{42F4FE59-4091-4023-B23F-0F59CC7F2843}" destId="{1CF76A6F-9B38-4204-86A5-57A4473CF531}" srcOrd="6" destOrd="0" presId="urn:microsoft.com/office/officeart/2005/8/layout/chevron2"/>
    <dgm:cxn modelId="{81F58E4B-E44A-42C4-8E1D-80EE4BD4B4A2}" type="presParOf" srcId="{1CF76A6F-9B38-4204-86A5-57A4473CF531}" destId="{B12D7CEA-3C77-4CA7-B0D8-35967ABFFA33}" srcOrd="0" destOrd="0" presId="urn:microsoft.com/office/officeart/2005/8/layout/chevron2"/>
    <dgm:cxn modelId="{223099D5-49C4-4762-A1EC-220EB6DFC79A}" type="presParOf" srcId="{1CF76A6F-9B38-4204-86A5-57A4473CF531}" destId="{D4C7D68E-2554-460F-A182-A8E4ABE0B0A4}"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9972B05-0DCE-43B4-A197-FC22137A6990}" type="doc">
      <dgm:prSet loTypeId="urn:microsoft.com/office/officeart/2005/8/layout/chevron2" loCatId="list" qsTypeId="urn:microsoft.com/office/officeart/2005/8/quickstyle/simple2" qsCatId="simple" csTypeId="urn:microsoft.com/office/officeart/2005/8/colors/colorful1" csCatId="colorful" phldr="1"/>
      <dgm:spPr/>
      <dgm:t>
        <a:bodyPr/>
        <a:lstStyle/>
        <a:p>
          <a:endParaRPr lang="en-GB"/>
        </a:p>
      </dgm:t>
    </dgm:pt>
    <dgm:pt modelId="{8FE8190B-FE5C-4045-A239-1230DD45C372}">
      <dgm:prSet/>
      <dgm:spPr/>
      <dgm:t>
        <a:bodyPr/>
        <a:lstStyle/>
        <a:p>
          <a:endParaRPr lang="en-GB"/>
        </a:p>
      </dgm:t>
    </dgm:pt>
    <dgm:pt modelId="{3BB2551D-EEB2-4849-90CD-294DEB7E9F8B}" type="parTrans" cxnId="{1A68AD9C-8C44-4D14-B30D-6CE4609040E3}">
      <dgm:prSet/>
      <dgm:spPr/>
      <dgm:t>
        <a:bodyPr/>
        <a:lstStyle/>
        <a:p>
          <a:endParaRPr lang="en-GB"/>
        </a:p>
      </dgm:t>
    </dgm:pt>
    <dgm:pt modelId="{06DDEE88-7E35-4160-A694-9B9D3DB3F90C}" type="sibTrans" cxnId="{1A68AD9C-8C44-4D14-B30D-6CE4609040E3}">
      <dgm:prSet/>
      <dgm:spPr/>
      <dgm:t>
        <a:bodyPr/>
        <a:lstStyle/>
        <a:p>
          <a:endParaRPr lang="en-GB"/>
        </a:p>
      </dgm:t>
    </dgm:pt>
    <dgm:pt modelId="{A0FFEA2B-DA9A-454F-BC4C-2E8EE7668F64}">
      <dgm:prSet/>
      <dgm:spPr/>
      <dgm:t>
        <a:bodyPr/>
        <a:lstStyle/>
        <a:p>
          <a:endParaRPr lang="en-GB"/>
        </a:p>
      </dgm:t>
    </dgm:pt>
    <dgm:pt modelId="{47C8E859-72DA-49D5-8778-7DB3A3797B38}" type="parTrans" cxnId="{7C23A46C-D366-4EEC-96EC-80A06A08C90E}">
      <dgm:prSet/>
      <dgm:spPr/>
      <dgm:t>
        <a:bodyPr/>
        <a:lstStyle/>
        <a:p>
          <a:endParaRPr lang="en-GB"/>
        </a:p>
      </dgm:t>
    </dgm:pt>
    <dgm:pt modelId="{1A9DD48E-F3B1-48B2-9D3A-6950371C8553}" type="sibTrans" cxnId="{7C23A46C-D366-4EEC-96EC-80A06A08C90E}">
      <dgm:prSet/>
      <dgm:spPr/>
      <dgm:t>
        <a:bodyPr/>
        <a:lstStyle/>
        <a:p>
          <a:endParaRPr lang="en-GB"/>
        </a:p>
      </dgm:t>
    </dgm:pt>
    <dgm:pt modelId="{C06B8641-B4FC-4AE0-8E9D-7869C3DA7CC6}">
      <dgm:prSet/>
      <dgm:spPr/>
      <dgm:t>
        <a:bodyPr/>
        <a:lstStyle/>
        <a:p>
          <a:endParaRPr lang="en-GB"/>
        </a:p>
      </dgm:t>
    </dgm:pt>
    <dgm:pt modelId="{E31C9191-A9C3-4E5B-B148-8613D21EBD3A}" type="parTrans" cxnId="{37D91C4B-2B85-495F-97EF-0CBFE2402ABE}">
      <dgm:prSet/>
      <dgm:spPr/>
      <dgm:t>
        <a:bodyPr/>
        <a:lstStyle/>
        <a:p>
          <a:endParaRPr lang="en-GB"/>
        </a:p>
      </dgm:t>
    </dgm:pt>
    <dgm:pt modelId="{F90146C6-DF80-4316-B20A-86D150C57176}" type="sibTrans" cxnId="{37D91C4B-2B85-495F-97EF-0CBFE2402ABE}">
      <dgm:prSet/>
      <dgm:spPr/>
      <dgm:t>
        <a:bodyPr/>
        <a:lstStyle/>
        <a:p>
          <a:endParaRPr lang="en-GB"/>
        </a:p>
      </dgm:t>
    </dgm:pt>
    <dgm:pt modelId="{A8313670-FE43-4EDB-AD17-45F2047CD69B}">
      <dgm:prSet custT="1"/>
      <dgm:spPr/>
      <dgm:t>
        <a:bodyPr/>
        <a:lstStyle/>
        <a:p>
          <a:pPr>
            <a:buNone/>
          </a:pPr>
          <a:r>
            <a:rPr lang="en-US" sz="3200" dirty="0">
              <a:latin typeface="Times New Roman" panose="02020603050405020304" pitchFamily="18" charset="0"/>
              <a:cs typeface="Times New Roman" panose="02020603050405020304" pitchFamily="18" charset="0"/>
            </a:rPr>
            <a:t>• Parts has definite place in social structure. </a:t>
          </a:r>
          <a:endParaRPr lang="en-GB" sz="3200" dirty="0"/>
        </a:p>
      </dgm:t>
    </dgm:pt>
    <dgm:pt modelId="{0D9B08A2-72EF-4986-AC6D-A90972DCB272}" type="parTrans" cxnId="{750E64F9-0DF4-4652-B813-3D1890E298DB}">
      <dgm:prSet/>
      <dgm:spPr/>
      <dgm:t>
        <a:bodyPr/>
        <a:lstStyle/>
        <a:p>
          <a:endParaRPr lang="en-GB"/>
        </a:p>
      </dgm:t>
    </dgm:pt>
    <dgm:pt modelId="{0BF0F964-B7AA-4BD6-97B0-DF2C26096730}" type="sibTrans" cxnId="{750E64F9-0DF4-4652-B813-3D1890E298DB}">
      <dgm:prSet/>
      <dgm:spPr/>
      <dgm:t>
        <a:bodyPr/>
        <a:lstStyle/>
        <a:p>
          <a:endParaRPr lang="en-GB"/>
        </a:p>
      </dgm:t>
    </dgm:pt>
    <dgm:pt modelId="{B78D727E-E0F7-493F-BE8A-B2CF8BB90D01}">
      <dgm:prSet custT="1"/>
      <dgm:spPr/>
      <dgm:t>
        <a:bodyPr/>
        <a:lstStyle/>
        <a:p>
          <a:pPr>
            <a:buNone/>
          </a:pPr>
          <a:r>
            <a:rPr lang="en-US" sz="3200" dirty="0">
              <a:latin typeface="Times New Roman" panose="02020603050405020304" pitchFamily="18" charset="0"/>
              <a:cs typeface="Times New Roman" panose="02020603050405020304" pitchFamily="18" charset="0"/>
            </a:rPr>
            <a:t>• Every social structure has sub structures and they are arranged in hierarchy. </a:t>
          </a:r>
          <a:endParaRPr lang="en-GB" sz="3200" dirty="0"/>
        </a:p>
      </dgm:t>
    </dgm:pt>
    <dgm:pt modelId="{D081B6AB-38A6-477F-A387-19C600BB3355}" type="parTrans" cxnId="{C0BE75F5-8C63-409F-B41B-3F46C4AEBE01}">
      <dgm:prSet/>
      <dgm:spPr/>
      <dgm:t>
        <a:bodyPr/>
        <a:lstStyle/>
        <a:p>
          <a:endParaRPr lang="en-GB"/>
        </a:p>
      </dgm:t>
    </dgm:pt>
    <dgm:pt modelId="{D91DC39B-AD89-44FE-BAE5-B119F16FFA0B}" type="sibTrans" cxnId="{C0BE75F5-8C63-409F-B41B-3F46C4AEBE01}">
      <dgm:prSet/>
      <dgm:spPr/>
      <dgm:t>
        <a:bodyPr/>
        <a:lstStyle/>
        <a:p>
          <a:endParaRPr lang="en-GB"/>
        </a:p>
      </dgm:t>
    </dgm:pt>
    <dgm:pt modelId="{CC3FA977-7D6A-498B-961D-1A005BAF7B7E}">
      <dgm:prSet custT="1"/>
      <dgm:spPr/>
      <dgm:t>
        <a:bodyPr/>
        <a:lstStyle/>
        <a:p>
          <a:pPr>
            <a:buNone/>
          </a:pPr>
          <a:r>
            <a:rPr lang="en-US" sz="3200" dirty="0">
              <a:latin typeface="Times New Roman" panose="02020603050405020304" pitchFamily="18" charset="0"/>
              <a:cs typeface="Times New Roman" panose="02020603050405020304" pitchFamily="18" charset="0"/>
            </a:rPr>
            <a:t>• Social structure is a product of social interaction</a:t>
          </a:r>
          <a:endParaRPr lang="en-GB" sz="3200" dirty="0"/>
        </a:p>
      </dgm:t>
    </dgm:pt>
    <dgm:pt modelId="{3D7107FC-050F-4640-BE1E-99F985F59C4B}" type="parTrans" cxnId="{07BCCCD8-F61F-4121-B8D2-491018BD8602}">
      <dgm:prSet/>
      <dgm:spPr/>
      <dgm:t>
        <a:bodyPr/>
        <a:lstStyle/>
        <a:p>
          <a:endParaRPr lang="en-GB"/>
        </a:p>
      </dgm:t>
    </dgm:pt>
    <dgm:pt modelId="{A21026B0-F0DF-4CE4-8A6D-1D9C2F9EFF93}" type="sibTrans" cxnId="{07BCCCD8-F61F-4121-B8D2-491018BD8602}">
      <dgm:prSet/>
      <dgm:spPr/>
      <dgm:t>
        <a:bodyPr/>
        <a:lstStyle/>
        <a:p>
          <a:endParaRPr lang="en-GB"/>
        </a:p>
      </dgm:t>
    </dgm:pt>
    <dgm:pt modelId="{D8E2DA41-21A1-48B7-9AA2-EC117534DD65}" type="pres">
      <dgm:prSet presAssocID="{09972B05-0DCE-43B4-A197-FC22137A6990}" presName="linearFlow" presStyleCnt="0">
        <dgm:presLayoutVars>
          <dgm:dir/>
          <dgm:animLvl val="lvl"/>
          <dgm:resizeHandles val="exact"/>
        </dgm:presLayoutVars>
      </dgm:prSet>
      <dgm:spPr/>
    </dgm:pt>
    <dgm:pt modelId="{225B1924-C012-4966-B3FA-216CBD4FD783}" type="pres">
      <dgm:prSet presAssocID="{8FE8190B-FE5C-4045-A239-1230DD45C372}" presName="composite" presStyleCnt="0"/>
      <dgm:spPr/>
    </dgm:pt>
    <dgm:pt modelId="{7BFA1DF5-23F5-4291-863C-317C8EEABDB6}" type="pres">
      <dgm:prSet presAssocID="{8FE8190B-FE5C-4045-A239-1230DD45C372}" presName="parentText" presStyleLbl="alignNode1" presStyleIdx="0" presStyleCnt="3">
        <dgm:presLayoutVars>
          <dgm:chMax val="1"/>
          <dgm:bulletEnabled val="1"/>
        </dgm:presLayoutVars>
      </dgm:prSet>
      <dgm:spPr/>
    </dgm:pt>
    <dgm:pt modelId="{5ABB13C3-B757-4E7C-B44A-6FE62EC5946F}" type="pres">
      <dgm:prSet presAssocID="{8FE8190B-FE5C-4045-A239-1230DD45C372}" presName="descendantText" presStyleLbl="alignAcc1" presStyleIdx="0" presStyleCnt="3">
        <dgm:presLayoutVars>
          <dgm:bulletEnabled val="1"/>
        </dgm:presLayoutVars>
      </dgm:prSet>
      <dgm:spPr/>
    </dgm:pt>
    <dgm:pt modelId="{15BD0753-1E6E-49B3-9E8D-9B9B1088FD1C}" type="pres">
      <dgm:prSet presAssocID="{06DDEE88-7E35-4160-A694-9B9D3DB3F90C}" presName="sp" presStyleCnt="0"/>
      <dgm:spPr/>
    </dgm:pt>
    <dgm:pt modelId="{476A1EE1-3980-4B3D-BCD3-50617B883941}" type="pres">
      <dgm:prSet presAssocID="{A0FFEA2B-DA9A-454F-BC4C-2E8EE7668F64}" presName="composite" presStyleCnt="0"/>
      <dgm:spPr/>
    </dgm:pt>
    <dgm:pt modelId="{AB91EEB5-F47F-4830-BC09-08C020C7D9F7}" type="pres">
      <dgm:prSet presAssocID="{A0FFEA2B-DA9A-454F-BC4C-2E8EE7668F64}" presName="parentText" presStyleLbl="alignNode1" presStyleIdx="1" presStyleCnt="3">
        <dgm:presLayoutVars>
          <dgm:chMax val="1"/>
          <dgm:bulletEnabled val="1"/>
        </dgm:presLayoutVars>
      </dgm:prSet>
      <dgm:spPr/>
    </dgm:pt>
    <dgm:pt modelId="{9ABEB902-FC25-458C-BFFE-962E59F0FB5C}" type="pres">
      <dgm:prSet presAssocID="{A0FFEA2B-DA9A-454F-BC4C-2E8EE7668F64}" presName="descendantText" presStyleLbl="alignAcc1" presStyleIdx="1" presStyleCnt="3">
        <dgm:presLayoutVars>
          <dgm:bulletEnabled val="1"/>
        </dgm:presLayoutVars>
      </dgm:prSet>
      <dgm:spPr/>
    </dgm:pt>
    <dgm:pt modelId="{3DE0B6F1-9FD2-4F02-97D9-178C61A975FD}" type="pres">
      <dgm:prSet presAssocID="{1A9DD48E-F3B1-48B2-9D3A-6950371C8553}" presName="sp" presStyleCnt="0"/>
      <dgm:spPr/>
    </dgm:pt>
    <dgm:pt modelId="{888E6350-BA4E-4846-983F-16B5C5184ABA}" type="pres">
      <dgm:prSet presAssocID="{C06B8641-B4FC-4AE0-8E9D-7869C3DA7CC6}" presName="composite" presStyleCnt="0"/>
      <dgm:spPr/>
    </dgm:pt>
    <dgm:pt modelId="{307D9EFD-D83F-4A74-898A-C6643008A25D}" type="pres">
      <dgm:prSet presAssocID="{C06B8641-B4FC-4AE0-8E9D-7869C3DA7CC6}" presName="parentText" presStyleLbl="alignNode1" presStyleIdx="2" presStyleCnt="3">
        <dgm:presLayoutVars>
          <dgm:chMax val="1"/>
          <dgm:bulletEnabled val="1"/>
        </dgm:presLayoutVars>
      </dgm:prSet>
      <dgm:spPr/>
    </dgm:pt>
    <dgm:pt modelId="{7853CE99-23F0-48B4-AAC1-F72DE3C4C5B8}" type="pres">
      <dgm:prSet presAssocID="{C06B8641-B4FC-4AE0-8E9D-7869C3DA7CC6}" presName="descendantText" presStyleLbl="alignAcc1" presStyleIdx="2" presStyleCnt="3">
        <dgm:presLayoutVars>
          <dgm:bulletEnabled val="1"/>
        </dgm:presLayoutVars>
      </dgm:prSet>
      <dgm:spPr/>
    </dgm:pt>
  </dgm:ptLst>
  <dgm:cxnLst>
    <dgm:cxn modelId="{E30CED0E-AAAF-4FAF-BB90-B66B5AFB616C}" type="presOf" srcId="{CC3FA977-7D6A-498B-961D-1A005BAF7B7E}" destId="{7853CE99-23F0-48B4-AAC1-F72DE3C4C5B8}" srcOrd="0" destOrd="0" presId="urn:microsoft.com/office/officeart/2005/8/layout/chevron2"/>
    <dgm:cxn modelId="{68D9FE63-73B2-4B0E-935B-B6E7CBD8A18A}" type="presOf" srcId="{09972B05-0DCE-43B4-A197-FC22137A6990}" destId="{D8E2DA41-21A1-48B7-9AA2-EC117534DD65}" srcOrd="0" destOrd="0" presId="urn:microsoft.com/office/officeart/2005/8/layout/chevron2"/>
    <dgm:cxn modelId="{37D91C4B-2B85-495F-97EF-0CBFE2402ABE}" srcId="{09972B05-0DCE-43B4-A197-FC22137A6990}" destId="{C06B8641-B4FC-4AE0-8E9D-7869C3DA7CC6}" srcOrd="2" destOrd="0" parTransId="{E31C9191-A9C3-4E5B-B148-8613D21EBD3A}" sibTransId="{F90146C6-DF80-4316-B20A-86D150C57176}"/>
    <dgm:cxn modelId="{8ABF146C-4F60-460B-AB50-EE0ECB2851D4}" type="presOf" srcId="{B78D727E-E0F7-493F-BE8A-B2CF8BB90D01}" destId="{9ABEB902-FC25-458C-BFFE-962E59F0FB5C}" srcOrd="0" destOrd="0" presId="urn:microsoft.com/office/officeart/2005/8/layout/chevron2"/>
    <dgm:cxn modelId="{7C23A46C-D366-4EEC-96EC-80A06A08C90E}" srcId="{09972B05-0DCE-43B4-A197-FC22137A6990}" destId="{A0FFEA2B-DA9A-454F-BC4C-2E8EE7668F64}" srcOrd="1" destOrd="0" parTransId="{47C8E859-72DA-49D5-8778-7DB3A3797B38}" sibTransId="{1A9DD48E-F3B1-48B2-9D3A-6950371C8553}"/>
    <dgm:cxn modelId="{729A8088-A6A3-4FFE-8DBD-AC3EE87CF057}" type="presOf" srcId="{A0FFEA2B-DA9A-454F-BC4C-2E8EE7668F64}" destId="{AB91EEB5-F47F-4830-BC09-08C020C7D9F7}" srcOrd="0" destOrd="0" presId="urn:microsoft.com/office/officeart/2005/8/layout/chevron2"/>
    <dgm:cxn modelId="{1A68AD9C-8C44-4D14-B30D-6CE4609040E3}" srcId="{09972B05-0DCE-43B4-A197-FC22137A6990}" destId="{8FE8190B-FE5C-4045-A239-1230DD45C372}" srcOrd="0" destOrd="0" parTransId="{3BB2551D-EEB2-4849-90CD-294DEB7E9F8B}" sibTransId="{06DDEE88-7E35-4160-A694-9B9D3DB3F90C}"/>
    <dgm:cxn modelId="{9373C0AF-7459-4CF8-8ADD-0CCC98FCB50D}" type="presOf" srcId="{C06B8641-B4FC-4AE0-8E9D-7869C3DA7CC6}" destId="{307D9EFD-D83F-4A74-898A-C6643008A25D}" srcOrd="0" destOrd="0" presId="urn:microsoft.com/office/officeart/2005/8/layout/chevron2"/>
    <dgm:cxn modelId="{07BCCCD8-F61F-4121-B8D2-491018BD8602}" srcId="{C06B8641-B4FC-4AE0-8E9D-7869C3DA7CC6}" destId="{CC3FA977-7D6A-498B-961D-1A005BAF7B7E}" srcOrd="0" destOrd="0" parTransId="{3D7107FC-050F-4640-BE1E-99F985F59C4B}" sibTransId="{A21026B0-F0DF-4CE4-8A6D-1D9C2F9EFF93}"/>
    <dgm:cxn modelId="{1D8D74EA-8FA4-45AD-BB41-39797ABA0D3C}" type="presOf" srcId="{A8313670-FE43-4EDB-AD17-45F2047CD69B}" destId="{5ABB13C3-B757-4E7C-B44A-6FE62EC5946F}" srcOrd="0" destOrd="0" presId="urn:microsoft.com/office/officeart/2005/8/layout/chevron2"/>
    <dgm:cxn modelId="{C0BE75F5-8C63-409F-B41B-3F46C4AEBE01}" srcId="{A0FFEA2B-DA9A-454F-BC4C-2E8EE7668F64}" destId="{B78D727E-E0F7-493F-BE8A-B2CF8BB90D01}" srcOrd="0" destOrd="0" parTransId="{D081B6AB-38A6-477F-A387-19C600BB3355}" sibTransId="{D91DC39B-AD89-44FE-BAE5-B119F16FFA0B}"/>
    <dgm:cxn modelId="{750E64F9-0DF4-4652-B813-3D1890E298DB}" srcId="{8FE8190B-FE5C-4045-A239-1230DD45C372}" destId="{A8313670-FE43-4EDB-AD17-45F2047CD69B}" srcOrd="0" destOrd="0" parTransId="{0D9B08A2-72EF-4986-AC6D-A90972DCB272}" sibTransId="{0BF0F964-B7AA-4BD6-97B0-DF2C26096730}"/>
    <dgm:cxn modelId="{631381FB-3A1B-4568-AFFA-5A986EAAFC4D}" type="presOf" srcId="{8FE8190B-FE5C-4045-A239-1230DD45C372}" destId="{7BFA1DF5-23F5-4291-863C-317C8EEABDB6}" srcOrd="0" destOrd="0" presId="urn:microsoft.com/office/officeart/2005/8/layout/chevron2"/>
    <dgm:cxn modelId="{D711DCF3-264E-408C-95DE-8A2BD838ACA6}" type="presParOf" srcId="{D8E2DA41-21A1-48B7-9AA2-EC117534DD65}" destId="{225B1924-C012-4966-B3FA-216CBD4FD783}" srcOrd="0" destOrd="0" presId="urn:microsoft.com/office/officeart/2005/8/layout/chevron2"/>
    <dgm:cxn modelId="{8DFA3469-2C26-4ED4-97A9-579C8CDA1C75}" type="presParOf" srcId="{225B1924-C012-4966-B3FA-216CBD4FD783}" destId="{7BFA1DF5-23F5-4291-863C-317C8EEABDB6}" srcOrd="0" destOrd="0" presId="urn:microsoft.com/office/officeart/2005/8/layout/chevron2"/>
    <dgm:cxn modelId="{CEB86F01-55B1-40C7-A967-9D73E294493D}" type="presParOf" srcId="{225B1924-C012-4966-B3FA-216CBD4FD783}" destId="{5ABB13C3-B757-4E7C-B44A-6FE62EC5946F}" srcOrd="1" destOrd="0" presId="urn:microsoft.com/office/officeart/2005/8/layout/chevron2"/>
    <dgm:cxn modelId="{88736B26-A7E2-45E1-BD9A-CC677D2002BF}" type="presParOf" srcId="{D8E2DA41-21A1-48B7-9AA2-EC117534DD65}" destId="{15BD0753-1E6E-49B3-9E8D-9B9B1088FD1C}" srcOrd="1" destOrd="0" presId="urn:microsoft.com/office/officeart/2005/8/layout/chevron2"/>
    <dgm:cxn modelId="{B7AC762F-3D8E-4580-B0EE-7E257DB3AF81}" type="presParOf" srcId="{D8E2DA41-21A1-48B7-9AA2-EC117534DD65}" destId="{476A1EE1-3980-4B3D-BCD3-50617B883941}" srcOrd="2" destOrd="0" presId="urn:microsoft.com/office/officeart/2005/8/layout/chevron2"/>
    <dgm:cxn modelId="{01F0AEA6-C0EB-4084-AACC-41A1C289E756}" type="presParOf" srcId="{476A1EE1-3980-4B3D-BCD3-50617B883941}" destId="{AB91EEB5-F47F-4830-BC09-08C020C7D9F7}" srcOrd="0" destOrd="0" presId="urn:microsoft.com/office/officeart/2005/8/layout/chevron2"/>
    <dgm:cxn modelId="{E7F12282-0DC8-47C4-863F-1469CF9F2BFE}" type="presParOf" srcId="{476A1EE1-3980-4B3D-BCD3-50617B883941}" destId="{9ABEB902-FC25-458C-BFFE-962E59F0FB5C}" srcOrd="1" destOrd="0" presId="urn:microsoft.com/office/officeart/2005/8/layout/chevron2"/>
    <dgm:cxn modelId="{58A3727A-EC30-4227-98B7-F76AA814E836}" type="presParOf" srcId="{D8E2DA41-21A1-48B7-9AA2-EC117534DD65}" destId="{3DE0B6F1-9FD2-4F02-97D9-178C61A975FD}" srcOrd="3" destOrd="0" presId="urn:microsoft.com/office/officeart/2005/8/layout/chevron2"/>
    <dgm:cxn modelId="{4FB2164C-122F-42D2-A08C-140E28AE5EF0}" type="presParOf" srcId="{D8E2DA41-21A1-48B7-9AA2-EC117534DD65}" destId="{888E6350-BA4E-4846-983F-16B5C5184ABA}" srcOrd="4" destOrd="0" presId="urn:microsoft.com/office/officeart/2005/8/layout/chevron2"/>
    <dgm:cxn modelId="{CEC7CC77-F1A3-4172-BE04-85BCBA4CF523}" type="presParOf" srcId="{888E6350-BA4E-4846-983F-16B5C5184ABA}" destId="{307D9EFD-D83F-4A74-898A-C6643008A25D}" srcOrd="0" destOrd="0" presId="urn:microsoft.com/office/officeart/2005/8/layout/chevron2"/>
    <dgm:cxn modelId="{A9754B6F-3936-4CC6-A99A-2447BEA0BC20}" type="presParOf" srcId="{888E6350-BA4E-4846-983F-16B5C5184ABA}" destId="{7853CE99-23F0-48B4-AAC1-F72DE3C4C5B8}"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8221C44-B274-4C8B-B947-4D39D8A9AC44}"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en-GB"/>
        </a:p>
      </dgm:t>
    </dgm:pt>
    <dgm:pt modelId="{9B0F08E5-9494-4040-B9D2-8BCC4DD4E108}">
      <dgm:prSet phldrT="[Text]" custT="1"/>
      <dgm:spPr/>
      <dgm:t>
        <a:bodyPr/>
        <a:lstStyle/>
        <a:p>
          <a:pPr algn="just"/>
          <a:r>
            <a:rPr lang="en-US" sz="3200" b="1" dirty="0">
              <a:latin typeface="Times New Roman" panose="02020603050405020304" pitchFamily="18" charset="0"/>
              <a:cs typeface="Times New Roman" panose="02020603050405020304" pitchFamily="18" charset="0"/>
            </a:rPr>
            <a:t>Abstract in nature: </a:t>
          </a:r>
          <a:r>
            <a:rPr lang="en-US" sz="3200" dirty="0">
              <a:latin typeface="Times New Roman" panose="02020603050405020304" pitchFamily="18" charset="0"/>
              <a:cs typeface="Times New Roman" panose="02020603050405020304" pitchFamily="18" charset="0"/>
            </a:rPr>
            <a:t>Social relationships are not visible as  </a:t>
          </a:r>
          <a:r>
            <a:rPr lang="en-US" sz="3200" dirty="0" err="1">
              <a:latin typeface="Times New Roman" panose="02020603050405020304" pitchFamily="18" charset="0"/>
              <a:cs typeface="Times New Roman" panose="02020603050405020304" pitchFamily="18" charset="0"/>
            </a:rPr>
            <a:t>onlyexternal</a:t>
          </a:r>
          <a:r>
            <a:rPr lang="en-US" sz="3200" dirty="0">
              <a:latin typeface="Times New Roman" panose="02020603050405020304" pitchFamily="18" charset="0"/>
              <a:cs typeface="Times New Roman" panose="02020603050405020304" pitchFamily="18" charset="0"/>
            </a:rPr>
            <a:t> features are said to be observed and so it is considered as abstract one. </a:t>
          </a:r>
          <a:endParaRPr lang="en-GB" sz="3200" dirty="0"/>
        </a:p>
      </dgm:t>
    </dgm:pt>
    <dgm:pt modelId="{88D2255B-EA6F-4D5F-9FFB-4C0F40E949D5}" type="parTrans" cxnId="{74E9FA0B-3527-4F9C-A3ED-9BCBD2D2525F}">
      <dgm:prSet/>
      <dgm:spPr/>
      <dgm:t>
        <a:bodyPr/>
        <a:lstStyle/>
        <a:p>
          <a:endParaRPr lang="en-GB"/>
        </a:p>
      </dgm:t>
    </dgm:pt>
    <dgm:pt modelId="{334ED8FC-7E64-4D43-9E4F-783FD021B7B3}" type="sibTrans" cxnId="{74E9FA0B-3527-4F9C-A3ED-9BCBD2D2525F}">
      <dgm:prSet/>
      <dgm:spPr/>
      <dgm:t>
        <a:bodyPr/>
        <a:lstStyle/>
        <a:p>
          <a:endParaRPr lang="en-GB"/>
        </a:p>
      </dgm:t>
    </dgm:pt>
    <dgm:pt modelId="{0FB5F303-5D04-4CF4-94BB-69B0EC602B18}">
      <dgm:prSet phldrT="[Text]" custT="1"/>
      <dgm:spPr/>
      <dgm:t>
        <a:bodyPr/>
        <a:lstStyle/>
        <a:p>
          <a:pPr algn="just">
            <a:buNone/>
          </a:pPr>
          <a:r>
            <a:rPr lang="en-US" sz="2800" b="1" dirty="0">
              <a:latin typeface="Times New Roman" panose="02020603050405020304" pitchFamily="18" charset="0"/>
              <a:cs typeface="Times New Roman" panose="02020603050405020304" pitchFamily="18" charset="0"/>
            </a:rPr>
            <a:t>Presence of both similarities and differences: </a:t>
          </a:r>
          <a:r>
            <a:rPr lang="en-US" sz="2800" dirty="0">
              <a:latin typeface="Times New Roman" panose="02020603050405020304" pitchFamily="18" charset="0"/>
              <a:cs typeface="Times New Roman" panose="02020603050405020304" pitchFamily="18" charset="0"/>
            </a:rPr>
            <a:t>There will be differences among people in terms of preferences, interest, capacity, aptitude, etc. and at the same time, there will be certain similarity among them. </a:t>
          </a:r>
          <a:endParaRPr lang="en-GB" sz="2800" dirty="0"/>
        </a:p>
      </dgm:t>
    </dgm:pt>
    <dgm:pt modelId="{C3601DA5-9C4C-4DA9-BDE6-BDAE73881666}" type="parTrans" cxnId="{70665E69-CE1F-468D-A33D-35EF1904C167}">
      <dgm:prSet/>
      <dgm:spPr/>
      <dgm:t>
        <a:bodyPr/>
        <a:lstStyle/>
        <a:p>
          <a:endParaRPr lang="en-GB"/>
        </a:p>
      </dgm:t>
    </dgm:pt>
    <dgm:pt modelId="{2C377D96-99FA-42E8-A842-D5443EEADF10}" type="sibTrans" cxnId="{70665E69-CE1F-468D-A33D-35EF1904C167}">
      <dgm:prSet/>
      <dgm:spPr/>
      <dgm:t>
        <a:bodyPr/>
        <a:lstStyle/>
        <a:p>
          <a:endParaRPr lang="en-GB"/>
        </a:p>
      </dgm:t>
    </dgm:pt>
    <dgm:pt modelId="{904C75A0-129C-4CCD-A4BC-2AFB54BEF0D2}" type="pres">
      <dgm:prSet presAssocID="{58221C44-B274-4C8B-B947-4D39D8A9AC44}" presName="diagram" presStyleCnt="0">
        <dgm:presLayoutVars>
          <dgm:dir/>
          <dgm:resizeHandles val="exact"/>
        </dgm:presLayoutVars>
      </dgm:prSet>
      <dgm:spPr/>
    </dgm:pt>
    <dgm:pt modelId="{0FB05BD8-1A38-4F92-9F04-6AB6320A23E0}" type="pres">
      <dgm:prSet presAssocID="{9B0F08E5-9494-4040-B9D2-8BCC4DD4E108}" presName="node" presStyleLbl="node1" presStyleIdx="0" presStyleCnt="2" custScaleX="266320" custLinFactNeighborX="9290" custLinFactNeighborY="-51">
        <dgm:presLayoutVars>
          <dgm:bulletEnabled val="1"/>
        </dgm:presLayoutVars>
      </dgm:prSet>
      <dgm:spPr/>
    </dgm:pt>
    <dgm:pt modelId="{0FBBBDED-BBBB-41E6-A7F0-40E7286E3ED8}" type="pres">
      <dgm:prSet presAssocID="{334ED8FC-7E64-4D43-9E4F-783FD021B7B3}" presName="sibTrans" presStyleCnt="0"/>
      <dgm:spPr/>
    </dgm:pt>
    <dgm:pt modelId="{43D82312-445D-45BB-9BD5-CD8E04A6BDCF}" type="pres">
      <dgm:prSet presAssocID="{0FB5F303-5D04-4CF4-94BB-69B0EC602B18}" presName="node" presStyleLbl="node1" presStyleIdx="1" presStyleCnt="2" custScaleX="266667" custLinFactNeighborX="-45252" custLinFactNeighborY="192">
        <dgm:presLayoutVars>
          <dgm:bulletEnabled val="1"/>
        </dgm:presLayoutVars>
      </dgm:prSet>
      <dgm:spPr/>
    </dgm:pt>
  </dgm:ptLst>
  <dgm:cxnLst>
    <dgm:cxn modelId="{74E9FA0B-3527-4F9C-A3ED-9BCBD2D2525F}" srcId="{58221C44-B274-4C8B-B947-4D39D8A9AC44}" destId="{9B0F08E5-9494-4040-B9D2-8BCC4DD4E108}" srcOrd="0" destOrd="0" parTransId="{88D2255B-EA6F-4D5F-9FFB-4C0F40E949D5}" sibTransId="{334ED8FC-7E64-4D43-9E4F-783FD021B7B3}"/>
    <dgm:cxn modelId="{8535550D-2150-49C5-97A7-408FD7A16F32}" type="presOf" srcId="{58221C44-B274-4C8B-B947-4D39D8A9AC44}" destId="{904C75A0-129C-4CCD-A4BC-2AFB54BEF0D2}" srcOrd="0" destOrd="0" presId="urn:microsoft.com/office/officeart/2005/8/layout/default"/>
    <dgm:cxn modelId="{70665E69-CE1F-468D-A33D-35EF1904C167}" srcId="{58221C44-B274-4C8B-B947-4D39D8A9AC44}" destId="{0FB5F303-5D04-4CF4-94BB-69B0EC602B18}" srcOrd="1" destOrd="0" parTransId="{C3601DA5-9C4C-4DA9-BDE6-BDAE73881666}" sibTransId="{2C377D96-99FA-42E8-A842-D5443EEADF10}"/>
    <dgm:cxn modelId="{E4BD5F7B-C938-48DA-A990-6C9E6A9668BB}" type="presOf" srcId="{9B0F08E5-9494-4040-B9D2-8BCC4DD4E108}" destId="{0FB05BD8-1A38-4F92-9F04-6AB6320A23E0}" srcOrd="0" destOrd="0" presId="urn:microsoft.com/office/officeart/2005/8/layout/default"/>
    <dgm:cxn modelId="{AFD89AA2-A954-4D46-B9CE-AE5BB0EA2DC6}" type="presOf" srcId="{0FB5F303-5D04-4CF4-94BB-69B0EC602B18}" destId="{43D82312-445D-45BB-9BD5-CD8E04A6BDCF}" srcOrd="0" destOrd="0" presId="urn:microsoft.com/office/officeart/2005/8/layout/default"/>
    <dgm:cxn modelId="{CCB46849-6355-44D8-80F7-077C56F2A888}" type="presParOf" srcId="{904C75A0-129C-4CCD-A4BC-2AFB54BEF0D2}" destId="{0FB05BD8-1A38-4F92-9F04-6AB6320A23E0}" srcOrd="0" destOrd="0" presId="urn:microsoft.com/office/officeart/2005/8/layout/default"/>
    <dgm:cxn modelId="{652CD458-FAAD-4BB1-A9D5-A00D9CA4481B}" type="presParOf" srcId="{904C75A0-129C-4CCD-A4BC-2AFB54BEF0D2}" destId="{0FBBBDED-BBBB-41E6-A7F0-40E7286E3ED8}" srcOrd="1" destOrd="0" presId="urn:microsoft.com/office/officeart/2005/8/layout/default"/>
    <dgm:cxn modelId="{CEABAF53-E535-4022-8021-70AA421AE1BC}" type="presParOf" srcId="{904C75A0-129C-4CCD-A4BC-2AFB54BEF0D2}" destId="{43D82312-445D-45BB-9BD5-CD8E04A6BDCF}" srcOrd="2"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8252DE0-FB52-4225-8364-6A70BD8E34EC}" type="doc">
      <dgm:prSet loTypeId="urn:microsoft.com/office/officeart/2005/8/layout/default" loCatId="list" qsTypeId="urn:microsoft.com/office/officeart/2005/8/quickstyle/simple1" qsCatId="simple" csTypeId="urn:microsoft.com/office/officeart/2005/8/colors/colorful5" csCatId="colorful" phldr="1"/>
      <dgm:spPr/>
      <dgm:t>
        <a:bodyPr/>
        <a:lstStyle/>
        <a:p>
          <a:endParaRPr lang="en-GB"/>
        </a:p>
      </dgm:t>
    </dgm:pt>
    <dgm:pt modelId="{663280C4-7882-4DD0-8A34-14B5934543A4}">
      <dgm:prSet phldrT="[Text]" custT="1"/>
      <dgm:spPr/>
      <dgm:t>
        <a:bodyPr/>
        <a:lstStyle/>
        <a:p>
          <a:pPr>
            <a:buNone/>
          </a:pPr>
          <a:r>
            <a:rPr lang="en-US" sz="3200" b="1" dirty="0">
              <a:latin typeface="Times New Roman" panose="02020603050405020304" pitchFamily="18" charset="0"/>
              <a:cs typeface="Times New Roman" panose="02020603050405020304" pitchFamily="18" charset="0"/>
            </a:rPr>
            <a:t>Division of labor: </a:t>
          </a:r>
          <a:r>
            <a:rPr lang="en-US" sz="3200" dirty="0">
              <a:latin typeface="Times New Roman" panose="02020603050405020304" pitchFamily="18" charset="0"/>
              <a:cs typeface="Times New Roman" panose="02020603050405020304" pitchFamily="18" charset="0"/>
            </a:rPr>
            <a:t>Group of members will share their tasks or work toward the common goal</a:t>
          </a:r>
          <a:r>
            <a:rPr lang="en-US" sz="4200" dirty="0">
              <a:latin typeface="Times New Roman" panose="02020603050405020304" pitchFamily="18" charset="0"/>
              <a:cs typeface="Times New Roman" panose="02020603050405020304" pitchFamily="18" charset="0"/>
            </a:rPr>
            <a:t>.</a:t>
          </a:r>
          <a:endParaRPr lang="en-GB" sz="4200" dirty="0">
            <a:latin typeface="Times New Roman" panose="02020603050405020304" pitchFamily="18" charset="0"/>
            <a:cs typeface="Times New Roman" panose="02020603050405020304" pitchFamily="18" charset="0"/>
          </a:endParaRPr>
        </a:p>
        <a:p>
          <a:pPr>
            <a:buNone/>
          </a:pPr>
          <a:endParaRPr lang="en-US" sz="4200" dirty="0">
            <a:latin typeface="Times New Roman" panose="02020603050405020304" pitchFamily="18" charset="0"/>
            <a:cs typeface="Times New Roman" panose="02020603050405020304" pitchFamily="18" charset="0"/>
          </a:endParaRPr>
        </a:p>
      </dgm:t>
    </dgm:pt>
    <dgm:pt modelId="{7055570E-3CA6-45EE-A2CB-605D10485F6C}" type="parTrans" cxnId="{0FDD9E9F-3ECE-419E-BAE0-BD4434371F42}">
      <dgm:prSet/>
      <dgm:spPr/>
      <dgm:t>
        <a:bodyPr/>
        <a:lstStyle/>
        <a:p>
          <a:endParaRPr lang="en-GB"/>
        </a:p>
      </dgm:t>
    </dgm:pt>
    <dgm:pt modelId="{D9A0A01F-11E9-4B31-98CD-F2EED65B80C9}" type="sibTrans" cxnId="{0FDD9E9F-3ECE-419E-BAE0-BD4434371F42}">
      <dgm:prSet/>
      <dgm:spPr/>
      <dgm:t>
        <a:bodyPr/>
        <a:lstStyle/>
        <a:p>
          <a:endParaRPr lang="en-GB"/>
        </a:p>
      </dgm:t>
    </dgm:pt>
    <dgm:pt modelId="{03E13839-4658-477A-93BA-6C5DA675E887}">
      <dgm:prSet phldrT="[Text]" custT="1"/>
      <dgm:spPr/>
      <dgm:t>
        <a:bodyPr/>
        <a:lstStyle/>
        <a:p>
          <a:pPr>
            <a:buNone/>
          </a:pPr>
          <a:r>
            <a:rPr lang="en-US" sz="3200" dirty="0">
              <a:latin typeface="Times New Roman" panose="02020603050405020304" pitchFamily="18" charset="0"/>
              <a:cs typeface="Times New Roman" panose="02020603050405020304" pitchFamily="18" charset="0"/>
            </a:rPr>
            <a:t>• </a:t>
          </a:r>
          <a:r>
            <a:rPr lang="en-US" sz="3200" b="1" dirty="0">
              <a:latin typeface="Times New Roman" panose="02020603050405020304" pitchFamily="18" charset="0"/>
              <a:cs typeface="Times New Roman" panose="02020603050405020304" pitchFamily="18" charset="0"/>
            </a:rPr>
            <a:t>Composed of people: </a:t>
          </a:r>
          <a:r>
            <a:rPr lang="en-US" sz="3200" dirty="0">
              <a:latin typeface="Times New Roman" panose="02020603050405020304" pitchFamily="18" charset="0"/>
              <a:cs typeface="Times New Roman" panose="02020603050405020304" pitchFamily="18" charset="0"/>
            </a:rPr>
            <a:t>Society doesn’t exist without the group of persons or people. </a:t>
          </a:r>
          <a:endParaRPr lang="en-GB" sz="3200" dirty="0"/>
        </a:p>
      </dgm:t>
    </dgm:pt>
    <dgm:pt modelId="{FE30F738-D790-4148-9C08-B3F16CB8F54E}" type="parTrans" cxnId="{2876F271-B0B1-4844-9595-8700D44EFB78}">
      <dgm:prSet/>
      <dgm:spPr/>
      <dgm:t>
        <a:bodyPr/>
        <a:lstStyle/>
        <a:p>
          <a:endParaRPr lang="en-GB"/>
        </a:p>
      </dgm:t>
    </dgm:pt>
    <dgm:pt modelId="{82A13848-3976-402D-8638-F3D2DAB8C92E}" type="sibTrans" cxnId="{2876F271-B0B1-4844-9595-8700D44EFB78}">
      <dgm:prSet/>
      <dgm:spPr/>
      <dgm:t>
        <a:bodyPr/>
        <a:lstStyle/>
        <a:p>
          <a:endParaRPr lang="en-GB"/>
        </a:p>
      </dgm:t>
    </dgm:pt>
    <dgm:pt modelId="{C480C56A-F045-4D01-BC91-A615CC956928}" type="pres">
      <dgm:prSet presAssocID="{C8252DE0-FB52-4225-8364-6A70BD8E34EC}" presName="diagram" presStyleCnt="0">
        <dgm:presLayoutVars>
          <dgm:dir/>
          <dgm:resizeHandles val="exact"/>
        </dgm:presLayoutVars>
      </dgm:prSet>
      <dgm:spPr/>
    </dgm:pt>
    <dgm:pt modelId="{E012FEE5-A6CA-4953-8154-B42908D62638}" type="pres">
      <dgm:prSet presAssocID="{663280C4-7882-4DD0-8A34-14B5934543A4}" presName="node" presStyleLbl="node1" presStyleIdx="0" presStyleCnt="2">
        <dgm:presLayoutVars>
          <dgm:bulletEnabled val="1"/>
        </dgm:presLayoutVars>
      </dgm:prSet>
      <dgm:spPr/>
    </dgm:pt>
    <dgm:pt modelId="{A6CD10B4-0150-45C3-B71B-4139EEE8D50D}" type="pres">
      <dgm:prSet presAssocID="{D9A0A01F-11E9-4B31-98CD-F2EED65B80C9}" presName="sibTrans" presStyleCnt="0"/>
      <dgm:spPr/>
    </dgm:pt>
    <dgm:pt modelId="{2B815A0A-0A85-4A52-88D2-BB8827CEF03A}" type="pres">
      <dgm:prSet presAssocID="{03E13839-4658-477A-93BA-6C5DA675E887}" presName="node" presStyleLbl="node1" presStyleIdx="1" presStyleCnt="2">
        <dgm:presLayoutVars>
          <dgm:bulletEnabled val="1"/>
        </dgm:presLayoutVars>
      </dgm:prSet>
      <dgm:spPr/>
    </dgm:pt>
  </dgm:ptLst>
  <dgm:cxnLst>
    <dgm:cxn modelId="{FDDBF62C-B61B-49B5-8FC6-41B9AE98CD95}" type="presOf" srcId="{03E13839-4658-477A-93BA-6C5DA675E887}" destId="{2B815A0A-0A85-4A52-88D2-BB8827CEF03A}" srcOrd="0" destOrd="0" presId="urn:microsoft.com/office/officeart/2005/8/layout/default"/>
    <dgm:cxn modelId="{0A1CBA2F-D296-4D85-8590-D66D97D08D19}" type="presOf" srcId="{C8252DE0-FB52-4225-8364-6A70BD8E34EC}" destId="{C480C56A-F045-4D01-BC91-A615CC956928}" srcOrd="0" destOrd="0" presId="urn:microsoft.com/office/officeart/2005/8/layout/default"/>
    <dgm:cxn modelId="{2876F271-B0B1-4844-9595-8700D44EFB78}" srcId="{C8252DE0-FB52-4225-8364-6A70BD8E34EC}" destId="{03E13839-4658-477A-93BA-6C5DA675E887}" srcOrd="1" destOrd="0" parTransId="{FE30F738-D790-4148-9C08-B3F16CB8F54E}" sibTransId="{82A13848-3976-402D-8638-F3D2DAB8C92E}"/>
    <dgm:cxn modelId="{3C6E0C52-6FDA-445E-AF0A-F551A06B29CE}" type="presOf" srcId="{663280C4-7882-4DD0-8A34-14B5934543A4}" destId="{E012FEE5-A6CA-4953-8154-B42908D62638}" srcOrd="0" destOrd="0" presId="urn:microsoft.com/office/officeart/2005/8/layout/default"/>
    <dgm:cxn modelId="{0FDD9E9F-3ECE-419E-BAE0-BD4434371F42}" srcId="{C8252DE0-FB52-4225-8364-6A70BD8E34EC}" destId="{663280C4-7882-4DD0-8A34-14B5934543A4}" srcOrd="0" destOrd="0" parTransId="{7055570E-3CA6-45EE-A2CB-605D10485F6C}" sibTransId="{D9A0A01F-11E9-4B31-98CD-F2EED65B80C9}"/>
    <dgm:cxn modelId="{66262022-112B-49D5-8F30-2222CCEB72DB}" type="presParOf" srcId="{C480C56A-F045-4D01-BC91-A615CC956928}" destId="{E012FEE5-A6CA-4953-8154-B42908D62638}" srcOrd="0" destOrd="0" presId="urn:microsoft.com/office/officeart/2005/8/layout/default"/>
    <dgm:cxn modelId="{2A0E9B39-ABAB-4860-B802-E159FFFEEB5B}" type="presParOf" srcId="{C480C56A-F045-4D01-BC91-A615CC956928}" destId="{A6CD10B4-0150-45C3-B71B-4139EEE8D50D}" srcOrd="1" destOrd="0" presId="urn:microsoft.com/office/officeart/2005/8/layout/default"/>
    <dgm:cxn modelId="{9F90F8C4-5E2B-47F4-BE31-4F2F18B8B825}" type="presParOf" srcId="{C480C56A-F045-4D01-BC91-A615CC956928}" destId="{2B815A0A-0A85-4A52-88D2-BB8827CEF03A}" srcOrd="2"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4EBEE2-5760-4300-BB64-06F33E8DBBDA}">
      <dsp:nvSpPr>
        <dsp:cNvPr id="0" name=""/>
        <dsp:cNvSpPr/>
      </dsp:nvSpPr>
      <dsp:spPr>
        <a:xfrm rot="5400000">
          <a:off x="-234215" y="239145"/>
          <a:ext cx="1561437" cy="1093006"/>
        </a:xfrm>
        <a:prstGeom prst="chevron">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endParaRPr lang="en-GB" sz="2800" kern="1200"/>
        </a:p>
      </dsp:txBody>
      <dsp:txXfrm rot="-5400000">
        <a:off x="1" y="551432"/>
        <a:ext cx="1093006" cy="468431"/>
      </dsp:txXfrm>
    </dsp:sp>
    <dsp:sp modelId="{19EDFE48-770B-45E0-A152-56EB3DE6768D}">
      <dsp:nvSpPr>
        <dsp:cNvPr id="0" name=""/>
        <dsp:cNvSpPr/>
      </dsp:nvSpPr>
      <dsp:spPr>
        <a:xfrm rot="5400000">
          <a:off x="4995553" y="-3897617"/>
          <a:ext cx="1014934" cy="8820028"/>
        </a:xfrm>
        <a:prstGeom prst="round2Same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27584" tIns="20320" rIns="20320" bIns="20320" numCol="1" spcCol="1270" anchor="ctr" anchorCtr="0">
          <a:noAutofit/>
        </a:bodyPr>
        <a:lstStyle/>
        <a:p>
          <a:pPr marL="285750" lvl="1" indent="-285750" algn="l" defTabSz="1422400">
            <a:lnSpc>
              <a:spcPct val="90000"/>
            </a:lnSpc>
            <a:spcBef>
              <a:spcPct val="0"/>
            </a:spcBef>
            <a:spcAft>
              <a:spcPct val="15000"/>
            </a:spcAft>
            <a:buNone/>
          </a:pPr>
          <a:r>
            <a:rPr lang="en-US" sz="3200" kern="1200" dirty="0">
              <a:latin typeface="Times New Roman" panose="02020603050405020304" pitchFamily="18" charset="0"/>
              <a:cs typeface="Times New Roman" panose="02020603050405020304" pitchFamily="18" charset="0"/>
            </a:rPr>
            <a:t>• Social structure does not change and relatively permanent.</a:t>
          </a:r>
          <a:endParaRPr lang="en-GB" sz="3200" kern="1200" dirty="0"/>
        </a:p>
      </dsp:txBody>
      <dsp:txXfrm rot="-5400000">
        <a:off x="1093007" y="54474"/>
        <a:ext cx="8770483" cy="915844"/>
      </dsp:txXfrm>
    </dsp:sp>
    <dsp:sp modelId="{B5B289E5-C212-4C9B-BB7F-92DF76C7B912}">
      <dsp:nvSpPr>
        <dsp:cNvPr id="0" name=""/>
        <dsp:cNvSpPr/>
      </dsp:nvSpPr>
      <dsp:spPr>
        <a:xfrm rot="5400000">
          <a:off x="-234215" y="1656984"/>
          <a:ext cx="1561437" cy="1093006"/>
        </a:xfrm>
        <a:prstGeom prst="chevron">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endParaRPr lang="en-GB" sz="2800" kern="1200"/>
        </a:p>
      </dsp:txBody>
      <dsp:txXfrm rot="-5400000">
        <a:off x="1" y="1969271"/>
        <a:ext cx="1093006" cy="468431"/>
      </dsp:txXfrm>
    </dsp:sp>
    <dsp:sp modelId="{E9CD0203-C87E-4937-8DF4-E55409A08852}">
      <dsp:nvSpPr>
        <dsp:cNvPr id="0" name=""/>
        <dsp:cNvSpPr/>
      </dsp:nvSpPr>
      <dsp:spPr>
        <a:xfrm rot="5400000">
          <a:off x="4995553" y="-2479778"/>
          <a:ext cx="1014934" cy="8820028"/>
        </a:xfrm>
        <a:prstGeom prst="round2SameRect">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27584" tIns="20320" rIns="20320" bIns="20320" numCol="1" spcCol="1270" anchor="ctr" anchorCtr="0">
          <a:noAutofit/>
        </a:bodyPr>
        <a:lstStyle/>
        <a:p>
          <a:pPr marL="285750" lvl="1" indent="-285750" algn="l" defTabSz="1422400">
            <a:lnSpc>
              <a:spcPct val="90000"/>
            </a:lnSpc>
            <a:spcBef>
              <a:spcPct val="0"/>
            </a:spcBef>
            <a:spcAft>
              <a:spcPct val="15000"/>
            </a:spcAft>
            <a:buNone/>
          </a:pPr>
          <a:r>
            <a:rPr lang="en-US" sz="3200" kern="1200" dirty="0">
              <a:latin typeface="Times New Roman" panose="02020603050405020304" pitchFamily="18" charset="0"/>
              <a:cs typeface="Times New Roman" panose="02020603050405020304" pitchFamily="18" charset="0"/>
            </a:rPr>
            <a:t>• Social structure is abstract which can only be felt.</a:t>
          </a:r>
          <a:endParaRPr lang="en-GB" sz="3200" kern="1200" dirty="0"/>
        </a:p>
      </dsp:txBody>
      <dsp:txXfrm rot="-5400000">
        <a:off x="1093007" y="1472313"/>
        <a:ext cx="8770483" cy="915844"/>
      </dsp:txXfrm>
    </dsp:sp>
    <dsp:sp modelId="{C5F5FA0C-4B5B-4310-96CD-DD47FBDE6911}">
      <dsp:nvSpPr>
        <dsp:cNvPr id="0" name=""/>
        <dsp:cNvSpPr/>
      </dsp:nvSpPr>
      <dsp:spPr>
        <a:xfrm rot="5400000">
          <a:off x="-234215" y="3074824"/>
          <a:ext cx="1561437" cy="1093006"/>
        </a:xfrm>
        <a:prstGeom prst="chevron">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endParaRPr lang="en-GB" sz="2800" kern="1200"/>
        </a:p>
      </dsp:txBody>
      <dsp:txXfrm rot="-5400000">
        <a:off x="1" y="3387111"/>
        <a:ext cx="1093006" cy="468431"/>
      </dsp:txXfrm>
    </dsp:sp>
    <dsp:sp modelId="{8E3CA878-3646-429C-98BD-411656A9EA28}">
      <dsp:nvSpPr>
        <dsp:cNvPr id="0" name=""/>
        <dsp:cNvSpPr/>
      </dsp:nvSpPr>
      <dsp:spPr>
        <a:xfrm rot="5400000">
          <a:off x="4995553" y="-1061938"/>
          <a:ext cx="1014934" cy="8820028"/>
        </a:xfrm>
        <a:prstGeom prst="round2SameRect">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27584" tIns="20320" rIns="20320" bIns="20320" numCol="1" spcCol="1270" anchor="ctr" anchorCtr="0">
          <a:noAutofit/>
        </a:bodyPr>
        <a:lstStyle/>
        <a:p>
          <a:pPr marL="285750" lvl="1" indent="-285750" algn="l" defTabSz="1422400">
            <a:lnSpc>
              <a:spcPct val="90000"/>
            </a:lnSpc>
            <a:spcBef>
              <a:spcPct val="0"/>
            </a:spcBef>
            <a:spcAft>
              <a:spcPct val="15000"/>
            </a:spcAft>
            <a:buNone/>
          </a:pPr>
          <a:r>
            <a:rPr lang="en-US" sz="3200" kern="1200" dirty="0">
              <a:latin typeface="Times New Roman" panose="02020603050405020304" pitchFamily="18" charset="0"/>
              <a:cs typeface="Times New Roman" panose="02020603050405020304" pitchFamily="18" charset="0"/>
            </a:rPr>
            <a:t>• It has different parts and has patterned arrangement.</a:t>
          </a:r>
          <a:endParaRPr lang="en-GB" sz="3200" kern="1200" dirty="0"/>
        </a:p>
      </dsp:txBody>
      <dsp:txXfrm rot="-5400000">
        <a:off x="1093007" y="2890153"/>
        <a:ext cx="8770483" cy="915844"/>
      </dsp:txXfrm>
    </dsp:sp>
    <dsp:sp modelId="{B12D7CEA-3C77-4CA7-B0D8-35967ABFFA33}">
      <dsp:nvSpPr>
        <dsp:cNvPr id="0" name=""/>
        <dsp:cNvSpPr/>
      </dsp:nvSpPr>
      <dsp:spPr>
        <a:xfrm rot="5400000">
          <a:off x="-234215" y="4492663"/>
          <a:ext cx="1561437" cy="1093006"/>
        </a:xfrm>
        <a:prstGeom prst="chevron">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endParaRPr lang="en-GB" sz="2800" kern="1200"/>
        </a:p>
      </dsp:txBody>
      <dsp:txXfrm rot="-5400000">
        <a:off x="1" y="4804950"/>
        <a:ext cx="1093006" cy="468431"/>
      </dsp:txXfrm>
    </dsp:sp>
    <dsp:sp modelId="{D4C7D68E-2554-460F-A182-A8E4ABE0B0A4}">
      <dsp:nvSpPr>
        <dsp:cNvPr id="0" name=""/>
        <dsp:cNvSpPr/>
      </dsp:nvSpPr>
      <dsp:spPr>
        <a:xfrm rot="5400000">
          <a:off x="4995553" y="355900"/>
          <a:ext cx="1014934" cy="8820028"/>
        </a:xfrm>
        <a:prstGeom prst="round2SameRect">
          <a:avLst/>
        </a:prstGeom>
        <a:solidFill>
          <a:schemeClr val="lt1">
            <a:alpha val="90000"/>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27584" tIns="20320" rIns="20320" bIns="20320" numCol="1" spcCol="1270" anchor="ctr" anchorCtr="0">
          <a:noAutofit/>
        </a:bodyPr>
        <a:lstStyle/>
        <a:p>
          <a:pPr marL="285750" lvl="1" indent="-285750" algn="l" defTabSz="1422400">
            <a:lnSpc>
              <a:spcPct val="90000"/>
            </a:lnSpc>
            <a:spcBef>
              <a:spcPct val="0"/>
            </a:spcBef>
            <a:spcAft>
              <a:spcPct val="15000"/>
            </a:spcAft>
            <a:buNone/>
          </a:pPr>
          <a:r>
            <a:rPr lang="en-US" sz="3200" kern="1200" dirty="0">
              <a:latin typeface="Times New Roman" panose="02020603050405020304" pitchFamily="18" charset="0"/>
              <a:cs typeface="Times New Roman" panose="02020603050405020304" pitchFamily="18" charset="0"/>
            </a:rPr>
            <a:t>• It is not universal as every society has its own social structure. </a:t>
          </a:r>
          <a:endParaRPr lang="en-GB" sz="3200" kern="1200" dirty="0"/>
        </a:p>
      </dsp:txBody>
      <dsp:txXfrm rot="-5400000">
        <a:off x="1093007" y="4307992"/>
        <a:ext cx="8770483" cy="91584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FA1DF5-23F5-4291-863C-317C8EEABDB6}">
      <dsp:nvSpPr>
        <dsp:cNvPr id="0" name=""/>
        <dsp:cNvSpPr/>
      </dsp:nvSpPr>
      <dsp:spPr>
        <a:xfrm rot="5400000">
          <a:off x="-311555" y="315489"/>
          <a:ext cx="2077038" cy="1453926"/>
        </a:xfrm>
        <a:prstGeom prst="chevron">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1778000">
            <a:lnSpc>
              <a:spcPct val="90000"/>
            </a:lnSpc>
            <a:spcBef>
              <a:spcPct val="0"/>
            </a:spcBef>
            <a:spcAft>
              <a:spcPct val="35000"/>
            </a:spcAft>
            <a:buNone/>
          </a:pPr>
          <a:endParaRPr lang="en-GB" sz="4000" kern="1200"/>
        </a:p>
      </dsp:txBody>
      <dsp:txXfrm rot="-5400000">
        <a:off x="1" y="730896"/>
        <a:ext cx="1453926" cy="623112"/>
      </dsp:txXfrm>
    </dsp:sp>
    <dsp:sp modelId="{5ABB13C3-B757-4E7C-B44A-6FE62EC5946F}">
      <dsp:nvSpPr>
        <dsp:cNvPr id="0" name=""/>
        <dsp:cNvSpPr/>
      </dsp:nvSpPr>
      <dsp:spPr>
        <a:xfrm rot="5400000">
          <a:off x="5200701" y="-3742840"/>
          <a:ext cx="1350075" cy="8843624"/>
        </a:xfrm>
        <a:prstGeom prst="round2Same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27584" tIns="20320" rIns="20320" bIns="20320" numCol="1" spcCol="1270" anchor="ctr" anchorCtr="0">
          <a:noAutofit/>
        </a:bodyPr>
        <a:lstStyle/>
        <a:p>
          <a:pPr marL="285750" lvl="1" indent="-285750" algn="l" defTabSz="1422400">
            <a:lnSpc>
              <a:spcPct val="90000"/>
            </a:lnSpc>
            <a:spcBef>
              <a:spcPct val="0"/>
            </a:spcBef>
            <a:spcAft>
              <a:spcPct val="15000"/>
            </a:spcAft>
            <a:buNone/>
          </a:pPr>
          <a:r>
            <a:rPr lang="en-US" sz="3200" kern="1200" dirty="0">
              <a:latin typeface="Times New Roman" panose="02020603050405020304" pitchFamily="18" charset="0"/>
              <a:cs typeface="Times New Roman" panose="02020603050405020304" pitchFamily="18" charset="0"/>
            </a:rPr>
            <a:t>• Parts has definite place in social structure. </a:t>
          </a:r>
          <a:endParaRPr lang="en-GB" sz="3200" kern="1200" dirty="0"/>
        </a:p>
      </dsp:txBody>
      <dsp:txXfrm rot="-5400000">
        <a:off x="1453927" y="69839"/>
        <a:ext cx="8777719" cy="1218265"/>
      </dsp:txXfrm>
    </dsp:sp>
    <dsp:sp modelId="{AB91EEB5-F47F-4830-BC09-08C020C7D9F7}">
      <dsp:nvSpPr>
        <dsp:cNvPr id="0" name=""/>
        <dsp:cNvSpPr/>
      </dsp:nvSpPr>
      <dsp:spPr>
        <a:xfrm rot="5400000">
          <a:off x="-311555" y="2202633"/>
          <a:ext cx="2077038" cy="1453926"/>
        </a:xfrm>
        <a:prstGeom prst="chevron">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1778000">
            <a:lnSpc>
              <a:spcPct val="90000"/>
            </a:lnSpc>
            <a:spcBef>
              <a:spcPct val="0"/>
            </a:spcBef>
            <a:spcAft>
              <a:spcPct val="35000"/>
            </a:spcAft>
            <a:buNone/>
          </a:pPr>
          <a:endParaRPr lang="en-GB" sz="4000" kern="1200"/>
        </a:p>
      </dsp:txBody>
      <dsp:txXfrm rot="-5400000">
        <a:off x="1" y="2618040"/>
        <a:ext cx="1453926" cy="623112"/>
      </dsp:txXfrm>
    </dsp:sp>
    <dsp:sp modelId="{9ABEB902-FC25-458C-BFFE-962E59F0FB5C}">
      <dsp:nvSpPr>
        <dsp:cNvPr id="0" name=""/>
        <dsp:cNvSpPr/>
      </dsp:nvSpPr>
      <dsp:spPr>
        <a:xfrm rot="5400000">
          <a:off x="5200701" y="-1855696"/>
          <a:ext cx="1350075" cy="8843624"/>
        </a:xfrm>
        <a:prstGeom prst="round2SameRect">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27584" tIns="20320" rIns="20320" bIns="20320" numCol="1" spcCol="1270" anchor="ctr" anchorCtr="0">
          <a:noAutofit/>
        </a:bodyPr>
        <a:lstStyle/>
        <a:p>
          <a:pPr marL="285750" lvl="1" indent="-285750" algn="l" defTabSz="1422400">
            <a:lnSpc>
              <a:spcPct val="90000"/>
            </a:lnSpc>
            <a:spcBef>
              <a:spcPct val="0"/>
            </a:spcBef>
            <a:spcAft>
              <a:spcPct val="15000"/>
            </a:spcAft>
            <a:buNone/>
          </a:pPr>
          <a:r>
            <a:rPr lang="en-US" sz="3200" kern="1200" dirty="0">
              <a:latin typeface="Times New Roman" panose="02020603050405020304" pitchFamily="18" charset="0"/>
              <a:cs typeface="Times New Roman" panose="02020603050405020304" pitchFamily="18" charset="0"/>
            </a:rPr>
            <a:t>• Every social structure has sub structures and they are arranged in hierarchy. </a:t>
          </a:r>
          <a:endParaRPr lang="en-GB" sz="3200" kern="1200" dirty="0"/>
        </a:p>
      </dsp:txBody>
      <dsp:txXfrm rot="-5400000">
        <a:off x="1453927" y="1956983"/>
        <a:ext cx="8777719" cy="1218265"/>
      </dsp:txXfrm>
    </dsp:sp>
    <dsp:sp modelId="{307D9EFD-D83F-4A74-898A-C6643008A25D}">
      <dsp:nvSpPr>
        <dsp:cNvPr id="0" name=""/>
        <dsp:cNvSpPr/>
      </dsp:nvSpPr>
      <dsp:spPr>
        <a:xfrm rot="5400000">
          <a:off x="-311555" y="4089777"/>
          <a:ext cx="2077038" cy="1453926"/>
        </a:xfrm>
        <a:prstGeom prst="chevron">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1778000">
            <a:lnSpc>
              <a:spcPct val="90000"/>
            </a:lnSpc>
            <a:spcBef>
              <a:spcPct val="0"/>
            </a:spcBef>
            <a:spcAft>
              <a:spcPct val="35000"/>
            </a:spcAft>
            <a:buNone/>
          </a:pPr>
          <a:endParaRPr lang="en-GB" sz="4000" kern="1200"/>
        </a:p>
      </dsp:txBody>
      <dsp:txXfrm rot="-5400000">
        <a:off x="1" y="4505184"/>
        <a:ext cx="1453926" cy="623112"/>
      </dsp:txXfrm>
    </dsp:sp>
    <dsp:sp modelId="{7853CE99-23F0-48B4-AAC1-F72DE3C4C5B8}">
      <dsp:nvSpPr>
        <dsp:cNvPr id="0" name=""/>
        <dsp:cNvSpPr/>
      </dsp:nvSpPr>
      <dsp:spPr>
        <a:xfrm rot="5400000">
          <a:off x="5200701" y="31447"/>
          <a:ext cx="1350075" cy="8843624"/>
        </a:xfrm>
        <a:prstGeom prst="round2SameRect">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27584" tIns="20320" rIns="20320" bIns="20320" numCol="1" spcCol="1270" anchor="ctr" anchorCtr="0">
          <a:noAutofit/>
        </a:bodyPr>
        <a:lstStyle/>
        <a:p>
          <a:pPr marL="285750" lvl="1" indent="-285750" algn="l" defTabSz="1422400">
            <a:lnSpc>
              <a:spcPct val="90000"/>
            </a:lnSpc>
            <a:spcBef>
              <a:spcPct val="0"/>
            </a:spcBef>
            <a:spcAft>
              <a:spcPct val="15000"/>
            </a:spcAft>
            <a:buNone/>
          </a:pPr>
          <a:r>
            <a:rPr lang="en-US" sz="3200" kern="1200" dirty="0">
              <a:latin typeface="Times New Roman" panose="02020603050405020304" pitchFamily="18" charset="0"/>
              <a:cs typeface="Times New Roman" panose="02020603050405020304" pitchFamily="18" charset="0"/>
            </a:rPr>
            <a:t>• Social structure is a product of social interaction</a:t>
          </a:r>
          <a:endParaRPr lang="en-GB" sz="3200" kern="1200" dirty="0"/>
        </a:p>
      </dsp:txBody>
      <dsp:txXfrm rot="-5400000">
        <a:off x="1453927" y="3844127"/>
        <a:ext cx="8777719" cy="121826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B05BD8-1A38-4F92-9F04-6AB6320A23E0}">
      <dsp:nvSpPr>
        <dsp:cNvPr id="0" name=""/>
        <dsp:cNvSpPr/>
      </dsp:nvSpPr>
      <dsp:spPr>
        <a:xfrm>
          <a:off x="31264" y="7627"/>
          <a:ext cx="11991921" cy="2701694"/>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just" defTabSz="1422400">
            <a:lnSpc>
              <a:spcPct val="90000"/>
            </a:lnSpc>
            <a:spcBef>
              <a:spcPct val="0"/>
            </a:spcBef>
            <a:spcAft>
              <a:spcPct val="35000"/>
            </a:spcAft>
            <a:buNone/>
          </a:pPr>
          <a:r>
            <a:rPr lang="en-US" sz="3200" b="1" kern="1200" dirty="0">
              <a:latin typeface="Times New Roman" panose="02020603050405020304" pitchFamily="18" charset="0"/>
              <a:cs typeface="Times New Roman" panose="02020603050405020304" pitchFamily="18" charset="0"/>
            </a:rPr>
            <a:t>Abstract in nature: </a:t>
          </a:r>
          <a:r>
            <a:rPr lang="en-US" sz="3200" kern="1200" dirty="0">
              <a:latin typeface="Times New Roman" panose="02020603050405020304" pitchFamily="18" charset="0"/>
              <a:cs typeface="Times New Roman" panose="02020603050405020304" pitchFamily="18" charset="0"/>
            </a:rPr>
            <a:t>Social relationships are not visible as  </a:t>
          </a:r>
          <a:r>
            <a:rPr lang="en-US" sz="3200" kern="1200" dirty="0" err="1">
              <a:latin typeface="Times New Roman" panose="02020603050405020304" pitchFamily="18" charset="0"/>
              <a:cs typeface="Times New Roman" panose="02020603050405020304" pitchFamily="18" charset="0"/>
            </a:rPr>
            <a:t>onlyexternal</a:t>
          </a:r>
          <a:r>
            <a:rPr lang="en-US" sz="3200" kern="1200" dirty="0">
              <a:latin typeface="Times New Roman" panose="02020603050405020304" pitchFamily="18" charset="0"/>
              <a:cs typeface="Times New Roman" panose="02020603050405020304" pitchFamily="18" charset="0"/>
            </a:rPr>
            <a:t> features are said to be observed and so it is considered as abstract one. </a:t>
          </a:r>
          <a:endParaRPr lang="en-GB" sz="3200" kern="1200" dirty="0"/>
        </a:p>
      </dsp:txBody>
      <dsp:txXfrm>
        <a:off x="31264" y="7627"/>
        <a:ext cx="11991921" cy="2701694"/>
      </dsp:txXfrm>
    </dsp:sp>
    <dsp:sp modelId="{43D82312-445D-45BB-9BD5-CD8E04A6BDCF}">
      <dsp:nvSpPr>
        <dsp:cNvPr id="0" name=""/>
        <dsp:cNvSpPr/>
      </dsp:nvSpPr>
      <dsp:spPr>
        <a:xfrm>
          <a:off x="0" y="3166168"/>
          <a:ext cx="12007545" cy="2701694"/>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just" defTabSz="1244600">
            <a:lnSpc>
              <a:spcPct val="90000"/>
            </a:lnSpc>
            <a:spcBef>
              <a:spcPct val="0"/>
            </a:spcBef>
            <a:spcAft>
              <a:spcPct val="35000"/>
            </a:spcAft>
            <a:buNone/>
          </a:pPr>
          <a:r>
            <a:rPr lang="en-US" sz="2800" b="1" kern="1200" dirty="0">
              <a:latin typeface="Times New Roman" panose="02020603050405020304" pitchFamily="18" charset="0"/>
              <a:cs typeface="Times New Roman" panose="02020603050405020304" pitchFamily="18" charset="0"/>
            </a:rPr>
            <a:t>Presence of both similarities and differences: </a:t>
          </a:r>
          <a:r>
            <a:rPr lang="en-US" sz="2800" kern="1200" dirty="0">
              <a:latin typeface="Times New Roman" panose="02020603050405020304" pitchFamily="18" charset="0"/>
              <a:cs typeface="Times New Roman" panose="02020603050405020304" pitchFamily="18" charset="0"/>
            </a:rPr>
            <a:t>There will be differences among people in terms of preferences, interest, capacity, aptitude, etc. and at the same time, there will be certain similarity among them. </a:t>
          </a:r>
          <a:endParaRPr lang="en-GB" sz="2800" kern="1200" dirty="0"/>
        </a:p>
      </dsp:txBody>
      <dsp:txXfrm>
        <a:off x="0" y="3166168"/>
        <a:ext cx="12007545" cy="270169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12FEE5-A6CA-4953-8154-B42908D62638}">
      <dsp:nvSpPr>
        <dsp:cNvPr id="0" name=""/>
        <dsp:cNvSpPr/>
      </dsp:nvSpPr>
      <dsp:spPr>
        <a:xfrm>
          <a:off x="1325" y="1024920"/>
          <a:ext cx="5170288" cy="3102173"/>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b="1" kern="1200" dirty="0">
              <a:latin typeface="Times New Roman" panose="02020603050405020304" pitchFamily="18" charset="0"/>
              <a:cs typeface="Times New Roman" panose="02020603050405020304" pitchFamily="18" charset="0"/>
            </a:rPr>
            <a:t>Division of labor: </a:t>
          </a:r>
          <a:r>
            <a:rPr lang="en-US" sz="3200" kern="1200" dirty="0">
              <a:latin typeface="Times New Roman" panose="02020603050405020304" pitchFamily="18" charset="0"/>
              <a:cs typeface="Times New Roman" panose="02020603050405020304" pitchFamily="18" charset="0"/>
            </a:rPr>
            <a:t>Group of members will share their tasks or work toward the common goal</a:t>
          </a:r>
          <a:r>
            <a:rPr lang="en-US" sz="4200" kern="1200" dirty="0">
              <a:latin typeface="Times New Roman" panose="02020603050405020304" pitchFamily="18" charset="0"/>
              <a:cs typeface="Times New Roman" panose="02020603050405020304" pitchFamily="18" charset="0"/>
            </a:rPr>
            <a:t>.</a:t>
          </a:r>
          <a:endParaRPr lang="en-GB" sz="4200" kern="1200" dirty="0">
            <a:latin typeface="Times New Roman" panose="02020603050405020304" pitchFamily="18" charset="0"/>
            <a:cs typeface="Times New Roman" panose="02020603050405020304" pitchFamily="18" charset="0"/>
          </a:endParaRPr>
        </a:p>
        <a:p>
          <a:pPr marL="0" lvl="0" indent="0" algn="ctr" defTabSz="1422400">
            <a:lnSpc>
              <a:spcPct val="90000"/>
            </a:lnSpc>
            <a:spcBef>
              <a:spcPct val="0"/>
            </a:spcBef>
            <a:spcAft>
              <a:spcPct val="35000"/>
            </a:spcAft>
            <a:buNone/>
          </a:pPr>
          <a:endParaRPr lang="en-US" sz="4200" kern="1200" dirty="0">
            <a:latin typeface="Times New Roman" panose="02020603050405020304" pitchFamily="18" charset="0"/>
            <a:cs typeface="Times New Roman" panose="02020603050405020304" pitchFamily="18" charset="0"/>
          </a:endParaRPr>
        </a:p>
      </dsp:txBody>
      <dsp:txXfrm>
        <a:off x="1325" y="1024920"/>
        <a:ext cx="5170288" cy="3102173"/>
      </dsp:txXfrm>
    </dsp:sp>
    <dsp:sp modelId="{2B815A0A-0A85-4A52-88D2-BB8827CEF03A}">
      <dsp:nvSpPr>
        <dsp:cNvPr id="0" name=""/>
        <dsp:cNvSpPr/>
      </dsp:nvSpPr>
      <dsp:spPr>
        <a:xfrm>
          <a:off x="5688643" y="1024920"/>
          <a:ext cx="5170288" cy="3102173"/>
        </a:xfrm>
        <a:prstGeom prst="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dirty="0">
              <a:latin typeface="Times New Roman" panose="02020603050405020304" pitchFamily="18" charset="0"/>
              <a:cs typeface="Times New Roman" panose="02020603050405020304" pitchFamily="18" charset="0"/>
            </a:rPr>
            <a:t>• </a:t>
          </a:r>
          <a:r>
            <a:rPr lang="en-US" sz="3200" b="1" kern="1200" dirty="0">
              <a:latin typeface="Times New Roman" panose="02020603050405020304" pitchFamily="18" charset="0"/>
              <a:cs typeface="Times New Roman" panose="02020603050405020304" pitchFamily="18" charset="0"/>
            </a:rPr>
            <a:t>Composed of people: </a:t>
          </a:r>
          <a:r>
            <a:rPr lang="en-US" sz="3200" kern="1200" dirty="0">
              <a:latin typeface="Times New Roman" panose="02020603050405020304" pitchFamily="18" charset="0"/>
              <a:cs typeface="Times New Roman" panose="02020603050405020304" pitchFamily="18" charset="0"/>
            </a:rPr>
            <a:t>Society doesn’t exist without the group of persons or people. </a:t>
          </a:r>
          <a:endParaRPr lang="en-GB" sz="3200" kern="1200" dirty="0"/>
        </a:p>
      </dsp:txBody>
      <dsp:txXfrm>
        <a:off x="5688643" y="1024920"/>
        <a:ext cx="5170288" cy="3102173"/>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09641F-EB1B-B41D-8B2C-1FC619E715A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CFEA6FB-656A-3A9D-C447-5F26D76CB9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A1CD77D-E4C5-4E64-A03E-7A3A39BA4600}"/>
              </a:ext>
            </a:extLst>
          </p:cNvPr>
          <p:cNvSpPr>
            <a:spLocks noGrp="1"/>
          </p:cNvSpPr>
          <p:nvPr>
            <p:ph type="dt" sz="half" idx="10"/>
          </p:nvPr>
        </p:nvSpPr>
        <p:spPr/>
        <p:txBody>
          <a:bodyPr/>
          <a:lstStyle/>
          <a:p>
            <a:fld id="{2C36A373-13ED-4407-A490-3FA56FD2E397}" type="datetimeFigureOut">
              <a:rPr lang="en-US" smtClean="0"/>
              <a:t>9/26/2025</a:t>
            </a:fld>
            <a:endParaRPr lang="en-US"/>
          </a:p>
        </p:txBody>
      </p:sp>
      <p:sp>
        <p:nvSpPr>
          <p:cNvPr id="5" name="Footer Placeholder 4">
            <a:extLst>
              <a:ext uri="{FF2B5EF4-FFF2-40B4-BE49-F238E27FC236}">
                <a16:creationId xmlns:a16="http://schemas.microsoft.com/office/drawing/2014/main" id="{D44AA969-AE1A-F653-A93C-0F7CB60CE4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A2C5CA-5598-93AA-C350-423C364FFD55}"/>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1435526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ED475-93AB-30C0-FDD4-2900DB460BF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67415BA-C67C-2BB9-1402-6774CB60E2B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4C157FD-2970-EA15-9461-3E28D33D9BE6}"/>
              </a:ext>
            </a:extLst>
          </p:cNvPr>
          <p:cNvSpPr>
            <a:spLocks noGrp="1"/>
          </p:cNvSpPr>
          <p:nvPr>
            <p:ph type="dt" sz="half" idx="10"/>
          </p:nvPr>
        </p:nvSpPr>
        <p:spPr/>
        <p:txBody>
          <a:bodyPr/>
          <a:lstStyle/>
          <a:p>
            <a:fld id="{2C36A373-13ED-4407-A490-3FA56FD2E397}" type="datetimeFigureOut">
              <a:rPr lang="en-US" smtClean="0"/>
              <a:t>9/26/2025</a:t>
            </a:fld>
            <a:endParaRPr lang="en-US"/>
          </a:p>
        </p:txBody>
      </p:sp>
      <p:sp>
        <p:nvSpPr>
          <p:cNvPr id="5" name="Footer Placeholder 4">
            <a:extLst>
              <a:ext uri="{FF2B5EF4-FFF2-40B4-BE49-F238E27FC236}">
                <a16:creationId xmlns:a16="http://schemas.microsoft.com/office/drawing/2014/main" id="{8DD054EA-7EC9-1770-F587-25EF21951BD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BD8ACC-45EB-3083-870A-94F53365D179}"/>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10242779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87774B3-0424-3797-6CAF-915E1612365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921DDAE-8311-B645-EA43-8F0F21584A5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22329E1-86C9-DB6B-00B0-F34E6FDC7428}"/>
              </a:ext>
            </a:extLst>
          </p:cNvPr>
          <p:cNvSpPr>
            <a:spLocks noGrp="1"/>
          </p:cNvSpPr>
          <p:nvPr>
            <p:ph type="dt" sz="half" idx="10"/>
          </p:nvPr>
        </p:nvSpPr>
        <p:spPr/>
        <p:txBody>
          <a:bodyPr/>
          <a:lstStyle/>
          <a:p>
            <a:fld id="{2C36A373-13ED-4407-A490-3FA56FD2E397}" type="datetimeFigureOut">
              <a:rPr lang="en-US" smtClean="0"/>
              <a:t>9/26/2025</a:t>
            </a:fld>
            <a:endParaRPr lang="en-US"/>
          </a:p>
        </p:txBody>
      </p:sp>
      <p:sp>
        <p:nvSpPr>
          <p:cNvPr id="5" name="Footer Placeholder 4">
            <a:extLst>
              <a:ext uri="{FF2B5EF4-FFF2-40B4-BE49-F238E27FC236}">
                <a16:creationId xmlns:a16="http://schemas.microsoft.com/office/drawing/2014/main" id="{E1C300E3-2AC8-A723-9761-59096280B2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A987448-29F8-F364-4C3A-9EB0A87A84CC}"/>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1382853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EBC67C-BB88-227C-8430-04E34F1F669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FE4E110-7BDC-7B8F-5634-0DA42622001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147F3C6-E1AC-252A-1C64-416208F8B23E}"/>
              </a:ext>
            </a:extLst>
          </p:cNvPr>
          <p:cNvSpPr>
            <a:spLocks noGrp="1"/>
          </p:cNvSpPr>
          <p:nvPr>
            <p:ph type="dt" sz="half" idx="10"/>
          </p:nvPr>
        </p:nvSpPr>
        <p:spPr/>
        <p:txBody>
          <a:bodyPr/>
          <a:lstStyle/>
          <a:p>
            <a:fld id="{2C36A373-13ED-4407-A490-3FA56FD2E397}" type="datetimeFigureOut">
              <a:rPr lang="en-US" smtClean="0"/>
              <a:t>9/26/2025</a:t>
            </a:fld>
            <a:endParaRPr lang="en-US"/>
          </a:p>
        </p:txBody>
      </p:sp>
      <p:sp>
        <p:nvSpPr>
          <p:cNvPr id="5" name="Footer Placeholder 4">
            <a:extLst>
              <a:ext uri="{FF2B5EF4-FFF2-40B4-BE49-F238E27FC236}">
                <a16:creationId xmlns:a16="http://schemas.microsoft.com/office/drawing/2014/main" id="{78715738-6C8D-BA52-4D7F-AB9FF677BA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4BF1407-95D8-4274-FA95-D85B87EC1481}"/>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28618105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17B25B-F803-2E1D-3157-67EB0ADF6D0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C1F120B-E305-5188-0C03-CF7C5EAFCE1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57817D4-908A-4593-9267-C52A40997542}"/>
              </a:ext>
            </a:extLst>
          </p:cNvPr>
          <p:cNvSpPr>
            <a:spLocks noGrp="1"/>
          </p:cNvSpPr>
          <p:nvPr>
            <p:ph type="dt" sz="half" idx="10"/>
          </p:nvPr>
        </p:nvSpPr>
        <p:spPr/>
        <p:txBody>
          <a:bodyPr/>
          <a:lstStyle/>
          <a:p>
            <a:fld id="{2C36A373-13ED-4407-A490-3FA56FD2E397}" type="datetimeFigureOut">
              <a:rPr lang="en-US" smtClean="0"/>
              <a:t>9/26/2025</a:t>
            </a:fld>
            <a:endParaRPr lang="en-US"/>
          </a:p>
        </p:txBody>
      </p:sp>
      <p:sp>
        <p:nvSpPr>
          <p:cNvPr id="5" name="Footer Placeholder 4">
            <a:extLst>
              <a:ext uri="{FF2B5EF4-FFF2-40B4-BE49-F238E27FC236}">
                <a16:creationId xmlns:a16="http://schemas.microsoft.com/office/drawing/2014/main" id="{0EA9DFD3-869E-FE29-7F73-818F7C593B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2B0DD8-3256-F2F8-1FCC-02D44A24B3E3}"/>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2216972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2FEBDC-8AC0-86E9-CDF3-E888793C675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CE5500-C82F-EFAC-22C7-2EAB21918C9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9A2DFA5-3ED1-6A92-D19A-CD985E916E0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EC3BFF7-7BC8-3983-44C6-0964235F0DD6}"/>
              </a:ext>
            </a:extLst>
          </p:cNvPr>
          <p:cNvSpPr>
            <a:spLocks noGrp="1"/>
          </p:cNvSpPr>
          <p:nvPr>
            <p:ph type="dt" sz="half" idx="10"/>
          </p:nvPr>
        </p:nvSpPr>
        <p:spPr/>
        <p:txBody>
          <a:bodyPr/>
          <a:lstStyle/>
          <a:p>
            <a:fld id="{2C36A373-13ED-4407-A490-3FA56FD2E397}" type="datetimeFigureOut">
              <a:rPr lang="en-US" smtClean="0"/>
              <a:t>9/26/2025</a:t>
            </a:fld>
            <a:endParaRPr lang="en-US"/>
          </a:p>
        </p:txBody>
      </p:sp>
      <p:sp>
        <p:nvSpPr>
          <p:cNvPr id="6" name="Footer Placeholder 5">
            <a:extLst>
              <a:ext uri="{FF2B5EF4-FFF2-40B4-BE49-F238E27FC236}">
                <a16:creationId xmlns:a16="http://schemas.microsoft.com/office/drawing/2014/main" id="{34E9D353-8838-E4B9-2A1E-7BC4B01839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E564D7D-3C01-45AC-E4E4-2BB6F681A638}"/>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15535089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BAFAD-CFFC-30B3-17ED-313A92847E2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E1C2ED1-A224-D009-E89F-5B6CCF58EB3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ED8A7D6-F09B-9C6A-94D7-9CFB30DDC88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2BCA825-5291-BC78-DF79-B676B5BD144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B0ABB3B-8B6F-5F35-CA1B-CAC479C9C89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DEFDD12-39E5-019F-C631-122F0F5B4719}"/>
              </a:ext>
            </a:extLst>
          </p:cNvPr>
          <p:cNvSpPr>
            <a:spLocks noGrp="1"/>
          </p:cNvSpPr>
          <p:nvPr>
            <p:ph type="dt" sz="half" idx="10"/>
          </p:nvPr>
        </p:nvSpPr>
        <p:spPr/>
        <p:txBody>
          <a:bodyPr/>
          <a:lstStyle/>
          <a:p>
            <a:fld id="{2C36A373-13ED-4407-A490-3FA56FD2E397}" type="datetimeFigureOut">
              <a:rPr lang="en-US" smtClean="0"/>
              <a:t>9/26/2025</a:t>
            </a:fld>
            <a:endParaRPr lang="en-US"/>
          </a:p>
        </p:txBody>
      </p:sp>
      <p:sp>
        <p:nvSpPr>
          <p:cNvPr id="8" name="Footer Placeholder 7">
            <a:extLst>
              <a:ext uri="{FF2B5EF4-FFF2-40B4-BE49-F238E27FC236}">
                <a16:creationId xmlns:a16="http://schemas.microsoft.com/office/drawing/2014/main" id="{35A46B8B-E124-3D7C-D1E8-52CCE105593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4BF0021-BBA6-19CB-5FFD-6B35EE078BD0}"/>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22850195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77D07-A6F4-8CE1-81F3-906B2A2B75A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4BEC114-4269-A975-39A3-4A4840D6BD30}"/>
              </a:ext>
            </a:extLst>
          </p:cNvPr>
          <p:cNvSpPr>
            <a:spLocks noGrp="1"/>
          </p:cNvSpPr>
          <p:nvPr>
            <p:ph type="dt" sz="half" idx="10"/>
          </p:nvPr>
        </p:nvSpPr>
        <p:spPr/>
        <p:txBody>
          <a:bodyPr/>
          <a:lstStyle/>
          <a:p>
            <a:fld id="{2C36A373-13ED-4407-A490-3FA56FD2E397}" type="datetimeFigureOut">
              <a:rPr lang="en-US" smtClean="0"/>
              <a:t>9/26/2025</a:t>
            </a:fld>
            <a:endParaRPr lang="en-US"/>
          </a:p>
        </p:txBody>
      </p:sp>
      <p:sp>
        <p:nvSpPr>
          <p:cNvPr id="4" name="Footer Placeholder 3">
            <a:extLst>
              <a:ext uri="{FF2B5EF4-FFF2-40B4-BE49-F238E27FC236}">
                <a16:creationId xmlns:a16="http://schemas.microsoft.com/office/drawing/2014/main" id="{A3D4A2F8-DE9C-1F3C-1FF4-03C1C7FDB6F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6AD90E3-3696-9A62-39D7-E5FD4806FD51}"/>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9818145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601826D-C27F-4751-4B09-204177BF2836}"/>
              </a:ext>
            </a:extLst>
          </p:cNvPr>
          <p:cNvSpPr>
            <a:spLocks noGrp="1"/>
          </p:cNvSpPr>
          <p:nvPr>
            <p:ph type="dt" sz="half" idx="10"/>
          </p:nvPr>
        </p:nvSpPr>
        <p:spPr/>
        <p:txBody>
          <a:bodyPr/>
          <a:lstStyle/>
          <a:p>
            <a:fld id="{2C36A373-13ED-4407-A490-3FA56FD2E397}" type="datetimeFigureOut">
              <a:rPr lang="en-US" smtClean="0"/>
              <a:t>9/26/2025</a:t>
            </a:fld>
            <a:endParaRPr lang="en-US"/>
          </a:p>
        </p:txBody>
      </p:sp>
      <p:sp>
        <p:nvSpPr>
          <p:cNvPr id="3" name="Footer Placeholder 2">
            <a:extLst>
              <a:ext uri="{FF2B5EF4-FFF2-40B4-BE49-F238E27FC236}">
                <a16:creationId xmlns:a16="http://schemas.microsoft.com/office/drawing/2014/main" id="{DE6640DC-0BB3-B780-4719-88018ABE7CA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BBE3BF4-3323-0CF5-B36A-439C2C1721A6}"/>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41356844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B6BE2C-F56A-5456-D67F-78EA61C939B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B56408C-DD54-86D2-916A-FF1BFB3EBC2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F7BA7F7-F2DB-E718-79BB-B39467D5FB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8AD6016-3308-B3B0-0B2D-452FC412432C}"/>
              </a:ext>
            </a:extLst>
          </p:cNvPr>
          <p:cNvSpPr>
            <a:spLocks noGrp="1"/>
          </p:cNvSpPr>
          <p:nvPr>
            <p:ph type="dt" sz="half" idx="10"/>
          </p:nvPr>
        </p:nvSpPr>
        <p:spPr/>
        <p:txBody>
          <a:bodyPr/>
          <a:lstStyle/>
          <a:p>
            <a:fld id="{2C36A373-13ED-4407-A490-3FA56FD2E397}" type="datetimeFigureOut">
              <a:rPr lang="en-US" smtClean="0"/>
              <a:t>9/26/2025</a:t>
            </a:fld>
            <a:endParaRPr lang="en-US"/>
          </a:p>
        </p:txBody>
      </p:sp>
      <p:sp>
        <p:nvSpPr>
          <p:cNvPr id="6" name="Footer Placeholder 5">
            <a:extLst>
              <a:ext uri="{FF2B5EF4-FFF2-40B4-BE49-F238E27FC236}">
                <a16:creationId xmlns:a16="http://schemas.microsoft.com/office/drawing/2014/main" id="{D6BF6A4B-7150-7AD3-C99C-6F7FA42B2E8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D4FB32D-1B89-03DC-F018-B36A61DB8706}"/>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35592017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D09B2F-8752-E636-201C-40F8293C5F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C1F6C6C-4C1A-137C-521E-10F8AF8E005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0CD66A8-5243-8C4B-E076-D4853D0989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EA965E5-52B1-B22D-3607-F7FB7E02A729}"/>
              </a:ext>
            </a:extLst>
          </p:cNvPr>
          <p:cNvSpPr>
            <a:spLocks noGrp="1"/>
          </p:cNvSpPr>
          <p:nvPr>
            <p:ph type="dt" sz="half" idx="10"/>
          </p:nvPr>
        </p:nvSpPr>
        <p:spPr/>
        <p:txBody>
          <a:bodyPr/>
          <a:lstStyle/>
          <a:p>
            <a:fld id="{2C36A373-13ED-4407-A490-3FA56FD2E397}" type="datetimeFigureOut">
              <a:rPr lang="en-US" smtClean="0"/>
              <a:t>9/26/2025</a:t>
            </a:fld>
            <a:endParaRPr lang="en-US"/>
          </a:p>
        </p:txBody>
      </p:sp>
      <p:sp>
        <p:nvSpPr>
          <p:cNvPr id="6" name="Footer Placeholder 5">
            <a:extLst>
              <a:ext uri="{FF2B5EF4-FFF2-40B4-BE49-F238E27FC236}">
                <a16:creationId xmlns:a16="http://schemas.microsoft.com/office/drawing/2014/main" id="{DE416BB3-2908-5139-B757-C09774DF3A6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A286028-81F7-F221-DB41-78B83C3FE163}"/>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23686812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883A72E-A7BA-70D5-01E8-FC7702668FF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FFDC077-6B34-0A43-B97C-7FF6AB3A2A4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2E54FB3-2F45-0A5A-4954-8829C096C78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36A373-13ED-4407-A490-3FA56FD2E397}" type="datetimeFigureOut">
              <a:rPr lang="en-US" smtClean="0"/>
              <a:t>9/26/2025</a:t>
            </a:fld>
            <a:endParaRPr lang="en-US"/>
          </a:p>
        </p:txBody>
      </p:sp>
      <p:sp>
        <p:nvSpPr>
          <p:cNvPr id="5" name="Footer Placeholder 4">
            <a:extLst>
              <a:ext uri="{FF2B5EF4-FFF2-40B4-BE49-F238E27FC236}">
                <a16:creationId xmlns:a16="http://schemas.microsoft.com/office/drawing/2014/main" id="{DD5C017B-EFCF-296B-236E-719F2643D05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19FC8F5-0E32-3909-8C14-500803EEA4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3A95E0-557E-43DA-B3A2-3854C004E11B}" type="slidenum">
              <a:rPr lang="en-US" smtClean="0"/>
              <a:t>‹#›</a:t>
            </a:fld>
            <a:endParaRPr lang="en-US"/>
          </a:p>
        </p:txBody>
      </p:sp>
    </p:spTree>
    <p:extLst>
      <p:ext uri="{BB962C8B-B14F-4D97-AF65-F5344CB8AC3E}">
        <p14:creationId xmlns:p14="http://schemas.microsoft.com/office/powerpoint/2010/main" val="4020148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34.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195276-8E5C-4EFB-FB02-115AB405BA33}"/>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1DFCE4FE-1EAC-ED0F-061E-14104A54D5FE}"/>
              </a:ext>
            </a:extLst>
          </p:cNvPr>
          <p:cNvSpPr>
            <a:spLocks noGrp="1"/>
          </p:cNvSpPr>
          <p:nvPr>
            <p:ph type="subTitle" idx="1"/>
          </p:nvPr>
        </p:nvSpPr>
        <p:spPr>
          <a:xfrm>
            <a:off x="0" y="71919"/>
            <a:ext cx="12192000" cy="6863137"/>
          </a:xfrm>
        </p:spPr>
        <p:txBody>
          <a:bodyPr/>
          <a:lstStyle/>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pPr>
              <a:lnSpc>
                <a:spcPct val="100000"/>
              </a:lnSpc>
              <a:spcAft>
                <a:spcPts val="600"/>
              </a:spcAft>
            </a:pPr>
            <a:r>
              <a:rPr lang="en-US" sz="3200" b="1">
                <a:latin typeface="Times New Roman" panose="02020603050405020304" pitchFamily="18" charset="0"/>
                <a:cs typeface="Times New Roman" panose="02020603050405020304" pitchFamily="18" charset="0"/>
              </a:rPr>
              <a:t>Social structure Part 1</a:t>
            </a:r>
            <a:endParaRPr lang="en-US" sz="3200" b="1" dirty="0">
              <a:latin typeface="Times New Roman" panose="02020603050405020304" pitchFamily="18" charset="0"/>
              <a:cs typeface="Times New Roman" panose="02020603050405020304" pitchFamily="18" charset="0"/>
            </a:endParaRPr>
          </a:p>
          <a:p>
            <a:pPr>
              <a:lnSpc>
                <a:spcPct val="100000"/>
              </a:lnSpc>
              <a:spcAft>
                <a:spcPts val="600"/>
              </a:spcAft>
            </a:pPr>
            <a:r>
              <a:rPr lang="en-US" b="1" dirty="0">
                <a:latin typeface="Times New Roman" panose="02020603050405020304" pitchFamily="18" charset="0"/>
                <a:cs typeface="Times New Roman" panose="02020603050405020304" pitchFamily="18" charset="0"/>
              </a:rPr>
              <a:t>Dr. Salih A Abdulla</a:t>
            </a:r>
            <a:br>
              <a:rPr lang="en-US" b="1"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Sociology for Nurses</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Fall Semester</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Week 2</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2025-2026</a:t>
            </a:r>
            <a:r>
              <a:rPr lang="en-US" sz="3200" dirty="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9D403F19-1B79-0AC6-51BF-2A363F1AEB4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01661" y="170393"/>
            <a:ext cx="2869809" cy="2305521"/>
          </a:xfrm>
          <a:prstGeom prst="rect">
            <a:avLst/>
          </a:prstGeom>
        </p:spPr>
      </p:pic>
    </p:spTree>
    <p:extLst>
      <p:ext uri="{BB962C8B-B14F-4D97-AF65-F5344CB8AC3E}">
        <p14:creationId xmlns:p14="http://schemas.microsoft.com/office/powerpoint/2010/main" val="40561288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1E7E25-2EB9-55C2-3F49-19D460E3729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C599B0F-5F65-7B82-5C93-C97C6161145F}"/>
              </a:ext>
            </a:extLst>
          </p:cNvPr>
          <p:cNvSpPr>
            <a:spLocks noGrp="1"/>
          </p:cNvSpPr>
          <p:nvPr>
            <p:ph idx="1"/>
          </p:nvPr>
        </p:nvSpPr>
        <p:spPr>
          <a:xfrm>
            <a:off x="0" y="0"/>
            <a:ext cx="12192000" cy="6858000"/>
          </a:xfrm>
        </p:spPr>
        <p:txBody>
          <a:bodyPr>
            <a:normAutofit/>
          </a:bodyPr>
          <a:lstStyle/>
          <a:p>
            <a:pPr marL="0" indent="0">
              <a:lnSpc>
                <a:spcPct val="150000"/>
              </a:lnSpc>
              <a:spcBef>
                <a:spcPts val="0"/>
              </a:spcBef>
              <a:buNone/>
            </a:pPr>
            <a:r>
              <a:rPr lang="en-US" sz="3200" b="1" dirty="0">
                <a:latin typeface="Times New Roman" panose="02020603050405020304" pitchFamily="18" charset="0"/>
                <a:cs typeface="Times New Roman" panose="02020603050405020304" pitchFamily="18" charset="0"/>
              </a:rPr>
              <a:t>Association</a:t>
            </a:r>
          </a:p>
          <a:p>
            <a:pPr marL="0" indent="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A group of people coming together with a specific purpose in mind, certain aims and goals, once the objectives are achieved; association may or may not continue with activities. </a:t>
            </a:r>
          </a:p>
          <a:p>
            <a:pPr marL="0" indent="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In association, there are formal relationships exist which are of short duration. There is no ‘we’ feeling and specific territory. They may write or have unwritten rules. </a:t>
            </a:r>
            <a:endParaRPr lang="en-GB" sz="3200" dirty="0">
              <a:latin typeface="Times New Roman" panose="02020603050405020304" pitchFamily="18" charset="0"/>
              <a:cs typeface="Times New Roman" panose="02020603050405020304" pitchFamily="18" charset="0"/>
            </a:endParaRPr>
          </a:p>
          <a:p>
            <a:pPr marL="0" indent="0">
              <a:buNone/>
            </a:pPr>
            <a:endParaRPr lang="en-GB" dirty="0"/>
          </a:p>
        </p:txBody>
      </p:sp>
      <p:pic>
        <p:nvPicPr>
          <p:cNvPr id="4" name="Picture 3" descr="A logo of a university&#10;&#10;Description automatically generated">
            <a:extLst>
              <a:ext uri="{FF2B5EF4-FFF2-40B4-BE49-F238E27FC236}">
                <a16:creationId xmlns:a16="http://schemas.microsoft.com/office/drawing/2014/main" id="{1F1ACC66-F726-D492-8221-265F42D2C71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84899" y="1"/>
            <a:ext cx="2307101" cy="1099334"/>
          </a:xfrm>
          <a:prstGeom prst="rect">
            <a:avLst/>
          </a:prstGeom>
        </p:spPr>
      </p:pic>
    </p:spTree>
    <p:extLst>
      <p:ext uri="{BB962C8B-B14F-4D97-AF65-F5344CB8AC3E}">
        <p14:creationId xmlns:p14="http://schemas.microsoft.com/office/powerpoint/2010/main" val="20296129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84DC79-C327-7D80-84C2-104B4982CE7A}"/>
              </a:ext>
            </a:extLst>
          </p:cNvPr>
          <p:cNvSpPr>
            <a:spLocks noGrp="1"/>
          </p:cNvSpPr>
          <p:nvPr>
            <p:ph idx="1"/>
          </p:nvPr>
        </p:nvSpPr>
        <p:spPr>
          <a:xfrm>
            <a:off x="0" y="0"/>
            <a:ext cx="12192000" cy="6858000"/>
          </a:xfrm>
        </p:spPr>
        <p:txBody>
          <a:bodyPr>
            <a:normAutofit lnSpcReduction="10000"/>
          </a:bodyPr>
          <a:lstStyle/>
          <a:p>
            <a:pPr marL="0" indent="0" algn="just">
              <a:buNone/>
            </a:pPr>
            <a:endParaRPr lang="en-US" sz="3200" b="1" dirty="0">
              <a:latin typeface="Times New Roman" panose="02020603050405020304" pitchFamily="18" charset="0"/>
              <a:cs typeface="Times New Roman" panose="02020603050405020304" pitchFamily="18" charset="0"/>
            </a:endParaRPr>
          </a:p>
          <a:p>
            <a:pPr marL="0" indent="0">
              <a:lnSpc>
                <a:spcPct val="150000"/>
              </a:lnSpc>
              <a:spcBef>
                <a:spcPts val="0"/>
              </a:spcBef>
              <a:buNone/>
            </a:pPr>
            <a:endParaRPr lang="en-US" sz="3200" b="1" dirty="0">
              <a:latin typeface="Times New Roman" panose="02020603050405020304" pitchFamily="18" charset="0"/>
              <a:cs typeface="Times New Roman" panose="02020603050405020304" pitchFamily="18" charset="0"/>
            </a:endParaRPr>
          </a:p>
          <a:p>
            <a:pPr marL="0" indent="0">
              <a:lnSpc>
                <a:spcPct val="150000"/>
              </a:lnSpc>
              <a:spcBef>
                <a:spcPts val="0"/>
              </a:spcBef>
              <a:buNone/>
            </a:pPr>
            <a:r>
              <a:rPr lang="en-US" sz="3200" b="1" dirty="0">
                <a:latin typeface="Times New Roman" panose="02020603050405020304" pitchFamily="18" charset="0"/>
                <a:cs typeface="Times New Roman" panose="02020603050405020304" pitchFamily="18" charset="0"/>
              </a:rPr>
              <a:t>Institution</a:t>
            </a: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The way in which people act on the basis of rules/norms the following ongoing practice of this is called “Institution”. </a:t>
            </a:r>
          </a:p>
          <a:p>
            <a:pPr marL="0" indent="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Institution, like society is an abstract, not any building but the practices and principles of those activities. </a:t>
            </a:r>
          </a:p>
          <a:p>
            <a:pPr marL="0" indent="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For example, School is organization, whereas schooling is an institution, similarly marriage, family, kinship are institutions. </a:t>
            </a:r>
            <a:endParaRPr lang="en-GB" sz="3200" dirty="0">
              <a:latin typeface="Times New Roman" panose="02020603050405020304" pitchFamily="18" charset="0"/>
              <a:cs typeface="Times New Roman" panose="02020603050405020304" pitchFamily="18" charset="0"/>
            </a:endParaRPr>
          </a:p>
          <a:p>
            <a:pPr marL="0" indent="0">
              <a:lnSpc>
                <a:spcPct val="150000"/>
              </a:lnSpc>
              <a:spcBef>
                <a:spcPts val="0"/>
              </a:spcBef>
              <a:buNone/>
            </a:pPr>
            <a:r>
              <a:rPr lang="en-US" sz="2400" b="1" dirty="0">
                <a:latin typeface="Times New Roman" panose="02020603050405020304" pitchFamily="18" charset="0"/>
                <a:cs typeface="Times New Roman" panose="02020603050405020304" pitchFamily="18" charset="0"/>
              </a:rPr>
              <a:t> </a:t>
            </a:r>
            <a:endParaRPr lang="en-GB" sz="2400" dirty="0">
              <a:latin typeface="Times New Roman" panose="02020603050405020304" pitchFamily="18" charset="0"/>
              <a:cs typeface="Times New Roman" panose="02020603050405020304" pitchFamily="18" charset="0"/>
            </a:endParaRPr>
          </a:p>
        </p:txBody>
      </p:sp>
      <p:pic>
        <p:nvPicPr>
          <p:cNvPr id="4" name="Picture 3" descr="A logo of a university&#10;&#10;Description automatically generated">
            <a:extLst>
              <a:ext uri="{FF2B5EF4-FFF2-40B4-BE49-F238E27FC236}">
                <a16:creationId xmlns:a16="http://schemas.microsoft.com/office/drawing/2014/main" id="{522D547F-CD5B-F04E-B6F1-9B59B1683AE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03655" y="0"/>
            <a:ext cx="2166424" cy="1027416"/>
          </a:xfrm>
          <a:prstGeom prst="rect">
            <a:avLst/>
          </a:prstGeom>
        </p:spPr>
      </p:pic>
    </p:spTree>
    <p:extLst>
      <p:ext uri="{BB962C8B-B14F-4D97-AF65-F5344CB8AC3E}">
        <p14:creationId xmlns:p14="http://schemas.microsoft.com/office/powerpoint/2010/main" val="10984630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72964A-456C-7AFD-F297-2449A71EC55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33CF6D7-87CC-0509-4772-E6C6FBE41F32}"/>
              </a:ext>
            </a:extLst>
          </p:cNvPr>
          <p:cNvSpPr>
            <a:spLocks noGrp="1"/>
          </p:cNvSpPr>
          <p:nvPr>
            <p:ph idx="1"/>
          </p:nvPr>
        </p:nvSpPr>
        <p:spPr>
          <a:xfrm>
            <a:off x="0" y="0"/>
            <a:ext cx="12192000" cy="6858000"/>
          </a:xfrm>
        </p:spPr>
        <p:txBody>
          <a:bodyPr>
            <a:normAutofit/>
          </a:bodyPr>
          <a:lstStyle/>
          <a:p>
            <a:pPr marL="0" indent="0" algn="just">
              <a:buNone/>
            </a:pPr>
            <a:endParaRPr lang="en-US" sz="32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US" sz="3200" b="1" dirty="0">
                <a:latin typeface="Times New Roman" panose="02020603050405020304" pitchFamily="18" charset="0"/>
                <a:cs typeface="Times New Roman" panose="02020603050405020304" pitchFamily="18" charset="0"/>
              </a:rPr>
              <a:t> </a:t>
            </a:r>
            <a:endParaRPr lang="en-GB" sz="3200" dirty="0">
              <a:latin typeface="Times New Roman" panose="02020603050405020304" pitchFamily="18" charset="0"/>
              <a:cs typeface="Times New Roman" panose="02020603050405020304" pitchFamily="18" charset="0"/>
            </a:endParaRPr>
          </a:p>
        </p:txBody>
      </p:sp>
      <p:pic>
        <p:nvPicPr>
          <p:cNvPr id="4" name="Picture 3" descr="A logo of a university&#10;&#10;Description automatically generated">
            <a:extLst>
              <a:ext uri="{FF2B5EF4-FFF2-40B4-BE49-F238E27FC236}">
                <a16:creationId xmlns:a16="http://schemas.microsoft.com/office/drawing/2014/main" id="{6BE43E29-458A-7A84-3DD8-6B3D4895B51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77591" y="0"/>
            <a:ext cx="1292488" cy="801384"/>
          </a:xfrm>
          <a:prstGeom prst="rect">
            <a:avLst/>
          </a:prstGeom>
        </p:spPr>
      </p:pic>
      <p:pic>
        <p:nvPicPr>
          <p:cNvPr id="7" name="Picture 6">
            <a:extLst>
              <a:ext uri="{FF2B5EF4-FFF2-40B4-BE49-F238E27FC236}">
                <a16:creationId xmlns:a16="http://schemas.microsoft.com/office/drawing/2014/main" id="{8D3D1557-C5FD-9B44-3C44-87A71EE7FF8A}"/>
              </a:ext>
            </a:extLst>
          </p:cNvPr>
          <p:cNvPicPr>
            <a:picLocks noChangeAspect="1"/>
          </p:cNvPicPr>
          <p:nvPr/>
        </p:nvPicPr>
        <p:blipFill>
          <a:blip r:embed="rId3"/>
          <a:stretch>
            <a:fillRect/>
          </a:stretch>
        </p:blipFill>
        <p:spPr>
          <a:xfrm>
            <a:off x="0" y="801384"/>
            <a:ext cx="12192000" cy="6056616"/>
          </a:xfrm>
          <a:prstGeom prst="rect">
            <a:avLst/>
          </a:prstGeom>
        </p:spPr>
      </p:pic>
    </p:spTree>
    <p:extLst>
      <p:ext uri="{BB962C8B-B14F-4D97-AF65-F5344CB8AC3E}">
        <p14:creationId xmlns:p14="http://schemas.microsoft.com/office/powerpoint/2010/main" val="31385580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6847517-6487-0717-7E89-8EBA0C3145BD}"/>
              </a:ext>
            </a:extLst>
          </p:cNvPr>
          <p:cNvSpPr>
            <a:spLocks noGrp="1"/>
          </p:cNvSpPr>
          <p:nvPr>
            <p:ph idx="1"/>
          </p:nvPr>
        </p:nvSpPr>
        <p:spPr>
          <a:xfrm>
            <a:off x="0" y="0"/>
            <a:ext cx="12192000" cy="6858000"/>
          </a:xfrm>
        </p:spPr>
        <p:txBody>
          <a:bodyPr>
            <a:normAutofit/>
          </a:bodyPr>
          <a:lstStyle/>
          <a:p>
            <a:pPr marL="0" indent="0">
              <a:lnSpc>
                <a:spcPct val="150000"/>
              </a:lnSpc>
              <a:spcBef>
                <a:spcPts val="0"/>
              </a:spcBef>
              <a:buNone/>
            </a:pPr>
            <a:endParaRPr lang="en-US" sz="3200" b="1" dirty="0">
              <a:latin typeface="Times New Roman" panose="02020603050405020304" pitchFamily="18" charset="0"/>
              <a:cs typeface="Times New Roman" panose="02020603050405020304" pitchFamily="18" charset="0"/>
            </a:endParaRPr>
          </a:p>
          <a:p>
            <a:pPr marL="0" indent="0">
              <a:lnSpc>
                <a:spcPct val="150000"/>
              </a:lnSpc>
              <a:spcBef>
                <a:spcPts val="0"/>
              </a:spcBef>
              <a:buNone/>
            </a:pPr>
            <a:endParaRPr lang="en-US" sz="3200" b="1" dirty="0">
              <a:latin typeface="Times New Roman" panose="02020603050405020304" pitchFamily="18" charset="0"/>
              <a:cs typeface="Times New Roman" panose="02020603050405020304" pitchFamily="18" charset="0"/>
            </a:endParaRPr>
          </a:p>
          <a:p>
            <a:pPr marL="0" indent="0">
              <a:lnSpc>
                <a:spcPct val="150000"/>
              </a:lnSpc>
              <a:spcBef>
                <a:spcPts val="0"/>
              </a:spcBef>
              <a:buNone/>
            </a:pPr>
            <a:r>
              <a:rPr lang="en-US" sz="3200" b="1" dirty="0">
                <a:latin typeface="Times New Roman" panose="02020603050405020304" pitchFamily="18" charset="0"/>
                <a:cs typeface="Times New Roman" panose="02020603050405020304" pitchFamily="18" charset="0"/>
              </a:rPr>
              <a:t>SOCIAL STRUCTURE </a:t>
            </a:r>
            <a:endParaRPr lang="en-US" sz="3200" dirty="0">
              <a:latin typeface="Times New Roman" panose="02020603050405020304" pitchFamily="18" charset="0"/>
              <a:cs typeface="Times New Roman" panose="02020603050405020304" pitchFamily="18" charset="0"/>
            </a:endParaRPr>
          </a:p>
          <a:p>
            <a:pPr marL="0" indent="0">
              <a:lnSpc>
                <a:spcPct val="150000"/>
              </a:lnSpc>
              <a:spcBef>
                <a:spcPts val="0"/>
              </a:spcBef>
              <a:buNone/>
            </a:pPr>
            <a:r>
              <a:rPr lang="en-US" sz="3200" dirty="0">
                <a:latin typeface="Times New Roman" panose="02020603050405020304" pitchFamily="18" charset="0"/>
                <a:cs typeface="Times New Roman" panose="02020603050405020304" pitchFamily="18" charset="0"/>
              </a:rPr>
              <a:t>Social structure deals with the inter-connectedness of parts, due to which society functions in harmonious manner. Institutions, organizations, and communities are all parts of social structure.</a:t>
            </a:r>
            <a:endParaRPr lang="en-GB" sz="3200" dirty="0">
              <a:latin typeface="Times New Roman" panose="02020603050405020304" pitchFamily="18" charset="0"/>
              <a:cs typeface="Times New Roman" panose="02020603050405020304" pitchFamily="18" charset="0"/>
            </a:endParaRPr>
          </a:p>
        </p:txBody>
      </p:sp>
      <p:pic>
        <p:nvPicPr>
          <p:cNvPr id="4" name="Picture 3" descr="A logo of a university&#10;&#10;Description automatically generated">
            <a:extLst>
              <a:ext uri="{FF2B5EF4-FFF2-40B4-BE49-F238E27FC236}">
                <a16:creationId xmlns:a16="http://schemas.microsoft.com/office/drawing/2014/main" id="{92618AC1-C583-3B80-7AEB-1A89DAF3275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099335"/>
          </a:xfrm>
          <a:prstGeom prst="rect">
            <a:avLst/>
          </a:prstGeom>
        </p:spPr>
      </p:pic>
    </p:spTree>
    <p:extLst>
      <p:ext uri="{BB962C8B-B14F-4D97-AF65-F5344CB8AC3E}">
        <p14:creationId xmlns:p14="http://schemas.microsoft.com/office/powerpoint/2010/main" val="22484102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96B41A-E327-E4EC-CC65-4E18335A303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DBC342E-322B-1C60-074A-6A3C29D19FC4}"/>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r>
              <a:rPr lang="en-US" sz="3200" b="1" dirty="0">
                <a:latin typeface="Times New Roman" panose="02020603050405020304" pitchFamily="18" charset="0"/>
                <a:cs typeface="Times New Roman" panose="02020603050405020304" pitchFamily="18" charset="0"/>
              </a:rPr>
              <a:t>CHARACTERISTICS OF SOCIAL STRUCTURE</a:t>
            </a:r>
          </a:p>
          <a:p>
            <a:pPr marL="0" indent="0" algn="just">
              <a:lnSpc>
                <a:spcPct val="150000"/>
              </a:lnSpc>
              <a:spcBef>
                <a:spcPts val="0"/>
              </a:spcBef>
              <a:buNone/>
            </a:pPr>
            <a:r>
              <a:rPr lang="en-US" sz="3200" b="1" dirty="0">
                <a:latin typeface="Times New Roman" panose="02020603050405020304" pitchFamily="18" charset="0"/>
                <a:cs typeface="Times New Roman" panose="02020603050405020304" pitchFamily="18" charset="0"/>
              </a:rPr>
              <a:t> </a:t>
            </a: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a:t>
            </a: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a:t>
            </a: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a:t>
            </a:r>
            <a:endParaRPr lang="en-GB" sz="3200" dirty="0">
              <a:latin typeface="Times New Roman" panose="02020603050405020304" pitchFamily="18" charset="0"/>
              <a:cs typeface="Times New Roman" panose="02020603050405020304" pitchFamily="18" charset="0"/>
            </a:endParaRPr>
          </a:p>
          <a:p>
            <a:pPr marL="0" indent="0">
              <a:lnSpc>
                <a:spcPct val="150000"/>
              </a:lnSpc>
              <a:spcBef>
                <a:spcPts val="0"/>
              </a:spcBef>
              <a:buNone/>
            </a:pPr>
            <a:endParaRPr lang="en-GB" sz="24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8DE8692C-047E-85D0-F157-7C8BD3940BF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2066370"/>
          </a:xfrm>
          <a:prstGeom prst="rect">
            <a:avLst/>
          </a:prstGeom>
        </p:spPr>
      </p:pic>
      <p:graphicFrame>
        <p:nvGraphicFramePr>
          <p:cNvPr id="8" name="Diagram 7">
            <a:extLst>
              <a:ext uri="{FF2B5EF4-FFF2-40B4-BE49-F238E27FC236}">
                <a16:creationId xmlns:a16="http://schemas.microsoft.com/office/drawing/2014/main" id="{92531030-5F97-2DE2-8953-02E324128089}"/>
              </a:ext>
            </a:extLst>
          </p:cNvPr>
          <p:cNvGraphicFramePr/>
          <p:nvPr>
            <p:extLst>
              <p:ext uri="{D42A27DB-BD31-4B8C-83A1-F6EECF244321}">
                <p14:modId xmlns:p14="http://schemas.microsoft.com/office/powerpoint/2010/main" val="645980124"/>
              </p:ext>
            </p:extLst>
          </p:nvPr>
        </p:nvGraphicFramePr>
        <p:xfrm>
          <a:off x="0" y="1033185"/>
          <a:ext cx="9913035" cy="582481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522984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2E645E-D429-B321-B5A5-21E7CF06643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6EDBB2E-91BC-9EC6-C138-62C902C98D44}"/>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r>
              <a:rPr lang="en-US" sz="3200" b="1" dirty="0">
                <a:latin typeface="Times New Roman" panose="02020603050405020304" pitchFamily="18" charset="0"/>
                <a:cs typeface="Times New Roman" panose="02020603050405020304" pitchFamily="18" charset="0"/>
              </a:rPr>
              <a:t>CHARACTERISTICS OF SOCIAL STRUCTURE </a:t>
            </a: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nSpc>
                <a:spcPct val="150000"/>
              </a:lnSpc>
              <a:spcBef>
                <a:spcPts val="0"/>
              </a:spcBef>
              <a:buNone/>
            </a:pPr>
            <a:endParaRPr lang="en-GB" sz="24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09D9CF5D-4FCB-4D1A-BE32-4CFD89498E6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86535" y="0"/>
            <a:ext cx="2105465" cy="998806"/>
          </a:xfrm>
          <a:prstGeom prst="rect">
            <a:avLst/>
          </a:prstGeom>
        </p:spPr>
      </p:pic>
      <p:graphicFrame>
        <p:nvGraphicFramePr>
          <p:cNvPr id="4" name="Diagram 3">
            <a:extLst>
              <a:ext uri="{FF2B5EF4-FFF2-40B4-BE49-F238E27FC236}">
                <a16:creationId xmlns:a16="http://schemas.microsoft.com/office/drawing/2014/main" id="{803A5ACD-0B7E-5071-9868-A5ADEE1F24E4}"/>
              </a:ext>
            </a:extLst>
          </p:cNvPr>
          <p:cNvGraphicFramePr/>
          <p:nvPr>
            <p:extLst>
              <p:ext uri="{D42A27DB-BD31-4B8C-83A1-F6EECF244321}">
                <p14:modId xmlns:p14="http://schemas.microsoft.com/office/powerpoint/2010/main" val="555543756"/>
              </p:ext>
            </p:extLst>
          </p:nvPr>
        </p:nvGraphicFramePr>
        <p:xfrm>
          <a:off x="0" y="998806"/>
          <a:ext cx="10297551" cy="58591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509907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C760F92-BA29-56A1-47EF-051755826C87}"/>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r>
              <a:rPr lang="en-US" sz="3200" b="1" dirty="0">
                <a:latin typeface="Times New Roman" panose="02020603050405020304" pitchFamily="18" charset="0"/>
                <a:cs typeface="Times New Roman" panose="02020603050405020304" pitchFamily="18" charset="0"/>
              </a:rPr>
              <a:t>ELEMENTS OF SOCIAL STRUCTURE </a:t>
            </a: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US" sz="3200" b="1" dirty="0">
              <a:latin typeface="Times New Roman" panose="02020603050405020304" pitchFamily="18" charset="0"/>
              <a:cs typeface="Times New Roman" panose="02020603050405020304" pitchFamily="18" charset="0"/>
            </a:endParaRPr>
          </a:p>
          <a:p>
            <a:pPr marL="0" indent="0">
              <a:lnSpc>
                <a:spcPct val="150000"/>
              </a:lnSpc>
              <a:spcBef>
                <a:spcPts val="0"/>
              </a:spcBef>
              <a:buNone/>
            </a:pPr>
            <a:endParaRPr lang="en-US" sz="2400" b="1" dirty="0">
              <a:latin typeface="Times New Roman" panose="02020603050405020304" pitchFamily="18" charset="0"/>
              <a:cs typeface="Times New Roman" panose="02020603050405020304" pitchFamily="18" charset="0"/>
            </a:endParaRPr>
          </a:p>
          <a:p>
            <a:pPr marL="0" indent="0">
              <a:lnSpc>
                <a:spcPct val="150000"/>
              </a:lnSpc>
              <a:spcBef>
                <a:spcPts val="0"/>
              </a:spcBef>
              <a:buNone/>
            </a:pPr>
            <a:endParaRPr lang="en-GB" sz="2400" dirty="0">
              <a:latin typeface="Times New Roman" panose="02020603050405020304" pitchFamily="18" charset="0"/>
              <a:cs typeface="Times New Roman" panose="02020603050405020304" pitchFamily="18" charset="0"/>
            </a:endParaRPr>
          </a:p>
        </p:txBody>
      </p:sp>
      <p:pic>
        <p:nvPicPr>
          <p:cNvPr id="4" name="Picture 3" descr="A logo of a university&#10;&#10;Description automatically generated">
            <a:extLst>
              <a:ext uri="{FF2B5EF4-FFF2-40B4-BE49-F238E27FC236}">
                <a16:creationId xmlns:a16="http://schemas.microsoft.com/office/drawing/2014/main" id="{22EA3788-3FB3-DC95-1DFA-BCAD681A41A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058238"/>
          </a:xfrm>
          <a:prstGeom prst="rect">
            <a:avLst/>
          </a:prstGeom>
        </p:spPr>
      </p:pic>
      <p:pic>
        <p:nvPicPr>
          <p:cNvPr id="5" name="Picture 4">
            <a:extLst>
              <a:ext uri="{FF2B5EF4-FFF2-40B4-BE49-F238E27FC236}">
                <a16:creationId xmlns:a16="http://schemas.microsoft.com/office/drawing/2014/main" id="{C0A1AFE9-B5AD-F8E7-4D2E-5E8CBCA02AB0}"/>
              </a:ext>
            </a:extLst>
          </p:cNvPr>
          <p:cNvPicPr>
            <a:picLocks noChangeAspect="1"/>
          </p:cNvPicPr>
          <p:nvPr/>
        </p:nvPicPr>
        <p:blipFill>
          <a:blip r:embed="rId3"/>
          <a:stretch>
            <a:fillRect/>
          </a:stretch>
        </p:blipFill>
        <p:spPr>
          <a:xfrm>
            <a:off x="0" y="1181527"/>
            <a:ext cx="12192000" cy="5676473"/>
          </a:xfrm>
          <a:prstGeom prst="rect">
            <a:avLst/>
          </a:prstGeom>
        </p:spPr>
      </p:pic>
    </p:spTree>
    <p:extLst>
      <p:ext uri="{BB962C8B-B14F-4D97-AF65-F5344CB8AC3E}">
        <p14:creationId xmlns:p14="http://schemas.microsoft.com/office/powerpoint/2010/main" val="3293161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EF8B13-E197-1825-BF19-0A05F3F083D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A08EE9F-0B43-AF7C-DCBE-CD1FCC41B5FF}"/>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endParaRPr lang="en-US" sz="3200" b="1">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US" sz="32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US" sz="3200" b="1" dirty="0">
                <a:latin typeface="Times New Roman" panose="02020603050405020304" pitchFamily="18" charset="0"/>
                <a:cs typeface="Times New Roman" panose="02020603050405020304" pitchFamily="18" charset="0"/>
              </a:rPr>
              <a:t>1.Status:</a:t>
            </a:r>
            <a:r>
              <a:rPr lang="en-US" sz="3200" dirty="0">
                <a:latin typeface="Times New Roman" panose="02020603050405020304" pitchFamily="18" charset="0"/>
                <a:cs typeface="Times New Roman" panose="02020603050405020304" pitchFamily="18" charset="0"/>
              </a:rPr>
              <a:t> Status refers to an individual’s social position in society. </a:t>
            </a:r>
          </a:p>
          <a:p>
            <a:pPr marL="0" indent="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Simply defined, a status is a socially defined position in a group or a social system, such as female, student, teacher, child, mother, father, etc. Different types of statuses exist, and they all contribute to our identity; therefore, a person can have multiple statuses at the same time. For example: a person can be a parent, journalist, organizer, and partner all at the same time.</a:t>
            </a:r>
            <a:endParaRPr lang="en-GB" sz="3200" dirty="0">
              <a:latin typeface="Times New Roman" panose="02020603050405020304" pitchFamily="18" charset="0"/>
              <a:cs typeface="Times New Roman" panose="02020603050405020304" pitchFamily="18" charset="0"/>
            </a:endParaRPr>
          </a:p>
          <a:p>
            <a:pPr marL="0" indent="0">
              <a:lnSpc>
                <a:spcPct val="150000"/>
              </a:lnSpc>
              <a:spcBef>
                <a:spcPts val="0"/>
              </a:spcBef>
              <a:buNone/>
            </a:pPr>
            <a:endParaRPr lang="en-US" sz="2400" b="1" dirty="0">
              <a:latin typeface="Times New Roman" panose="02020603050405020304" pitchFamily="18" charset="0"/>
              <a:cs typeface="Times New Roman" panose="02020603050405020304" pitchFamily="18" charset="0"/>
            </a:endParaRPr>
          </a:p>
          <a:p>
            <a:pPr marL="0" indent="0">
              <a:lnSpc>
                <a:spcPct val="150000"/>
              </a:lnSpc>
              <a:spcBef>
                <a:spcPts val="0"/>
              </a:spcBef>
              <a:buNone/>
            </a:pPr>
            <a:endParaRPr lang="en-GB" sz="2400" dirty="0">
              <a:latin typeface="Times New Roman" panose="02020603050405020304" pitchFamily="18" charset="0"/>
              <a:cs typeface="Times New Roman" panose="02020603050405020304" pitchFamily="18" charset="0"/>
            </a:endParaRPr>
          </a:p>
        </p:txBody>
      </p:sp>
      <p:pic>
        <p:nvPicPr>
          <p:cNvPr id="4" name="Picture 3" descr="A logo of a university&#10;&#10;Description automatically generated">
            <a:extLst>
              <a:ext uri="{FF2B5EF4-FFF2-40B4-BE49-F238E27FC236}">
                <a16:creationId xmlns:a16="http://schemas.microsoft.com/office/drawing/2014/main" id="{DDA6479E-5805-3CCA-F137-76627BF90E9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058238"/>
          </a:xfrm>
          <a:prstGeom prst="rect">
            <a:avLst/>
          </a:prstGeom>
        </p:spPr>
      </p:pic>
    </p:spTree>
    <p:extLst>
      <p:ext uri="{BB962C8B-B14F-4D97-AF65-F5344CB8AC3E}">
        <p14:creationId xmlns:p14="http://schemas.microsoft.com/office/powerpoint/2010/main" val="2134253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D890E0-A671-7855-5159-7C1CE422839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5BA7DBC-9FA2-27B5-F560-5A8987F345CB}"/>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r>
              <a:rPr lang="en-US" sz="3200" b="1" dirty="0">
                <a:latin typeface="Times New Roman" panose="02020603050405020304" pitchFamily="18" charset="0"/>
                <a:cs typeface="Times New Roman" panose="02020603050405020304" pitchFamily="18" charset="0"/>
              </a:rPr>
              <a:t> </a:t>
            </a:r>
          </a:p>
          <a:p>
            <a:pPr marL="0" indent="0" algn="just">
              <a:lnSpc>
                <a:spcPct val="150000"/>
              </a:lnSpc>
              <a:spcBef>
                <a:spcPts val="0"/>
              </a:spcBef>
              <a:buNone/>
            </a:pPr>
            <a:endParaRPr lang="en-US" sz="32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US" sz="3200" b="1" dirty="0">
                <a:latin typeface="Times New Roman" panose="02020603050405020304" pitchFamily="18" charset="0"/>
                <a:cs typeface="Times New Roman" panose="02020603050405020304" pitchFamily="18" charset="0"/>
              </a:rPr>
              <a:t>2.Role: </a:t>
            </a:r>
            <a:r>
              <a:rPr lang="en-US" sz="3200" dirty="0">
                <a:latin typeface="Times New Roman" panose="02020603050405020304" pitchFamily="18" charset="0"/>
                <a:cs typeface="Times New Roman" panose="02020603050405020304" pitchFamily="18" charset="0"/>
              </a:rPr>
              <a:t>Each person of a certain social rank is required to take on certain societal responsibilities.</a:t>
            </a:r>
          </a:p>
          <a:p>
            <a:pPr marL="0" indent="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a:t>
            </a:r>
          </a:p>
          <a:p>
            <a:pPr marL="0" indent="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‘Social Roles’ are the expectations placed on people of a certain social position in terms of behavior, obligations, and rights.</a:t>
            </a: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p:txBody>
      </p:sp>
      <p:pic>
        <p:nvPicPr>
          <p:cNvPr id="4" name="Picture 3" descr="A logo of a university&#10;&#10;Description automatically generated">
            <a:extLst>
              <a:ext uri="{FF2B5EF4-FFF2-40B4-BE49-F238E27FC236}">
                <a16:creationId xmlns:a16="http://schemas.microsoft.com/office/drawing/2014/main" id="{057B809A-C81C-55A5-E4CD-088A1E9EC74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089061"/>
          </a:xfrm>
          <a:prstGeom prst="rect">
            <a:avLst/>
          </a:prstGeom>
        </p:spPr>
      </p:pic>
    </p:spTree>
    <p:extLst>
      <p:ext uri="{BB962C8B-B14F-4D97-AF65-F5344CB8AC3E}">
        <p14:creationId xmlns:p14="http://schemas.microsoft.com/office/powerpoint/2010/main" val="42156565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FCE3C4-59E6-668C-7E98-3431038B337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C674BC6-97FC-4C93-72C3-161F064AA487}"/>
              </a:ext>
            </a:extLst>
          </p:cNvPr>
          <p:cNvSpPr>
            <a:spLocks noGrp="1"/>
          </p:cNvSpPr>
          <p:nvPr>
            <p:ph idx="1"/>
          </p:nvPr>
        </p:nvSpPr>
        <p:spPr>
          <a:xfrm>
            <a:off x="0" y="0"/>
            <a:ext cx="12192000" cy="6858000"/>
          </a:xfrm>
        </p:spPr>
        <p:txBody>
          <a:bodyPr>
            <a:normAutofit fontScale="92500" lnSpcReduction="10000"/>
          </a:bodyPr>
          <a:lstStyle/>
          <a:p>
            <a:pPr marL="0" indent="0" algn="just">
              <a:lnSpc>
                <a:spcPct val="150000"/>
              </a:lnSpc>
              <a:spcBef>
                <a:spcPts val="0"/>
              </a:spcBef>
              <a:buNone/>
            </a:pPr>
            <a:endParaRPr lang="en-US" sz="32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US" sz="3400" b="1" dirty="0">
                <a:latin typeface="Times New Roman" panose="02020603050405020304" pitchFamily="18" charset="0"/>
                <a:cs typeface="Times New Roman" panose="02020603050405020304" pitchFamily="18" charset="0"/>
              </a:rPr>
              <a:t>3. Norms: </a:t>
            </a:r>
            <a:r>
              <a:rPr lang="en-US" sz="3400" dirty="0">
                <a:latin typeface="Times New Roman" panose="02020603050405020304" pitchFamily="18" charset="0"/>
                <a:cs typeface="Times New Roman" panose="02020603050405020304" pitchFamily="18" charset="0"/>
              </a:rPr>
              <a:t>The unwritten standards of ideas, attitudes, and behaviors  that are regarded acceptable in a specific social group or culture are  referred to as social norms.</a:t>
            </a:r>
          </a:p>
          <a:p>
            <a:pPr marL="0" indent="0" algn="just">
              <a:lnSpc>
                <a:spcPct val="150000"/>
              </a:lnSpc>
              <a:spcBef>
                <a:spcPts val="0"/>
              </a:spcBef>
              <a:buNone/>
            </a:pPr>
            <a:r>
              <a:rPr lang="en-US" sz="3400" dirty="0">
                <a:latin typeface="Times New Roman" panose="02020603050405020304" pitchFamily="18" charset="0"/>
                <a:cs typeface="Times New Roman" panose="02020603050405020304" pitchFamily="18" charset="0"/>
              </a:rPr>
              <a:t> </a:t>
            </a:r>
          </a:p>
          <a:p>
            <a:pPr marL="0" indent="0" algn="just">
              <a:lnSpc>
                <a:spcPct val="150000"/>
              </a:lnSpc>
              <a:spcBef>
                <a:spcPts val="0"/>
              </a:spcBef>
              <a:buNone/>
            </a:pPr>
            <a:r>
              <a:rPr lang="en-US" sz="3400" dirty="0">
                <a:latin typeface="Times New Roman" panose="02020603050405020304" pitchFamily="18" charset="0"/>
                <a:cs typeface="Times New Roman" panose="02020603050405020304" pitchFamily="18" charset="0"/>
              </a:rPr>
              <a:t>Norms give us a set of expectations for how we should act and help to maintain order and predictability in society. </a:t>
            </a:r>
          </a:p>
          <a:p>
            <a:pPr marL="0" indent="0" algn="just">
              <a:lnSpc>
                <a:spcPct val="150000"/>
              </a:lnSpc>
              <a:spcBef>
                <a:spcPts val="0"/>
              </a:spcBef>
              <a:buNone/>
            </a:pPr>
            <a:endParaRPr lang="en-US" sz="34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US" sz="3400" dirty="0">
                <a:latin typeface="Times New Roman" panose="02020603050405020304" pitchFamily="18" charset="0"/>
                <a:cs typeface="Times New Roman" panose="02020603050405020304" pitchFamily="18" charset="0"/>
              </a:rPr>
              <a:t>For example, we expect students to be on time for class and to finish their assignments.</a:t>
            </a:r>
            <a:endParaRPr lang="en-GB" sz="34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US" sz="32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US" sz="3200" b="1"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EA5E5C32-3ABB-4F31-B44D-63293F1D600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90607" y="0"/>
            <a:ext cx="1301393" cy="893852"/>
          </a:xfrm>
          <a:prstGeom prst="rect">
            <a:avLst/>
          </a:prstGeom>
        </p:spPr>
      </p:pic>
    </p:spTree>
    <p:extLst>
      <p:ext uri="{BB962C8B-B14F-4D97-AF65-F5344CB8AC3E}">
        <p14:creationId xmlns:p14="http://schemas.microsoft.com/office/powerpoint/2010/main" val="37564102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957A400-0999-1882-4DC9-D345ACDDE26B}"/>
              </a:ext>
            </a:extLst>
          </p:cNvPr>
          <p:cNvSpPr>
            <a:spLocks noGrp="1"/>
          </p:cNvSpPr>
          <p:nvPr>
            <p:ph idx="1"/>
          </p:nvPr>
        </p:nvSpPr>
        <p:spPr>
          <a:xfrm>
            <a:off x="0" y="0"/>
            <a:ext cx="12192000" cy="6858000"/>
          </a:xfrm>
        </p:spPr>
        <p:txBody>
          <a:bodyPr>
            <a:normAutofit/>
          </a:bodyPr>
          <a:lstStyle/>
          <a:p>
            <a:pPr algn="just">
              <a:lnSpc>
                <a:spcPct val="150000"/>
              </a:lnSpc>
              <a:spcAft>
                <a:spcPts val="800"/>
              </a:spcAft>
              <a:buNone/>
            </a:pPr>
            <a:r>
              <a:rPr lang="en-US" b="1" kern="100" dirty="0">
                <a:latin typeface="Times New Roman" panose="02020603050405020304" pitchFamily="18" charset="0"/>
                <a:ea typeface="Calibri" panose="020F0502020204030204" pitchFamily="34" charset="0"/>
                <a:cs typeface="Times New Roman" panose="02020603050405020304" pitchFamily="18" charset="0"/>
              </a:rPr>
              <a:t>LEARNING OBJECTIVES</a:t>
            </a:r>
          </a:p>
          <a:p>
            <a:pPr marL="0" indent="0" algn="just">
              <a:lnSpc>
                <a:spcPct val="150000"/>
              </a:lnSpc>
              <a:buNone/>
            </a:pPr>
            <a:r>
              <a:rPr lang="en-US" b="1" dirty="0">
                <a:latin typeface="Times New Roman" panose="02020603050405020304" pitchFamily="18" charset="0"/>
                <a:cs typeface="Times New Roman" panose="02020603050405020304" pitchFamily="18" charset="0"/>
              </a:rPr>
              <a:t>After reading this chapter, students will be able to: </a:t>
            </a:r>
          </a:p>
          <a:p>
            <a:pPr marL="0" indent="0" algn="just">
              <a:lnSpc>
                <a:spcPct val="150000"/>
              </a:lnSpc>
              <a:buNone/>
            </a:pPr>
            <a:r>
              <a:rPr lang="en-US" dirty="0">
                <a:latin typeface="Times New Roman" panose="02020603050405020304" pitchFamily="18" charset="0"/>
                <a:cs typeface="Times New Roman" panose="02020603050405020304" pitchFamily="18" charset="0"/>
              </a:rPr>
              <a:t>• Develop good knowledge on social structure </a:t>
            </a:r>
          </a:p>
          <a:p>
            <a:pPr marL="0" indent="0" algn="just">
              <a:lnSpc>
                <a:spcPct val="150000"/>
              </a:lnSpc>
              <a:buNone/>
            </a:pPr>
            <a:r>
              <a:rPr lang="en-US" dirty="0">
                <a:latin typeface="Times New Roman" panose="02020603050405020304" pitchFamily="18" charset="0"/>
                <a:cs typeface="Times New Roman" panose="02020603050405020304" pitchFamily="18" charset="0"/>
              </a:rPr>
              <a:t>• Implement the same in their clinical practice </a:t>
            </a:r>
          </a:p>
          <a:p>
            <a:pPr marL="0" indent="0" algn="just">
              <a:lnSpc>
                <a:spcPct val="150000"/>
              </a:lnSpc>
              <a:buNone/>
            </a:pPr>
            <a:r>
              <a:rPr lang="en-US" dirty="0">
                <a:latin typeface="Times New Roman" panose="02020603050405020304" pitchFamily="18" charset="0"/>
                <a:cs typeface="Times New Roman" panose="02020603050405020304" pitchFamily="18" charset="0"/>
              </a:rPr>
              <a:t>• Learn about basic concepts of society, community, association or institution</a:t>
            </a:r>
          </a:p>
          <a:p>
            <a:endParaRPr lang="en-US" dirty="0"/>
          </a:p>
        </p:txBody>
      </p:sp>
      <p:pic>
        <p:nvPicPr>
          <p:cNvPr id="4" name="Content Placeholder 3" descr="A logo of a university&#10;&#10;Description automatically generated">
            <a:extLst>
              <a:ext uri="{FF2B5EF4-FFF2-40B4-BE49-F238E27FC236}">
                <a16:creationId xmlns:a16="http://schemas.microsoft.com/office/drawing/2014/main" id="{4B7BDECD-C9C9-AA78-B384-15A8D2A6DB9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1"/>
            <a:ext cx="2095500" cy="934948"/>
          </a:xfrm>
          <a:prstGeom prst="rect">
            <a:avLst/>
          </a:prstGeom>
        </p:spPr>
      </p:pic>
    </p:spTree>
    <p:extLst>
      <p:ext uri="{BB962C8B-B14F-4D97-AF65-F5344CB8AC3E}">
        <p14:creationId xmlns:p14="http://schemas.microsoft.com/office/powerpoint/2010/main" val="29967231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3C9AAF-379F-A891-3DCA-C958267FB09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A9F44C6-F9BE-8EF3-FAFF-5245AD59C028}"/>
              </a:ext>
            </a:extLst>
          </p:cNvPr>
          <p:cNvSpPr>
            <a:spLocks noGrp="1"/>
          </p:cNvSpPr>
          <p:nvPr>
            <p:ph idx="1"/>
          </p:nvPr>
        </p:nvSpPr>
        <p:spPr>
          <a:xfrm>
            <a:off x="0" y="0"/>
            <a:ext cx="12192000" cy="6858000"/>
          </a:xfrm>
        </p:spPr>
        <p:txBody>
          <a:bodyPr>
            <a:normAutofit/>
          </a:bodyPr>
          <a:lstStyle/>
          <a:p>
            <a:pPr marL="0" indent="0">
              <a:lnSpc>
                <a:spcPct val="150000"/>
              </a:lnSpc>
              <a:spcBef>
                <a:spcPts val="0"/>
              </a:spcBef>
              <a:buNone/>
            </a:pPr>
            <a:endParaRPr lang="en-US" sz="2400" b="1" dirty="0">
              <a:latin typeface="Times New Roman" panose="02020603050405020304" pitchFamily="18" charset="0"/>
              <a:cs typeface="Times New Roman" panose="02020603050405020304" pitchFamily="18" charset="0"/>
            </a:endParaRPr>
          </a:p>
          <a:p>
            <a:pPr marL="0" indent="0">
              <a:lnSpc>
                <a:spcPct val="150000"/>
              </a:lnSpc>
              <a:spcBef>
                <a:spcPts val="0"/>
              </a:spcBef>
              <a:buNone/>
            </a:pPr>
            <a:endParaRPr lang="en-US" sz="24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US" sz="3200" b="1" dirty="0">
                <a:latin typeface="Times New Roman" panose="02020603050405020304" pitchFamily="18" charset="0"/>
                <a:cs typeface="Times New Roman" panose="02020603050405020304" pitchFamily="18" charset="0"/>
              </a:rPr>
              <a:t>4. Sanction: </a:t>
            </a:r>
            <a:r>
              <a:rPr lang="en-US" sz="3200" dirty="0">
                <a:latin typeface="Times New Roman" panose="02020603050405020304" pitchFamily="18" charset="0"/>
                <a:cs typeface="Times New Roman" panose="02020603050405020304" pitchFamily="18" charset="0"/>
              </a:rPr>
              <a:t>Sanctions are mechanisms of social control. </a:t>
            </a:r>
          </a:p>
          <a:p>
            <a:pPr marL="0" indent="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In contrast to forms of internal control, such as cultural norms and values, sociologists view sanctions as a form of external control. </a:t>
            </a:r>
            <a:endParaRPr lang="en-GB"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C54DA399-EF32-CDA7-C501-AFD38FABA96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160980"/>
          </a:xfrm>
          <a:prstGeom prst="rect">
            <a:avLst/>
          </a:prstGeom>
        </p:spPr>
      </p:pic>
    </p:spTree>
    <p:extLst>
      <p:ext uri="{BB962C8B-B14F-4D97-AF65-F5344CB8AC3E}">
        <p14:creationId xmlns:p14="http://schemas.microsoft.com/office/powerpoint/2010/main" val="26984566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B99603-2404-A24F-4AEB-D93E32AFDF8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D1D073F-5645-21C7-615A-F79E92C96145}"/>
              </a:ext>
            </a:extLst>
          </p:cNvPr>
          <p:cNvSpPr>
            <a:spLocks noGrp="1"/>
          </p:cNvSpPr>
          <p:nvPr>
            <p:ph idx="1"/>
          </p:nvPr>
        </p:nvSpPr>
        <p:spPr>
          <a:xfrm>
            <a:off x="0" y="0"/>
            <a:ext cx="12192000" cy="6858000"/>
          </a:xfrm>
        </p:spPr>
        <p:txBody>
          <a:bodyPr>
            <a:normAutofit/>
          </a:bodyPr>
          <a:lstStyle/>
          <a:p>
            <a:pPr marL="0" indent="0">
              <a:lnSpc>
                <a:spcPct val="150000"/>
              </a:lnSpc>
              <a:spcBef>
                <a:spcPts val="0"/>
              </a:spcBef>
              <a:buNone/>
            </a:pPr>
            <a:endParaRPr lang="en-US" sz="2400" b="1" dirty="0">
              <a:latin typeface="Times New Roman" panose="02020603050405020304" pitchFamily="18" charset="0"/>
              <a:cs typeface="Times New Roman" panose="02020603050405020304" pitchFamily="18" charset="0"/>
            </a:endParaRPr>
          </a:p>
          <a:p>
            <a:pPr marL="0" indent="0">
              <a:lnSpc>
                <a:spcPct val="150000"/>
              </a:lnSpc>
              <a:spcBef>
                <a:spcPts val="0"/>
              </a:spcBef>
              <a:buNone/>
            </a:pPr>
            <a:endParaRPr lang="en-US" sz="24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Sanctions can be positive, like Reward or negative like Punishment and are the results of formal or informal control. For example: if you steal anything you get punishment from parents and if you help your friend your parents appreciate your actions.</a:t>
            </a:r>
            <a:endParaRPr lang="en-GB"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2DD78862-96B2-AB2C-4F85-0DD61F51738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160980"/>
          </a:xfrm>
          <a:prstGeom prst="rect">
            <a:avLst/>
          </a:prstGeom>
        </p:spPr>
      </p:pic>
    </p:spTree>
    <p:extLst>
      <p:ext uri="{BB962C8B-B14F-4D97-AF65-F5344CB8AC3E}">
        <p14:creationId xmlns:p14="http://schemas.microsoft.com/office/powerpoint/2010/main" val="22877626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A4BE73-A0B4-A100-055F-A7C6F3064ED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A8CC9BE-52CD-E4B4-4A4F-8152D973ECE5}"/>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endParaRPr lang="en-US" sz="32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US" sz="3200" b="1" dirty="0">
                <a:latin typeface="Times New Roman" panose="02020603050405020304" pitchFamily="18" charset="0"/>
                <a:cs typeface="Times New Roman" panose="02020603050405020304" pitchFamily="18" charset="0"/>
              </a:rPr>
              <a:t>SOCIAL PROCESSES </a:t>
            </a: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A Society is the system of social relationships. The term, ‘social relationship’  denotes the relationship which exists among the people such as the relation  exists between father and son, teacher and student, etc. </a:t>
            </a:r>
            <a:endParaRPr lang="en-GB" sz="3200" dirty="0">
              <a:latin typeface="Times New Roman" panose="02020603050405020304" pitchFamily="18" charset="0"/>
              <a:cs typeface="Times New Roman" panose="02020603050405020304" pitchFamily="18" charset="0"/>
            </a:endParaRPr>
          </a:p>
          <a:p>
            <a:pPr marL="0" indent="0">
              <a:lnSpc>
                <a:spcPct val="150000"/>
              </a:lnSpc>
              <a:spcBef>
                <a:spcPts val="0"/>
              </a:spcBef>
              <a:buNone/>
            </a:pPr>
            <a:endParaRPr lang="en-US" sz="2400" b="1" dirty="0">
              <a:latin typeface="Times New Roman" panose="02020603050405020304" pitchFamily="18" charset="0"/>
              <a:cs typeface="Times New Roman" panose="02020603050405020304" pitchFamily="18" charset="0"/>
            </a:endParaRPr>
          </a:p>
        </p:txBody>
      </p:sp>
      <p:pic>
        <p:nvPicPr>
          <p:cNvPr id="5" name="Picture 4" descr="A logo of a university&#10;&#10;Description automatically generated">
            <a:extLst>
              <a:ext uri="{FF2B5EF4-FFF2-40B4-BE49-F238E27FC236}">
                <a16:creationId xmlns:a16="http://schemas.microsoft.com/office/drawing/2014/main" id="{DD64CA56-759A-9749-2003-BE898CF60B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92655" y="1"/>
            <a:ext cx="1599345" cy="1058238"/>
          </a:xfrm>
          <a:prstGeom prst="rect">
            <a:avLst/>
          </a:prstGeom>
        </p:spPr>
      </p:pic>
    </p:spTree>
    <p:extLst>
      <p:ext uri="{BB962C8B-B14F-4D97-AF65-F5344CB8AC3E}">
        <p14:creationId xmlns:p14="http://schemas.microsoft.com/office/powerpoint/2010/main" val="3810922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F0041F-ED88-D3BD-6368-D1142CB2BE5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E3D6B65-B39A-F9C3-C6C2-0435D4AF9D80}"/>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endParaRPr lang="en-US" sz="32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The Social relationships were studied by the kind or the mode of interaction that they exhibit. The various kinds of interaction modes are called Social Processes. This is said to be the basic way in which the humans interact and maintain the relationships.</a:t>
            </a:r>
            <a:endParaRPr lang="en-GB" sz="3200" dirty="0">
              <a:latin typeface="Times New Roman" panose="02020603050405020304" pitchFamily="18" charset="0"/>
              <a:cs typeface="Times New Roman" panose="02020603050405020304" pitchFamily="18" charset="0"/>
            </a:endParaRPr>
          </a:p>
          <a:p>
            <a:pPr marL="0" indent="0">
              <a:lnSpc>
                <a:spcPct val="150000"/>
              </a:lnSpc>
              <a:spcBef>
                <a:spcPts val="0"/>
              </a:spcBef>
              <a:buNone/>
            </a:pPr>
            <a:endParaRPr lang="en-US" sz="2400" b="1" dirty="0">
              <a:latin typeface="Times New Roman" panose="02020603050405020304" pitchFamily="18" charset="0"/>
              <a:cs typeface="Times New Roman" panose="02020603050405020304" pitchFamily="18" charset="0"/>
            </a:endParaRPr>
          </a:p>
        </p:txBody>
      </p:sp>
      <p:pic>
        <p:nvPicPr>
          <p:cNvPr id="5" name="Picture 4" descr="A logo of a university&#10;&#10;Description automatically generated">
            <a:extLst>
              <a:ext uri="{FF2B5EF4-FFF2-40B4-BE49-F238E27FC236}">
                <a16:creationId xmlns:a16="http://schemas.microsoft.com/office/drawing/2014/main" id="{965A7C94-647B-1413-25A4-FD9C587FEB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92655" y="1"/>
            <a:ext cx="1599345" cy="1058238"/>
          </a:xfrm>
          <a:prstGeom prst="rect">
            <a:avLst/>
          </a:prstGeom>
        </p:spPr>
      </p:pic>
    </p:spTree>
    <p:extLst>
      <p:ext uri="{BB962C8B-B14F-4D97-AF65-F5344CB8AC3E}">
        <p14:creationId xmlns:p14="http://schemas.microsoft.com/office/powerpoint/2010/main" val="5333568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4D386F-F6CF-6682-DC67-31FF294E940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CE67D14-B53E-1073-5DF7-187FD0487E59}"/>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endParaRPr lang="en-US" sz="3200" b="1" dirty="0">
              <a:latin typeface="Times New Roman" panose="02020603050405020304" pitchFamily="18" charset="0"/>
              <a:cs typeface="Times New Roman" panose="02020603050405020304" pitchFamily="18" charset="0"/>
            </a:endParaRPr>
          </a:p>
          <a:p>
            <a:pPr marL="0" indent="0">
              <a:lnSpc>
                <a:spcPct val="150000"/>
              </a:lnSpc>
              <a:spcBef>
                <a:spcPts val="0"/>
              </a:spcBef>
              <a:buNone/>
            </a:pPr>
            <a:r>
              <a:rPr lang="en-US" sz="3200" b="1" dirty="0">
                <a:latin typeface="Times New Roman" panose="02020603050405020304" pitchFamily="18" charset="0"/>
                <a:cs typeface="Times New Roman" panose="02020603050405020304" pitchFamily="18" charset="0"/>
              </a:rPr>
              <a:t>Definitions of social process</a:t>
            </a:r>
            <a:br>
              <a:rPr lang="en-US" sz="3200" b="1" dirty="0">
                <a:latin typeface="Times New Roman" panose="02020603050405020304" pitchFamily="18" charset="0"/>
                <a:cs typeface="Times New Roman" panose="02020603050405020304" pitchFamily="18" charset="0"/>
              </a:rPr>
            </a:br>
            <a:r>
              <a:rPr lang="en-US" sz="3200" dirty="0">
                <a:latin typeface="Times New Roman" panose="02020603050405020304" pitchFamily="18" charset="0"/>
                <a:cs typeface="Times New Roman" panose="02020603050405020304" pitchFamily="18" charset="0"/>
              </a:rPr>
              <a:t>• The “Social Processes are merely the characteristic ways in which interaction occurs”.</a:t>
            </a:r>
            <a:endParaRPr lang="en-US" sz="32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The term social processes refers to the “repetitive forms of behavior which are commonly found in social life”.</a:t>
            </a:r>
            <a:endParaRPr lang="en-GB" sz="3200" dirty="0">
              <a:latin typeface="Times New Roman" panose="02020603050405020304" pitchFamily="18" charset="0"/>
              <a:cs typeface="Times New Roman" panose="02020603050405020304" pitchFamily="18" charset="0"/>
            </a:endParaRPr>
          </a:p>
        </p:txBody>
      </p:sp>
      <p:pic>
        <p:nvPicPr>
          <p:cNvPr id="5" name="Picture 4" descr="A logo of a university&#10;&#10;Description automatically generated">
            <a:extLst>
              <a:ext uri="{FF2B5EF4-FFF2-40B4-BE49-F238E27FC236}">
                <a16:creationId xmlns:a16="http://schemas.microsoft.com/office/drawing/2014/main" id="{9914E9A6-F46B-2574-E2A2-AC046A2F354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91115" y="0"/>
            <a:ext cx="2400886" cy="1623317"/>
          </a:xfrm>
          <a:prstGeom prst="rect">
            <a:avLst/>
          </a:prstGeom>
        </p:spPr>
      </p:pic>
    </p:spTree>
    <p:extLst>
      <p:ext uri="{BB962C8B-B14F-4D97-AF65-F5344CB8AC3E}">
        <p14:creationId xmlns:p14="http://schemas.microsoft.com/office/powerpoint/2010/main" val="14817371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1D36BC-A0C0-865E-25CE-93389C116CD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79E433F-EE46-567E-2929-F605B77D03DE}"/>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endParaRPr lang="en-US" sz="32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US" sz="32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US" sz="3200" b="1" dirty="0">
                <a:latin typeface="Times New Roman" panose="02020603050405020304" pitchFamily="18" charset="0"/>
                <a:cs typeface="Times New Roman" panose="02020603050405020304" pitchFamily="18" charset="0"/>
              </a:rPr>
              <a:t>Forms of Social Processes</a:t>
            </a: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US" sz="3200" b="1" dirty="0">
                <a:latin typeface="Times New Roman" panose="02020603050405020304" pitchFamily="18" charset="0"/>
                <a:cs typeface="Times New Roman" panose="02020603050405020304" pitchFamily="18" charset="0"/>
              </a:rPr>
              <a:t>Cooperation </a:t>
            </a:r>
            <a:r>
              <a:rPr lang="en-US" sz="3200" dirty="0">
                <a:latin typeface="Times New Roman" panose="02020603050405020304" pitchFamily="18" charset="0"/>
                <a:cs typeface="Times New Roman" panose="02020603050405020304" pitchFamily="18" charset="0"/>
              </a:rPr>
              <a:t>is most basic and continuous social process. </a:t>
            </a:r>
          </a:p>
          <a:p>
            <a:pPr marL="0" indent="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It means working together for the pursuit of common goal. </a:t>
            </a:r>
          </a:p>
          <a:p>
            <a:pPr marL="0" indent="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Cooperation derived from the Latin words ‘Co’ means together and ‘</a:t>
            </a:r>
            <a:r>
              <a:rPr lang="en-US" sz="3200" dirty="0" err="1">
                <a:latin typeface="Times New Roman" panose="02020603050405020304" pitchFamily="18" charset="0"/>
                <a:cs typeface="Times New Roman" panose="02020603050405020304" pitchFamily="18" charset="0"/>
              </a:rPr>
              <a:t>operari</a:t>
            </a:r>
            <a:r>
              <a:rPr lang="en-US" sz="3200" dirty="0">
                <a:latin typeface="Times New Roman" panose="02020603050405020304" pitchFamily="18" charset="0"/>
                <a:cs typeface="Times New Roman" panose="02020603050405020304" pitchFamily="18" charset="0"/>
              </a:rPr>
              <a:t>’ means to work. </a:t>
            </a:r>
          </a:p>
          <a:p>
            <a:pPr marL="0" indent="0" algn="just">
              <a:lnSpc>
                <a:spcPct val="150000"/>
              </a:lnSpc>
              <a:spcBef>
                <a:spcPts val="0"/>
              </a:spcBef>
              <a:buNone/>
            </a:pPr>
            <a:endParaRPr lang="en-US" sz="3200" b="1"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1A919ECB-2AFA-EAC7-A753-CEBACFE54AC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325366"/>
          </a:xfrm>
          <a:prstGeom prst="rect">
            <a:avLst/>
          </a:prstGeom>
        </p:spPr>
      </p:pic>
    </p:spTree>
    <p:extLst>
      <p:ext uri="{BB962C8B-B14F-4D97-AF65-F5344CB8AC3E}">
        <p14:creationId xmlns:p14="http://schemas.microsoft.com/office/powerpoint/2010/main" val="5863850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B0FB9C-42DC-6076-3541-114D6119EAB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AFCF58F-0D66-7961-D1A5-20B044799959}"/>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It means joint work or working together for common rewards. There are certain types of direct, indirect, primary, secondary and tertiary cooperation</a:t>
            </a: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US" sz="3200" b="1"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CEF06DAB-AF40-8C4A-B507-42BDD9D91D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684962"/>
          </a:xfrm>
          <a:prstGeom prst="rect">
            <a:avLst/>
          </a:prstGeom>
        </p:spPr>
      </p:pic>
    </p:spTree>
    <p:extLst>
      <p:ext uri="{BB962C8B-B14F-4D97-AF65-F5344CB8AC3E}">
        <p14:creationId xmlns:p14="http://schemas.microsoft.com/office/powerpoint/2010/main" val="35001619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7E81AA-5CA4-010B-909F-6E45C88C1C2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7E146D6-CD25-DF9A-775D-F3189F66F9AF}"/>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endParaRPr lang="en-US" sz="32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US" sz="32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US" sz="3200" b="1" dirty="0">
                <a:latin typeface="Times New Roman" panose="02020603050405020304" pitchFamily="18" charset="0"/>
                <a:cs typeface="Times New Roman" panose="02020603050405020304" pitchFamily="18" charset="0"/>
              </a:rPr>
              <a:t>Competition and opposition </a:t>
            </a:r>
            <a:r>
              <a:rPr lang="en-US" sz="3200" dirty="0">
                <a:latin typeface="Times New Roman" panose="02020603050405020304" pitchFamily="18" charset="0"/>
                <a:cs typeface="Times New Roman" panose="02020603050405020304" pitchFamily="18" charset="0"/>
              </a:rPr>
              <a:t>can be defined as the struggle against another. Opposition is divided into competition and conflict. Competition is a less violent form of opposition in which two or more persons or groups struggle to achieve some end or goal. </a:t>
            </a:r>
            <a:endParaRPr lang="en-GB"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398903EC-038F-4F82-ABA2-21C9C0EBEF5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602769"/>
          </a:xfrm>
          <a:prstGeom prst="rect">
            <a:avLst/>
          </a:prstGeom>
        </p:spPr>
      </p:pic>
    </p:spTree>
    <p:extLst>
      <p:ext uri="{BB962C8B-B14F-4D97-AF65-F5344CB8AC3E}">
        <p14:creationId xmlns:p14="http://schemas.microsoft.com/office/powerpoint/2010/main" val="9008336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AC8D10-5B4E-EE8E-21A7-76173C50CC2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6D0E895-3DA5-6F49-16C0-AE2A84BC5224}"/>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endParaRPr lang="en-US" sz="32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Competition is continuous and universal, may be constructive or destructive. It is of various types, like social, political and cultural competition.</a:t>
            </a:r>
            <a:endParaRPr lang="en-GB"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0881EFBA-5AD6-6CC3-041C-39665C5A51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602769"/>
          </a:xfrm>
          <a:prstGeom prst="rect">
            <a:avLst/>
          </a:prstGeom>
        </p:spPr>
      </p:pic>
    </p:spTree>
    <p:extLst>
      <p:ext uri="{BB962C8B-B14F-4D97-AF65-F5344CB8AC3E}">
        <p14:creationId xmlns:p14="http://schemas.microsoft.com/office/powerpoint/2010/main" val="213281713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191D4C-D822-3979-86E5-270CC28A3C1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E1412F7-C825-CA23-77C4-46D724CD7458}"/>
              </a:ext>
            </a:extLst>
          </p:cNvPr>
          <p:cNvSpPr>
            <a:spLocks noGrp="1"/>
          </p:cNvSpPr>
          <p:nvPr>
            <p:ph idx="1"/>
          </p:nvPr>
        </p:nvSpPr>
        <p:spPr>
          <a:xfrm>
            <a:off x="0" y="0"/>
            <a:ext cx="12192000" cy="6858000"/>
          </a:xfrm>
        </p:spPr>
        <p:txBody>
          <a:bodyPr>
            <a:normAutofit/>
          </a:bodyPr>
          <a:lstStyle/>
          <a:p>
            <a:pPr marL="0" indent="0">
              <a:lnSpc>
                <a:spcPct val="150000"/>
              </a:lnSpc>
              <a:spcBef>
                <a:spcPts val="0"/>
              </a:spcBef>
              <a:buNone/>
            </a:pPr>
            <a:endParaRPr lang="en-US" sz="3200" b="1" dirty="0">
              <a:latin typeface="Times New Roman" panose="02020603050405020304" pitchFamily="18" charset="0"/>
              <a:cs typeface="Times New Roman" panose="02020603050405020304" pitchFamily="18" charset="0"/>
            </a:endParaRPr>
          </a:p>
          <a:p>
            <a:pPr marL="0" indent="0">
              <a:lnSpc>
                <a:spcPct val="150000"/>
              </a:lnSpc>
              <a:spcBef>
                <a:spcPts val="0"/>
              </a:spcBef>
              <a:buNone/>
            </a:pPr>
            <a:endParaRPr lang="en-US" sz="32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US" sz="3200" b="1" dirty="0">
                <a:latin typeface="Times New Roman" panose="02020603050405020304" pitchFamily="18" charset="0"/>
                <a:cs typeface="Times New Roman" panose="02020603050405020304" pitchFamily="18" charset="0"/>
              </a:rPr>
              <a:t>Conflict, </a:t>
            </a:r>
            <a:r>
              <a:rPr lang="en-US" sz="3200" dirty="0">
                <a:latin typeface="Times New Roman" panose="02020603050405020304" pitchFamily="18" charset="0"/>
                <a:cs typeface="Times New Roman" panose="02020603050405020304" pitchFamily="18" charset="0"/>
              </a:rPr>
              <a:t>in this, the persons or group thwarts, injures, or destroys an opponent in order to secure a goal or a reward. </a:t>
            </a: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Conflict is the more disruptive, disjunctive social process. Conflict is an ever-present process in human relations.</a:t>
            </a: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US" sz="3200" b="1" dirty="0">
              <a:latin typeface="Times New Roman" panose="02020603050405020304" pitchFamily="18" charset="0"/>
              <a:cs typeface="Times New Roman" panose="02020603050405020304" pitchFamily="18" charset="0"/>
            </a:endParaRPr>
          </a:p>
          <a:p>
            <a:pPr marL="0" indent="0">
              <a:lnSpc>
                <a:spcPct val="150000"/>
              </a:lnSpc>
              <a:spcBef>
                <a:spcPts val="0"/>
              </a:spcBef>
              <a:buNone/>
            </a:pPr>
            <a:endParaRPr lang="en-US" sz="3200" b="1" dirty="0">
              <a:latin typeface="Times New Roman" panose="02020603050405020304" pitchFamily="18" charset="0"/>
              <a:cs typeface="Times New Roman" panose="02020603050405020304" pitchFamily="18" charset="0"/>
            </a:endParaRPr>
          </a:p>
          <a:p>
            <a:pPr marL="0" indent="0">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DA2639DE-75D2-E35F-D882-779B98A2586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448656"/>
          </a:xfrm>
          <a:prstGeom prst="rect">
            <a:avLst/>
          </a:prstGeom>
        </p:spPr>
      </p:pic>
    </p:spTree>
    <p:extLst>
      <p:ext uri="{BB962C8B-B14F-4D97-AF65-F5344CB8AC3E}">
        <p14:creationId xmlns:p14="http://schemas.microsoft.com/office/powerpoint/2010/main" val="29719723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10B54A1-E79B-1AD4-9735-F0CA127FC110}"/>
              </a:ext>
            </a:extLst>
          </p:cNvPr>
          <p:cNvSpPr>
            <a:spLocks noGrp="1"/>
          </p:cNvSpPr>
          <p:nvPr>
            <p:ph idx="1"/>
          </p:nvPr>
        </p:nvSpPr>
        <p:spPr>
          <a:xfrm>
            <a:off x="0" y="1"/>
            <a:ext cx="12192000" cy="6858000"/>
          </a:xfrm>
        </p:spPr>
        <p:txBody>
          <a:bodyPr>
            <a:normAutofit fontScale="92500" lnSpcReduction="20000"/>
          </a:bodyPr>
          <a:lstStyle/>
          <a:p>
            <a:pPr marL="0" indent="0">
              <a:lnSpc>
                <a:spcPct val="170000"/>
              </a:lnSpc>
              <a:spcBef>
                <a:spcPts val="0"/>
              </a:spcBef>
              <a:buNone/>
            </a:pPr>
            <a:r>
              <a:rPr lang="en-US" sz="3600" b="1" kern="100" dirty="0">
                <a:latin typeface="Times New Roman" panose="02020603050405020304" pitchFamily="18" charset="0"/>
                <a:ea typeface="Calibri" panose="020F0502020204030204" pitchFamily="34" charset="0"/>
                <a:cs typeface="Arial" panose="020B0604020202020204" pitchFamily="34" charset="0"/>
              </a:rPr>
              <a:t>Outline</a:t>
            </a:r>
          </a:p>
          <a:p>
            <a:pPr marL="0" indent="0">
              <a:lnSpc>
                <a:spcPct val="170000"/>
              </a:lnSpc>
              <a:spcBef>
                <a:spcPts val="0"/>
              </a:spcBef>
              <a:buNone/>
            </a:pPr>
            <a:r>
              <a:rPr lang="en-US" dirty="0">
                <a:latin typeface="Times New Roman" panose="02020603050405020304" pitchFamily="18" charset="0"/>
                <a:cs typeface="Times New Roman" panose="02020603050405020304" pitchFamily="18" charset="0"/>
              </a:rPr>
              <a:t>Introduction </a:t>
            </a:r>
            <a:endParaRPr lang="en-GB" dirty="0">
              <a:latin typeface="Times New Roman" panose="02020603050405020304" pitchFamily="18" charset="0"/>
              <a:cs typeface="Times New Roman" panose="02020603050405020304" pitchFamily="18" charset="0"/>
            </a:endParaRPr>
          </a:p>
          <a:p>
            <a:pPr marL="0" indent="0">
              <a:lnSpc>
                <a:spcPct val="170000"/>
              </a:lnSpc>
              <a:spcBef>
                <a:spcPts val="0"/>
              </a:spcBef>
              <a:buNone/>
            </a:pPr>
            <a:r>
              <a:rPr lang="en-US" dirty="0">
                <a:latin typeface="Times New Roman" panose="02020603050405020304" pitchFamily="18" charset="0"/>
                <a:cs typeface="Times New Roman" panose="02020603050405020304" pitchFamily="18" charset="0"/>
              </a:rPr>
              <a:t>Meaning of Social Structure</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Basic Concepts of Society, Community, Association and Institution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Social Structure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Characteristics of Social Structure</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Elements of Social Structure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Forms of social Processes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Nature of society </a:t>
            </a:r>
          </a:p>
          <a:p>
            <a:pPr marL="0" indent="0">
              <a:lnSpc>
                <a:spcPct val="170000"/>
              </a:lnSpc>
              <a:spcBef>
                <a:spcPts val="0"/>
              </a:spcBef>
              <a:buNone/>
            </a:pPr>
            <a:r>
              <a:rPr lang="en-US" dirty="0">
                <a:latin typeface="Times New Roman" panose="02020603050405020304" pitchFamily="18" charset="0"/>
                <a:cs typeface="Times New Roman" panose="02020603050405020304" pitchFamily="18" charset="0"/>
              </a:rPr>
              <a:t>Types of societies</a:t>
            </a:r>
          </a:p>
          <a:p>
            <a:pPr marL="0" indent="0">
              <a:lnSpc>
                <a:spcPct val="170000"/>
              </a:lnSpc>
              <a:spcBef>
                <a:spcPts val="0"/>
              </a:spcBef>
              <a:buNone/>
            </a:pPr>
            <a:r>
              <a:rPr lang="en-US" dirty="0">
                <a:latin typeface="Times New Roman" panose="02020603050405020304" pitchFamily="18" charset="0"/>
                <a:cs typeface="Times New Roman" panose="02020603050405020304" pitchFamily="18" charset="0"/>
              </a:rPr>
              <a:t>Advantages &amp; Disadvantages of society </a:t>
            </a:r>
            <a:endParaRPr lang="en-US" dirty="0"/>
          </a:p>
        </p:txBody>
      </p:sp>
      <p:pic>
        <p:nvPicPr>
          <p:cNvPr id="4" name="Content Placeholder 3" descr="A logo of a university&#10;&#10;Description automatically generated">
            <a:extLst>
              <a:ext uri="{FF2B5EF4-FFF2-40B4-BE49-F238E27FC236}">
                <a16:creationId xmlns:a16="http://schemas.microsoft.com/office/drawing/2014/main" id="{983B5CBC-B3F6-0E9F-0A1C-316019100B2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86" y="1"/>
            <a:ext cx="2095500" cy="883578"/>
          </a:xfrm>
          <a:prstGeom prst="rect">
            <a:avLst/>
          </a:prstGeom>
        </p:spPr>
      </p:pic>
    </p:spTree>
    <p:extLst>
      <p:ext uri="{BB962C8B-B14F-4D97-AF65-F5344CB8AC3E}">
        <p14:creationId xmlns:p14="http://schemas.microsoft.com/office/powerpoint/2010/main" val="206659667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07CF4D-DD9B-380D-EDAF-DD1E05CFF12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3AD0F90-ABC3-7905-027A-A12D5A8EC150}"/>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endParaRPr lang="en-US" sz="32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US" sz="32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US" sz="3200" b="1" dirty="0">
                <a:latin typeface="Times New Roman" panose="02020603050405020304" pitchFamily="18" charset="0"/>
                <a:cs typeface="Times New Roman" panose="02020603050405020304" pitchFamily="18" charset="0"/>
              </a:rPr>
              <a:t>Accommodation </a:t>
            </a:r>
            <a:r>
              <a:rPr lang="en-US" sz="3200" dirty="0">
                <a:latin typeface="Times New Roman" panose="02020603050405020304" pitchFamily="18" charset="0"/>
                <a:cs typeface="Times New Roman" panose="02020603050405020304" pitchFamily="18" charset="0"/>
              </a:rPr>
              <a:t>is responsible for maintaining social order in society. Social organization is a result of accommodation existing in the conflicting elements. </a:t>
            </a:r>
          </a:p>
          <a:p>
            <a:pPr marL="0" indent="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Accommodation is defined as the process of getting along with others in spite of differences.</a:t>
            </a: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CC2CD1FC-F512-D21C-47BD-69B024086B8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520575"/>
          </a:xfrm>
          <a:prstGeom prst="rect">
            <a:avLst/>
          </a:prstGeom>
        </p:spPr>
      </p:pic>
    </p:spTree>
    <p:extLst>
      <p:ext uri="{BB962C8B-B14F-4D97-AF65-F5344CB8AC3E}">
        <p14:creationId xmlns:p14="http://schemas.microsoft.com/office/powerpoint/2010/main" val="298922208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57D0D74-6F12-8EFE-5190-A4FEE86C59E4}"/>
              </a:ext>
            </a:extLst>
          </p:cNvPr>
          <p:cNvSpPr>
            <a:spLocks noGrp="1"/>
          </p:cNvSpPr>
          <p:nvPr>
            <p:ph idx="1"/>
          </p:nvPr>
        </p:nvSpPr>
        <p:spPr>
          <a:xfrm>
            <a:off x="0" y="0"/>
            <a:ext cx="12192000" cy="6858000"/>
          </a:xfrm>
        </p:spPr>
        <p:txBody>
          <a:bodyPr>
            <a:normAutofit/>
          </a:bodyPr>
          <a:lstStyle/>
          <a:p>
            <a:pPr marL="0" indent="0">
              <a:lnSpc>
                <a:spcPct val="150000"/>
              </a:lnSpc>
              <a:spcBef>
                <a:spcPts val="0"/>
              </a:spcBef>
              <a:buNone/>
            </a:pPr>
            <a:r>
              <a:rPr lang="en-US" sz="3200" b="1" dirty="0">
                <a:latin typeface="Times New Roman" panose="02020603050405020304" pitchFamily="18" charset="0"/>
                <a:cs typeface="Times New Roman" panose="02020603050405020304" pitchFamily="18" charset="0"/>
              </a:rPr>
              <a:t>SOCIETY</a:t>
            </a:r>
            <a:br>
              <a:rPr lang="en-US" sz="3200" b="1" dirty="0">
                <a:latin typeface="Times New Roman" panose="02020603050405020304" pitchFamily="18" charset="0"/>
                <a:cs typeface="Times New Roman" panose="02020603050405020304" pitchFamily="18" charset="0"/>
              </a:rPr>
            </a:br>
            <a:endParaRPr lang="en-US" sz="3200" b="1" dirty="0">
              <a:latin typeface="Times New Roman" panose="02020603050405020304" pitchFamily="18" charset="0"/>
              <a:cs typeface="Times New Roman" panose="02020603050405020304" pitchFamily="18" charset="0"/>
            </a:endParaRPr>
          </a:p>
          <a:p>
            <a:pPr marL="0" indent="0">
              <a:lnSpc>
                <a:spcPct val="150000"/>
              </a:lnSpc>
              <a:spcBef>
                <a:spcPts val="0"/>
              </a:spcBef>
              <a:buNone/>
            </a:pPr>
            <a:r>
              <a:rPr lang="en-US" sz="3200" dirty="0">
                <a:latin typeface="Times New Roman" panose="02020603050405020304" pitchFamily="18" charset="0"/>
                <a:cs typeface="Times New Roman" panose="02020603050405020304" pitchFamily="18" charset="0"/>
              </a:rPr>
              <a:t>Humans are a basic component of the society. Humans interact with  each other to derive a social group. </a:t>
            </a:r>
          </a:p>
          <a:p>
            <a:pPr marL="0" indent="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The social groups interact with  each other and make a society. Humans depend on the society for their basic needs such as food, education, shelter, clothing, water, etc.</a:t>
            </a: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p:txBody>
      </p:sp>
      <p:pic>
        <p:nvPicPr>
          <p:cNvPr id="4" name="Picture 3" descr="A logo of a university&#10;&#10;Description automatically generated">
            <a:extLst>
              <a:ext uri="{FF2B5EF4-FFF2-40B4-BE49-F238E27FC236}">
                <a16:creationId xmlns:a16="http://schemas.microsoft.com/office/drawing/2014/main" id="{0613A7DD-9804-4892-0C82-BBF226F5B3C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705509"/>
          </a:xfrm>
          <a:prstGeom prst="rect">
            <a:avLst/>
          </a:prstGeom>
        </p:spPr>
      </p:pic>
    </p:spTree>
    <p:extLst>
      <p:ext uri="{BB962C8B-B14F-4D97-AF65-F5344CB8AC3E}">
        <p14:creationId xmlns:p14="http://schemas.microsoft.com/office/powerpoint/2010/main" val="381118701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EA4730-180F-CD3B-C27A-03A237DF2D5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F81BC4A-DB1D-532F-1ECD-DE24CA393F8A}"/>
              </a:ext>
            </a:extLst>
          </p:cNvPr>
          <p:cNvSpPr>
            <a:spLocks noGrp="1"/>
          </p:cNvSpPr>
          <p:nvPr>
            <p:ph idx="1"/>
          </p:nvPr>
        </p:nvSpPr>
        <p:spPr>
          <a:xfrm>
            <a:off x="0" y="0"/>
            <a:ext cx="12192000" cy="6858000"/>
          </a:xfrm>
        </p:spPr>
        <p:txBody>
          <a:bodyPr>
            <a:normAutofit fontScale="92500"/>
          </a:bodyPr>
          <a:lstStyle/>
          <a:p>
            <a:pPr marL="0" indent="0">
              <a:lnSpc>
                <a:spcPct val="150000"/>
              </a:lnSpc>
              <a:spcBef>
                <a:spcPts val="0"/>
              </a:spcBef>
              <a:buNone/>
            </a:pPr>
            <a:endParaRPr lang="en-US" sz="3200" b="1" dirty="0">
              <a:latin typeface="Times New Roman" panose="02020603050405020304" pitchFamily="18" charset="0"/>
              <a:cs typeface="Times New Roman" panose="02020603050405020304" pitchFamily="18" charset="0"/>
            </a:endParaRPr>
          </a:p>
          <a:p>
            <a:pPr marL="0" indent="0">
              <a:lnSpc>
                <a:spcPct val="150000"/>
              </a:lnSpc>
              <a:spcBef>
                <a:spcPts val="0"/>
              </a:spcBef>
              <a:buNone/>
            </a:pPr>
            <a:r>
              <a:rPr lang="en-US" sz="3200" b="1" dirty="0">
                <a:latin typeface="Times New Roman" panose="02020603050405020304" pitchFamily="18" charset="0"/>
                <a:cs typeface="Times New Roman" panose="02020603050405020304" pitchFamily="18" charset="0"/>
              </a:rPr>
              <a:t>Meaning</a:t>
            </a:r>
            <a:br>
              <a:rPr lang="en-US" sz="3200" b="1" dirty="0">
                <a:latin typeface="Times New Roman" panose="02020603050405020304" pitchFamily="18" charset="0"/>
                <a:cs typeface="Times New Roman" panose="02020603050405020304" pitchFamily="18" charset="0"/>
              </a:rPr>
            </a:br>
            <a:r>
              <a:rPr lang="en-US" sz="3200" dirty="0">
                <a:latin typeface="Times New Roman" panose="02020603050405020304" pitchFamily="18" charset="0"/>
                <a:cs typeface="Times New Roman" panose="02020603050405020304" pitchFamily="18" charset="0"/>
              </a:rPr>
              <a:t>The term, ‘Society’ has been derived from Latin word, ‘</a:t>
            </a:r>
            <a:r>
              <a:rPr lang="en-US" sz="3200" dirty="0" err="1">
                <a:latin typeface="Times New Roman" panose="02020603050405020304" pitchFamily="18" charset="0"/>
                <a:cs typeface="Times New Roman" panose="02020603050405020304" pitchFamily="18" charset="0"/>
              </a:rPr>
              <a:t>socious</a:t>
            </a:r>
            <a:r>
              <a:rPr lang="en-US" sz="3200" dirty="0">
                <a:latin typeface="Times New Roman" panose="02020603050405020304" pitchFamily="18" charset="0"/>
                <a:cs typeface="Times New Roman" panose="02020603050405020304" pitchFamily="18" charset="0"/>
              </a:rPr>
              <a:t>’ which means association or companionship.</a:t>
            </a:r>
          </a:p>
          <a:p>
            <a:pPr marL="0" indent="0">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US" sz="3200" b="1" dirty="0">
                <a:latin typeface="Times New Roman" panose="02020603050405020304" pitchFamily="18" charset="0"/>
                <a:cs typeface="Times New Roman" panose="02020603050405020304" pitchFamily="18" charset="0"/>
              </a:rPr>
              <a:t>Definitions</a:t>
            </a: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A society consists of individuals belonging to groups which may vary in size.’</a:t>
            </a: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‘A Society is defined as group of interacting humans who share the same territory and participating in a culture’</a:t>
            </a: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p:txBody>
      </p:sp>
      <p:pic>
        <p:nvPicPr>
          <p:cNvPr id="4" name="Picture 3" descr="A logo of a university&#10;&#10;Description automatically generated">
            <a:extLst>
              <a:ext uri="{FF2B5EF4-FFF2-40B4-BE49-F238E27FC236}">
                <a16:creationId xmlns:a16="http://schemas.microsoft.com/office/drawing/2014/main" id="{40DD32B4-5654-0A6B-8ADF-0E3C224FEAD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089061"/>
          </a:xfrm>
          <a:prstGeom prst="rect">
            <a:avLst/>
          </a:prstGeom>
        </p:spPr>
      </p:pic>
    </p:spTree>
    <p:extLst>
      <p:ext uri="{BB962C8B-B14F-4D97-AF65-F5344CB8AC3E}">
        <p14:creationId xmlns:p14="http://schemas.microsoft.com/office/powerpoint/2010/main" val="40148132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3AD64F-E7CD-ABF9-0B13-BDB174F6041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7E95685-BD0C-C97E-E9CE-4D034DA412B6}"/>
              </a:ext>
            </a:extLst>
          </p:cNvPr>
          <p:cNvSpPr>
            <a:spLocks noGrp="1"/>
          </p:cNvSpPr>
          <p:nvPr>
            <p:ph idx="1"/>
          </p:nvPr>
        </p:nvSpPr>
        <p:spPr>
          <a:xfrm>
            <a:off x="0" y="0"/>
            <a:ext cx="12192000" cy="6858000"/>
          </a:xfrm>
        </p:spPr>
        <p:txBody>
          <a:bodyPr>
            <a:noAutofit/>
          </a:bodyPr>
          <a:lstStyle/>
          <a:p>
            <a:pPr marL="0" indent="0">
              <a:buNone/>
            </a:pPr>
            <a:r>
              <a:rPr lang="en-US" sz="3200" b="1" dirty="0">
                <a:latin typeface="Times New Roman" panose="02020603050405020304" pitchFamily="18" charset="0"/>
                <a:cs typeface="Times New Roman" panose="02020603050405020304" pitchFamily="18" charset="0"/>
              </a:rPr>
              <a:t>Nature of Society</a:t>
            </a:r>
          </a:p>
          <a:p>
            <a:pPr marL="0" indent="0">
              <a:buNone/>
            </a:pPr>
            <a:r>
              <a:rPr lang="en-US" sz="3200" b="1" dirty="0">
                <a:latin typeface="Times New Roman" panose="02020603050405020304" pitchFamily="18" charset="0"/>
                <a:cs typeface="Times New Roman" panose="02020603050405020304" pitchFamily="18" charset="0"/>
              </a:rPr>
              <a:t> </a:t>
            </a:r>
            <a:endParaRPr lang="en-US"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2ADC5515-9B66-1523-9BAE-893B27E0061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986319"/>
          </a:xfrm>
          <a:prstGeom prst="rect">
            <a:avLst/>
          </a:prstGeom>
        </p:spPr>
      </p:pic>
      <p:graphicFrame>
        <p:nvGraphicFramePr>
          <p:cNvPr id="4" name="Diagram 3">
            <a:extLst>
              <a:ext uri="{FF2B5EF4-FFF2-40B4-BE49-F238E27FC236}">
                <a16:creationId xmlns:a16="http://schemas.microsoft.com/office/drawing/2014/main" id="{C1B8EB38-B89B-F0BD-5029-8D1C30849C0B}"/>
              </a:ext>
            </a:extLst>
          </p:cNvPr>
          <p:cNvGraphicFramePr/>
          <p:nvPr>
            <p:extLst>
              <p:ext uri="{D42A27DB-BD31-4B8C-83A1-F6EECF244321}">
                <p14:modId xmlns:p14="http://schemas.microsoft.com/office/powerpoint/2010/main" val="1780433427"/>
              </p:ext>
            </p:extLst>
          </p:nvPr>
        </p:nvGraphicFramePr>
        <p:xfrm>
          <a:off x="0" y="986318"/>
          <a:ext cx="12023186" cy="587168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1189942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ADFCFB-63FE-7B3C-F95E-5788B4DCB60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47DD7EF-33E6-3412-8DA1-C2D6760A0329}"/>
              </a:ext>
            </a:extLst>
          </p:cNvPr>
          <p:cNvSpPr>
            <a:spLocks noGrp="1"/>
          </p:cNvSpPr>
          <p:nvPr>
            <p:ph idx="1"/>
          </p:nvPr>
        </p:nvSpPr>
        <p:spPr>
          <a:xfrm>
            <a:off x="0" y="0"/>
            <a:ext cx="12192000" cy="6858000"/>
          </a:xfrm>
        </p:spPr>
        <p:txBody>
          <a:bodyPr>
            <a:noAutofit/>
          </a:bodyPr>
          <a:lstStyle/>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AF94C389-CD7F-5F60-EF6D-77F05EDE962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986319"/>
          </a:xfrm>
          <a:prstGeom prst="rect">
            <a:avLst/>
          </a:prstGeom>
        </p:spPr>
      </p:pic>
      <p:graphicFrame>
        <p:nvGraphicFramePr>
          <p:cNvPr id="4" name="Diagram 3">
            <a:extLst>
              <a:ext uri="{FF2B5EF4-FFF2-40B4-BE49-F238E27FC236}">
                <a16:creationId xmlns:a16="http://schemas.microsoft.com/office/drawing/2014/main" id="{EA477459-1684-19C1-DF01-BCE838898A62}"/>
              </a:ext>
            </a:extLst>
          </p:cNvPr>
          <p:cNvGraphicFramePr/>
          <p:nvPr>
            <p:extLst>
              <p:ext uri="{D42A27DB-BD31-4B8C-83A1-F6EECF244321}">
                <p14:modId xmlns:p14="http://schemas.microsoft.com/office/powerpoint/2010/main" val="1685605219"/>
              </p:ext>
            </p:extLst>
          </p:nvPr>
        </p:nvGraphicFramePr>
        <p:xfrm>
          <a:off x="492369" y="1001967"/>
          <a:ext cx="10860258" cy="515201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6733213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DBF892-3181-8852-98A6-E138BA0950D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A8C8B64-78E9-5CF9-1FD1-29F1E81A1404}"/>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r>
              <a:rPr lang="en-US" sz="3200" b="1" dirty="0">
                <a:latin typeface="Times New Roman" panose="02020603050405020304" pitchFamily="18" charset="0"/>
                <a:cs typeface="Times New Roman" panose="02020603050405020304" pitchFamily="18" charset="0"/>
              </a:rPr>
              <a:t>Types of Societies </a:t>
            </a:r>
          </a:p>
          <a:p>
            <a:pPr marL="0" indent="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a:t>
            </a:r>
            <a:r>
              <a:rPr lang="en-US" sz="3200" b="1" dirty="0">
                <a:latin typeface="Times New Roman" panose="02020603050405020304" pitchFamily="18" charset="0"/>
                <a:cs typeface="Times New Roman" panose="02020603050405020304" pitchFamily="18" charset="0"/>
              </a:rPr>
              <a:t>Foraging societies: </a:t>
            </a:r>
            <a:r>
              <a:rPr lang="en-US" sz="3200" dirty="0">
                <a:latin typeface="Times New Roman" panose="02020603050405020304" pitchFamily="18" charset="0"/>
                <a:cs typeface="Times New Roman" panose="02020603050405020304" pitchFamily="18" charset="0"/>
              </a:rPr>
              <a:t>When the human beings were not aware of  cultivating the land and domesticating the animals, they were involved in hunting animals. </a:t>
            </a:r>
          </a:p>
          <a:p>
            <a:pPr marL="0" indent="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They had their own tribal leaders but the decisions used to be made by the members. </a:t>
            </a:r>
            <a:endParaRPr lang="en-GB"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D552593D-58F8-C7D7-F44F-C9929F17586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551398"/>
          </a:xfrm>
          <a:prstGeom prst="rect">
            <a:avLst/>
          </a:prstGeom>
        </p:spPr>
      </p:pic>
    </p:spTree>
    <p:extLst>
      <p:ext uri="{BB962C8B-B14F-4D97-AF65-F5344CB8AC3E}">
        <p14:creationId xmlns:p14="http://schemas.microsoft.com/office/powerpoint/2010/main" val="44709375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73F9B9-358B-444D-40D1-B1CE7599C8B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FACB5AE-6C89-0F6E-9C6E-45E1DA9261D4}"/>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a:t>
            </a:r>
            <a:r>
              <a:rPr lang="en-US" sz="3200" b="1" dirty="0">
                <a:latin typeface="Times New Roman" panose="02020603050405020304" pitchFamily="18" charset="0"/>
                <a:cs typeface="Times New Roman" panose="02020603050405020304" pitchFamily="18" charset="0"/>
              </a:rPr>
              <a:t>Pastoral societies: </a:t>
            </a:r>
            <a:r>
              <a:rPr lang="en-US" sz="3200" dirty="0">
                <a:latin typeface="Times New Roman" panose="02020603050405020304" pitchFamily="18" charset="0"/>
                <a:cs typeface="Times New Roman" panose="02020603050405020304" pitchFamily="18" charset="0"/>
              </a:rPr>
              <a:t>Humans begin to domesticate animals for the food and transportation. They domesticated the animals and felt the animals are useful for creating milk, wool and fertility. </a:t>
            </a:r>
            <a:endParaRPr lang="en-GB"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4AE4181B-9DAF-036D-E6DA-2BEA90ED272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551398"/>
          </a:xfrm>
          <a:prstGeom prst="rect">
            <a:avLst/>
          </a:prstGeom>
        </p:spPr>
      </p:pic>
    </p:spTree>
    <p:extLst>
      <p:ext uri="{BB962C8B-B14F-4D97-AF65-F5344CB8AC3E}">
        <p14:creationId xmlns:p14="http://schemas.microsoft.com/office/powerpoint/2010/main" val="379391996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5FD549-9F2B-D25C-B9EC-BEAFEDF0CD1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4E5CEFC-8A9E-4A69-C521-B1AA2AA4893C}"/>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a:t>
            </a:r>
            <a:r>
              <a:rPr lang="en-US" sz="3200" b="1" dirty="0">
                <a:latin typeface="Times New Roman" panose="02020603050405020304" pitchFamily="18" charset="0"/>
                <a:cs typeface="Times New Roman" panose="02020603050405020304" pitchFamily="18" charset="0"/>
              </a:rPr>
              <a:t>Agricultural societies: </a:t>
            </a:r>
            <a:r>
              <a:rPr lang="en-US" sz="3200" dirty="0">
                <a:latin typeface="Times New Roman" panose="02020603050405020304" pitchFamily="18" charset="0"/>
                <a:cs typeface="Times New Roman" panose="02020603050405020304" pitchFamily="18" charset="0"/>
              </a:rPr>
              <a:t>Due to the inventions of agriculture, farmers started setting up villages. </a:t>
            </a:r>
          </a:p>
          <a:p>
            <a:pPr marL="0" indent="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a:t>
            </a:r>
            <a:r>
              <a:rPr lang="en-US" sz="3200" b="1" dirty="0">
                <a:latin typeface="Times New Roman" panose="02020603050405020304" pitchFamily="18" charset="0"/>
                <a:cs typeface="Times New Roman" panose="02020603050405020304" pitchFamily="18" charset="0"/>
              </a:rPr>
              <a:t>Horticultural societies: </a:t>
            </a:r>
            <a:r>
              <a:rPr lang="en-US" sz="3200" dirty="0">
                <a:latin typeface="Times New Roman" panose="02020603050405020304" pitchFamily="18" charset="0"/>
                <a:cs typeface="Times New Roman" panose="02020603050405020304" pitchFamily="18" charset="0"/>
              </a:rPr>
              <a:t>Humans cultivate plants, fruits and vegetables. </a:t>
            </a: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 </a:t>
            </a:r>
            <a:r>
              <a:rPr lang="en-US" sz="3200" b="1" dirty="0">
                <a:latin typeface="Times New Roman" panose="02020603050405020304" pitchFamily="18" charset="0"/>
                <a:cs typeface="Times New Roman" panose="02020603050405020304" pitchFamily="18" charset="0"/>
              </a:rPr>
              <a:t>Industrial societies: </a:t>
            </a:r>
            <a:r>
              <a:rPr lang="en-US" sz="3200" dirty="0">
                <a:latin typeface="Times New Roman" panose="02020603050405020304" pitchFamily="18" charset="0"/>
                <a:cs typeface="Times New Roman" panose="02020603050405020304" pitchFamily="18" charset="0"/>
              </a:rPr>
              <a:t>Humans started using the machines and the recent advanced technology in all fields.</a:t>
            </a:r>
            <a:endParaRPr lang="en-GB"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333FA9C9-9525-DDA2-0C78-FDA228E02D7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232899"/>
          </a:xfrm>
          <a:prstGeom prst="rect">
            <a:avLst/>
          </a:prstGeom>
        </p:spPr>
      </p:pic>
    </p:spTree>
    <p:extLst>
      <p:ext uri="{BB962C8B-B14F-4D97-AF65-F5344CB8AC3E}">
        <p14:creationId xmlns:p14="http://schemas.microsoft.com/office/powerpoint/2010/main" val="359329964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D2655F5-A9E7-FA19-22B4-A885302C6962}"/>
              </a:ext>
            </a:extLst>
          </p:cNvPr>
          <p:cNvSpPr>
            <a:spLocks noGrp="1"/>
          </p:cNvSpPr>
          <p:nvPr>
            <p:ph idx="1"/>
          </p:nvPr>
        </p:nvSpPr>
        <p:spPr>
          <a:xfrm>
            <a:off x="0" y="0"/>
            <a:ext cx="12192000" cy="6858000"/>
          </a:xfrm>
        </p:spPr>
        <p:txBody>
          <a:bodyPr>
            <a:noAutofit/>
          </a:bodyPr>
          <a:lstStyle/>
          <a:p>
            <a:pPr marL="0" indent="0">
              <a:lnSpc>
                <a:spcPct val="150000"/>
              </a:lnSpc>
              <a:spcBef>
                <a:spcPts val="0"/>
              </a:spcBef>
              <a:buNone/>
            </a:pPr>
            <a:r>
              <a:rPr lang="en-US" sz="3200" b="1" dirty="0">
                <a:latin typeface="Times New Roman" panose="02020603050405020304" pitchFamily="18" charset="0"/>
                <a:cs typeface="Times New Roman" panose="02020603050405020304" pitchFamily="18" charset="0"/>
              </a:rPr>
              <a:t>Advantages of Society </a:t>
            </a:r>
          </a:p>
          <a:p>
            <a:pPr marL="0" indent="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It promotes team work, teaches Cooperation, caring and sharing, creates behavior norms for peaceful living and give physical/psychological protection. </a:t>
            </a:r>
            <a:endParaRPr lang="en-US" sz="3200" b="1" dirty="0">
              <a:latin typeface="Times New Roman" panose="02020603050405020304" pitchFamily="18" charset="0"/>
              <a:cs typeface="Times New Roman" panose="02020603050405020304" pitchFamily="18" charset="0"/>
            </a:endParaRPr>
          </a:p>
          <a:p>
            <a:pPr marL="0" indent="0">
              <a:lnSpc>
                <a:spcPct val="150000"/>
              </a:lnSpc>
              <a:spcBef>
                <a:spcPts val="0"/>
              </a:spcBef>
              <a:buNone/>
            </a:pPr>
            <a:endParaRPr lang="en-US" sz="3200" b="1" dirty="0">
              <a:latin typeface="Times New Roman" panose="02020603050405020304" pitchFamily="18" charset="0"/>
              <a:cs typeface="Times New Roman" panose="02020603050405020304" pitchFamily="18" charset="0"/>
            </a:endParaRPr>
          </a:p>
          <a:p>
            <a:pPr marL="0" indent="0">
              <a:lnSpc>
                <a:spcPct val="150000"/>
              </a:lnSpc>
              <a:spcBef>
                <a:spcPts val="0"/>
              </a:spcBef>
              <a:buNone/>
            </a:pPr>
            <a:r>
              <a:rPr lang="en-US" sz="3200" b="1" dirty="0">
                <a:latin typeface="Times New Roman" panose="02020603050405020304" pitchFamily="18" charset="0"/>
                <a:cs typeface="Times New Roman" panose="02020603050405020304" pitchFamily="18" charset="0"/>
              </a:rPr>
              <a:t>Disadvantages of Society </a:t>
            </a:r>
          </a:p>
          <a:p>
            <a:pPr marL="0" indent="0">
              <a:lnSpc>
                <a:spcPct val="150000"/>
              </a:lnSpc>
              <a:spcBef>
                <a:spcPts val="0"/>
              </a:spcBef>
              <a:buNone/>
            </a:pPr>
            <a:r>
              <a:rPr lang="en-US" sz="3200" dirty="0">
                <a:latin typeface="Times New Roman" panose="02020603050405020304" pitchFamily="18" charset="0"/>
                <a:cs typeface="Times New Roman" panose="02020603050405020304" pitchFamily="18" charset="0"/>
              </a:rPr>
              <a:t>Society uses the coercive method for compliance of social norms and the coercion may be physical or mental, as it determines the general health of individual.</a:t>
            </a:r>
            <a:endParaRPr lang="en-GB" sz="3200" dirty="0">
              <a:latin typeface="Times New Roman" panose="02020603050405020304" pitchFamily="18" charset="0"/>
              <a:cs typeface="Times New Roman" panose="02020603050405020304" pitchFamily="18" charset="0"/>
            </a:endParaRPr>
          </a:p>
        </p:txBody>
      </p:sp>
      <p:pic>
        <p:nvPicPr>
          <p:cNvPr id="6" name="Picture 5" descr="A logo of a university&#10;&#10;Description automatically generated">
            <a:extLst>
              <a:ext uri="{FF2B5EF4-FFF2-40B4-BE49-F238E27FC236}">
                <a16:creationId xmlns:a16="http://schemas.microsoft.com/office/drawing/2014/main" id="{BD046304-1D5E-BC21-17B4-2DC17718A70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1"/>
            <a:ext cx="2278965" cy="1047964"/>
          </a:xfrm>
          <a:prstGeom prst="rect">
            <a:avLst/>
          </a:prstGeom>
        </p:spPr>
      </p:pic>
    </p:spTree>
    <p:extLst>
      <p:ext uri="{BB962C8B-B14F-4D97-AF65-F5344CB8AC3E}">
        <p14:creationId xmlns:p14="http://schemas.microsoft.com/office/powerpoint/2010/main" val="350081378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B49E42-EB3E-DBD3-359A-485CEAE640E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4F2D392-FC3B-CCB9-A207-62AE14514C73}"/>
              </a:ext>
            </a:extLst>
          </p:cNvPr>
          <p:cNvSpPr>
            <a:spLocks noGrp="1"/>
          </p:cNvSpPr>
          <p:nvPr>
            <p:ph idx="1"/>
          </p:nvPr>
        </p:nvSpPr>
        <p:spPr>
          <a:xfrm>
            <a:off x="0" y="0"/>
            <a:ext cx="12192000" cy="6858000"/>
          </a:xfrm>
        </p:spPr>
        <p:txBody>
          <a:bodyPr>
            <a:noAutofit/>
          </a:bodyPr>
          <a:lstStyle/>
          <a:p>
            <a:pPr marL="0" indent="0">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ctr">
              <a:lnSpc>
                <a:spcPct val="150000"/>
              </a:lnSpc>
              <a:spcBef>
                <a:spcPts val="0"/>
              </a:spcBef>
              <a:buNone/>
            </a:pPr>
            <a:r>
              <a:rPr lang="en-GB" sz="3200" b="1" dirty="0">
                <a:latin typeface="Times New Roman" panose="02020603050405020304" pitchFamily="18" charset="0"/>
                <a:cs typeface="Times New Roman" panose="02020603050405020304" pitchFamily="18" charset="0"/>
              </a:rPr>
              <a:t>THANKS</a:t>
            </a:r>
          </a:p>
        </p:txBody>
      </p:sp>
      <p:pic>
        <p:nvPicPr>
          <p:cNvPr id="6" name="Picture 5" descr="A logo of a university&#10;&#10;Description automatically generated">
            <a:extLst>
              <a:ext uri="{FF2B5EF4-FFF2-40B4-BE49-F238E27FC236}">
                <a16:creationId xmlns:a16="http://schemas.microsoft.com/office/drawing/2014/main" id="{10343032-40B2-3CCB-4909-C86EE2B9584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1"/>
            <a:ext cx="2278965" cy="1047964"/>
          </a:xfrm>
          <a:prstGeom prst="rect">
            <a:avLst/>
          </a:prstGeom>
        </p:spPr>
      </p:pic>
    </p:spTree>
    <p:extLst>
      <p:ext uri="{BB962C8B-B14F-4D97-AF65-F5344CB8AC3E}">
        <p14:creationId xmlns:p14="http://schemas.microsoft.com/office/powerpoint/2010/main" val="10989123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2E04AB-209C-18F2-6B96-359D290609F4}"/>
              </a:ext>
            </a:extLst>
          </p:cNvPr>
          <p:cNvSpPr>
            <a:spLocks noGrp="1"/>
          </p:cNvSpPr>
          <p:nvPr>
            <p:ph idx="1"/>
          </p:nvPr>
        </p:nvSpPr>
        <p:spPr>
          <a:xfrm>
            <a:off x="0" y="-1"/>
            <a:ext cx="12192000" cy="6858001"/>
          </a:xfrm>
        </p:spPr>
        <p:txBody>
          <a:bodyPr>
            <a:normAutofit/>
          </a:bodyPr>
          <a:lstStyle/>
          <a:p>
            <a:pPr marL="0" indent="0">
              <a:buNone/>
            </a:pPr>
            <a:endParaRPr lang="en-US" sz="3200" b="1" dirty="0">
              <a:latin typeface="Times New Roman" panose="02020603050405020304" pitchFamily="18" charset="0"/>
              <a:cs typeface="Times New Roman" panose="02020603050405020304" pitchFamily="18" charset="0"/>
            </a:endParaRPr>
          </a:p>
          <a:p>
            <a:pPr marL="0" indent="0">
              <a:buNone/>
            </a:pPr>
            <a:endParaRPr lang="en-US" sz="3200" b="1" dirty="0">
              <a:latin typeface="Times New Roman" panose="02020603050405020304" pitchFamily="18" charset="0"/>
              <a:cs typeface="Times New Roman" panose="02020603050405020304" pitchFamily="18" charset="0"/>
            </a:endParaRPr>
          </a:p>
          <a:p>
            <a:pPr marL="0" indent="0" algn="just">
              <a:buNone/>
            </a:pPr>
            <a:r>
              <a:rPr lang="en-US" sz="3200" b="1" dirty="0">
                <a:latin typeface="Times New Roman" panose="02020603050405020304" pitchFamily="18" charset="0"/>
                <a:cs typeface="Times New Roman" panose="02020603050405020304" pitchFamily="18" charset="0"/>
              </a:rPr>
              <a:t>Introduction </a:t>
            </a:r>
          </a:p>
          <a:p>
            <a:pPr marL="0" indent="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The term “structure” refers to a series of relationships between elements that  have some degree of coherence and stability. </a:t>
            </a:r>
          </a:p>
          <a:p>
            <a:pPr marL="0" indent="0" algn="just">
              <a:lnSpc>
                <a:spcPct val="150000"/>
              </a:lnSpc>
              <a:spcBef>
                <a:spcPts val="0"/>
              </a:spcBef>
              <a:buNone/>
            </a:pPr>
            <a:endParaRPr lang="en-US"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Therefore, it is a concept that in principle, we could apply to any part of reality in which we perceive a certain order. </a:t>
            </a:r>
            <a:endParaRPr lang="en-GB" sz="3200" dirty="0">
              <a:latin typeface="Times New Roman" panose="02020603050405020304" pitchFamily="18" charset="0"/>
              <a:cs typeface="Times New Roman" panose="02020603050405020304" pitchFamily="18" charset="0"/>
            </a:endParaRPr>
          </a:p>
          <a:p>
            <a:pPr marL="0" indent="0">
              <a:buNone/>
            </a:pPr>
            <a:endParaRPr lang="en-GB" sz="2400" dirty="0">
              <a:latin typeface="Times New Roman" panose="02020603050405020304" pitchFamily="18" charset="0"/>
              <a:cs typeface="Times New Roman" panose="02020603050405020304" pitchFamily="18" charset="0"/>
            </a:endParaRPr>
          </a:p>
        </p:txBody>
      </p:sp>
      <p:pic>
        <p:nvPicPr>
          <p:cNvPr id="4" name="Picture 3" descr="A logo of a university&#10;&#10;Description automatically generated">
            <a:extLst>
              <a:ext uri="{FF2B5EF4-FFF2-40B4-BE49-F238E27FC236}">
                <a16:creationId xmlns:a16="http://schemas.microsoft.com/office/drawing/2014/main" id="{698081D5-ED0F-46E5-9391-25890E04E44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11508" y="1"/>
            <a:ext cx="2180492" cy="883578"/>
          </a:xfrm>
          <a:prstGeom prst="rect">
            <a:avLst/>
          </a:prstGeom>
        </p:spPr>
      </p:pic>
    </p:spTree>
    <p:extLst>
      <p:ext uri="{BB962C8B-B14F-4D97-AF65-F5344CB8AC3E}">
        <p14:creationId xmlns:p14="http://schemas.microsoft.com/office/powerpoint/2010/main" val="25000493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19C880-C8F8-8CFE-6E96-9ACAE8BB1FB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0B4CE5B-603B-52EB-F6B0-4FD478BC59EF}"/>
              </a:ext>
            </a:extLst>
          </p:cNvPr>
          <p:cNvSpPr>
            <a:spLocks noGrp="1"/>
          </p:cNvSpPr>
          <p:nvPr>
            <p:ph idx="1"/>
          </p:nvPr>
        </p:nvSpPr>
        <p:spPr>
          <a:xfrm>
            <a:off x="0" y="-1"/>
            <a:ext cx="12192000" cy="6858001"/>
          </a:xfrm>
        </p:spPr>
        <p:txBody>
          <a:bodyPr>
            <a:normAutofit/>
          </a:bodyPr>
          <a:lstStyle/>
          <a:p>
            <a:pPr marL="0" indent="0">
              <a:buNone/>
            </a:pPr>
            <a:endParaRPr lang="en-US" sz="3200" b="1" dirty="0">
              <a:latin typeface="Times New Roman" panose="02020603050405020304" pitchFamily="18" charset="0"/>
              <a:cs typeface="Times New Roman" panose="02020603050405020304" pitchFamily="18" charset="0"/>
            </a:endParaRPr>
          </a:p>
          <a:p>
            <a:pPr marL="0" indent="0">
              <a:buNone/>
            </a:pPr>
            <a:endParaRPr lang="en-US" sz="3200" b="1" dirty="0">
              <a:latin typeface="Times New Roman" panose="02020603050405020304" pitchFamily="18" charset="0"/>
              <a:cs typeface="Times New Roman" panose="02020603050405020304" pitchFamily="18" charset="0"/>
            </a:endParaRPr>
          </a:p>
          <a:p>
            <a:pPr marL="0" indent="0" algn="just">
              <a:buNone/>
            </a:pPr>
            <a:r>
              <a:rPr lang="en-US" sz="3200" b="1" dirty="0">
                <a:latin typeface="Times New Roman" panose="02020603050405020304" pitchFamily="18" charset="0"/>
                <a:cs typeface="Times New Roman" panose="02020603050405020304" pitchFamily="18" charset="0"/>
              </a:rPr>
              <a:t> </a:t>
            </a:r>
          </a:p>
          <a:p>
            <a:pPr marL="0" indent="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Structure refers to the pattern within the culture and organization through which social action takes place. </a:t>
            </a:r>
          </a:p>
          <a:p>
            <a:pPr marL="0" indent="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It is the arrangements of roles, organizations, institutions and cultural symbols that remain stable over time, often go unnoticed, and change almost invisibly. </a:t>
            </a:r>
            <a:endParaRPr lang="en-GB" sz="3200" dirty="0">
              <a:latin typeface="Times New Roman" panose="02020603050405020304" pitchFamily="18" charset="0"/>
              <a:cs typeface="Times New Roman" panose="02020603050405020304" pitchFamily="18" charset="0"/>
            </a:endParaRPr>
          </a:p>
          <a:p>
            <a:pPr marL="0" indent="0">
              <a:buNone/>
            </a:pPr>
            <a:endParaRPr lang="en-GB" sz="2400" dirty="0">
              <a:latin typeface="Times New Roman" panose="02020603050405020304" pitchFamily="18" charset="0"/>
              <a:cs typeface="Times New Roman" panose="02020603050405020304" pitchFamily="18" charset="0"/>
            </a:endParaRPr>
          </a:p>
        </p:txBody>
      </p:sp>
      <p:pic>
        <p:nvPicPr>
          <p:cNvPr id="4" name="Picture 3" descr="A logo of a university&#10;&#10;Description automatically generated">
            <a:extLst>
              <a:ext uri="{FF2B5EF4-FFF2-40B4-BE49-F238E27FC236}">
                <a16:creationId xmlns:a16="http://schemas.microsoft.com/office/drawing/2014/main" id="{9FE66224-C5A4-9886-100B-BB094CB0B8A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11508" y="1"/>
            <a:ext cx="2180492" cy="883578"/>
          </a:xfrm>
          <a:prstGeom prst="rect">
            <a:avLst/>
          </a:prstGeom>
        </p:spPr>
      </p:pic>
    </p:spTree>
    <p:extLst>
      <p:ext uri="{BB962C8B-B14F-4D97-AF65-F5344CB8AC3E}">
        <p14:creationId xmlns:p14="http://schemas.microsoft.com/office/powerpoint/2010/main" val="34945828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2ECC1B-1273-CF80-D701-0717D8E4FEA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9855FD6-AFC7-04EC-2ADF-2CD3794F3C50}"/>
              </a:ext>
            </a:extLst>
          </p:cNvPr>
          <p:cNvSpPr>
            <a:spLocks noGrp="1"/>
          </p:cNvSpPr>
          <p:nvPr>
            <p:ph idx="1"/>
          </p:nvPr>
        </p:nvSpPr>
        <p:spPr>
          <a:xfrm>
            <a:off x="0" y="-1"/>
            <a:ext cx="12192000" cy="6858001"/>
          </a:xfrm>
        </p:spPr>
        <p:txBody>
          <a:bodyPr>
            <a:normAutofit/>
          </a:bodyPr>
          <a:lstStyle/>
          <a:p>
            <a:pPr marL="0" indent="0">
              <a:buNone/>
            </a:pPr>
            <a:endParaRPr lang="en-US" sz="3200" b="1" dirty="0">
              <a:latin typeface="Times New Roman" panose="02020603050405020304" pitchFamily="18" charset="0"/>
              <a:cs typeface="Times New Roman" panose="02020603050405020304" pitchFamily="18" charset="0"/>
            </a:endParaRPr>
          </a:p>
          <a:p>
            <a:pPr marL="0" indent="0">
              <a:buNone/>
            </a:pPr>
            <a:endParaRPr lang="en-US" sz="3200" b="1" dirty="0">
              <a:latin typeface="Times New Roman" panose="02020603050405020304" pitchFamily="18" charset="0"/>
              <a:cs typeface="Times New Roman" panose="02020603050405020304" pitchFamily="18" charset="0"/>
            </a:endParaRPr>
          </a:p>
          <a:p>
            <a:pPr marL="0" indent="0" algn="just">
              <a:buNone/>
            </a:pPr>
            <a:r>
              <a:rPr lang="en-US" sz="3200" b="1" dirty="0">
                <a:latin typeface="Times New Roman" panose="02020603050405020304" pitchFamily="18" charset="0"/>
                <a:cs typeface="Times New Roman" panose="02020603050405020304" pitchFamily="18" charset="0"/>
              </a:rPr>
              <a:t> </a:t>
            </a:r>
          </a:p>
          <a:p>
            <a:pPr marL="0" indent="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In the social sciences, social structure refers to the regular social arrangements that develop from and are determined by human behaviors.</a:t>
            </a:r>
          </a:p>
          <a:p>
            <a:pPr marL="0" indent="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Similarly, society is thought to be divided into structurally related groups or roles, each having its own function, meaning, or purpose. </a:t>
            </a:r>
          </a:p>
          <a:p>
            <a:pPr marL="0" indent="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Family, religion, law, economy, and class are all examples of social structure.</a:t>
            </a:r>
            <a:endParaRPr lang="en-GB" sz="3200" dirty="0">
              <a:latin typeface="Times New Roman" panose="02020603050405020304" pitchFamily="18" charset="0"/>
              <a:cs typeface="Times New Roman" panose="02020603050405020304" pitchFamily="18" charset="0"/>
            </a:endParaRPr>
          </a:p>
          <a:p>
            <a:pPr marL="0" indent="0">
              <a:buNone/>
            </a:pPr>
            <a:endParaRPr lang="en-GB" sz="2400" dirty="0">
              <a:latin typeface="Times New Roman" panose="02020603050405020304" pitchFamily="18" charset="0"/>
              <a:cs typeface="Times New Roman" panose="02020603050405020304" pitchFamily="18" charset="0"/>
            </a:endParaRPr>
          </a:p>
        </p:txBody>
      </p:sp>
      <p:pic>
        <p:nvPicPr>
          <p:cNvPr id="4" name="Picture 3" descr="A logo of a university&#10;&#10;Description automatically generated">
            <a:extLst>
              <a:ext uri="{FF2B5EF4-FFF2-40B4-BE49-F238E27FC236}">
                <a16:creationId xmlns:a16="http://schemas.microsoft.com/office/drawing/2014/main" id="{B9192199-DF37-D9D3-F869-F4612B98CA0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11508" y="1"/>
            <a:ext cx="2180492" cy="883578"/>
          </a:xfrm>
          <a:prstGeom prst="rect">
            <a:avLst/>
          </a:prstGeom>
        </p:spPr>
      </p:pic>
    </p:spTree>
    <p:extLst>
      <p:ext uri="{BB962C8B-B14F-4D97-AF65-F5344CB8AC3E}">
        <p14:creationId xmlns:p14="http://schemas.microsoft.com/office/powerpoint/2010/main" val="13256745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C346627-795B-4E9B-D6EC-2F06D7C13CE5}"/>
              </a:ext>
            </a:extLst>
          </p:cNvPr>
          <p:cNvSpPr>
            <a:spLocks noGrp="1"/>
          </p:cNvSpPr>
          <p:nvPr>
            <p:ph idx="1"/>
          </p:nvPr>
        </p:nvSpPr>
        <p:spPr>
          <a:xfrm>
            <a:off x="0" y="0"/>
            <a:ext cx="12192000" cy="6858000"/>
          </a:xfrm>
        </p:spPr>
        <p:txBody>
          <a:bodyPr>
            <a:normAutofit/>
          </a:bodyPr>
          <a:lstStyle/>
          <a:p>
            <a:pPr marL="0" indent="0">
              <a:lnSpc>
                <a:spcPct val="150000"/>
              </a:lnSpc>
              <a:spcBef>
                <a:spcPts val="0"/>
              </a:spcBef>
              <a:buNone/>
            </a:pPr>
            <a:endParaRPr lang="en-US" sz="2400" b="1" dirty="0">
              <a:latin typeface="Times New Roman" panose="02020603050405020304" pitchFamily="18" charset="0"/>
              <a:cs typeface="Times New Roman" panose="02020603050405020304" pitchFamily="18" charset="0"/>
            </a:endParaRPr>
          </a:p>
          <a:p>
            <a:pPr marL="0" indent="0">
              <a:buNone/>
            </a:pPr>
            <a:r>
              <a:rPr lang="en-US" sz="3200" b="1" dirty="0">
                <a:latin typeface="Times New Roman" panose="02020603050405020304" pitchFamily="18" charset="0"/>
                <a:cs typeface="Times New Roman" panose="02020603050405020304" pitchFamily="18" charset="0"/>
              </a:rPr>
              <a:t>BASIC CONCEPTS OF SOCIETY, COMMUNITY, </a:t>
            </a:r>
          </a:p>
          <a:p>
            <a:pPr marL="0" indent="0">
              <a:buNone/>
            </a:pPr>
            <a:r>
              <a:rPr lang="en-US" sz="3200" b="1" dirty="0">
                <a:latin typeface="Times New Roman" panose="02020603050405020304" pitchFamily="18" charset="0"/>
                <a:cs typeface="Times New Roman" panose="02020603050405020304" pitchFamily="18" charset="0"/>
              </a:rPr>
              <a:t>ASSOCIATION AND INSTITUTION</a:t>
            </a:r>
          </a:p>
          <a:p>
            <a:pPr marL="0" indent="0">
              <a:buNone/>
            </a:pPr>
            <a:endParaRPr lang="en-US" sz="2000" b="1" dirty="0">
              <a:latin typeface="Times New Roman" panose="02020603050405020304" pitchFamily="18" charset="0"/>
              <a:cs typeface="Times New Roman" panose="02020603050405020304" pitchFamily="18" charset="0"/>
            </a:endParaRPr>
          </a:p>
          <a:p>
            <a:pPr marL="0" indent="0">
              <a:buNone/>
            </a:pPr>
            <a:endParaRPr lang="en-US" sz="3200" b="1" dirty="0">
              <a:latin typeface="Times New Roman" panose="02020603050405020304" pitchFamily="18" charset="0"/>
              <a:cs typeface="Times New Roman" panose="02020603050405020304" pitchFamily="18" charset="0"/>
            </a:endParaRPr>
          </a:p>
          <a:p>
            <a:pPr marL="0" indent="0">
              <a:buNone/>
            </a:pPr>
            <a:r>
              <a:rPr lang="en-US" sz="3200" b="1" dirty="0">
                <a:latin typeface="Times New Roman" panose="02020603050405020304" pitchFamily="18" charset="0"/>
                <a:cs typeface="Times New Roman" panose="02020603050405020304" pitchFamily="18" charset="0"/>
              </a:rPr>
              <a:t>Society</a:t>
            </a:r>
            <a:endParaRPr lang="en-US" sz="3200" dirty="0">
              <a:latin typeface="Times New Roman" panose="02020603050405020304" pitchFamily="18" charset="0"/>
              <a:cs typeface="Times New Roman" panose="02020603050405020304" pitchFamily="18" charset="0"/>
            </a:endParaRPr>
          </a:p>
          <a:p>
            <a:pPr algn="just">
              <a:lnSpc>
                <a:spcPct val="150000"/>
              </a:lnSpc>
              <a:spcBef>
                <a:spcPts val="0"/>
              </a:spcBef>
            </a:pPr>
            <a:r>
              <a:rPr lang="en-US" sz="3200" dirty="0">
                <a:latin typeface="Times New Roman" panose="02020603050405020304" pitchFamily="18" charset="0"/>
                <a:cs typeface="Times New Roman" panose="02020603050405020304" pitchFamily="18" charset="0"/>
              </a:rPr>
              <a:t>Man is a Social Animal and he always lives in society. Society is like a social organization and is a web of social relationships. </a:t>
            </a:r>
            <a:endParaRPr lang="en-GB" sz="3200" dirty="0">
              <a:latin typeface="Times New Roman" panose="02020603050405020304" pitchFamily="18" charset="0"/>
              <a:cs typeface="Times New Roman" panose="02020603050405020304" pitchFamily="18" charset="0"/>
            </a:endParaRPr>
          </a:p>
          <a:p>
            <a:pPr marL="0" indent="0">
              <a:buNone/>
            </a:pPr>
            <a:endParaRPr lang="en-GB" dirty="0"/>
          </a:p>
          <a:p>
            <a:endParaRPr lang="en-GB" dirty="0"/>
          </a:p>
        </p:txBody>
      </p:sp>
      <p:pic>
        <p:nvPicPr>
          <p:cNvPr id="4" name="Picture 3" descr="A logo of a university&#10;&#10;Description automatically generated">
            <a:extLst>
              <a:ext uri="{FF2B5EF4-FFF2-40B4-BE49-F238E27FC236}">
                <a16:creationId xmlns:a16="http://schemas.microsoft.com/office/drawing/2014/main" id="{BC62AA41-74D5-5F1A-3F64-26AA2333D5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91964" y="0"/>
            <a:ext cx="1821844" cy="965771"/>
          </a:xfrm>
          <a:prstGeom prst="rect">
            <a:avLst/>
          </a:prstGeom>
        </p:spPr>
      </p:pic>
    </p:spTree>
    <p:extLst>
      <p:ext uri="{BB962C8B-B14F-4D97-AF65-F5344CB8AC3E}">
        <p14:creationId xmlns:p14="http://schemas.microsoft.com/office/powerpoint/2010/main" val="38376079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38299D-7D9E-7054-4CF8-D5939D657FF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50FAF1-8022-4E9B-F372-C6FD7C39FB0E}"/>
              </a:ext>
            </a:extLst>
          </p:cNvPr>
          <p:cNvSpPr>
            <a:spLocks noGrp="1"/>
          </p:cNvSpPr>
          <p:nvPr>
            <p:ph idx="1"/>
          </p:nvPr>
        </p:nvSpPr>
        <p:spPr>
          <a:xfrm>
            <a:off x="0" y="0"/>
            <a:ext cx="12192000" cy="6858000"/>
          </a:xfrm>
        </p:spPr>
        <p:txBody>
          <a:bodyPr>
            <a:normAutofit/>
          </a:bodyPr>
          <a:lstStyle/>
          <a:p>
            <a:pPr algn="just">
              <a:lnSpc>
                <a:spcPct val="150000"/>
              </a:lnSpc>
              <a:spcBef>
                <a:spcPts val="0"/>
              </a:spcBef>
            </a:pPr>
            <a:endParaRPr lang="en-US" sz="2600" dirty="0">
              <a:latin typeface="Times New Roman" panose="02020603050405020304" pitchFamily="18" charset="0"/>
              <a:cs typeface="Times New Roman" panose="02020603050405020304" pitchFamily="18" charset="0"/>
            </a:endParaRPr>
          </a:p>
          <a:p>
            <a:pPr algn="just">
              <a:lnSpc>
                <a:spcPct val="150000"/>
              </a:lnSpc>
              <a:spcBef>
                <a:spcPts val="0"/>
              </a:spcBef>
            </a:pPr>
            <a:endParaRPr lang="en-US" sz="26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Human society is consisting of people, it has control over the behavior of individual, it has similarities and differences too and each society has its own way of life called culture. </a:t>
            </a: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Man has a soul, intelligence, and ability to speak, has sociability and hence, all these features are attributed to the sole factor of culture</a:t>
            </a:r>
            <a:endParaRPr lang="en-GB" sz="3200" dirty="0">
              <a:latin typeface="Times New Roman" panose="02020603050405020304" pitchFamily="18" charset="0"/>
              <a:cs typeface="Times New Roman" panose="02020603050405020304" pitchFamily="18" charset="0"/>
            </a:endParaRPr>
          </a:p>
          <a:p>
            <a:endParaRPr lang="en-GB" dirty="0"/>
          </a:p>
          <a:p>
            <a:endParaRPr lang="en-GB" dirty="0"/>
          </a:p>
        </p:txBody>
      </p:sp>
      <p:pic>
        <p:nvPicPr>
          <p:cNvPr id="4" name="Picture 3" descr="A logo of a university&#10;&#10;Description automatically generated">
            <a:extLst>
              <a:ext uri="{FF2B5EF4-FFF2-40B4-BE49-F238E27FC236}">
                <a16:creationId xmlns:a16="http://schemas.microsoft.com/office/drawing/2014/main" id="{70A1A64C-D0B0-C1BD-80EC-3125E954A64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91964" y="0"/>
            <a:ext cx="1821844" cy="965771"/>
          </a:xfrm>
          <a:prstGeom prst="rect">
            <a:avLst/>
          </a:prstGeom>
        </p:spPr>
      </p:pic>
    </p:spTree>
    <p:extLst>
      <p:ext uri="{BB962C8B-B14F-4D97-AF65-F5344CB8AC3E}">
        <p14:creationId xmlns:p14="http://schemas.microsoft.com/office/powerpoint/2010/main" val="25770379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4425CC3-7425-A769-4C3F-2BA0AF93A302}"/>
              </a:ext>
            </a:extLst>
          </p:cNvPr>
          <p:cNvSpPr>
            <a:spLocks noGrp="1"/>
          </p:cNvSpPr>
          <p:nvPr>
            <p:ph idx="1"/>
          </p:nvPr>
        </p:nvSpPr>
        <p:spPr>
          <a:xfrm>
            <a:off x="0" y="0"/>
            <a:ext cx="12192000" cy="6858000"/>
          </a:xfrm>
        </p:spPr>
        <p:txBody>
          <a:bodyPr>
            <a:normAutofit/>
          </a:bodyPr>
          <a:lstStyle/>
          <a:p>
            <a:pPr marL="0" indent="0">
              <a:lnSpc>
                <a:spcPct val="150000"/>
              </a:lnSpc>
              <a:spcBef>
                <a:spcPts val="0"/>
              </a:spcBef>
              <a:buNone/>
            </a:pPr>
            <a:endParaRPr lang="en-US" sz="3200" b="1" dirty="0">
              <a:latin typeface="Times New Roman" panose="02020603050405020304" pitchFamily="18" charset="0"/>
              <a:cs typeface="Times New Roman" panose="02020603050405020304" pitchFamily="18" charset="0"/>
            </a:endParaRPr>
          </a:p>
          <a:p>
            <a:pPr marL="0" indent="0">
              <a:lnSpc>
                <a:spcPct val="150000"/>
              </a:lnSpc>
              <a:spcBef>
                <a:spcPts val="0"/>
              </a:spcBef>
              <a:buNone/>
            </a:pPr>
            <a:r>
              <a:rPr lang="en-US" sz="3200" b="1" dirty="0">
                <a:latin typeface="Times New Roman" panose="02020603050405020304" pitchFamily="18" charset="0"/>
                <a:cs typeface="Times New Roman" panose="02020603050405020304" pitchFamily="18" charset="0"/>
              </a:rPr>
              <a:t>Community</a:t>
            </a:r>
          </a:p>
          <a:p>
            <a:pPr marL="0" indent="0">
              <a:lnSpc>
                <a:spcPct val="150000"/>
              </a:lnSpc>
              <a:spcBef>
                <a:spcPts val="0"/>
              </a:spcBef>
              <a:buNone/>
            </a:pPr>
            <a:r>
              <a:rPr lang="en-US" sz="3200" dirty="0">
                <a:latin typeface="Times New Roman" panose="02020603050405020304" pitchFamily="18" charset="0"/>
                <a:cs typeface="Times New Roman" panose="02020603050405020304" pitchFamily="18" charset="0"/>
              </a:rPr>
              <a:t>Community is a group or collection of groups that inhabits a common locality.</a:t>
            </a:r>
          </a:p>
          <a:p>
            <a:pPr marL="0" indent="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It is the group of people who begins to reside in a definite territory. They form strong bond of solidarity. </a:t>
            </a:r>
          </a:p>
          <a:p>
            <a:pPr marL="0" indent="0" algn="just">
              <a:lnSpc>
                <a:spcPct val="150000"/>
              </a:lnSpc>
              <a:spcBef>
                <a:spcPts val="0"/>
              </a:spcBef>
              <a:buNone/>
            </a:pPr>
            <a:r>
              <a:rPr lang="en-US" sz="3200" dirty="0">
                <a:latin typeface="Times New Roman" panose="02020603050405020304" pitchFamily="18" charset="0"/>
                <a:cs typeface="Times New Roman" panose="02020603050405020304" pitchFamily="18" charset="0"/>
              </a:rPr>
              <a:t>For example: in rural locality, there is a unity because the people reside in a definite locality. They have ‘we’ feelings means feeling of belongingness, they share common culture and way of life.</a:t>
            </a:r>
            <a:endParaRPr lang="en-GB" sz="3200" dirty="0">
              <a:latin typeface="Times New Roman" panose="02020603050405020304" pitchFamily="18" charset="0"/>
              <a:cs typeface="Times New Roman" panose="02020603050405020304" pitchFamily="18" charset="0"/>
            </a:endParaRPr>
          </a:p>
          <a:p>
            <a:pPr marL="0" indent="0">
              <a:lnSpc>
                <a:spcPct val="150000"/>
              </a:lnSpc>
              <a:spcBef>
                <a:spcPts val="0"/>
              </a:spcBef>
              <a:buNone/>
            </a:pPr>
            <a:endParaRPr lang="en-GB" sz="2400" b="1" dirty="0">
              <a:latin typeface="Times New Roman" panose="02020603050405020304" pitchFamily="18" charset="0"/>
              <a:cs typeface="Times New Roman" panose="02020603050405020304" pitchFamily="18" charset="0"/>
            </a:endParaRPr>
          </a:p>
          <a:p>
            <a:endParaRPr lang="en-GB" dirty="0"/>
          </a:p>
        </p:txBody>
      </p:sp>
      <p:pic>
        <p:nvPicPr>
          <p:cNvPr id="4" name="Picture 3" descr="A logo of a university&#10;&#10;Description automatically generated">
            <a:extLst>
              <a:ext uri="{FF2B5EF4-FFF2-40B4-BE49-F238E27FC236}">
                <a16:creationId xmlns:a16="http://schemas.microsoft.com/office/drawing/2014/main" id="{6DCC51EC-5533-43A4-316E-16593A35599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84899" y="1"/>
            <a:ext cx="2307101" cy="1130156"/>
          </a:xfrm>
          <a:prstGeom prst="rect">
            <a:avLst/>
          </a:prstGeom>
        </p:spPr>
      </p:pic>
    </p:spTree>
    <p:extLst>
      <p:ext uri="{BB962C8B-B14F-4D97-AF65-F5344CB8AC3E}">
        <p14:creationId xmlns:p14="http://schemas.microsoft.com/office/powerpoint/2010/main" val="32226836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274</TotalTime>
  <Words>1767</Words>
  <Application>Microsoft Office PowerPoint</Application>
  <PresentationFormat>Widescreen</PresentationFormat>
  <Paragraphs>180</Paragraphs>
  <Slides>39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39</vt:i4>
      </vt:variant>
    </vt:vector>
  </HeadingPairs>
  <TitlesOfParts>
    <vt:vector size="44"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Salih Ahmed</dc:creator>
  <cp:lastModifiedBy>Salih Ahmed</cp:lastModifiedBy>
  <cp:revision>52</cp:revision>
  <dcterms:created xsi:type="dcterms:W3CDTF">2025-09-13T20:38:58Z</dcterms:created>
  <dcterms:modified xsi:type="dcterms:W3CDTF">2025-09-26T11:38:06Z</dcterms:modified>
</cp:coreProperties>
</file>