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57" r:id="rId6"/>
    <p:sldId id="274" r:id="rId7"/>
    <p:sldId id="275" r:id="rId8"/>
    <p:sldId id="276" r:id="rId9"/>
    <p:sldId id="277" r:id="rId10"/>
    <p:sldId id="258" r:id="rId11"/>
    <p:sldId id="259" r:id="rId12"/>
    <p:sldId id="262" r:id="rId13"/>
    <p:sldId id="267" r:id="rId14"/>
    <p:sldId id="278" r:id="rId15"/>
    <p:sldId id="268" r:id="rId16"/>
    <p:sldId id="269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C306-D098-D42C-2CE3-2BEEBBEB0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16A39-DE22-9876-7997-AB56AC0F5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76F5-35F3-2EFA-22E6-31FD6619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83A74-6C03-E9B6-40B8-927724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7FE4-C324-E661-D19B-8F2D1E41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3C67-491F-435B-4626-20380D35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779E6-1F8D-D46E-6354-E529A1E70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315C-79E8-A202-74CB-C45691C2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A630-57B6-5221-8554-305FA114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3241-0E8B-E0B8-84B8-2983DFC9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91076-7100-1BA5-CF2D-8FDCFF045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19081-4CBF-6590-F6F0-9CAED11A5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A2C2-2666-E663-285B-19DF00EA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1C882-91D4-BFF9-A20E-22828B19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B340-16EE-9CD4-1627-8C8E8D9F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7CB9-2050-8999-31E3-D2754811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151C-096E-FCF6-91FC-7367003DD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E8C9-F580-6211-B032-3A2F2FF4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6777-FFB6-80F8-58A1-5D0A94BF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21BC-2B77-3A95-BDD3-F56588B5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8AE6-B9F4-B04C-622C-EB7C517E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1FEB-E800-1333-443D-CF18640A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614A-E7D0-AB40-DF92-8B445F87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7523-62E1-E3F8-1C5B-ED494E5A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8DD36-EBD9-F6E7-4823-1A817AA6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9FB-BA11-1FB9-F1CE-7CF80133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EF4A-FF47-9C83-0149-9DE231341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A9C0-4BBD-C59F-F0FD-5378E0D0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22FAE-143A-E132-58CC-08059B92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C568-0AFA-1A13-DC55-78A93A44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7E399-46BB-D2CE-3C82-3581F8FF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1B83-5D09-8127-DBDF-84E671A1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F6C7-3F00-89B6-3A4B-BC518B98C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57C2-CF90-27C8-5AEE-B36BABFE5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14066-F1A5-F4D3-C15E-838870B6D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12BC4-73A3-0E3B-5F86-F523A750C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665B5-B6E0-7AE9-6FD1-7FE95E55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BA9D-8520-3CF9-F5C9-4417D408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9AB27-3E61-2568-80FD-30E7207F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B189-0D28-302A-299F-BD6C6FE8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99CA1-73C0-5E50-2B03-859F7382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396E7-4653-C77A-FA8A-1DCC9545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41194-5261-69F9-7617-AF41D933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23A40-87AE-86F8-C471-A3C94774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70C21-467A-BD31-826B-95E2A028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5CC3-9087-D740-EE17-920A85D7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E2C1-6A79-1FA5-D813-C5D82D8F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B806-EB85-5C47-0DC3-9133EA76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A9F8-0032-CDDE-B6C0-E21495A3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09824-ECEA-4704-D9E1-2567F561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89308-EBFC-00BD-B209-29858689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04020-1796-3FF9-E907-847EF750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34C9-C07B-6EB4-177B-6D31CD0C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47A36-D7AE-DCD4-0038-F2F416E5F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1F589-A609-7F8A-A5B9-B00A68BCD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733D6-01B3-FC26-3A27-1927F70D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FC17C-D84D-5596-1AFF-88D99EB6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B514-E564-30AB-8DDC-6CE11D13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FD227-2B32-7280-7A15-85347825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638E-C9CA-19A2-A5AD-4552FCE9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729AF-51F5-2500-BCE3-0AFCC36AA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79D83-EBDC-494A-8F61-CD6F0B2087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CCF4C-5589-E77C-287C-C6C102313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35666-A2EE-320A-5248-8BFC62EDA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F0F26-B037-4877-A99F-C6846AFDE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implenursing.com/nclex-review-for-shoc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human heart&#10;&#10;AI-generated content may be incorrect.">
            <a:extLst>
              <a:ext uri="{FF2B5EF4-FFF2-40B4-BE49-F238E27FC236}">
                <a16:creationId xmlns:a16="http://schemas.microsoft.com/office/drawing/2014/main" id="{BE35996A-08FC-B452-2852-25D8392E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6584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BD190-803A-C91C-1093-55F56E552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/>
              <a:t>Clinical Findings in Stages of Shock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79413-76AD-7901-F63F-49F975325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Hilal Farouq Hussein</a:t>
            </a:r>
          </a:p>
          <a:p>
            <a:r>
              <a:rPr lang="en-US" sz="2000" b="1" dirty="0"/>
              <a:t>Ismail Kahlid Tofiq </a:t>
            </a:r>
          </a:p>
        </p:txBody>
      </p:sp>
    </p:spTree>
    <p:extLst>
      <p:ext uri="{BB962C8B-B14F-4D97-AF65-F5344CB8AC3E}">
        <p14:creationId xmlns:p14="http://schemas.microsoft.com/office/powerpoint/2010/main" val="301590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130D-4C47-1862-F9EC-CEF39199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Distributive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8943-26F4-131F-9511-3C8A8CD9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7B788-5378-1C8D-C520-6CDAEFD3B2E2}"/>
              </a:ext>
            </a:extLst>
          </p:cNvPr>
          <p:cNvSpPr txBox="1"/>
          <p:nvPr/>
        </p:nvSpPr>
        <p:spPr>
          <a:xfrm>
            <a:off x="838200" y="927337"/>
            <a:ext cx="10515600" cy="593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/>
              <a:t>Distributive shock occurs when there is widespread vasodilation, leading to inadequate blood return to the heart.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>
                <a:highlight>
                  <a:srgbClr val="FFFF00"/>
                </a:highlight>
              </a:rPr>
              <a:t>a. Septic Shock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Cause:</a:t>
            </a:r>
            <a:r>
              <a:rPr lang="en-US" sz="3200" dirty="0"/>
              <a:t> Severe infection causing systemic inflammatory response and hypotension.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Treatment:</a:t>
            </a:r>
            <a:r>
              <a:rPr lang="en-US" sz="3200" dirty="0"/>
              <a:t> </a:t>
            </a:r>
            <a:r>
              <a:rPr lang="en-US" sz="3200" b="1" dirty="0"/>
              <a:t>IV fluids, broad-spectrum antibiotics, vasopressors (e.g., norepinephrine).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52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F896-E30A-5123-732F-CD84F814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Distributive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6055-DA09-1EAB-7123-60C420EB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b. Anaphylactic Shock</a:t>
            </a:r>
          </a:p>
          <a:p>
            <a:r>
              <a:rPr lang="en-US" b="1" dirty="0"/>
              <a:t>Cause:</a:t>
            </a:r>
            <a:r>
              <a:rPr lang="en-US" dirty="0"/>
              <a:t> Severe allergic reaction causing airway swelling and hypotension.</a:t>
            </a:r>
          </a:p>
          <a:p>
            <a:r>
              <a:rPr lang="en-US" b="1" dirty="0"/>
              <a:t>Treatment:</a:t>
            </a:r>
            <a:r>
              <a:rPr lang="en-US" dirty="0"/>
              <a:t> </a:t>
            </a:r>
            <a:r>
              <a:rPr lang="en-US" b="1" dirty="0"/>
              <a:t>Epinephrine, antihistamines, steroids, IV fluids, oxygen.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c. Neurogenic Shock</a:t>
            </a:r>
          </a:p>
          <a:p>
            <a:r>
              <a:rPr lang="en-US" b="1" dirty="0"/>
              <a:t>Cause:</a:t>
            </a:r>
            <a:r>
              <a:rPr lang="en-US" dirty="0"/>
              <a:t> Spinal cord injury leading to loss of vascular tone and hypotension.</a:t>
            </a:r>
          </a:p>
          <a:p>
            <a:r>
              <a:rPr lang="en-US" b="1" dirty="0"/>
              <a:t>Treatment:</a:t>
            </a:r>
            <a:r>
              <a:rPr lang="en-US" dirty="0"/>
              <a:t> </a:t>
            </a:r>
            <a:r>
              <a:rPr lang="en-US" b="1" dirty="0"/>
              <a:t>IV fluids, vasopressors, atropine for bradycardia.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A3C2-2CCE-A927-EF0B-8C52909B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 of Shock in Nursing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A8B7-3FFD-4BE7-8AE8-3461B021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A1B0A-BA80-7CEC-A05E-CE9F476637C9}"/>
              </a:ext>
            </a:extLst>
          </p:cNvPr>
          <p:cNvSpPr txBox="1"/>
          <p:nvPr/>
        </p:nvSpPr>
        <p:spPr>
          <a:xfrm>
            <a:off x="838200" y="1822449"/>
            <a:ext cx="1051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/>
              <a:t>Recognizing </a:t>
            </a:r>
            <a:r>
              <a:rPr lang="en-US" sz="3000" b="1" dirty="0"/>
              <a:t>stages of shock</a:t>
            </a:r>
            <a:r>
              <a:rPr lang="en-US" sz="3000" dirty="0"/>
              <a:t> helps nurses intervene before irreversible damage occurs.</a:t>
            </a:r>
          </a:p>
          <a:p>
            <a:pPr>
              <a:buFont typeface="+mj-lt"/>
              <a:buAutoNum type="arabicPeriod"/>
            </a:pPr>
            <a:r>
              <a:rPr lang="en-US" sz="3000" b="1" dirty="0"/>
              <a:t>Compensatory Stage:</a:t>
            </a:r>
            <a:r>
              <a:rPr lang="en-US" sz="3000" dirty="0"/>
              <a:t> Body tries to maintain perfusion (increased heart rate, cool skin, restlessness).</a:t>
            </a:r>
          </a:p>
          <a:p>
            <a:pPr>
              <a:buFont typeface="+mj-lt"/>
              <a:buAutoNum type="arabicPeriod"/>
            </a:pPr>
            <a:r>
              <a:rPr lang="en-US" sz="3000" b="1" dirty="0"/>
              <a:t>Progressive Stage:</a:t>
            </a:r>
            <a:r>
              <a:rPr lang="en-US" sz="3000" dirty="0"/>
              <a:t> Organ dysfunction begins (hypotension, metabolic acidosis, confusion, weak pulses).</a:t>
            </a:r>
          </a:p>
          <a:p>
            <a:pPr>
              <a:buFont typeface="+mj-lt"/>
              <a:buAutoNum type="arabicPeriod"/>
            </a:pPr>
            <a:r>
              <a:rPr lang="en-US" sz="3000" b="1" dirty="0"/>
              <a:t>Irreversible Stage:</a:t>
            </a:r>
            <a:r>
              <a:rPr lang="en-US" sz="3000" dirty="0"/>
              <a:t> Irreversible damage (multiple organ failure, unconsciousness, death).</a:t>
            </a:r>
          </a:p>
        </p:txBody>
      </p:sp>
    </p:spTree>
    <p:extLst>
      <p:ext uri="{BB962C8B-B14F-4D97-AF65-F5344CB8AC3E}">
        <p14:creationId xmlns:p14="http://schemas.microsoft.com/office/powerpoint/2010/main" val="148796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92A4-EAFC-9014-88F5-3658924F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94" y="82097"/>
            <a:ext cx="10515600" cy="1325563"/>
          </a:xfrm>
        </p:spPr>
        <p:txBody>
          <a:bodyPr/>
          <a:lstStyle/>
          <a:p>
            <a:r>
              <a:rPr lang="en-US" dirty="0"/>
              <a:t>Clinical Findings in Stages of Shock</a:t>
            </a:r>
          </a:p>
        </p:txBody>
      </p:sp>
      <p:pic>
        <p:nvPicPr>
          <p:cNvPr id="5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0BC0C051-3CB2-677E-BD4C-2996A0CC4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" y="1253331"/>
            <a:ext cx="11915394" cy="5688592"/>
          </a:xfrm>
        </p:spPr>
      </p:pic>
    </p:spTree>
    <p:extLst>
      <p:ext uri="{BB962C8B-B14F-4D97-AF65-F5344CB8AC3E}">
        <p14:creationId xmlns:p14="http://schemas.microsoft.com/office/powerpoint/2010/main" val="86662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bruise on a person's body&#10;&#10;AI-generated content may be incorrect.">
            <a:extLst>
              <a:ext uri="{FF2B5EF4-FFF2-40B4-BE49-F238E27FC236}">
                <a16:creationId xmlns:a16="http://schemas.microsoft.com/office/drawing/2014/main" id="{2E8D2013-F0C2-167B-1C29-2C0EAB22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>
            <a:fillRect/>
          </a:stretch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9" name="Content Placeholder 8" descr="A close-up of a person's arm&#10;&#10;AI-generated content may be incorrect.">
            <a:extLst>
              <a:ext uri="{FF2B5EF4-FFF2-40B4-BE49-F238E27FC236}">
                <a16:creationId xmlns:a16="http://schemas.microsoft.com/office/drawing/2014/main" id="{62D7A675-F378-8C8C-8E28-C2B40E74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2" b="2"/>
          <a:stretch>
            <a:fillRect/>
          </a:stretch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6397F8-96F8-40C5-C1FF-7257CE5D955F}"/>
              </a:ext>
            </a:extLst>
          </p:cNvPr>
          <p:cNvSpPr txBox="1"/>
          <p:nvPr/>
        </p:nvSpPr>
        <p:spPr>
          <a:xfrm>
            <a:off x="775855" y="1376218"/>
            <a:ext cx="366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Petechiae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06D189-C7CB-2C54-9C33-E9A86A0FF157}"/>
              </a:ext>
            </a:extLst>
          </p:cNvPr>
          <p:cNvSpPr txBox="1"/>
          <p:nvPr/>
        </p:nvSpPr>
        <p:spPr>
          <a:xfrm>
            <a:off x="6482403" y="1376218"/>
            <a:ext cx="366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Mottled </a:t>
            </a:r>
          </a:p>
        </p:txBody>
      </p:sp>
    </p:spTree>
    <p:extLst>
      <p:ext uri="{BB962C8B-B14F-4D97-AF65-F5344CB8AC3E}">
        <p14:creationId xmlns:p14="http://schemas.microsoft.com/office/powerpoint/2010/main" val="137331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creen with white text&#10;&#10;AI-generated content may be incorrect.">
            <a:extLst>
              <a:ext uri="{FF2B5EF4-FFF2-40B4-BE49-F238E27FC236}">
                <a16:creationId xmlns:a16="http://schemas.microsoft.com/office/drawing/2014/main" id="{F7B5179E-D4A9-80F3-0180-41408322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3AE366-70C4-994C-3774-41019691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D6-7F7E-3159-D4E9-21B545D75D87}"/>
              </a:ext>
            </a:extLst>
          </p:cNvPr>
          <p:cNvSpPr txBox="1"/>
          <p:nvPr/>
        </p:nvSpPr>
        <p:spPr>
          <a:xfrm>
            <a:off x="2133599" y="108856"/>
            <a:ext cx="197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Compensatory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5FB50-D2D7-3A6F-CF8C-27771BAF8210}"/>
              </a:ext>
            </a:extLst>
          </p:cNvPr>
          <p:cNvSpPr txBox="1"/>
          <p:nvPr/>
        </p:nvSpPr>
        <p:spPr>
          <a:xfrm>
            <a:off x="2555028" y="675470"/>
            <a:ext cx="767390" cy="2891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9BABB74-1831-03DD-CBD4-303BEEB69BE5}"/>
              </a:ext>
            </a:extLst>
          </p:cNvPr>
          <p:cNvSpPr/>
          <p:nvPr/>
        </p:nvSpPr>
        <p:spPr>
          <a:xfrm>
            <a:off x="2884328" y="486601"/>
            <a:ext cx="188173" cy="1617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3E76-EF74-222F-E3BB-7D3F16D3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4A3A-ABDC-6462-C1A3-E1BD72142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https://simplenursing.com/nclex-review-for-shock/</a:t>
            </a:r>
            <a:endParaRPr lang="en-US" dirty="0"/>
          </a:p>
          <a:p>
            <a:r>
              <a:rPr lang="en-US" dirty="0"/>
              <a:t>Hinkle, J.L. and Cheever, K.H. (eds.) (2022) </a:t>
            </a:r>
            <a:r>
              <a:rPr lang="en-US" i="1" dirty="0"/>
              <a:t>Brunner &amp; Suddarth’s textbook of medical-surgical nursing</a:t>
            </a:r>
            <a:r>
              <a:rPr lang="en-US" dirty="0"/>
              <a:t>. 15th </a:t>
            </a:r>
            <a:r>
              <a:rPr lang="en-US" dirty="0" err="1"/>
              <a:t>edn</a:t>
            </a:r>
            <a:r>
              <a:rPr lang="en-US" dirty="0"/>
              <a:t>. Philadelphia: Wolters Kluwer.p.931 </a:t>
            </a:r>
          </a:p>
        </p:txBody>
      </p:sp>
    </p:spTree>
    <p:extLst>
      <p:ext uri="{BB962C8B-B14F-4D97-AF65-F5344CB8AC3E}">
        <p14:creationId xmlns:p14="http://schemas.microsoft.com/office/powerpoint/2010/main" val="121950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ags with black text&#10;&#10;AI-generated content may be incorrect.">
            <a:extLst>
              <a:ext uri="{FF2B5EF4-FFF2-40B4-BE49-F238E27FC236}">
                <a16:creationId xmlns:a16="http://schemas.microsoft.com/office/drawing/2014/main" id="{45359988-947F-0E78-44D5-09684665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4714-04D8-1B02-72DF-4E52573E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Hypovolemic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A0E8-120A-A38F-29E9-06424FE9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16ACA-5CDB-AAD2-8EA7-1E1B6FEBD410}"/>
              </a:ext>
            </a:extLst>
          </p:cNvPr>
          <p:cNvSpPr txBox="1"/>
          <p:nvPr/>
        </p:nvSpPr>
        <p:spPr>
          <a:xfrm>
            <a:off x="762000" y="1690688"/>
            <a:ext cx="10591800" cy="44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/>
              <a:t>Cause:</a:t>
            </a:r>
            <a:r>
              <a:rPr lang="en-US" sz="3200" dirty="0"/>
              <a:t> Severe blood or fluid loss leads to inadequate tissue perfusion.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Examples:</a:t>
            </a:r>
            <a:r>
              <a:rPr lang="en-US" sz="3200" dirty="0"/>
              <a:t> Hemorrhage (trauma, surgery, GI bleeding), dehydration (vomiting, diarrhea, burns).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Key Nursing Interventions:</a:t>
            </a:r>
            <a:r>
              <a:rPr lang="en-US" sz="3200" dirty="0"/>
              <a:t> Rapid IV fluid replacement, oxygen therapy, monitor vitals, and treat underlying cause.</a:t>
            </a:r>
          </a:p>
        </p:txBody>
      </p:sp>
    </p:spTree>
    <p:extLst>
      <p:ext uri="{BB962C8B-B14F-4D97-AF65-F5344CB8AC3E}">
        <p14:creationId xmlns:p14="http://schemas.microsoft.com/office/powerpoint/2010/main" val="26179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790E-E2AC-1B11-C107-C747F260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Cardiogenic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D4B46-864C-DA6F-6E09-9E1EE570E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24A64-587C-414F-909E-F1541C72EC64}"/>
              </a:ext>
            </a:extLst>
          </p:cNvPr>
          <p:cNvSpPr txBox="1"/>
          <p:nvPr/>
        </p:nvSpPr>
        <p:spPr>
          <a:xfrm>
            <a:off x="838199" y="1825624"/>
            <a:ext cx="10515599" cy="44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/>
              <a:t>Cause:</a:t>
            </a:r>
            <a:r>
              <a:rPr lang="en-US" sz="3200" dirty="0"/>
              <a:t> The heart fails to pump sufficient blood to the body.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Examples:</a:t>
            </a:r>
            <a:r>
              <a:rPr lang="en-US" sz="3200" dirty="0"/>
              <a:t> Myocardial infarction (heart attack), arrhythmias, severe heart failure.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Key Nursing Interventions:</a:t>
            </a:r>
            <a:r>
              <a:rPr lang="en-US" sz="3200" dirty="0"/>
              <a:t> Oxygen, vasopressors, inotropes (e.g., </a:t>
            </a:r>
            <a:r>
              <a:rPr lang="en-US" sz="3200" b="1" dirty="0"/>
              <a:t>dobutamine, dopamine</a:t>
            </a:r>
            <a:r>
              <a:rPr lang="en-US" sz="3200" dirty="0"/>
              <a:t>), and monitoring for worsening symptoms.</a:t>
            </a:r>
          </a:p>
        </p:txBody>
      </p:sp>
    </p:spTree>
    <p:extLst>
      <p:ext uri="{BB962C8B-B14F-4D97-AF65-F5344CB8AC3E}">
        <p14:creationId xmlns:p14="http://schemas.microsoft.com/office/powerpoint/2010/main" val="170768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C19A-A6EF-A473-C2EB-EE6CF435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11DED-CD0C-B2DE-33C8-C59BD01E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08" y="0"/>
            <a:ext cx="7270184" cy="7270184"/>
          </a:xfrm>
        </p:spPr>
      </p:pic>
    </p:spTree>
    <p:extLst>
      <p:ext uri="{BB962C8B-B14F-4D97-AF65-F5344CB8AC3E}">
        <p14:creationId xmlns:p14="http://schemas.microsoft.com/office/powerpoint/2010/main" val="33295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8B7C-339A-2288-631C-5FECC876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Obstructive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1088C-D020-A722-25B7-836405B7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D7094-54E1-706C-60B9-77050F8EB1FC}"/>
              </a:ext>
            </a:extLst>
          </p:cNvPr>
          <p:cNvSpPr txBox="1"/>
          <p:nvPr/>
        </p:nvSpPr>
        <p:spPr>
          <a:xfrm>
            <a:off x="838200" y="1575253"/>
            <a:ext cx="10515599" cy="519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/>
              <a:t>Cause:</a:t>
            </a:r>
            <a:r>
              <a:rPr lang="en-US" sz="3200" dirty="0"/>
              <a:t> Physical obstruction of blood flow prevents adequate circulation.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Examples:</a:t>
            </a:r>
            <a:r>
              <a:rPr lang="en-US" sz="3200" dirty="0"/>
              <a:t> Pulmonary embolism, cardiac tamponade, tension pneumothorax.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Key Nursing Interventions:</a:t>
            </a:r>
            <a:r>
              <a:rPr lang="en-US" sz="3200" dirty="0"/>
              <a:t> Remove obstruction (e.g., pericardiocentesis for tamponade), oxygen therapy, and hemodynamic support.</a:t>
            </a:r>
          </a:p>
        </p:txBody>
      </p:sp>
    </p:spTree>
    <p:extLst>
      <p:ext uri="{BB962C8B-B14F-4D97-AF65-F5344CB8AC3E}">
        <p14:creationId xmlns:p14="http://schemas.microsoft.com/office/powerpoint/2010/main" val="344275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body&#10;&#10;AI-generated content may be incorrect.">
            <a:extLst>
              <a:ext uri="{FF2B5EF4-FFF2-40B4-BE49-F238E27FC236}">
                <a16:creationId xmlns:a16="http://schemas.microsoft.com/office/drawing/2014/main" id="{C6AEF745-6722-8BCA-D265-A2D5AC005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2"/>
            <a:ext cx="10905066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hest x-ray&#10;&#10;AI-generated content may be incorrect.">
            <a:extLst>
              <a:ext uri="{FF2B5EF4-FFF2-40B4-BE49-F238E27FC236}">
                <a16:creationId xmlns:a16="http://schemas.microsoft.com/office/drawing/2014/main" id="{DB9F2FE0-6B9C-F755-D859-3D03CD6E6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" y="334536"/>
            <a:ext cx="11940419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heart&#10;&#10;AI-generated content may be incorrect.">
            <a:extLst>
              <a:ext uri="{FF2B5EF4-FFF2-40B4-BE49-F238E27FC236}">
                <a16:creationId xmlns:a16="http://schemas.microsoft.com/office/drawing/2014/main" id="{AA7126D5-05C0-A912-2EBB-12099A3D4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9" y="643466"/>
            <a:ext cx="781904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the internal organs&#10;&#10;AI-generated content may be incorrect.">
            <a:extLst>
              <a:ext uri="{FF2B5EF4-FFF2-40B4-BE49-F238E27FC236}">
                <a16:creationId xmlns:a16="http://schemas.microsoft.com/office/drawing/2014/main" id="{1556F382-AF9C-3B70-A2AC-E980568CB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4" y="643466"/>
            <a:ext cx="88080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413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Clinical Findings in Stages of Shock</vt:lpstr>
      <vt:lpstr>1. Hypovolemic Shock </vt:lpstr>
      <vt:lpstr>2. Cardiogenic Shock </vt:lpstr>
      <vt:lpstr>PowerPoint Presentation</vt:lpstr>
      <vt:lpstr>3. Obstructive Shock </vt:lpstr>
      <vt:lpstr>PowerPoint Presentation</vt:lpstr>
      <vt:lpstr>PowerPoint Presentation</vt:lpstr>
      <vt:lpstr>PowerPoint Presentation</vt:lpstr>
      <vt:lpstr>PowerPoint Presentation</vt:lpstr>
      <vt:lpstr>4. Distributive Shock </vt:lpstr>
      <vt:lpstr>4. Distributive Shock </vt:lpstr>
      <vt:lpstr>Stages of Shock in Nursing </vt:lpstr>
      <vt:lpstr>Clinical Findings in Stages of Shock</vt:lpstr>
      <vt:lpstr>PowerPoint Presentation</vt:lpstr>
      <vt:lpstr>PowerPoint Presentation</vt:lpstr>
      <vt:lpstr>PowerPoint Presentation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Hilal Farouq</dc:creator>
  <cp:lastModifiedBy>Hilal Farouq</cp:lastModifiedBy>
  <cp:revision>11</cp:revision>
  <dcterms:created xsi:type="dcterms:W3CDTF">2025-10-07T17:51:18Z</dcterms:created>
  <dcterms:modified xsi:type="dcterms:W3CDTF">2025-10-08T07:13:29Z</dcterms:modified>
</cp:coreProperties>
</file>