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0" r:id="rId3"/>
    <p:sldId id="281" r:id="rId4"/>
    <p:sldId id="275" r:id="rId5"/>
    <p:sldId id="276" r:id="rId6"/>
    <p:sldId id="313" r:id="rId7"/>
    <p:sldId id="282" r:id="rId8"/>
    <p:sldId id="286" r:id="rId9"/>
    <p:sldId id="309" r:id="rId10"/>
    <p:sldId id="287" r:id="rId11"/>
    <p:sldId id="288" r:id="rId12"/>
    <p:sldId id="289" r:id="rId13"/>
    <p:sldId id="290" r:id="rId14"/>
    <p:sldId id="291" r:id="rId15"/>
    <p:sldId id="293" r:id="rId16"/>
    <p:sldId id="261" r:id="rId17"/>
    <p:sldId id="262" r:id="rId18"/>
    <p:sldId id="266" r:id="rId19"/>
    <p:sldId id="267" r:id="rId20"/>
    <p:sldId id="310" r:id="rId21"/>
    <p:sldId id="312" r:id="rId22"/>
    <p:sldId id="264" r:id="rId23"/>
    <p:sldId id="265" r:id="rId24"/>
    <p:sldId id="311" r:id="rId25"/>
    <p:sldId id="268" r:id="rId26"/>
    <p:sldId id="269" r:id="rId27"/>
    <p:sldId id="270" r:id="rId28"/>
    <p:sldId id="278" r:id="rId29"/>
    <p:sldId id="271" r:id="rId30"/>
    <p:sldId id="272" r:id="rId31"/>
    <p:sldId id="279" r:id="rId32"/>
    <p:sldId id="294" r:id="rId33"/>
    <p:sldId id="295" r:id="rId34"/>
    <p:sldId id="296" r:id="rId35"/>
    <p:sldId id="297" r:id="rId36"/>
    <p:sldId id="298" r:id="rId37"/>
    <p:sldId id="299" r:id="rId38"/>
    <p:sldId id="300" r:id="rId39"/>
    <p:sldId id="301" r:id="rId40"/>
    <p:sldId id="302" r:id="rId41"/>
    <p:sldId id="303" r:id="rId42"/>
    <p:sldId id="307" r:id="rId43"/>
    <p:sldId id="308" r:id="rId44"/>
    <p:sldId id="314"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7AEA37-8D2D-4F1A-835A-F5CACF2CAB0B}"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516F01AB-8ABB-4743-AA89-585DE579A58B}">
      <dgm:prSet phldrT="[Text]" phldr="0"/>
      <dgm:spPr/>
      <dgm:t>
        <a:bodyPr/>
        <a:lstStyle/>
        <a:p>
          <a:r>
            <a:rPr lang="en-US" dirty="0"/>
            <a:t>1.</a:t>
          </a:r>
          <a:r>
            <a:rPr lang="en-GB" dirty="0">
              <a:latin typeface="Times New Roman" panose="02020603050405020304" pitchFamily="18" charset="0"/>
              <a:cs typeface="Times New Roman" panose="02020603050405020304" pitchFamily="18" charset="0"/>
            </a:rPr>
            <a:t> Increase bone resorption </a:t>
          </a:r>
          <a:endParaRPr lang="en-US" dirty="0"/>
        </a:p>
      </dgm:t>
    </dgm:pt>
    <dgm:pt modelId="{BFD9B292-F263-4756-8F97-DD80C3E5A7EE}" type="parTrans" cxnId="{5DC90FDB-6AD3-48D3-A666-7BE44974AC30}">
      <dgm:prSet/>
      <dgm:spPr/>
      <dgm:t>
        <a:bodyPr/>
        <a:lstStyle/>
        <a:p>
          <a:endParaRPr lang="en-US"/>
        </a:p>
      </dgm:t>
    </dgm:pt>
    <dgm:pt modelId="{14A78A14-31AB-46D6-BEC0-484C10B2AF37}" type="sibTrans" cxnId="{5DC90FDB-6AD3-48D3-A666-7BE44974AC30}">
      <dgm:prSet/>
      <dgm:spPr/>
      <dgm:t>
        <a:bodyPr/>
        <a:lstStyle/>
        <a:p>
          <a:endParaRPr lang="en-US"/>
        </a:p>
      </dgm:t>
    </dgm:pt>
    <dgm:pt modelId="{767FF23E-803F-4C8D-BE57-19EA454AF923}">
      <dgm:prSet phldrT="[Text]" phldr="0"/>
      <dgm:spPr/>
      <dgm:t>
        <a:bodyPr/>
        <a:lstStyle/>
        <a:p>
          <a:r>
            <a:rPr lang="en-US" dirty="0"/>
            <a:t>2.</a:t>
          </a:r>
          <a:r>
            <a:rPr lang="en-GB" dirty="0">
              <a:latin typeface="Times New Roman" panose="02020603050405020304" pitchFamily="18" charset="0"/>
              <a:cs typeface="Times New Roman" panose="02020603050405020304" pitchFamily="18" charset="0"/>
            </a:rPr>
            <a:t> Diminished calcium absorption.</a:t>
          </a:r>
          <a:endParaRPr lang="en-US" dirty="0"/>
        </a:p>
      </dgm:t>
    </dgm:pt>
    <dgm:pt modelId="{33036A89-642B-4614-85E5-B90749D2C2A4}" type="parTrans" cxnId="{2CDDA8C9-D778-424E-A425-A34A2D221244}">
      <dgm:prSet/>
      <dgm:spPr/>
      <dgm:t>
        <a:bodyPr/>
        <a:lstStyle/>
        <a:p>
          <a:endParaRPr lang="en-US"/>
        </a:p>
      </dgm:t>
    </dgm:pt>
    <dgm:pt modelId="{E6283955-F2A7-4E4A-ABA3-595A029D743F}" type="sibTrans" cxnId="{2CDDA8C9-D778-424E-A425-A34A2D221244}">
      <dgm:prSet/>
      <dgm:spPr/>
      <dgm:t>
        <a:bodyPr/>
        <a:lstStyle/>
        <a:p>
          <a:endParaRPr lang="en-US"/>
        </a:p>
      </dgm:t>
    </dgm:pt>
    <dgm:pt modelId="{41EEFF36-DE75-4CA7-8D23-3704895B81E6}">
      <dgm:prSet phldrT="[Text]" phldr="0"/>
      <dgm:spPr/>
      <dgm:t>
        <a:bodyPr/>
        <a:lstStyle/>
        <a:p>
          <a:r>
            <a:rPr lang="en-US" dirty="0"/>
            <a:t>3.</a:t>
          </a:r>
          <a:r>
            <a:rPr lang="en-GB" dirty="0">
              <a:latin typeface="Times New Roman" panose="02020603050405020304" pitchFamily="18" charset="0"/>
              <a:cs typeface="Times New Roman" panose="02020603050405020304" pitchFamily="18" charset="0"/>
            </a:rPr>
            <a:t> Increased serum parathyroid hormone.</a:t>
          </a:r>
          <a:endParaRPr lang="en-US" dirty="0"/>
        </a:p>
      </dgm:t>
    </dgm:pt>
    <dgm:pt modelId="{0A6E7DCE-EAC9-41AD-805C-1DE5A7A215FB}" type="parTrans" cxnId="{E82DCC7A-0F7D-4E53-9A57-DA71DE012B54}">
      <dgm:prSet/>
      <dgm:spPr/>
      <dgm:t>
        <a:bodyPr/>
        <a:lstStyle/>
        <a:p>
          <a:endParaRPr lang="en-US"/>
        </a:p>
      </dgm:t>
    </dgm:pt>
    <dgm:pt modelId="{8F45E64B-40D4-436C-9239-4D34C077B43A}" type="sibTrans" cxnId="{E82DCC7A-0F7D-4E53-9A57-DA71DE012B54}">
      <dgm:prSet/>
      <dgm:spPr/>
      <dgm:t>
        <a:bodyPr/>
        <a:lstStyle/>
        <a:p>
          <a:endParaRPr lang="en-US"/>
        </a:p>
      </dgm:t>
    </dgm:pt>
    <dgm:pt modelId="{DCBCB453-6161-402B-A749-5754E84429DC}">
      <dgm:prSet phldrT="[Text]"/>
      <dgm:spPr/>
      <dgm:t>
        <a:bodyPr/>
        <a:lstStyle/>
        <a:p>
          <a:pPr>
            <a:buFont typeface="+mj-lt"/>
            <a:buAutoNum type="arabicPeriod"/>
          </a:pPr>
          <a:r>
            <a:rPr lang="en-GB" dirty="0">
              <a:latin typeface="Times New Roman" panose="02020603050405020304" pitchFamily="18" charset="0"/>
              <a:cs typeface="Times New Roman" panose="02020603050405020304" pitchFamily="18" charset="0"/>
            </a:rPr>
            <a:t>4.Decreased </a:t>
          </a:r>
          <a:r>
            <a:rPr lang="en-GB" dirty="0" err="1">
              <a:latin typeface="Times New Roman" panose="02020603050405020304" pitchFamily="18" charset="0"/>
              <a:cs typeface="Times New Roman" panose="02020603050405020304" pitchFamily="18" charset="0"/>
            </a:rPr>
            <a:t>estrogen</a:t>
          </a:r>
          <a:r>
            <a:rPr lang="en-GB" dirty="0">
              <a:latin typeface="Times New Roman" panose="02020603050405020304" pitchFamily="18" charset="0"/>
              <a:cs typeface="Times New Roman" panose="02020603050405020304" pitchFamily="18" charset="0"/>
            </a:rPr>
            <a:t> in women and testosterone in men.</a:t>
          </a:r>
          <a:endParaRPr lang="en-US" dirty="0"/>
        </a:p>
      </dgm:t>
    </dgm:pt>
    <dgm:pt modelId="{B76C4841-3AC2-48E5-87D4-6630B9DF12B1}" type="parTrans" cxnId="{4B82E2DF-ACA9-458A-A62B-A17E2EE72AFC}">
      <dgm:prSet/>
      <dgm:spPr/>
      <dgm:t>
        <a:bodyPr/>
        <a:lstStyle/>
        <a:p>
          <a:endParaRPr lang="en-US"/>
        </a:p>
      </dgm:t>
    </dgm:pt>
    <dgm:pt modelId="{7F20E72B-2B3C-4673-91E6-6FE231105F57}" type="sibTrans" cxnId="{4B82E2DF-ACA9-458A-A62B-A17E2EE72AFC}">
      <dgm:prSet/>
      <dgm:spPr/>
      <dgm:t>
        <a:bodyPr/>
        <a:lstStyle/>
        <a:p>
          <a:endParaRPr lang="en-US"/>
        </a:p>
      </dgm:t>
    </dgm:pt>
    <dgm:pt modelId="{4A46ACDB-9DC5-493F-B5FB-58A04AE608E9}">
      <dgm:prSet phldrT="[Text]" phldr="0"/>
      <dgm:spPr/>
      <dgm:t>
        <a:bodyPr/>
        <a:lstStyle/>
        <a:p>
          <a:r>
            <a:rPr lang="en-US" dirty="0"/>
            <a:t>5.</a:t>
          </a:r>
          <a:r>
            <a:rPr lang="en-GB" dirty="0">
              <a:latin typeface="Times New Roman" panose="02020603050405020304" pitchFamily="18" charset="0"/>
              <a:cs typeface="Times New Roman" panose="02020603050405020304" pitchFamily="18" charset="0"/>
            </a:rPr>
            <a:t> These changes lead to decrease in bone mass and minerals and thus the bones become easy to fracture. </a:t>
          </a:r>
          <a:endParaRPr lang="en-US" dirty="0"/>
        </a:p>
      </dgm:t>
    </dgm:pt>
    <dgm:pt modelId="{5DB277D4-6BB3-4917-BD17-A07757BA47C2}" type="parTrans" cxnId="{691CA48A-5E2B-47B8-857F-0955787BB63F}">
      <dgm:prSet/>
      <dgm:spPr/>
      <dgm:t>
        <a:bodyPr/>
        <a:lstStyle/>
        <a:p>
          <a:endParaRPr lang="en-US"/>
        </a:p>
      </dgm:t>
    </dgm:pt>
    <dgm:pt modelId="{42EA6406-506C-4795-8A4B-AA1FADDECD52}" type="sibTrans" cxnId="{691CA48A-5E2B-47B8-857F-0955787BB63F}">
      <dgm:prSet/>
      <dgm:spPr/>
      <dgm:t>
        <a:bodyPr/>
        <a:lstStyle/>
        <a:p>
          <a:endParaRPr lang="en-US"/>
        </a:p>
      </dgm:t>
    </dgm:pt>
    <dgm:pt modelId="{547F9828-5AAB-4FD7-892B-119906775B02}" type="pres">
      <dgm:prSet presAssocID="{D07AEA37-8D2D-4F1A-835A-F5CACF2CAB0B}" presName="diagram" presStyleCnt="0">
        <dgm:presLayoutVars>
          <dgm:dir/>
          <dgm:resizeHandles val="exact"/>
        </dgm:presLayoutVars>
      </dgm:prSet>
      <dgm:spPr/>
    </dgm:pt>
    <dgm:pt modelId="{C2DF46C1-2A5D-4B90-A8E5-391DBF8478DE}" type="pres">
      <dgm:prSet presAssocID="{516F01AB-8ABB-4743-AA89-585DE579A58B}" presName="node" presStyleLbl="node1" presStyleIdx="0" presStyleCnt="5">
        <dgm:presLayoutVars>
          <dgm:bulletEnabled val="1"/>
        </dgm:presLayoutVars>
      </dgm:prSet>
      <dgm:spPr/>
    </dgm:pt>
    <dgm:pt modelId="{803D2AFE-629D-4A69-BA60-59ADF6E7AA2A}" type="pres">
      <dgm:prSet presAssocID="{14A78A14-31AB-46D6-BEC0-484C10B2AF37}" presName="sibTrans" presStyleCnt="0"/>
      <dgm:spPr/>
    </dgm:pt>
    <dgm:pt modelId="{28ECC71C-0FE6-4AEC-92A3-6F6C1311FCFF}" type="pres">
      <dgm:prSet presAssocID="{767FF23E-803F-4C8D-BE57-19EA454AF923}" presName="node" presStyleLbl="node1" presStyleIdx="1" presStyleCnt="5">
        <dgm:presLayoutVars>
          <dgm:bulletEnabled val="1"/>
        </dgm:presLayoutVars>
      </dgm:prSet>
      <dgm:spPr/>
    </dgm:pt>
    <dgm:pt modelId="{D6BCD1BE-1652-4380-95D5-738CA4BFDA18}" type="pres">
      <dgm:prSet presAssocID="{E6283955-F2A7-4E4A-ABA3-595A029D743F}" presName="sibTrans" presStyleCnt="0"/>
      <dgm:spPr/>
    </dgm:pt>
    <dgm:pt modelId="{0F762FF2-0839-4647-BB51-C9317D19DD42}" type="pres">
      <dgm:prSet presAssocID="{41EEFF36-DE75-4CA7-8D23-3704895B81E6}" presName="node" presStyleLbl="node1" presStyleIdx="2" presStyleCnt="5">
        <dgm:presLayoutVars>
          <dgm:bulletEnabled val="1"/>
        </dgm:presLayoutVars>
      </dgm:prSet>
      <dgm:spPr/>
    </dgm:pt>
    <dgm:pt modelId="{3EF230C0-E1E9-47C0-9552-11E34DC79FD3}" type="pres">
      <dgm:prSet presAssocID="{8F45E64B-40D4-436C-9239-4D34C077B43A}" presName="sibTrans" presStyleCnt="0"/>
      <dgm:spPr/>
    </dgm:pt>
    <dgm:pt modelId="{5EB5C0C4-4444-4AC0-95BC-B801FF7EBE78}" type="pres">
      <dgm:prSet presAssocID="{DCBCB453-6161-402B-A749-5754E84429DC}" presName="node" presStyleLbl="node1" presStyleIdx="3" presStyleCnt="5">
        <dgm:presLayoutVars>
          <dgm:bulletEnabled val="1"/>
        </dgm:presLayoutVars>
      </dgm:prSet>
      <dgm:spPr/>
    </dgm:pt>
    <dgm:pt modelId="{0B6E643C-DEA2-41A5-8647-8250EC398D03}" type="pres">
      <dgm:prSet presAssocID="{7F20E72B-2B3C-4673-91E6-6FE231105F57}" presName="sibTrans" presStyleCnt="0"/>
      <dgm:spPr/>
    </dgm:pt>
    <dgm:pt modelId="{941B6FB6-CAA4-48FA-810B-9757015E47EF}" type="pres">
      <dgm:prSet presAssocID="{4A46ACDB-9DC5-493F-B5FB-58A04AE608E9}" presName="node" presStyleLbl="node1" presStyleIdx="4" presStyleCnt="5" custScaleX="115259">
        <dgm:presLayoutVars>
          <dgm:bulletEnabled val="1"/>
        </dgm:presLayoutVars>
      </dgm:prSet>
      <dgm:spPr/>
    </dgm:pt>
  </dgm:ptLst>
  <dgm:cxnLst>
    <dgm:cxn modelId="{3487650F-2BB4-4D15-B816-171DF7CB324D}" type="presOf" srcId="{DCBCB453-6161-402B-A749-5754E84429DC}" destId="{5EB5C0C4-4444-4AC0-95BC-B801FF7EBE78}" srcOrd="0" destOrd="0" presId="urn:microsoft.com/office/officeart/2005/8/layout/default"/>
    <dgm:cxn modelId="{B009CF10-9A8D-4146-9CEA-BA0861570484}" type="presOf" srcId="{D07AEA37-8D2D-4F1A-835A-F5CACF2CAB0B}" destId="{547F9828-5AAB-4FD7-892B-119906775B02}" srcOrd="0" destOrd="0" presId="urn:microsoft.com/office/officeart/2005/8/layout/default"/>
    <dgm:cxn modelId="{EC053B46-7930-48C8-9DE3-129405D44018}" type="presOf" srcId="{41EEFF36-DE75-4CA7-8D23-3704895B81E6}" destId="{0F762FF2-0839-4647-BB51-C9317D19DD42}" srcOrd="0" destOrd="0" presId="urn:microsoft.com/office/officeart/2005/8/layout/default"/>
    <dgm:cxn modelId="{F52E6570-5FAC-4B5A-BBE2-DB9B0B681908}" type="presOf" srcId="{516F01AB-8ABB-4743-AA89-585DE579A58B}" destId="{C2DF46C1-2A5D-4B90-A8E5-391DBF8478DE}" srcOrd="0" destOrd="0" presId="urn:microsoft.com/office/officeart/2005/8/layout/default"/>
    <dgm:cxn modelId="{E82DCC7A-0F7D-4E53-9A57-DA71DE012B54}" srcId="{D07AEA37-8D2D-4F1A-835A-F5CACF2CAB0B}" destId="{41EEFF36-DE75-4CA7-8D23-3704895B81E6}" srcOrd="2" destOrd="0" parTransId="{0A6E7DCE-EAC9-41AD-805C-1DE5A7A215FB}" sibTransId="{8F45E64B-40D4-436C-9239-4D34C077B43A}"/>
    <dgm:cxn modelId="{0639BD82-DD6D-487B-9589-F2DA24918806}" type="presOf" srcId="{4A46ACDB-9DC5-493F-B5FB-58A04AE608E9}" destId="{941B6FB6-CAA4-48FA-810B-9757015E47EF}" srcOrd="0" destOrd="0" presId="urn:microsoft.com/office/officeart/2005/8/layout/default"/>
    <dgm:cxn modelId="{07FD8884-A334-44AE-AB9E-CE17A143A694}" type="presOf" srcId="{767FF23E-803F-4C8D-BE57-19EA454AF923}" destId="{28ECC71C-0FE6-4AEC-92A3-6F6C1311FCFF}" srcOrd="0" destOrd="0" presId="urn:microsoft.com/office/officeart/2005/8/layout/default"/>
    <dgm:cxn modelId="{691CA48A-5E2B-47B8-857F-0955787BB63F}" srcId="{D07AEA37-8D2D-4F1A-835A-F5CACF2CAB0B}" destId="{4A46ACDB-9DC5-493F-B5FB-58A04AE608E9}" srcOrd="4" destOrd="0" parTransId="{5DB277D4-6BB3-4917-BD17-A07757BA47C2}" sibTransId="{42EA6406-506C-4795-8A4B-AA1FADDECD52}"/>
    <dgm:cxn modelId="{2CDDA8C9-D778-424E-A425-A34A2D221244}" srcId="{D07AEA37-8D2D-4F1A-835A-F5CACF2CAB0B}" destId="{767FF23E-803F-4C8D-BE57-19EA454AF923}" srcOrd="1" destOrd="0" parTransId="{33036A89-642B-4614-85E5-B90749D2C2A4}" sibTransId="{E6283955-F2A7-4E4A-ABA3-595A029D743F}"/>
    <dgm:cxn modelId="{5DC90FDB-6AD3-48D3-A666-7BE44974AC30}" srcId="{D07AEA37-8D2D-4F1A-835A-F5CACF2CAB0B}" destId="{516F01AB-8ABB-4743-AA89-585DE579A58B}" srcOrd="0" destOrd="0" parTransId="{BFD9B292-F263-4756-8F97-DD80C3E5A7EE}" sibTransId="{14A78A14-31AB-46D6-BEC0-484C10B2AF37}"/>
    <dgm:cxn modelId="{4B82E2DF-ACA9-458A-A62B-A17E2EE72AFC}" srcId="{D07AEA37-8D2D-4F1A-835A-F5CACF2CAB0B}" destId="{DCBCB453-6161-402B-A749-5754E84429DC}" srcOrd="3" destOrd="0" parTransId="{B76C4841-3AC2-48E5-87D4-6630B9DF12B1}" sibTransId="{7F20E72B-2B3C-4673-91E6-6FE231105F57}"/>
    <dgm:cxn modelId="{44A69F0C-A8F4-4ECD-A140-D96E2CD47B91}" type="presParOf" srcId="{547F9828-5AAB-4FD7-892B-119906775B02}" destId="{C2DF46C1-2A5D-4B90-A8E5-391DBF8478DE}" srcOrd="0" destOrd="0" presId="urn:microsoft.com/office/officeart/2005/8/layout/default"/>
    <dgm:cxn modelId="{C3CE5AD8-C374-4F3A-96B9-74F48D636336}" type="presParOf" srcId="{547F9828-5AAB-4FD7-892B-119906775B02}" destId="{803D2AFE-629D-4A69-BA60-59ADF6E7AA2A}" srcOrd="1" destOrd="0" presId="urn:microsoft.com/office/officeart/2005/8/layout/default"/>
    <dgm:cxn modelId="{1E09B180-DCB9-4642-9C90-A0A2CBE898A4}" type="presParOf" srcId="{547F9828-5AAB-4FD7-892B-119906775B02}" destId="{28ECC71C-0FE6-4AEC-92A3-6F6C1311FCFF}" srcOrd="2" destOrd="0" presId="urn:microsoft.com/office/officeart/2005/8/layout/default"/>
    <dgm:cxn modelId="{6FFD92B5-717C-49DC-832A-22E39E901EFF}" type="presParOf" srcId="{547F9828-5AAB-4FD7-892B-119906775B02}" destId="{D6BCD1BE-1652-4380-95D5-738CA4BFDA18}" srcOrd="3" destOrd="0" presId="urn:microsoft.com/office/officeart/2005/8/layout/default"/>
    <dgm:cxn modelId="{FDA30681-15BE-4D50-ABBF-2F857493BAFF}" type="presParOf" srcId="{547F9828-5AAB-4FD7-892B-119906775B02}" destId="{0F762FF2-0839-4647-BB51-C9317D19DD42}" srcOrd="4" destOrd="0" presId="urn:microsoft.com/office/officeart/2005/8/layout/default"/>
    <dgm:cxn modelId="{49658719-8CE4-4D58-A520-94F9BF9C8AA5}" type="presParOf" srcId="{547F9828-5AAB-4FD7-892B-119906775B02}" destId="{3EF230C0-E1E9-47C0-9552-11E34DC79FD3}" srcOrd="5" destOrd="0" presId="urn:microsoft.com/office/officeart/2005/8/layout/default"/>
    <dgm:cxn modelId="{E97D8B2A-3EF7-4CED-A4CF-8854C1149571}" type="presParOf" srcId="{547F9828-5AAB-4FD7-892B-119906775B02}" destId="{5EB5C0C4-4444-4AC0-95BC-B801FF7EBE78}" srcOrd="6" destOrd="0" presId="urn:microsoft.com/office/officeart/2005/8/layout/default"/>
    <dgm:cxn modelId="{73DDE1DE-49BB-45E3-AFCB-9516CF25E3B4}" type="presParOf" srcId="{547F9828-5AAB-4FD7-892B-119906775B02}" destId="{0B6E643C-DEA2-41A5-8647-8250EC398D03}" srcOrd="7" destOrd="0" presId="urn:microsoft.com/office/officeart/2005/8/layout/default"/>
    <dgm:cxn modelId="{B551A6C8-8AE6-406B-9CD9-A616FD29AE63}" type="presParOf" srcId="{547F9828-5AAB-4FD7-892B-119906775B02}" destId="{941B6FB6-CAA4-48FA-810B-9757015E47EF}"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3F34473-E181-4031-8097-4BD212043EEB}"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401A72A1-CC2D-4B44-B5FB-60396E110422}">
      <dgm:prSet phldrT="[Text]" custT="1"/>
      <dgm:spPr/>
      <dgm:t>
        <a:bodyPr/>
        <a:lstStyle/>
        <a:p>
          <a:pPr>
            <a:buNone/>
          </a:pPr>
          <a:endParaRPr lang="en-GB" sz="3200" dirty="0">
            <a:latin typeface="Times New Roman" panose="02020603050405020304" pitchFamily="18" charset="0"/>
            <a:cs typeface="Times New Roman" panose="02020603050405020304" pitchFamily="18" charset="0"/>
          </a:endParaRPr>
        </a:p>
        <a:p>
          <a:pPr>
            <a:buNone/>
          </a:pPr>
          <a:r>
            <a:rPr lang="en-GB" sz="3200" dirty="0">
              <a:latin typeface="Times New Roman" panose="02020603050405020304" pitchFamily="18" charset="0"/>
              <a:cs typeface="Times New Roman" panose="02020603050405020304" pitchFamily="18" charset="0"/>
            </a:rPr>
            <a:t>Pain</a:t>
          </a:r>
        </a:p>
        <a:p>
          <a:pPr>
            <a:buNone/>
          </a:pPr>
          <a:endParaRPr lang="en-US" sz="3200" dirty="0"/>
        </a:p>
      </dgm:t>
    </dgm:pt>
    <dgm:pt modelId="{75FFF6B7-BFCB-48A6-82F4-A5CFEF087A96}" type="parTrans" cxnId="{6905C0B3-67CE-4880-ACCC-5D0FA2C360C3}">
      <dgm:prSet/>
      <dgm:spPr/>
      <dgm:t>
        <a:bodyPr/>
        <a:lstStyle/>
        <a:p>
          <a:endParaRPr lang="en-US"/>
        </a:p>
      </dgm:t>
    </dgm:pt>
    <dgm:pt modelId="{B3E90EFA-A2CA-41C0-95B3-0D6621793D5C}" type="sibTrans" cxnId="{6905C0B3-67CE-4880-ACCC-5D0FA2C360C3}">
      <dgm:prSet/>
      <dgm:spPr/>
      <dgm:t>
        <a:bodyPr/>
        <a:lstStyle/>
        <a:p>
          <a:endParaRPr lang="en-US"/>
        </a:p>
      </dgm:t>
    </dgm:pt>
    <dgm:pt modelId="{F11142E2-78AD-404D-A93C-42B40D914FB9}">
      <dgm:prSet phldrT="[Text]" custT="1"/>
      <dgm:spPr/>
      <dgm:t>
        <a:bodyPr/>
        <a:lstStyle/>
        <a:p>
          <a:pPr>
            <a:buNone/>
          </a:pPr>
          <a:r>
            <a:rPr lang="en-GB" sz="3200" dirty="0">
              <a:latin typeface="Times New Roman" panose="02020603050405020304" pitchFamily="18" charset="0"/>
              <a:cs typeface="Times New Roman" panose="02020603050405020304" pitchFamily="18" charset="0"/>
            </a:rPr>
            <a:t>Impaired mobility</a:t>
          </a:r>
        </a:p>
      </dgm:t>
    </dgm:pt>
    <dgm:pt modelId="{F230EC11-1EE5-434D-9602-33CCE4A7DAB1}" type="parTrans" cxnId="{B5DAAD0E-9570-41BD-850D-A49873FCA573}">
      <dgm:prSet/>
      <dgm:spPr/>
      <dgm:t>
        <a:bodyPr/>
        <a:lstStyle/>
        <a:p>
          <a:endParaRPr lang="en-US"/>
        </a:p>
      </dgm:t>
    </dgm:pt>
    <dgm:pt modelId="{77412229-16E4-43BB-BF34-ED9ABF99CC99}" type="sibTrans" cxnId="{B5DAAD0E-9570-41BD-850D-A49873FCA573}">
      <dgm:prSet/>
      <dgm:spPr/>
      <dgm:t>
        <a:bodyPr/>
        <a:lstStyle/>
        <a:p>
          <a:endParaRPr lang="en-US"/>
        </a:p>
      </dgm:t>
    </dgm:pt>
    <dgm:pt modelId="{40F1AE2F-D1AE-42E7-8C9E-D2948261E6B8}">
      <dgm:prSet phldrT="[Text]" custT="1"/>
      <dgm:spPr/>
      <dgm:t>
        <a:bodyPr/>
        <a:lstStyle/>
        <a:p>
          <a:pPr>
            <a:buNone/>
          </a:pPr>
          <a:r>
            <a:rPr lang="en-GB" sz="3200" dirty="0">
              <a:latin typeface="Times New Roman" panose="02020603050405020304" pitchFamily="18" charset="0"/>
              <a:cs typeface="Times New Roman" panose="02020603050405020304" pitchFamily="18" charset="0"/>
            </a:rPr>
            <a:t>Self-care deficit</a:t>
          </a:r>
        </a:p>
      </dgm:t>
    </dgm:pt>
    <dgm:pt modelId="{1FD54F24-030D-427D-9374-BBD1C1A57F36}" type="parTrans" cxnId="{9F6AFBAB-A457-4C7A-8F5D-C2AB8E06B9F1}">
      <dgm:prSet/>
      <dgm:spPr/>
      <dgm:t>
        <a:bodyPr/>
        <a:lstStyle/>
        <a:p>
          <a:endParaRPr lang="en-US"/>
        </a:p>
      </dgm:t>
    </dgm:pt>
    <dgm:pt modelId="{ECD39EBE-EF3D-444A-9747-8D58E83B288F}" type="sibTrans" cxnId="{9F6AFBAB-A457-4C7A-8F5D-C2AB8E06B9F1}">
      <dgm:prSet/>
      <dgm:spPr/>
      <dgm:t>
        <a:bodyPr/>
        <a:lstStyle/>
        <a:p>
          <a:endParaRPr lang="en-US"/>
        </a:p>
      </dgm:t>
    </dgm:pt>
    <dgm:pt modelId="{9933D0A4-2AD2-4A44-BD84-1493C015AC14}">
      <dgm:prSet phldrT="[Text]" custT="1"/>
      <dgm:spPr/>
      <dgm:t>
        <a:bodyPr/>
        <a:lstStyle/>
        <a:p>
          <a:pPr>
            <a:buNone/>
          </a:pPr>
          <a:r>
            <a:rPr lang="en-GB" sz="3200" dirty="0">
              <a:latin typeface="Times New Roman" panose="02020603050405020304" pitchFamily="18" charset="0"/>
              <a:cs typeface="Times New Roman" panose="02020603050405020304" pitchFamily="18" charset="0"/>
            </a:rPr>
            <a:t> </a:t>
          </a:r>
        </a:p>
        <a:p>
          <a:pPr>
            <a:buNone/>
          </a:pPr>
          <a:r>
            <a:rPr lang="en-GB" sz="3200" dirty="0">
              <a:latin typeface="Times New Roman" panose="02020603050405020304" pitchFamily="18" charset="0"/>
              <a:cs typeface="Times New Roman" panose="02020603050405020304" pitchFamily="18" charset="0"/>
            </a:rPr>
            <a:t>Increased risk of fall</a:t>
          </a:r>
        </a:p>
        <a:p>
          <a:pPr>
            <a:buNone/>
          </a:pPr>
          <a:endParaRPr lang="en-US" sz="3200" dirty="0"/>
        </a:p>
      </dgm:t>
    </dgm:pt>
    <dgm:pt modelId="{9FD57612-AC75-46BD-BDC4-F134DFC3B850}" type="parTrans" cxnId="{A3DCD66F-A7F0-46DC-B891-FA2C54DB87CE}">
      <dgm:prSet/>
      <dgm:spPr/>
      <dgm:t>
        <a:bodyPr/>
        <a:lstStyle/>
        <a:p>
          <a:endParaRPr lang="en-US"/>
        </a:p>
      </dgm:t>
    </dgm:pt>
    <dgm:pt modelId="{A7D5D1D0-AF8A-46FC-AA90-FBDC1F7C83B8}" type="sibTrans" cxnId="{A3DCD66F-A7F0-46DC-B891-FA2C54DB87CE}">
      <dgm:prSet/>
      <dgm:spPr/>
      <dgm:t>
        <a:bodyPr/>
        <a:lstStyle/>
        <a:p>
          <a:endParaRPr lang="en-US"/>
        </a:p>
      </dgm:t>
    </dgm:pt>
    <dgm:pt modelId="{5B507588-668D-4656-83A1-1AADBB5D7CAD}">
      <dgm:prSet phldrT="[Text]" custT="1"/>
      <dgm:spPr/>
      <dgm:t>
        <a:bodyPr/>
        <a:lstStyle/>
        <a:p>
          <a:pPr>
            <a:buNone/>
          </a:pPr>
          <a:r>
            <a:rPr lang="en-GB" sz="3200" dirty="0">
              <a:latin typeface="Times New Roman" panose="02020603050405020304" pitchFamily="18" charset="0"/>
              <a:cs typeface="Times New Roman" panose="02020603050405020304" pitchFamily="18" charset="0"/>
            </a:rPr>
            <a:t> Increased risk of infection</a:t>
          </a:r>
        </a:p>
      </dgm:t>
    </dgm:pt>
    <dgm:pt modelId="{94C2058D-3C90-4996-9774-3E0831EAF130}" type="parTrans" cxnId="{FAAAC223-7DA8-4516-8723-F50AC2FA590E}">
      <dgm:prSet/>
      <dgm:spPr/>
      <dgm:t>
        <a:bodyPr/>
        <a:lstStyle/>
        <a:p>
          <a:endParaRPr lang="en-US"/>
        </a:p>
      </dgm:t>
    </dgm:pt>
    <dgm:pt modelId="{A6D9CABA-5A36-4871-ABC5-B8210765E933}" type="sibTrans" cxnId="{FAAAC223-7DA8-4516-8723-F50AC2FA590E}">
      <dgm:prSet/>
      <dgm:spPr/>
      <dgm:t>
        <a:bodyPr/>
        <a:lstStyle/>
        <a:p>
          <a:endParaRPr lang="en-US"/>
        </a:p>
      </dgm:t>
    </dgm:pt>
    <dgm:pt modelId="{E38D8CE6-CCF0-497B-BE9C-C46F16C40C7A}">
      <dgm:prSet custT="1"/>
      <dgm:spPr/>
      <dgm:t>
        <a:bodyPr/>
        <a:lstStyle/>
        <a:p>
          <a:r>
            <a:rPr lang="en-GB" sz="3200">
              <a:latin typeface="Times New Roman" panose="02020603050405020304" pitchFamily="18" charset="0"/>
              <a:cs typeface="Times New Roman" panose="02020603050405020304" pitchFamily="18" charset="0"/>
            </a:rPr>
            <a:t>- Osteoporosis</a:t>
          </a:r>
          <a:endParaRPr lang="en-GB" sz="3200" dirty="0">
            <a:latin typeface="Times New Roman" panose="02020603050405020304" pitchFamily="18" charset="0"/>
            <a:cs typeface="Times New Roman" panose="02020603050405020304" pitchFamily="18" charset="0"/>
          </a:endParaRPr>
        </a:p>
      </dgm:t>
    </dgm:pt>
    <dgm:pt modelId="{8D9E4DA0-4089-4209-A882-3B995CE3286B}" type="parTrans" cxnId="{366F17B1-C432-4E89-A230-28FF2A4E7DF7}">
      <dgm:prSet/>
      <dgm:spPr/>
      <dgm:t>
        <a:bodyPr/>
        <a:lstStyle/>
        <a:p>
          <a:endParaRPr lang="en-US"/>
        </a:p>
      </dgm:t>
    </dgm:pt>
    <dgm:pt modelId="{76249E6A-864C-4ED1-8F1E-756C634E0A1B}" type="sibTrans" cxnId="{366F17B1-C432-4E89-A230-28FF2A4E7DF7}">
      <dgm:prSet/>
      <dgm:spPr/>
      <dgm:t>
        <a:bodyPr/>
        <a:lstStyle/>
        <a:p>
          <a:endParaRPr lang="en-US"/>
        </a:p>
      </dgm:t>
    </dgm:pt>
    <dgm:pt modelId="{FD760C86-31D4-41FF-BE52-47DEB7F0616B}">
      <dgm:prSet custT="1"/>
      <dgm:spPr/>
      <dgm:t>
        <a:bodyPr/>
        <a:lstStyle/>
        <a:p>
          <a:r>
            <a:rPr lang="en-GB" sz="3200">
              <a:latin typeface="Times New Roman" panose="02020603050405020304" pitchFamily="18" charset="0"/>
              <a:cs typeface="Times New Roman" panose="02020603050405020304" pitchFamily="18" charset="0"/>
            </a:rPr>
            <a:t>- Increased risk of fracture</a:t>
          </a:r>
          <a:endParaRPr lang="en-US" sz="3200" dirty="0"/>
        </a:p>
      </dgm:t>
    </dgm:pt>
    <dgm:pt modelId="{30F6441E-AB11-4F15-90C9-87B1D9703335}" type="parTrans" cxnId="{21239401-6FB0-4837-B0FA-53C72C6D8A83}">
      <dgm:prSet/>
      <dgm:spPr/>
      <dgm:t>
        <a:bodyPr/>
        <a:lstStyle/>
        <a:p>
          <a:endParaRPr lang="en-US"/>
        </a:p>
      </dgm:t>
    </dgm:pt>
    <dgm:pt modelId="{D1E10CC8-75CB-49EF-BC6B-E6A71FD7325A}" type="sibTrans" cxnId="{21239401-6FB0-4837-B0FA-53C72C6D8A83}">
      <dgm:prSet/>
      <dgm:spPr/>
      <dgm:t>
        <a:bodyPr/>
        <a:lstStyle/>
        <a:p>
          <a:endParaRPr lang="en-US"/>
        </a:p>
      </dgm:t>
    </dgm:pt>
    <dgm:pt modelId="{9870BEBE-E92F-4305-BA04-F39C604AE3C7}" type="pres">
      <dgm:prSet presAssocID="{E3F34473-E181-4031-8097-4BD212043EEB}" presName="diagram" presStyleCnt="0">
        <dgm:presLayoutVars>
          <dgm:dir/>
          <dgm:resizeHandles val="exact"/>
        </dgm:presLayoutVars>
      </dgm:prSet>
      <dgm:spPr/>
    </dgm:pt>
    <dgm:pt modelId="{AD14866C-6A95-4431-AC27-4FB7ACD65014}" type="pres">
      <dgm:prSet presAssocID="{401A72A1-CC2D-4B44-B5FB-60396E110422}" presName="node" presStyleLbl="node1" presStyleIdx="0" presStyleCnt="7">
        <dgm:presLayoutVars>
          <dgm:bulletEnabled val="1"/>
        </dgm:presLayoutVars>
      </dgm:prSet>
      <dgm:spPr/>
    </dgm:pt>
    <dgm:pt modelId="{FCC09473-88FF-4426-BC1E-5C7F69067EE6}" type="pres">
      <dgm:prSet presAssocID="{B3E90EFA-A2CA-41C0-95B3-0D6621793D5C}" presName="sibTrans" presStyleCnt="0"/>
      <dgm:spPr/>
    </dgm:pt>
    <dgm:pt modelId="{0BD93E52-C776-4FB7-BCE4-07348A97C2C8}" type="pres">
      <dgm:prSet presAssocID="{F11142E2-78AD-404D-A93C-42B40D914FB9}" presName="node" presStyleLbl="node1" presStyleIdx="1" presStyleCnt="7">
        <dgm:presLayoutVars>
          <dgm:bulletEnabled val="1"/>
        </dgm:presLayoutVars>
      </dgm:prSet>
      <dgm:spPr/>
    </dgm:pt>
    <dgm:pt modelId="{BDEFE452-A3A6-4372-8030-3E97077644AD}" type="pres">
      <dgm:prSet presAssocID="{77412229-16E4-43BB-BF34-ED9ABF99CC99}" presName="sibTrans" presStyleCnt="0"/>
      <dgm:spPr/>
    </dgm:pt>
    <dgm:pt modelId="{03459687-A6F0-4EA8-997D-5FF7245E0861}" type="pres">
      <dgm:prSet presAssocID="{40F1AE2F-D1AE-42E7-8C9E-D2948261E6B8}" presName="node" presStyleLbl="node1" presStyleIdx="2" presStyleCnt="7">
        <dgm:presLayoutVars>
          <dgm:bulletEnabled val="1"/>
        </dgm:presLayoutVars>
      </dgm:prSet>
      <dgm:spPr/>
    </dgm:pt>
    <dgm:pt modelId="{221BCF87-2630-43B9-97DB-B284F0E63ED9}" type="pres">
      <dgm:prSet presAssocID="{ECD39EBE-EF3D-444A-9747-8D58E83B288F}" presName="sibTrans" presStyleCnt="0"/>
      <dgm:spPr/>
    </dgm:pt>
    <dgm:pt modelId="{61350F07-6E10-46FB-803C-D5232DBD8A2C}" type="pres">
      <dgm:prSet presAssocID="{9933D0A4-2AD2-4A44-BD84-1493C015AC14}" presName="node" presStyleLbl="node1" presStyleIdx="3" presStyleCnt="7">
        <dgm:presLayoutVars>
          <dgm:bulletEnabled val="1"/>
        </dgm:presLayoutVars>
      </dgm:prSet>
      <dgm:spPr/>
    </dgm:pt>
    <dgm:pt modelId="{CB47434B-B819-4362-95E0-A3E916AA4E7D}" type="pres">
      <dgm:prSet presAssocID="{A7D5D1D0-AF8A-46FC-AA90-FBDC1F7C83B8}" presName="sibTrans" presStyleCnt="0"/>
      <dgm:spPr/>
    </dgm:pt>
    <dgm:pt modelId="{07FBD5BE-A189-4B6E-921E-7E540062A192}" type="pres">
      <dgm:prSet presAssocID="{5B507588-668D-4656-83A1-1AADBB5D7CAD}" presName="node" presStyleLbl="node1" presStyleIdx="4" presStyleCnt="7">
        <dgm:presLayoutVars>
          <dgm:bulletEnabled val="1"/>
        </dgm:presLayoutVars>
      </dgm:prSet>
      <dgm:spPr/>
    </dgm:pt>
    <dgm:pt modelId="{F75DE42D-6D63-4C90-A2F4-C8E136EFAB18}" type="pres">
      <dgm:prSet presAssocID="{A6D9CABA-5A36-4871-ABC5-B8210765E933}" presName="sibTrans" presStyleCnt="0"/>
      <dgm:spPr/>
    </dgm:pt>
    <dgm:pt modelId="{0E5D3105-695E-4C10-A4DE-FFF1E152EE8F}" type="pres">
      <dgm:prSet presAssocID="{E38D8CE6-CCF0-497B-BE9C-C46F16C40C7A}" presName="node" presStyleLbl="node1" presStyleIdx="5" presStyleCnt="7">
        <dgm:presLayoutVars>
          <dgm:bulletEnabled val="1"/>
        </dgm:presLayoutVars>
      </dgm:prSet>
      <dgm:spPr/>
    </dgm:pt>
    <dgm:pt modelId="{34112E59-D9CF-4170-A13B-B6DE059DAA7C}" type="pres">
      <dgm:prSet presAssocID="{76249E6A-864C-4ED1-8F1E-756C634E0A1B}" presName="sibTrans" presStyleCnt="0"/>
      <dgm:spPr/>
    </dgm:pt>
    <dgm:pt modelId="{B4361D3E-AA6A-48D1-AFA8-92408B5CDDDD}" type="pres">
      <dgm:prSet presAssocID="{FD760C86-31D4-41FF-BE52-47DEB7F0616B}" presName="node" presStyleLbl="node1" presStyleIdx="6" presStyleCnt="7">
        <dgm:presLayoutVars>
          <dgm:bulletEnabled val="1"/>
        </dgm:presLayoutVars>
      </dgm:prSet>
      <dgm:spPr/>
    </dgm:pt>
  </dgm:ptLst>
  <dgm:cxnLst>
    <dgm:cxn modelId="{21239401-6FB0-4837-B0FA-53C72C6D8A83}" srcId="{E3F34473-E181-4031-8097-4BD212043EEB}" destId="{FD760C86-31D4-41FF-BE52-47DEB7F0616B}" srcOrd="6" destOrd="0" parTransId="{30F6441E-AB11-4F15-90C9-87B1D9703335}" sibTransId="{D1E10CC8-75CB-49EF-BC6B-E6A71FD7325A}"/>
    <dgm:cxn modelId="{FB32180B-C143-4F16-BEE8-52AD1430C4FB}" type="presOf" srcId="{5B507588-668D-4656-83A1-1AADBB5D7CAD}" destId="{07FBD5BE-A189-4B6E-921E-7E540062A192}" srcOrd="0" destOrd="0" presId="urn:microsoft.com/office/officeart/2005/8/layout/default"/>
    <dgm:cxn modelId="{B5DAAD0E-9570-41BD-850D-A49873FCA573}" srcId="{E3F34473-E181-4031-8097-4BD212043EEB}" destId="{F11142E2-78AD-404D-A93C-42B40D914FB9}" srcOrd="1" destOrd="0" parTransId="{F230EC11-1EE5-434D-9602-33CCE4A7DAB1}" sibTransId="{77412229-16E4-43BB-BF34-ED9ABF99CC99}"/>
    <dgm:cxn modelId="{08637919-AD61-44BF-BA1E-5C2D71A2A431}" type="presOf" srcId="{401A72A1-CC2D-4B44-B5FB-60396E110422}" destId="{AD14866C-6A95-4431-AC27-4FB7ACD65014}" srcOrd="0" destOrd="0" presId="urn:microsoft.com/office/officeart/2005/8/layout/default"/>
    <dgm:cxn modelId="{FAAAC223-7DA8-4516-8723-F50AC2FA590E}" srcId="{E3F34473-E181-4031-8097-4BD212043EEB}" destId="{5B507588-668D-4656-83A1-1AADBB5D7CAD}" srcOrd="4" destOrd="0" parTransId="{94C2058D-3C90-4996-9774-3E0831EAF130}" sibTransId="{A6D9CABA-5A36-4871-ABC5-B8210765E933}"/>
    <dgm:cxn modelId="{45DC3B3E-1EE3-467F-AB85-523EF1B91E4A}" type="presOf" srcId="{E38D8CE6-CCF0-497B-BE9C-C46F16C40C7A}" destId="{0E5D3105-695E-4C10-A4DE-FFF1E152EE8F}" srcOrd="0" destOrd="0" presId="urn:microsoft.com/office/officeart/2005/8/layout/default"/>
    <dgm:cxn modelId="{A3DCD66F-A7F0-46DC-B891-FA2C54DB87CE}" srcId="{E3F34473-E181-4031-8097-4BD212043EEB}" destId="{9933D0A4-2AD2-4A44-BD84-1493C015AC14}" srcOrd="3" destOrd="0" parTransId="{9FD57612-AC75-46BD-BDC4-F134DFC3B850}" sibTransId="{A7D5D1D0-AF8A-46FC-AA90-FBDC1F7C83B8}"/>
    <dgm:cxn modelId="{451DA055-5DF3-45DD-B458-FEE4E7B4F178}" type="presOf" srcId="{F11142E2-78AD-404D-A93C-42B40D914FB9}" destId="{0BD93E52-C776-4FB7-BCE4-07348A97C2C8}" srcOrd="0" destOrd="0" presId="urn:microsoft.com/office/officeart/2005/8/layout/default"/>
    <dgm:cxn modelId="{54B36A76-A28E-42A9-9730-7ECA523FD54D}" type="presOf" srcId="{40F1AE2F-D1AE-42E7-8C9E-D2948261E6B8}" destId="{03459687-A6F0-4EA8-997D-5FF7245E0861}" srcOrd="0" destOrd="0" presId="urn:microsoft.com/office/officeart/2005/8/layout/default"/>
    <dgm:cxn modelId="{9F6AFBAB-A457-4C7A-8F5D-C2AB8E06B9F1}" srcId="{E3F34473-E181-4031-8097-4BD212043EEB}" destId="{40F1AE2F-D1AE-42E7-8C9E-D2948261E6B8}" srcOrd="2" destOrd="0" parTransId="{1FD54F24-030D-427D-9374-BBD1C1A57F36}" sibTransId="{ECD39EBE-EF3D-444A-9747-8D58E83B288F}"/>
    <dgm:cxn modelId="{E5C8EFAF-CB13-47AD-8CDB-0ADDA0C75CB5}" type="presOf" srcId="{9933D0A4-2AD2-4A44-BD84-1493C015AC14}" destId="{61350F07-6E10-46FB-803C-D5232DBD8A2C}" srcOrd="0" destOrd="0" presId="urn:microsoft.com/office/officeart/2005/8/layout/default"/>
    <dgm:cxn modelId="{366F17B1-C432-4E89-A230-28FF2A4E7DF7}" srcId="{E3F34473-E181-4031-8097-4BD212043EEB}" destId="{E38D8CE6-CCF0-497B-BE9C-C46F16C40C7A}" srcOrd="5" destOrd="0" parTransId="{8D9E4DA0-4089-4209-A882-3B995CE3286B}" sibTransId="{76249E6A-864C-4ED1-8F1E-756C634E0A1B}"/>
    <dgm:cxn modelId="{6905C0B3-67CE-4880-ACCC-5D0FA2C360C3}" srcId="{E3F34473-E181-4031-8097-4BD212043EEB}" destId="{401A72A1-CC2D-4B44-B5FB-60396E110422}" srcOrd="0" destOrd="0" parTransId="{75FFF6B7-BFCB-48A6-82F4-A5CFEF087A96}" sibTransId="{B3E90EFA-A2CA-41C0-95B3-0D6621793D5C}"/>
    <dgm:cxn modelId="{5B0985C5-57AB-495B-A1CE-611F8A6AFADE}" type="presOf" srcId="{E3F34473-E181-4031-8097-4BD212043EEB}" destId="{9870BEBE-E92F-4305-BA04-F39C604AE3C7}" srcOrd="0" destOrd="0" presId="urn:microsoft.com/office/officeart/2005/8/layout/default"/>
    <dgm:cxn modelId="{7514F0F5-46D6-47C8-A838-23BD387FD5D7}" type="presOf" srcId="{FD760C86-31D4-41FF-BE52-47DEB7F0616B}" destId="{B4361D3E-AA6A-48D1-AFA8-92408B5CDDDD}" srcOrd="0" destOrd="0" presId="urn:microsoft.com/office/officeart/2005/8/layout/default"/>
    <dgm:cxn modelId="{A133F67B-8B37-4D35-93B9-6888663D89E8}" type="presParOf" srcId="{9870BEBE-E92F-4305-BA04-F39C604AE3C7}" destId="{AD14866C-6A95-4431-AC27-4FB7ACD65014}" srcOrd="0" destOrd="0" presId="urn:microsoft.com/office/officeart/2005/8/layout/default"/>
    <dgm:cxn modelId="{5C571E10-B19A-4B65-8BF9-03F1C0F399A7}" type="presParOf" srcId="{9870BEBE-E92F-4305-BA04-F39C604AE3C7}" destId="{FCC09473-88FF-4426-BC1E-5C7F69067EE6}" srcOrd="1" destOrd="0" presId="urn:microsoft.com/office/officeart/2005/8/layout/default"/>
    <dgm:cxn modelId="{30A7E66A-7F2F-4524-8C2D-D6DFDDA9A79C}" type="presParOf" srcId="{9870BEBE-E92F-4305-BA04-F39C604AE3C7}" destId="{0BD93E52-C776-4FB7-BCE4-07348A97C2C8}" srcOrd="2" destOrd="0" presId="urn:microsoft.com/office/officeart/2005/8/layout/default"/>
    <dgm:cxn modelId="{DDCF9367-844C-44FB-B3F8-375D8CC88D1B}" type="presParOf" srcId="{9870BEBE-E92F-4305-BA04-F39C604AE3C7}" destId="{BDEFE452-A3A6-4372-8030-3E97077644AD}" srcOrd="3" destOrd="0" presId="urn:microsoft.com/office/officeart/2005/8/layout/default"/>
    <dgm:cxn modelId="{315E4283-0829-4107-8AC7-0A695E98FD22}" type="presParOf" srcId="{9870BEBE-E92F-4305-BA04-F39C604AE3C7}" destId="{03459687-A6F0-4EA8-997D-5FF7245E0861}" srcOrd="4" destOrd="0" presId="urn:microsoft.com/office/officeart/2005/8/layout/default"/>
    <dgm:cxn modelId="{BA9C0188-A5B6-46A6-AC95-69E68BD1541D}" type="presParOf" srcId="{9870BEBE-E92F-4305-BA04-F39C604AE3C7}" destId="{221BCF87-2630-43B9-97DB-B284F0E63ED9}" srcOrd="5" destOrd="0" presId="urn:microsoft.com/office/officeart/2005/8/layout/default"/>
    <dgm:cxn modelId="{50CA0145-8725-46E8-8BA4-B2983C3FFBC6}" type="presParOf" srcId="{9870BEBE-E92F-4305-BA04-F39C604AE3C7}" destId="{61350F07-6E10-46FB-803C-D5232DBD8A2C}" srcOrd="6" destOrd="0" presId="urn:microsoft.com/office/officeart/2005/8/layout/default"/>
    <dgm:cxn modelId="{DC302357-AA69-4DC0-8F13-43A7CF637604}" type="presParOf" srcId="{9870BEBE-E92F-4305-BA04-F39C604AE3C7}" destId="{CB47434B-B819-4362-95E0-A3E916AA4E7D}" srcOrd="7" destOrd="0" presId="urn:microsoft.com/office/officeart/2005/8/layout/default"/>
    <dgm:cxn modelId="{9A69F831-A320-4E7F-A9FF-C2198B007304}" type="presParOf" srcId="{9870BEBE-E92F-4305-BA04-F39C604AE3C7}" destId="{07FBD5BE-A189-4B6E-921E-7E540062A192}" srcOrd="8" destOrd="0" presId="urn:microsoft.com/office/officeart/2005/8/layout/default"/>
    <dgm:cxn modelId="{557A0496-825B-4425-8AFA-464B8351973A}" type="presParOf" srcId="{9870BEBE-E92F-4305-BA04-F39C604AE3C7}" destId="{F75DE42D-6D63-4C90-A2F4-C8E136EFAB18}" srcOrd="9" destOrd="0" presId="urn:microsoft.com/office/officeart/2005/8/layout/default"/>
    <dgm:cxn modelId="{41A43467-00D5-4B04-8CCA-1CA7AEB7DE50}" type="presParOf" srcId="{9870BEBE-E92F-4305-BA04-F39C604AE3C7}" destId="{0E5D3105-695E-4C10-A4DE-FFF1E152EE8F}" srcOrd="10" destOrd="0" presId="urn:microsoft.com/office/officeart/2005/8/layout/default"/>
    <dgm:cxn modelId="{A8EDA76D-4282-48A9-A086-7CF29DDDB7BE}" type="presParOf" srcId="{9870BEBE-E92F-4305-BA04-F39C604AE3C7}" destId="{34112E59-D9CF-4170-A13B-B6DE059DAA7C}" srcOrd="11" destOrd="0" presId="urn:microsoft.com/office/officeart/2005/8/layout/default"/>
    <dgm:cxn modelId="{79CCCEBC-6CE2-488C-BBD9-2B9FF4F8C6C6}" type="presParOf" srcId="{9870BEBE-E92F-4305-BA04-F39C604AE3C7}" destId="{B4361D3E-AA6A-48D1-AFA8-92408B5CDDDD}" srcOrd="1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FF29498-668A-4B8E-9D78-1C5B35E86CBC}"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n-US"/>
        </a:p>
      </dgm:t>
    </dgm:pt>
    <dgm:pt modelId="{E0310922-00CE-4471-963F-6AFA315CB306}">
      <dgm:prSet phldrT="[Text]"/>
      <dgm:spPr/>
      <dgm:t>
        <a:bodyPr/>
        <a:lstStyle/>
        <a:p>
          <a:pPr>
            <a:buNone/>
          </a:pPr>
          <a:r>
            <a:rPr lang="en-GB" dirty="0">
              <a:latin typeface="Times New Roman" panose="02020603050405020304" pitchFamily="18" charset="0"/>
              <a:cs typeface="Times New Roman" panose="02020603050405020304" pitchFamily="18" charset="0"/>
            </a:rPr>
            <a:t>Slow healing.</a:t>
          </a:r>
          <a:endParaRPr lang="en-US" dirty="0"/>
        </a:p>
      </dgm:t>
    </dgm:pt>
    <dgm:pt modelId="{9DC28A8D-0DFD-4B81-969F-15A566408876}" type="parTrans" cxnId="{45FF183A-774B-4C93-B037-03B45165F38C}">
      <dgm:prSet/>
      <dgm:spPr/>
      <dgm:t>
        <a:bodyPr/>
        <a:lstStyle/>
        <a:p>
          <a:endParaRPr lang="en-US"/>
        </a:p>
      </dgm:t>
    </dgm:pt>
    <dgm:pt modelId="{2E375833-EB69-4F12-BF9B-71C063A2744C}" type="sibTrans" cxnId="{45FF183A-774B-4C93-B037-03B45165F38C}">
      <dgm:prSet/>
      <dgm:spPr/>
      <dgm:t>
        <a:bodyPr/>
        <a:lstStyle/>
        <a:p>
          <a:endParaRPr lang="en-US"/>
        </a:p>
      </dgm:t>
    </dgm:pt>
    <dgm:pt modelId="{9BA74417-1F7E-43D8-AD93-D68082788562}">
      <dgm:prSet phldrT="[Text]"/>
      <dgm:spPr/>
      <dgm:t>
        <a:bodyPr/>
        <a:lstStyle/>
        <a:p>
          <a:pPr>
            <a:buNone/>
          </a:pPr>
          <a:r>
            <a:rPr lang="en-GB" dirty="0">
              <a:latin typeface="Times New Roman" panose="02020603050405020304" pitchFamily="18" charset="0"/>
              <a:cs typeface="Times New Roman" panose="02020603050405020304" pitchFamily="18" charset="0"/>
            </a:rPr>
            <a:t>Increase risk of skin damage.</a:t>
          </a:r>
          <a:endParaRPr lang="en-US" dirty="0"/>
        </a:p>
      </dgm:t>
    </dgm:pt>
    <dgm:pt modelId="{5AC916A9-CC10-4D10-AB75-5D5B4DC1B2AD}" type="parTrans" cxnId="{C835ECBD-7868-431B-9AAA-F4277851EEF6}">
      <dgm:prSet/>
      <dgm:spPr/>
      <dgm:t>
        <a:bodyPr/>
        <a:lstStyle/>
        <a:p>
          <a:endParaRPr lang="en-US"/>
        </a:p>
      </dgm:t>
    </dgm:pt>
    <dgm:pt modelId="{0942077B-E63C-422C-AC5C-9C22B4D79D14}" type="sibTrans" cxnId="{C835ECBD-7868-431B-9AAA-F4277851EEF6}">
      <dgm:prSet/>
      <dgm:spPr/>
      <dgm:t>
        <a:bodyPr/>
        <a:lstStyle/>
        <a:p>
          <a:endParaRPr lang="en-US"/>
        </a:p>
      </dgm:t>
    </dgm:pt>
    <dgm:pt modelId="{23CB02DC-3F62-4D51-BEAE-762F16EE97C6}">
      <dgm:prSet phldrT="[Text]"/>
      <dgm:spPr/>
      <dgm:t>
        <a:bodyPr/>
        <a:lstStyle/>
        <a:p>
          <a:pPr>
            <a:buNone/>
          </a:pPr>
          <a:r>
            <a:rPr lang="en-GB" dirty="0">
              <a:latin typeface="Times New Roman" panose="02020603050405020304" pitchFamily="18" charset="0"/>
              <a:cs typeface="Times New Roman" panose="02020603050405020304" pitchFamily="18" charset="0"/>
            </a:rPr>
            <a:t>Dryness of skin.</a:t>
          </a:r>
          <a:endParaRPr lang="en-US" dirty="0"/>
        </a:p>
      </dgm:t>
    </dgm:pt>
    <dgm:pt modelId="{C9DE9CBC-FA9E-4851-9C54-C3B9869B5AC3}" type="parTrans" cxnId="{53CB4E57-78E3-40AD-967F-97113F1D0465}">
      <dgm:prSet/>
      <dgm:spPr/>
      <dgm:t>
        <a:bodyPr/>
        <a:lstStyle/>
        <a:p>
          <a:endParaRPr lang="en-US"/>
        </a:p>
      </dgm:t>
    </dgm:pt>
    <dgm:pt modelId="{AF251584-5B25-4E3F-B057-F965DCC06AFB}" type="sibTrans" cxnId="{53CB4E57-78E3-40AD-967F-97113F1D0465}">
      <dgm:prSet/>
      <dgm:spPr/>
      <dgm:t>
        <a:bodyPr/>
        <a:lstStyle/>
        <a:p>
          <a:endParaRPr lang="en-US"/>
        </a:p>
      </dgm:t>
    </dgm:pt>
    <dgm:pt modelId="{05864CD5-32DD-47B5-A66C-FFD5D11FF7A0}">
      <dgm:prSet phldrT="[Text]"/>
      <dgm:spPr/>
      <dgm:t>
        <a:bodyPr/>
        <a:lstStyle/>
        <a:p>
          <a:pPr>
            <a:buNone/>
          </a:pPr>
          <a:r>
            <a:rPr lang="en-GB" dirty="0">
              <a:latin typeface="Times New Roman" panose="02020603050405020304" pitchFamily="18" charset="0"/>
              <a:cs typeface="Times New Roman" panose="02020603050405020304" pitchFamily="18" charset="0"/>
            </a:rPr>
            <a:t>Decreased ability to regulate body temperature.</a:t>
          </a:r>
          <a:endParaRPr lang="en-US" dirty="0"/>
        </a:p>
      </dgm:t>
    </dgm:pt>
    <dgm:pt modelId="{A0DBE82F-81B1-43B3-851B-72639342ABAC}" type="parTrans" cxnId="{5960ADD8-D86E-4789-826D-111AC17CDADE}">
      <dgm:prSet/>
      <dgm:spPr/>
      <dgm:t>
        <a:bodyPr/>
        <a:lstStyle/>
        <a:p>
          <a:endParaRPr lang="en-US"/>
        </a:p>
      </dgm:t>
    </dgm:pt>
    <dgm:pt modelId="{6FDDC099-700D-4541-AD98-41D1CAC2E158}" type="sibTrans" cxnId="{5960ADD8-D86E-4789-826D-111AC17CDADE}">
      <dgm:prSet/>
      <dgm:spPr/>
      <dgm:t>
        <a:bodyPr/>
        <a:lstStyle/>
        <a:p>
          <a:endParaRPr lang="en-US"/>
        </a:p>
      </dgm:t>
    </dgm:pt>
    <dgm:pt modelId="{3D66896C-2B7F-4B77-BF9C-A37F8902786A}">
      <dgm:prSet phldrT="[Text]"/>
      <dgm:spPr/>
      <dgm:t>
        <a:bodyPr/>
        <a:lstStyle/>
        <a:p>
          <a:pPr>
            <a:buNone/>
          </a:pPr>
          <a:r>
            <a:rPr lang="en-GB" dirty="0">
              <a:latin typeface="Times New Roman" panose="02020603050405020304" pitchFamily="18" charset="0"/>
              <a:cs typeface="Times New Roman" panose="02020603050405020304" pitchFamily="18" charset="0"/>
            </a:rPr>
            <a:t>Decreased tactile sensation.</a:t>
          </a:r>
          <a:endParaRPr lang="en-US" dirty="0"/>
        </a:p>
      </dgm:t>
    </dgm:pt>
    <dgm:pt modelId="{CA0A4957-ADA3-4810-993C-B3D6C37C7D42}" type="parTrans" cxnId="{D7ABB7DA-E31A-41AB-944A-3AB627D4B575}">
      <dgm:prSet/>
      <dgm:spPr/>
      <dgm:t>
        <a:bodyPr/>
        <a:lstStyle/>
        <a:p>
          <a:endParaRPr lang="en-US"/>
        </a:p>
      </dgm:t>
    </dgm:pt>
    <dgm:pt modelId="{1118DF3C-6EE4-4C35-886A-2DC0510C8AB9}" type="sibTrans" cxnId="{D7ABB7DA-E31A-41AB-944A-3AB627D4B575}">
      <dgm:prSet/>
      <dgm:spPr/>
      <dgm:t>
        <a:bodyPr/>
        <a:lstStyle/>
        <a:p>
          <a:endParaRPr lang="en-US"/>
        </a:p>
      </dgm:t>
    </dgm:pt>
    <dgm:pt modelId="{4734F137-20F3-4A2B-A88B-F7D9CFB5CF61}">
      <dgm:prSet/>
      <dgm:spPr/>
      <dgm:t>
        <a:bodyPr/>
        <a:lstStyle/>
        <a:p>
          <a:r>
            <a:rPr lang="en-GB">
              <a:latin typeface="Times New Roman" panose="02020603050405020304" pitchFamily="18" charset="0"/>
              <a:cs typeface="Times New Roman" panose="02020603050405020304" pitchFamily="18" charset="0"/>
            </a:rPr>
            <a:t>Reduce pain perception. </a:t>
          </a:r>
          <a:endParaRPr lang="en-US"/>
        </a:p>
      </dgm:t>
    </dgm:pt>
    <dgm:pt modelId="{22202F1A-9CB8-4022-A98F-F25151D095D6}" type="parTrans" cxnId="{96E8D4EA-03F4-42FA-8764-BC111388AC2D}">
      <dgm:prSet/>
      <dgm:spPr/>
      <dgm:t>
        <a:bodyPr/>
        <a:lstStyle/>
        <a:p>
          <a:endParaRPr lang="en-US"/>
        </a:p>
      </dgm:t>
    </dgm:pt>
    <dgm:pt modelId="{42B24A9D-1919-4FDF-B7E1-3E64BDCC2B97}" type="sibTrans" cxnId="{96E8D4EA-03F4-42FA-8764-BC111388AC2D}">
      <dgm:prSet/>
      <dgm:spPr/>
      <dgm:t>
        <a:bodyPr/>
        <a:lstStyle/>
        <a:p>
          <a:endParaRPr lang="en-US"/>
        </a:p>
      </dgm:t>
    </dgm:pt>
    <dgm:pt modelId="{AE1B6681-BDF1-4D7D-B726-5492FBBFEB0A}" type="pres">
      <dgm:prSet presAssocID="{DFF29498-668A-4B8E-9D78-1C5B35E86CBC}" presName="diagram" presStyleCnt="0">
        <dgm:presLayoutVars>
          <dgm:dir/>
          <dgm:resizeHandles val="exact"/>
        </dgm:presLayoutVars>
      </dgm:prSet>
      <dgm:spPr/>
    </dgm:pt>
    <dgm:pt modelId="{61A2C376-5305-4E16-B730-313D5A45F8D3}" type="pres">
      <dgm:prSet presAssocID="{E0310922-00CE-4471-963F-6AFA315CB306}" presName="node" presStyleLbl="node1" presStyleIdx="0" presStyleCnt="6">
        <dgm:presLayoutVars>
          <dgm:bulletEnabled val="1"/>
        </dgm:presLayoutVars>
      </dgm:prSet>
      <dgm:spPr/>
    </dgm:pt>
    <dgm:pt modelId="{AE8483B2-5D2E-4615-B009-9E08F4BA46A5}" type="pres">
      <dgm:prSet presAssocID="{2E375833-EB69-4F12-BF9B-71C063A2744C}" presName="sibTrans" presStyleCnt="0"/>
      <dgm:spPr/>
    </dgm:pt>
    <dgm:pt modelId="{3D12EDD6-0F4F-4582-B3BE-914E40E56378}" type="pres">
      <dgm:prSet presAssocID="{9BA74417-1F7E-43D8-AD93-D68082788562}" presName="node" presStyleLbl="node1" presStyleIdx="1" presStyleCnt="6">
        <dgm:presLayoutVars>
          <dgm:bulletEnabled val="1"/>
        </dgm:presLayoutVars>
      </dgm:prSet>
      <dgm:spPr/>
    </dgm:pt>
    <dgm:pt modelId="{0E2E5A10-E7ED-4F82-A8F6-56E590C23E89}" type="pres">
      <dgm:prSet presAssocID="{0942077B-E63C-422C-AC5C-9C22B4D79D14}" presName="sibTrans" presStyleCnt="0"/>
      <dgm:spPr/>
    </dgm:pt>
    <dgm:pt modelId="{218A4EA6-549A-45DB-83B9-51B8521D79BB}" type="pres">
      <dgm:prSet presAssocID="{23CB02DC-3F62-4D51-BEAE-762F16EE97C6}" presName="node" presStyleLbl="node1" presStyleIdx="2" presStyleCnt="6">
        <dgm:presLayoutVars>
          <dgm:bulletEnabled val="1"/>
        </dgm:presLayoutVars>
      </dgm:prSet>
      <dgm:spPr/>
    </dgm:pt>
    <dgm:pt modelId="{6FA2643A-0B3B-4E36-9610-4E211C7868CF}" type="pres">
      <dgm:prSet presAssocID="{AF251584-5B25-4E3F-B057-F965DCC06AFB}" presName="sibTrans" presStyleCnt="0"/>
      <dgm:spPr/>
    </dgm:pt>
    <dgm:pt modelId="{2DC40C94-9528-4A61-8A54-133359FAF5EC}" type="pres">
      <dgm:prSet presAssocID="{05864CD5-32DD-47B5-A66C-FFD5D11FF7A0}" presName="node" presStyleLbl="node1" presStyleIdx="3" presStyleCnt="6">
        <dgm:presLayoutVars>
          <dgm:bulletEnabled val="1"/>
        </dgm:presLayoutVars>
      </dgm:prSet>
      <dgm:spPr/>
    </dgm:pt>
    <dgm:pt modelId="{0D9D682F-D41B-4273-9941-4DC3E90221C9}" type="pres">
      <dgm:prSet presAssocID="{6FDDC099-700D-4541-AD98-41D1CAC2E158}" presName="sibTrans" presStyleCnt="0"/>
      <dgm:spPr/>
    </dgm:pt>
    <dgm:pt modelId="{1B9B3A06-5B1F-484C-8344-76EE21DF097D}" type="pres">
      <dgm:prSet presAssocID="{3D66896C-2B7F-4B77-BF9C-A37F8902786A}" presName="node" presStyleLbl="node1" presStyleIdx="4" presStyleCnt="6">
        <dgm:presLayoutVars>
          <dgm:bulletEnabled val="1"/>
        </dgm:presLayoutVars>
      </dgm:prSet>
      <dgm:spPr/>
    </dgm:pt>
    <dgm:pt modelId="{D7B11C99-448E-41BE-8256-D4844BD8E7BF}" type="pres">
      <dgm:prSet presAssocID="{1118DF3C-6EE4-4C35-886A-2DC0510C8AB9}" presName="sibTrans" presStyleCnt="0"/>
      <dgm:spPr/>
    </dgm:pt>
    <dgm:pt modelId="{0D43579C-45E1-4924-8174-3B3B9F3F6363}" type="pres">
      <dgm:prSet presAssocID="{4734F137-20F3-4A2B-A88B-F7D9CFB5CF61}" presName="node" presStyleLbl="node1" presStyleIdx="5" presStyleCnt="6">
        <dgm:presLayoutVars>
          <dgm:bulletEnabled val="1"/>
        </dgm:presLayoutVars>
      </dgm:prSet>
      <dgm:spPr/>
    </dgm:pt>
  </dgm:ptLst>
  <dgm:cxnLst>
    <dgm:cxn modelId="{34F4AD18-AA22-4967-8E31-872B9F36B3B5}" type="presOf" srcId="{E0310922-00CE-4471-963F-6AFA315CB306}" destId="{61A2C376-5305-4E16-B730-313D5A45F8D3}" srcOrd="0" destOrd="0" presId="urn:microsoft.com/office/officeart/2005/8/layout/default"/>
    <dgm:cxn modelId="{F8EEC534-D896-4D4F-815B-07F560DC8D34}" type="presOf" srcId="{4734F137-20F3-4A2B-A88B-F7D9CFB5CF61}" destId="{0D43579C-45E1-4924-8174-3B3B9F3F6363}" srcOrd="0" destOrd="0" presId="urn:microsoft.com/office/officeart/2005/8/layout/default"/>
    <dgm:cxn modelId="{45FF183A-774B-4C93-B037-03B45165F38C}" srcId="{DFF29498-668A-4B8E-9D78-1C5B35E86CBC}" destId="{E0310922-00CE-4471-963F-6AFA315CB306}" srcOrd="0" destOrd="0" parTransId="{9DC28A8D-0DFD-4B81-969F-15A566408876}" sibTransId="{2E375833-EB69-4F12-BF9B-71C063A2744C}"/>
    <dgm:cxn modelId="{2920B160-A3D1-41F9-AFAF-D89A59248FE2}" type="presOf" srcId="{05864CD5-32DD-47B5-A66C-FFD5D11FF7A0}" destId="{2DC40C94-9528-4A61-8A54-133359FAF5EC}" srcOrd="0" destOrd="0" presId="urn:microsoft.com/office/officeart/2005/8/layout/default"/>
    <dgm:cxn modelId="{53CB4E57-78E3-40AD-967F-97113F1D0465}" srcId="{DFF29498-668A-4B8E-9D78-1C5B35E86CBC}" destId="{23CB02DC-3F62-4D51-BEAE-762F16EE97C6}" srcOrd="2" destOrd="0" parTransId="{C9DE9CBC-FA9E-4851-9C54-C3B9869B5AC3}" sibTransId="{AF251584-5B25-4E3F-B057-F965DCC06AFB}"/>
    <dgm:cxn modelId="{93603F99-DE30-4459-9C69-FFB25F3F5D34}" type="presOf" srcId="{23CB02DC-3F62-4D51-BEAE-762F16EE97C6}" destId="{218A4EA6-549A-45DB-83B9-51B8521D79BB}" srcOrd="0" destOrd="0" presId="urn:microsoft.com/office/officeart/2005/8/layout/default"/>
    <dgm:cxn modelId="{C835ECBD-7868-431B-9AAA-F4277851EEF6}" srcId="{DFF29498-668A-4B8E-9D78-1C5B35E86CBC}" destId="{9BA74417-1F7E-43D8-AD93-D68082788562}" srcOrd="1" destOrd="0" parTransId="{5AC916A9-CC10-4D10-AB75-5D5B4DC1B2AD}" sibTransId="{0942077B-E63C-422C-AC5C-9C22B4D79D14}"/>
    <dgm:cxn modelId="{227084C7-C165-4D99-864F-872C9F1CAFE7}" type="presOf" srcId="{9BA74417-1F7E-43D8-AD93-D68082788562}" destId="{3D12EDD6-0F4F-4582-B3BE-914E40E56378}" srcOrd="0" destOrd="0" presId="urn:microsoft.com/office/officeart/2005/8/layout/default"/>
    <dgm:cxn modelId="{5960ADD8-D86E-4789-826D-111AC17CDADE}" srcId="{DFF29498-668A-4B8E-9D78-1C5B35E86CBC}" destId="{05864CD5-32DD-47B5-A66C-FFD5D11FF7A0}" srcOrd="3" destOrd="0" parTransId="{A0DBE82F-81B1-43B3-851B-72639342ABAC}" sibTransId="{6FDDC099-700D-4541-AD98-41D1CAC2E158}"/>
    <dgm:cxn modelId="{D7ABB7DA-E31A-41AB-944A-3AB627D4B575}" srcId="{DFF29498-668A-4B8E-9D78-1C5B35E86CBC}" destId="{3D66896C-2B7F-4B77-BF9C-A37F8902786A}" srcOrd="4" destOrd="0" parTransId="{CA0A4957-ADA3-4810-993C-B3D6C37C7D42}" sibTransId="{1118DF3C-6EE4-4C35-886A-2DC0510C8AB9}"/>
    <dgm:cxn modelId="{6395F7E9-1BBB-444E-9FA6-063CB9F02B95}" type="presOf" srcId="{DFF29498-668A-4B8E-9D78-1C5B35E86CBC}" destId="{AE1B6681-BDF1-4D7D-B726-5492FBBFEB0A}" srcOrd="0" destOrd="0" presId="urn:microsoft.com/office/officeart/2005/8/layout/default"/>
    <dgm:cxn modelId="{96E8D4EA-03F4-42FA-8764-BC111388AC2D}" srcId="{DFF29498-668A-4B8E-9D78-1C5B35E86CBC}" destId="{4734F137-20F3-4A2B-A88B-F7D9CFB5CF61}" srcOrd="5" destOrd="0" parTransId="{22202F1A-9CB8-4022-A98F-F25151D095D6}" sibTransId="{42B24A9D-1919-4FDF-B7E1-3E64BDCC2B97}"/>
    <dgm:cxn modelId="{D62F0AED-AAE6-4D3F-9399-8D0890D3A440}" type="presOf" srcId="{3D66896C-2B7F-4B77-BF9C-A37F8902786A}" destId="{1B9B3A06-5B1F-484C-8344-76EE21DF097D}" srcOrd="0" destOrd="0" presId="urn:microsoft.com/office/officeart/2005/8/layout/default"/>
    <dgm:cxn modelId="{04483808-C90B-42CE-B063-FBDCF840A603}" type="presParOf" srcId="{AE1B6681-BDF1-4D7D-B726-5492FBBFEB0A}" destId="{61A2C376-5305-4E16-B730-313D5A45F8D3}" srcOrd="0" destOrd="0" presId="urn:microsoft.com/office/officeart/2005/8/layout/default"/>
    <dgm:cxn modelId="{296ECA92-8283-47AD-83C5-33E41CE9F5A9}" type="presParOf" srcId="{AE1B6681-BDF1-4D7D-B726-5492FBBFEB0A}" destId="{AE8483B2-5D2E-4615-B009-9E08F4BA46A5}" srcOrd="1" destOrd="0" presId="urn:microsoft.com/office/officeart/2005/8/layout/default"/>
    <dgm:cxn modelId="{61560C3A-B02D-45F6-9DA1-5975CEC095A9}" type="presParOf" srcId="{AE1B6681-BDF1-4D7D-B726-5492FBBFEB0A}" destId="{3D12EDD6-0F4F-4582-B3BE-914E40E56378}" srcOrd="2" destOrd="0" presId="urn:microsoft.com/office/officeart/2005/8/layout/default"/>
    <dgm:cxn modelId="{40703851-EDC7-46C0-A895-F13B20457ADE}" type="presParOf" srcId="{AE1B6681-BDF1-4D7D-B726-5492FBBFEB0A}" destId="{0E2E5A10-E7ED-4F82-A8F6-56E590C23E89}" srcOrd="3" destOrd="0" presId="urn:microsoft.com/office/officeart/2005/8/layout/default"/>
    <dgm:cxn modelId="{D3D86447-0F22-478F-B393-CB53DCDA057B}" type="presParOf" srcId="{AE1B6681-BDF1-4D7D-B726-5492FBBFEB0A}" destId="{218A4EA6-549A-45DB-83B9-51B8521D79BB}" srcOrd="4" destOrd="0" presId="urn:microsoft.com/office/officeart/2005/8/layout/default"/>
    <dgm:cxn modelId="{4F123958-03EF-4F05-900D-6928D7330B26}" type="presParOf" srcId="{AE1B6681-BDF1-4D7D-B726-5492FBBFEB0A}" destId="{6FA2643A-0B3B-4E36-9610-4E211C7868CF}" srcOrd="5" destOrd="0" presId="urn:microsoft.com/office/officeart/2005/8/layout/default"/>
    <dgm:cxn modelId="{8D6071A9-46B5-436E-9657-D2989D2CFC8F}" type="presParOf" srcId="{AE1B6681-BDF1-4D7D-B726-5492FBBFEB0A}" destId="{2DC40C94-9528-4A61-8A54-133359FAF5EC}" srcOrd="6" destOrd="0" presId="urn:microsoft.com/office/officeart/2005/8/layout/default"/>
    <dgm:cxn modelId="{ACDD8673-9151-4A30-97B4-B679A0534F6F}" type="presParOf" srcId="{AE1B6681-BDF1-4D7D-B726-5492FBBFEB0A}" destId="{0D9D682F-D41B-4273-9941-4DC3E90221C9}" srcOrd="7" destOrd="0" presId="urn:microsoft.com/office/officeart/2005/8/layout/default"/>
    <dgm:cxn modelId="{4CDBE242-0B1A-4710-A36F-9C0F4738AE7E}" type="presParOf" srcId="{AE1B6681-BDF1-4D7D-B726-5492FBBFEB0A}" destId="{1B9B3A06-5B1F-484C-8344-76EE21DF097D}" srcOrd="8" destOrd="0" presId="urn:microsoft.com/office/officeart/2005/8/layout/default"/>
    <dgm:cxn modelId="{D332D39C-1D90-4863-B97F-3CAF7DD5EA89}" type="presParOf" srcId="{AE1B6681-BDF1-4D7D-B726-5492FBBFEB0A}" destId="{D7B11C99-448E-41BE-8256-D4844BD8E7BF}" srcOrd="9" destOrd="0" presId="urn:microsoft.com/office/officeart/2005/8/layout/default"/>
    <dgm:cxn modelId="{4FCB6F2B-21C8-40AA-B556-BE5718795679}" type="presParOf" srcId="{AE1B6681-BDF1-4D7D-B726-5492FBBFEB0A}" destId="{0D43579C-45E1-4924-8174-3B3B9F3F6363}"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2F95F4-8A31-4439-A586-BCAAE5B620F3}"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B53CEA6F-40C3-45C5-A67A-A2D13CAB1440}">
      <dgm:prSet phldrT="[Text]"/>
      <dgm:spPr/>
      <dgm:t>
        <a:bodyPr/>
        <a:lstStyle/>
        <a:p>
          <a:pPr>
            <a:buNone/>
          </a:pPr>
          <a:r>
            <a:rPr lang="en-GB" dirty="0">
              <a:latin typeface="Times New Roman" panose="02020603050405020304" pitchFamily="18" charset="0"/>
              <a:cs typeface="Times New Roman" panose="02020603050405020304" pitchFamily="18" charset="0"/>
            </a:rPr>
            <a:t>- Chewing problems.</a:t>
          </a:r>
          <a:endParaRPr lang="en-US" dirty="0"/>
        </a:p>
      </dgm:t>
    </dgm:pt>
    <dgm:pt modelId="{C87CD9FE-67E8-4B55-9A4F-A6D2E1D11436}" type="parTrans" cxnId="{04A01A1E-747D-47D4-A63B-1159C09D8A16}">
      <dgm:prSet/>
      <dgm:spPr/>
      <dgm:t>
        <a:bodyPr/>
        <a:lstStyle/>
        <a:p>
          <a:endParaRPr lang="en-US"/>
        </a:p>
      </dgm:t>
    </dgm:pt>
    <dgm:pt modelId="{2292ACFE-93EF-4C2D-A4B4-F51D815C1B76}" type="sibTrans" cxnId="{04A01A1E-747D-47D4-A63B-1159C09D8A16}">
      <dgm:prSet/>
      <dgm:spPr/>
      <dgm:t>
        <a:bodyPr/>
        <a:lstStyle/>
        <a:p>
          <a:endParaRPr lang="en-US"/>
        </a:p>
      </dgm:t>
    </dgm:pt>
    <dgm:pt modelId="{76C5C55D-0963-46C9-8F94-27DDB29B2D48}">
      <dgm:prSet phldrT="[Text]"/>
      <dgm:spPr/>
      <dgm:t>
        <a:bodyPr/>
        <a:lstStyle/>
        <a:p>
          <a:pPr>
            <a:buNone/>
          </a:pPr>
          <a:r>
            <a:rPr lang="en-GB" dirty="0">
              <a:latin typeface="Times New Roman" panose="02020603050405020304" pitchFamily="18" charset="0"/>
              <a:cs typeface="Times New Roman" panose="02020603050405020304" pitchFamily="18" charset="0"/>
            </a:rPr>
            <a:t>- Denture problems.</a:t>
          </a:r>
          <a:endParaRPr lang="en-US" dirty="0"/>
        </a:p>
      </dgm:t>
    </dgm:pt>
    <dgm:pt modelId="{CC67829F-F739-4E58-A473-F8798D1CB740}" type="parTrans" cxnId="{43D8909F-204F-493E-A782-A041E436A3BC}">
      <dgm:prSet/>
      <dgm:spPr/>
      <dgm:t>
        <a:bodyPr/>
        <a:lstStyle/>
        <a:p>
          <a:endParaRPr lang="en-US"/>
        </a:p>
      </dgm:t>
    </dgm:pt>
    <dgm:pt modelId="{3E89C8A1-C709-4A85-A681-33533D7ED906}" type="sibTrans" cxnId="{43D8909F-204F-493E-A782-A041E436A3BC}">
      <dgm:prSet/>
      <dgm:spPr/>
      <dgm:t>
        <a:bodyPr/>
        <a:lstStyle/>
        <a:p>
          <a:endParaRPr lang="en-US"/>
        </a:p>
      </dgm:t>
    </dgm:pt>
    <dgm:pt modelId="{B42837CC-2DDF-4501-BC0D-F1E60CB3DF4A}">
      <dgm:prSet phldrT="[Text]"/>
      <dgm:spPr/>
      <dgm:t>
        <a:bodyPr/>
        <a:lstStyle/>
        <a:p>
          <a:pPr>
            <a:buNone/>
          </a:pPr>
          <a:r>
            <a:rPr lang="en-GB" dirty="0">
              <a:latin typeface="Times New Roman" panose="02020603050405020304" pitchFamily="18" charset="0"/>
              <a:cs typeface="Times New Roman" panose="02020603050405020304" pitchFamily="18" charset="0"/>
            </a:rPr>
            <a:t>- Lack of enjoyment of food and lack of appetite.</a:t>
          </a:r>
          <a:endParaRPr lang="en-US" dirty="0"/>
        </a:p>
      </dgm:t>
    </dgm:pt>
    <dgm:pt modelId="{BC010EB4-4F57-425B-9BFA-3ACB4836E10A}" type="parTrans" cxnId="{700B4671-F0AB-4068-8556-FD2FD906E361}">
      <dgm:prSet/>
      <dgm:spPr/>
      <dgm:t>
        <a:bodyPr/>
        <a:lstStyle/>
        <a:p>
          <a:endParaRPr lang="en-US"/>
        </a:p>
      </dgm:t>
    </dgm:pt>
    <dgm:pt modelId="{517223F1-885F-4F62-8AB8-CFC65385C7E6}" type="sibTrans" cxnId="{700B4671-F0AB-4068-8556-FD2FD906E361}">
      <dgm:prSet/>
      <dgm:spPr/>
      <dgm:t>
        <a:bodyPr/>
        <a:lstStyle/>
        <a:p>
          <a:endParaRPr lang="en-US"/>
        </a:p>
      </dgm:t>
    </dgm:pt>
    <dgm:pt modelId="{1648C34D-43B9-4448-8AEB-9598FBA34836}">
      <dgm:prSet phldrT="[Text]"/>
      <dgm:spPr/>
      <dgm:t>
        <a:bodyPr/>
        <a:lstStyle/>
        <a:p>
          <a:pPr>
            <a:buNone/>
          </a:pPr>
          <a:r>
            <a:rPr lang="en-GB" dirty="0">
              <a:latin typeface="Times New Roman" panose="02020603050405020304" pitchFamily="18" charset="0"/>
              <a:cs typeface="Times New Roman" panose="02020603050405020304" pitchFamily="18" charset="0"/>
            </a:rPr>
            <a:t>- Difficult in starch and fat digestion.</a:t>
          </a:r>
          <a:endParaRPr lang="en-US" dirty="0"/>
        </a:p>
      </dgm:t>
    </dgm:pt>
    <dgm:pt modelId="{34BF8220-09D8-44D3-820E-46711A99897B}" type="parTrans" cxnId="{D6E40969-BC9D-461F-B3A4-B79C4054B7FA}">
      <dgm:prSet/>
      <dgm:spPr/>
      <dgm:t>
        <a:bodyPr/>
        <a:lstStyle/>
        <a:p>
          <a:endParaRPr lang="en-US"/>
        </a:p>
      </dgm:t>
    </dgm:pt>
    <dgm:pt modelId="{E53AEA13-7FCB-4914-99C7-01ABD124252A}" type="sibTrans" cxnId="{D6E40969-BC9D-461F-B3A4-B79C4054B7FA}">
      <dgm:prSet/>
      <dgm:spPr/>
      <dgm:t>
        <a:bodyPr/>
        <a:lstStyle/>
        <a:p>
          <a:endParaRPr lang="en-US"/>
        </a:p>
      </dgm:t>
    </dgm:pt>
    <dgm:pt modelId="{C8A3EB52-C5DF-401F-993F-793F7C076BF7}">
      <dgm:prSet phldrT="[Text]"/>
      <dgm:spPr/>
      <dgm:t>
        <a:bodyPr/>
        <a:lstStyle/>
        <a:p>
          <a:pPr>
            <a:buNone/>
          </a:pPr>
          <a:r>
            <a:rPr lang="en-GB" dirty="0">
              <a:latin typeface="Times New Roman" panose="02020603050405020304" pitchFamily="18" charset="0"/>
              <a:cs typeface="Times New Roman" panose="02020603050405020304" pitchFamily="18" charset="0"/>
            </a:rPr>
            <a:t>- Heartburn.</a:t>
          </a:r>
          <a:endParaRPr lang="en-US" dirty="0"/>
        </a:p>
      </dgm:t>
    </dgm:pt>
    <dgm:pt modelId="{1BE92FB5-37CD-4FEB-B490-6C9E496F3CAE}" type="parTrans" cxnId="{250E0728-8C6A-4D55-9635-0FD26CAFB4C2}">
      <dgm:prSet/>
      <dgm:spPr/>
      <dgm:t>
        <a:bodyPr/>
        <a:lstStyle/>
        <a:p>
          <a:endParaRPr lang="en-US"/>
        </a:p>
      </dgm:t>
    </dgm:pt>
    <dgm:pt modelId="{DF9166A5-5D00-4A16-9896-16D3F99B4B6D}" type="sibTrans" cxnId="{250E0728-8C6A-4D55-9635-0FD26CAFB4C2}">
      <dgm:prSet/>
      <dgm:spPr/>
      <dgm:t>
        <a:bodyPr/>
        <a:lstStyle/>
        <a:p>
          <a:endParaRPr lang="en-US"/>
        </a:p>
      </dgm:t>
    </dgm:pt>
    <dgm:pt modelId="{8EC0744A-C1BA-43CB-AD71-2014459CCC52}">
      <dgm:prSet/>
      <dgm:spPr/>
      <dgm:t>
        <a:bodyPr/>
        <a:lstStyle/>
        <a:p>
          <a:r>
            <a:rPr lang="en-GB">
              <a:latin typeface="Times New Roman" panose="02020603050405020304" pitchFamily="18" charset="0"/>
              <a:cs typeface="Times New Roman" panose="02020603050405020304" pitchFamily="18" charset="0"/>
            </a:rPr>
            <a:t>- Decreased food intake.</a:t>
          </a:r>
          <a:endParaRPr lang="en-GB" dirty="0">
            <a:latin typeface="Times New Roman" panose="02020603050405020304" pitchFamily="18" charset="0"/>
            <a:cs typeface="Times New Roman" panose="02020603050405020304" pitchFamily="18" charset="0"/>
          </a:endParaRPr>
        </a:p>
      </dgm:t>
    </dgm:pt>
    <dgm:pt modelId="{BD2BF047-1C62-4319-A869-7B82F8989890}" type="parTrans" cxnId="{AF70476A-DBA2-4E49-BD0E-65501E1671E2}">
      <dgm:prSet/>
      <dgm:spPr/>
      <dgm:t>
        <a:bodyPr/>
        <a:lstStyle/>
        <a:p>
          <a:endParaRPr lang="en-US"/>
        </a:p>
      </dgm:t>
    </dgm:pt>
    <dgm:pt modelId="{0380CFCC-3F7E-433D-ABD4-689BDD8C8D3E}" type="sibTrans" cxnId="{AF70476A-DBA2-4E49-BD0E-65501E1671E2}">
      <dgm:prSet/>
      <dgm:spPr/>
      <dgm:t>
        <a:bodyPr/>
        <a:lstStyle/>
        <a:p>
          <a:endParaRPr lang="en-US"/>
        </a:p>
      </dgm:t>
    </dgm:pt>
    <dgm:pt modelId="{2271EEE7-FF2C-4E5C-B3AC-74B31EB5E248}">
      <dgm:prSet/>
      <dgm:spPr/>
      <dgm:t>
        <a:bodyPr/>
        <a:lstStyle/>
        <a:p>
          <a:r>
            <a:rPr lang="en-GB">
              <a:latin typeface="Times New Roman" panose="02020603050405020304" pitchFamily="18" charset="0"/>
              <a:cs typeface="Times New Roman" panose="02020603050405020304" pitchFamily="18" charset="0"/>
            </a:rPr>
            <a:t>- Difficult in swallowing.</a:t>
          </a:r>
          <a:endParaRPr lang="en-GB" dirty="0">
            <a:latin typeface="Times New Roman" panose="02020603050405020304" pitchFamily="18" charset="0"/>
            <a:cs typeface="Times New Roman" panose="02020603050405020304" pitchFamily="18" charset="0"/>
          </a:endParaRPr>
        </a:p>
      </dgm:t>
    </dgm:pt>
    <dgm:pt modelId="{DC77825D-28BC-4773-9567-EA5D4CAEA4B5}" type="parTrans" cxnId="{9DADD1D0-1E58-44E9-ACD4-2FBED69D0BEE}">
      <dgm:prSet/>
      <dgm:spPr/>
      <dgm:t>
        <a:bodyPr/>
        <a:lstStyle/>
        <a:p>
          <a:endParaRPr lang="en-US"/>
        </a:p>
      </dgm:t>
    </dgm:pt>
    <dgm:pt modelId="{5DB1E3CD-B9A4-4E84-A265-95F14F0E5487}" type="sibTrans" cxnId="{9DADD1D0-1E58-44E9-ACD4-2FBED69D0BEE}">
      <dgm:prSet/>
      <dgm:spPr/>
      <dgm:t>
        <a:bodyPr/>
        <a:lstStyle/>
        <a:p>
          <a:endParaRPr lang="en-US"/>
        </a:p>
      </dgm:t>
    </dgm:pt>
    <dgm:pt modelId="{AAFC8607-56C3-4DB0-A0CD-498D528DC8DD}">
      <dgm:prSet/>
      <dgm:spPr/>
      <dgm:t>
        <a:bodyPr/>
        <a:lstStyle/>
        <a:p>
          <a:r>
            <a:rPr lang="en-GB">
              <a:latin typeface="Times New Roman" panose="02020603050405020304" pitchFamily="18" charset="0"/>
              <a:cs typeface="Times New Roman" panose="02020603050405020304" pitchFamily="18" charset="0"/>
            </a:rPr>
            <a:t>- Constipation and fecal impaction.</a:t>
          </a:r>
          <a:endParaRPr lang="en-GB" dirty="0">
            <a:latin typeface="Times New Roman" panose="02020603050405020304" pitchFamily="18" charset="0"/>
            <a:cs typeface="Times New Roman" panose="02020603050405020304" pitchFamily="18" charset="0"/>
          </a:endParaRPr>
        </a:p>
      </dgm:t>
    </dgm:pt>
    <dgm:pt modelId="{418565F8-F3BB-4DA5-B615-31A1270811BE}" type="parTrans" cxnId="{A6759F82-9D63-45EC-9437-4563F1B24AEB}">
      <dgm:prSet/>
      <dgm:spPr/>
      <dgm:t>
        <a:bodyPr/>
        <a:lstStyle/>
        <a:p>
          <a:endParaRPr lang="en-US"/>
        </a:p>
      </dgm:t>
    </dgm:pt>
    <dgm:pt modelId="{11551307-D1B6-4917-993C-B54EA9D16DEE}" type="sibTrans" cxnId="{A6759F82-9D63-45EC-9437-4563F1B24AEB}">
      <dgm:prSet/>
      <dgm:spPr/>
      <dgm:t>
        <a:bodyPr/>
        <a:lstStyle/>
        <a:p>
          <a:endParaRPr lang="en-US"/>
        </a:p>
      </dgm:t>
    </dgm:pt>
    <dgm:pt modelId="{AA82DFB1-347A-4ECC-952E-6743FDF67501}" type="pres">
      <dgm:prSet presAssocID="{AC2F95F4-8A31-4439-A586-BCAAE5B620F3}" presName="diagram" presStyleCnt="0">
        <dgm:presLayoutVars>
          <dgm:dir/>
          <dgm:resizeHandles val="exact"/>
        </dgm:presLayoutVars>
      </dgm:prSet>
      <dgm:spPr/>
    </dgm:pt>
    <dgm:pt modelId="{89BA9CB2-12B9-4E4C-8EA9-0C4FA72A78A9}" type="pres">
      <dgm:prSet presAssocID="{B53CEA6F-40C3-45C5-A67A-A2D13CAB1440}" presName="node" presStyleLbl="node1" presStyleIdx="0" presStyleCnt="8">
        <dgm:presLayoutVars>
          <dgm:bulletEnabled val="1"/>
        </dgm:presLayoutVars>
      </dgm:prSet>
      <dgm:spPr/>
    </dgm:pt>
    <dgm:pt modelId="{2E56A7E9-868C-4891-9FB5-2FD6535DC278}" type="pres">
      <dgm:prSet presAssocID="{2292ACFE-93EF-4C2D-A4B4-F51D815C1B76}" presName="sibTrans" presStyleCnt="0"/>
      <dgm:spPr/>
    </dgm:pt>
    <dgm:pt modelId="{8FF7EBEE-EA4F-4995-9EA2-B1C5913C6DE8}" type="pres">
      <dgm:prSet presAssocID="{76C5C55D-0963-46C9-8F94-27DDB29B2D48}" presName="node" presStyleLbl="node1" presStyleIdx="1" presStyleCnt="8">
        <dgm:presLayoutVars>
          <dgm:bulletEnabled val="1"/>
        </dgm:presLayoutVars>
      </dgm:prSet>
      <dgm:spPr/>
    </dgm:pt>
    <dgm:pt modelId="{57BC481E-D927-4CC3-8DD8-DEDE8E2AF6FD}" type="pres">
      <dgm:prSet presAssocID="{3E89C8A1-C709-4A85-A681-33533D7ED906}" presName="sibTrans" presStyleCnt="0"/>
      <dgm:spPr/>
    </dgm:pt>
    <dgm:pt modelId="{2C7885B3-5AAF-4DA2-B053-9931705292CE}" type="pres">
      <dgm:prSet presAssocID="{B42837CC-2DDF-4501-BC0D-F1E60CB3DF4A}" presName="node" presStyleLbl="node1" presStyleIdx="2" presStyleCnt="8">
        <dgm:presLayoutVars>
          <dgm:bulletEnabled val="1"/>
        </dgm:presLayoutVars>
      </dgm:prSet>
      <dgm:spPr/>
    </dgm:pt>
    <dgm:pt modelId="{F47D8715-8731-4D6D-B3AF-9541BE0B41FB}" type="pres">
      <dgm:prSet presAssocID="{517223F1-885F-4F62-8AB8-CFC65385C7E6}" presName="sibTrans" presStyleCnt="0"/>
      <dgm:spPr/>
    </dgm:pt>
    <dgm:pt modelId="{56608104-C8A0-4C8F-8E44-4C87AF24C813}" type="pres">
      <dgm:prSet presAssocID="{1648C34D-43B9-4448-8AEB-9598FBA34836}" presName="node" presStyleLbl="node1" presStyleIdx="3" presStyleCnt="8">
        <dgm:presLayoutVars>
          <dgm:bulletEnabled val="1"/>
        </dgm:presLayoutVars>
      </dgm:prSet>
      <dgm:spPr/>
    </dgm:pt>
    <dgm:pt modelId="{1DF2A842-AB96-4E37-9B85-59CB6269B60B}" type="pres">
      <dgm:prSet presAssocID="{E53AEA13-7FCB-4914-99C7-01ABD124252A}" presName="sibTrans" presStyleCnt="0"/>
      <dgm:spPr/>
    </dgm:pt>
    <dgm:pt modelId="{174738BE-89D4-4F7F-8A9E-C513441CFC7F}" type="pres">
      <dgm:prSet presAssocID="{C8A3EB52-C5DF-401F-993F-793F7C076BF7}" presName="node" presStyleLbl="node1" presStyleIdx="4" presStyleCnt="8">
        <dgm:presLayoutVars>
          <dgm:bulletEnabled val="1"/>
        </dgm:presLayoutVars>
      </dgm:prSet>
      <dgm:spPr/>
    </dgm:pt>
    <dgm:pt modelId="{50BF24C1-51A2-4B7C-954C-C5AD88A6EB9E}" type="pres">
      <dgm:prSet presAssocID="{DF9166A5-5D00-4A16-9896-16D3F99B4B6D}" presName="sibTrans" presStyleCnt="0"/>
      <dgm:spPr/>
    </dgm:pt>
    <dgm:pt modelId="{74DE9F27-6928-41E5-96D8-015827CB9955}" type="pres">
      <dgm:prSet presAssocID="{AAFC8607-56C3-4DB0-A0CD-498D528DC8DD}" presName="node" presStyleLbl="node1" presStyleIdx="5" presStyleCnt="8">
        <dgm:presLayoutVars>
          <dgm:bulletEnabled val="1"/>
        </dgm:presLayoutVars>
      </dgm:prSet>
      <dgm:spPr/>
    </dgm:pt>
    <dgm:pt modelId="{165E8A33-E05F-4DD0-A2DE-4B626F7031F0}" type="pres">
      <dgm:prSet presAssocID="{11551307-D1B6-4917-993C-B54EA9D16DEE}" presName="sibTrans" presStyleCnt="0"/>
      <dgm:spPr/>
    </dgm:pt>
    <dgm:pt modelId="{C766AFF7-0467-4EA3-ABFF-81215055E980}" type="pres">
      <dgm:prSet presAssocID="{2271EEE7-FF2C-4E5C-B3AC-74B31EB5E248}" presName="node" presStyleLbl="node1" presStyleIdx="6" presStyleCnt="8">
        <dgm:presLayoutVars>
          <dgm:bulletEnabled val="1"/>
        </dgm:presLayoutVars>
      </dgm:prSet>
      <dgm:spPr/>
    </dgm:pt>
    <dgm:pt modelId="{A78180C6-B880-4DDF-8D03-A3379EABAC30}" type="pres">
      <dgm:prSet presAssocID="{5DB1E3CD-B9A4-4E84-A265-95F14F0E5487}" presName="sibTrans" presStyleCnt="0"/>
      <dgm:spPr/>
    </dgm:pt>
    <dgm:pt modelId="{E6EC36BC-7037-4F48-9A7C-47FD823D5500}" type="pres">
      <dgm:prSet presAssocID="{8EC0744A-C1BA-43CB-AD71-2014459CCC52}" presName="node" presStyleLbl="node1" presStyleIdx="7" presStyleCnt="8">
        <dgm:presLayoutVars>
          <dgm:bulletEnabled val="1"/>
        </dgm:presLayoutVars>
      </dgm:prSet>
      <dgm:spPr/>
    </dgm:pt>
  </dgm:ptLst>
  <dgm:cxnLst>
    <dgm:cxn modelId="{8C8A2711-3981-4AB5-9337-B4DB685138CF}" type="presOf" srcId="{76C5C55D-0963-46C9-8F94-27DDB29B2D48}" destId="{8FF7EBEE-EA4F-4995-9EA2-B1C5913C6DE8}" srcOrd="0" destOrd="0" presId="urn:microsoft.com/office/officeart/2005/8/layout/default"/>
    <dgm:cxn modelId="{04A01A1E-747D-47D4-A63B-1159C09D8A16}" srcId="{AC2F95F4-8A31-4439-A586-BCAAE5B620F3}" destId="{B53CEA6F-40C3-45C5-A67A-A2D13CAB1440}" srcOrd="0" destOrd="0" parTransId="{C87CD9FE-67E8-4B55-9A4F-A6D2E1D11436}" sibTransId="{2292ACFE-93EF-4C2D-A4B4-F51D815C1B76}"/>
    <dgm:cxn modelId="{250E0728-8C6A-4D55-9635-0FD26CAFB4C2}" srcId="{AC2F95F4-8A31-4439-A586-BCAAE5B620F3}" destId="{C8A3EB52-C5DF-401F-993F-793F7C076BF7}" srcOrd="4" destOrd="0" parTransId="{1BE92FB5-37CD-4FEB-B490-6C9E496F3CAE}" sibTransId="{DF9166A5-5D00-4A16-9896-16D3F99B4B6D}"/>
    <dgm:cxn modelId="{77853E2D-8A8B-4DCA-A73C-7AA18B46619B}" type="presOf" srcId="{B42837CC-2DDF-4501-BC0D-F1E60CB3DF4A}" destId="{2C7885B3-5AAF-4DA2-B053-9931705292CE}" srcOrd="0" destOrd="0" presId="urn:microsoft.com/office/officeart/2005/8/layout/default"/>
    <dgm:cxn modelId="{6B339934-0EBC-412D-A5B9-398DD6AC60EC}" type="presOf" srcId="{1648C34D-43B9-4448-8AEB-9598FBA34836}" destId="{56608104-C8A0-4C8F-8E44-4C87AF24C813}" srcOrd="0" destOrd="0" presId="urn:microsoft.com/office/officeart/2005/8/layout/default"/>
    <dgm:cxn modelId="{D6E40969-BC9D-461F-B3A4-B79C4054B7FA}" srcId="{AC2F95F4-8A31-4439-A586-BCAAE5B620F3}" destId="{1648C34D-43B9-4448-8AEB-9598FBA34836}" srcOrd="3" destOrd="0" parTransId="{34BF8220-09D8-44D3-820E-46711A99897B}" sibTransId="{E53AEA13-7FCB-4914-99C7-01ABD124252A}"/>
    <dgm:cxn modelId="{AF70476A-DBA2-4E49-BD0E-65501E1671E2}" srcId="{AC2F95F4-8A31-4439-A586-BCAAE5B620F3}" destId="{8EC0744A-C1BA-43CB-AD71-2014459CCC52}" srcOrd="7" destOrd="0" parTransId="{BD2BF047-1C62-4319-A869-7B82F8989890}" sibTransId="{0380CFCC-3F7E-433D-ABD4-689BDD8C8D3E}"/>
    <dgm:cxn modelId="{491A204B-0BCE-44A1-AA21-FBCAD0FE3F13}" type="presOf" srcId="{8EC0744A-C1BA-43CB-AD71-2014459CCC52}" destId="{E6EC36BC-7037-4F48-9A7C-47FD823D5500}" srcOrd="0" destOrd="0" presId="urn:microsoft.com/office/officeart/2005/8/layout/default"/>
    <dgm:cxn modelId="{700B4671-F0AB-4068-8556-FD2FD906E361}" srcId="{AC2F95F4-8A31-4439-A586-BCAAE5B620F3}" destId="{B42837CC-2DDF-4501-BC0D-F1E60CB3DF4A}" srcOrd="2" destOrd="0" parTransId="{BC010EB4-4F57-425B-9BFA-3ACB4836E10A}" sibTransId="{517223F1-885F-4F62-8AB8-CFC65385C7E6}"/>
    <dgm:cxn modelId="{E53AF452-AB93-4A1C-843D-269E2DCE4348}" type="presOf" srcId="{AAFC8607-56C3-4DB0-A0CD-498D528DC8DD}" destId="{74DE9F27-6928-41E5-96D8-015827CB9955}" srcOrd="0" destOrd="0" presId="urn:microsoft.com/office/officeart/2005/8/layout/default"/>
    <dgm:cxn modelId="{A6759F82-9D63-45EC-9437-4563F1B24AEB}" srcId="{AC2F95F4-8A31-4439-A586-BCAAE5B620F3}" destId="{AAFC8607-56C3-4DB0-A0CD-498D528DC8DD}" srcOrd="5" destOrd="0" parTransId="{418565F8-F3BB-4DA5-B615-31A1270811BE}" sibTransId="{11551307-D1B6-4917-993C-B54EA9D16DEE}"/>
    <dgm:cxn modelId="{43D8909F-204F-493E-A782-A041E436A3BC}" srcId="{AC2F95F4-8A31-4439-A586-BCAAE5B620F3}" destId="{76C5C55D-0963-46C9-8F94-27DDB29B2D48}" srcOrd="1" destOrd="0" parTransId="{CC67829F-F739-4E58-A473-F8798D1CB740}" sibTransId="{3E89C8A1-C709-4A85-A681-33533D7ED906}"/>
    <dgm:cxn modelId="{A85BAEAC-D36B-4E58-8710-10979634DA08}" type="presOf" srcId="{B53CEA6F-40C3-45C5-A67A-A2D13CAB1440}" destId="{89BA9CB2-12B9-4E4C-8EA9-0C4FA72A78A9}" srcOrd="0" destOrd="0" presId="urn:microsoft.com/office/officeart/2005/8/layout/default"/>
    <dgm:cxn modelId="{AFE89CBE-6430-4CEF-A6E3-7015914ADB9F}" type="presOf" srcId="{2271EEE7-FF2C-4E5C-B3AC-74B31EB5E248}" destId="{C766AFF7-0467-4EA3-ABFF-81215055E980}" srcOrd="0" destOrd="0" presId="urn:microsoft.com/office/officeart/2005/8/layout/default"/>
    <dgm:cxn modelId="{9DADD1D0-1E58-44E9-ACD4-2FBED69D0BEE}" srcId="{AC2F95F4-8A31-4439-A586-BCAAE5B620F3}" destId="{2271EEE7-FF2C-4E5C-B3AC-74B31EB5E248}" srcOrd="6" destOrd="0" parTransId="{DC77825D-28BC-4773-9567-EA5D4CAEA4B5}" sibTransId="{5DB1E3CD-B9A4-4E84-A265-95F14F0E5487}"/>
    <dgm:cxn modelId="{C8D5F0F9-FB82-4B01-B768-F0FAADBA149A}" type="presOf" srcId="{C8A3EB52-C5DF-401F-993F-793F7C076BF7}" destId="{174738BE-89D4-4F7F-8A9E-C513441CFC7F}" srcOrd="0" destOrd="0" presId="urn:microsoft.com/office/officeart/2005/8/layout/default"/>
    <dgm:cxn modelId="{ADDF69FF-E13A-4E11-B527-D2BB559F7315}" type="presOf" srcId="{AC2F95F4-8A31-4439-A586-BCAAE5B620F3}" destId="{AA82DFB1-347A-4ECC-952E-6743FDF67501}" srcOrd="0" destOrd="0" presId="urn:microsoft.com/office/officeart/2005/8/layout/default"/>
    <dgm:cxn modelId="{47FC3774-BFAE-4D79-9294-20EBE71CF2A9}" type="presParOf" srcId="{AA82DFB1-347A-4ECC-952E-6743FDF67501}" destId="{89BA9CB2-12B9-4E4C-8EA9-0C4FA72A78A9}" srcOrd="0" destOrd="0" presId="urn:microsoft.com/office/officeart/2005/8/layout/default"/>
    <dgm:cxn modelId="{AA11CE78-9975-46A6-81C6-537C08AEE564}" type="presParOf" srcId="{AA82DFB1-347A-4ECC-952E-6743FDF67501}" destId="{2E56A7E9-868C-4891-9FB5-2FD6535DC278}" srcOrd="1" destOrd="0" presId="urn:microsoft.com/office/officeart/2005/8/layout/default"/>
    <dgm:cxn modelId="{9AD56388-F1DD-4286-8A49-F8697A345294}" type="presParOf" srcId="{AA82DFB1-347A-4ECC-952E-6743FDF67501}" destId="{8FF7EBEE-EA4F-4995-9EA2-B1C5913C6DE8}" srcOrd="2" destOrd="0" presId="urn:microsoft.com/office/officeart/2005/8/layout/default"/>
    <dgm:cxn modelId="{C8843CFA-C385-4673-8940-769E45A1302B}" type="presParOf" srcId="{AA82DFB1-347A-4ECC-952E-6743FDF67501}" destId="{57BC481E-D927-4CC3-8DD8-DEDE8E2AF6FD}" srcOrd="3" destOrd="0" presId="urn:microsoft.com/office/officeart/2005/8/layout/default"/>
    <dgm:cxn modelId="{B8091BA9-0DC3-4B61-9C38-9BDBAAE2129F}" type="presParOf" srcId="{AA82DFB1-347A-4ECC-952E-6743FDF67501}" destId="{2C7885B3-5AAF-4DA2-B053-9931705292CE}" srcOrd="4" destOrd="0" presId="urn:microsoft.com/office/officeart/2005/8/layout/default"/>
    <dgm:cxn modelId="{E8F803DA-1D47-4465-9FE2-C7DBCB8E84DB}" type="presParOf" srcId="{AA82DFB1-347A-4ECC-952E-6743FDF67501}" destId="{F47D8715-8731-4D6D-B3AF-9541BE0B41FB}" srcOrd="5" destOrd="0" presId="urn:microsoft.com/office/officeart/2005/8/layout/default"/>
    <dgm:cxn modelId="{A6D3688D-C694-4E41-A894-3B37775BD6DB}" type="presParOf" srcId="{AA82DFB1-347A-4ECC-952E-6743FDF67501}" destId="{56608104-C8A0-4C8F-8E44-4C87AF24C813}" srcOrd="6" destOrd="0" presId="urn:microsoft.com/office/officeart/2005/8/layout/default"/>
    <dgm:cxn modelId="{BFC9B0C8-D676-4FD6-8A5A-A75E8BFE59F2}" type="presParOf" srcId="{AA82DFB1-347A-4ECC-952E-6743FDF67501}" destId="{1DF2A842-AB96-4E37-9B85-59CB6269B60B}" srcOrd="7" destOrd="0" presId="urn:microsoft.com/office/officeart/2005/8/layout/default"/>
    <dgm:cxn modelId="{38024283-42C9-49D6-BFA4-34739D7093AD}" type="presParOf" srcId="{AA82DFB1-347A-4ECC-952E-6743FDF67501}" destId="{174738BE-89D4-4F7F-8A9E-C513441CFC7F}" srcOrd="8" destOrd="0" presId="urn:microsoft.com/office/officeart/2005/8/layout/default"/>
    <dgm:cxn modelId="{CB1F6429-D76D-4549-B26D-BBE5D9E1A003}" type="presParOf" srcId="{AA82DFB1-347A-4ECC-952E-6743FDF67501}" destId="{50BF24C1-51A2-4B7C-954C-C5AD88A6EB9E}" srcOrd="9" destOrd="0" presId="urn:microsoft.com/office/officeart/2005/8/layout/default"/>
    <dgm:cxn modelId="{6DC24D42-BD4C-4047-A34D-5CEE3659A745}" type="presParOf" srcId="{AA82DFB1-347A-4ECC-952E-6743FDF67501}" destId="{74DE9F27-6928-41E5-96D8-015827CB9955}" srcOrd="10" destOrd="0" presId="urn:microsoft.com/office/officeart/2005/8/layout/default"/>
    <dgm:cxn modelId="{3515C243-4EF5-441C-BF28-D93A7D6DED77}" type="presParOf" srcId="{AA82DFB1-347A-4ECC-952E-6743FDF67501}" destId="{165E8A33-E05F-4DD0-A2DE-4B626F7031F0}" srcOrd="11" destOrd="0" presId="urn:microsoft.com/office/officeart/2005/8/layout/default"/>
    <dgm:cxn modelId="{CEB71D62-F14D-4A69-9C1D-EB902E3BF1AB}" type="presParOf" srcId="{AA82DFB1-347A-4ECC-952E-6743FDF67501}" destId="{C766AFF7-0467-4EA3-ABFF-81215055E980}" srcOrd="12" destOrd="0" presId="urn:microsoft.com/office/officeart/2005/8/layout/default"/>
    <dgm:cxn modelId="{FA45057A-08A5-4301-9025-41B5C77746E0}" type="presParOf" srcId="{AA82DFB1-347A-4ECC-952E-6743FDF67501}" destId="{A78180C6-B880-4DDF-8D03-A3379EABAC30}" srcOrd="13" destOrd="0" presId="urn:microsoft.com/office/officeart/2005/8/layout/default"/>
    <dgm:cxn modelId="{8F5FECB9-CCE1-4ADA-A209-6DC58C0582B5}" type="presParOf" srcId="{AA82DFB1-347A-4ECC-952E-6743FDF67501}" destId="{E6EC36BC-7037-4F48-9A7C-47FD823D5500}"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DF46C1-2A5D-4B90-A8E5-391DBF8478DE}">
      <dsp:nvSpPr>
        <dsp:cNvPr id="0" name=""/>
        <dsp:cNvSpPr/>
      </dsp:nvSpPr>
      <dsp:spPr>
        <a:xfrm>
          <a:off x="0" y="176800"/>
          <a:ext cx="3809999" cy="228600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1.</a:t>
          </a:r>
          <a:r>
            <a:rPr lang="en-GB" sz="3000" kern="1200" dirty="0">
              <a:latin typeface="Times New Roman" panose="02020603050405020304" pitchFamily="18" charset="0"/>
              <a:cs typeface="Times New Roman" panose="02020603050405020304" pitchFamily="18" charset="0"/>
            </a:rPr>
            <a:t> Increase bone resorption </a:t>
          </a:r>
          <a:endParaRPr lang="en-US" sz="3000" kern="1200" dirty="0"/>
        </a:p>
      </dsp:txBody>
      <dsp:txXfrm>
        <a:off x="0" y="176800"/>
        <a:ext cx="3809999" cy="2286000"/>
      </dsp:txXfrm>
    </dsp:sp>
    <dsp:sp modelId="{28ECC71C-0FE6-4AEC-92A3-6F6C1311FCFF}">
      <dsp:nvSpPr>
        <dsp:cNvPr id="0" name=""/>
        <dsp:cNvSpPr/>
      </dsp:nvSpPr>
      <dsp:spPr>
        <a:xfrm>
          <a:off x="4191000" y="176800"/>
          <a:ext cx="3809999" cy="228600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2.</a:t>
          </a:r>
          <a:r>
            <a:rPr lang="en-GB" sz="3000" kern="1200" dirty="0">
              <a:latin typeface="Times New Roman" panose="02020603050405020304" pitchFamily="18" charset="0"/>
              <a:cs typeface="Times New Roman" panose="02020603050405020304" pitchFamily="18" charset="0"/>
            </a:rPr>
            <a:t> Diminished calcium absorption.</a:t>
          </a:r>
          <a:endParaRPr lang="en-US" sz="3000" kern="1200" dirty="0"/>
        </a:p>
      </dsp:txBody>
      <dsp:txXfrm>
        <a:off x="4191000" y="176800"/>
        <a:ext cx="3809999" cy="2286000"/>
      </dsp:txXfrm>
    </dsp:sp>
    <dsp:sp modelId="{0F762FF2-0839-4647-BB51-C9317D19DD42}">
      <dsp:nvSpPr>
        <dsp:cNvPr id="0" name=""/>
        <dsp:cNvSpPr/>
      </dsp:nvSpPr>
      <dsp:spPr>
        <a:xfrm>
          <a:off x="8382000" y="176800"/>
          <a:ext cx="3809999" cy="228600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3.</a:t>
          </a:r>
          <a:r>
            <a:rPr lang="en-GB" sz="3000" kern="1200" dirty="0">
              <a:latin typeface="Times New Roman" panose="02020603050405020304" pitchFamily="18" charset="0"/>
              <a:cs typeface="Times New Roman" panose="02020603050405020304" pitchFamily="18" charset="0"/>
            </a:rPr>
            <a:t> Increased serum parathyroid hormone.</a:t>
          </a:r>
          <a:endParaRPr lang="en-US" sz="3000" kern="1200" dirty="0"/>
        </a:p>
      </dsp:txBody>
      <dsp:txXfrm>
        <a:off x="8382000" y="176800"/>
        <a:ext cx="3809999" cy="2286000"/>
      </dsp:txXfrm>
    </dsp:sp>
    <dsp:sp modelId="{5EB5C0C4-4444-4AC0-95BC-B801FF7EBE78}">
      <dsp:nvSpPr>
        <dsp:cNvPr id="0" name=""/>
        <dsp:cNvSpPr/>
      </dsp:nvSpPr>
      <dsp:spPr>
        <a:xfrm>
          <a:off x="1804816" y="2843801"/>
          <a:ext cx="3809999" cy="228600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Font typeface="+mj-lt"/>
            <a:buNone/>
          </a:pPr>
          <a:r>
            <a:rPr lang="en-GB" sz="3000" kern="1200" dirty="0">
              <a:latin typeface="Times New Roman" panose="02020603050405020304" pitchFamily="18" charset="0"/>
              <a:cs typeface="Times New Roman" panose="02020603050405020304" pitchFamily="18" charset="0"/>
            </a:rPr>
            <a:t>4.Decreased </a:t>
          </a:r>
          <a:r>
            <a:rPr lang="en-GB" sz="3000" kern="1200" dirty="0" err="1">
              <a:latin typeface="Times New Roman" panose="02020603050405020304" pitchFamily="18" charset="0"/>
              <a:cs typeface="Times New Roman" panose="02020603050405020304" pitchFamily="18" charset="0"/>
            </a:rPr>
            <a:t>estrogen</a:t>
          </a:r>
          <a:r>
            <a:rPr lang="en-GB" sz="3000" kern="1200" dirty="0">
              <a:latin typeface="Times New Roman" panose="02020603050405020304" pitchFamily="18" charset="0"/>
              <a:cs typeface="Times New Roman" panose="02020603050405020304" pitchFamily="18" charset="0"/>
            </a:rPr>
            <a:t> in women and testosterone in men.</a:t>
          </a:r>
          <a:endParaRPr lang="en-US" sz="3000" kern="1200" dirty="0"/>
        </a:p>
      </dsp:txBody>
      <dsp:txXfrm>
        <a:off x="1804816" y="2843801"/>
        <a:ext cx="3809999" cy="2286000"/>
      </dsp:txXfrm>
    </dsp:sp>
    <dsp:sp modelId="{941B6FB6-CAA4-48FA-810B-9757015E47EF}">
      <dsp:nvSpPr>
        <dsp:cNvPr id="0" name=""/>
        <dsp:cNvSpPr/>
      </dsp:nvSpPr>
      <dsp:spPr>
        <a:xfrm>
          <a:off x="5995816" y="2843800"/>
          <a:ext cx="4391367" cy="228600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5.</a:t>
          </a:r>
          <a:r>
            <a:rPr lang="en-GB" sz="3000" kern="1200" dirty="0">
              <a:latin typeface="Times New Roman" panose="02020603050405020304" pitchFamily="18" charset="0"/>
              <a:cs typeface="Times New Roman" panose="02020603050405020304" pitchFamily="18" charset="0"/>
            </a:rPr>
            <a:t> These changes lead to decrease in bone mass and minerals and thus the bones become easy to fracture. </a:t>
          </a:r>
          <a:endParaRPr lang="en-US" sz="3000" kern="1200" dirty="0"/>
        </a:p>
      </dsp:txBody>
      <dsp:txXfrm>
        <a:off x="5995816" y="2843800"/>
        <a:ext cx="4391367" cy="2286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14866C-6A95-4431-AC27-4FB7ACD65014}">
      <dsp:nvSpPr>
        <dsp:cNvPr id="0" name=""/>
        <dsp:cNvSpPr/>
      </dsp:nvSpPr>
      <dsp:spPr>
        <a:xfrm>
          <a:off x="3571" y="867912"/>
          <a:ext cx="2833687" cy="170021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endParaRPr lang="en-GB" sz="3200" kern="1200" dirty="0">
            <a:latin typeface="Times New Roman" panose="02020603050405020304" pitchFamily="18" charset="0"/>
            <a:cs typeface="Times New Roman" panose="02020603050405020304" pitchFamily="18" charset="0"/>
          </a:endParaRPr>
        </a:p>
        <a:p>
          <a:pPr marL="0" lvl="0" indent="0" algn="ctr" defTabSz="1422400">
            <a:lnSpc>
              <a:spcPct val="90000"/>
            </a:lnSpc>
            <a:spcBef>
              <a:spcPct val="0"/>
            </a:spcBef>
            <a:spcAft>
              <a:spcPct val="35000"/>
            </a:spcAft>
            <a:buNone/>
          </a:pPr>
          <a:r>
            <a:rPr lang="en-GB" sz="3200" kern="1200" dirty="0">
              <a:latin typeface="Times New Roman" panose="02020603050405020304" pitchFamily="18" charset="0"/>
              <a:cs typeface="Times New Roman" panose="02020603050405020304" pitchFamily="18" charset="0"/>
            </a:rPr>
            <a:t>Pain</a:t>
          </a:r>
        </a:p>
        <a:p>
          <a:pPr marL="0" lvl="0" indent="0" algn="ctr" defTabSz="1422400">
            <a:lnSpc>
              <a:spcPct val="90000"/>
            </a:lnSpc>
            <a:spcBef>
              <a:spcPct val="0"/>
            </a:spcBef>
            <a:spcAft>
              <a:spcPct val="35000"/>
            </a:spcAft>
            <a:buNone/>
          </a:pPr>
          <a:endParaRPr lang="en-US" sz="3200" kern="1200" dirty="0"/>
        </a:p>
      </dsp:txBody>
      <dsp:txXfrm>
        <a:off x="3571" y="867912"/>
        <a:ext cx="2833687" cy="1700212"/>
      </dsp:txXfrm>
    </dsp:sp>
    <dsp:sp modelId="{0BD93E52-C776-4FB7-BCE4-07348A97C2C8}">
      <dsp:nvSpPr>
        <dsp:cNvPr id="0" name=""/>
        <dsp:cNvSpPr/>
      </dsp:nvSpPr>
      <dsp:spPr>
        <a:xfrm>
          <a:off x="3120627" y="867912"/>
          <a:ext cx="2833687" cy="170021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latin typeface="Times New Roman" panose="02020603050405020304" pitchFamily="18" charset="0"/>
              <a:cs typeface="Times New Roman" panose="02020603050405020304" pitchFamily="18" charset="0"/>
            </a:rPr>
            <a:t>Impaired mobility</a:t>
          </a:r>
        </a:p>
      </dsp:txBody>
      <dsp:txXfrm>
        <a:off x="3120627" y="867912"/>
        <a:ext cx="2833687" cy="1700212"/>
      </dsp:txXfrm>
    </dsp:sp>
    <dsp:sp modelId="{03459687-A6F0-4EA8-997D-5FF7245E0861}">
      <dsp:nvSpPr>
        <dsp:cNvPr id="0" name=""/>
        <dsp:cNvSpPr/>
      </dsp:nvSpPr>
      <dsp:spPr>
        <a:xfrm>
          <a:off x="6237683" y="867912"/>
          <a:ext cx="2833687" cy="170021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latin typeface="Times New Roman" panose="02020603050405020304" pitchFamily="18" charset="0"/>
              <a:cs typeface="Times New Roman" panose="02020603050405020304" pitchFamily="18" charset="0"/>
            </a:rPr>
            <a:t>Self-care deficit</a:t>
          </a:r>
        </a:p>
      </dsp:txBody>
      <dsp:txXfrm>
        <a:off x="6237683" y="867912"/>
        <a:ext cx="2833687" cy="1700212"/>
      </dsp:txXfrm>
    </dsp:sp>
    <dsp:sp modelId="{61350F07-6E10-46FB-803C-D5232DBD8A2C}">
      <dsp:nvSpPr>
        <dsp:cNvPr id="0" name=""/>
        <dsp:cNvSpPr/>
      </dsp:nvSpPr>
      <dsp:spPr>
        <a:xfrm>
          <a:off x="9354739" y="867912"/>
          <a:ext cx="2833687" cy="170021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latin typeface="Times New Roman" panose="02020603050405020304" pitchFamily="18" charset="0"/>
              <a:cs typeface="Times New Roman" panose="02020603050405020304" pitchFamily="18" charset="0"/>
            </a:rPr>
            <a:t> </a:t>
          </a:r>
        </a:p>
        <a:p>
          <a:pPr marL="0" lvl="0" indent="0" algn="ctr" defTabSz="1422400">
            <a:lnSpc>
              <a:spcPct val="90000"/>
            </a:lnSpc>
            <a:spcBef>
              <a:spcPct val="0"/>
            </a:spcBef>
            <a:spcAft>
              <a:spcPct val="35000"/>
            </a:spcAft>
            <a:buNone/>
          </a:pPr>
          <a:r>
            <a:rPr lang="en-GB" sz="3200" kern="1200" dirty="0">
              <a:latin typeface="Times New Roman" panose="02020603050405020304" pitchFamily="18" charset="0"/>
              <a:cs typeface="Times New Roman" panose="02020603050405020304" pitchFamily="18" charset="0"/>
            </a:rPr>
            <a:t>Increased risk of fall</a:t>
          </a:r>
        </a:p>
        <a:p>
          <a:pPr marL="0" lvl="0" indent="0" algn="ctr" defTabSz="1422400">
            <a:lnSpc>
              <a:spcPct val="90000"/>
            </a:lnSpc>
            <a:spcBef>
              <a:spcPct val="0"/>
            </a:spcBef>
            <a:spcAft>
              <a:spcPct val="35000"/>
            </a:spcAft>
            <a:buNone/>
          </a:pPr>
          <a:endParaRPr lang="en-US" sz="3200" kern="1200" dirty="0"/>
        </a:p>
      </dsp:txBody>
      <dsp:txXfrm>
        <a:off x="9354739" y="867912"/>
        <a:ext cx="2833687" cy="1700212"/>
      </dsp:txXfrm>
    </dsp:sp>
    <dsp:sp modelId="{07FBD5BE-A189-4B6E-921E-7E540062A192}">
      <dsp:nvSpPr>
        <dsp:cNvPr id="0" name=""/>
        <dsp:cNvSpPr/>
      </dsp:nvSpPr>
      <dsp:spPr>
        <a:xfrm>
          <a:off x="1562099" y="2851493"/>
          <a:ext cx="2833687" cy="170021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dirty="0">
              <a:latin typeface="Times New Roman" panose="02020603050405020304" pitchFamily="18" charset="0"/>
              <a:cs typeface="Times New Roman" panose="02020603050405020304" pitchFamily="18" charset="0"/>
            </a:rPr>
            <a:t> Increased risk of infection</a:t>
          </a:r>
        </a:p>
      </dsp:txBody>
      <dsp:txXfrm>
        <a:off x="1562099" y="2851493"/>
        <a:ext cx="2833687" cy="1700212"/>
      </dsp:txXfrm>
    </dsp:sp>
    <dsp:sp modelId="{0E5D3105-695E-4C10-A4DE-FFF1E152EE8F}">
      <dsp:nvSpPr>
        <dsp:cNvPr id="0" name=""/>
        <dsp:cNvSpPr/>
      </dsp:nvSpPr>
      <dsp:spPr>
        <a:xfrm>
          <a:off x="4679155" y="2851493"/>
          <a:ext cx="2833687" cy="170021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a:latin typeface="Times New Roman" panose="02020603050405020304" pitchFamily="18" charset="0"/>
              <a:cs typeface="Times New Roman" panose="02020603050405020304" pitchFamily="18" charset="0"/>
            </a:rPr>
            <a:t>- Osteoporosis</a:t>
          </a:r>
          <a:endParaRPr lang="en-GB" sz="3200" kern="1200" dirty="0">
            <a:latin typeface="Times New Roman" panose="02020603050405020304" pitchFamily="18" charset="0"/>
            <a:cs typeface="Times New Roman" panose="02020603050405020304" pitchFamily="18" charset="0"/>
          </a:endParaRPr>
        </a:p>
      </dsp:txBody>
      <dsp:txXfrm>
        <a:off x="4679155" y="2851493"/>
        <a:ext cx="2833687" cy="1700212"/>
      </dsp:txXfrm>
    </dsp:sp>
    <dsp:sp modelId="{B4361D3E-AA6A-48D1-AFA8-92408B5CDDDD}">
      <dsp:nvSpPr>
        <dsp:cNvPr id="0" name=""/>
        <dsp:cNvSpPr/>
      </dsp:nvSpPr>
      <dsp:spPr>
        <a:xfrm>
          <a:off x="7796211" y="2851493"/>
          <a:ext cx="2833687" cy="170021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kern="1200">
              <a:latin typeface="Times New Roman" panose="02020603050405020304" pitchFamily="18" charset="0"/>
              <a:cs typeface="Times New Roman" panose="02020603050405020304" pitchFamily="18" charset="0"/>
            </a:rPr>
            <a:t>- Increased risk of fracture</a:t>
          </a:r>
          <a:endParaRPr lang="en-US" sz="3200" kern="1200" dirty="0"/>
        </a:p>
      </dsp:txBody>
      <dsp:txXfrm>
        <a:off x="7796211" y="2851493"/>
        <a:ext cx="2833687" cy="17002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A2C376-5305-4E16-B730-313D5A45F8D3}">
      <dsp:nvSpPr>
        <dsp:cNvPr id="0" name=""/>
        <dsp:cNvSpPr/>
      </dsp:nvSpPr>
      <dsp:spPr>
        <a:xfrm>
          <a:off x="0" y="485025"/>
          <a:ext cx="3809999" cy="228600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dirty="0">
              <a:latin typeface="Times New Roman" panose="02020603050405020304" pitchFamily="18" charset="0"/>
              <a:cs typeface="Times New Roman" panose="02020603050405020304" pitchFamily="18" charset="0"/>
            </a:rPr>
            <a:t>Slow healing.</a:t>
          </a:r>
          <a:endParaRPr lang="en-US" sz="3900" kern="1200" dirty="0"/>
        </a:p>
      </dsp:txBody>
      <dsp:txXfrm>
        <a:off x="0" y="485025"/>
        <a:ext cx="3809999" cy="2286000"/>
      </dsp:txXfrm>
    </dsp:sp>
    <dsp:sp modelId="{3D12EDD6-0F4F-4582-B3BE-914E40E56378}">
      <dsp:nvSpPr>
        <dsp:cNvPr id="0" name=""/>
        <dsp:cNvSpPr/>
      </dsp:nvSpPr>
      <dsp:spPr>
        <a:xfrm>
          <a:off x="4191000" y="485025"/>
          <a:ext cx="3809999" cy="2286000"/>
        </a:xfrm>
        <a:prstGeom prst="rect">
          <a:avLst/>
        </a:prstGeom>
        <a:solidFill>
          <a:schemeClr val="accent3">
            <a:hueOff val="542120"/>
            <a:satOff val="20000"/>
            <a:lumOff val="-294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dirty="0">
              <a:latin typeface="Times New Roman" panose="02020603050405020304" pitchFamily="18" charset="0"/>
              <a:cs typeface="Times New Roman" panose="02020603050405020304" pitchFamily="18" charset="0"/>
            </a:rPr>
            <a:t>Increase risk of skin damage.</a:t>
          </a:r>
          <a:endParaRPr lang="en-US" sz="3900" kern="1200" dirty="0"/>
        </a:p>
      </dsp:txBody>
      <dsp:txXfrm>
        <a:off x="4191000" y="485025"/>
        <a:ext cx="3809999" cy="2286000"/>
      </dsp:txXfrm>
    </dsp:sp>
    <dsp:sp modelId="{218A4EA6-549A-45DB-83B9-51B8521D79BB}">
      <dsp:nvSpPr>
        <dsp:cNvPr id="0" name=""/>
        <dsp:cNvSpPr/>
      </dsp:nvSpPr>
      <dsp:spPr>
        <a:xfrm>
          <a:off x="8382000" y="485025"/>
          <a:ext cx="3809999" cy="2286000"/>
        </a:xfrm>
        <a:prstGeom prst="rect">
          <a:avLst/>
        </a:prstGeom>
        <a:solidFill>
          <a:schemeClr val="accent3">
            <a:hueOff val="1084240"/>
            <a:satOff val="40000"/>
            <a:lumOff val="-588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dirty="0">
              <a:latin typeface="Times New Roman" panose="02020603050405020304" pitchFamily="18" charset="0"/>
              <a:cs typeface="Times New Roman" panose="02020603050405020304" pitchFamily="18" charset="0"/>
            </a:rPr>
            <a:t>Dryness of skin.</a:t>
          </a:r>
          <a:endParaRPr lang="en-US" sz="3900" kern="1200" dirty="0"/>
        </a:p>
      </dsp:txBody>
      <dsp:txXfrm>
        <a:off x="8382000" y="485025"/>
        <a:ext cx="3809999" cy="2286000"/>
      </dsp:txXfrm>
    </dsp:sp>
    <dsp:sp modelId="{2DC40C94-9528-4A61-8A54-133359FAF5EC}">
      <dsp:nvSpPr>
        <dsp:cNvPr id="0" name=""/>
        <dsp:cNvSpPr/>
      </dsp:nvSpPr>
      <dsp:spPr>
        <a:xfrm>
          <a:off x="0" y="3152026"/>
          <a:ext cx="3809999" cy="2286000"/>
        </a:xfrm>
        <a:prstGeom prst="rect">
          <a:avLst/>
        </a:prstGeom>
        <a:solidFill>
          <a:schemeClr val="accent3">
            <a:hueOff val="1626359"/>
            <a:satOff val="60000"/>
            <a:lumOff val="-882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dirty="0">
              <a:latin typeface="Times New Roman" panose="02020603050405020304" pitchFamily="18" charset="0"/>
              <a:cs typeface="Times New Roman" panose="02020603050405020304" pitchFamily="18" charset="0"/>
            </a:rPr>
            <a:t>Decreased ability to regulate body temperature.</a:t>
          </a:r>
          <a:endParaRPr lang="en-US" sz="3900" kern="1200" dirty="0"/>
        </a:p>
      </dsp:txBody>
      <dsp:txXfrm>
        <a:off x="0" y="3152026"/>
        <a:ext cx="3809999" cy="2286000"/>
      </dsp:txXfrm>
    </dsp:sp>
    <dsp:sp modelId="{1B9B3A06-5B1F-484C-8344-76EE21DF097D}">
      <dsp:nvSpPr>
        <dsp:cNvPr id="0" name=""/>
        <dsp:cNvSpPr/>
      </dsp:nvSpPr>
      <dsp:spPr>
        <a:xfrm>
          <a:off x="4191000" y="3152025"/>
          <a:ext cx="3809999" cy="2286000"/>
        </a:xfrm>
        <a:prstGeom prst="rect">
          <a:avLst/>
        </a:prstGeom>
        <a:solidFill>
          <a:schemeClr val="accent3">
            <a:hueOff val="2168479"/>
            <a:satOff val="80000"/>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dirty="0">
              <a:latin typeface="Times New Roman" panose="02020603050405020304" pitchFamily="18" charset="0"/>
              <a:cs typeface="Times New Roman" panose="02020603050405020304" pitchFamily="18" charset="0"/>
            </a:rPr>
            <a:t>Decreased tactile sensation.</a:t>
          </a:r>
          <a:endParaRPr lang="en-US" sz="3900" kern="1200" dirty="0"/>
        </a:p>
      </dsp:txBody>
      <dsp:txXfrm>
        <a:off x="4191000" y="3152025"/>
        <a:ext cx="3809999" cy="2286000"/>
      </dsp:txXfrm>
    </dsp:sp>
    <dsp:sp modelId="{0D43579C-45E1-4924-8174-3B3B9F3F6363}">
      <dsp:nvSpPr>
        <dsp:cNvPr id="0" name=""/>
        <dsp:cNvSpPr/>
      </dsp:nvSpPr>
      <dsp:spPr>
        <a:xfrm>
          <a:off x="8382000" y="3152025"/>
          <a:ext cx="3809999" cy="2286000"/>
        </a:xfrm>
        <a:prstGeom prst="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GB" sz="3900" kern="1200">
              <a:latin typeface="Times New Roman" panose="02020603050405020304" pitchFamily="18" charset="0"/>
              <a:cs typeface="Times New Roman" panose="02020603050405020304" pitchFamily="18" charset="0"/>
            </a:rPr>
            <a:t>Reduce pain perception. </a:t>
          </a:r>
          <a:endParaRPr lang="en-US" sz="3900" kern="1200"/>
        </a:p>
      </dsp:txBody>
      <dsp:txXfrm>
        <a:off x="8382000" y="3152025"/>
        <a:ext cx="3809999" cy="22860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BA9CB2-12B9-4E4C-8EA9-0C4FA72A78A9}">
      <dsp:nvSpPr>
        <dsp:cNvPr id="0" name=""/>
        <dsp:cNvSpPr/>
      </dsp:nvSpPr>
      <dsp:spPr>
        <a:xfrm>
          <a:off x="3571" y="842226"/>
          <a:ext cx="2833687" cy="170021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Times New Roman" panose="02020603050405020304" pitchFamily="18" charset="0"/>
              <a:cs typeface="Times New Roman" panose="02020603050405020304" pitchFamily="18" charset="0"/>
            </a:rPr>
            <a:t>- Chewing problems.</a:t>
          </a:r>
          <a:endParaRPr lang="en-US" sz="2700" kern="1200" dirty="0"/>
        </a:p>
      </dsp:txBody>
      <dsp:txXfrm>
        <a:off x="3571" y="842226"/>
        <a:ext cx="2833687" cy="1700212"/>
      </dsp:txXfrm>
    </dsp:sp>
    <dsp:sp modelId="{8FF7EBEE-EA4F-4995-9EA2-B1C5913C6DE8}">
      <dsp:nvSpPr>
        <dsp:cNvPr id="0" name=""/>
        <dsp:cNvSpPr/>
      </dsp:nvSpPr>
      <dsp:spPr>
        <a:xfrm>
          <a:off x="3120628" y="842226"/>
          <a:ext cx="2833687" cy="170021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Times New Roman" panose="02020603050405020304" pitchFamily="18" charset="0"/>
              <a:cs typeface="Times New Roman" panose="02020603050405020304" pitchFamily="18" charset="0"/>
            </a:rPr>
            <a:t>- Denture problems.</a:t>
          </a:r>
          <a:endParaRPr lang="en-US" sz="2700" kern="1200" dirty="0"/>
        </a:p>
      </dsp:txBody>
      <dsp:txXfrm>
        <a:off x="3120628" y="842226"/>
        <a:ext cx="2833687" cy="1700212"/>
      </dsp:txXfrm>
    </dsp:sp>
    <dsp:sp modelId="{2C7885B3-5AAF-4DA2-B053-9931705292CE}">
      <dsp:nvSpPr>
        <dsp:cNvPr id="0" name=""/>
        <dsp:cNvSpPr/>
      </dsp:nvSpPr>
      <dsp:spPr>
        <a:xfrm>
          <a:off x="6237684" y="842226"/>
          <a:ext cx="2833687" cy="170021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Times New Roman" panose="02020603050405020304" pitchFamily="18" charset="0"/>
              <a:cs typeface="Times New Roman" panose="02020603050405020304" pitchFamily="18" charset="0"/>
            </a:rPr>
            <a:t>- Lack of enjoyment of food and lack of appetite.</a:t>
          </a:r>
          <a:endParaRPr lang="en-US" sz="2700" kern="1200" dirty="0"/>
        </a:p>
      </dsp:txBody>
      <dsp:txXfrm>
        <a:off x="6237684" y="842226"/>
        <a:ext cx="2833687" cy="1700212"/>
      </dsp:txXfrm>
    </dsp:sp>
    <dsp:sp modelId="{56608104-C8A0-4C8F-8E44-4C87AF24C813}">
      <dsp:nvSpPr>
        <dsp:cNvPr id="0" name=""/>
        <dsp:cNvSpPr/>
      </dsp:nvSpPr>
      <dsp:spPr>
        <a:xfrm>
          <a:off x="9354740" y="842226"/>
          <a:ext cx="2833687" cy="170021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Times New Roman" panose="02020603050405020304" pitchFamily="18" charset="0"/>
              <a:cs typeface="Times New Roman" panose="02020603050405020304" pitchFamily="18" charset="0"/>
            </a:rPr>
            <a:t>- Difficult in starch and fat digestion.</a:t>
          </a:r>
          <a:endParaRPr lang="en-US" sz="2700" kern="1200" dirty="0"/>
        </a:p>
      </dsp:txBody>
      <dsp:txXfrm>
        <a:off x="9354740" y="842226"/>
        <a:ext cx="2833687" cy="1700212"/>
      </dsp:txXfrm>
    </dsp:sp>
    <dsp:sp modelId="{174738BE-89D4-4F7F-8A9E-C513441CFC7F}">
      <dsp:nvSpPr>
        <dsp:cNvPr id="0" name=""/>
        <dsp:cNvSpPr/>
      </dsp:nvSpPr>
      <dsp:spPr>
        <a:xfrm>
          <a:off x="3571" y="2825807"/>
          <a:ext cx="2833687" cy="1700212"/>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dirty="0">
              <a:latin typeface="Times New Roman" panose="02020603050405020304" pitchFamily="18" charset="0"/>
              <a:cs typeface="Times New Roman" panose="02020603050405020304" pitchFamily="18" charset="0"/>
            </a:rPr>
            <a:t>- Heartburn.</a:t>
          </a:r>
          <a:endParaRPr lang="en-US" sz="2700" kern="1200" dirty="0"/>
        </a:p>
      </dsp:txBody>
      <dsp:txXfrm>
        <a:off x="3571" y="2825807"/>
        <a:ext cx="2833687" cy="1700212"/>
      </dsp:txXfrm>
    </dsp:sp>
    <dsp:sp modelId="{74DE9F27-6928-41E5-96D8-015827CB9955}">
      <dsp:nvSpPr>
        <dsp:cNvPr id="0" name=""/>
        <dsp:cNvSpPr/>
      </dsp:nvSpPr>
      <dsp:spPr>
        <a:xfrm>
          <a:off x="3120628" y="2825807"/>
          <a:ext cx="2833687" cy="1700212"/>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latin typeface="Times New Roman" panose="02020603050405020304" pitchFamily="18" charset="0"/>
              <a:cs typeface="Times New Roman" panose="02020603050405020304" pitchFamily="18" charset="0"/>
            </a:rPr>
            <a:t>- Constipation and fecal impaction.</a:t>
          </a:r>
          <a:endParaRPr lang="en-GB" sz="2700" kern="1200" dirty="0">
            <a:latin typeface="Times New Roman" panose="02020603050405020304" pitchFamily="18" charset="0"/>
            <a:cs typeface="Times New Roman" panose="02020603050405020304" pitchFamily="18" charset="0"/>
          </a:endParaRPr>
        </a:p>
      </dsp:txBody>
      <dsp:txXfrm>
        <a:off x="3120628" y="2825807"/>
        <a:ext cx="2833687" cy="1700212"/>
      </dsp:txXfrm>
    </dsp:sp>
    <dsp:sp modelId="{C766AFF7-0467-4EA3-ABFF-81215055E980}">
      <dsp:nvSpPr>
        <dsp:cNvPr id="0" name=""/>
        <dsp:cNvSpPr/>
      </dsp:nvSpPr>
      <dsp:spPr>
        <a:xfrm>
          <a:off x="6237684" y="2825807"/>
          <a:ext cx="2833687" cy="1700212"/>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latin typeface="Times New Roman" panose="02020603050405020304" pitchFamily="18" charset="0"/>
              <a:cs typeface="Times New Roman" panose="02020603050405020304" pitchFamily="18" charset="0"/>
            </a:rPr>
            <a:t>- Difficult in swallowing.</a:t>
          </a:r>
          <a:endParaRPr lang="en-GB" sz="2700" kern="1200" dirty="0">
            <a:latin typeface="Times New Roman" panose="02020603050405020304" pitchFamily="18" charset="0"/>
            <a:cs typeface="Times New Roman" panose="02020603050405020304" pitchFamily="18" charset="0"/>
          </a:endParaRPr>
        </a:p>
      </dsp:txBody>
      <dsp:txXfrm>
        <a:off x="6237684" y="2825807"/>
        <a:ext cx="2833687" cy="1700212"/>
      </dsp:txXfrm>
    </dsp:sp>
    <dsp:sp modelId="{E6EC36BC-7037-4F48-9A7C-47FD823D5500}">
      <dsp:nvSpPr>
        <dsp:cNvPr id="0" name=""/>
        <dsp:cNvSpPr/>
      </dsp:nvSpPr>
      <dsp:spPr>
        <a:xfrm>
          <a:off x="9354740" y="2825807"/>
          <a:ext cx="2833687" cy="1700212"/>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GB" sz="2700" kern="1200">
              <a:latin typeface="Times New Roman" panose="02020603050405020304" pitchFamily="18" charset="0"/>
              <a:cs typeface="Times New Roman" panose="02020603050405020304" pitchFamily="18" charset="0"/>
            </a:rPr>
            <a:t>- Decreased food intake.</a:t>
          </a:r>
          <a:endParaRPr lang="en-GB" sz="2700" kern="1200" dirty="0">
            <a:latin typeface="Times New Roman" panose="02020603050405020304" pitchFamily="18" charset="0"/>
            <a:cs typeface="Times New Roman" panose="02020603050405020304" pitchFamily="18" charset="0"/>
          </a:endParaRPr>
        </a:p>
      </dsp:txBody>
      <dsp:txXfrm>
        <a:off x="9354740" y="2825807"/>
        <a:ext cx="2833687" cy="170021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9641F-EB1B-B41D-8B2C-1FC619E715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FEA6FB-656A-3A9D-C447-5F26D76CB9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1CD77D-E4C5-4E64-A03E-7A3A39BA4600}"/>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D44AA969-AE1A-F653-A93C-0F7CB60CE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2C5CA-5598-93AA-C350-423C364FFD55}"/>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435526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ED475-93AB-30C0-FDD4-2900DB460B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7415BA-C67C-2BB9-1402-6774CB60E2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157FD-2970-EA15-9461-3E28D33D9BE6}"/>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8DD054EA-7EC9-1770-F587-25EF21951B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BD8ACC-45EB-3083-870A-94F53365D179}"/>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024277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7774B3-0424-3797-6CAF-915E161236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21DDAE-8311-B645-EA43-8F0F21584A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329E1-86C9-DB6B-00B0-F34E6FDC7428}"/>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E1C300E3-2AC8-A723-9761-59096280B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987448-29F8-F364-4C3A-9EB0A87A84CC}"/>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382853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BC67C-BB88-227C-8430-04E34F1F6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4E110-7BDC-7B8F-5634-0DA4262200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7F3C6-E1AC-252A-1C64-416208F8B23E}"/>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78715738-6C8D-BA52-4D7F-AB9FF677BA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F1407-95D8-4274-FA95-D85B87EC148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861810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7B25B-F803-2E1D-3157-67EB0ADF6D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1F120B-E305-5188-0C03-CF7C5EAFCE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7817D4-908A-4593-9267-C52A40997542}"/>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0EA9DFD3-869E-FE29-7F73-818F7C593B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B0DD8-3256-F2F8-1FCC-02D44A24B3E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1697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FEBDC-8AC0-86E9-CDF3-E888793C67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CE5500-C82F-EFAC-22C7-2EAB21918C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A2DFA5-3ED1-6A92-D19A-CD985E916E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C3BFF7-7BC8-3983-44C6-0964235F0DD6}"/>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6" name="Footer Placeholder 5">
            <a:extLst>
              <a:ext uri="{FF2B5EF4-FFF2-40B4-BE49-F238E27FC236}">
                <a16:creationId xmlns:a16="http://schemas.microsoft.com/office/drawing/2014/main" id="{34E9D353-8838-E4B9-2A1E-7BC4B01839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64D7D-3C01-45AC-E4E4-2BB6F681A638}"/>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553508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AFAD-CFFC-30B3-17ED-313A92847E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1C2ED1-A224-D009-E89F-5B6CCF58E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8A7D6-F09B-9C6A-94D7-9CFB30DDC8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BCA825-5291-BC78-DF79-B676B5BD1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0ABB3B-8B6F-5F35-CA1B-CAC479C9C8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EFDD12-39E5-019F-C631-122F0F5B4719}"/>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8" name="Footer Placeholder 7">
            <a:extLst>
              <a:ext uri="{FF2B5EF4-FFF2-40B4-BE49-F238E27FC236}">
                <a16:creationId xmlns:a16="http://schemas.microsoft.com/office/drawing/2014/main" id="{35A46B8B-E124-3D7C-D1E8-52CCE10559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BF0021-BBA6-19CB-5FFD-6B35EE078BD0}"/>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85019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7D07-A6F4-8CE1-81F3-906B2A2B75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BEC114-4269-A975-39A3-4A4840D6BD30}"/>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4" name="Footer Placeholder 3">
            <a:extLst>
              <a:ext uri="{FF2B5EF4-FFF2-40B4-BE49-F238E27FC236}">
                <a16:creationId xmlns:a16="http://schemas.microsoft.com/office/drawing/2014/main" id="{A3D4A2F8-DE9C-1F3C-1FF4-03C1C7FDB6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AD90E3-3696-9A62-39D7-E5FD4806FD5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98181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01826D-C27F-4751-4B09-204177BF2836}"/>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3" name="Footer Placeholder 2">
            <a:extLst>
              <a:ext uri="{FF2B5EF4-FFF2-40B4-BE49-F238E27FC236}">
                <a16:creationId xmlns:a16="http://schemas.microsoft.com/office/drawing/2014/main" id="{DE6640DC-0BB3-B780-4719-88018ABE7C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BE3BF4-3323-0CF5-B36A-439C2C1721A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413568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6BE2C-F56A-5456-D67F-78EA61C939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56408C-DD54-86D2-916A-FF1BFB3EBC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7BA7F7-F2DB-E718-79BB-B39467D5FB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AD6016-3308-B3B0-0B2D-452FC412432C}"/>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6" name="Footer Placeholder 5">
            <a:extLst>
              <a:ext uri="{FF2B5EF4-FFF2-40B4-BE49-F238E27FC236}">
                <a16:creationId xmlns:a16="http://schemas.microsoft.com/office/drawing/2014/main" id="{D6BF6A4B-7150-7AD3-C99C-6F7FA42B2E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4FB32D-1B89-03DC-F018-B36A61DB870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3559201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9B2F-8752-E636-201C-40F8293C5F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1F6C6C-4C1A-137C-521E-10F8AF8E00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CD66A8-5243-8C4B-E076-D4853D0989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A965E5-52B1-B22D-3607-F7FB7E02A729}"/>
              </a:ext>
            </a:extLst>
          </p:cNvPr>
          <p:cNvSpPr>
            <a:spLocks noGrp="1"/>
          </p:cNvSpPr>
          <p:nvPr>
            <p:ph type="dt" sz="half" idx="10"/>
          </p:nvPr>
        </p:nvSpPr>
        <p:spPr/>
        <p:txBody>
          <a:bodyPr/>
          <a:lstStyle/>
          <a:p>
            <a:fld id="{2C36A373-13ED-4407-A490-3FA56FD2E397}" type="datetimeFigureOut">
              <a:rPr lang="en-US" smtClean="0"/>
              <a:t>9/26/2025</a:t>
            </a:fld>
            <a:endParaRPr lang="en-US"/>
          </a:p>
        </p:txBody>
      </p:sp>
      <p:sp>
        <p:nvSpPr>
          <p:cNvPr id="6" name="Footer Placeholder 5">
            <a:extLst>
              <a:ext uri="{FF2B5EF4-FFF2-40B4-BE49-F238E27FC236}">
                <a16:creationId xmlns:a16="http://schemas.microsoft.com/office/drawing/2014/main" id="{DE416BB3-2908-5139-B757-C09774DF3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286028-81F7-F221-DB41-78B83C3FE16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36868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3A72E-A7BA-70D5-01E8-FC7702668F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DC077-6B34-0A43-B97C-7FF6AB3A2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E54FB3-2F45-0A5A-4954-8829C096C7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6A373-13ED-4407-A490-3FA56FD2E397}" type="datetimeFigureOut">
              <a:rPr lang="en-US" smtClean="0"/>
              <a:t>9/26/2025</a:t>
            </a:fld>
            <a:endParaRPr lang="en-US"/>
          </a:p>
        </p:txBody>
      </p:sp>
      <p:sp>
        <p:nvSpPr>
          <p:cNvPr id="5" name="Footer Placeholder 4">
            <a:extLst>
              <a:ext uri="{FF2B5EF4-FFF2-40B4-BE49-F238E27FC236}">
                <a16:creationId xmlns:a16="http://schemas.microsoft.com/office/drawing/2014/main" id="{DD5C017B-EFCF-296B-236E-719F2643D0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19FC8F5-0E32-3909-8C14-500803EEA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A95E0-557E-43DA-B3A2-3854C004E11B}" type="slidenum">
              <a:rPr lang="en-US" smtClean="0"/>
              <a:t>‹#›</a:t>
            </a:fld>
            <a:endParaRPr lang="en-US"/>
          </a:p>
        </p:txBody>
      </p:sp>
    </p:spTree>
    <p:extLst>
      <p:ext uri="{BB962C8B-B14F-4D97-AF65-F5344CB8AC3E}">
        <p14:creationId xmlns:p14="http://schemas.microsoft.com/office/powerpoint/2010/main" val="402014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1.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1"/>
            <a:ext cx="12192000" cy="6935056"/>
          </a:xfrm>
        </p:spPr>
        <p:txBody>
          <a:bodyPr>
            <a:normAutofit/>
          </a:bodyPr>
          <a:lstStyle/>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Physiological changes of ageing part 1</a:t>
            </a:r>
          </a:p>
          <a:p>
            <a:pPr>
              <a:lnSpc>
                <a:spcPct val="100000"/>
              </a:lnSpc>
              <a:spcAft>
                <a:spcPts val="600"/>
              </a:spcAft>
            </a:pPr>
            <a:endParaRPr lang="en-US" sz="2800" b="1" dirty="0">
              <a:latin typeface="Times New Roman" panose="02020603050405020304" pitchFamily="18" charset="0"/>
              <a:cs typeface="Times New Roman" panose="02020603050405020304" pitchFamily="18" charset="0"/>
            </a:endParaRPr>
          </a:p>
          <a:p>
            <a:pPr>
              <a:lnSpc>
                <a:spcPct val="100000"/>
              </a:lnSpc>
              <a:spcAft>
                <a:spcPts val="600"/>
              </a:spcAft>
            </a:pPr>
            <a:r>
              <a:rPr lang="en-US" sz="2800" b="1" dirty="0">
                <a:latin typeface="Times New Roman" panose="02020603050405020304" pitchFamily="18" charset="0"/>
                <a:cs typeface="Times New Roman" panose="02020603050405020304" pitchFamily="18" charset="0"/>
              </a:rPr>
              <a:t>Dr. Salih A Abdulla</a:t>
            </a:r>
            <a:br>
              <a:rPr lang="en-US" sz="2800" b="1"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Geriatric and Gerontology</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Fall Semester</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Week 3</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2025-2026 </a:t>
            </a:r>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521F7-6747-244A-96CD-76EBFCB144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E7B848-E149-5486-1C58-0C042909C287}"/>
              </a:ext>
            </a:extLst>
          </p:cNvPr>
          <p:cNvSpPr>
            <a:spLocks noGrp="1"/>
          </p:cNvSpPr>
          <p:nvPr>
            <p:ph idx="1"/>
          </p:nvPr>
        </p:nvSpPr>
        <p:spPr>
          <a:xfrm>
            <a:off x="0" y="0"/>
            <a:ext cx="12192000" cy="6858000"/>
          </a:xfrm>
        </p:spPr>
        <p:txBody>
          <a:bodyPr>
            <a:noAutofit/>
          </a:bodyPr>
          <a:lstStyle/>
          <a:p>
            <a:pPr marL="0" indent="0" algn="just">
              <a:lnSpc>
                <a:spcPct val="170000"/>
              </a:lnSpc>
              <a:spcBef>
                <a:spcPts val="0"/>
              </a:spcBef>
              <a:buNone/>
            </a:pPr>
            <a:r>
              <a:rPr lang="en-GB" sz="3200" b="1" dirty="0">
                <a:latin typeface="Times New Roman" panose="02020603050405020304" pitchFamily="18" charset="0"/>
                <a:cs typeface="Times New Roman" panose="02020603050405020304" pitchFamily="18" charset="0"/>
              </a:rPr>
              <a:t>The following factors affect this </a:t>
            </a:r>
            <a:r>
              <a:rPr lang="en-GB" sz="3200" b="1" dirty="0" err="1">
                <a:latin typeface="Times New Roman" panose="02020603050405020304" pitchFamily="18" charset="0"/>
                <a:cs typeface="Times New Roman" panose="02020603050405020304" pitchFamily="18" charset="0"/>
              </a:rPr>
              <a:t>remodeling</a:t>
            </a:r>
            <a:r>
              <a:rPr lang="en-GB" sz="3200" b="1" dirty="0">
                <a:latin typeface="Times New Roman" panose="02020603050405020304" pitchFamily="18" charset="0"/>
                <a:cs typeface="Times New Roman" panose="02020603050405020304" pitchFamily="18" charset="0"/>
              </a:rPr>
              <a:t> process</a:t>
            </a:r>
          </a:p>
          <a:p>
            <a:pPr marL="0" indent="0" algn="just">
              <a:lnSpc>
                <a:spcPct val="170000"/>
              </a:lnSpc>
              <a:spcBef>
                <a:spcPts val="0"/>
              </a:spcBef>
              <a:buNone/>
            </a:pPr>
            <a:r>
              <a:rPr lang="en-GB" sz="3200" b="1" dirty="0">
                <a:latin typeface="Times New Roman" panose="02020603050405020304" pitchFamily="18" charset="0"/>
                <a:cs typeface="Times New Roman" panose="02020603050405020304" pitchFamily="18" charset="0"/>
              </a:rPr>
              <a:t>in all older adults:</a:t>
            </a:r>
          </a:p>
        </p:txBody>
      </p:sp>
      <p:pic>
        <p:nvPicPr>
          <p:cNvPr id="4" name="Picture 3" descr="A logo of a university&#10;&#10;Description automatically generated">
            <a:extLst>
              <a:ext uri="{FF2B5EF4-FFF2-40B4-BE49-F238E27FC236}">
                <a16:creationId xmlns:a16="http://schemas.microsoft.com/office/drawing/2014/main" id="{218BF50D-8348-2F3E-5409-58A660EF4F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438382"/>
          </a:xfrm>
          <a:prstGeom prst="rect">
            <a:avLst/>
          </a:prstGeom>
        </p:spPr>
      </p:pic>
      <p:graphicFrame>
        <p:nvGraphicFramePr>
          <p:cNvPr id="5" name="Diagram 4">
            <a:extLst>
              <a:ext uri="{FF2B5EF4-FFF2-40B4-BE49-F238E27FC236}">
                <a16:creationId xmlns:a16="http://schemas.microsoft.com/office/drawing/2014/main" id="{968C0555-59B0-5F9F-684D-10B5777F8015}"/>
              </a:ext>
            </a:extLst>
          </p:cNvPr>
          <p:cNvGraphicFramePr/>
          <p:nvPr>
            <p:extLst>
              <p:ext uri="{D42A27DB-BD31-4B8C-83A1-F6EECF244321}">
                <p14:modId xmlns:p14="http://schemas.microsoft.com/office/powerpoint/2010/main" val="1234911451"/>
              </p:ext>
            </p:extLst>
          </p:nvPr>
        </p:nvGraphicFramePr>
        <p:xfrm>
          <a:off x="0" y="1551398"/>
          <a:ext cx="12192000" cy="53066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43223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B154A-C53D-C137-A22A-28C5B38418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8958B8-2911-64F0-1F93-58A196DC11C3}"/>
              </a:ext>
            </a:extLst>
          </p:cNvPr>
          <p:cNvSpPr>
            <a:spLocks noGrp="1"/>
          </p:cNvSpPr>
          <p:nvPr>
            <p:ph idx="1"/>
          </p:nvPr>
        </p:nvSpPr>
        <p:spPr>
          <a:xfrm>
            <a:off x="0" y="0"/>
            <a:ext cx="12192000" cy="6858000"/>
          </a:xfrm>
        </p:spPr>
        <p:txBody>
          <a:bodyPr>
            <a:normAutofit fontScale="92500"/>
          </a:bodyPr>
          <a:lstStyle/>
          <a:p>
            <a:pPr algn="just">
              <a:lnSpc>
                <a:spcPct val="170000"/>
              </a:lnSpc>
              <a:spcBef>
                <a:spcPts val="0"/>
              </a:spcBef>
            </a:pPr>
            <a:r>
              <a:rPr lang="en-GB" sz="3200" b="1" dirty="0">
                <a:latin typeface="Times New Roman" panose="02020603050405020304" pitchFamily="18" charset="0"/>
                <a:cs typeface="Times New Roman" panose="02020603050405020304" pitchFamily="18" charset="0"/>
              </a:rPr>
              <a:t>Muscle:</a:t>
            </a:r>
          </a:p>
          <a:p>
            <a:pPr marL="514350" indent="-514350" algn="just">
              <a:lnSpc>
                <a:spcPct val="170000"/>
              </a:lnSpc>
              <a:spcBef>
                <a:spcPts val="0"/>
              </a:spcBef>
              <a:buFont typeface="+mj-lt"/>
              <a:buAutoNum type="arabicPeriod"/>
            </a:pPr>
            <a:r>
              <a:rPr lang="en-GB" sz="3200" dirty="0">
                <a:latin typeface="Times New Roman" panose="02020603050405020304" pitchFamily="18" charset="0"/>
                <a:cs typeface="Times New Roman" panose="02020603050405020304" pitchFamily="18" charset="0"/>
              </a:rPr>
              <a:t>Decrease in size and number of muscle </a:t>
            </a:r>
            <a:r>
              <a:rPr lang="en-GB" sz="3200" dirty="0" err="1">
                <a:latin typeface="Times New Roman" panose="02020603050405020304" pitchFamily="18" charset="0"/>
                <a:cs typeface="Times New Roman" panose="02020603050405020304" pitchFamily="18" charset="0"/>
              </a:rPr>
              <a:t>fibers</a:t>
            </a:r>
            <a:r>
              <a:rPr lang="en-GB" sz="3200" dirty="0">
                <a:latin typeface="Times New Roman" panose="02020603050405020304" pitchFamily="18" charset="0"/>
                <a:cs typeface="Times New Roman" panose="02020603050405020304" pitchFamily="18" charset="0"/>
              </a:rPr>
              <a:t> leads to decrease muscle.</a:t>
            </a:r>
          </a:p>
          <a:p>
            <a:pPr marL="514350" indent="-514350" algn="just">
              <a:lnSpc>
                <a:spcPct val="170000"/>
              </a:lnSpc>
              <a:spcBef>
                <a:spcPts val="0"/>
              </a:spcBef>
              <a:buFont typeface="+mj-lt"/>
              <a:buAutoNum type="arabicPeriod"/>
            </a:pPr>
            <a:r>
              <a:rPr lang="en-GB" sz="3200" dirty="0">
                <a:latin typeface="Times New Roman" panose="02020603050405020304" pitchFamily="18" charset="0"/>
                <a:cs typeface="Times New Roman" panose="02020603050405020304" pitchFamily="18" charset="0"/>
              </a:rPr>
              <a:t>mass and strength especially the arm and leg muscles, which can lead to</a:t>
            </a:r>
          </a:p>
          <a:p>
            <a:pPr marL="0" indent="0" algn="just">
              <a:lnSpc>
                <a:spcPct val="170000"/>
              </a:lnSpc>
              <a:spcBef>
                <a:spcPts val="0"/>
              </a:spcBef>
              <a:buNone/>
            </a:pPr>
            <a:r>
              <a:rPr lang="en-GB" sz="3200" dirty="0">
                <a:latin typeface="Times New Roman" panose="02020603050405020304" pitchFamily="18" charset="0"/>
                <a:cs typeface="Times New Roman" panose="02020603050405020304" pitchFamily="18" charset="0"/>
              </a:rPr>
              <a:t>Fall.</a:t>
            </a:r>
          </a:p>
          <a:p>
            <a:pPr marL="0" indent="0" algn="just">
              <a:lnSpc>
                <a:spcPct val="170000"/>
              </a:lnSpc>
              <a:spcBef>
                <a:spcPts val="0"/>
              </a:spcBef>
              <a:buNone/>
            </a:pPr>
            <a:r>
              <a:rPr lang="en-GB" sz="3200" dirty="0">
                <a:latin typeface="Times New Roman" panose="02020603050405020304" pitchFamily="18" charset="0"/>
                <a:cs typeface="Times New Roman" panose="02020603050405020304" pitchFamily="18" charset="0"/>
              </a:rPr>
              <a:t>3.Loss of motor neurons.</a:t>
            </a:r>
          </a:p>
          <a:p>
            <a:pPr marL="0" indent="0" algn="just">
              <a:lnSpc>
                <a:spcPct val="170000"/>
              </a:lnSpc>
              <a:spcBef>
                <a:spcPts val="0"/>
              </a:spcBef>
              <a:buNone/>
            </a:pPr>
            <a:r>
              <a:rPr lang="en-GB" sz="3200" dirty="0">
                <a:latin typeface="Times New Roman" panose="02020603050405020304" pitchFamily="18" charset="0"/>
                <a:cs typeface="Times New Roman" panose="02020603050405020304" pitchFamily="18" charset="0"/>
              </a:rPr>
              <a:t>4.Replacement of muscle tissue by connective tissue and eventually by fat</a:t>
            </a:r>
          </a:p>
          <a:p>
            <a:pPr marL="0" indent="0" algn="just">
              <a:lnSpc>
                <a:spcPct val="170000"/>
              </a:lnSpc>
              <a:spcBef>
                <a:spcPts val="0"/>
              </a:spcBef>
              <a:buNone/>
            </a:pPr>
            <a:r>
              <a:rPr lang="en-GB" sz="3200" dirty="0">
                <a:latin typeface="Times New Roman" panose="02020603050405020304" pitchFamily="18" charset="0"/>
                <a:cs typeface="Times New Roman" panose="02020603050405020304" pitchFamily="18" charset="0"/>
              </a:rPr>
              <a:t>tissue.</a:t>
            </a:r>
          </a:p>
          <a:p>
            <a:pPr marL="0" indent="0" algn="just">
              <a:lnSpc>
                <a:spcPct val="170000"/>
              </a:lnSpc>
              <a:spcBef>
                <a:spcPts val="0"/>
              </a:spcBef>
              <a:buNone/>
            </a:pPr>
            <a:r>
              <a:rPr lang="en-GB" sz="3200" dirty="0">
                <a:latin typeface="Times New Roman" panose="02020603050405020304" pitchFamily="18" charset="0"/>
                <a:cs typeface="Times New Roman" panose="02020603050405020304" pitchFamily="18" charset="0"/>
              </a:rPr>
              <a:t>5.Diminished protein synthesis.</a:t>
            </a:r>
          </a:p>
        </p:txBody>
      </p:sp>
      <p:pic>
        <p:nvPicPr>
          <p:cNvPr id="4" name="Picture 3" descr="A logo of a university&#10;&#10;Description automatically generated">
            <a:extLst>
              <a:ext uri="{FF2B5EF4-FFF2-40B4-BE49-F238E27FC236}">
                <a16:creationId xmlns:a16="http://schemas.microsoft.com/office/drawing/2014/main" id="{A994926E-C032-6449-1FD0-3F95F720A9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886265"/>
          </a:xfrm>
          <a:prstGeom prst="rect">
            <a:avLst/>
          </a:prstGeom>
        </p:spPr>
      </p:pic>
    </p:spTree>
    <p:extLst>
      <p:ext uri="{BB962C8B-B14F-4D97-AF65-F5344CB8AC3E}">
        <p14:creationId xmlns:p14="http://schemas.microsoft.com/office/powerpoint/2010/main" val="587412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BA514-6CF6-0244-F978-9CAEE09AF8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3F511E-C6B4-3360-C776-FD293D9A2762}"/>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6.Reflexes are decreased in the arms, totally lost in the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abdomen but are maintained in the knee.</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7.Reduction in blood supply to the muscles can lead to changes in muscle function and decrease its strength.</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8.Less glycogen is stored in aging muscles, which decrease the fuel</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available for muscle contraction. </a:t>
            </a:r>
            <a:endParaRPr lang="en-GB" sz="36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A8809D91-9959-1D20-FEA1-F87B76E256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1446" y="0"/>
            <a:ext cx="1500554" cy="1308295"/>
          </a:xfrm>
          <a:prstGeom prst="rect">
            <a:avLst/>
          </a:prstGeom>
        </p:spPr>
      </p:pic>
    </p:spTree>
    <p:extLst>
      <p:ext uri="{BB962C8B-B14F-4D97-AF65-F5344CB8AC3E}">
        <p14:creationId xmlns:p14="http://schemas.microsoft.com/office/powerpoint/2010/main" val="3595626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A1491-E679-2619-6A9C-B55CB2EFE58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2BFD74-3C3C-5809-E49E-26F65B5E7C85}"/>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Joints and supporting structures:</a:t>
            </a:r>
          </a:p>
          <a:p>
            <a:pPr marL="514350" indent="-514350" algn="just">
              <a:lnSpc>
                <a:spcPct val="150000"/>
              </a:lnSpc>
              <a:spcBef>
                <a:spcPts val="0"/>
              </a:spcBef>
              <a:buFont typeface="+mj-lt"/>
              <a:buAutoNum type="arabicPeriod"/>
            </a:pPr>
            <a:r>
              <a:rPr lang="en-GB" sz="3200" dirty="0">
                <a:latin typeface="Times New Roman" panose="02020603050405020304" pitchFamily="18" charset="0"/>
                <a:cs typeface="Times New Roman" panose="02020603050405020304" pitchFamily="18" charset="0"/>
              </a:rPr>
              <a:t>Diminished viscosity of synovial fluid.</a:t>
            </a:r>
          </a:p>
          <a:p>
            <a:pPr marL="514350" indent="-514350" algn="just">
              <a:lnSpc>
                <a:spcPct val="150000"/>
              </a:lnSpc>
              <a:spcBef>
                <a:spcPts val="0"/>
              </a:spcBef>
              <a:buFont typeface="+mj-lt"/>
              <a:buAutoNum type="arabicPeriod"/>
            </a:pPr>
            <a:r>
              <a:rPr lang="en-GB" sz="3200" dirty="0">
                <a:latin typeface="Times New Roman" panose="02020603050405020304" pitchFamily="18" charset="0"/>
                <a:cs typeface="Times New Roman" panose="02020603050405020304" pitchFamily="18" charset="0"/>
              </a:rPr>
              <a:t>Degeneration of collagen and elastin cells, which causes loss of resilience.</a:t>
            </a:r>
          </a:p>
          <a:p>
            <a:pPr marL="514350" indent="-514350" algn="just">
              <a:lnSpc>
                <a:spcPct val="150000"/>
              </a:lnSpc>
              <a:spcBef>
                <a:spcPts val="0"/>
              </a:spcBef>
              <a:buFont typeface="+mj-lt"/>
              <a:buAutoNum type="arabicPeriod"/>
            </a:pPr>
            <a:r>
              <a:rPr lang="en-GB" sz="3200" dirty="0">
                <a:latin typeface="Times New Roman" panose="02020603050405020304" pitchFamily="18" charset="0"/>
                <a:cs typeface="Times New Roman" panose="02020603050405020304" pitchFamily="18" charset="0"/>
              </a:rPr>
              <a:t>(flexibility) and elasticity in joints and supporting structures (ligaments, tendons) these lead to decreased range of motion.</a:t>
            </a:r>
          </a:p>
          <a:p>
            <a:pPr marL="514350" indent="-514350" algn="just">
              <a:lnSpc>
                <a:spcPct val="150000"/>
              </a:lnSpc>
              <a:spcBef>
                <a:spcPts val="0"/>
              </a:spcBef>
              <a:buFont typeface="+mj-lt"/>
              <a:buAutoNum type="arabicPeriod"/>
            </a:pPr>
            <a:r>
              <a:rPr lang="en-GB" sz="3200" dirty="0">
                <a:latin typeface="Times New Roman" panose="02020603050405020304" pitchFamily="18" charset="0"/>
                <a:cs typeface="Times New Roman" panose="02020603050405020304" pitchFamily="18" charset="0"/>
              </a:rPr>
              <a:t>Fragmentation of fibrous structures in connective tissue.</a:t>
            </a:r>
          </a:p>
        </p:txBody>
      </p:sp>
      <p:pic>
        <p:nvPicPr>
          <p:cNvPr id="4" name="Picture 3" descr="A logo of a university&#10;&#10;Description automatically generated">
            <a:extLst>
              <a:ext uri="{FF2B5EF4-FFF2-40B4-BE49-F238E27FC236}">
                <a16:creationId xmlns:a16="http://schemas.microsoft.com/office/drawing/2014/main" id="{9908C4FB-6996-BAFF-F059-C6C645943A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984738"/>
          </a:xfrm>
          <a:prstGeom prst="rect">
            <a:avLst/>
          </a:prstGeom>
        </p:spPr>
      </p:pic>
    </p:spTree>
    <p:extLst>
      <p:ext uri="{BB962C8B-B14F-4D97-AF65-F5344CB8AC3E}">
        <p14:creationId xmlns:p14="http://schemas.microsoft.com/office/powerpoint/2010/main" val="1088099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4C2EA-F281-A776-C3A2-14F386DBFF5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CC8C43-6B92-D606-4340-A36712614CBF}"/>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5.Outgrowths of cartilaginous clusters because of continuous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wear and tear.</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6.Formation of scar tissue and areas of calcification in the joint capsules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and connective tissue.</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7.Degenerative changes in the articular cartilage resulting in extensive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fraying, cracking, and shredding, in addition to a thinned surface. </a:t>
            </a:r>
            <a:br>
              <a:rPr lang="en-GB" sz="3600" dirty="0"/>
            </a:br>
            <a:endParaRPr lang="en-GB" sz="36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888A67F2-B9C0-FF02-4C35-4572BC5D92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22634" y="0"/>
            <a:ext cx="1669366" cy="1125415"/>
          </a:xfrm>
          <a:prstGeom prst="rect">
            <a:avLst/>
          </a:prstGeom>
        </p:spPr>
      </p:pic>
    </p:spTree>
    <p:extLst>
      <p:ext uri="{BB962C8B-B14F-4D97-AF65-F5344CB8AC3E}">
        <p14:creationId xmlns:p14="http://schemas.microsoft.com/office/powerpoint/2010/main" val="3652033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E8B74-AA3F-95DB-F0D1-FD022DCB7C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570BE6-A0C3-F33D-95E9-CB18152C7169}"/>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Common problems related to musculoskeletal system </a:t>
            </a: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changes:</a:t>
            </a:r>
          </a:p>
          <a:p>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D0179461-C392-0182-8753-78C31DEBCD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125415"/>
          </a:xfrm>
          <a:prstGeom prst="rect">
            <a:avLst/>
          </a:prstGeom>
        </p:spPr>
      </p:pic>
      <p:graphicFrame>
        <p:nvGraphicFramePr>
          <p:cNvPr id="7" name="Diagram 6">
            <a:extLst>
              <a:ext uri="{FF2B5EF4-FFF2-40B4-BE49-F238E27FC236}">
                <a16:creationId xmlns:a16="http://schemas.microsoft.com/office/drawing/2014/main" id="{108ECC3F-F81A-E089-D195-0FDBE4A6BFA7}"/>
              </a:ext>
            </a:extLst>
          </p:cNvPr>
          <p:cNvGraphicFramePr/>
          <p:nvPr>
            <p:extLst>
              <p:ext uri="{D42A27DB-BD31-4B8C-83A1-F6EECF244321}">
                <p14:modId xmlns:p14="http://schemas.microsoft.com/office/powerpoint/2010/main" val="1257814879"/>
              </p:ext>
            </p:extLst>
          </p:nvPr>
        </p:nvGraphicFramePr>
        <p:xfrm>
          <a:off x="-1" y="1438382"/>
          <a:ext cx="12191999" cy="54196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88847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2E04AB-209C-18F2-6B96-359D290609F4}"/>
              </a:ext>
            </a:extLst>
          </p:cNvPr>
          <p:cNvSpPr>
            <a:spLocks noGrp="1"/>
          </p:cNvSpPr>
          <p:nvPr>
            <p:ph idx="1"/>
          </p:nvPr>
        </p:nvSpPr>
        <p:spPr>
          <a:xfrm>
            <a:off x="0" y="-1"/>
            <a:ext cx="12192000" cy="6858001"/>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Role of the nurse toward changes of musculoskeletal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Regular exercise (range of motion and walking)</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Provide assistance as needed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Provide safety environment to prevent fall</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Nutrition (calcium)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Exposure to the sun (vitamin D) </a:t>
            </a:r>
          </a:p>
        </p:txBody>
      </p:sp>
      <p:pic>
        <p:nvPicPr>
          <p:cNvPr id="4" name="Picture 3" descr="A logo of a university&#10;&#10;Description automatically generated">
            <a:extLst>
              <a:ext uri="{FF2B5EF4-FFF2-40B4-BE49-F238E27FC236}">
                <a16:creationId xmlns:a16="http://schemas.microsoft.com/office/drawing/2014/main" id="{698081D5-ED0F-46E5-9391-25890E04E4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3310" y="-1"/>
            <a:ext cx="1528689" cy="1195754"/>
          </a:xfrm>
          <a:prstGeom prst="rect">
            <a:avLst/>
          </a:prstGeom>
        </p:spPr>
      </p:pic>
    </p:spTree>
    <p:extLst>
      <p:ext uri="{BB962C8B-B14F-4D97-AF65-F5344CB8AC3E}">
        <p14:creationId xmlns:p14="http://schemas.microsoft.com/office/powerpoint/2010/main" val="25000493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346627-795B-4E9B-D6EC-2F06D7C13CE5}"/>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2- Changes of Integumentary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For many people, particularly older adults, skin is the most visible indicator of the combined effects of biologic aging, lifestyle, and environment. Integumentary system composed of skin, hair, nails, and sweat glands.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Skin: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skin is the largest, as well as the most visible, body organ. The skin comprises three layers: </a:t>
            </a:r>
          </a:p>
        </p:txBody>
      </p:sp>
      <p:pic>
        <p:nvPicPr>
          <p:cNvPr id="4" name="Picture 3" descr="A logo of a university&#10;&#10;Description automatically generated">
            <a:extLst>
              <a:ext uri="{FF2B5EF4-FFF2-40B4-BE49-F238E27FC236}">
                <a16:creationId xmlns:a16="http://schemas.microsoft.com/office/drawing/2014/main" id="{BC62AA41-74D5-5F1A-3F64-26AA2333D5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95692" y="1"/>
            <a:ext cx="2518116" cy="1012874"/>
          </a:xfrm>
          <a:prstGeom prst="rect">
            <a:avLst/>
          </a:prstGeom>
        </p:spPr>
      </p:pic>
    </p:spTree>
    <p:extLst>
      <p:ext uri="{BB962C8B-B14F-4D97-AF65-F5344CB8AC3E}">
        <p14:creationId xmlns:p14="http://schemas.microsoft.com/office/powerpoint/2010/main" val="3837607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6B41A-E327-E4EC-CC65-4E18335A303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BC342E-322B-1C60-074A-6A3C29D19FC4}"/>
              </a:ext>
            </a:extLst>
          </p:cNvPr>
          <p:cNvSpPr>
            <a:spLocks noGrp="1"/>
          </p:cNvSpPr>
          <p:nvPr>
            <p:ph idx="1"/>
          </p:nvPr>
        </p:nvSpPr>
        <p:spPr>
          <a:xfrm>
            <a:off x="0" y="0"/>
            <a:ext cx="12192000" cy="6858000"/>
          </a:xfrm>
        </p:spPr>
        <p:txBody>
          <a:bodyPr>
            <a:noAutofit/>
          </a:bodyPr>
          <a:lstStyle/>
          <a:p>
            <a:endParaRPr lang="en-GB" sz="3200" b="1" dirty="0">
              <a:latin typeface="Times New Roman" panose="02020603050405020304" pitchFamily="18" charset="0"/>
              <a:cs typeface="Times New Roman" panose="02020603050405020304" pitchFamily="18" charset="0"/>
            </a:endParaRPr>
          </a:p>
          <a:p>
            <a:endParaRPr lang="en-GB" sz="3200" b="1" dirty="0">
              <a:latin typeface="Times New Roman" panose="02020603050405020304" pitchFamily="18" charset="0"/>
              <a:cs typeface="Times New Roman" panose="02020603050405020304" pitchFamily="18" charset="0"/>
            </a:endParaRPr>
          </a:p>
          <a:p>
            <a:endParaRPr lang="en-GB" sz="3200" b="1" dirty="0">
              <a:latin typeface="Times New Roman" panose="02020603050405020304" pitchFamily="18" charset="0"/>
              <a:cs typeface="Times New Roman" panose="02020603050405020304" pitchFamily="18" charset="0"/>
            </a:endParaRPr>
          </a:p>
          <a:p>
            <a:r>
              <a:rPr lang="en-GB" sz="3200" b="1" dirty="0">
                <a:latin typeface="Times New Roman" panose="02020603050405020304" pitchFamily="18" charset="0"/>
                <a:cs typeface="Times New Roman" panose="02020603050405020304" pitchFamily="18" charset="0"/>
              </a:rPr>
              <a:t>Epidermis: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Epidermis declines by 50% as an individual grows older. This decline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results in slower healing, reduce barrier protection, and delay absorption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of medication and chemicals placed on the skin. </a:t>
            </a:r>
          </a:p>
          <a:p>
            <a:pPr marL="0" indent="0">
              <a:lnSpc>
                <a:spcPct val="150000"/>
              </a:lnSpc>
              <a:spcBef>
                <a:spcPts val="0"/>
              </a:spcBef>
              <a:buNone/>
            </a:pPr>
            <a:br>
              <a:rPr lang="en-GB" sz="3200" dirty="0">
                <a:latin typeface="Times New Roman" panose="02020603050405020304" pitchFamily="18" charset="0"/>
                <a:cs typeface="Times New Roman" panose="02020603050405020304" pitchFamily="18" charset="0"/>
              </a:rPr>
            </a:b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8DE8692C-047E-85D0-F157-7C8BD3940B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463040"/>
          </a:xfrm>
          <a:prstGeom prst="rect">
            <a:avLst/>
          </a:prstGeom>
        </p:spPr>
      </p:pic>
    </p:spTree>
    <p:extLst>
      <p:ext uri="{BB962C8B-B14F-4D97-AF65-F5344CB8AC3E}">
        <p14:creationId xmlns:p14="http://schemas.microsoft.com/office/powerpoint/2010/main" val="11522984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CE3C4-59E6-668C-7E98-3431038B33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674BC6-97FC-4C93-72C3-161F064AA487}"/>
              </a:ext>
            </a:extLst>
          </p:cNvPr>
          <p:cNvSpPr>
            <a:spLocks noGrp="1"/>
          </p:cNvSpPr>
          <p:nvPr>
            <p:ph idx="1"/>
          </p:nvPr>
        </p:nvSpPr>
        <p:spPr>
          <a:xfrm>
            <a:off x="0" y="0"/>
            <a:ext cx="12192000" cy="6858000"/>
          </a:xfrm>
        </p:spPr>
        <p:txBody>
          <a:bodyPr>
            <a:normAutofit/>
          </a:bodyPr>
          <a:lstStyle/>
          <a:p>
            <a:pPr marL="0" indent="0">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GB" sz="3200" dirty="0">
                <a:latin typeface="Times New Roman" panose="02020603050405020304" pitchFamily="18" charset="0"/>
                <a:cs typeface="Times New Roman" panose="02020603050405020304" pitchFamily="18" charset="0"/>
              </a:rPr>
              <a:t>1.Epidermis becomes increasingly fragile and thin (loss of thickness). This leads to increased risk of damage such as tears, laceration, and infection. </a:t>
            </a:r>
            <a:br>
              <a:rPr lang="en-GB" sz="3200" dirty="0"/>
            </a:b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2.The skin loses the ability to retain moisture and become dry and scaly.</a:t>
            </a:r>
          </a:p>
        </p:txBody>
      </p:sp>
      <p:pic>
        <p:nvPicPr>
          <p:cNvPr id="2" name="Picture 1" descr="A logo of a university&#10;&#10;Description automatically generated">
            <a:extLst>
              <a:ext uri="{FF2B5EF4-FFF2-40B4-BE49-F238E27FC236}">
                <a16:creationId xmlns:a16="http://schemas.microsoft.com/office/drawing/2014/main" id="{EA5E5C32-3ABB-4F31-B44D-63293F1D60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88" y="0"/>
            <a:ext cx="2278965" cy="1237957"/>
          </a:xfrm>
          <a:prstGeom prst="rect">
            <a:avLst/>
          </a:prstGeom>
        </p:spPr>
      </p:pic>
    </p:spTree>
    <p:extLst>
      <p:ext uri="{BB962C8B-B14F-4D97-AF65-F5344CB8AC3E}">
        <p14:creationId xmlns:p14="http://schemas.microsoft.com/office/powerpoint/2010/main" val="3756410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853843-D1C9-56B0-96FF-793C7A3393D5}"/>
              </a:ext>
            </a:extLst>
          </p:cNvPr>
          <p:cNvSpPr>
            <a:spLocks noGrp="1"/>
          </p:cNvSpPr>
          <p:nvPr>
            <p:ph idx="1"/>
          </p:nvPr>
        </p:nvSpPr>
        <p:spPr>
          <a:xfrm>
            <a:off x="0" y="1"/>
            <a:ext cx="12192000" cy="6858000"/>
          </a:xfrm>
        </p:spPr>
        <p:txBody>
          <a:bodyPr/>
          <a:lstStyle/>
          <a:p>
            <a:pPr marL="0" indent="0">
              <a:buNone/>
            </a:pPr>
            <a:endParaRPr lang="en-GB" sz="3200" b="1" dirty="0">
              <a:latin typeface="Times New Roman" panose="02020603050405020304" pitchFamily="18" charset="0"/>
              <a:cs typeface="Times New Roman" panose="02020603050405020304" pitchFamily="18" charset="0"/>
            </a:endParaRPr>
          </a:p>
          <a:p>
            <a:pPr marL="0" indent="0">
              <a:buNone/>
            </a:pPr>
            <a:r>
              <a:rPr lang="en-GB" sz="3200" b="1" dirty="0">
                <a:latin typeface="Times New Roman" panose="02020603050405020304" pitchFamily="18" charset="0"/>
                <a:cs typeface="Times New Roman" panose="02020603050405020304" pitchFamily="18" charset="0"/>
              </a:rPr>
              <a:t>Learning objectives:</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Discuss physiological changes about Musculoskeletal, </a:t>
            </a:r>
            <a:r>
              <a:rPr lang="en-GB" sz="3200" dirty="0" err="1">
                <a:latin typeface="Times New Roman" panose="02020603050405020304" pitchFamily="18" charset="0"/>
                <a:cs typeface="Times New Roman" panose="02020603050405020304" pitchFamily="18" charset="0"/>
              </a:rPr>
              <a:t>Intrgumentary</a:t>
            </a:r>
            <a:r>
              <a:rPr lang="en-GB" sz="3200" dirty="0">
                <a:latin typeface="Times New Roman" panose="02020603050405020304" pitchFamily="18" charset="0"/>
                <a:cs typeface="Times New Roman" panose="02020603050405020304" pitchFamily="18" charset="0"/>
              </a:rPr>
              <a:t> and Gastrointestinal system.</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Know common problems related to musculoskeletal, </a:t>
            </a:r>
            <a:r>
              <a:rPr lang="en-GB" sz="3200" dirty="0" err="1">
                <a:latin typeface="Times New Roman" panose="02020603050405020304" pitchFamily="18" charset="0"/>
                <a:cs typeface="Times New Roman" panose="02020603050405020304" pitchFamily="18" charset="0"/>
              </a:rPr>
              <a:t>Intrgumentary</a:t>
            </a:r>
            <a:r>
              <a:rPr lang="en-GB" sz="3200" dirty="0">
                <a:latin typeface="Times New Roman" panose="02020603050405020304" pitchFamily="18" charset="0"/>
                <a:cs typeface="Times New Roman" panose="02020603050405020304" pitchFamily="18" charset="0"/>
              </a:rPr>
              <a:t> and Gastrointestinal system</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Explain role of the nurse toward changes of musculoskeletal system, </a:t>
            </a:r>
            <a:r>
              <a:rPr lang="en-GB" sz="3200" dirty="0" err="1">
                <a:latin typeface="Times New Roman" panose="02020603050405020304" pitchFamily="18" charset="0"/>
                <a:cs typeface="Times New Roman" panose="02020603050405020304" pitchFamily="18" charset="0"/>
              </a:rPr>
              <a:t>Intrgumentary</a:t>
            </a:r>
            <a:r>
              <a:rPr lang="en-GB" sz="3200" dirty="0">
                <a:latin typeface="Times New Roman" panose="02020603050405020304" pitchFamily="18" charset="0"/>
                <a:cs typeface="Times New Roman" panose="02020603050405020304" pitchFamily="18" charset="0"/>
              </a:rPr>
              <a:t> and Gastrointestinal system</a:t>
            </a:r>
          </a:p>
          <a:p>
            <a:pPr marL="0" indent="0">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endParaRPr lang="en-GB" dirty="0"/>
          </a:p>
          <a:p>
            <a:endParaRPr lang="en-GB" dirty="0"/>
          </a:p>
        </p:txBody>
      </p:sp>
      <p:pic>
        <p:nvPicPr>
          <p:cNvPr id="4" name="Picture 3" descr="A logo of a university&#10;&#10;Description automatically generated">
            <a:extLst>
              <a:ext uri="{FF2B5EF4-FFF2-40B4-BE49-F238E27FC236}">
                <a16:creationId xmlns:a16="http://schemas.microsoft.com/office/drawing/2014/main" id="{2C6B65E6-1BBC-EFEB-F5EE-D24B2217CE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1508" y="1"/>
            <a:ext cx="2180492" cy="1195754"/>
          </a:xfrm>
          <a:prstGeom prst="rect">
            <a:avLst/>
          </a:prstGeom>
        </p:spPr>
      </p:pic>
    </p:spTree>
    <p:extLst>
      <p:ext uri="{BB962C8B-B14F-4D97-AF65-F5344CB8AC3E}">
        <p14:creationId xmlns:p14="http://schemas.microsoft.com/office/powerpoint/2010/main" val="2327472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D97D7A-DABA-948E-F635-58BE136CB962}"/>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3.Beginning around the age of 25 years, the numbers of active melanocytes decrease by 10 to 20% each decade. Although this decline occurs in both sun - exposed and sun - protected, the density of melanocytes in exposed skin is double or triple that in unexposed skin. </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p>
        </p:txBody>
      </p:sp>
      <p:pic>
        <p:nvPicPr>
          <p:cNvPr id="4" name="Picture 3" descr="A logo of a university&#10;&#10;Description automatically generated">
            <a:extLst>
              <a:ext uri="{FF2B5EF4-FFF2-40B4-BE49-F238E27FC236}">
                <a16:creationId xmlns:a16="http://schemas.microsoft.com/office/drawing/2014/main" id="{5FD68A6F-8487-1F47-9C6B-5C93FD3C52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7889" y="0"/>
            <a:ext cx="1627164" cy="872197"/>
          </a:xfrm>
          <a:prstGeom prst="rect">
            <a:avLst/>
          </a:prstGeom>
        </p:spPr>
      </p:pic>
    </p:spTree>
    <p:extLst>
      <p:ext uri="{BB962C8B-B14F-4D97-AF65-F5344CB8AC3E}">
        <p14:creationId xmlns:p14="http://schemas.microsoft.com/office/powerpoint/2010/main" val="885551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0888D0-BE75-E32C-DA05-C71588F7688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5ABDBA-C3B4-D1C9-C6D0-65B419BA8678}"/>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With increasing age, melanocytes cluster are form areas of deepened pigmentation causing brown spots called senile lentigo, these brown spots are most often seen on the body parts that are exposed to sunlight. </a:t>
            </a:r>
          </a:p>
          <a:p>
            <a:pPr marL="0" indent="0" algn="just">
              <a:lnSpc>
                <a:spcPct val="150000"/>
              </a:lnSpc>
              <a:spcBef>
                <a:spcPts val="0"/>
              </a:spcBef>
              <a:buNone/>
            </a:pPr>
            <a:endParaRPr lang="en-GB" sz="3200" dirty="0"/>
          </a:p>
        </p:txBody>
      </p:sp>
      <p:pic>
        <p:nvPicPr>
          <p:cNvPr id="4" name="Picture 3" descr="A logo of a university&#10;&#10;Description automatically generated">
            <a:extLst>
              <a:ext uri="{FF2B5EF4-FFF2-40B4-BE49-F238E27FC236}">
                <a16:creationId xmlns:a16="http://schemas.microsoft.com/office/drawing/2014/main" id="{BDA56A6E-26E4-D8A9-21F1-46AE71D32D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7889" y="0"/>
            <a:ext cx="1627164" cy="872197"/>
          </a:xfrm>
          <a:prstGeom prst="rect">
            <a:avLst/>
          </a:prstGeom>
        </p:spPr>
      </p:pic>
    </p:spTree>
    <p:extLst>
      <p:ext uri="{BB962C8B-B14F-4D97-AF65-F5344CB8AC3E}">
        <p14:creationId xmlns:p14="http://schemas.microsoft.com/office/powerpoint/2010/main" val="30523341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84DC79-C327-7D80-84C2-104B4982CE7A}"/>
              </a:ext>
            </a:extLst>
          </p:cNvPr>
          <p:cNvSpPr>
            <a:spLocks noGrp="1"/>
          </p:cNvSpPr>
          <p:nvPr>
            <p:ph idx="1"/>
          </p:nvPr>
        </p:nvSpPr>
        <p:spPr>
          <a:xfrm>
            <a:off x="0" y="0"/>
            <a:ext cx="12192000" cy="6858000"/>
          </a:xfrm>
        </p:spPr>
        <p:txBody>
          <a:bodyPr>
            <a:normAutofit/>
          </a:bodyPr>
          <a:lstStyle/>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Dermis: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Beginning in early adulthood, dermal thickness gradually diminishes, with collagen thinning at a rate of 1 % per year. Also, the dermal vascular bed decreases by approximately one third with increased age; this contribute to atrophy and fibrosis of hair bulbs, sweat and sebaceous glands. </a:t>
            </a:r>
          </a:p>
        </p:txBody>
      </p:sp>
      <p:pic>
        <p:nvPicPr>
          <p:cNvPr id="4" name="Picture 3" descr="A logo of a university&#10;&#10;Description automatically generated">
            <a:extLst>
              <a:ext uri="{FF2B5EF4-FFF2-40B4-BE49-F238E27FC236}">
                <a16:creationId xmlns:a16="http://schemas.microsoft.com/office/drawing/2014/main" id="{522D547F-CD5B-F04E-B6F1-9B59B1683A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4671" y="0"/>
            <a:ext cx="1955408" cy="1139483"/>
          </a:xfrm>
          <a:prstGeom prst="rect">
            <a:avLst/>
          </a:prstGeom>
        </p:spPr>
      </p:pic>
    </p:spTree>
    <p:extLst>
      <p:ext uri="{BB962C8B-B14F-4D97-AF65-F5344CB8AC3E}">
        <p14:creationId xmlns:p14="http://schemas.microsoft.com/office/powerpoint/2010/main" val="10984630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847517-6487-0717-7E89-8EBA0C3145BD}"/>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These changes lead to:</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1.Diminishing thermoregulatory function and inflammatory response.</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2.Development of wrinkles and sagging as result of loss of underling</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tissues.</a:t>
            </a:r>
          </a:p>
        </p:txBody>
      </p:sp>
      <p:pic>
        <p:nvPicPr>
          <p:cNvPr id="4" name="Picture 3" descr="A logo of a university&#10;&#10;Description automatically generated">
            <a:extLst>
              <a:ext uri="{FF2B5EF4-FFF2-40B4-BE49-F238E27FC236}">
                <a16:creationId xmlns:a16="http://schemas.microsoft.com/office/drawing/2014/main" id="{92618AC1-C583-3B80-7AEB-1A89DAF327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41009"/>
          </a:xfrm>
          <a:prstGeom prst="rect">
            <a:avLst/>
          </a:prstGeom>
        </p:spPr>
      </p:pic>
    </p:spTree>
    <p:extLst>
      <p:ext uri="{BB962C8B-B14F-4D97-AF65-F5344CB8AC3E}">
        <p14:creationId xmlns:p14="http://schemas.microsoft.com/office/powerpoint/2010/main" val="22484102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2D56B-BA7F-3224-74E8-296DC506BC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EB81C5-79BC-AEF7-C00E-8E8978DDF82D}"/>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3.Aging results in decreased collagen and elastin </a:t>
            </a:r>
            <a:r>
              <a:rPr lang="en-GB" sz="3200" dirty="0" err="1">
                <a:latin typeface="Times New Roman" panose="02020603050405020304" pitchFamily="18" charset="0"/>
                <a:cs typeface="Times New Roman" panose="02020603050405020304" pitchFamily="18" charset="0"/>
              </a:rPr>
              <a:t>fibers</a:t>
            </a:r>
            <a:r>
              <a:rPr lang="en-GB" sz="3200" dirty="0">
                <a:latin typeface="Times New Roman" panose="02020603050405020304" pitchFamily="18" charset="0"/>
                <a:cs typeface="Times New Roman" panose="02020603050405020304" pitchFamily="18" charset="0"/>
              </a:rPr>
              <a:t>, which give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strength and elasticity to the tissues, also there is loss of subcutaneous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fat, and a SO% decline in cell replacement, which lead to appearance of</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skin wrinkles especially in face around eyes (crow's feet), mouth and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nose.</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4.Decrease vascularity of the dermis lead to pallor skin. </a:t>
            </a:r>
            <a:br>
              <a:rPr lang="en-GB" sz="4000" dirty="0"/>
            </a:br>
            <a:endParaRPr lang="en-GB" sz="36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03A53374-953B-E4A6-5BF6-43155BAECB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41009"/>
          </a:xfrm>
          <a:prstGeom prst="rect">
            <a:avLst/>
          </a:prstGeom>
        </p:spPr>
      </p:pic>
    </p:spTree>
    <p:extLst>
      <p:ext uri="{BB962C8B-B14F-4D97-AF65-F5344CB8AC3E}">
        <p14:creationId xmlns:p14="http://schemas.microsoft.com/office/powerpoint/2010/main" val="34883842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4BE73-A0B4-A100-055F-A7C6F3064E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8CC9BE-52CD-E4B4-4A4F-8152D973ECE5}"/>
              </a:ext>
            </a:extLst>
          </p:cNvPr>
          <p:cNvSpPr>
            <a:spLocks noGrp="1"/>
          </p:cNvSpPr>
          <p:nvPr>
            <p:ph idx="1"/>
          </p:nvPr>
        </p:nvSpPr>
        <p:spPr>
          <a:xfrm>
            <a:off x="0" y="0"/>
            <a:ext cx="12192000" cy="6858000"/>
          </a:xfrm>
        </p:spPr>
        <p:txBody>
          <a:bodyPr>
            <a:noAutofit/>
          </a:bodyPr>
          <a:lstStyle/>
          <a:p>
            <a:pPr marL="0" indent="0">
              <a:lnSpc>
                <a:spcPct val="150000"/>
              </a:lnSpc>
              <a:spcBef>
                <a:spcPts val="0"/>
              </a:spcBef>
              <a:buNone/>
            </a:pPr>
            <a:r>
              <a:rPr lang="en-GB" sz="3200" b="1" dirty="0">
                <a:latin typeface="Times New Roman" panose="02020603050405020304" pitchFamily="18" charset="0"/>
                <a:cs typeface="Times New Roman" panose="02020603050405020304" pitchFamily="18" charset="0"/>
              </a:rPr>
              <a:t>Subcutaneous tissue and cutaneous nerves: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1.Breast tissue also changes and become more granular and atrophic in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appearance.</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2.As a result of a loss of padding supplied by subcutaneous tissue, there is greater risk of hypothermia, skin shearing and blunt trauma injury. The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loss of this padding increases vulnerability of pressure points.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3.Decreased number of nerves ending leads to decrease tactile sensation and pain perception. </a:t>
            </a:r>
            <a:endParaRPr lang="en-GB" sz="3200" b="1"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D64CA56-759A-9749-2003-BE898CF60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91114" y="0"/>
            <a:ext cx="2400886" cy="872197"/>
          </a:xfrm>
          <a:prstGeom prst="rect">
            <a:avLst/>
          </a:prstGeom>
        </p:spPr>
      </p:pic>
    </p:spTree>
    <p:extLst>
      <p:ext uri="{BB962C8B-B14F-4D97-AF65-F5344CB8AC3E}">
        <p14:creationId xmlns:p14="http://schemas.microsoft.com/office/powerpoint/2010/main" val="3810922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D36BC-A0C0-865E-25CE-93389C116CD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9E433F-EE46-567E-2929-F605B77D03DE}"/>
              </a:ext>
            </a:extLst>
          </p:cNvPr>
          <p:cNvSpPr>
            <a:spLocks noGrp="1"/>
          </p:cNvSpPr>
          <p:nvPr>
            <p:ph idx="1"/>
          </p:nvPr>
        </p:nvSpPr>
        <p:spPr>
          <a:xfrm>
            <a:off x="0" y="0"/>
            <a:ext cx="12192000" cy="6858000"/>
          </a:xfrm>
        </p:spPr>
        <p:txBody>
          <a:bodyPr>
            <a:normAutofit/>
          </a:bodyPr>
          <a:lstStyle/>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Glands (sweat and sebaceous):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1.Sweat glands decrease in number and functional ability with increased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age. Thus, the amount of perspiration decreases which result in heat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intolerance.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2.The ability to regulate body temperature reduces as a result of decrease in the amount of subcutaneous fat and the decrease in size, number and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function of sweat gland.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3.Sebaceous gland secretion decline leading to dry skin. </a:t>
            </a:r>
          </a:p>
        </p:txBody>
      </p:sp>
      <p:pic>
        <p:nvPicPr>
          <p:cNvPr id="2" name="Picture 1" descr="A logo of a university&#10;&#10;Description automatically generated">
            <a:extLst>
              <a:ext uri="{FF2B5EF4-FFF2-40B4-BE49-F238E27FC236}">
                <a16:creationId xmlns:a16="http://schemas.microsoft.com/office/drawing/2014/main" id="{1A919ECB-2AFA-EAC7-A753-CEBACFE54A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08295"/>
          </a:xfrm>
          <a:prstGeom prst="rect">
            <a:avLst/>
          </a:prstGeom>
        </p:spPr>
      </p:pic>
    </p:spTree>
    <p:extLst>
      <p:ext uri="{BB962C8B-B14F-4D97-AF65-F5344CB8AC3E}">
        <p14:creationId xmlns:p14="http://schemas.microsoft.com/office/powerpoint/2010/main" val="37793810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91D4C-D822-3979-86E5-270CC28A3C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1412F7-C825-CA23-77C4-46D724CD7458}"/>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Blood vessels: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1.The wall of the capillaries become increasingly fragile which led to senile purpura, it is commonly seen on the legs and arms.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2.Total body fluid decreases with age. Plasma and extracellular volume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remain somewhat constant, but intracellular fluid decreases with age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which increases the risk of dehydration. </a:t>
            </a:r>
          </a:p>
        </p:txBody>
      </p:sp>
      <p:pic>
        <p:nvPicPr>
          <p:cNvPr id="2" name="Picture 1" descr="A logo of a university&#10;&#10;Description automatically generated">
            <a:extLst>
              <a:ext uri="{FF2B5EF4-FFF2-40B4-BE49-F238E27FC236}">
                <a16:creationId xmlns:a16="http://schemas.microsoft.com/office/drawing/2014/main" id="{DA2639DE-75D2-E35F-D882-779B98A258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22363"/>
          </a:xfrm>
          <a:prstGeom prst="rect">
            <a:avLst/>
          </a:prstGeom>
        </p:spPr>
      </p:pic>
    </p:spTree>
    <p:extLst>
      <p:ext uri="{BB962C8B-B14F-4D97-AF65-F5344CB8AC3E}">
        <p14:creationId xmlns:p14="http://schemas.microsoft.com/office/powerpoint/2010/main" val="32637447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7D0D74-6F12-8EFE-5190-A4FEE86C59E4}"/>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Hair:</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1.Hair thins and growth declines.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2.Hair </a:t>
            </a:r>
            <a:r>
              <a:rPr lang="en-GB" sz="3200" dirty="0" err="1">
                <a:latin typeface="Times New Roman" panose="02020603050405020304" pitchFamily="18" charset="0"/>
                <a:cs typeface="Times New Roman" panose="02020603050405020304" pitchFamily="18" charset="0"/>
              </a:rPr>
              <a:t>color</a:t>
            </a:r>
            <a:r>
              <a:rPr lang="en-GB" sz="3200" dirty="0">
                <a:latin typeface="Times New Roman" panose="02020603050405020304" pitchFamily="18" charset="0"/>
                <a:cs typeface="Times New Roman" panose="02020603050405020304" pitchFamily="18" charset="0"/>
              </a:rPr>
              <a:t> and distribution change to some degree in all older adults, with the most noticeable changes being </a:t>
            </a:r>
            <a:r>
              <a:rPr lang="en-GB" sz="3200" dirty="0" err="1">
                <a:latin typeface="Times New Roman" panose="02020603050405020304" pitchFamily="18" charset="0"/>
                <a:cs typeface="Times New Roman" panose="02020603050405020304" pitchFamily="18" charset="0"/>
              </a:rPr>
              <a:t>gray</a:t>
            </a:r>
            <a:r>
              <a:rPr lang="en-GB" sz="3200" dirty="0">
                <a:latin typeface="Times New Roman" panose="02020603050405020304" pitchFamily="18" charset="0"/>
                <a:cs typeface="Times New Roman" panose="02020603050405020304" pitchFamily="18" charset="0"/>
              </a:rPr>
              <a:t> hair. Hair tends to </a:t>
            </a:r>
            <a:r>
              <a:rPr lang="en-GB" sz="3200" dirty="0" err="1">
                <a:latin typeface="Times New Roman" panose="02020603050405020304" pitchFamily="18" charset="0"/>
                <a:cs typeface="Times New Roman" panose="02020603050405020304" pitchFamily="18" charset="0"/>
              </a:rPr>
              <a:t>gray</a:t>
            </a:r>
            <a:r>
              <a:rPr lang="en-GB" sz="3200" dirty="0">
                <a:latin typeface="Times New Roman" panose="02020603050405020304" pitchFamily="18" charset="0"/>
                <a:cs typeface="Times New Roman" panose="02020603050405020304" pitchFamily="18" charset="0"/>
              </a:rPr>
              <a:t> as a result of progressive melanin loss.</a:t>
            </a:r>
          </a:p>
        </p:txBody>
      </p:sp>
      <p:pic>
        <p:nvPicPr>
          <p:cNvPr id="4" name="Picture 3" descr="A logo of a university&#10;&#10;Description automatically generated">
            <a:extLst>
              <a:ext uri="{FF2B5EF4-FFF2-40B4-BE49-F238E27FC236}">
                <a16:creationId xmlns:a16="http://schemas.microsoft.com/office/drawing/2014/main" id="{0613A7DD-9804-4892-0C82-BBF226F5B3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582057"/>
          </a:xfrm>
          <a:prstGeom prst="rect">
            <a:avLst/>
          </a:prstGeom>
        </p:spPr>
      </p:pic>
    </p:spTree>
    <p:extLst>
      <p:ext uri="{BB962C8B-B14F-4D97-AF65-F5344CB8AC3E}">
        <p14:creationId xmlns:p14="http://schemas.microsoft.com/office/powerpoint/2010/main" val="38111870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AD64F-E7CD-ABF9-0B13-BDB174F604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E95685-BD0C-C97E-E9CE-4D034DA412B6}"/>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3.Older women may have increased lip and chin hair while experiencing a thinning of hair on the head, axillae and perinea area.</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4.Increased androgen to </a:t>
            </a:r>
            <a:r>
              <a:rPr lang="en-GB" sz="3200" dirty="0" err="1">
                <a:latin typeface="Times New Roman" panose="02020603050405020304" pitchFamily="18" charset="0"/>
                <a:cs typeface="Times New Roman" panose="02020603050405020304" pitchFamily="18" charset="0"/>
              </a:rPr>
              <a:t>estrogen</a:t>
            </a:r>
            <a:r>
              <a:rPr lang="en-GB" sz="3200" dirty="0">
                <a:latin typeface="Times New Roman" panose="02020603050405020304" pitchFamily="18" charset="0"/>
                <a:cs typeface="Times New Roman" panose="02020603050405020304" pitchFamily="18" charset="0"/>
              </a:rPr>
              <a:t> ratio leads to increase facial hair in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women.</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5.Men lose scalp and beard hair yet experience increased growth over</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eyebrows and in ear and nostrils. </a:t>
            </a:r>
            <a:endParaRPr lang="en-GB" sz="36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2ADC5515-9B66-1523-9BAE-893B27E006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631852"/>
          </a:xfrm>
          <a:prstGeom prst="rect">
            <a:avLst/>
          </a:prstGeom>
        </p:spPr>
      </p:pic>
    </p:spTree>
    <p:extLst>
      <p:ext uri="{BB962C8B-B14F-4D97-AF65-F5344CB8AC3E}">
        <p14:creationId xmlns:p14="http://schemas.microsoft.com/office/powerpoint/2010/main" val="2011899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F00F85-A862-324A-7ED3-C1961C0527C1}"/>
              </a:ext>
            </a:extLst>
          </p:cNvPr>
          <p:cNvSpPr>
            <a:spLocks noGrp="1"/>
          </p:cNvSpPr>
          <p:nvPr>
            <p:ph idx="1"/>
          </p:nvPr>
        </p:nvSpPr>
        <p:spPr>
          <a:xfrm>
            <a:off x="0" y="0"/>
            <a:ext cx="12192000" cy="6858000"/>
          </a:xfrm>
        </p:spPr>
        <p:txBody>
          <a:bodyPr>
            <a:normAutofit/>
          </a:bodyPr>
          <a:lstStyle/>
          <a:p>
            <a:pPr marL="0" indent="0">
              <a:lnSpc>
                <a:spcPct val="150000"/>
              </a:lnSpc>
              <a:spcBef>
                <a:spcPts val="0"/>
              </a:spcBef>
              <a:buNone/>
            </a:pPr>
            <a:r>
              <a:rPr lang="en-GB" sz="3200" b="1" dirty="0">
                <a:latin typeface="Times New Roman" panose="02020603050405020304" pitchFamily="18" charset="0"/>
                <a:cs typeface="Times New Roman" panose="02020603050405020304" pitchFamily="18" charset="0"/>
              </a:rPr>
              <a:t>Outline</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Introduction</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Physiological changes of Musculoskeletal, </a:t>
            </a:r>
            <a:r>
              <a:rPr lang="en-GB" sz="3200" dirty="0" err="1">
                <a:latin typeface="Times New Roman" panose="02020603050405020304" pitchFamily="18" charset="0"/>
                <a:cs typeface="Times New Roman" panose="02020603050405020304" pitchFamily="18" charset="0"/>
              </a:rPr>
              <a:t>Intrgumentary</a:t>
            </a:r>
            <a:r>
              <a:rPr lang="en-GB" sz="3200" dirty="0">
                <a:latin typeface="Times New Roman" panose="02020603050405020304" pitchFamily="18" charset="0"/>
                <a:cs typeface="Times New Roman" panose="02020603050405020304" pitchFamily="18" charset="0"/>
              </a:rPr>
              <a:t> and Gastrointestinal system.</a:t>
            </a:r>
          </a:p>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Common problems related to musculoskeletal, </a:t>
            </a:r>
            <a:r>
              <a:rPr lang="en-GB" sz="3200" dirty="0" err="1">
                <a:latin typeface="Times New Roman" panose="02020603050405020304" pitchFamily="18" charset="0"/>
                <a:cs typeface="Times New Roman" panose="02020603050405020304" pitchFamily="18" charset="0"/>
              </a:rPr>
              <a:t>Intrgumentary</a:t>
            </a:r>
            <a:r>
              <a:rPr lang="en-GB" sz="3200" dirty="0">
                <a:latin typeface="Times New Roman" panose="02020603050405020304" pitchFamily="18" charset="0"/>
                <a:cs typeface="Times New Roman" panose="02020603050405020304" pitchFamily="18" charset="0"/>
              </a:rPr>
              <a:t> and Gastrointestinal system.</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Role of the nurse toward changes of musculoskeletal system, </a:t>
            </a:r>
            <a:r>
              <a:rPr lang="en-GB" sz="3200" dirty="0" err="1">
                <a:latin typeface="Times New Roman" panose="02020603050405020304" pitchFamily="18" charset="0"/>
                <a:cs typeface="Times New Roman" panose="02020603050405020304" pitchFamily="18" charset="0"/>
              </a:rPr>
              <a:t>Intrgumentary</a:t>
            </a:r>
            <a:r>
              <a:rPr lang="en-GB" sz="3200" dirty="0">
                <a:latin typeface="Times New Roman" panose="02020603050405020304" pitchFamily="18" charset="0"/>
                <a:cs typeface="Times New Roman" panose="02020603050405020304" pitchFamily="18" charset="0"/>
              </a:rPr>
              <a:t> and Gastrointestinal system.</a:t>
            </a:r>
          </a:p>
          <a:p>
            <a:pPr marL="0" indent="0">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endParaRPr lang="en-GB" dirty="0"/>
          </a:p>
          <a:p>
            <a:endParaRPr lang="en-GB" dirty="0"/>
          </a:p>
          <a:p>
            <a:pPr marL="0" indent="0">
              <a:buNone/>
            </a:pPr>
            <a:endParaRPr lang="en-GB" dirty="0"/>
          </a:p>
          <a:p>
            <a:endParaRPr lang="en-GB" dirty="0"/>
          </a:p>
        </p:txBody>
      </p:sp>
      <p:pic>
        <p:nvPicPr>
          <p:cNvPr id="4" name="Picture 3" descr="A logo of a university&#10;&#10;Description automatically generated">
            <a:extLst>
              <a:ext uri="{FF2B5EF4-FFF2-40B4-BE49-F238E27FC236}">
                <a16:creationId xmlns:a16="http://schemas.microsoft.com/office/drawing/2014/main" id="{D994389E-5A6D-8170-9D6E-22D87F5AFA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1508" y="1"/>
            <a:ext cx="2180492" cy="1350498"/>
          </a:xfrm>
          <a:prstGeom prst="rect">
            <a:avLst/>
          </a:prstGeom>
        </p:spPr>
      </p:pic>
    </p:spTree>
    <p:extLst>
      <p:ext uri="{BB962C8B-B14F-4D97-AF65-F5344CB8AC3E}">
        <p14:creationId xmlns:p14="http://schemas.microsoft.com/office/powerpoint/2010/main" val="1143639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BF892-3181-8852-98A6-E138BA0950D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8C8B64-78E9-5CF9-1FD1-29F1E81A1404}"/>
              </a:ext>
            </a:extLst>
          </p:cNvPr>
          <p:cNvSpPr>
            <a:spLocks noGrp="1"/>
          </p:cNvSpPr>
          <p:nvPr>
            <p:ph idx="1"/>
          </p:nvPr>
        </p:nvSpPr>
        <p:spPr>
          <a:xfrm>
            <a:off x="0" y="0"/>
            <a:ext cx="12192000" cy="6858000"/>
          </a:xfrm>
        </p:spPr>
        <p:txBody>
          <a:bodyPr>
            <a:normAutofit lnSpcReduction="10000"/>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Nails: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1.Nails grow slower with age and become thicker, more brittle (may split or break easily) and, they also develop ridges or longitudinal lines which are commonly observed.</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2.Fingernails grow more slowly and become thick and more brittle,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Decreased peripheral circulation leads to increase thickening and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yellowing of nails and increase longitudinal ridges of nails.</a:t>
            </a:r>
          </a:p>
          <a:p>
            <a:pPr marL="0" indent="0">
              <a:buNone/>
            </a:pPr>
            <a:br>
              <a:rPr lang="en-GB" sz="3200" dirty="0"/>
            </a:br>
            <a:endParaRPr lang="en-GB" sz="32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D552593D-58F8-C7D7-F44F-C9929F1758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1"/>
            <a:ext cx="2278965" cy="1111348"/>
          </a:xfrm>
          <a:prstGeom prst="rect">
            <a:avLst/>
          </a:prstGeom>
        </p:spPr>
      </p:pic>
    </p:spTree>
    <p:extLst>
      <p:ext uri="{BB962C8B-B14F-4D97-AF65-F5344CB8AC3E}">
        <p14:creationId xmlns:p14="http://schemas.microsoft.com/office/powerpoint/2010/main" val="4470937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2655F5-A9E7-FA19-22B4-A885302C6962}"/>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Common problems related to integumentary system changes:</a:t>
            </a:r>
          </a:p>
        </p:txBody>
      </p:sp>
      <p:pic>
        <p:nvPicPr>
          <p:cNvPr id="6" name="Picture 5" descr="A logo of a university&#10;&#10;Description automatically generated">
            <a:extLst>
              <a:ext uri="{FF2B5EF4-FFF2-40B4-BE49-F238E27FC236}">
                <a16:creationId xmlns:a16="http://schemas.microsoft.com/office/drawing/2014/main" id="{BD046304-1D5E-BC21-17B4-2DC17718A7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77591" y="1"/>
            <a:ext cx="1414408" cy="844062"/>
          </a:xfrm>
          <a:prstGeom prst="rect">
            <a:avLst/>
          </a:prstGeom>
        </p:spPr>
      </p:pic>
      <p:graphicFrame>
        <p:nvGraphicFramePr>
          <p:cNvPr id="2" name="Diagram 1">
            <a:extLst>
              <a:ext uri="{FF2B5EF4-FFF2-40B4-BE49-F238E27FC236}">
                <a16:creationId xmlns:a16="http://schemas.microsoft.com/office/drawing/2014/main" id="{C6F61D70-DF39-A841-1B4C-991A9AB7CA1B}"/>
              </a:ext>
            </a:extLst>
          </p:cNvPr>
          <p:cNvGraphicFramePr/>
          <p:nvPr>
            <p:extLst>
              <p:ext uri="{D42A27DB-BD31-4B8C-83A1-F6EECF244321}">
                <p14:modId xmlns:p14="http://schemas.microsoft.com/office/powerpoint/2010/main" val="147475820"/>
              </p:ext>
            </p:extLst>
          </p:nvPr>
        </p:nvGraphicFramePr>
        <p:xfrm>
          <a:off x="0" y="934948"/>
          <a:ext cx="12192000" cy="59230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008137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952F1-1B19-DCA4-D23E-12C9E0B7A2B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A1DE8A-663E-A50B-B09E-5B07551B8E32}"/>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Role of the nurse toward changes of integumentary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Avoid long setting or sleeping in one position.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Gentle handling of the elderly.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Avoid excessive exposure to ultraviolet ray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-Avoid heat exposure over long periods and in area of high humidity (hats with wide brims, suitable cloths, fluid intake 2000ml /day)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Care of dry skin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Measures to prevent pressure ulcer </a:t>
            </a:r>
          </a:p>
        </p:txBody>
      </p:sp>
      <p:pic>
        <p:nvPicPr>
          <p:cNvPr id="6" name="Picture 5" descr="A logo of a university&#10;&#10;Description automatically generated">
            <a:extLst>
              <a:ext uri="{FF2B5EF4-FFF2-40B4-BE49-F238E27FC236}">
                <a16:creationId xmlns:a16="http://schemas.microsoft.com/office/drawing/2014/main" id="{F03AB9F5-1B97-761C-04C3-A76AB04BEE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97551" y="1"/>
            <a:ext cx="1894449" cy="984738"/>
          </a:xfrm>
          <a:prstGeom prst="rect">
            <a:avLst/>
          </a:prstGeom>
        </p:spPr>
      </p:pic>
    </p:spTree>
    <p:extLst>
      <p:ext uri="{BB962C8B-B14F-4D97-AF65-F5344CB8AC3E}">
        <p14:creationId xmlns:p14="http://schemas.microsoft.com/office/powerpoint/2010/main" val="14005228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FF5F1-A7F6-6CF0-F723-30F972A27AC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9BD6D6-F7D9-824B-4440-A33BF923364B}"/>
              </a:ext>
            </a:extLst>
          </p:cNvPr>
          <p:cNvSpPr>
            <a:spLocks noGrp="1"/>
          </p:cNvSpPr>
          <p:nvPr>
            <p:ph idx="1"/>
          </p:nvPr>
        </p:nvSpPr>
        <p:spPr>
          <a:xfrm>
            <a:off x="0" y="0"/>
            <a:ext cx="12192000" cy="6858000"/>
          </a:xfrm>
        </p:spPr>
        <p:txBody>
          <a:bodyPr>
            <a:normAutofit lnSpcReduction="10000"/>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3- Changes of Gastro-intestinal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Digestion of food and maintenance of nutrition are influenced to a small degree by age related gastrointestinal changes and to a large degree by risk factors that commonly occur in older adults.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GB" sz="3200" dirty="0">
                <a:latin typeface="Times New Roman" panose="02020603050405020304" pitchFamily="18" charset="0"/>
                <a:cs typeface="Times New Roman" panose="02020603050405020304" pitchFamily="18" charset="0"/>
              </a:rPr>
              <a:t>Age related changes in gastrointestinal system will summarize in the oral cavity, </a:t>
            </a:r>
            <a:r>
              <a:rPr lang="en-GB" sz="3200" dirty="0" err="1">
                <a:latin typeface="Times New Roman" panose="02020603050405020304" pitchFamily="18" charset="0"/>
                <a:cs typeface="Times New Roman" panose="02020603050405020304" pitchFamily="18" charset="0"/>
              </a:rPr>
              <a:t>esophagus</a:t>
            </a:r>
            <a:r>
              <a:rPr lang="en-GB" sz="3200" dirty="0">
                <a:latin typeface="Times New Roman" panose="02020603050405020304" pitchFamily="18" charset="0"/>
                <a:cs typeface="Times New Roman" panose="02020603050405020304" pitchFamily="18" charset="0"/>
              </a:rPr>
              <a:t>, stomach, intestinal tract, liver, pancreases, and gall bladder. </a:t>
            </a:r>
            <a:br>
              <a:rPr lang="en-GB" sz="3200" dirty="0">
                <a:latin typeface="Times New Roman" panose="02020603050405020304" pitchFamily="18" charset="0"/>
                <a:cs typeface="Times New Roman" panose="02020603050405020304" pitchFamily="18" charset="0"/>
              </a:rPr>
            </a:br>
            <a:endParaRPr lang="en-GB" sz="3200" dirty="0">
              <a:latin typeface="Times New Roman" panose="02020603050405020304" pitchFamily="18" charset="0"/>
              <a:cs typeface="Times New Roman" panose="02020603050405020304" pitchFamily="18" charset="0"/>
            </a:endParaRPr>
          </a:p>
        </p:txBody>
      </p:sp>
      <p:pic>
        <p:nvPicPr>
          <p:cNvPr id="6" name="Picture 5" descr="A logo of a university&#10;&#10;Description automatically generated">
            <a:extLst>
              <a:ext uri="{FF2B5EF4-FFF2-40B4-BE49-F238E27FC236}">
                <a16:creationId xmlns:a16="http://schemas.microsoft.com/office/drawing/2014/main" id="{60F2276C-0991-F9E5-185E-B2BB558D4D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78857"/>
          </a:xfrm>
          <a:prstGeom prst="rect">
            <a:avLst/>
          </a:prstGeom>
        </p:spPr>
      </p:pic>
    </p:spTree>
    <p:extLst>
      <p:ext uri="{BB962C8B-B14F-4D97-AF65-F5344CB8AC3E}">
        <p14:creationId xmlns:p14="http://schemas.microsoft.com/office/powerpoint/2010/main" val="19575819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C5FEC-DED5-9F00-BAB3-DF1C225430A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BDC503-9BAF-6BD6-3844-D485A41B9E96}"/>
              </a:ext>
            </a:extLst>
          </p:cNvPr>
          <p:cNvSpPr>
            <a:spLocks noGrp="1"/>
          </p:cNvSpPr>
          <p:nvPr>
            <p:ph idx="1"/>
          </p:nvPr>
        </p:nvSpPr>
        <p:spPr>
          <a:xfrm>
            <a:off x="0" y="0"/>
            <a:ext cx="12192000" cy="6858000"/>
          </a:xfrm>
        </p:spPr>
        <p:txBody>
          <a:bodyPr>
            <a:normAutofit fontScale="92500" lnSpcReduction="20000"/>
          </a:bodyPr>
          <a:lstStyle/>
          <a:p>
            <a:pPr>
              <a:lnSpc>
                <a:spcPct val="150000"/>
              </a:lnSpc>
              <a:spcBef>
                <a:spcPts val="0"/>
              </a:spcBef>
            </a:pPr>
            <a:r>
              <a:rPr lang="en-GB" sz="3500" b="1" dirty="0">
                <a:latin typeface="Times New Roman" panose="02020603050405020304" pitchFamily="18" charset="0"/>
                <a:cs typeface="Times New Roman" panose="02020603050405020304" pitchFamily="18" charset="0"/>
              </a:rPr>
              <a:t>Oral cavity and pharynx:</a:t>
            </a:r>
          </a:p>
          <a:p>
            <a:pPr marL="0" indent="0">
              <a:lnSpc>
                <a:spcPct val="150000"/>
              </a:lnSpc>
              <a:spcBef>
                <a:spcPts val="0"/>
              </a:spcBef>
              <a:buNone/>
            </a:pPr>
            <a:r>
              <a:rPr lang="en-GB" sz="3500" dirty="0">
                <a:latin typeface="Times New Roman" panose="02020603050405020304" pitchFamily="18" charset="0"/>
                <a:cs typeface="Times New Roman" panose="02020603050405020304" pitchFamily="18" charset="0"/>
              </a:rPr>
              <a:t>Age related changes in teeth and support structures influence </a:t>
            </a:r>
          </a:p>
          <a:p>
            <a:pPr marL="0" indent="0">
              <a:lnSpc>
                <a:spcPct val="150000"/>
              </a:lnSpc>
              <a:spcBef>
                <a:spcPts val="0"/>
              </a:spcBef>
              <a:buNone/>
            </a:pPr>
            <a:r>
              <a:rPr lang="en-GB" sz="3500" dirty="0">
                <a:latin typeface="Times New Roman" panose="02020603050405020304" pitchFamily="18" charset="0"/>
                <a:cs typeface="Times New Roman" panose="02020603050405020304" pitchFamily="18" charset="0"/>
              </a:rPr>
              <a:t>digestive processes and food enjoyment. </a:t>
            </a:r>
          </a:p>
          <a:p>
            <a:pPr marL="0" indent="0">
              <a:lnSpc>
                <a:spcPct val="150000"/>
              </a:lnSpc>
              <a:spcBef>
                <a:spcPts val="0"/>
              </a:spcBef>
              <a:buNone/>
            </a:pPr>
            <a:r>
              <a:rPr lang="en-GB" sz="3500" b="1" dirty="0">
                <a:latin typeface="Times New Roman" panose="02020603050405020304" pitchFamily="18" charset="0"/>
                <a:cs typeface="Times New Roman" panose="02020603050405020304" pitchFamily="18" charset="0"/>
              </a:rPr>
              <a:t>These changes include:</a:t>
            </a:r>
          </a:p>
          <a:p>
            <a:pPr marL="0" indent="0">
              <a:lnSpc>
                <a:spcPct val="150000"/>
              </a:lnSpc>
              <a:spcBef>
                <a:spcPts val="0"/>
              </a:spcBef>
              <a:buNone/>
            </a:pPr>
            <a:r>
              <a:rPr lang="en-GB" sz="3500" dirty="0">
                <a:latin typeface="Times New Roman" panose="02020603050405020304" pitchFamily="18" charset="0"/>
                <a:cs typeface="Times New Roman" panose="02020603050405020304" pitchFamily="18" charset="0"/>
              </a:rPr>
              <a:t>1.Increase dental decay and teeth loss leads to decreased ability to chew</a:t>
            </a:r>
          </a:p>
          <a:p>
            <a:pPr marL="0" indent="0">
              <a:lnSpc>
                <a:spcPct val="150000"/>
              </a:lnSpc>
              <a:spcBef>
                <a:spcPts val="0"/>
              </a:spcBef>
              <a:buNone/>
            </a:pPr>
            <a:r>
              <a:rPr lang="en-GB" sz="3500" dirty="0">
                <a:latin typeface="Times New Roman" panose="02020603050405020304" pitchFamily="18" charset="0"/>
                <a:cs typeface="Times New Roman" panose="02020603050405020304" pitchFamily="18" charset="0"/>
              </a:rPr>
              <a:t>Normally and decreased nutritional status. </a:t>
            </a:r>
          </a:p>
          <a:p>
            <a:pPr marL="0" indent="0">
              <a:lnSpc>
                <a:spcPct val="150000"/>
              </a:lnSpc>
              <a:spcBef>
                <a:spcPts val="0"/>
              </a:spcBef>
              <a:buNone/>
            </a:pPr>
            <a:endParaRPr lang="en-GB" sz="35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GB" sz="3500" dirty="0">
                <a:latin typeface="Times New Roman" panose="02020603050405020304" pitchFamily="18" charset="0"/>
                <a:cs typeface="Times New Roman" panose="02020603050405020304" pitchFamily="18" charset="0"/>
              </a:rPr>
              <a:t>2.Jaw muscles become weak and shrinkage of bony structure of the mouth. </a:t>
            </a:r>
          </a:p>
          <a:p>
            <a:pPr marL="0" indent="0">
              <a:buNone/>
            </a:pPr>
            <a:br>
              <a:rPr lang="en-GB" sz="2000" dirty="0"/>
            </a:br>
            <a:br>
              <a:rPr lang="en-GB" sz="2000" dirty="0"/>
            </a:br>
            <a:endParaRPr lang="en-GB" sz="2000" dirty="0">
              <a:latin typeface="Times New Roman" panose="02020603050405020304" pitchFamily="18" charset="0"/>
              <a:cs typeface="Times New Roman" panose="02020603050405020304" pitchFamily="18" charset="0"/>
            </a:endParaRPr>
          </a:p>
        </p:txBody>
      </p:sp>
      <p:pic>
        <p:nvPicPr>
          <p:cNvPr id="6" name="Picture 5" descr="A logo of a university&#10;&#10;Description automatically generated">
            <a:extLst>
              <a:ext uri="{FF2B5EF4-FFF2-40B4-BE49-F238E27FC236}">
                <a16:creationId xmlns:a16="http://schemas.microsoft.com/office/drawing/2014/main" id="{784952B8-DCEA-AFA5-DFD0-0ED8581975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5686" y="0"/>
            <a:ext cx="1866314" cy="1378857"/>
          </a:xfrm>
          <a:prstGeom prst="rect">
            <a:avLst/>
          </a:prstGeom>
        </p:spPr>
      </p:pic>
    </p:spTree>
    <p:extLst>
      <p:ext uri="{BB962C8B-B14F-4D97-AF65-F5344CB8AC3E}">
        <p14:creationId xmlns:p14="http://schemas.microsoft.com/office/powerpoint/2010/main" val="9084019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01A38-5951-AF15-17BA-79877BE1746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2C378D-1774-674C-52D9-BDD1754A18CC}"/>
              </a:ext>
            </a:extLst>
          </p:cNvPr>
          <p:cNvSpPr>
            <a:spLocks noGrp="1"/>
          </p:cNvSpPr>
          <p:nvPr>
            <p:ph idx="1"/>
          </p:nvPr>
        </p:nvSpPr>
        <p:spPr>
          <a:xfrm>
            <a:off x="0" y="0"/>
            <a:ext cx="12192000" cy="6858000"/>
          </a:xfrm>
        </p:spPr>
        <p:txBody>
          <a:bodyPr>
            <a:normAutofit/>
          </a:bodyPr>
          <a:lstStyle/>
          <a:p>
            <a:pPr marL="0" indent="0">
              <a:lnSpc>
                <a:spcPct val="13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nSpc>
                <a:spcPct val="13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nSpc>
                <a:spcPct val="130000"/>
              </a:lnSpc>
              <a:spcBef>
                <a:spcPts val="0"/>
              </a:spcBef>
              <a:buNone/>
            </a:pPr>
            <a:r>
              <a:rPr lang="en-GB" sz="3200" dirty="0">
                <a:latin typeface="Times New Roman" panose="02020603050405020304" pitchFamily="18" charset="0"/>
                <a:cs typeface="Times New Roman" panose="02020603050405020304" pitchFamily="18" charset="0"/>
              </a:rPr>
              <a:t>3.Taste buds may atrophy with age leading to decreased ability to</a:t>
            </a:r>
          </a:p>
          <a:p>
            <a:pPr marL="0" indent="0">
              <a:lnSpc>
                <a:spcPct val="130000"/>
              </a:lnSpc>
              <a:spcBef>
                <a:spcPts val="0"/>
              </a:spcBef>
              <a:buNone/>
            </a:pPr>
            <a:r>
              <a:rPr lang="en-GB" sz="3200" dirty="0">
                <a:latin typeface="Times New Roman" panose="02020603050405020304" pitchFamily="18" charset="0"/>
                <a:cs typeface="Times New Roman" panose="02020603050405020304" pitchFamily="18" charset="0"/>
              </a:rPr>
              <a:t>discriminate between </a:t>
            </a:r>
            <a:r>
              <a:rPr lang="en-GB" sz="3200" dirty="0" err="1">
                <a:latin typeface="Times New Roman" panose="02020603050405020304" pitchFamily="18" charset="0"/>
                <a:cs typeface="Times New Roman" panose="02020603050405020304" pitchFamily="18" charset="0"/>
              </a:rPr>
              <a:t>flavor</a:t>
            </a:r>
            <a:r>
              <a:rPr lang="en-GB" sz="3200" dirty="0">
                <a:latin typeface="Times New Roman" panose="02020603050405020304" pitchFamily="18" charset="0"/>
                <a:cs typeface="Times New Roman" panose="02020603050405020304" pitchFamily="18" charset="0"/>
              </a:rPr>
              <a:t> especially between salts and sweet leading to</a:t>
            </a:r>
          </a:p>
          <a:p>
            <a:pPr marL="0" indent="0">
              <a:lnSpc>
                <a:spcPct val="130000"/>
              </a:lnSpc>
              <a:spcBef>
                <a:spcPts val="0"/>
              </a:spcBef>
              <a:buNone/>
            </a:pPr>
            <a:r>
              <a:rPr lang="en-GB" sz="3200" dirty="0">
                <a:latin typeface="Times New Roman" panose="02020603050405020304" pitchFamily="18" charset="0"/>
                <a:cs typeface="Times New Roman" panose="02020603050405020304" pitchFamily="18" charset="0"/>
              </a:rPr>
              <a:t>decrease enjoyment of food resulting in poor eating habits, nutritional</a:t>
            </a:r>
          </a:p>
          <a:p>
            <a:pPr marL="0" indent="0">
              <a:lnSpc>
                <a:spcPct val="130000"/>
              </a:lnSpc>
              <a:spcBef>
                <a:spcPts val="0"/>
              </a:spcBef>
              <a:buNone/>
            </a:pPr>
            <a:r>
              <a:rPr lang="en-GB" sz="3200" dirty="0">
                <a:latin typeface="Times New Roman" panose="02020603050405020304" pitchFamily="18" charset="0"/>
                <a:cs typeface="Times New Roman" panose="02020603050405020304" pitchFamily="18" charset="0"/>
              </a:rPr>
              <a:t>deficiencies, and loss of appetite.</a:t>
            </a:r>
          </a:p>
          <a:p>
            <a:pPr marL="0" indent="0">
              <a:lnSpc>
                <a:spcPct val="13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nSpc>
                <a:spcPct val="130000"/>
              </a:lnSpc>
              <a:spcBef>
                <a:spcPts val="0"/>
              </a:spcBef>
              <a:buNone/>
            </a:pPr>
            <a:r>
              <a:rPr lang="en-GB" sz="3200" dirty="0">
                <a:latin typeface="Times New Roman" panose="02020603050405020304" pitchFamily="18" charset="0"/>
                <a:cs typeface="Times New Roman" panose="02020603050405020304" pitchFamily="18" charset="0"/>
              </a:rPr>
              <a:t>4.The volume of saliva can be reduced in the elderly resulting in dry tongue and in chewing difficulties.</a:t>
            </a:r>
          </a:p>
        </p:txBody>
      </p:sp>
      <p:pic>
        <p:nvPicPr>
          <p:cNvPr id="6" name="Picture 5" descr="A logo of a university&#10;&#10;Description automatically generated">
            <a:extLst>
              <a:ext uri="{FF2B5EF4-FFF2-40B4-BE49-F238E27FC236}">
                <a16:creationId xmlns:a16="http://schemas.microsoft.com/office/drawing/2014/main" id="{F7AA98E9-6C1E-BFC7-D185-D6CAFFD675C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42806" y="1"/>
            <a:ext cx="2049194" cy="1012874"/>
          </a:xfrm>
          <a:prstGeom prst="rect">
            <a:avLst/>
          </a:prstGeom>
        </p:spPr>
      </p:pic>
    </p:spTree>
    <p:extLst>
      <p:ext uri="{BB962C8B-B14F-4D97-AF65-F5344CB8AC3E}">
        <p14:creationId xmlns:p14="http://schemas.microsoft.com/office/powerpoint/2010/main" val="21835721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D64CC-0B37-3759-B838-D8477EE50EB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E77586-A5BC-A1C5-2CC4-A33EBD85A441}"/>
              </a:ext>
            </a:extLst>
          </p:cNvPr>
          <p:cNvSpPr>
            <a:spLocks noGrp="1"/>
          </p:cNvSpPr>
          <p:nvPr>
            <p:ph idx="1"/>
          </p:nvPr>
        </p:nvSpPr>
        <p:spPr>
          <a:xfrm>
            <a:off x="0" y="0"/>
            <a:ext cx="12192000" cy="6858000"/>
          </a:xfrm>
        </p:spPr>
        <p:txBody>
          <a:bodyPr>
            <a:normAutofit fontScale="92500" lnSpcReduction="10000"/>
          </a:bodyPr>
          <a:lstStyle/>
          <a:p>
            <a:pPr>
              <a:lnSpc>
                <a:spcPct val="13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70000"/>
              </a:lnSpc>
              <a:spcBef>
                <a:spcPts val="0"/>
              </a:spcBef>
            </a:pPr>
            <a:r>
              <a:rPr lang="en-GB" sz="3500" b="1" dirty="0" err="1">
                <a:latin typeface="Times New Roman" panose="02020603050405020304" pitchFamily="18" charset="0"/>
                <a:cs typeface="Times New Roman" panose="02020603050405020304" pitchFamily="18" charset="0"/>
              </a:rPr>
              <a:t>Esophagus</a:t>
            </a:r>
            <a:r>
              <a:rPr lang="en-GB" sz="3500" b="1" dirty="0">
                <a:latin typeface="Times New Roman" panose="02020603050405020304" pitchFamily="18" charset="0"/>
                <a:cs typeface="Times New Roman" panose="02020603050405020304" pitchFamily="18" charset="0"/>
              </a:rPr>
              <a:t>:</a:t>
            </a:r>
          </a:p>
          <a:p>
            <a:pPr marL="0" indent="0" algn="just">
              <a:lnSpc>
                <a:spcPct val="170000"/>
              </a:lnSpc>
              <a:spcBef>
                <a:spcPts val="0"/>
              </a:spcBef>
              <a:buNone/>
            </a:pPr>
            <a:r>
              <a:rPr lang="en-GB" sz="3500" dirty="0">
                <a:latin typeface="Times New Roman" panose="02020603050405020304" pitchFamily="18" charset="0"/>
                <a:cs typeface="Times New Roman" panose="02020603050405020304" pitchFamily="18" charset="0"/>
              </a:rPr>
              <a:t>1.In older adults, the </a:t>
            </a:r>
            <a:r>
              <a:rPr lang="en-GB" sz="3500" dirty="0" err="1">
                <a:latin typeface="Times New Roman" panose="02020603050405020304" pitchFamily="18" charset="0"/>
                <a:cs typeface="Times New Roman" panose="02020603050405020304" pitchFamily="18" charset="0"/>
              </a:rPr>
              <a:t>esophagus</a:t>
            </a:r>
            <a:r>
              <a:rPr lang="en-GB" sz="3500" dirty="0">
                <a:latin typeface="Times New Roman" panose="02020603050405020304" pitchFamily="18" charset="0"/>
                <a:cs typeface="Times New Roman" panose="02020603050405020304" pitchFamily="18" charset="0"/>
              </a:rPr>
              <a:t> stiffens, and the peristaltic waves decrease lead to </a:t>
            </a:r>
            <a:r>
              <a:rPr lang="en-GB" sz="3500" dirty="0" err="1">
                <a:latin typeface="Times New Roman" panose="02020603050405020304" pitchFamily="18" charset="0"/>
                <a:cs typeface="Times New Roman" panose="02020603050405020304" pitchFamily="18" charset="0"/>
              </a:rPr>
              <a:t>presbyphagia</a:t>
            </a:r>
            <a:r>
              <a:rPr lang="en-GB" sz="3500" dirty="0">
                <a:latin typeface="Times New Roman" panose="02020603050405020304" pitchFamily="18" charset="0"/>
                <a:cs typeface="Times New Roman" panose="02020603050405020304" pitchFamily="18" charset="0"/>
              </a:rPr>
              <a:t> (slowed swallowing) and increase the risk of aspiration.</a:t>
            </a:r>
          </a:p>
          <a:p>
            <a:pPr marL="0" indent="0" algn="just">
              <a:lnSpc>
                <a:spcPct val="170000"/>
              </a:lnSpc>
              <a:spcBef>
                <a:spcPts val="0"/>
              </a:spcBef>
              <a:buNone/>
            </a:pPr>
            <a:r>
              <a:rPr lang="en-GB" sz="3500" dirty="0">
                <a:latin typeface="Times New Roman" panose="02020603050405020304" pitchFamily="18" charset="0"/>
                <a:cs typeface="Times New Roman" panose="02020603050405020304" pitchFamily="18" charset="0"/>
              </a:rPr>
              <a:t>2.The tone of sphincter muscles may decrease result in frequent </a:t>
            </a:r>
            <a:r>
              <a:rPr lang="en-GB" sz="3500" dirty="0" err="1">
                <a:latin typeface="Times New Roman" panose="02020603050405020304" pitchFamily="18" charset="0"/>
                <a:cs typeface="Times New Roman" panose="02020603050405020304" pitchFamily="18" charset="0"/>
              </a:rPr>
              <a:t>esophageal</a:t>
            </a:r>
            <a:r>
              <a:rPr lang="en-GB" sz="3500" dirty="0">
                <a:latin typeface="Times New Roman" panose="02020603050405020304" pitchFamily="18" charset="0"/>
                <a:cs typeface="Times New Roman" panose="02020603050405020304" pitchFamily="18" charset="0"/>
              </a:rPr>
              <a:t> reflux or heartburn or vomiting of undigested foods.</a:t>
            </a:r>
          </a:p>
          <a:p>
            <a:pPr marL="0" indent="0" algn="just">
              <a:lnSpc>
                <a:spcPct val="170000"/>
              </a:lnSpc>
              <a:spcBef>
                <a:spcPts val="0"/>
              </a:spcBef>
              <a:buNone/>
            </a:pPr>
            <a:r>
              <a:rPr lang="en-GB" sz="3500" dirty="0">
                <a:latin typeface="Times New Roman" panose="02020603050405020304" pitchFamily="18" charset="0"/>
                <a:cs typeface="Times New Roman" panose="02020603050405020304" pitchFamily="18" charset="0"/>
              </a:rPr>
              <a:t>3.The gag reflex is depressed in older adults, which lead to episodes of</a:t>
            </a:r>
          </a:p>
          <a:p>
            <a:pPr marL="0" indent="0" algn="just">
              <a:lnSpc>
                <a:spcPct val="170000"/>
              </a:lnSpc>
              <a:spcBef>
                <a:spcPts val="0"/>
              </a:spcBef>
              <a:buNone/>
            </a:pPr>
            <a:r>
              <a:rPr lang="en-GB" sz="3500" dirty="0">
                <a:latin typeface="Times New Roman" panose="02020603050405020304" pitchFamily="18" charset="0"/>
                <a:cs typeface="Times New Roman" panose="02020603050405020304" pitchFamily="18" charset="0"/>
              </a:rPr>
              <a:t>chocking and aspiration. </a:t>
            </a:r>
            <a:endParaRPr lang="en-GB" sz="3200" dirty="0">
              <a:latin typeface="Times New Roman" panose="02020603050405020304" pitchFamily="18" charset="0"/>
              <a:cs typeface="Times New Roman" panose="02020603050405020304" pitchFamily="18" charset="0"/>
            </a:endParaRPr>
          </a:p>
        </p:txBody>
      </p:sp>
      <p:pic>
        <p:nvPicPr>
          <p:cNvPr id="6" name="Picture 5" descr="A logo of a university&#10;&#10;Description automatically generated">
            <a:extLst>
              <a:ext uri="{FF2B5EF4-FFF2-40B4-BE49-F238E27FC236}">
                <a16:creationId xmlns:a16="http://schemas.microsoft.com/office/drawing/2014/main" id="{1C477A93-1F78-1E2A-CF54-0D886576DE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78857"/>
          </a:xfrm>
          <a:prstGeom prst="rect">
            <a:avLst/>
          </a:prstGeom>
        </p:spPr>
      </p:pic>
    </p:spTree>
    <p:extLst>
      <p:ext uri="{BB962C8B-B14F-4D97-AF65-F5344CB8AC3E}">
        <p14:creationId xmlns:p14="http://schemas.microsoft.com/office/powerpoint/2010/main" val="30066529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D5199-CE5B-E407-0B5F-7FA198F2971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397925-3BF5-78FD-9B85-C6FAFD27B550}"/>
              </a:ext>
            </a:extLst>
          </p:cNvPr>
          <p:cNvSpPr>
            <a:spLocks noGrp="1"/>
          </p:cNvSpPr>
          <p:nvPr>
            <p:ph idx="1"/>
          </p:nvPr>
        </p:nvSpPr>
        <p:spPr>
          <a:xfrm>
            <a:off x="0" y="0"/>
            <a:ext cx="12192000" cy="6858000"/>
          </a:xfrm>
        </p:spPr>
        <p:txBody>
          <a:bodyPr>
            <a:normAutofit/>
          </a:bodyPr>
          <a:lstStyle/>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Stomach:</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1.Degeneration of gastric mucosa; decrease secretion of gastric acids and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digestive enzymes and decrease of motility.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2.Decrease of gastric secretions (intrinsic factor, pepsin, and hydrochloric</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acid) due to atrophy of gastric gland interfere with digestion and can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contribute to </a:t>
            </a:r>
            <a:r>
              <a:rPr lang="en-GB" sz="3200" dirty="0" err="1">
                <a:latin typeface="Times New Roman" panose="02020603050405020304" pitchFamily="18" charset="0"/>
                <a:cs typeface="Times New Roman" panose="02020603050405020304" pitchFamily="18" charset="0"/>
              </a:rPr>
              <a:t>anemia</a:t>
            </a:r>
            <a:r>
              <a:rPr lang="en-GB" sz="3200" dirty="0">
                <a:latin typeface="Times New Roman" panose="02020603050405020304" pitchFamily="18" charset="0"/>
                <a:cs typeface="Times New Roman" panose="02020603050405020304" pitchFamily="18" charset="0"/>
              </a:rPr>
              <a:t>.</a:t>
            </a:r>
          </a:p>
        </p:txBody>
      </p:sp>
      <p:pic>
        <p:nvPicPr>
          <p:cNvPr id="6" name="Picture 5" descr="A logo of a university&#10;&#10;Description automatically generated">
            <a:extLst>
              <a:ext uri="{FF2B5EF4-FFF2-40B4-BE49-F238E27FC236}">
                <a16:creationId xmlns:a16="http://schemas.microsoft.com/office/drawing/2014/main" id="{6B2B2774-A6D1-31B5-09B5-46CB1C8C1A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78857"/>
          </a:xfrm>
          <a:prstGeom prst="rect">
            <a:avLst/>
          </a:prstGeom>
        </p:spPr>
      </p:pic>
    </p:spTree>
    <p:extLst>
      <p:ext uri="{BB962C8B-B14F-4D97-AF65-F5344CB8AC3E}">
        <p14:creationId xmlns:p14="http://schemas.microsoft.com/office/powerpoint/2010/main" val="14523527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34514E-B07C-3E0F-38E2-DC8B0832A2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62FEC8-6891-A0AC-CDC4-CDB51DE40A9A}"/>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3.Decrease in pepsin may hinder protein digestion, whereas a decrease in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hydrochloric acid intrinsic factor may lead to mal absorption of iron,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vitamin Bl2, calcium and folic acid, which increased incidence of</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pernicious </a:t>
            </a:r>
            <a:r>
              <a:rPr lang="en-GB" sz="3200" dirty="0" err="1">
                <a:latin typeface="Times New Roman" panose="02020603050405020304" pitchFamily="18" charset="0"/>
                <a:cs typeface="Times New Roman" panose="02020603050405020304" pitchFamily="18" charset="0"/>
              </a:rPr>
              <a:t>anemia</a:t>
            </a:r>
            <a:r>
              <a:rPr lang="en-GB" sz="3200" dirty="0">
                <a:latin typeface="Times New Roman" panose="02020603050405020304" pitchFamily="18" charset="0"/>
                <a:cs typeface="Times New Roman" panose="02020603050405020304" pitchFamily="18" charset="0"/>
              </a:rPr>
              <a:t>, peptic ulcer, and stomach cancer. </a:t>
            </a:r>
            <a:endParaRPr lang="en-GB" sz="2000" dirty="0">
              <a:latin typeface="Times New Roman" panose="02020603050405020304" pitchFamily="18" charset="0"/>
              <a:cs typeface="Times New Roman" panose="02020603050405020304" pitchFamily="18" charset="0"/>
            </a:endParaRPr>
          </a:p>
        </p:txBody>
      </p:sp>
      <p:pic>
        <p:nvPicPr>
          <p:cNvPr id="6" name="Picture 5" descr="A logo of a university&#10;&#10;Description automatically generated">
            <a:extLst>
              <a:ext uri="{FF2B5EF4-FFF2-40B4-BE49-F238E27FC236}">
                <a16:creationId xmlns:a16="http://schemas.microsoft.com/office/drawing/2014/main" id="{E233932E-0FAE-B314-C03E-053A6980C4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78857"/>
          </a:xfrm>
          <a:prstGeom prst="rect">
            <a:avLst/>
          </a:prstGeom>
        </p:spPr>
      </p:pic>
    </p:spTree>
    <p:extLst>
      <p:ext uri="{BB962C8B-B14F-4D97-AF65-F5344CB8AC3E}">
        <p14:creationId xmlns:p14="http://schemas.microsoft.com/office/powerpoint/2010/main" val="27899592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1F266-5760-DD90-D277-48F1B1BE01C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B37BC5-D68D-0EA2-64C1-71113C006B71}"/>
              </a:ext>
            </a:extLst>
          </p:cNvPr>
          <p:cNvSpPr>
            <a:spLocks noGrp="1"/>
          </p:cNvSpPr>
          <p:nvPr>
            <p:ph idx="1"/>
          </p:nvPr>
        </p:nvSpPr>
        <p:spPr>
          <a:xfrm>
            <a:off x="0" y="0"/>
            <a:ext cx="12192000" cy="6858000"/>
          </a:xfrm>
        </p:spPr>
        <p:txBody>
          <a:bodyPr>
            <a:normAutofit/>
          </a:bodyPr>
          <a:lstStyle/>
          <a:p>
            <a:pPr algn="just">
              <a:lnSpc>
                <a:spcPct val="150000"/>
              </a:lnSpc>
              <a:spcBef>
                <a:spcPts val="0"/>
              </a:spcBef>
            </a:pPr>
            <a:endParaRPr lang="en-GB" sz="3200" b="1"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Intestinal tract: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1.Age-related changes that occur in the small intestine include atrophy in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muscle </a:t>
            </a:r>
            <a:r>
              <a:rPr lang="en-GB" sz="3200" dirty="0" err="1">
                <a:latin typeface="Times New Roman" panose="02020603050405020304" pitchFamily="18" charset="0"/>
                <a:cs typeface="Times New Roman" panose="02020603050405020304" pitchFamily="18" charset="0"/>
              </a:rPr>
              <a:t>fibers</a:t>
            </a:r>
            <a:r>
              <a:rPr lang="en-GB" sz="3200" dirty="0">
                <a:latin typeface="Times New Roman" panose="02020603050405020304" pitchFamily="18" charset="0"/>
                <a:cs typeface="Times New Roman" panose="02020603050405020304" pitchFamily="18" charset="0"/>
              </a:rPr>
              <a:t> and mucosal surfaces, thinning in the villi, and decrease the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epithelial cells. </a:t>
            </a:r>
            <a:endParaRPr lang="en-GB" sz="2000" dirty="0">
              <a:latin typeface="Times New Roman" panose="02020603050405020304" pitchFamily="18" charset="0"/>
              <a:cs typeface="Times New Roman" panose="02020603050405020304" pitchFamily="18" charset="0"/>
            </a:endParaRPr>
          </a:p>
        </p:txBody>
      </p:sp>
      <p:pic>
        <p:nvPicPr>
          <p:cNvPr id="6" name="Picture 5" descr="A logo of a university&#10;&#10;Description automatically generated">
            <a:extLst>
              <a:ext uri="{FF2B5EF4-FFF2-40B4-BE49-F238E27FC236}">
                <a16:creationId xmlns:a16="http://schemas.microsoft.com/office/drawing/2014/main" id="{4C0D2F40-1DB2-8E83-C9EE-D1BB60708D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78857"/>
          </a:xfrm>
          <a:prstGeom prst="rect">
            <a:avLst/>
          </a:prstGeom>
        </p:spPr>
      </p:pic>
    </p:spTree>
    <p:extLst>
      <p:ext uri="{BB962C8B-B14F-4D97-AF65-F5344CB8AC3E}">
        <p14:creationId xmlns:p14="http://schemas.microsoft.com/office/powerpoint/2010/main" val="46778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FA7A9-200F-F6AA-9654-880E0FD036D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48B193-1577-861B-0489-24D05863552D}"/>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Introduction: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changes in body function that occur with aging do not develop suddenly or without warning.  </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Aging, the process of growing old, is defined as the gradual biological impairment of normal function, probably as a result of changes made to cells and structural components. These changes would consequently have a direct impact on the functional ability of organs and biological systems such as (nervous, digestive, and reproductive systems). </a:t>
            </a:r>
          </a:p>
        </p:txBody>
      </p:sp>
      <p:pic>
        <p:nvPicPr>
          <p:cNvPr id="2" name="Picture 1" descr="A logo of a university&#10;&#10;Description automatically generated">
            <a:extLst>
              <a:ext uri="{FF2B5EF4-FFF2-40B4-BE49-F238E27FC236}">
                <a16:creationId xmlns:a16="http://schemas.microsoft.com/office/drawing/2014/main" id="{D552593D-58F8-C7D7-F44F-C9929F1758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998806"/>
          </a:xfrm>
          <a:prstGeom prst="rect">
            <a:avLst/>
          </a:prstGeom>
        </p:spPr>
      </p:pic>
    </p:spTree>
    <p:extLst>
      <p:ext uri="{BB962C8B-B14F-4D97-AF65-F5344CB8AC3E}">
        <p14:creationId xmlns:p14="http://schemas.microsoft.com/office/powerpoint/2010/main" val="11739385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67BA8-EB5B-8A2D-8ACB-684E6AF3D2E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66783A5-9936-E5DB-5BD7-B9ACF0E103FB}"/>
              </a:ext>
            </a:extLst>
          </p:cNvPr>
          <p:cNvSpPr>
            <a:spLocks noGrp="1"/>
          </p:cNvSpPr>
          <p:nvPr>
            <p:ph idx="1"/>
          </p:nvPr>
        </p:nvSpPr>
        <p:spPr>
          <a:xfrm>
            <a:off x="0" y="0"/>
            <a:ext cx="12192000" cy="6858000"/>
          </a:xfrm>
        </p:spPr>
        <p:txBody>
          <a:bodyPr>
            <a:normAutofit/>
          </a:bodyPr>
          <a:lstStyle/>
          <a:p>
            <a:pPr marL="0" indent="0">
              <a:buNone/>
            </a:pPr>
            <a:endParaRPr lang="en-GB" sz="3200" b="1" dirty="0">
              <a:latin typeface="Times New Roman" panose="02020603050405020304" pitchFamily="18" charset="0"/>
              <a:cs typeface="Times New Roman" panose="02020603050405020304" pitchFamily="18" charset="0"/>
            </a:endParaRPr>
          </a:p>
          <a:p>
            <a:pPr marL="0" indent="0" algn="just">
              <a:buNone/>
            </a:pPr>
            <a:endParaRPr lang="en-GB" sz="3200" b="1" dirty="0">
              <a:latin typeface="Times New Roman" panose="02020603050405020304" pitchFamily="18" charset="0"/>
              <a:cs typeface="Times New Roman" panose="02020603050405020304" pitchFamily="18" charset="0"/>
            </a:endParaRPr>
          </a:p>
          <a:p>
            <a:pPr marL="0" indent="0" algn="just">
              <a:buNone/>
            </a:pPr>
            <a:r>
              <a:rPr lang="en-GB" sz="3200" b="1" dirty="0">
                <a:latin typeface="Times New Roman" panose="02020603050405020304" pitchFamily="18" charset="0"/>
                <a:cs typeface="Times New Roman" panose="02020603050405020304" pitchFamily="18" charset="0"/>
              </a:rPr>
              <a:t>2.Age related changes include: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1.reduced secretion of mucus,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2.decreased elasticity of the rectal wall</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3.decrease Peristalsis of the intestine leading to increase occurrence of constipation, incomplete elimination and </a:t>
            </a:r>
            <a:r>
              <a:rPr lang="en-GB" sz="3200" dirty="0" err="1">
                <a:latin typeface="Times New Roman" panose="02020603050405020304" pitchFamily="18" charset="0"/>
                <a:cs typeface="Times New Roman" panose="02020603050405020304" pitchFamily="18" charset="0"/>
              </a:rPr>
              <a:t>fecal</a:t>
            </a:r>
            <a:r>
              <a:rPr lang="en-GB" sz="3200" dirty="0">
                <a:latin typeface="Times New Roman" panose="02020603050405020304" pitchFamily="18" charset="0"/>
                <a:cs typeface="Times New Roman" panose="02020603050405020304" pitchFamily="18" charset="0"/>
              </a:rPr>
              <a:t> impaction.</a:t>
            </a:r>
          </a:p>
        </p:txBody>
      </p:sp>
      <p:pic>
        <p:nvPicPr>
          <p:cNvPr id="6" name="Picture 5" descr="A logo of a university&#10;&#10;Description automatically generated">
            <a:extLst>
              <a:ext uri="{FF2B5EF4-FFF2-40B4-BE49-F238E27FC236}">
                <a16:creationId xmlns:a16="http://schemas.microsoft.com/office/drawing/2014/main" id="{06E04DCD-1618-97DC-1A6D-9DAF6A8AE0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78857"/>
          </a:xfrm>
          <a:prstGeom prst="rect">
            <a:avLst/>
          </a:prstGeom>
        </p:spPr>
      </p:pic>
    </p:spTree>
    <p:extLst>
      <p:ext uri="{BB962C8B-B14F-4D97-AF65-F5344CB8AC3E}">
        <p14:creationId xmlns:p14="http://schemas.microsoft.com/office/powerpoint/2010/main" val="6547899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C8571E-E7A2-C5F5-3FE1-659990AD06C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0D6533-8014-CAE8-6B5A-BC84B56EFAA3}"/>
              </a:ext>
            </a:extLst>
          </p:cNvPr>
          <p:cNvSpPr>
            <a:spLocks noGrp="1"/>
          </p:cNvSpPr>
          <p:nvPr>
            <p:ph idx="1"/>
          </p:nvPr>
        </p:nvSpPr>
        <p:spPr>
          <a:xfrm>
            <a:off x="0" y="0"/>
            <a:ext cx="12192000" cy="6858000"/>
          </a:xfrm>
        </p:spPr>
        <p:txBody>
          <a:bodyPr>
            <a:normAutofit/>
          </a:bodyPr>
          <a:lstStyle/>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Liver:</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liver assists in digestion by producing and secreting bile, which is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essential for the utilization of fats. It also plays important role in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metabolism and storage of medication and nutrients.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1.With age, the liver becomes smaller and more fibrous, lipofuscin (a brown pigment) accumulates, and blood flow to the liver decease by approximately one third. </a:t>
            </a:r>
          </a:p>
        </p:txBody>
      </p:sp>
      <p:pic>
        <p:nvPicPr>
          <p:cNvPr id="6" name="Picture 5" descr="A logo of a university&#10;&#10;Description automatically generated">
            <a:extLst>
              <a:ext uri="{FF2B5EF4-FFF2-40B4-BE49-F238E27FC236}">
                <a16:creationId xmlns:a16="http://schemas.microsoft.com/office/drawing/2014/main" id="{7CDF733B-1C65-7B64-8A24-FB6734EE9D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78857"/>
          </a:xfrm>
          <a:prstGeom prst="rect">
            <a:avLst/>
          </a:prstGeom>
        </p:spPr>
      </p:pic>
    </p:spTree>
    <p:extLst>
      <p:ext uri="{BB962C8B-B14F-4D97-AF65-F5344CB8AC3E}">
        <p14:creationId xmlns:p14="http://schemas.microsoft.com/office/powerpoint/2010/main" val="1292847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F2B66-02B6-C214-FFAE-FB9BC43424F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DE200C-AD90-6461-B23D-AD7F806B5929}"/>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Common problems related to gastro-intestinal </a:t>
            </a: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system changes:</a:t>
            </a:r>
          </a:p>
        </p:txBody>
      </p:sp>
      <p:graphicFrame>
        <p:nvGraphicFramePr>
          <p:cNvPr id="2" name="Diagram 1">
            <a:extLst>
              <a:ext uri="{FF2B5EF4-FFF2-40B4-BE49-F238E27FC236}">
                <a16:creationId xmlns:a16="http://schemas.microsoft.com/office/drawing/2014/main" id="{A23DC768-EB7F-A667-36CE-695899741E60}"/>
              </a:ext>
            </a:extLst>
          </p:cNvPr>
          <p:cNvGraphicFramePr/>
          <p:nvPr>
            <p:extLst>
              <p:ext uri="{D42A27DB-BD31-4B8C-83A1-F6EECF244321}">
                <p14:modId xmlns:p14="http://schemas.microsoft.com/office/powerpoint/2010/main" val="3275058317"/>
              </p:ext>
            </p:extLst>
          </p:nvPr>
        </p:nvGraphicFramePr>
        <p:xfrm>
          <a:off x="0" y="1489752"/>
          <a:ext cx="12192000" cy="53682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A logo of a university&#10;&#10;Description automatically generated">
            <a:extLst>
              <a:ext uri="{FF2B5EF4-FFF2-40B4-BE49-F238E27FC236}">
                <a16:creationId xmlns:a16="http://schemas.microsoft.com/office/drawing/2014/main" id="{57A7F51C-A585-AB3E-BFAB-75316CF62B6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913035" y="0"/>
            <a:ext cx="2278965" cy="1378857"/>
          </a:xfrm>
          <a:prstGeom prst="rect">
            <a:avLst/>
          </a:prstGeom>
        </p:spPr>
      </p:pic>
    </p:spTree>
    <p:extLst>
      <p:ext uri="{BB962C8B-B14F-4D97-AF65-F5344CB8AC3E}">
        <p14:creationId xmlns:p14="http://schemas.microsoft.com/office/powerpoint/2010/main" val="30164330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9930F-17AE-9C85-3B2B-4E068040CD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808028-32D6-2899-D45B-A561AAFAA4AD}"/>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Role of the nurse toward changes of Gastro-intestinal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Oral hygiene and preventive dental care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Food low in fat and high in </a:t>
            </a:r>
            <a:r>
              <a:rPr lang="en-GB" sz="3200" dirty="0" err="1">
                <a:latin typeface="Times New Roman" panose="02020603050405020304" pitchFamily="18" charset="0"/>
                <a:cs typeface="Times New Roman" panose="02020603050405020304" pitchFamily="18" charset="0"/>
              </a:rPr>
              <a:t>fibers</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Avoidance of spicy foods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Maintain of daily fluid intake (2000ml)</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Maintenance of regular bowel routines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Not avoid the urgency to defecate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Avoidance of laxatives, suppositories, and enema</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Maintenance of activity level </a:t>
            </a:r>
            <a:endParaRPr lang="en-GB" dirty="0"/>
          </a:p>
        </p:txBody>
      </p:sp>
      <p:pic>
        <p:nvPicPr>
          <p:cNvPr id="2" name="Picture 1" descr="A logo of a university&#10;&#10;Description automatically generated">
            <a:extLst>
              <a:ext uri="{FF2B5EF4-FFF2-40B4-BE49-F238E27FC236}">
                <a16:creationId xmlns:a16="http://schemas.microsoft.com/office/drawing/2014/main" id="{2EB0E8F9-7DEB-4C2C-57EA-CDDE5021AC2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21429" y="1"/>
            <a:ext cx="1270571" cy="883578"/>
          </a:xfrm>
          <a:prstGeom prst="rect">
            <a:avLst/>
          </a:prstGeom>
        </p:spPr>
      </p:pic>
    </p:spTree>
    <p:extLst>
      <p:ext uri="{BB962C8B-B14F-4D97-AF65-F5344CB8AC3E}">
        <p14:creationId xmlns:p14="http://schemas.microsoft.com/office/powerpoint/2010/main" val="28025273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CEAD1-6AF6-4566-5ED5-6608AFE9D0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70E9427-586B-AE03-6A17-FAD7FF5047F0}"/>
              </a:ext>
            </a:extLst>
          </p:cNvPr>
          <p:cNvSpPr>
            <a:spLocks noGrp="1"/>
          </p:cNvSpPr>
          <p:nvPr>
            <p:ph idx="1"/>
          </p:nvPr>
        </p:nvSpPr>
        <p:spPr>
          <a:xfrm>
            <a:off x="0" y="0"/>
            <a:ext cx="12192000" cy="6858000"/>
          </a:xfrm>
        </p:spPr>
        <p:txBody>
          <a:bodyPr>
            <a:normAutofit/>
          </a:bodyPr>
          <a:lstStyle/>
          <a:p>
            <a:pPr marL="0" indent="0" algn="ctr">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en-GB" sz="3200" b="1" dirty="0">
                <a:latin typeface="Times New Roman" panose="02020603050405020304" pitchFamily="18" charset="0"/>
                <a:cs typeface="Times New Roman" panose="02020603050405020304" pitchFamily="18" charset="0"/>
              </a:rPr>
              <a:t>THANKS</a:t>
            </a:r>
            <a:endParaRPr lang="en-GB" dirty="0"/>
          </a:p>
        </p:txBody>
      </p:sp>
      <p:pic>
        <p:nvPicPr>
          <p:cNvPr id="2" name="Picture 1" descr="A logo of a university&#10;&#10;Description automatically generated">
            <a:extLst>
              <a:ext uri="{FF2B5EF4-FFF2-40B4-BE49-F238E27FC236}">
                <a16:creationId xmlns:a16="http://schemas.microsoft.com/office/drawing/2014/main" id="{616621C4-1DF1-0495-BE14-B1C8D38B42E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921429" y="1"/>
            <a:ext cx="1270571" cy="883578"/>
          </a:xfrm>
          <a:prstGeom prst="rect">
            <a:avLst/>
          </a:prstGeom>
        </p:spPr>
      </p:pic>
    </p:spTree>
    <p:extLst>
      <p:ext uri="{BB962C8B-B14F-4D97-AF65-F5344CB8AC3E}">
        <p14:creationId xmlns:p14="http://schemas.microsoft.com/office/powerpoint/2010/main" val="2761156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C1D456-CF33-6A87-4644-008244A968D4}"/>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It is important to recognize that although age -related changes are predictable, the exact time at which they occur is not. There is a wide person to person variation in when and to what degree these changes will occur. </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E4FE6C6D-598E-B366-4C00-DA7BFC388F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886265"/>
          </a:xfrm>
          <a:prstGeom prst="rect">
            <a:avLst/>
          </a:prstGeom>
        </p:spPr>
      </p:pic>
    </p:spTree>
    <p:extLst>
      <p:ext uri="{BB962C8B-B14F-4D97-AF65-F5344CB8AC3E}">
        <p14:creationId xmlns:p14="http://schemas.microsoft.com/office/powerpoint/2010/main" val="1565136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827F9-32AF-6510-50E6-AE7B4D5F7CA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CDF5B2-7039-B851-C3BD-0EC746C675C2}"/>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Heredity, environment, and health maintenance, stress, nutrition, health status and numerous other elements are significantly affecting the timing and magnitude of age -related changes</a:t>
            </a:r>
            <a:r>
              <a:rPr lang="en-GB" b="1" dirty="0"/>
              <a:t>.</a:t>
            </a:r>
            <a:r>
              <a:rPr lang="en-GB" sz="3200" dirty="0"/>
              <a:t> </a:t>
            </a:r>
            <a:endParaRPr lang="en-GB" sz="32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AAF927A5-6D42-19E0-6FA9-4043FCA10C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886265"/>
          </a:xfrm>
          <a:prstGeom prst="rect">
            <a:avLst/>
          </a:prstGeom>
        </p:spPr>
      </p:pic>
    </p:spTree>
    <p:extLst>
      <p:ext uri="{BB962C8B-B14F-4D97-AF65-F5344CB8AC3E}">
        <p14:creationId xmlns:p14="http://schemas.microsoft.com/office/powerpoint/2010/main" val="4146183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9DA405-AE3F-80C4-C6D7-38E891823FC5}"/>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Why the nurses study age -related change?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 Differentiate between normal physiological changes of aging &amp; illness.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 Recognize why the elderly are at risk of developing certain diseases and sustaining injuries increases. </a:t>
            </a:r>
          </a:p>
        </p:txBody>
      </p:sp>
      <p:pic>
        <p:nvPicPr>
          <p:cNvPr id="4" name="Picture 3" descr="A logo of a university&#10;&#10;Description automatically generated">
            <a:extLst>
              <a:ext uri="{FF2B5EF4-FFF2-40B4-BE49-F238E27FC236}">
                <a16:creationId xmlns:a16="http://schemas.microsoft.com/office/drawing/2014/main" id="{CCA399A1-D547-5F8C-CB1B-B32FB15700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505243"/>
          </a:xfrm>
          <a:prstGeom prst="rect">
            <a:avLst/>
          </a:prstGeom>
        </p:spPr>
      </p:pic>
    </p:spTree>
    <p:extLst>
      <p:ext uri="{BB962C8B-B14F-4D97-AF65-F5344CB8AC3E}">
        <p14:creationId xmlns:p14="http://schemas.microsoft.com/office/powerpoint/2010/main" val="1172642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3D3B6-D6DE-D4F9-7E84-2FF408C109D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E8A862-CCBF-F336-C473-BF04666DCD76}"/>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1-Changes of Musculoskeletal system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bones, joints, and muscles are the body structures most closely associated with aging process.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07E3DCDA-164C-4C3A-6E60-58FBFD1D14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83212"/>
          </a:xfrm>
          <a:prstGeom prst="rect">
            <a:avLst/>
          </a:prstGeom>
        </p:spPr>
      </p:pic>
    </p:spTree>
    <p:extLst>
      <p:ext uri="{BB962C8B-B14F-4D97-AF65-F5344CB8AC3E}">
        <p14:creationId xmlns:p14="http://schemas.microsoft.com/office/powerpoint/2010/main" val="34246468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383E5-EAEC-EFC6-9901-684B2DEC904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98BAF4-DE08-E397-2DA6-76091D66EEDD}"/>
              </a:ext>
            </a:extLst>
          </p:cNvPr>
          <p:cNvSpPr>
            <a:spLocks noGrp="1"/>
          </p:cNvSpPr>
          <p:nvPr>
            <p:ph idx="1"/>
          </p:nvPr>
        </p:nvSpPr>
        <p:spPr>
          <a:xfrm>
            <a:off x="0" y="0"/>
            <a:ext cx="12192000" cy="6858000"/>
          </a:xfrm>
        </p:spPr>
        <p:txBody>
          <a:bodyPr>
            <a:noAutofit/>
          </a:bodyPr>
          <a:lstStyle/>
          <a:p>
            <a:pPr algn="just">
              <a:lnSpc>
                <a:spcPct val="150000"/>
              </a:lnSpc>
              <a:spcBef>
                <a:spcPts val="0"/>
              </a:spcBef>
            </a:pPr>
            <a:r>
              <a:rPr lang="en-GB" sz="3200" b="1" dirty="0">
                <a:latin typeface="Times New Roman" panose="02020603050405020304" pitchFamily="18" charset="0"/>
                <a:cs typeface="Times New Roman" panose="02020603050405020304" pitchFamily="18" charset="0"/>
              </a:rPr>
              <a:t>Bone: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Bones provide the framework to the musculoskeletal system and work in conjunction with muscular system to facilitate movement.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Bone is composed of hard outer layer called cortical bone, and an inner layer called trabecular bone. Both layers components are affected by age related change.</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Bone growth reaches maturity in early adulthood, but bone </a:t>
            </a:r>
            <a:r>
              <a:rPr lang="en-GB" sz="3200" dirty="0" err="1">
                <a:latin typeface="Times New Roman" panose="02020603050405020304" pitchFamily="18" charset="0"/>
                <a:cs typeface="Times New Roman" panose="02020603050405020304" pitchFamily="18" charset="0"/>
              </a:rPr>
              <a:t>remodeling</a:t>
            </a:r>
            <a:r>
              <a:rPr lang="en-GB" sz="3200" dirty="0">
                <a:latin typeface="Times New Roman" panose="02020603050405020304" pitchFamily="18" charset="0"/>
                <a:cs typeface="Times New Roman" panose="02020603050405020304" pitchFamily="18" charset="0"/>
              </a:rPr>
              <a:t> continues throughout one's lifetime. </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FC15A28A-4822-20AD-8DAC-38CFF1631F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83212"/>
          </a:xfrm>
          <a:prstGeom prst="rect">
            <a:avLst/>
          </a:prstGeom>
        </p:spPr>
      </p:pic>
    </p:spTree>
    <p:extLst>
      <p:ext uri="{BB962C8B-B14F-4D97-AF65-F5344CB8AC3E}">
        <p14:creationId xmlns:p14="http://schemas.microsoft.com/office/powerpoint/2010/main" val="42553956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400</TotalTime>
  <Words>2277</Words>
  <Application>Microsoft Office PowerPoint</Application>
  <PresentationFormat>Widescreen</PresentationFormat>
  <Paragraphs>288</Paragraphs>
  <Slides>44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Salih Ahmed</dc:creator>
  <cp:lastModifiedBy>Salih Ahmed</cp:lastModifiedBy>
  <cp:revision>78</cp:revision>
  <dcterms:created xsi:type="dcterms:W3CDTF">2025-09-13T20:38:58Z</dcterms:created>
  <dcterms:modified xsi:type="dcterms:W3CDTF">2025-09-26T12:02:49Z</dcterms:modified>
</cp:coreProperties>
</file>