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89" r:id="rId3"/>
    <p:sldId id="290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57" r:id="rId12"/>
    <p:sldId id="258" r:id="rId13"/>
    <p:sldId id="291" r:id="rId14"/>
    <p:sldId id="292" r:id="rId15"/>
    <p:sldId id="293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1" r:id="rId27"/>
    <p:sldId id="269" r:id="rId28"/>
    <p:sldId id="270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7" r:id="rId38"/>
    <p:sldId id="28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0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348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7665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98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71276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670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98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8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1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7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0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2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3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6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1EA0892-316D-657D-B497-7F616BE2C206}"/>
              </a:ext>
            </a:extLst>
          </p:cNvPr>
          <p:cNvSpPr txBox="1">
            <a:spLocks/>
          </p:cNvSpPr>
          <p:nvPr/>
        </p:nvSpPr>
        <p:spPr>
          <a:xfrm>
            <a:off x="6003925" y="1895061"/>
            <a:ext cx="6188075" cy="4491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Starter Unit 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Zainab Nizar Karam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English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 203/I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2026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Semester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 1</a:t>
            </a:r>
          </a:p>
          <a:p>
            <a:pPr algn="ctr"/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ome | Tishk International University | The future is here">
            <a:extLst>
              <a:ext uri="{FF2B5EF4-FFF2-40B4-BE49-F238E27FC236}">
                <a16:creationId xmlns:a16="http://schemas.microsoft.com/office/drawing/2014/main" id="{491523BF-339B-F353-8D58-80BF1C78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0" y="874644"/>
            <a:ext cx="4892985" cy="48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13BA-CE99-14C0-272E-39B40C5B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Ex.4 page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2B062-1FAE-1A9F-2BEE-95DA4031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08" y="2199438"/>
            <a:ext cx="8431349" cy="4186800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67B8FDC-272D-5B78-E377-6EAA98CEF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C1DB-B6DC-027C-B437-E4E62DED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and Present Continuous with Adverbs of Frequency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88D1-25E3-ADD1-6852-A3A8336D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which situations do we use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use the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tense to: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daily routine and habits.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facts.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 about jobs.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6C3A5C0E-1999-6216-30BC-9B1B17F84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A4FD-5897-6D3C-2F7D-EB67D932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8750-53F0-BF43-B147-3641967AE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come to university 5 days a week.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have two foundation lessons every day.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earth is round.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boils at 100 C.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is an engineer.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are accountants.</a:t>
            </a: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5634D10D-2F14-F629-C5EF-31A397DFE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4927-B6B1-6A4C-9701-BCDF3361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2" y="226665"/>
            <a:ext cx="8911687" cy="128089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WITH VERB TO BE”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9A8BB-5BBC-6AB7-9794-C86580821F18}"/>
              </a:ext>
            </a:extLst>
          </p:cNvPr>
          <p:cNvSpPr txBox="1"/>
          <p:nvPr/>
        </p:nvSpPr>
        <p:spPr>
          <a:xfrm>
            <a:off x="2372139" y="2080736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SUB. + (is/are/am) 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65D6-5FDD-08BB-5272-E6684456002E}"/>
              </a:ext>
            </a:extLst>
          </p:cNvPr>
          <p:cNvSpPr txBox="1"/>
          <p:nvPr/>
        </p:nvSpPr>
        <p:spPr>
          <a:xfrm>
            <a:off x="4611756" y="1711404"/>
            <a:ext cx="1033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7B831-D991-7060-A9DF-6D35EE00D421}"/>
              </a:ext>
            </a:extLst>
          </p:cNvPr>
          <p:cNvSpPr txBox="1"/>
          <p:nvPr/>
        </p:nvSpPr>
        <p:spPr>
          <a:xfrm>
            <a:off x="2372139" y="3132341"/>
            <a:ext cx="52081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a student.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Sara and Hani.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in the factory.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interview is at 10:00 am.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project is amazing.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3CAA5520-1BAC-958D-08F4-36142E96100A}"/>
              </a:ext>
            </a:extLst>
          </p:cNvPr>
          <p:cNvSpPr/>
          <p:nvPr/>
        </p:nvSpPr>
        <p:spPr>
          <a:xfrm>
            <a:off x="1656522" y="5278435"/>
            <a:ext cx="936403" cy="60145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29344-7A6B-66C3-2916-4948D6A82444}"/>
              </a:ext>
            </a:extLst>
          </p:cNvPr>
          <p:cNvSpPr txBox="1"/>
          <p:nvPr/>
        </p:nvSpPr>
        <p:spPr>
          <a:xfrm>
            <a:off x="2592925" y="5356727"/>
            <a:ext cx="5552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never use a verb after verb to be in the present simple.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am at work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logo of a university&#10;&#10;Description automatically generated">
            <a:extLst>
              <a:ext uri="{FF2B5EF4-FFF2-40B4-BE49-F238E27FC236}">
                <a16:creationId xmlns:a16="http://schemas.microsoft.com/office/drawing/2014/main" id="{175F21F7-C907-C031-DC5C-127D3BF2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99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C358-3B5B-3784-924C-EC4C1A1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333" y="306333"/>
            <a:ext cx="8911687" cy="87311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with verb to be: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64E03-2BC9-87DA-30A3-79147146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1391478"/>
            <a:ext cx="9887847" cy="377762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just add not to the verb to be to make our sentence negative: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in the library.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active every Sunday.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verb to be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Yes/no questions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E9D427-7C6D-C6CD-18A6-487C1418EA6E}"/>
              </a:ext>
            </a:extLst>
          </p:cNvPr>
          <p:cNvCxnSpPr/>
          <p:nvPr/>
        </p:nvCxnSpPr>
        <p:spPr>
          <a:xfrm>
            <a:off x="3299792" y="1987826"/>
            <a:ext cx="11396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C4E15F-01E2-CDF5-B8E1-3AC914E7895D}"/>
              </a:ext>
            </a:extLst>
          </p:cNvPr>
          <p:cNvSpPr txBox="1"/>
          <p:nvPr/>
        </p:nvSpPr>
        <p:spPr>
          <a:xfrm>
            <a:off x="4439479" y="1801015"/>
            <a:ext cx="343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not in the library.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BD1072-312F-61B1-405E-3C26B9B57E4E}"/>
              </a:ext>
            </a:extLst>
          </p:cNvPr>
          <p:cNvCxnSpPr/>
          <p:nvPr/>
        </p:nvCxnSpPr>
        <p:spPr>
          <a:xfrm>
            <a:off x="5751444" y="2385391"/>
            <a:ext cx="808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6D6BA9-7AE8-E1D3-1F52-F42201346660}"/>
              </a:ext>
            </a:extLst>
          </p:cNvPr>
          <p:cNvSpPr txBox="1"/>
          <p:nvPr/>
        </p:nvSpPr>
        <p:spPr>
          <a:xfrm>
            <a:off x="6559825" y="2154085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engineers are not active every Sunday.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E3261-3F97-E961-E811-169D255E25CB}"/>
              </a:ext>
            </a:extLst>
          </p:cNvPr>
          <p:cNvSpPr txBox="1"/>
          <p:nvPr/>
        </p:nvSpPr>
        <p:spPr>
          <a:xfrm>
            <a:off x="1060174" y="4015409"/>
            <a:ext cx="223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+ Sub. + ….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62531-EB57-0BCB-C8C3-E50580F9DED5}"/>
              </a:ext>
            </a:extLst>
          </p:cNvPr>
          <p:cNvSpPr txBox="1"/>
          <p:nvPr/>
        </p:nvSpPr>
        <p:spPr>
          <a:xfrm>
            <a:off x="1152939" y="5062330"/>
            <a:ext cx="8560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presentation good enough? Yes, it is / no. it isn’t.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managers at the meeting room? Yes, they are/ no they aren’t.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I selfish? Yes, you are/ no, you aren’t.</a:t>
            </a:r>
          </a:p>
        </p:txBody>
      </p:sp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3BFCFD46-1C49-9A62-2789-8409A832C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4224-6A3A-AC48-662F-74DED673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-questions with verb to be: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1AED-D939-9BB6-A5C0-28BF5229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296" y="2133600"/>
            <a:ext cx="9702316" cy="377762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 with a question word, such as,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etc.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Wh.+ verb to be + sub. + …..?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are you from?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difficult to get good marks?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your grades in the first semester? 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AC4BC36F-ADB8-7A0D-0277-D4199A93A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B318-5AC9-1467-2BF9-03A6E3EA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with other verbs :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B5EA9-D9AF-CB9F-F2AE-DCCAB96C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446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English and Turkish.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They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civil engineering.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free time.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great.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students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 homework.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C9298E-8271-18FA-9413-202E8B391555}"/>
              </a:ext>
            </a:extLst>
          </p:cNvPr>
          <p:cNvCxnSpPr/>
          <p:nvPr/>
        </p:nvCxnSpPr>
        <p:spPr>
          <a:xfrm>
            <a:off x="1736035" y="2517913"/>
            <a:ext cx="1603513" cy="60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DC172-46E1-D4EB-70BB-5B8E28D2D6E6}"/>
              </a:ext>
            </a:extLst>
          </p:cNvPr>
          <p:cNvCxnSpPr/>
          <p:nvPr/>
        </p:nvCxnSpPr>
        <p:spPr>
          <a:xfrm flipV="1">
            <a:off x="1789043" y="3193774"/>
            <a:ext cx="1510748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5AA2DC-6BAC-836F-3F04-BC5D9027B780}"/>
              </a:ext>
            </a:extLst>
          </p:cNvPr>
          <p:cNvSpPr txBox="1"/>
          <p:nvPr/>
        </p:nvSpPr>
        <p:spPr>
          <a:xfrm>
            <a:off x="3421226" y="2896680"/>
            <a:ext cx="205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4D13AA41-1872-EB4F-44BA-71E958ED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008C-9E41-8B95-2930-8235E305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/ Positive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5906-8C5A-9485-A9FA-616F7BDEA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Sally speak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Spanish.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drive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cat drink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milk.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She listen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music.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48751-2B7A-4252-B46A-E9E1165529B2}"/>
              </a:ext>
            </a:extLst>
          </p:cNvPr>
          <p:cNvCxnSpPr/>
          <p:nvPr/>
        </p:nvCxnSpPr>
        <p:spPr>
          <a:xfrm>
            <a:off x="3551582" y="2341169"/>
            <a:ext cx="1060174" cy="4108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338D27-944E-743D-2C48-4B8AF6AC9C1A}"/>
              </a:ext>
            </a:extLst>
          </p:cNvPr>
          <p:cNvCxnSpPr/>
          <p:nvPr/>
        </p:nvCxnSpPr>
        <p:spPr>
          <a:xfrm flipV="1">
            <a:off x="3390830" y="2811117"/>
            <a:ext cx="1192696" cy="394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F32FD0-69B4-F8C4-3ED8-29E4B993C703}"/>
              </a:ext>
            </a:extLst>
          </p:cNvPr>
          <p:cNvSpPr txBox="1"/>
          <p:nvPr/>
        </p:nvSpPr>
        <p:spPr>
          <a:xfrm>
            <a:off x="4929809" y="2521153"/>
            <a:ext cx="188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C39697ED-6108-EC88-841F-172A5DCC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1246-2373-2D69-A3A5-9A9BA600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E8913-55D1-F3C7-068A-50DACAF0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036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speak English and Turkish.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They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study civil engineering.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have free time.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look great.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students 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have any homework.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160C5D-13F8-64E4-2C08-D3F763C950CA}"/>
              </a:ext>
            </a:extLst>
          </p:cNvPr>
          <p:cNvCxnSpPr/>
          <p:nvPr/>
        </p:nvCxnSpPr>
        <p:spPr>
          <a:xfrm>
            <a:off x="1828800" y="2584174"/>
            <a:ext cx="1563757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1C34AD-A25E-3B6E-5834-0299CF857D9F}"/>
              </a:ext>
            </a:extLst>
          </p:cNvPr>
          <p:cNvCxnSpPr/>
          <p:nvPr/>
        </p:nvCxnSpPr>
        <p:spPr>
          <a:xfrm flipV="1">
            <a:off x="1722783" y="3154017"/>
            <a:ext cx="1683026" cy="530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0046B0-61F9-8C6D-551C-5E185C37EA02}"/>
              </a:ext>
            </a:extLst>
          </p:cNvPr>
          <p:cNvSpPr txBox="1"/>
          <p:nvPr/>
        </p:nvSpPr>
        <p:spPr>
          <a:xfrm>
            <a:off x="3578087" y="2969351"/>
            <a:ext cx="288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don’t + </a:t>
            </a:r>
            <a:r>
              <a:rPr lang="en-US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B3820BDD-7CDE-F8AB-F2E2-5A50A8532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6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4F9F-AD73-8128-CAC6-DFDBB2AC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01C8A-0671-B2B3-057F-76E10803B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Sally doesn’t speak Spanish.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doesn’t drive fast.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cat doesn’t drink the milk.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She doesn’t listen to music.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F43DC6-C74D-B539-DFF3-9D430325ED2D}"/>
              </a:ext>
            </a:extLst>
          </p:cNvPr>
          <p:cNvCxnSpPr>
            <a:cxnSpLocks/>
          </p:cNvCxnSpPr>
          <p:nvPr/>
        </p:nvCxnSpPr>
        <p:spPr>
          <a:xfrm>
            <a:off x="3502681" y="2279374"/>
            <a:ext cx="1480136" cy="403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C43095-B011-3955-F376-0E42901B3F17}"/>
              </a:ext>
            </a:extLst>
          </p:cNvPr>
          <p:cNvCxnSpPr/>
          <p:nvPr/>
        </p:nvCxnSpPr>
        <p:spPr>
          <a:xfrm flipV="1">
            <a:off x="3392557" y="2727427"/>
            <a:ext cx="1590260" cy="40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08868B-3172-E5F1-1CC7-C99C6BA75835}"/>
              </a:ext>
            </a:extLst>
          </p:cNvPr>
          <p:cNvSpPr txBox="1"/>
          <p:nvPr/>
        </p:nvSpPr>
        <p:spPr>
          <a:xfrm>
            <a:off x="5406887" y="249803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Base </a:t>
            </a: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88F05374-A9CA-656C-614C-6BD34CDC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CEA5-E1B9-9D75-F4DB-9BA75D77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17026"/>
            <a:ext cx="8911687" cy="64797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FFE56-8477-A2B3-FE05-F25BE0631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929" y="1065004"/>
            <a:ext cx="8347480" cy="5551699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in action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and present continuous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for future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in action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message on an app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review on an app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8D97D8AB-54F4-A38A-D846-F08ACF7E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9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2FFF-36BE-761D-7A35-E34A5A02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Present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27785-20C7-7E5D-344E-BD590D3D1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0188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YES/NO-QUESTIONS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teach English.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 lives in the UK.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2E8B1-7177-BD64-4599-671109DB0A59}"/>
              </a:ext>
            </a:extLst>
          </p:cNvPr>
          <p:cNvCxnSpPr/>
          <p:nvPr/>
        </p:nvCxnSpPr>
        <p:spPr>
          <a:xfrm>
            <a:off x="1736035" y="3048000"/>
            <a:ext cx="1245704" cy="198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D030BE-52B7-C31D-7B22-C21864B4DC7E}"/>
              </a:ext>
            </a:extLst>
          </p:cNvPr>
          <p:cNvCxnSpPr/>
          <p:nvPr/>
        </p:nvCxnSpPr>
        <p:spPr>
          <a:xfrm flipV="1">
            <a:off x="2001078" y="3286539"/>
            <a:ext cx="954157" cy="142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146158-52E8-FCE3-D8A6-951BAA860449}"/>
              </a:ext>
            </a:extLst>
          </p:cNvPr>
          <p:cNvSpPr txBox="1"/>
          <p:nvPr/>
        </p:nvSpPr>
        <p:spPr>
          <a:xfrm>
            <a:off x="3233530" y="3048000"/>
            <a:ext cx="24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Sub. + V. Base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8A075B-5CD8-9D77-DD91-A7B06A87CC77}"/>
              </a:ext>
            </a:extLst>
          </p:cNvPr>
          <p:cNvCxnSpPr/>
          <p:nvPr/>
        </p:nvCxnSpPr>
        <p:spPr>
          <a:xfrm>
            <a:off x="3233530" y="4002157"/>
            <a:ext cx="1457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10B7DF-FE8F-AF0F-7B76-E53BFAC990E0}"/>
              </a:ext>
            </a:extLst>
          </p:cNvPr>
          <p:cNvSpPr txBox="1"/>
          <p:nvPr/>
        </p:nvSpPr>
        <p:spPr>
          <a:xfrm>
            <a:off x="5022573" y="3763617"/>
            <a:ext cx="287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teach English?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0F42BF-5A9D-0B09-F1EE-2FCA6BF2ACFD}"/>
              </a:ext>
            </a:extLst>
          </p:cNvPr>
          <p:cNvCxnSpPr/>
          <p:nvPr/>
        </p:nvCxnSpPr>
        <p:spPr>
          <a:xfrm flipV="1">
            <a:off x="7828491" y="3303623"/>
            <a:ext cx="702366" cy="4579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462402-BA91-9E50-4F87-7BA596BDFAFD}"/>
              </a:ext>
            </a:extLst>
          </p:cNvPr>
          <p:cNvCxnSpPr/>
          <p:nvPr/>
        </p:nvCxnSpPr>
        <p:spPr>
          <a:xfrm>
            <a:off x="7783485" y="3962400"/>
            <a:ext cx="764166" cy="38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3F2A7B-B3DA-2977-82B9-B9121789AA23}"/>
              </a:ext>
            </a:extLst>
          </p:cNvPr>
          <p:cNvSpPr txBox="1"/>
          <p:nvPr/>
        </p:nvSpPr>
        <p:spPr>
          <a:xfrm>
            <a:off x="8616079" y="3039790"/>
            <a:ext cx="15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58E470-DACA-F4BE-D208-0E4E35B4790A}"/>
              </a:ext>
            </a:extLst>
          </p:cNvPr>
          <p:cNvSpPr txBox="1"/>
          <p:nvPr/>
        </p:nvSpPr>
        <p:spPr>
          <a:xfrm>
            <a:off x="8613913" y="4148166"/>
            <a:ext cx="15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61F073-A444-911D-7DB4-BE82B01F1F3E}"/>
              </a:ext>
            </a:extLst>
          </p:cNvPr>
          <p:cNvCxnSpPr/>
          <p:nvPr/>
        </p:nvCxnSpPr>
        <p:spPr>
          <a:xfrm>
            <a:off x="3790122" y="5353878"/>
            <a:ext cx="10336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375930-19CE-48EB-46A6-F7DE33EF3F68}"/>
              </a:ext>
            </a:extLst>
          </p:cNvPr>
          <p:cNvSpPr txBox="1"/>
          <p:nvPr/>
        </p:nvSpPr>
        <p:spPr>
          <a:xfrm>
            <a:off x="5022573" y="5194852"/>
            <a:ext cx="271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he live in the UK?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846AD9-B4B1-1548-DCD4-4F0EC0A5CB58}"/>
              </a:ext>
            </a:extLst>
          </p:cNvPr>
          <p:cNvCxnSpPr/>
          <p:nvPr/>
        </p:nvCxnSpPr>
        <p:spPr>
          <a:xfrm flipV="1">
            <a:off x="7898295" y="5089242"/>
            <a:ext cx="795131" cy="3300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329882-FAD1-FE65-DF14-ED880DF9D61D}"/>
              </a:ext>
            </a:extLst>
          </p:cNvPr>
          <p:cNvCxnSpPr/>
          <p:nvPr/>
        </p:nvCxnSpPr>
        <p:spPr>
          <a:xfrm>
            <a:off x="7851913" y="5499349"/>
            <a:ext cx="764166" cy="2481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E5D37E5-A927-6F1E-1EF9-62C6F44220BA}"/>
              </a:ext>
            </a:extLst>
          </p:cNvPr>
          <p:cNvSpPr txBox="1"/>
          <p:nvPr/>
        </p:nvSpPr>
        <p:spPr>
          <a:xfrm>
            <a:off x="8695981" y="4839169"/>
            <a:ext cx="17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he does.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9BA16-310E-E838-04F5-8ACF13690B81}"/>
              </a:ext>
            </a:extLst>
          </p:cNvPr>
          <p:cNvSpPr txBox="1"/>
          <p:nvPr/>
        </p:nvSpPr>
        <p:spPr>
          <a:xfrm>
            <a:off x="8695981" y="5623408"/>
            <a:ext cx="217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he doesn’t </a:t>
            </a:r>
          </a:p>
        </p:txBody>
      </p:sp>
      <p:pic>
        <p:nvPicPr>
          <p:cNvPr id="21" name="Picture 20" descr="A logo of a university&#10;&#10;Description automatically generated">
            <a:extLst>
              <a:ext uri="{FF2B5EF4-FFF2-40B4-BE49-F238E27FC236}">
                <a16:creationId xmlns:a16="http://schemas.microsoft.com/office/drawing/2014/main" id="{243206EF-E40C-EC53-6A3A-8BF4F07F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B735-D9A7-E897-8797-8C4E1D6E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with the Present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E3C2-7F19-B5CF-1C71-B63E7002E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-QUESTIONS  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Wh. +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use 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 phones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class.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Sally lives </a:t>
            </a: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US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12C0A8-E9F0-6532-8E5C-F1F49C3328ED}"/>
              </a:ext>
            </a:extLst>
          </p:cNvPr>
          <p:cNvCxnSpPr/>
          <p:nvPr/>
        </p:nvCxnSpPr>
        <p:spPr>
          <a:xfrm flipV="1">
            <a:off x="3816627" y="2720657"/>
            <a:ext cx="662609" cy="2749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838026-873C-3C7C-417E-9112CC3B1F68}"/>
              </a:ext>
            </a:extLst>
          </p:cNvPr>
          <p:cNvCxnSpPr>
            <a:cxnSpLocks/>
          </p:cNvCxnSpPr>
          <p:nvPr/>
        </p:nvCxnSpPr>
        <p:spPr>
          <a:xfrm>
            <a:off x="5287617" y="2686720"/>
            <a:ext cx="662609" cy="2948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6596C4-9234-45B3-B5A6-0FE78CD74C6F}"/>
              </a:ext>
            </a:extLst>
          </p:cNvPr>
          <p:cNvSpPr txBox="1"/>
          <p:nvPr/>
        </p:nvSpPr>
        <p:spPr>
          <a:xfrm>
            <a:off x="4717640" y="2502620"/>
            <a:ext cx="15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6BEEB-4BA8-D6F1-D70F-929275148B14}"/>
              </a:ext>
            </a:extLst>
          </p:cNvPr>
          <p:cNvSpPr txBox="1"/>
          <p:nvPr/>
        </p:nvSpPr>
        <p:spPr>
          <a:xfrm>
            <a:off x="4585251" y="2998795"/>
            <a:ext cx="87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51C12E-7A0A-D7F5-EECC-E9DD9099EABC}"/>
              </a:ext>
            </a:extLst>
          </p:cNvPr>
          <p:cNvCxnSpPr/>
          <p:nvPr/>
        </p:nvCxnSpPr>
        <p:spPr>
          <a:xfrm>
            <a:off x="3816627" y="3094167"/>
            <a:ext cx="583096" cy="2659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144B70-116F-B013-C4AC-59C0F5AF0EFD}"/>
              </a:ext>
            </a:extLst>
          </p:cNvPr>
          <p:cNvCxnSpPr>
            <a:cxnSpLocks/>
          </p:cNvCxnSpPr>
          <p:nvPr/>
        </p:nvCxnSpPr>
        <p:spPr>
          <a:xfrm flipV="1">
            <a:off x="5287617" y="2995640"/>
            <a:ext cx="662609" cy="3312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3ABC44-5D70-96E6-2301-121A04B5FCC0}"/>
              </a:ext>
            </a:extLst>
          </p:cNvPr>
          <p:cNvSpPr txBox="1"/>
          <p:nvPr/>
        </p:nvSpPr>
        <p:spPr>
          <a:xfrm>
            <a:off x="6241776" y="2795585"/>
            <a:ext cx="220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Sub. V. Base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F1AD1D-99C1-3D11-07FE-66722028C502}"/>
              </a:ext>
            </a:extLst>
          </p:cNvPr>
          <p:cNvCxnSpPr/>
          <p:nvPr/>
        </p:nvCxnSpPr>
        <p:spPr>
          <a:xfrm>
            <a:off x="6749464" y="4022411"/>
            <a:ext cx="795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72F511-D0E8-37FA-B40E-8DA55CF84C44}"/>
              </a:ext>
            </a:extLst>
          </p:cNvPr>
          <p:cNvCxnSpPr/>
          <p:nvPr/>
        </p:nvCxnSpPr>
        <p:spPr>
          <a:xfrm>
            <a:off x="5221357" y="4757531"/>
            <a:ext cx="874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A66FF1-EEC9-555D-24A1-8EDCCD4A4217}"/>
              </a:ext>
            </a:extLst>
          </p:cNvPr>
          <p:cNvSpPr txBox="1"/>
          <p:nvPr/>
        </p:nvSpPr>
        <p:spPr>
          <a:xfrm>
            <a:off x="7575207" y="3857680"/>
            <a:ext cx="354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use in the class?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E5D95E-834E-50F8-EAA9-2051A1305F71}"/>
              </a:ext>
            </a:extLst>
          </p:cNvPr>
          <p:cNvSpPr txBox="1"/>
          <p:nvPr/>
        </p:nvSpPr>
        <p:spPr>
          <a:xfrm>
            <a:off x="6241776" y="4565831"/>
            <a:ext cx="336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does Sally live?</a:t>
            </a:r>
          </a:p>
        </p:txBody>
      </p:sp>
      <p:pic>
        <p:nvPicPr>
          <p:cNvPr id="16" name="Picture 15" descr="A logo of a university&#10;&#10;Description automatically generated">
            <a:extLst>
              <a:ext uri="{FF2B5EF4-FFF2-40B4-BE49-F238E27FC236}">
                <a16:creationId xmlns:a16="http://schemas.microsoft.com/office/drawing/2014/main" id="{F46F4F6D-C1C2-75C1-BE75-3017B04C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1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1D00-8052-588A-0A2F-FE701EAC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Adverbs of Frequency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14BAC4-79FC-3278-5684-A550FA51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76" y="1545431"/>
            <a:ext cx="6991350" cy="1524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058BF-107A-4540-81E2-F56C4E169218}"/>
              </a:ext>
            </a:extLst>
          </p:cNvPr>
          <p:cNvSpPr txBox="1"/>
          <p:nvPr/>
        </p:nvSpPr>
        <p:spPr>
          <a:xfrm>
            <a:off x="212035" y="3195327"/>
            <a:ext cx="1176793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add adverbs of frequency to a sentence, we need to check the verb: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have verb to be (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we add adv. of frequency 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late for my classes.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angry with his friends.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we have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other verbs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as, come, go, speak, take, give…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add adv. Of frequency 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verb.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phone to take notes.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the building.</a:t>
            </a:r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5D61E614-6896-429D-3306-84B1DF34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6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F394-E021-AE1A-15CF-2F677149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continuous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468E-CB85-4468-7EBC-37A57BBE9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07096"/>
            <a:ext cx="9613861" cy="46382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use the present continuous for things that are happening at the moment of speaking.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am writing some sentences now.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 are learning present continues at the moment.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Key words for present simple: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Now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At the moment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These days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Look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Listen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Any word refers to the current time.</a:t>
            </a:r>
          </a:p>
          <a:p>
            <a:endPara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B1459912-6DDB-4C52-23A7-60341F135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6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E8C5-1E97-F506-8B71-80746B1C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form of present Continuous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B4FE9-9B53-701B-C832-C58849CA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+ am + (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…. 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teaching present continuous now.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using his phone at the moment.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they are fighting.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35E630-6F81-01CF-E02F-DD45C0DAF843}"/>
              </a:ext>
            </a:extLst>
          </p:cNvPr>
          <p:cNvCxnSpPr>
            <a:cxnSpLocks/>
          </p:cNvCxnSpPr>
          <p:nvPr/>
        </p:nvCxnSpPr>
        <p:spPr>
          <a:xfrm>
            <a:off x="1378227" y="3028560"/>
            <a:ext cx="1325216" cy="298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46EF0C-6940-DA04-C71D-34EC35B55776}"/>
              </a:ext>
            </a:extLst>
          </p:cNvPr>
          <p:cNvCxnSpPr>
            <a:cxnSpLocks/>
          </p:cNvCxnSpPr>
          <p:nvPr/>
        </p:nvCxnSpPr>
        <p:spPr>
          <a:xfrm flipV="1">
            <a:off x="1643270" y="3429000"/>
            <a:ext cx="1060173" cy="4803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3260A9-4DCC-184B-9E60-86F705120112}"/>
              </a:ext>
            </a:extLst>
          </p:cNvPr>
          <p:cNvSpPr txBox="1"/>
          <p:nvPr/>
        </p:nvSpPr>
        <p:spPr>
          <a:xfrm>
            <a:off x="2703443" y="3193201"/>
            <a:ext cx="308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are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 …..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C1ECD1-0A9E-3769-F4BB-4122826F0A5B}"/>
              </a:ext>
            </a:extLst>
          </p:cNvPr>
          <p:cNvCxnSpPr/>
          <p:nvPr/>
        </p:nvCxnSpPr>
        <p:spPr>
          <a:xfrm>
            <a:off x="1378227" y="4359965"/>
            <a:ext cx="1007164" cy="3445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E42301-4D2E-29B3-BF73-062B414547E3}"/>
              </a:ext>
            </a:extLst>
          </p:cNvPr>
          <p:cNvCxnSpPr/>
          <p:nvPr/>
        </p:nvCxnSpPr>
        <p:spPr>
          <a:xfrm flipV="1">
            <a:off x="1285461" y="4750511"/>
            <a:ext cx="1046922" cy="5371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0D183C-D60D-7C13-96C3-A7D8FDE46825}"/>
              </a:ext>
            </a:extLst>
          </p:cNvPr>
          <p:cNvSpPr txBox="1"/>
          <p:nvPr/>
        </p:nvSpPr>
        <p:spPr>
          <a:xfrm>
            <a:off x="2610678" y="453224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is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… .</a:t>
            </a:r>
          </a:p>
        </p:txBody>
      </p:sp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CF0F0744-C729-97EF-BCC1-F247EDA18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8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3DCCA-9295-1870-F311-22DAD34E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form of Present Continuous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786D4-E45B-A6FC-67BB-8879D425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6735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+ am not + (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… 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am not leaving the class.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not writing anything at the moment.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not texting anyone.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21DC65-B3D4-765B-A329-37F861344F78}"/>
              </a:ext>
            </a:extLst>
          </p:cNvPr>
          <p:cNvCxnSpPr/>
          <p:nvPr/>
        </p:nvCxnSpPr>
        <p:spPr>
          <a:xfrm>
            <a:off x="1654629" y="2960914"/>
            <a:ext cx="870857" cy="468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2E13DF-A319-8D17-7697-A756D6AFE455}"/>
              </a:ext>
            </a:extLst>
          </p:cNvPr>
          <p:cNvCxnSpPr/>
          <p:nvPr/>
        </p:nvCxnSpPr>
        <p:spPr>
          <a:xfrm flipV="1">
            <a:off x="1727200" y="3429000"/>
            <a:ext cx="812800" cy="504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39F7D-3CB9-F50F-BD15-AAAC1F7336B8}"/>
              </a:ext>
            </a:extLst>
          </p:cNvPr>
          <p:cNvCxnSpPr/>
          <p:nvPr/>
        </p:nvCxnSpPr>
        <p:spPr>
          <a:xfrm>
            <a:off x="1538514" y="4412343"/>
            <a:ext cx="986972" cy="391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6B6870-62FC-EFBC-ADD0-14A6A962C797}"/>
              </a:ext>
            </a:extLst>
          </p:cNvPr>
          <p:cNvCxnSpPr/>
          <p:nvPr/>
        </p:nvCxnSpPr>
        <p:spPr>
          <a:xfrm flipV="1">
            <a:off x="1494971" y="4818743"/>
            <a:ext cx="1030515" cy="4644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ADC515-90DA-BB3E-3789-0E82B86BE261}"/>
              </a:ext>
            </a:extLst>
          </p:cNvPr>
          <p:cNvSpPr txBox="1"/>
          <p:nvPr/>
        </p:nvSpPr>
        <p:spPr>
          <a:xfrm>
            <a:off x="2540000" y="3194957"/>
            <a:ext cx="326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are not +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…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6C589-B632-560F-63BB-2FBBA6232442}"/>
              </a:ext>
            </a:extLst>
          </p:cNvPr>
          <p:cNvSpPr txBox="1"/>
          <p:nvPr/>
        </p:nvSpPr>
        <p:spPr>
          <a:xfrm>
            <a:off x="2714171" y="4619563"/>
            <a:ext cx="256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is not +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v+ing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… . </a:t>
            </a:r>
          </a:p>
        </p:txBody>
      </p:sp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ABFB3DAA-4890-81ED-895D-4B0CF82E3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0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F099-7D7B-C22E-CE71-97D06E37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and listening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A9713-EEF8-942F-5670-CCAABA98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7340"/>
            <a:ext cx="12191999" cy="47906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simple folk instrument. It is generally believed to have derived from the African ground bow.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Jazz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modern music originally developed by African-Americans, with a rhythm in which the strong notes often come before the beat. 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Reggae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popular music from Jamaica, with a strong second and fourth beat.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traditional music from a particular country or region, or modern music and songs that are in a similar style.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Heavy metal: 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style of rock music with a strong beat, played very loudly using electric guitars.</a:t>
            </a:r>
          </a:p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</a:t>
            </a:r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type of popular music with a strong rhythm in which the words are spoken, not sung.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7491D4CF-05B9-FA33-9D28-7EA7FA144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4B99-D183-0393-66CA-33117B34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and listening </a:t>
            </a:r>
          </a:p>
        </p:txBody>
      </p:sp>
      <p:pic>
        <p:nvPicPr>
          <p:cNvPr id="1026" name="Picture 2" descr="Portable Keyboards - Keyboard Instruments - Musical Instruments - Products  - Yamaha USA">
            <a:extLst>
              <a:ext uri="{FF2B5EF4-FFF2-40B4-BE49-F238E27FC236}">
                <a16:creationId xmlns:a16="http://schemas.microsoft.com/office/drawing/2014/main" id="{9ACC05AC-0375-7BBF-5124-26F5E892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2012882"/>
            <a:ext cx="311239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vy Metal: Music of Power and Skill">
            <a:extLst>
              <a:ext uri="{FF2B5EF4-FFF2-40B4-BE49-F238E27FC236}">
                <a16:creationId xmlns:a16="http://schemas.microsoft.com/office/drawing/2014/main" id="{B06017CE-7C0F-EE1B-23F3-D8EF0EFE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86" y="1996317"/>
            <a:ext cx="3848906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llenium Drums">
            <a:extLst>
              <a:ext uri="{FF2B5EF4-FFF2-40B4-BE49-F238E27FC236}">
                <a16:creationId xmlns:a16="http://schemas.microsoft.com/office/drawing/2014/main" id="{56CF0B77-E597-C1FB-C63F-E4E16834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58" y="1996317"/>
            <a:ext cx="3848906" cy="208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62EAD-847B-0E21-A04C-0B497DEF1E1C}"/>
              </a:ext>
            </a:extLst>
          </p:cNvPr>
          <p:cNvSpPr txBox="1"/>
          <p:nvPr/>
        </p:nvSpPr>
        <p:spPr>
          <a:xfrm>
            <a:off x="971869" y="4334723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Keyboard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97BB1-C5F8-65BA-1EE2-6A67753C91D3}"/>
              </a:ext>
            </a:extLst>
          </p:cNvPr>
          <p:cNvSpPr txBox="1"/>
          <p:nvPr/>
        </p:nvSpPr>
        <p:spPr>
          <a:xfrm>
            <a:off x="4956313" y="430159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metal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B8DA1-03A6-92ED-7403-0CA7B2853376}"/>
              </a:ext>
            </a:extLst>
          </p:cNvPr>
          <p:cNvSpPr txBox="1"/>
          <p:nvPr/>
        </p:nvSpPr>
        <p:spPr>
          <a:xfrm>
            <a:off x="9448273" y="4209299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Drums </a:t>
            </a:r>
          </a:p>
        </p:txBody>
      </p:sp>
      <p:pic>
        <p:nvPicPr>
          <p:cNvPr id="3" name="Picture 2" descr="A basic guide to the Double Bass - Radio Art - The Art of Relaxing &amp;  Meditation Music">
            <a:extLst>
              <a:ext uri="{FF2B5EF4-FFF2-40B4-BE49-F238E27FC236}">
                <a16:creationId xmlns:a16="http://schemas.microsoft.com/office/drawing/2014/main" id="{FAA91B40-056E-698A-C409-215E506C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3" y="4833075"/>
            <a:ext cx="406509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ABDC3-678E-BD74-30F2-690FE4716E33}"/>
              </a:ext>
            </a:extLst>
          </p:cNvPr>
          <p:cNvSpPr txBox="1"/>
          <p:nvPr/>
        </p:nvSpPr>
        <p:spPr>
          <a:xfrm>
            <a:off x="2663687" y="5704612"/>
            <a:ext cx="16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Bass </a:t>
            </a:r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8935AACE-5E19-0E91-999A-B0F7ADA5C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on Folk Music of India and Where to Find It : East India">
            <a:extLst>
              <a:ext uri="{FF2B5EF4-FFF2-40B4-BE49-F238E27FC236}">
                <a16:creationId xmlns:a16="http://schemas.microsoft.com/office/drawing/2014/main" id="{1C00C530-3C12-0842-584D-BC5DDA1D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185530"/>
            <a:ext cx="3684105" cy="21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Photo | Dj player audio mixing electronic music in a nightclub  party created with generative ai technology">
            <a:extLst>
              <a:ext uri="{FF2B5EF4-FFF2-40B4-BE49-F238E27FC236}">
                <a16:creationId xmlns:a16="http://schemas.microsoft.com/office/drawing/2014/main" id="{EF5811A1-E39F-0CD0-6E1B-78626320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70" y="185530"/>
            <a:ext cx="3469791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ap GIF - Rap - Discover &amp; Share GIFs">
            <a:extLst>
              <a:ext uri="{FF2B5EF4-FFF2-40B4-BE49-F238E27FC236}">
                <a16:creationId xmlns:a16="http://schemas.microsoft.com/office/drawing/2014/main" id="{02DD7E66-0645-6EAA-20F9-0807972C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853070"/>
            <a:ext cx="3684105" cy="23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ch celebrities have the most loyal fan bases? | Yardbarker">
            <a:extLst>
              <a:ext uri="{FF2B5EF4-FFF2-40B4-BE49-F238E27FC236}">
                <a16:creationId xmlns:a16="http://schemas.microsoft.com/office/drawing/2014/main" id="{821D36B4-AF28-EF33-A998-72D825F2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10" y="185530"/>
            <a:ext cx="3697562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usic Monday — What are you listening to? (Jazz Edition) - DEV Community">
            <a:extLst>
              <a:ext uri="{FF2B5EF4-FFF2-40B4-BE49-F238E27FC236}">
                <a16:creationId xmlns:a16="http://schemas.microsoft.com/office/drawing/2014/main" id="{3A4909FC-819A-BE64-A0FE-1008EE3E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70" y="3925660"/>
            <a:ext cx="3569991" cy="22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10 Best Classic Reggae Songs">
            <a:extLst>
              <a:ext uri="{FF2B5EF4-FFF2-40B4-BE49-F238E27FC236}">
                <a16:creationId xmlns:a16="http://schemas.microsoft.com/office/drawing/2014/main" id="{50DC70E0-E20C-53C3-2674-6489FC1A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73" y="3943559"/>
            <a:ext cx="3697562" cy="22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E96B9-5929-FEAB-D0CF-3679E1E9E8C6}"/>
              </a:ext>
            </a:extLst>
          </p:cNvPr>
          <p:cNvSpPr txBox="1"/>
          <p:nvPr/>
        </p:nvSpPr>
        <p:spPr>
          <a:xfrm>
            <a:off x="1298713" y="2567609"/>
            <a:ext cx="18155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5C911-FE73-1844-A90C-70F547FCFEFA}"/>
              </a:ext>
            </a:extLst>
          </p:cNvPr>
          <p:cNvSpPr txBox="1"/>
          <p:nvPr/>
        </p:nvSpPr>
        <p:spPr>
          <a:xfrm>
            <a:off x="5671930" y="2567609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0663-9735-5E7F-48F5-C1F2D42AD9AC}"/>
              </a:ext>
            </a:extLst>
          </p:cNvPr>
          <p:cNvSpPr txBox="1"/>
          <p:nvPr/>
        </p:nvSpPr>
        <p:spPr>
          <a:xfrm>
            <a:off x="10369826" y="2579277"/>
            <a:ext cx="104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BA162-FD10-C303-6E4E-6FB5232C0618}"/>
              </a:ext>
            </a:extLst>
          </p:cNvPr>
          <p:cNvSpPr txBox="1"/>
          <p:nvPr/>
        </p:nvSpPr>
        <p:spPr>
          <a:xfrm>
            <a:off x="1298713" y="6303138"/>
            <a:ext cx="94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B16AC-C88C-EA79-D64C-63591BA7C656}"/>
              </a:ext>
            </a:extLst>
          </p:cNvPr>
          <p:cNvSpPr txBox="1"/>
          <p:nvPr/>
        </p:nvSpPr>
        <p:spPr>
          <a:xfrm>
            <a:off x="5671930" y="6303138"/>
            <a:ext cx="144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Jazz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1820E-863A-212B-5156-4580DCA7C505}"/>
              </a:ext>
            </a:extLst>
          </p:cNvPr>
          <p:cNvSpPr txBox="1"/>
          <p:nvPr/>
        </p:nvSpPr>
        <p:spPr>
          <a:xfrm>
            <a:off x="9919252" y="6303138"/>
            <a:ext cx="125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Reggae </a:t>
            </a:r>
          </a:p>
        </p:txBody>
      </p: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B9DF99F5-AD04-1D8F-57CD-E1DD62630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4E19-AAE6-F28C-8575-1A8454CA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40576-A327-633B-72CD-2EB7928C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4222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past simple for finished actions in the past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actions in the past.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Routine in the past.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key words for past simple: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Yesterday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year/month/week …etc.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time expression in the past.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ADD82C61-0906-C752-DF1A-80C033983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2A90-0B5C-56E4-159F-BDD6A331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5309-E0FE-A56B-43B9-7943512A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096" y="1775791"/>
            <a:ext cx="9397516" cy="41354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vocabulary related to technology and feelings.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and contrasting the use of present simple and present continuous.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vocabulary related to musical instruments.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past simple rules.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words and phrases meaning from context.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critical thinking and using vocabularies related to technology.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3E4C7131-AE28-F76A-5FAD-CFD621733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1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518D-E0A1-C809-36AF-2240470D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verbs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70EC-682A-7564-D348-96AC58AA5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487" y="2014330"/>
            <a:ext cx="9992138" cy="4717773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 verbs: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just add –d/-ed to change the verb to past form, such 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+ ed =worked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+ ed =wanted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+ d =prepared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verbs: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change the form of the verb to get the past form of 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– saw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– came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sleep- - slept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– cut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– rode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ACCC28D-0C6E-ED7F-99FD-EDCEBA9C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9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rregular Verbs List: List of 70 Popular Irregular Verbs in English - Love  English | Irregular verbs, Verbs list, English verbs">
            <a:extLst>
              <a:ext uri="{FF2B5EF4-FFF2-40B4-BE49-F238E27FC236}">
                <a16:creationId xmlns:a16="http://schemas.microsoft.com/office/drawing/2014/main" id="{44B80F79-2683-1447-4E8A-CF0C9DE1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0"/>
            <a:ext cx="7593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of a university&#10;&#10;Description automatically generated">
            <a:extLst>
              <a:ext uri="{FF2B5EF4-FFF2-40B4-BE49-F238E27FC236}">
                <a16:creationId xmlns:a16="http://schemas.microsoft.com/office/drawing/2014/main" id="{8012BD72-FCE6-86A0-DD2C-E3D18A34C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2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57F-B7FF-9C46-EC97-3393844F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sentence 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A50D-F1EC-B7E2-9ABD-7A768B0DB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093844"/>
            <a:ext cx="11701670" cy="476415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sentences: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 + V. (past form) + ….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passed all the exams last year.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conducted a study about the most common grammatical mistakes of the students.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man forgot about his problems.</a:t>
            </a:r>
          </a:p>
          <a:p>
            <a:r>
              <a:rPr lang="en-US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Negative sentences: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Sub + Didn’t + V. Base +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didn’t attend last week’s lectures.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didn’t have time to explain everything.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girl didn’t understand the topic.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0A6B87E-6D61-C8D2-9C60-D336FD04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8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794C-1D9E-9F3E-5F7D-7F763F28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sentence 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08D7-A05C-566F-3069-81D1FCF53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" y="2336873"/>
            <a:ext cx="10201417" cy="43157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Yes/No-Question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+ Sub + V. base …?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you get my point?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the car work properly?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the experiment work?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Did you publish any new article?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8C86A-5A11-D780-3530-B4017424E319}"/>
              </a:ext>
            </a:extLst>
          </p:cNvPr>
          <p:cNvSpPr/>
          <p:nvPr/>
        </p:nvSpPr>
        <p:spPr>
          <a:xfrm>
            <a:off x="6096000" y="2098333"/>
            <a:ext cx="5897217" cy="43157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-Questions: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+did + Sub + V. base …?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did they arrive to the airport?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did you feel about the results of your study?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much did you spend on your car?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many articles did you publish last year?</a:t>
            </a:r>
          </a:p>
        </p:txBody>
      </p:sp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CC38B70D-3FFA-337A-56E3-E2E47C18E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0DD7-D142-A9F6-27A9-FBC82125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5" y="624110"/>
            <a:ext cx="9768577" cy="128089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the following sentences to the past tense: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7C01E-A6D7-577E-5FE7-5578698A222F}"/>
              </a:ext>
            </a:extLst>
          </p:cNvPr>
          <p:cNvSpPr txBox="1"/>
          <p:nvPr/>
        </p:nvSpPr>
        <p:spPr>
          <a:xfrm>
            <a:off x="278295" y="2213113"/>
            <a:ext cx="12152243" cy="462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attends the lectures on time.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don’t understand the topic.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lecturer forgets to upload the marks.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family arrives at 10 pm.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Sally doesn’t allow him to take any photos of her.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never late for the class.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 submits his new study to the journal.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like his performance.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understand it clearly.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design is amazing. </a:t>
            </a:r>
            <a:endParaRPr 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92EA69-0982-407D-18B1-668240156704}"/>
              </a:ext>
            </a:extLst>
          </p:cNvPr>
          <p:cNvCxnSpPr/>
          <p:nvPr/>
        </p:nvCxnSpPr>
        <p:spPr>
          <a:xfrm>
            <a:off x="4333461" y="2582445"/>
            <a:ext cx="123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2A26B0-C9C9-A098-B733-E15D6522060E}"/>
              </a:ext>
            </a:extLst>
          </p:cNvPr>
          <p:cNvSpPr txBox="1"/>
          <p:nvPr/>
        </p:nvSpPr>
        <p:spPr>
          <a:xfrm>
            <a:off x="5711687" y="2397779"/>
            <a:ext cx="43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attended the lectures on time.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B98658-8052-36FB-53B2-3A04C0E3C7FC}"/>
              </a:ext>
            </a:extLst>
          </p:cNvPr>
          <p:cNvCxnSpPr/>
          <p:nvPr/>
        </p:nvCxnSpPr>
        <p:spPr>
          <a:xfrm>
            <a:off x="4333461" y="3032153"/>
            <a:ext cx="123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24C981-09C8-8E00-90D1-A49E57F6DDD3}"/>
              </a:ext>
            </a:extLst>
          </p:cNvPr>
          <p:cNvCxnSpPr/>
          <p:nvPr/>
        </p:nvCxnSpPr>
        <p:spPr>
          <a:xfrm>
            <a:off x="5235460" y="3429000"/>
            <a:ext cx="927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703E8F-CD39-151A-8764-5990773D4243}"/>
              </a:ext>
            </a:extLst>
          </p:cNvPr>
          <p:cNvCxnSpPr/>
          <p:nvPr/>
        </p:nvCxnSpPr>
        <p:spPr>
          <a:xfrm>
            <a:off x="4028660" y="3901183"/>
            <a:ext cx="1205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632F11-2A53-02EF-7963-FD749FEC21A8}"/>
              </a:ext>
            </a:extLst>
          </p:cNvPr>
          <p:cNvCxnSpPr/>
          <p:nvPr/>
        </p:nvCxnSpPr>
        <p:spPr>
          <a:xfrm>
            <a:off x="5940287" y="4391091"/>
            <a:ext cx="768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5505B1-91EC-727A-89D2-A45AFD56A62E}"/>
              </a:ext>
            </a:extLst>
          </p:cNvPr>
          <p:cNvCxnSpPr/>
          <p:nvPr/>
        </p:nvCxnSpPr>
        <p:spPr>
          <a:xfrm>
            <a:off x="4008783" y="4915609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95EED1-D397-15CF-E815-74911002A40F}"/>
              </a:ext>
            </a:extLst>
          </p:cNvPr>
          <p:cNvCxnSpPr>
            <a:cxnSpLocks/>
          </p:cNvCxnSpPr>
          <p:nvPr/>
        </p:nvCxnSpPr>
        <p:spPr>
          <a:xfrm>
            <a:off x="5930348" y="5320748"/>
            <a:ext cx="576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3A3C90-B564-FD57-429C-2DE2513BF5B6}"/>
              </a:ext>
            </a:extLst>
          </p:cNvPr>
          <p:cNvCxnSpPr/>
          <p:nvPr/>
        </p:nvCxnSpPr>
        <p:spPr>
          <a:xfrm>
            <a:off x="3657600" y="574718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6790CF-6EAA-B009-C0AD-97D2931C4C32}"/>
              </a:ext>
            </a:extLst>
          </p:cNvPr>
          <p:cNvCxnSpPr/>
          <p:nvPr/>
        </p:nvCxnSpPr>
        <p:spPr>
          <a:xfrm>
            <a:off x="3392557" y="627045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85B1EE-D185-F527-ECF5-898F29F013E2}"/>
              </a:ext>
            </a:extLst>
          </p:cNvPr>
          <p:cNvCxnSpPr/>
          <p:nvPr/>
        </p:nvCxnSpPr>
        <p:spPr>
          <a:xfrm>
            <a:off x="3187148" y="6718852"/>
            <a:ext cx="940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3C3634-6630-866C-E385-9AB450A6F902}"/>
              </a:ext>
            </a:extLst>
          </p:cNvPr>
          <p:cNvSpPr txBox="1"/>
          <p:nvPr/>
        </p:nvSpPr>
        <p:spPr>
          <a:xfrm>
            <a:off x="5778799" y="2847487"/>
            <a:ext cx="402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didn’t understand the topic.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E1E6AA-AD0D-77AF-B2D8-C2EE892F4504}"/>
              </a:ext>
            </a:extLst>
          </p:cNvPr>
          <p:cNvSpPr txBox="1"/>
          <p:nvPr/>
        </p:nvSpPr>
        <p:spPr>
          <a:xfrm>
            <a:off x="6311348" y="3258959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lecturer forgot to upload the marks.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BFB8F6-0D2D-FD1F-D32B-2956E523D392}"/>
              </a:ext>
            </a:extLst>
          </p:cNvPr>
          <p:cNvSpPr txBox="1"/>
          <p:nvPr/>
        </p:nvSpPr>
        <p:spPr>
          <a:xfrm>
            <a:off x="5565913" y="3703264"/>
            <a:ext cx="449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family arrived at 10 pm.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596034-C86A-78E7-25A7-F2466C08C5C3}"/>
              </a:ext>
            </a:extLst>
          </p:cNvPr>
          <p:cNvSpPr txBox="1"/>
          <p:nvPr/>
        </p:nvSpPr>
        <p:spPr>
          <a:xfrm>
            <a:off x="6672469" y="4206425"/>
            <a:ext cx="559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Sally didn’t allow him to take any photos of her.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8914AA-8041-542D-B3AD-AB95FD8521EE}"/>
              </a:ext>
            </a:extLst>
          </p:cNvPr>
          <p:cNvSpPr txBox="1"/>
          <p:nvPr/>
        </p:nvSpPr>
        <p:spPr>
          <a:xfrm>
            <a:off x="5112025" y="4730944"/>
            <a:ext cx="4996070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were never late for the class.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B3F544-6F1F-B2C8-A13E-8D18777A3DB4}"/>
              </a:ext>
            </a:extLst>
          </p:cNvPr>
          <p:cNvSpPr txBox="1"/>
          <p:nvPr/>
        </p:nvSpPr>
        <p:spPr>
          <a:xfrm>
            <a:off x="6414052" y="5122175"/>
            <a:ext cx="610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 submitted his new study to the journal.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486CA-2003-1911-89E5-99B66CEF54EB}"/>
              </a:ext>
            </a:extLst>
          </p:cNvPr>
          <p:cNvSpPr txBox="1"/>
          <p:nvPr/>
        </p:nvSpPr>
        <p:spPr>
          <a:xfrm>
            <a:off x="4631634" y="5562516"/>
            <a:ext cx="595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liked his performance.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07281-3455-9E29-5B70-5815D82A6E77}"/>
              </a:ext>
            </a:extLst>
          </p:cNvPr>
          <p:cNvSpPr txBox="1"/>
          <p:nvPr/>
        </p:nvSpPr>
        <p:spPr>
          <a:xfrm>
            <a:off x="4479235" y="6065908"/>
            <a:ext cx="46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understood it clearly.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4AE7DE-7988-771A-F4D2-B4AD9B920AD8}"/>
              </a:ext>
            </a:extLst>
          </p:cNvPr>
          <p:cNvSpPr txBox="1"/>
          <p:nvPr/>
        </p:nvSpPr>
        <p:spPr>
          <a:xfrm>
            <a:off x="4260574" y="6496922"/>
            <a:ext cx="418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was amazing </a:t>
            </a:r>
          </a:p>
        </p:txBody>
      </p:sp>
      <p:pic>
        <p:nvPicPr>
          <p:cNvPr id="29" name="Picture 28" descr="A logo of a university&#10;&#10;Description automatically generated">
            <a:extLst>
              <a:ext uri="{FF2B5EF4-FFF2-40B4-BE49-F238E27FC236}">
                <a16:creationId xmlns:a16="http://schemas.microsoft.com/office/drawing/2014/main" id="{0391E2CB-AF31-E260-D399-6B56B35C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9E17-872B-B09D-91C1-4E44571E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EEAD8-C09F-4545-8740-BD45E1FA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writing a review on an app you need to include the following points: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app?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it an app for contacting people? Taking photos? Editing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good about the app? The pros or the positive points about 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bad about the app? The cons or the negative points.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general opinion.</a:t>
            </a: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ED126AD-DDB2-2378-6B28-D0E9AF84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8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E8D95-465B-6965-36BA-82CBFC1C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2" y="761696"/>
            <a:ext cx="6332883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7831D-772D-A71E-CA32-86B47C82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21" y="2204246"/>
            <a:ext cx="6332883" cy="1609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5297E-5340-0748-6C35-198657B38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20" y="4095918"/>
            <a:ext cx="6332883" cy="1228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FE998-00C3-5EE3-FFC0-05EA61EC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12" y="5606590"/>
            <a:ext cx="6332883" cy="7551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DA8617-4F30-0A26-2869-3D0F0F73C135}"/>
              </a:ext>
            </a:extLst>
          </p:cNvPr>
          <p:cNvCxnSpPr>
            <a:cxnSpLocks/>
          </p:cNvCxnSpPr>
          <p:nvPr/>
        </p:nvCxnSpPr>
        <p:spPr>
          <a:xfrm>
            <a:off x="3738769" y="3032298"/>
            <a:ext cx="63776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B98A03-624D-F97C-B3C4-DE817100E363}"/>
              </a:ext>
            </a:extLst>
          </p:cNvPr>
          <p:cNvCxnSpPr>
            <a:cxnSpLocks/>
          </p:cNvCxnSpPr>
          <p:nvPr/>
        </p:nvCxnSpPr>
        <p:spPr>
          <a:xfrm>
            <a:off x="3499401" y="4525617"/>
            <a:ext cx="11156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184907-866C-B816-200B-56FDCCFFF520}"/>
              </a:ext>
            </a:extLst>
          </p:cNvPr>
          <p:cNvCxnSpPr>
            <a:cxnSpLocks/>
          </p:cNvCxnSpPr>
          <p:nvPr/>
        </p:nvCxnSpPr>
        <p:spPr>
          <a:xfrm>
            <a:off x="3499401" y="5840031"/>
            <a:ext cx="10402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F096EA-2DAC-3D52-B510-757FB0FFAF7F}"/>
              </a:ext>
            </a:extLst>
          </p:cNvPr>
          <p:cNvSpPr txBox="1"/>
          <p:nvPr/>
        </p:nvSpPr>
        <p:spPr>
          <a:xfrm>
            <a:off x="1215886" y="1211138"/>
            <a:ext cx="184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554CA-901A-4D60-1830-FCF227FFCF5C}"/>
              </a:ext>
            </a:extLst>
          </p:cNvPr>
          <p:cNvSpPr txBox="1"/>
          <p:nvPr/>
        </p:nvSpPr>
        <p:spPr>
          <a:xfrm>
            <a:off x="424069" y="2824442"/>
            <a:ext cx="316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points about the app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0E5056-6761-9804-EF64-F26699FD82AB}"/>
              </a:ext>
            </a:extLst>
          </p:cNvPr>
          <p:cNvSpPr txBox="1"/>
          <p:nvPr/>
        </p:nvSpPr>
        <p:spPr>
          <a:xfrm>
            <a:off x="480391" y="4233280"/>
            <a:ext cx="2840935" cy="36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points about the app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B43F26-B48A-4FCB-1214-9B97449D97A5}"/>
              </a:ext>
            </a:extLst>
          </p:cNvPr>
          <p:cNvSpPr txBox="1"/>
          <p:nvPr/>
        </p:nvSpPr>
        <p:spPr>
          <a:xfrm>
            <a:off x="1217127" y="5470699"/>
            <a:ext cx="229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general opinion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842269-DB4F-57E2-FF72-77DCE27B273C}"/>
              </a:ext>
            </a:extLst>
          </p:cNvPr>
          <p:cNvCxnSpPr>
            <a:cxnSpLocks/>
          </p:cNvCxnSpPr>
          <p:nvPr/>
        </p:nvCxnSpPr>
        <p:spPr>
          <a:xfrm>
            <a:off x="3738769" y="1395803"/>
            <a:ext cx="87630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AA159D67-D47D-FA75-BDE5-9E9B73D2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70" y="182438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D4AF-D908-0D5F-ABC6-20C925DB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Language  Page 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96E7E-D16D-E6DC-5A67-3F10D47A8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56" y="2341199"/>
            <a:ext cx="9242957" cy="4005282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19EE8DE1-574A-C0A1-3E5E-F801B179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2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FB62-4564-132C-3758-DFEF3F3D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86" y="2051941"/>
            <a:ext cx="4488027" cy="36862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plan that you can follow for writing your paragraph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44A2A-2940-82D8-22FC-6BD0BDDC1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0140" y="196299"/>
            <a:ext cx="5133798" cy="6661701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F12E6556-2DBC-7277-D55F-4376F276B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4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60B0-CFDD-E998-06FC-F91358AA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948627-A153-566F-37EF-B8BDA796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0" y="1834166"/>
            <a:ext cx="5211762" cy="50144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8A47A-4FA1-700B-E937-BA2FF8A7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53" y="1934816"/>
            <a:ext cx="6329887" cy="4704521"/>
          </a:xfrm>
          <a:prstGeom prst="rect">
            <a:avLst/>
          </a:prstGeom>
        </p:spPr>
      </p:pic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172C9D25-5371-DFCD-1CB5-28C9E7DEB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3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273-A92D-94E6-B0D9-16D91B54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Page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5FBCB-DD83-8BBA-08B0-74954F58E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571" y="2173357"/>
            <a:ext cx="8654130" cy="3496399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E6657F9E-6F71-8D42-0D79-1A1E52EDF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B75D-5430-6315-4A3F-29A84BCA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it Page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A19D94-473A-198B-1FFD-FC2258AFC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4" y="2276189"/>
            <a:ext cx="8913882" cy="3174492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FED7B96D-E7C8-4A20-8840-7856D454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7667-B7AD-3216-0A3C-CA896622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6" y="130375"/>
            <a:ext cx="9613861" cy="10809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EX.3 Page 4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D18F8-ED0C-C54F-DC34-B6969CF2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06" y="925512"/>
            <a:ext cx="8191500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21269-77BE-8B19-5DAA-A9CEEC15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06" y="4524375"/>
            <a:ext cx="8191500" cy="2333625"/>
          </a:xfrm>
          <a:prstGeom prst="rect">
            <a:avLst/>
          </a:prstGeom>
        </p:spPr>
      </p:pic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48702F3D-68A2-A5D0-8CBF-B58B13FE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68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4BED-CB7E-1231-EF9E-81A38D02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D6C12B-7ACF-9195-57A4-419CA309C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30" y="1640164"/>
            <a:ext cx="6387478" cy="357767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90CFD-5B6D-42A4-138E-77A12123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08" y="207497"/>
            <a:ext cx="4674084" cy="6563478"/>
          </a:xfrm>
          <a:prstGeom prst="rect">
            <a:avLst/>
          </a:prstGeom>
        </p:spPr>
      </p:pic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D4D0FCC4-B4C8-EC5D-44E5-2798D21B3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747" y="87025"/>
            <a:ext cx="104775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FE614-2591-E9C3-F577-CEDE5FEFDD61}"/>
              </a:ext>
            </a:extLst>
          </p:cNvPr>
          <p:cNvSpPr txBox="1"/>
          <p:nvPr/>
        </p:nvSpPr>
        <p:spPr>
          <a:xfrm>
            <a:off x="1170126" y="5532740"/>
            <a:ext cx="538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anyway”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change the topic.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wasn’t able to go to work yesterday. Anyway, lets hang out tonight.</a:t>
            </a:r>
          </a:p>
        </p:txBody>
      </p:sp>
    </p:spTree>
    <p:extLst>
      <p:ext uri="{BB962C8B-B14F-4D97-AF65-F5344CB8AC3E}">
        <p14:creationId xmlns:p14="http://schemas.microsoft.com/office/powerpoint/2010/main" val="382089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6095-852C-A891-479E-C7FD31CA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Ex.3 Page 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32CF7-FD1B-6B8B-4F1A-6CD8C14F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708" y="2133600"/>
            <a:ext cx="8698518" cy="3559969"/>
          </a:xfrm>
        </p:spPr>
      </p:pic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CFFBB45-6173-54B8-E40D-81B460736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95" y="226665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5794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586</TotalTime>
  <Words>1786</Words>
  <Application>Microsoft Office PowerPoint</Application>
  <PresentationFormat>Widescreen</PresentationFormat>
  <Paragraphs>301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Century Gothic</vt:lpstr>
      <vt:lpstr>Times New Roman</vt:lpstr>
      <vt:lpstr>Wingdings</vt:lpstr>
      <vt:lpstr>Wingdings 3</vt:lpstr>
      <vt:lpstr>Wisp</vt:lpstr>
      <vt:lpstr>PowerPoint Presentation</vt:lpstr>
      <vt:lpstr>Outline </vt:lpstr>
      <vt:lpstr>Objectives: </vt:lpstr>
      <vt:lpstr>Vocabulary  Technology </vt:lpstr>
      <vt:lpstr>Ex. Page 4</vt:lpstr>
      <vt:lpstr>Explore it Page 4</vt:lpstr>
      <vt:lpstr>EX.3 Page 4 </vt:lpstr>
      <vt:lpstr>Page 5</vt:lpstr>
      <vt:lpstr>Ex.3 Page 5 </vt:lpstr>
      <vt:lpstr>Ex.4 page 5</vt:lpstr>
      <vt:lpstr>Present Simple and Present Continuous with Adverbs of Frequency </vt:lpstr>
      <vt:lpstr>Examples </vt:lpstr>
      <vt:lpstr>PRESENT SIMPLE WITH VERB TO BE” Affirmative / Positive sentences</vt:lpstr>
      <vt:lpstr>Negative sentences with verb to be: </vt:lpstr>
      <vt:lpstr>Wh-questions with verb to be:</vt:lpstr>
      <vt:lpstr>Present simple with other verbs : Affirmative / Positive sentences </vt:lpstr>
      <vt:lpstr>Affirmative / Positive sentences </vt:lpstr>
      <vt:lpstr>Negative Sentences </vt:lpstr>
      <vt:lpstr>Negative Sentences </vt:lpstr>
      <vt:lpstr>Questions with Present Simple </vt:lpstr>
      <vt:lpstr>Questions with the Present Simple </vt:lpstr>
      <vt:lpstr>Adverbs of Frequency</vt:lpstr>
      <vt:lpstr>Present continuous </vt:lpstr>
      <vt:lpstr>Positive form of present Continuous</vt:lpstr>
      <vt:lpstr>Negative form of Present Continuous </vt:lpstr>
      <vt:lpstr>Vocabulary and listening Music </vt:lpstr>
      <vt:lpstr>Vocabulary and listening </vt:lpstr>
      <vt:lpstr>PowerPoint Presentation</vt:lpstr>
      <vt:lpstr>PAST SIMPLE </vt:lpstr>
      <vt:lpstr>Types of verbs </vt:lpstr>
      <vt:lpstr>PowerPoint Presentation</vt:lpstr>
      <vt:lpstr>Past simple sentence formation:</vt:lpstr>
      <vt:lpstr>Past simple sentence formation </vt:lpstr>
      <vt:lpstr>Change the following sentences to the past tense: </vt:lpstr>
      <vt:lpstr>Writing </vt:lpstr>
      <vt:lpstr>PowerPoint Presentation</vt:lpstr>
      <vt:lpstr>Useful Language  Page 9</vt:lpstr>
      <vt:lpstr>A plan that you can follow for writing your paragraph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ADVENCED ENGLISH</dc:title>
  <dc:creator>MiQDAD</dc:creator>
  <cp:lastModifiedBy>Zainab Nizar</cp:lastModifiedBy>
  <cp:revision>57</cp:revision>
  <dcterms:created xsi:type="dcterms:W3CDTF">2023-12-13T08:37:37Z</dcterms:created>
  <dcterms:modified xsi:type="dcterms:W3CDTF">2025-10-15T07:46:17Z</dcterms:modified>
</cp:coreProperties>
</file>