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59" r:id="rId6"/>
    <p:sldId id="260" r:id="rId7"/>
    <p:sldId id="262" r:id="rId8"/>
    <p:sldId id="263" r:id="rId9"/>
    <p:sldId id="268"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794" autoAdjust="0"/>
  </p:normalViewPr>
  <p:slideViewPr>
    <p:cSldViewPr snapToGrid="0">
      <p:cViewPr varScale="1">
        <p:scale>
          <a:sx n="76" d="100"/>
          <a:sy n="76" d="100"/>
        </p:scale>
        <p:origin x="1675"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1"/>
            </a:lvl1pPr>
            <a:lvl2pPr marL="457174" indent="0" algn="ctr">
              <a:buNone/>
              <a:defRPr sz="2000"/>
            </a:lvl2pPr>
            <a:lvl3pPr marL="914347" indent="0" algn="ctr">
              <a:buNone/>
              <a:defRPr sz="1800"/>
            </a:lvl3pPr>
            <a:lvl4pPr marL="1371520" indent="0" algn="ctr">
              <a:buNone/>
              <a:defRPr sz="1600"/>
            </a:lvl4pPr>
            <a:lvl5pPr marL="1828691" indent="0" algn="ctr">
              <a:buNone/>
              <a:defRPr sz="1600"/>
            </a:lvl5pPr>
            <a:lvl6pPr marL="2285867" indent="0" algn="ctr">
              <a:buNone/>
              <a:defRPr sz="1600"/>
            </a:lvl6pPr>
            <a:lvl7pPr marL="2743039" indent="0" algn="ctr">
              <a:buNone/>
              <a:defRPr sz="1600"/>
            </a:lvl7pPr>
            <a:lvl8pPr marL="3200212" indent="0" algn="ctr">
              <a:buNone/>
              <a:defRPr sz="1600"/>
            </a:lvl8pPr>
            <a:lvl9pPr marL="36573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96659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49921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1"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6"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68865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61667-F285-4597-B2B7-A9E214B25D8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77782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5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2" y="4589477"/>
            <a:ext cx="7886700" cy="1500187"/>
          </a:xfrm>
        </p:spPr>
        <p:txBody>
          <a:bodyPr/>
          <a:lstStyle>
            <a:lvl1pPr marL="0" indent="0">
              <a:buNone/>
              <a:defRPr sz="2401">
                <a:solidFill>
                  <a:schemeClr val="tx1"/>
                </a:solidFill>
              </a:defRPr>
            </a:lvl1pPr>
            <a:lvl2pPr marL="457174" indent="0">
              <a:buNone/>
              <a:defRPr sz="2000">
                <a:solidFill>
                  <a:schemeClr val="tx1">
                    <a:tint val="75000"/>
                  </a:schemeClr>
                </a:solidFill>
              </a:defRPr>
            </a:lvl2pPr>
            <a:lvl3pPr marL="914347" indent="0">
              <a:buNone/>
              <a:defRPr sz="1800">
                <a:solidFill>
                  <a:schemeClr val="tx1">
                    <a:tint val="75000"/>
                  </a:schemeClr>
                </a:solidFill>
              </a:defRPr>
            </a:lvl3pPr>
            <a:lvl4pPr marL="1371520" indent="0">
              <a:buNone/>
              <a:defRPr sz="1600">
                <a:solidFill>
                  <a:schemeClr val="tx1">
                    <a:tint val="75000"/>
                  </a:schemeClr>
                </a:solidFill>
              </a:defRPr>
            </a:lvl4pPr>
            <a:lvl5pPr marL="1828691" indent="0">
              <a:buNone/>
              <a:defRPr sz="1600">
                <a:solidFill>
                  <a:schemeClr val="tx1">
                    <a:tint val="75000"/>
                  </a:schemeClr>
                </a:solidFill>
              </a:defRPr>
            </a:lvl5pPr>
            <a:lvl6pPr marL="2285867" indent="0">
              <a:buNone/>
              <a:defRPr sz="1600">
                <a:solidFill>
                  <a:schemeClr val="tx1">
                    <a:tint val="75000"/>
                  </a:schemeClr>
                </a:solidFill>
              </a:defRPr>
            </a:lvl6pPr>
            <a:lvl7pPr marL="2743039" indent="0">
              <a:buNone/>
              <a:defRPr sz="1600">
                <a:solidFill>
                  <a:schemeClr val="tx1">
                    <a:tint val="75000"/>
                  </a:schemeClr>
                </a:solidFill>
              </a:defRPr>
            </a:lvl7pPr>
            <a:lvl8pPr marL="3200212" indent="0">
              <a:buNone/>
              <a:defRPr sz="1600">
                <a:solidFill>
                  <a:schemeClr val="tx1">
                    <a:tint val="75000"/>
                  </a:schemeClr>
                </a:solidFill>
              </a:defRPr>
            </a:lvl8pPr>
            <a:lvl9pPr marL="36573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61667-F285-4597-B2B7-A9E214B25D8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125743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61667-F285-4597-B2B7-A9E214B25D8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6746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6" y="1681164"/>
            <a:ext cx="3868340" cy="823912"/>
          </a:xfrm>
        </p:spPr>
        <p:txBody>
          <a:bodyPr anchor="b"/>
          <a:lstStyle>
            <a:lvl1pPr marL="0" indent="0">
              <a:buNone/>
              <a:defRPr sz="2401" b="1"/>
            </a:lvl1pPr>
            <a:lvl2pPr marL="457174" indent="0">
              <a:buNone/>
              <a:defRPr sz="2000" b="1"/>
            </a:lvl2pPr>
            <a:lvl3pPr marL="914347" indent="0">
              <a:buNone/>
              <a:defRPr sz="1800" b="1"/>
            </a:lvl3pPr>
            <a:lvl4pPr marL="1371520" indent="0">
              <a:buNone/>
              <a:defRPr sz="1600" b="1"/>
            </a:lvl4pPr>
            <a:lvl5pPr marL="1828691" indent="0">
              <a:buNone/>
              <a:defRPr sz="1600" b="1"/>
            </a:lvl5pPr>
            <a:lvl6pPr marL="2285867" indent="0">
              <a:buNone/>
              <a:defRPr sz="1600" b="1"/>
            </a:lvl6pPr>
            <a:lvl7pPr marL="2743039" indent="0">
              <a:buNone/>
              <a:defRPr sz="1600" b="1"/>
            </a:lvl7pPr>
            <a:lvl8pPr marL="3200212" indent="0">
              <a:buNone/>
              <a:defRPr sz="1600" b="1"/>
            </a:lvl8pPr>
            <a:lvl9pPr marL="365738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6" y="250507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6" y="1681164"/>
            <a:ext cx="3887391" cy="823912"/>
          </a:xfrm>
        </p:spPr>
        <p:txBody>
          <a:bodyPr anchor="b"/>
          <a:lstStyle>
            <a:lvl1pPr marL="0" indent="0">
              <a:buNone/>
              <a:defRPr sz="2401" b="1"/>
            </a:lvl1pPr>
            <a:lvl2pPr marL="457174" indent="0">
              <a:buNone/>
              <a:defRPr sz="2000" b="1"/>
            </a:lvl2pPr>
            <a:lvl3pPr marL="914347" indent="0">
              <a:buNone/>
              <a:defRPr sz="1800" b="1"/>
            </a:lvl3pPr>
            <a:lvl4pPr marL="1371520" indent="0">
              <a:buNone/>
              <a:defRPr sz="1600" b="1"/>
            </a:lvl4pPr>
            <a:lvl5pPr marL="1828691" indent="0">
              <a:buNone/>
              <a:defRPr sz="1600" b="1"/>
            </a:lvl5pPr>
            <a:lvl6pPr marL="2285867" indent="0">
              <a:buNone/>
              <a:defRPr sz="1600" b="1"/>
            </a:lvl6pPr>
            <a:lvl7pPr marL="2743039" indent="0">
              <a:buNone/>
              <a:defRPr sz="1600" b="1"/>
            </a:lvl7pPr>
            <a:lvl8pPr marL="3200212" indent="0">
              <a:buNone/>
              <a:defRPr sz="1600" b="1"/>
            </a:lvl8pPr>
            <a:lvl9pPr marL="36573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6"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61667-F285-4597-B2B7-A9E214B25D8E}"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74889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61667-F285-4597-B2B7-A9E214B25D8E}"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253213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61667-F285-4597-B2B7-A9E214B25D8E}"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35914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80" cy="1600200"/>
          </a:xfrm>
        </p:spPr>
        <p:txBody>
          <a:bodyPr anchor="b"/>
          <a:lstStyle>
            <a:lvl1pPr>
              <a:defRPr sz="3198"/>
            </a:lvl1pPr>
          </a:lstStyle>
          <a:p>
            <a:r>
              <a:rPr lang="en-US"/>
              <a:t>Click to edit Master title style</a:t>
            </a:r>
            <a:endParaRPr lang="en-US" dirty="0"/>
          </a:p>
        </p:txBody>
      </p:sp>
      <p:sp>
        <p:nvSpPr>
          <p:cNvPr id="3" name="Content Placeholder 2"/>
          <p:cNvSpPr>
            <a:spLocks noGrp="1"/>
          </p:cNvSpPr>
          <p:nvPr>
            <p:ph idx="1"/>
          </p:nvPr>
        </p:nvSpPr>
        <p:spPr>
          <a:xfrm>
            <a:off x="3887394" y="987439"/>
            <a:ext cx="4629150" cy="4873625"/>
          </a:xfrm>
        </p:spPr>
        <p:txBody>
          <a:bodyPr/>
          <a:lstStyle>
            <a:lvl1pPr>
              <a:defRPr sz="3198"/>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4" y="2057400"/>
            <a:ext cx="2949180" cy="3811588"/>
          </a:xfrm>
        </p:spPr>
        <p:txBody>
          <a:bodyPr/>
          <a:lstStyle>
            <a:lvl1pPr marL="0" indent="0">
              <a:buNone/>
              <a:defRPr sz="1600"/>
            </a:lvl1pPr>
            <a:lvl2pPr marL="457174" indent="0">
              <a:buNone/>
              <a:defRPr sz="1400"/>
            </a:lvl2pPr>
            <a:lvl3pPr marL="914347" indent="0">
              <a:buNone/>
              <a:defRPr sz="1200"/>
            </a:lvl3pPr>
            <a:lvl4pPr marL="1371520" indent="0">
              <a:buNone/>
              <a:defRPr sz="1000"/>
            </a:lvl4pPr>
            <a:lvl5pPr marL="1828691" indent="0">
              <a:buNone/>
              <a:defRPr sz="1000"/>
            </a:lvl5pPr>
            <a:lvl6pPr marL="2285867" indent="0">
              <a:buNone/>
              <a:defRPr sz="1000"/>
            </a:lvl6pPr>
            <a:lvl7pPr marL="2743039" indent="0">
              <a:buNone/>
              <a:defRPr sz="1000"/>
            </a:lvl7pPr>
            <a:lvl8pPr marL="3200212"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136015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80" cy="1600200"/>
          </a:xfrm>
        </p:spPr>
        <p:txBody>
          <a:bodyPr anchor="b"/>
          <a:lstStyle>
            <a:lvl1pPr>
              <a:defRPr sz="3198"/>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4" y="987439"/>
            <a:ext cx="4629150" cy="4873625"/>
          </a:xfrm>
        </p:spPr>
        <p:txBody>
          <a:bodyPr anchor="t"/>
          <a:lstStyle>
            <a:lvl1pPr marL="0" indent="0">
              <a:buNone/>
              <a:defRPr sz="3198"/>
            </a:lvl1pPr>
            <a:lvl2pPr marL="457174" indent="0">
              <a:buNone/>
              <a:defRPr sz="2799"/>
            </a:lvl2pPr>
            <a:lvl3pPr marL="914347" indent="0">
              <a:buNone/>
              <a:defRPr sz="2401"/>
            </a:lvl3pPr>
            <a:lvl4pPr marL="1371520" indent="0">
              <a:buNone/>
              <a:defRPr sz="2000"/>
            </a:lvl4pPr>
            <a:lvl5pPr marL="1828691" indent="0">
              <a:buNone/>
              <a:defRPr sz="2000"/>
            </a:lvl5pPr>
            <a:lvl6pPr marL="2285867" indent="0">
              <a:buNone/>
              <a:defRPr sz="2000"/>
            </a:lvl6pPr>
            <a:lvl7pPr marL="2743039" indent="0">
              <a:buNone/>
              <a:defRPr sz="2000"/>
            </a:lvl7pPr>
            <a:lvl8pPr marL="3200212" indent="0">
              <a:buNone/>
              <a:defRPr sz="2000"/>
            </a:lvl8pPr>
            <a:lvl9pPr marL="36573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4" y="2057400"/>
            <a:ext cx="2949180" cy="3811588"/>
          </a:xfrm>
        </p:spPr>
        <p:txBody>
          <a:bodyPr/>
          <a:lstStyle>
            <a:lvl1pPr marL="0" indent="0">
              <a:buNone/>
              <a:defRPr sz="1600"/>
            </a:lvl1pPr>
            <a:lvl2pPr marL="457174" indent="0">
              <a:buNone/>
              <a:defRPr sz="1400"/>
            </a:lvl2pPr>
            <a:lvl3pPr marL="914347" indent="0">
              <a:buNone/>
              <a:defRPr sz="1200"/>
            </a:lvl3pPr>
            <a:lvl4pPr marL="1371520" indent="0">
              <a:buNone/>
              <a:defRPr sz="1000"/>
            </a:lvl4pPr>
            <a:lvl5pPr marL="1828691" indent="0">
              <a:buNone/>
              <a:defRPr sz="1000"/>
            </a:lvl5pPr>
            <a:lvl6pPr marL="2285867" indent="0">
              <a:buNone/>
              <a:defRPr sz="1000"/>
            </a:lvl6pPr>
            <a:lvl7pPr marL="2743039" indent="0">
              <a:buNone/>
              <a:defRPr sz="1000"/>
            </a:lvl7pPr>
            <a:lvl8pPr marL="3200212" indent="0">
              <a:buNone/>
              <a:defRPr sz="1000"/>
            </a:lvl8pPr>
            <a:lvl9pPr marL="36573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61667-F285-4597-B2B7-A9E214B25D8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7C593-31F7-4745-9841-9A1645D1498E}" type="slidenum">
              <a:rPr lang="en-US" smtClean="0"/>
              <a:t>‹#›</a:t>
            </a:fld>
            <a:endParaRPr lang="en-US"/>
          </a:p>
        </p:txBody>
      </p:sp>
    </p:spTree>
    <p:extLst>
      <p:ext uri="{BB962C8B-B14F-4D97-AF65-F5344CB8AC3E}">
        <p14:creationId xmlns:p14="http://schemas.microsoft.com/office/powerpoint/2010/main" val="53458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3" y="635636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61667-F285-4597-B2B7-A9E214B25D8E}" type="datetimeFigureOut">
              <a:rPr lang="en-US" smtClean="0"/>
              <a:t>10/15/2025</a:t>
            </a:fld>
            <a:endParaRPr lang="en-US"/>
          </a:p>
        </p:txBody>
      </p:sp>
      <p:sp>
        <p:nvSpPr>
          <p:cNvPr id="5" name="Footer Placeholder 4"/>
          <p:cNvSpPr>
            <a:spLocks noGrp="1"/>
          </p:cNvSpPr>
          <p:nvPr>
            <p:ph type="ftr" sz="quarter" idx="3"/>
          </p:nvPr>
        </p:nvSpPr>
        <p:spPr>
          <a:xfrm>
            <a:off x="3028953" y="635636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4" y="635636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7C593-31F7-4745-9841-9A1645D1498E}" type="slidenum">
              <a:rPr lang="en-US" smtClean="0"/>
              <a:t>‹#›</a:t>
            </a:fld>
            <a:endParaRPr lang="en-US"/>
          </a:p>
        </p:txBody>
      </p:sp>
    </p:spTree>
    <p:extLst>
      <p:ext uri="{BB962C8B-B14F-4D97-AF65-F5344CB8AC3E}">
        <p14:creationId xmlns:p14="http://schemas.microsoft.com/office/powerpoint/2010/main" val="1603000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4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91" indent="-228591" algn="l" defTabSz="91434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59" indent="-228591" algn="l" defTabSz="914347"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32" indent="-228591" algn="l" defTabSz="91434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5"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2"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52"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24"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97"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72" indent="-228591" algn="l" defTabSz="91434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7" rtl="0" eaLnBrk="1" latinLnBrk="0" hangingPunct="1">
        <a:defRPr sz="1800" kern="1200">
          <a:solidFill>
            <a:schemeClr val="tx1"/>
          </a:solidFill>
          <a:latin typeface="+mn-lt"/>
          <a:ea typeface="+mn-ea"/>
          <a:cs typeface="+mn-cs"/>
        </a:defRPr>
      </a:lvl1pPr>
      <a:lvl2pPr marL="457174" algn="l" defTabSz="914347" rtl="0" eaLnBrk="1" latinLnBrk="0" hangingPunct="1">
        <a:defRPr sz="1800" kern="1200">
          <a:solidFill>
            <a:schemeClr val="tx1"/>
          </a:solidFill>
          <a:latin typeface="+mn-lt"/>
          <a:ea typeface="+mn-ea"/>
          <a:cs typeface="+mn-cs"/>
        </a:defRPr>
      </a:lvl2pPr>
      <a:lvl3pPr marL="914347" algn="l" defTabSz="914347" rtl="0" eaLnBrk="1" latinLnBrk="0" hangingPunct="1">
        <a:defRPr sz="1800" kern="1200">
          <a:solidFill>
            <a:schemeClr val="tx1"/>
          </a:solidFill>
          <a:latin typeface="+mn-lt"/>
          <a:ea typeface="+mn-ea"/>
          <a:cs typeface="+mn-cs"/>
        </a:defRPr>
      </a:lvl3pPr>
      <a:lvl4pPr marL="1371520" algn="l" defTabSz="914347" rtl="0" eaLnBrk="1" latinLnBrk="0" hangingPunct="1">
        <a:defRPr sz="1800" kern="1200">
          <a:solidFill>
            <a:schemeClr val="tx1"/>
          </a:solidFill>
          <a:latin typeface="+mn-lt"/>
          <a:ea typeface="+mn-ea"/>
          <a:cs typeface="+mn-cs"/>
        </a:defRPr>
      </a:lvl4pPr>
      <a:lvl5pPr marL="1828691" algn="l" defTabSz="914347" rtl="0" eaLnBrk="1" latinLnBrk="0" hangingPunct="1">
        <a:defRPr sz="1800" kern="1200">
          <a:solidFill>
            <a:schemeClr val="tx1"/>
          </a:solidFill>
          <a:latin typeface="+mn-lt"/>
          <a:ea typeface="+mn-ea"/>
          <a:cs typeface="+mn-cs"/>
        </a:defRPr>
      </a:lvl5pPr>
      <a:lvl6pPr marL="2285867" algn="l" defTabSz="914347" rtl="0" eaLnBrk="1" latinLnBrk="0" hangingPunct="1">
        <a:defRPr sz="1800" kern="1200">
          <a:solidFill>
            <a:schemeClr val="tx1"/>
          </a:solidFill>
          <a:latin typeface="+mn-lt"/>
          <a:ea typeface="+mn-ea"/>
          <a:cs typeface="+mn-cs"/>
        </a:defRPr>
      </a:lvl6pPr>
      <a:lvl7pPr marL="2743039" algn="l" defTabSz="914347" rtl="0" eaLnBrk="1" latinLnBrk="0" hangingPunct="1">
        <a:defRPr sz="1800" kern="1200">
          <a:solidFill>
            <a:schemeClr val="tx1"/>
          </a:solidFill>
          <a:latin typeface="+mn-lt"/>
          <a:ea typeface="+mn-ea"/>
          <a:cs typeface="+mn-cs"/>
        </a:defRPr>
      </a:lvl7pPr>
      <a:lvl8pPr marL="3200212" algn="l" defTabSz="914347" rtl="0" eaLnBrk="1" latinLnBrk="0" hangingPunct="1">
        <a:defRPr sz="1800" kern="1200">
          <a:solidFill>
            <a:schemeClr val="tx1"/>
          </a:solidFill>
          <a:latin typeface="+mn-lt"/>
          <a:ea typeface="+mn-ea"/>
          <a:cs typeface="+mn-cs"/>
        </a:defRPr>
      </a:lvl8pPr>
      <a:lvl9pPr marL="3657383" algn="l" defTabSz="9143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0F54045-5AF5-A4F5-7CC2-C6D94BE2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426"/>
            <a:ext cx="9906000" cy="6858000"/>
          </a:xfrm>
          <a:prstGeom prst="rect">
            <a:avLst/>
          </a:prstGeom>
        </p:spPr>
      </p:pic>
      <p:sp>
        <p:nvSpPr>
          <p:cNvPr id="4" name="Title 3">
            <a:extLst>
              <a:ext uri="{FF2B5EF4-FFF2-40B4-BE49-F238E27FC236}">
                <a16:creationId xmlns:a16="http://schemas.microsoft.com/office/drawing/2014/main" id="{13D1D2CF-3569-09DC-8004-E80E19CCDC43}"/>
              </a:ext>
            </a:extLst>
          </p:cNvPr>
          <p:cNvSpPr>
            <a:spLocks noGrp="1"/>
          </p:cNvSpPr>
          <p:nvPr>
            <p:ph type="title"/>
          </p:nvPr>
        </p:nvSpPr>
        <p:spPr>
          <a:xfrm>
            <a:off x="366077" y="-137856"/>
            <a:ext cx="8543925" cy="1325563"/>
          </a:xfrm>
        </p:spPr>
        <p:txBody>
          <a:bodyPr>
            <a:normAutofit/>
          </a:bodyPr>
          <a:lstStyle/>
          <a:p>
            <a:r>
              <a:rPr lang="en-US" sz="2000" b="1" dirty="0">
                <a:solidFill>
                  <a:schemeClr val="bg1"/>
                </a:solidFill>
                <a:latin typeface="Times New Roman" panose="02020603050405020304" pitchFamily="18" charset="0"/>
                <a:ea typeface="+mn-ea"/>
                <a:cs typeface="Times New Roman" panose="02020603050405020304" pitchFamily="18" charset="0"/>
              </a:rPr>
              <a:t>1. Introduction to acoustic </a:t>
            </a:r>
          </a:p>
        </p:txBody>
      </p:sp>
      <p:sp>
        <p:nvSpPr>
          <p:cNvPr id="5" name="Content Placeholder 4">
            <a:extLst>
              <a:ext uri="{FF2B5EF4-FFF2-40B4-BE49-F238E27FC236}">
                <a16:creationId xmlns:a16="http://schemas.microsoft.com/office/drawing/2014/main" id="{D478DF6A-8A4B-40B2-1EF9-4FB20E6347E5}"/>
              </a:ext>
            </a:extLst>
          </p:cNvPr>
          <p:cNvSpPr>
            <a:spLocks noGrp="1"/>
          </p:cNvSpPr>
          <p:nvPr>
            <p:ph idx="1"/>
          </p:nvPr>
        </p:nvSpPr>
        <p:spPr>
          <a:xfrm>
            <a:off x="233998" y="890934"/>
            <a:ext cx="7510434" cy="4351338"/>
          </a:xfrm>
        </p:spPr>
        <p:txBody>
          <a:bodyPr>
            <a:normAutofit/>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        Lecture Outcomes:</a:t>
            </a:r>
          </a:p>
          <a:p>
            <a:r>
              <a:rPr lang="en-US" sz="2000" dirty="0">
                <a:solidFill>
                  <a:schemeClr val="bg1"/>
                </a:solidFill>
                <a:latin typeface="Times New Roman" panose="02020603050405020304" pitchFamily="18" charset="0"/>
                <a:cs typeface="Times New Roman" panose="02020603050405020304" pitchFamily="18" charset="0"/>
              </a:rPr>
              <a:t>Some historical overview of architectural acoustics.</a:t>
            </a:r>
          </a:p>
          <a:p>
            <a:r>
              <a:rPr lang="en-US" sz="2000" dirty="0">
                <a:solidFill>
                  <a:schemeClr val="bg1"/>
                </a:solidFill>
                <a:latin typeface="Times New Roman" panose="02020603050405020304" pitchFamily="18" charset="0"/>
                <a:cs typeface="Times New Roman" panose="02020603050405020304" pitchFamily="18" charset="0"/>
              </a:rPr>
              <a:t>The importance of acoustics in architecture.</a:t>
            </a:r>
          </a:p>
          <a:p>
            <a:r>
              <a:rPr lang="en-US" sz="2000" dirty="0">
                <a:solidFill>
                  <a:schemeClr val="bg1"/>
                </a:solidFill>
                <a:latin typeface="Times New Roman" panose="02020603050405020304" pitchFamily="18" charset="0"/>
                <a:cs typeface="Times New Roman" panose="02020603050405020304" pitchFamily="18" charset="0"/>
              </a:rPr>
              <a:t> Aspects of acoustic in space.</a:t>
            </a:r>
          </a:p>
        </p:txBody>
      </p:sp>
      <p:sp>
        <p:nvSpPr>
          <p:cNvPr id="19" name="TextBox 18">
            <a:extLst>
              <a:ext uri="{FF2B5EF4-FFF2-40B4-BE49-F238E27FC236}">
                <a16:creationId xmlns:a16="http://schemas.microsoft.com/office/drawing/2014/main" id="{1277F10D-91BB-D0FF-9F3F-A8325161E0A7}"/>
              </a:ext>
            </a:extLst>
          </p:cNvPr>
          <p:cNvSpPr txBox="1"/>
          <p:nvPr/>
        </p:nvSpPr>
        <p:spPr>
          <a:xfrm>
            <a:off x="233998" y="6249269"/>
            <a:ext cx="5072604" cy="523220"/>
          </a:xfrm>
          <a:prstGeom prst="rect">
            <a:avLst/>
          </a:prstGeom>
          <a:noFill/>
        </p:spPr>
        <p:txBody>
          <a:bodyPr wrap="square">
            <a:spAutoFit/>
          </a:bodyPr>
          <a:lstStyle/>
          <a:p>
            <a:r>
              <a:rPr lang="en-US" sz="1400" b="1" dirty="0">
                <a:solidFill>
                  <a:schemeClr val="bg1"/>
                </a:solidFill>
                <a:latin typeface="Times New Roman" panose="02020603050405020304" pitchFamily="18" charset="0"/>
                <a:cs typeface="Times New Roman" panose="02020603050405020304" pitchFamily="18" charset="0"/>
              </a:rPr>
              <a:t>Lecturer: </a:t>
            </a:r>
            <a:r>
              <a:rPr lang="en-US" sz="1400" b="1" dirty="0" err="1">
                <a:solidFill>
                  <a:schemeClr val="bg1"/>
                </a:solidFill>
                <a:latin typeface="Times New Roman" panose="02020603050405020304" pitchFamily="18" charset="0"/>
                <a:cs typeface="Times New Roman" panose="02020603050405020304" pitchFamily="18" charset="0"/>
              </a:rPr>
              <a:t>Hawbir</a:t>
            </a:r>
            <a:r>
              <a:rPr lang="en-US" sz="1400" b="1" dirty="0">
                <a:solidFill>
                  <a:schemeClr val="bg1"/>
                </a:solidFill>
                <a:latin typeface="Times New Roman" panose="02020603050405020304" pitchFamily="18" charset="0"/>
                <a:cs typeface="Times New Roman" panose="02020603050405020304" pitchFamily="18" charset="0"/>
              </a:rPr>
              <a:t> Omar M.</a:t>
            </a:r>
          </a:p>
          <a:p>
            <a:r>
              <a:rPr lang="en-US" sz="1400" b="1" dirty="0">
                <a:solidFill>
                  <a:schemeClr val="bg1"/>
                </a:solidFill>
                <a:latin typeface="Times New Roman" panose="02020603050405020304" pitchFamily="18" charset="0"/>
                <a:cs typeface="Times New Roman" panose="02020603050405020304" pitchFamily="18" charset="0"/>
              </a:rPr>
              <a:t>4th stage / 2023-2024 </a:t>
            </a:r>
            <a:endParaRPr lang="en-US" sz="1400" b="1" dirty="0">
              <a:solidFill>
                <a:schemeClr val="bg1"/>
              </a:solidFill>
            </a:endParaRPr>
          </a:p>
        </p:txBody>
      </p:sp>
    </p:spTree>
    <p:extLst>
      <p:ext uri="{BB962C8B-B14F-4D97-AF65-F5344CB8AC3E}">
        <p14:creationId xmlns:p14="http://schemas.microsoft.com/office/powerpoint/2010/main" val="212019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0500E-6201-6BA7-870C-97A03A63635A}"/>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F6103A5-D621-AF91-6477-9D4BDF83ADBF}"/>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00FF24EB-EF49-15C6-2574-E2245D96219E}"/>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8" name="TextBox 7">
            <a:extLst>
              <a:ext uri="{FF2B5EF4-FFF2-40B4-BE49-F238E27FC236}">
                <a16:creationId xmlns:a16="http://schemas.microsoft.com/office/drawing/2014/main" id="{3AAFD283-039B-BF37-285B-6BA134D16B22}"/>
              </a:ext>
            </a:extLst>
          </p:cNvPr>
          <p:cNvSpPr txBox="1"/>
          <p:nvPr/>
        </p:nvSpPr>
        <p:spPr>
          <a:xfrm>
            <a:off x="224739" y="172609"/>
            <a:ext cx="8601923" cy="2677656"/>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The explanation of the acoustic phenomenon in closed space includes more than one aspect:</a:t>
            </a:r>
          </a:p>
          <a:p>
            <a:pPr indent="-34290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physical aspect </a:t>
            </a:r>
            <a:r>
              <a:rPr lang="en-US" dirty="0">
                <a:latin typeface="Times New Roman" panose="02020603050405020304" pitchFamily="18" charset="0"/>
                <a:cs typeface="Times New Roman" panose="02020603050405020304" pitchFamily="18" charset="0"/>
              </a:rPr>
              <a:t>, which relates to the following : </a:t>
            </a:r>
          </a:p>
          <a:p>
            <a:pPr indent="-231775" algn="just">
              <a:buFont typeface="+mj-lt"/>
              <a:buAutoNum type="arabicPeriod"/>
            </a:pPr>
            <a:r>
              <a:rPr lang="en-US" dirty="0">
                <a:latin typeface="Times New Roman" panose="02020603050405020304" pitchFamily="18" charset="0"/>
                <a:cs typeface="Times New Roman" panose="02020603050405020304" pitchFamily="18" charset="0"/>
              </a:rPr>
              <a:t>The nature of the audio source: It is classified into verbal sources (the human voice) and musical sources (mechanical and technical sounds of musical instruments), and each has its own characteristics and limits within the frequency range. </a:t>
            </a:r>
          </a:p>
          <a:p>
            <a:pPr indent="-231775" algn="just">
              <a:buFont typeface="+mj-lt"/>
              <a:buAutoNum type="arabicPeriod"/>
            </a:pPr>
            <a:r>
              <a:rPr lang="en-US" dirty="0">
                <a:latin typeface="Times New Roman" panose="02020603050405020304" pitchFamily="18" charset="0"/>
                <a:cs typeface="Times New Roman" panose="02020603050405020304" pitchFamily="18" charset="0"/>
              </a:rPr>
              <a:t>The loudness of the sound source.</a:t>
            </a:r>
          </a:p>
          <a:p>
            <a:pPr indent="-231775" algn="just">
              <a:buFont typeface="+mj-lt"/>
              <a:buAutoNum type="arabicPeriod"/>
            </a:pPr>
            <a:r>
              <a:rPr lang="en-US" dirty="0">
                <a:latin typeface="Times New Roman" panose="02020603050405020304" pitchFamily="18" charset="0"/>
                <a:cs typeface="Times New Roman" panose="02020603050405020304" pitchFamily="18" charset="0"/>
              </a:rPr>
              <a:t>The intensity of the direct sound energy of the sound source .</a:t>
            </a:r>
          </a:p>
          <a:p>
            <a:pPr indent="-231775" algn="just">
              <a:buFont typeface="+mj-lt"/>
              <a:buAutoNum type="arabicPeriod"/>
            </a:pPr>
            <a:r>
              <a:rPr lang="en-US" dirty="0">
                <a:latin typeface="Times New Roman" panose="02020603050405020304" pitchFamily="18" charset="0"/>
                <a:cs typeface="Times New Roman" panose="02020603050405020304" pitchFamily="18" charset="0"/>
              </a:rPr>
              <a:t>The location of the sound source and its height relative to the listeners​.</a:t>
            </a:r>
          </a:p>
        </p:txBody>
      </p:sp>
      <p:sp>
        <p:nvSpPr>
          <p:cNvPr id="3" name="TextBox 2">
            <a:extLst>
              <a:ext uri="{FF2B5EF4-FFF2-40B4-BE49-F238E27FC236}">
                <a16:creationId xmlns:a16="http://schemas.microsoft.com/office/drawing/2014/main" id="{9FBF692F-C1BC-6D8D-22E8-4FD0C11BCCC5}"/>
              </a:ext>
            </a:extLst>
          </p:cNvPr>
          <p:cNvSpPr txBox="1"/>
          <p:nvPr/>
        </p:nvSpPr>
        <p:spPr>
          <a:xfrm>
            <a:off x="224740" y="2850265"/>
            <a:ext cx="3635418" cy="1200329"/>
          </a:xfrm>
          <a:prstGeom prst="rect">
            <a:avLst/>
          </a:prstGeom>
          <a:noFill/>
        </p:spPr>
        <p:txBody>
          <a:bodyPr wrap="square">
            <a:spAutoFit/>
          </a:bodyPr>
          <a:lstStyle/>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architectural aspect: </a:t>
            </a:r>
          </a:p>
          <a:p>
            <a:r>
              <a:rPr lang="en-US" dirty="0">
                <a:latin typeface="Times New Roman" panose="02020603050405020304" pitchFamily="18" charset="0"/>
                <a:cs typeface="Times New Roman" panose="02020603050405020304" pitchFamily="18" charset="0"/>
              </a:rPr>
              <a:t>It is related to the nature of the formal and spatial composition of the space:</a:t>
            </a:r>
            <a:endParaRPr lang="ar-IQ"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092D727-88ED-E932-F518-0B168EF1E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791" y="2817972"/>
            <a:ext cx="5048094" cy="3296715"/>
          </a:xfrm>
          <a:prstGeom prst="rect">
            <a:avLst/>
          </a:prstGeom>
        </p:spPr>
      </p:pic>
    </p:spTree>
    <p:extLst>
      <p:ext uri="{BB962C8B-B14F-4D97-AF65-F5344CB8AC3E}">
        <p14:creationId xmlns:p14="http://schemas.microsoft.com/office/powerpoint/2010/main" val="272183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534C-78E4-5BCE-6E2D-E31F3E15FA0F}"/>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9140210-B9B0-E42C-1A36-A7D62F354A35}"/>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637CC3F3-CD01-AB5E-BF0E-E848D84615D7}"/>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5" name="TextBox 4">
            <a:extLst>
              <a:ext uri="{FF2B5EF4-FFF2-40B4-BE49-F238E27FC236}">
                <a16:creationId xmlns:a16="http://schemas.microsoft.com/office/drawing/2014/main" id="{B9AD9CF5-C773-B331-20E0-FF59A1850D97}"/>
              </a:ext>
            </a:extLst>
          </p:cNvPr>
          <p:cNvSpPr txBox="1"/>
          <p:nvPr/>
        </p:nvSpPr>
        <p:spPr>
          <a:xfrm>
            <a:off x="224740" y="139910"/>
            <a:ext cx="8710916" cy="1754326"/>
          </a:xfrm>
          <a:prstGeom prst="rect">
            <a:avLst/>
          </a:prstGeom>
          <a:noFill/>
        </p:spPr>
        <p:txBody>
          <a:bodyPr wrap="square">
            <a:spAutoFit/>
          </a:bodyPr>
          <a:lstStyle/>
          <a:p>
            <a:pPr algn="just"/>
            <a:r>
              <a:rPr lang="en-US" altLang="en-US" b="1" dirty="0">
                <a:latin typeface="Times New Roman" panose="02020603050405020304" pitchFamily="18" charset="0"/>
                <a:cs typeface="Times New Roman" panose="02020603050405020304" pitchFamily="18" charset="0"/>
              </a:rPr>
              <a:t>1</a:t>
            </a: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The size, dimensions, and proportions, which affect the paths of the reflected sound rays, the time period for their arrival with the direct sound, and the possibility of the appearance of acoustic defects.</a:t>
            </a:r>
          </a:p>
          <a:p>
            <a:pPr algn="just"/>
            <a:r>
              <a:rPr lang="en-US" altLang="en-US" b="1" dirty="0">
                <a:latin typeface="Times New Roman" panose="02020603050405020304" pitchFamily="18" charset="0"/>
                <a:cs typeface="Times New Roman" panose="02020603050405020304" pitchFamily="18" charset="0"/>
              </a:rPr>
              <a:t>2. </a:t>
            </a:r>
            <a:r>
              <a:rPr lang="en-US" altLang="en-US" dirty="0">
                <a:latin typeface="Times New Roman" panose="02020603050405020304" pitchFamily="18" charset="0"/>
                <a:cs typeface="Times New Roman" panose="02020603050405020304" pitchFamily="18" charset="0"/>
              </a:rPr>
              <a:t>The nature </a:t>
            </a:r>
            <a:r>
              <a:rPr lang="en-US" altLang="en-US" sz="1800" dirty="0">
                <a:latin typeface="Times New Roman" panose="02020603050405020304" pitchFamily="18" charset="0"/>
                <a:cs typeface="Times New Roman" panose="02020603050405020304" pitchFamily="18" charset="0"/>
              </a:rPr>
              <a:t>of the interior treatment : which determines the amount of absorption and then the degree of preservation of the amount of reflected sound energy relative to the amount falling from it.</a:t>
            </a:r>
            <a:endParaRPr lang="ar-IQ" altLang="en-US" sz="1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AB74410-C91A-028A-1F75-D0EE578EE773}"/>
              </a:ext>
            </a:extLst>
          </p:cNvPr>
          <p:cNvSpPr txBox="1"/>
          <p:nvPr/>
        </p:nvSpPr>
        <p:spPr>
          <a:xfrm>
            <a:off x="224740" y="1966036"/>
            <a:ext cx="4405133" cy="4247317"/>
          </a:xfrm>
          <a:prstGeom prst="rect">
            <a:avLst/>
          </a:prstGeom>
          <a:noFill/>
        </p:spPr>
        <p:txBody>
          <a:bodyPr wrap="square">
            <a:spAutoFit/>
          </a:bodyPr>
          <a:lstStyle/>
          <a:p>
            <a:pPr marL="53975" indent="-285750" algn="just">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The biological aspect</a:t>
            </a:r>
            <a:r>
              <a:rPr lang="en-US" altLang="en-US" dirty="0">
                <a:latin typeface="Times New Roman" panose="02020603050405020304" pitchFamily="18" charset="0"/>
                <a:cs typeface="Times New Roman" panose="02020603050405020304" pitchFamily="18" charset="0"/>
              </a:rPr>
              <a:t>, which deals with the mechanics of the human ear in receiving the audio signal, both direct and reflected, within an appropriate period of time, in order to carry out the process of integration and interpretation correctly, otherwise a clear audio defect appears, which distorts the audio purity. This mechanism is important in determining the value of the required time period and according to the type of audio signal (verbal or musical). If it is within the correct limits, the ear receives the audio signals of natural vibratory tendencies and reverberating audio reflections as a harmonious frequency mixture. </a:t>
            </a:r>
          </a:p>
        </p:txBody>
      </p:sp>
      <p:pic>
        <p:nvPicPr>
          <p:cNvPr id="9" name="Picture 8">
            <a:extLst>
              <a:ext uri="{FF2B5EF4-FFF2-40B4-BE49-F238E27FC236}">
                <a16:creationId xmlns:a16="http://schemas.microsoft.com/office/drawing/2014/main" id="{F18195D1-DB24-5289-55C7-2C2ADAAD9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966" y="2060295"/>
            <a:ext cx="4559377" cy="3180166"/>
          </a:xfrm>
          <a:prstGeom prst="rect">
            <a:avLst/>
          </a:prstGeom>
        </p:spPr>
      </p:pic>
    </p:spTree>
    <p:extLst>
      <p:ext uri="{BB962C8B-B14F-4D97-AF65-F5344CB8AC3E}">
        <p14:creationId xmlns:p14="http://schemas.microsoft.com/office/powerpoint/2010/main" val="79814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01CA-EDEA-8D9F-B74A-E8FFA8FB6B1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AB555D-9D87-9FCE-48EF-42410AF0C1DD}"/>
              </a:ext>
            </a:extLst>
          </p:cNvPr>
          <p:cNvSpPr>
            <a:spLocks noGrp="1"/>
          </p:cNvSpPr>
          <p:nvPr>
            <p:ph idx="1"/>
          </p:nvPr>
        </p:nvSpPr>
        <p:spPr>
          <a:xfrm>
            <a:off x="286279" y="381654"/>
            <a:ext cx="8460586" cy="583395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1.1 Architectural acoustics:</a:t>
            </a:r>
            <a:r>
              <a:rPr lang="en-US" sz="20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Definition and goal</a:t>
            </a:r>
          </a:p>
          <a:p>
            <a:pPr marL="0" indent="0">
              <a:buNone/>
            </a:pPr>
            <a:r>
              <a:rPr lang="en-US" sz="1800" dirty="0">
                <a:latin typeface="Times New Roman" panose="02020603050405020304" pitchFamily="18" charset="0"/>
                <a:cs typeface="Times New Roman" panose="02020603050405020304" pitchFamily="18" charset="0"/>
              </a:rPr>
              <a:t>The science which is concern with controlling sound in all types of architectural space/ building design. In order to achieve a good sound/ optimize environment for many functions, including: Learning, communications, business, entertainment, worship, broadcasting….etc. </a:t>
            </a:r>
          </a:p>
          <a:p>
            <a:pPr marL="0" indent="0">
              <a:buNone/>
            </a:pPr>
            <a:endParaRPr lang="en-US" sz="1800" i="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This is multidisciplinary field, and is the bridge between the architecture and the physics. Acoustics and noise control play an important role in modern buildings, especially for schools, hospitals, universities…etc.</a:t>
            </a:r>
          </a:p>
          <a:p>
            <a:pPr marL="0" indent="0">
              <a:buNone/>
            </a:pPr>
            <a:endParaRPr lang="en-US" sz="18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A096E4FD-3280-8F97-15E2-B369B0998A27}"/>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6B59DDE-9C6F-6750-A29E-DFF6A42AE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987" y="3798534"/>
            <a:ext cx="1111170" cy="1111170"/>
          </a:xfrm>
          <a:prstGeom prst="rect">
            <a:avLst/>
          </a:prstGeom>
        </p:spPr>
      </p:pic>
      <p:sp>
        <p:nvSpPr>
          <p:cNvPr id="9" name="TextBox 8">
            <a:extLst>
              <a:ext uri="{FF2B5EF4-FFF2-40B4-BE49-F238E27FC236}">
                <a16:creationId xmlns:a16="http://schemas.microsoft.com/office/drawing/2014/main" id="{B9BF3B55-B548-EC9F-6477-18CE83BEA113}"/>
              </a:ext>
            </a:extLst>
          </p:cNvPr>
          <p:cNvSpPr txBox="1"/>
          <p:nvPr/>
        </p:nvSpPr>
        <p:spPr>
          <a:xfrm>
            <a:off x="286279" y="3170600"/>
            <a:ext cx="3199891" cy="1754326"/>
          </a:xfrm>
          <a:prstGeom prst="rect">
            <a:avLst/>
          </a:prstGeom>
          <a:noFill/>
        </p:spPr>
        <p:txBody>
          <a:bodyPr wrap="square">
            <a:spAutoFit/>
          </a:bodyPr>
          <a:lstStyle/>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brief, the main goal of acoustic in architecture is to achieve the best quality audible sound to audience and reduce the noise. </a:t>
            </a:r>
          </a:p>
        </p:txBody>
      </p:sp>
      <p:pic>
        <p:nvPicPr>
          <p:cNvPr id="20" name="Picture 19">
            <a:extLst>
              <a:ext uri="{FF2B5EF4-FFF2-40B4-BE49-F238E27FC236}">
                <a16:creationId xmlns:a16="http://schemas.microsoft.com/office/drawing/2014/main" id="{4B194759-18B0-9780-8C97-3096AEE91C22}"/>
              </a:ext>
            </a:extLst>
          </p:cNvPr>
          <p:cNvPicPr>
            <a:picLocks noChangeAspect="1"/>
          </p:cNvPicPr>
          <p:nvPr/>
        </p:nvPicPr>
        <p:blipFill rotWithShape="1">
          <a:blip r:embed="rId3">
            <a:extLst>
              <a:ext uri="{28A0092B-C50C-407E-A947-70E740481C1C}">
                <a14:useLocalDpi xmlns:a14="http://schemas.microsoft.com/office/drawing/2010/main" val="0"/>
              </a:ext>
            </a:extLst>
          </a:blip>
          <a:srcRect l="3130" t="30328" r="1167" b="22453"/>
          <a:stretch/>
        </p:blipFill>
        <p:spPr>
          <a:xfrm>
            <a:off x="6481741" y="3909264"/>
            <a:ext cx="1994710" cy="655942"/>
          </a:xfrm>
          <a:prstGeom prst="rect">
            <a:avLst/>
          </a:prstGeom>
        </p:spPr>
      </p:pic>
      <p:cxnSp>
        <p:nvCxnSpPr>
          <p:cNvPr id="22" name="Connector: Elbow 21">
            <a:extLst>
              <a:ext uri="{FF2B5EF4-FFF2-40B4-BE49-F238E27FC236}">
                <a16:creationId xmlns:a16="http://schemas.microsoft.com/office/drawing/2014/main" id="{03A53A10-F3E3-A4F1-2B3B-34CB6D223FBA}"/>
              </a:ext>
            </a:extLst>
          </p:cNvPr>
          <p:cNvCxnSpPr>
            <a:cxnSpLocks/>
          </p:cNvCxnSpPr>
          <p:nvPr/>
        </p:nvCxnSpPr>
        <p:spPr>
          <a:xfrm rot="5400000">
            <a:off x="4563196" y="3215980"/>
            <a:ext cx="465664" cy="374904"/>
          </a:xfrm>
          <a:prstGeom prst="bentConnector3">
            <a:avLst>
              <a:gd name="adj1" fmla="val 90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608F797-5A7D-13BB-644F-EE7AB79D8BE9}"/>
              </a:ext>
            </a:extLst>
          </p:cNvPr>
          <p:cNvSpPr txBox="1"/>
          <p:nvPr/>
        </p:nvSpPr>
        <p:spPr>
          <a:xfrm>
            <a:off x="5023939" y="3013703"/>
            <a:ext cx="5062220"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Architecture acoustic</a:t>
            </a:r>
            <a:endParaRPr lang="en-US" sz="1400" b="1" dirty="0"/>
          </a:p>
        </p:txBody>
      </p:sp>
      <p:cxnSp>
        <p:nvCxnSpPr>
          <p:cNvPr id="28" name="Connector: Elbow 27">
            <a:extLst>
              <a:ext uri="{FF2B5EF4-FFF2-40B4-BE49-F238E27FC236}">
                <a16:creationId xmlns:a16="http://schemas.microsoft.com/office/drawing/2014/main" id="{4AB33057-0E10-485F-F78B-435DAC35C735}"/>
              </a:ext>
            </a:extLst>
          </p:cNvPr>
          <p:cNvCxnSpPr>
            <a:cxnSpLocks/>
          </p:cNvCxnSpPr>
          <p:nvPr/>
        </p:nvCxnSpPr>
        <p:spPr>
          <a:xfrm rot="16200000" flipH="1">
            <a:off x="6790283" y="3287794"/>
            <a:ext cx="511495" cy="360492"/>
          </a:xfrm>
          <a:prstGeom prst="bentConnector3">
            <a:avLst>
              <a:gd name="adj1" fmla="val -184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F901C44-5320-8DDF-087D-100C071B769D}"/>
              </a:ext>
            </a:extLst>
          </p:cNvPr>
          <p:cNvCxnSpPr>
            <a:cxnSpLocks/>
          </p:cNvCxnSpPr>
          <p:nvPr/>
        </p:nvCxnSpPr>
        <p:spPr>
          <a:xfrm rot="5400000">
            <a:off x="6770989" y="4975717"/>
            <a:ext cx="785725" cy="235642"/>
          </a:xfrm>
          <a:prstGeom prst="bentConnector3">
            <a:avLst>
              <a:gd name="adj1" fmla="val 9849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A8E5C43-6FA4-CBF3-484B-EA7A4988C8ED}"/>
              </a:ext>
            </a:extLst>
          </p:cNvPr>
          <p:cNvSpPr/>
          <p:nvPr/>
        </p:nvSpPr>
        <p:spPr>
          <a:xfrm>
            <a:off x="5094833" y="5220652"/>
            <a:ext cx="1849343" cy="573088"/>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442D133-8E6B-3143-B79D-6D1971850936}"/>
              </a:ext>
            </a:extLst>
          </p:cNvPr>
          <p:cNvSpPr txBox="1"/>
          <p:nvPr/>
        </p:nvSpPr>
        <p:spPr>
          <a:xfrm>
            <a:off x="3511581" y="5246140"/>
            <a:ext cx="5062220" cy="461665"/>
          </a:xfrm>
          <a:prstGeom prst="rect">
            <a:avLst/>
          </a:prstGeom>
          <a:noFill/>
        </p:spPr>
        <p:txBody>
          <a:bodyPr wrap="square">
            <a:spAutoFit/>
          </a:bodyPr>
          <a:lstStyle/>
          <a:p>
            <a:pPr algn="ctr"/>
            <a:r>
              <a:rPr lang="en-US" sz="1200" dirty="0">
                <a:latin typeface="Times New Roman" panose="02020603050405020304" pitchFamily="18" charset="0"/>
                <a:cs typeface="Times New Roman" panose="02020603050405020304" pitchFamily="18" charset="0"/>
              </a:rPr>
              <a:t>Best quality audible sound </a:t>
            </a:r>
          </a:p>
          <a:p>
            <a:pPr algn="ctr"/>
            <a:r>
              <a:rPr lang="en-US" sz="1200" dirty="0">
                <a:latin typeface="Times New Roman" panose="02020603050405020304" pitchFamily="18" charset="0"/>
                <a:cs typeface="Times New Roman" panose="02020603050405020304" pitchFamily="18" charset="0"/>
              </a:rPr>
              <a:t>and reduce the noise</a:t>
            </a:r>
            <a:endParaRPr lang="en-US" sz="1200" dirty="0"/>
          </a:p>
        </p:txBody>
      </p:sp>
      <p:cxnSp>
        <p:nvCxnSpPr>
          <p:cNvPr id="51" name="Connector: Elbow 50">
            <a:extLst>
              <a:ext uri="{FF2B5EF4-FFF2-40B4-BE49-F238E27FC236}">
                <a16:creationId xmlns:a16="http://schemas.microsoft.com/office/drawing/2014/main" id="{C869E3CC-7826-A00C-A831-B52A14040EF3}"/>
              </a:ext>
            </a:extLst>
          </p:cNvPr>
          <p:cNvCxnSpPr>
            <a:cxnSpLocks/>
          </p:cNvCxnSpPr>
          <p:nvPr/>
        </p:nvCxnSpPr>
        <p:spPr>
          <a:xfrm rot="16200000" flipH="1">
            <a:off x="4549403" y="5011865"/>
            <a:ext cx="533708" cy="415363"/>
          </a:xfrm>
          <a:prstGeom prst="bentConnector3">
            <a:avLst>
              <a:gd name="adj1" fmla="val 99114"/>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4DBDED5F-045E-5FA5-8113-12CAFD83FA42}"/>
              </a:ext>
            </a:extLst>
          </p:cNvPr>
          <p:cNvSpPr txBox="1">
            <a:spLocks/>
          </p:cNvSpPr>
          <p:nvPr/>
        </p:nvSpPr>
        <p:spPr>
          <a:xfrm>
            <a:off x="10872" y="5953529"/>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3rd stage                                   2024-2025</a:t>
            </a:r>
          </a:p>
        </p:txBody>
      </p:sp>
    </p:spTree>
    <p:extLst>
      <p:ext uri="{BB962C8B-B14F-4D97-AF65-F5344CB8AC3E}">
        <p14:creationId xmlns:p14="http://schemas.microsoft.com/office/powerpoint/2010/main" val="128334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1673C-E2F6-84EB-B029-A8ED2CD106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C6940B-F6CC-52A8-A1A9-BBB6BE6E9AEB}"/>
              </a:ext>
            </a:extLst>
          </p:cNvPr>
          <p:cNvSpPr>
            <a:spLocks noGrp="1"/>
          </p:cNvSpPr>
          <p:nvPr>
            <p:ph idx="1"/>
          </p:nvPr>
        </p:nvSpPr>
        <p:spPr>
          <a:xfrm>
            <a:off x="286279" y="381654"/>
            <a:ext cx="3834308" cy="583395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1.1 Why do we need architectural acoustic?</a:t>
            </a:r>
            <a:endParaRPr lang="en-US" sz="1800" i="1"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Acoustics are fundamentally important to learning environments.</a:t>
            </a:r>
          </a:p>
          <a:p>
            <a:pPr algn="just"/>
            <a:r>
              <a:rPr lang="en-US" sz="1800" dirty="0">
                <a:latin typeface="Times New Roman" panose="02020603050405020304" pitchFamily="18" charset="0"/>
                <a:cs typeface="Times New Roman" panose="02020603050405020304" pitchFamily="18" charset="0"/>
              </a:rPr>
              <a:t> Learning is intrinsically linked with communication, and aural (sound), learning is about concentration, and external noise is a major distracting factor in education. </a:t>
            </a:r>
          </a:p>
          <a:p>
            <a:pPr algn="just"/>
            <a:r>
              <a:rPr lang="en-US" sz="1800" dirty="0">
                <a:latin typeface="Times New Roman" panose="02020603050405020304" pitchFamily="18" charset="0"/>
                <a:cs typeface="Times New Roman" panose="02020603050405020304" pitchFamily="18" charset="0"/>
              </a:rPr>
              <a:t>The importance of acoustics is not limited to classrooms. Noise in corridors and public spaces can soar if they are too reverberant (too much echo), with voices raised louder and louder to overcome the background echo, just like shouting conversations at a noisy cocktail party or restaurant. So to come over this problems of sounds we need acoustics. </a:t>
            </a:r>
          </a:p>
          <a:p>
            <a:pPr marL="0" indent="0">
              <a:buNone/>
            </a:pPr>
            <a:endParaRPr lang="en-US" sz="18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23A9BE8-B5AF-CE3D-5895-557A0875D426}"/>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86F21382-F652-A7DE-0284-84AC8F8BC582}"/>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3rd stage                                   2024-2025</a:t>
            </a:r>
          </a:p>
        </p:txBody>
      </p:sp>
      <p:pic>
        <p:nvPicPr>
          <p:cNvPr id="8" name="Picture 7">
            <a:extLst>
              <a:ext uri="{FF2B5EF4-FFF2-40B4-BE49-F238E27FC236}">
                <a16:creationId xmlns:a16="http://schemas.microsoft.com/office/drawing/2014/main" id="{FD6F15D1-95F6-31C2-310A-10E2CFBCC5BC}"/>
              </a:ext>
            </a:extLst>
          </p:cNvPr>
          <p:cNvPicPr>
            <a:picLocks noChangeAspect="1"/>
          </p:cNvPicPr>
          <p:nvPr/>
        </p:nvPicPr>
        <p:blipFill rotWithShape="1">
          <a:blip r:embed="rId2">
            <a:extLst>
              <a:ext uri="{28A0092B-C50C-407E-A947-70E740481C1C}">
                <a14:useLocalDpi xmlns:a14="http://schemas.microsoft.com/office/drawing/2010/main" val="0"/>
              </a:ext>
            </a:extLst>
          </a:blip>
          <a:srcRect l="9465" r="12605"/>
          <a:stretch/>
        </p:blipFill>
        <p:spPr>
          <a:xfrm>
            <a:off x="4215669" y="1293777"/>
            <a:ext cx="4780949" cy="4051779"/>
          </a:xfrm>
          <a:prstGeom prst="rect">
            <a:avLst/>
          </a:prstGeom>
        </p:spPr>
      </p:pic>
    </p:spTree>
    <p:extLst>
      <p:ext uri="{BB962C8B-B14F-4D97-AF65-F5344CB8AC3E}">
        <p14:creationId xmlns:p14="http://schemas.microsoft.com/office/powerpoint/2010/main" val="103997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A477-B7CC-15C9-A704-DCF02848FBF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39AA3B-4650-9ACF-9E20-49887FC85D4B}"/>
              </a:ext>
            </a:extLst>
          </p:cNvPr>
          <p:cNvSpPr>
            <a:spLocks noGrp="1"/>
          </p:cNvSpPr>
          <p:nvPr>
            <p:ph idx="1"/>
          </p:nvPr>
        </p:nvSpPr>
        <p:spPr>
          <a:xfrm>
            <a:off x="286279" y="276015"/>
            <a:ext cx="8460586" cy="583395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Historical overview:</a:t>
            </a:r>
            <a:r>
              <a:rPr lang="en-US" sz="20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Acoustic is dealing with the generation, propagation, and properties of sound waves. </a:t>
            </a:r>
          </a:p>
          <a:p>
            <a:pPr marL="0" indent="0">
              <a:buNone/>
            </a:pPr>
            <a:r>
              <a:rPr lang="en-US" sz="1800" dirty="0">
                <a:latin typeface="Times New Roman" panose="02020603050405020304" pitchFamily="18" charset="0"/>
                <a:cs typeface="Times New Roman" panose="02020603050405020304" pitchFamily="18" charset="0"/>
              </a:rPr>
              <a:t>It is derived from the Greek word meaning ready to hear. So, the Greeks and the Romans were actually the pioneers of this particular subject. </a:t>
            </a:r>
            <a:r>
              <a:rPr lang="en-US" sz="1800" b="1" dirty="0">
                <a:latin typeface="Times New Roman" panose="02020603050405020304" pitchFamily="18" charset="0"/>
                <a:cs typeface="Times New Roman" panose="02020603050405020304" pitchFamily="18" charset="0"/>
              </a:rPr>
              <a:t>Aristotle</a:t>
            </a:r>
            <a:r>
              <a:rPr lang="en-US" sz="1800" dirty="0">
                <a:latin typeface="Times New Roman" panose="02020603050405020304" pitchFamily="18" charset="0"/>
                <a:cs typeface="Times New Roman" panose="02020603050405020304" pitchFamily="18" charset="0"/>
              </a:rPr>
              <a:t> was the first to establish that anything which </a:t>
            </a:r>
            <a:r>
              <a:rPr lang="en-US" sz="1800" b="1" dirty="0">
                <a:latin typeface="Times New Roman" panose="02020603050405020304" pitchFamily="18" charset="0"/>
                <a:cs typeface="Times New Roman" panose="02020603050405020304" pitchFamily="18" charset="0"/>
              </a:rPr>
              <a:t>vibrates</a:t>
            </a:r>
            <a:r>
              <a:rPr lang="en-US" sz="1800" dirty="0">
                <a:latin typeface="Times New Roman" panose="02020603050405020304" pitchFamily="18" charset="0"/>
                <a:cs typeface="Times New Roman" panose="02020603050405020304" pitchFamily="18" charset="0"/>
              </a:rPr>
              <a:t> can produce </a:t>
            </a:r>
            <a:r>
              <a:rPr lang="en-US" sz="1800" b="1" dirty="0">
                <a:latin typeface="Times New Roman" panose="02020603050405020304" pitchFamily="18" charset="0"/>
                <a:cs typeface="Times New Roman" panose="02020603050405020304" pitchFamily="18" charset="0"/>
              </a:rPr>
              <a:t>sound</a:t>
            </a:r>
            <a:r>
              <a:rPr lang="en-US" sz="1800" dirty="0">
                <a:latin typeface="Times New Roman" panose="02020603050405020304" pitchFamily="18" charset="0"/>
                <a:cs typeface="Times New Roman" panose="02020603050405020304" pitchFamily="18" charset="0"/>
              </a:rPr>
              <a:t>. The historical development of architectural acoustics is similar to other fields of building design, in comprising two parallel strands of ideas : </a:t>
            </a:r>
          </a:p>
        </p:txBody>
      </p:sp>
      <p:cxnSp>
        <p:nvCxnSpPr>
          <p:cNvPr id="10" name="Straight Connector 9">
            <a:extLst>
              <a:ext uri="{FF2B5EF4-FFF2-40B4-BE49-F238E27FC236}">
                <a16:creationId xmlns:a16="http://schemas.microsoft.com/office/drawing/2014/main" id="{4087061A-19A8-EAE3-2D23-EE0267491F3A}"/>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17C81DE6-98E8-89B1-16CD-E14F33B70513}"/>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3" name="TextBox 2">
            <a:extLst>
              <a:ext uri="{FF2B5EF4-FFF2-40B4-BE49-F238E27FC236}">
                <a16:creationId xmlns:a16="http://schemas.microsoft.com/office/drawing/2014/main" id="{BC64037A-C42F-289E-9902-C755952D8CDA}"/>
              </a:ext>
            </a:extLst>
          </p:cNvPr>
          <p:cNvSpPr txBox="1"/>
          <p:nvPr/>
        </p:nvSpPr>
        <p:spPr>
          <a:xfrm>
            <a:off x="286279" y="2450740"/>
            <a:ext cx="3837948" cy="3139321"/>
          </a:xfrm>
          <a:prstGeom prst="rect">
            <a:avLst/>
          </a:prstGeom>
          <a:noFill/>
        </p:spPr>
        <p:txBody>
          <a:bodyPr wrap="square">
            <a:spAutoFit/>
          </a:bodyPr>
          <a:lstStyle/>
          <a:p>
            <a:pPr marL="342900" indent="-342900" algn="just">
              <a:buAutoNum type="arabicParenBoth"/>
            </a:pPr>
            <a:r>
              <a:rPr lang="en-US" sz="1800" b="1" dirty="0">
                <a:latin typeface="Times New Roman" panose="02020603050405020304" pitchFamily="18" charset="0"/>
                <a:cs typeface="Times New Roman" panose="02020603050405020304" pitchFamily="18" charset="0"/>
              </a:rPr>
              <a:t>The science and mathematics </a:t>
            </a:r>
            <a:r>
              <a:rPr lang="en-US" sz="1800" dirty="0">
                <a:latin typeface="Times New Roman" panose="02020603050405020304" pitchFamily="18" charset="0"/>
                <a:cs typeface="Times New Roman" panose="02020603050405020304" pitchFamily="18" charset="0"/>
              </a:rPr>
              <a:t>of the subject on the one hand, leading to improved understanding of the phenomena</a:t>
            </a:r>
            <a:r>
              <a:rPr lang="en-US"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342900" indent="-342900" algn="just">
              <a:buAutoNum type="arabicParenBoth"/>
            </a:pPr>
            <a:r>
              <a:rPr lang="en-US" sz="1800" b="1" dirty="0">
                <a:latin typeface="Times New Roman" panose="02020603050405020304" pitchFamily="18" charset="0"/>
                <a:cs typeface="Times New Roman" panose="02020603050405020304" pitchFamily="18" charset="0"/>
              </a:rPr>
              <a:t>The methods used by designers </a:t>
            </a:r>
            <a:r>
              <a:rPr lang="en-US" sz="1800" dirty="0">
                <a:latin typeface="Times New Roman" panose="02020603050405020304" pitchFamily="18" charset="0"/>
                <a:cs typeface="Times New Roman" panose="02020603050405020304" pitchFamily="18" charset="0"/>
              </a:rPr>
              <a:t>when faced with the challenge of a new building or a space how they could get benefit from the existing elements of surrounding. Acoustics deals with all kinds of mechanical waves.</a:t>
            </a:r>
          </a:p>
        </p:txBody>
      </p:sp>
      <p:pic>
        <p:nvPicPr>
          <p:cNvPr id="6" name="Picture 5">
            <a:extLst>
              <a:ext uri="{FF2B5EF4-FFF2-40B4-BE49-F238E27FC236}">
                <a16:creationId xmlns:a16="http://schemas.microsoft.com/office/drawing/2014/main" id="{BC1D9168-024B-FFAC-36E4-4945ADFE52D9}"/>
              </a:ext>
            </a:extLst>
          </p:cNvPr>
          <p:cNvPicPr>
            <a:picLocks noChangeAspect="1"/>
          </p:cNvPicPr>
          <p:nvPr/>
        </p:nvPicPr>
        <p:blipFill>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4180255" y="2318994"/>
            <a:ext cx="4839980" cy="3563848"/>
          </a:xfrm>
          <a:prstGeom prst="rect">
            <a:avLst/>
          </a:prstGeom>
          <a:ln>
            <a:noFill/>
          </a:ln>
          <a:effectLst>
            <a:softEdge rad="112500"/>
          </a:effectLst>
        </p:spPr>
      </p:pic>
    </p:spTree>
    <p:extLst>
      <p:ext uri="{BB962C8B-B14F-4D97-AF65-F5344CB8AC3E}">
        <p14:creationId xmlns:p14="http://schemas.microsoft.com/office/powerpoint/2010/main" val="421595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A99E-32C6-6B7D-499C-E9E3764DBD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4888B5-DB53-DA02-9601-1BF2C405BFBE}"/>
              </a:ext>
            </a:extLst>
          </p:cNvPr>
          <p:cNvSpPr>
            <a:spLocks noGrp="1"/>
          </p:cNvSpPr>
          <p:nvPr>
            <p:ph idx="1"/>
          </p:nvPr>
        </p:nvSpPr>
        <p:spPr>
          <a:xfrm>
            <a:off x="271039" y="121980"/>
            <a:ext cx="4361921" cy="5833959"/>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Historical overview:</a:t>
            </a:r>
            <a:r>
              <a:rPr lang="en-US" sz="2000" dirty="0">
                <a:latin typeface="Times New Roman" panose="02020603050405020304" pitchFamily="18" charset="0"/>
                <a:cs typeface="Times New Roman" panose="02020603050405020304" pitchFamily="18" charset="0"/>
              </a:rPr>
              <a:t> </a:t>
            </a:r>
          </a:p>
        </p:txBody>
      </p:sp>
      <p:cxnSp>
        <p:nvCxnSpPr>
          <p:cNvPr id="10" name="Straight Connector 9">
            <a:extLst>
              <a:ext uri="{FF2B5EF4-FFF2-40B4-BE49-F238E27FC236}">
                <a16:creationId xmlns:a16="http://schemas.microsoft.com/office/drawing/2014/main" id="{B7ACC131-1D95-D645-5A50-226662DDCE81}"/>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6DA59493-B958-E54E-D8EE-9F396F69A6A6}"/>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pic>
        <p:nvPicPr>
          <p:cNvPr id="4" name="Picture 3">
            <a:extLst>
              <a:ext uri="{FF2B5EF4-FFF2-40B4-BE49-F238E27FC236}">
                <a16:creationId xmlns:a16="http://schemas.microsoft.com/office/drawing/2014/main" id="{E123615D-5EEE-8AB0-1A3C-97F2A2BD4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5600"/>
            <a:ext cx="4494722" cy="3351167"/>
          </a:xfrm>
          <a:prstGeom prst="rect">
            <a:avLst/>
          </a:prstGeom>
          <a:ln>
            <a:noFill/>
          </a:ln>
          <a:effectLst>
            <a:softEdge rad="112500"/>
          </a:effectLst>
        </p:spPr>
      </p:pic>
      <p:sp>
        <p:nvSpPr>
          <p:cNvPr id="8" name="TextBox 7">
            <a:extLst>
              <a:ext uri="{FF2B5EF4-FFF2-40B4-BE49-F238E27FC236}">
                <a16:creationId xmlns:a16="http://schemas.microsoft.com/office/drawing/2014/main" id="{3CA3807C-24D3-1167-CCF8-41E2AE180116}"/>
              </a:ext>
            </a:extLst>
          </p:cNvPr>
          <p:cNvSpPr txBox="1"/>
          <p:nvPr/>
        </p:nvSpPr>
        <p:spPr>
          <a:xfrm>
            <a:off x="221528" y="667853"/>
            <a:ext cx="4300961" cy="5632311"/>
          </a:xfrm>
          <a:prstGeom prst="rect">
            <a:avLst/>
          </a:prstGeom>
          <a:noFill/>
        </p:spPr>
        <p:txBody>
          <a:bodyPr wrap="square">
            <a:spAutoFit/>
          </a:bodyPr>
          <a:lstStyle/>
          <a:p>
            <a:pPr marL="0" indent="0" algn="just">
              <a:buNone/>
            </a:pPr>
            <a:r>
              <a:rPr lang="en-US" sz="1800" dirty="0">
                <a:latin typeface="Times New Roman" panose="02020603050405020304" pitchFamily="18" charset="0"/>
                <a:cs typeface="Times New Roman" panose="02020603050405020304" pitchFamily="18" charset="0"/>
              </a:rPr>
              <a:t>man who has no rival in being called “the father of architectural acoustics” was</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In 1895, the senior staff of the Physics Department at Harvard determined it necessary to improve the acoustics of the Fogg Lecture Theatre, part of the recently constructed Fogg Art Museum. Generally considered an impossible task, the assignment was passed down the line to a young physics professor, Wallace Sabine, set himself the task of determining what made the Fogg Lecture Hall so different from other acoustically acceptable facilities, in particular Harvard’s Sanders Theatre. This lecture theatre had been designed to emulate a classical Greek theatre. These addressed the need of intelligibility by focusing mainly on maintaining the volume of the direct sound that reached the listener’s ear. </a:t>
            </a:r>
          </a:p>
        </p:txBody>
      </p:sp>
      <p:pic>
        <p:nvPicPr>
          <p:cNvPr id="11" name="Picture 10">
            <a:extLst>
              <a:ext uri="{FF2B5EF4-FFF2-40B4-BE49-F238E27FC236}">
                <a16:creationId xmlns:a16="http://schemas.microsoft.com/office/drawing/2014/main" id="{E1C8B7E0-6549-B9A9-85DA-664869FEFC74}"/>
              </a:ext>
            </a:extLst>
          </p:cNvPr>
          <p:cNvPicPr>
            <a:picLocks noChangeAspect="1"/>
          </p:cNvPicPr>
          <p:nvPr/>
        </p:nvPicPr>
        <p:blipFill rotWithShape="1">
          <a:blip r:embed="rId3">
            <a:extLst>
              <a:ext uri="{28A0092B-C50C-407E-A947-70E740481C1C}">
                <a14:useLocalDpi xmlns:a14="http://schemas.microsoft.com/office/drawing/2010/main" val="0"/>
              </a:ext>
            </a:extLst>
          </a:blip>
          <a:srcRect t="7085" b="23240"/>
          <a:stretch/>
        </p:blipFill>
        <p:spPr>
          <a:xfrm>
            <a:off x="4572001" y="3699701"/>
            <a:ext cx="4494722" cy="2614739"/>
          </a:xfrm>
          <a:prstGeom prst="rect">
            <a:avLst/>
          </a:prstGeom>
          <a:ln>
            <a:noFill/>
          </a:ln>
          <a:effectLst>
            <a:softEdge rad="112500"/>
          </a:effectLst>
        </p:spPr>
      </p:pic>
      <p:sp>
        <p:nvSpPr>
          <p:cNvPr id="3" name="TextBox 2">
            <a:extLst>
              <a:ext uri="{FF2B5EF4-FFF2-40B4-BE49-F238E27FC236}">
                <a16:creationId xmlns:a16="http://schemas.microsoft.com/office/drawing/2014/main" id="{39E7B6D4-EC2F-9130-DDD6-63D61514B7C0}"/>
              </a:ext>
            </a:extLst>
          </p:cNvPr>
          <p:cNvSpPr txBox="1"/>
          <p:nvPr/>
        </p:nvSpPr>
        <p:spPr>
          <a:xfrm>
            <a:off x="221529" y="429965"/>
            <a:ext cx="506219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Wallace Clement Sabine (1868-1919) – The </a:t>
            </a:r>
            <a:endParaRPr lang="en-US" dirty="0"/>
          </a:p>
        </p:txBody>
      </p:sp>
      <p:sp>
        <p:nvSpPr>
          <p:cNvPr id="7" name="TextBox 6">
            <a:extLst>
              <a:ext uri="{FF2B5EF4-FFF2-40B4-BE49-F238E27FC236}">
                <a16:creationId xmlns:a16="http://schemas.microsoft.com/office/drawing/2014/main" id="{E0E4D568-FCC8-2BA7-3E3D-F6617EA48FC4}"/>
              </a:ext>
            </a:extLst>
          </p:cNvPr>
          <p:cNvSpPr txBox="1"/>
          <p:nvPr/>
        </p:nvSpPr>
        <p:spPr>
          <a:xfrm>
            <a:off x="222696" y="1212858"/>
            <a:ext cx="506219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Wallace Clement Sabine. </a:t>
            </a:r>
            <a:endParaRPr lang="en-US" dirty="0"/>
          </a:p>
        </p:txBody>
      </p:sp>
    </p:spTree>
    <p:extLst>
      <p:ext uri="{BB962C8B-B14F-4D97-AF65-F5344CB8AC3E}">
        <p14:creationId xmlns:p14="http://schemas.microsoft.com/office/powerpoint/2010/main" val="33082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DE920-0CC1-00E6-B6CA-66739FB4216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B2C54F-EAEB-539F-AF74-2D5D81FF97B4}"/>
              </a:ext>
            </a:extLst>
          </p:cNvPr>
          <p:cNvSpPr>
            <a:spLocks noGrp="1"/>
          </p:cNvSpPr>
          <p:nvPr>
            <p:ph idx="1"/>
          </p:nvPr>
        </p:nvSpPr>
        <p:spPr>
          <a:xfrm>
            <a:off x="271039" y="235670"/>
            <a:ext cx="4361921" cy="5833959"/>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Sabine’s Formula: </a:t>
            </a:r>
          </a:p>
        </p:txBody>
      </p:sp>
      <p:cxnSp>
        <p:nvCxnSpPr>
          <p:cNvPr id="10" name="Straight Connector 9">
            <a:extLst>
              <a:ext uri="{FF2B5EF4-FFF2-40B4-BE49-F238E27FC236}">
                <a16:creationId xmlns:a16="http://schemas.microsoft.com/office/drawing/2014/main" id="{8252BAEF-53AF-CEF8-E02D-0FF8AEEEB5EF}"/>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DFB51064-63D3-62C6-B4D2-05A6AADABA10}"/>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3" name="TextBox 2">
            <a:extLst>
              <a:ext uri="{FF2B5EF4-FFF2-40B4-BE49-F238E27FC236}">
                <a16:creationId xmlns:a16="http://schemas.microsoft.com/office/drawing/2014/main" id="{EAF0180C-5313-BA61-89AA-AF08BD3C3CB2}"/>
              </a:ext>
            </a:extLst>
          </p:cNvPr>
          <p:cNvSpPr txBox="1"/>
          <p:nvPr/>
        </p:nvSpPr>
        <p:spPr>
          <a:xfrm>
            <a:off x="2660015" y="235670"/>
            <a:ext cx="5062220"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Tr= 0.161 V/ A</a:t>
            </a:r>
          </a:p>
        </p:txBody>
      </p:sp>
      <p:sp>
        <p:nvSpPr>
          <p:cNvPr id="7" name="TextBox 6">
            <a:extLst>
              <a:ext uri="{FF2B5EF4-FFF2-40B4-BE49-F238E27FC236}">
                <a16:creationId xmlns:a16="http://schemas.microsoft.com/office/drawing/2014/main" id="{51A8F873-1DC7-282B-8297-EE841A50A5E8}"/>
              </a:ext>
            </a:extLst>
          </p:cNvPr>
          <p:cNvSpPr txBox="1"/>
          <p:nvPr/>
        </p:nvSpPr>
        <p:spPr>
          <a:xfrm>
            <a:off x="2660014" y="654561"/>
            <a:ext cx="4429479" cy="923330"/>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Tr</a:t>
            </a:r>
            <a:r>
              <a:rPr lang="en-US" dirty="0">
                <a:latin typeface="Times New Roman" panose="02020603050405020304" pitchFamily="18" charset="0"/>
                <a:cs typeface="Times New Roman" panose="02020603050405020304" pitchFamily="18" charset="0"/>
              </a:rPr>
              <a:t> : reverberation time , </a:t>
            </a:r>
          </a:p>
          <a:p>
            <a:r>
              <a:rPr lang="en-US" b="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:is the total volume of the room/ hall </a:t>
            </a:r>
          </a:p>
          <a:p>
            <a:r>
              <a:rPr lang="en-US" b="1"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 : is total absorption by different materials. </a:t>
            </a:r>
          </a:p>
        </p:txBody>
      </p:sp>
      <p:sp>
        <p:nvSpPr>
          <p:cNvPr id="12" name="TextBox 11">
            <a:extLst>
              <a:ext uri="{FF2B5EF4-FFF2-40B4-BE49-F238E27FC236}">
                <a16:creationId xmlns:a16="http://schemas.microsoft.com/office/drawing/2014/main" id="{35865756-1C79-5276-7A58-7AD0807F3705}"/>
              </a:ext>
            </a:extLst>
          </p:cNvPr>
          <p:cNvSpPr txBox="1"/>
          <p:nvPr/>
        </p:nvSpPr>
        <p:spPr>
          <a:xfrm>
            <a:off x="117523" y="1774624"/>
            <a:ext cx="3742827" cy="3416320"/>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In the earliest meeting places (e.g. great </a:t>
            </a:r>
            <a:r>
              <a:rPr lang="en-US" b="1" dirty="0">
                <a:latin typeface="Times New Roman" panose="02020603050405020304" pitchFamily="18" charset="0"/>
                <a:cs typeface="Times New Roman" panose="02020603050405020304" pitchFamily="18" charset="0"/>
              </a:rPr>
              <a:t>Hellenistic Theatre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Epidaurus</a:t>
            </a:r>
            <a:r>
              <a:rPr lang="en-US" dirty="0">
                <a:latin typeface="Times New Roman" panose="02020603050405020304" pitchFamily="18" charset="0"/>
                <a:cs typeface="Times New Roman" panose="02020603050405020304" pitchFamily="18" charset="0"/>
              </a:rPr>
              <a:t> of 330 BC is the earliest outdoor amphitheaters) where the concept of sound was being examined, where the open areas was in the midst of natural forms. People were meeting for some political discussions, for some military purposes or for some performances. The people had experimented several spaces, but they discover that hillsides along the sea where the best locations</a:t>
            </a:r>
          </a:p>
        </p:txBody>
      </p:sp>
      <p:cxnSp>
        <p:nvCxnSpPr>
          <p:cNvPr id="14" name="Straight Connector 13">
            <a:extLst>
              <a:ext uri="{FF2B5EF4-FFF2-40B4-BE49-F238E27FC236}">
                <a16:creationId xmlns:a16="http://schemas.microsoft.com/office/drawing/2014/main" id="{85681C71-404B-74B2-7B9B-D1BDFAD9A009}"/>
              </a:ext>
            </a:extLst>
          </p:cNvPr>
          <p:cNvCxnSpPr>
            <a:cxnSpLocks/>
          </p:cNvCxnSpPr>
          <p:nvPr/>
        </p:nvCxnSpPr>
        <p:spPr>
          <a:xfrm>
            <a:off x="2610091" y="1606034"/>
            <a:ext cx="653390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127A340-C5AE-2251-E3F0-FB419BCF4E4B}"/>
              </a:ext>
            </a:extLst>
          </p:cNvPr>
          <p:cNvPicPr>
            <a:picLocks noChangeAspect="1"/>
          </p:cNvPicPr>
          <p:nvPr/>
        </p:nvPicPr>
        <p:blipFill rotWithShape="1">
          <a:blip r:embed="rId2">
            <a:extLst>
              <a:ext uri="{28A0092B-C50C-407E-A947-70E740481C1C}">
                <a14:useLocalDpi xmlns:a14="http://schemas.microsoft.com/office/drawing/2010/main" val="0"/>
              </a:ext>
            </a:extLst>
          </a:blip>
          <a:srcRect l="10417" t="13782"/>
          <a:stretch/>
        </p:blipFill>
        <p:spPr>
          <a:xfrm>
            <a:off x="3867749" y="1727835"/>
            <a:ext cx="5147347" cy="3343856"/>
          </a:xfrm>
          <a:prstGeom prst="rect">
            <a:avLst/>
          </a:prstGeom>
        </p:spPr>
      </p:pic>
      <p:sp>
        <p:nvSpPr>
          <p:cNvPr id="17" name="TextBox 16">
            <a:extLst>
              <a:ext uri="{FF2B5EF4-FFF2-40B4-BE49-F238E27FC236}">
                <a16:creationId xmlns:a16="http://schemas.microsoft.com/office/drawing/2014/main" id="{5F402B16-E5FD-6698-104C-F3D6B5832F6A}"/>
              </a:ext>
            </a:extLst>
          </p:cNvPr>
          <p:cNvSpPr txBox="1"/>
          <p:nvPr/>
        </p:nvSpPr>
        <p:spPr>
          <a:xfrm>
            <a:off x="79576" y="5099835"/>
            <a:ext cx="8935519" cy="1200329"/>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for getting better audibility; probably because of the wind direction. The wind carried the sound and limestone material was chosen because good sound reflections. The sounds were heard at all these locations. Here you can see the steep slope and the seating area how this has been made with stones. </a:t>
            </a:r>
            <a:endParaRPr lang="en-US" dirty="0"/>
          </a:p>
        </p:txBody>
      </p:sp>
    </p:spTree>
    <p:extLst>
      <p:ext uri="{BB962C8B-B14F-4D97-AF65-F5344CB8AC3E}">
        <p14:creationId xmlns:p14="http://schemas.microsoft.com/office/powerpoint/2010/main" val="81584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F7D9-4A40-85CD-7D3E-F472CE2C34FC}"/>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A6E06B99-CC10-CD52-67B8-C0B6E65C1A57}"/>
              </a:ext>
            </a:extLst>
          </p:cNvPr>
          <p:cNvSpPr txBox="1"/>
          <p:nvPr/>
        </p:nvSpPr>
        <p:spPr>
          <a:xfrm>
            <a:off x="4194261" y="2996013"/>
            <a:ext cx="5062194"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Indoor acoustics / </a:t>
            </a:r>
          </a:p>
          <a:p>
            <a:r>
              <a:rPr lang="en-US" sz="1200" dirty="0">
                <a:latin typeface="Times New Roman" panose="02020603050405020304" pitchFamily="18" charset="0"/>
                <a:cs typeface="Times New Roman" panose="02020603050405020304" pitchFamily="18" charset="0"/>
              </a:rPr>
              <a:t>Room acoustics</a:t>
            </a:r>
          </a:p>
        </p:txBody>
      </p:sp>
      <p:sp>
        <p:nvSpPr>
          <p:cNvPr id="5" name="Content Placeholder 4">
            <a:extLst>
              <a:ext uri="{FF2B5EF4-FFF2-40B4-BE49-F238E27FC236}">
                <a16:creationId xmlns:a16="http://schemas.microsoft.com/office/drawing/2014/main" id="{AA0249CA-8BB2-EC31-EC18-84A1B2941540}"/>
              </a:ext>
            </a:extLst>
          </p:cNvPr>
          <p:cNvSpPr>
            <a:spLocks noGrp="1"/>
          </p:cNvSpPr>
          <p:nvPr>
            <p:ph idx="1"/>
          </p:nvPr>
        </p:nvSpPr>
        <p:spPr>
          <a:xfrm>
            <a:off x="271039" y="121980"/>
            <a:ext cx="4361921" cy="5833959"/>
          </a:xfrm>
        </p:spPr>
        <p:txBody>
          <a:bodyPr>
            <a:normAutofit/>
          </a:bodyPr>
          <a:lstStyle/>
          <a:p>
            <a:pPr marL="0" indent="0" algn="just">
              <a:buNone/>
            </a:pPr>
            <a:r>
              <a:rPr lang="en-US" sz="2000" b="1" dirty="0">
                <a:latin typeface="Times New Roman" panose="02020603050405020304" pitchFamily="18" charset="0"/>
                <a:cs typeface="Times New Roman" panose="02020603050405020304" pitchFamily="18" charset="0"/>
              </a:rPr>
              <a:t>Types of architectural acoustics: </a:t>
            </a:r>
          </a:p>
        </p:txBody>
      </p:sp>
      <p:cxnSp>
        <p:nvCxnSpPr>
          <p:cNvPr id="10" name="Straight Connector 9">
            <a:extLst>
              <a:ext uri="{FF2B5EF4-FFF2-40B4-BE49-F238E27FC236}">
                <a16:creationId xmlns:a16="http://schemas.microsoft.com/office/drawing/2014/main" id="{50B5BA64-E10C-D598-E1A0-FDA30361F784}"/>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951C61EC-8E8D-FAF7-4EE9-55168BFE10A0}"/>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8" name="TextBox 7">
            <a:extLst>
              <a:ext uri="{FF2B5EF4-FFF2-40B4-BE49-F238E27FC236}">
                <a16:creationId xmlns:a16="http://schemas.microsoft.com/office/drawing/2014/main" id="{9D0EF8F1-81CA-0830-23BC-F69DAE621B87}"/>
              </a:ext>
            </a:extLst>
          </p:cNvPr>
          <p:cNvSpPr txBox="1"/>
          <p:nvPr/>
        </p:nvSpPr>
        <p:spPr>
          <a:xfrm>
            <a:off x="271038" y="480946"/>
            <a:ext cx="8601923" cy="1200329"/>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Architectural acoustics is a part/ discipline of the building physics, which consist several disciplines such as, acoustics, construction, aerodynamics, hydrodynamics, water-proofing technology, optics, and isolation of buildings, etc. Architectural acoustics, generally there are two types/ categories of architectural acoustics.</a:t>
            </a:r>
          </a:p>
        </p:txBody>
      </p:sp>
      <p:sp>
        <p:nvSpPr>
          <p:cNvPr id="3" name="TextBox 2">
            <a:extLst>
              <a:ext uri="{FF2B5EF4-FFF2-40B4-BE49-F238E27FC236}">
                <a16:creationId xmlns:a16="http://schemas.microsoft.com/office/drawing/2014/main" id="{FFA20F9A-DAAB-9D76-FA3D-98D2E0B31631}"/>
              </a:ext>
            </a:extLst>
          </p:cNvPr>
          <p:cNvSpPr txBox="1"/>
          <p:nvPr/>
        </p:nvSpPr>
        <p:spPr>
          <a:xfrm>
            <a:off x="271039" y="1923768"/>
            <a:ext cx="3622232" cy="2308324"/>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The first type </a:t>
            </a:r>
            <a:r>
              <a:rPr lang="en-US" dirty="0">
                <a:latin typeface="Times New Roman" panose="02020603050405020304" pitchFamily="18" charset="0"/>
                <a:cs typeface="Times New Roman" panose="02020603050405020304" pitchFamily="18" charset="0"/>
              </a:rPr>
              <a:t>is called indoor or room acoustics or it is also known as the building acoustics. It includes the design fundamentals, the acoustical material treatment, the noise reduction of the indoor acoustics, sound transmission from one point to another. </a:t>
            </a:r>
          </a:p>
        </p:txBody>
      </p:sp>
      <p:sp>
        <p:nvSpPr>
          <p:cNvPr id="6" name="TextBox 5">
            <a:extLst>
              <a:ext uri="{FF2B5EF4-FFF2-40B4-BE49-F238E27FC236}">
                <a16:creationId xmlns:a16="http://schemas.microsoft.com/office/drawing/2014/main" id="{295D9027-9A14-9DFB-3215-2A8A26B9DF73}"/>
              </a:ext>
            </a:extLst>
          </p:cNvPr>
          <p:cNvSpPr txBox="1"/>
          <p:nvPr/>
        </p:nvSpPr>
        <p:spPr>
          <a:xfrm>
            <a:off x="271039" y="4404204"/>
            <a:ext cx="3622232" cy="1477328"/>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The second type </a:t>
            </a:r>
            <a:r>
              <a:rPr lang="en-US" dirty="0">
                <a:latin typeface="Times New Roman" panose="02020603050405020304" pitchFamily="18" charset="0"/>
                <a:cs typeface="Times New Roman" panose="02020603050405020304" pitchFamily="18" charset="0"/>
              </a:rPr>
              <a:t>is called outdoor acoustics / open-air acoustics (environmental acoustics), it includes noise control in open-air space and city planning </a:t>
            </a:r>
          </a:p>
        </p:txBody>
      </p:sp>
      <p:cxnSp>
        <p:nvCxnSpPr>
          <p:cNvPr id="9" name="Connector: Elbow 8">
            <a:extLst>
              <a:ext uri="{FF2B5EF4-FFF2-40B4-BE49-F238E27FC236}">
                <a16:creationId xmlns:a16="http://schemas.microsoft.com/office/drawing/2014/main" id="{EB6656EF-50F7-10FF-2F62-D93268CAEA42}"/>
              </a:ext>
            </a:extLst>
          </p:cNvPr>
          <p:cNvCxnSpPr>
            <a:cxnSpLocks/>
          </p:cNvCxnSpPr>
          <p:nvPr/>
        </p:nvCxnSpPr>
        <p:spPr>
          <a:xfrm rot="10800000" flipV="1">
            <a:off x="4793530" y="2677660"/>
            <a:ext cx="947394" cy="377072"/>
          </a:xfrm>
          <a:prstGeom prst="bentConnector3">
            <a:avLst>
              <a:gd name="adj1" fmla="val 100249"/>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A8AC36-FF08-9E00-6C53-F9F56A52A878}"/>
              </a:ext>
            </a:extLst>
          </p:cNvPr>
          <p:cNvCxnSpPr>
            <a:cxnSpLocks/>
          </p:cNvCxnSpPr>
          <p:nvPr/>
        </p:nvCxnSpPr>
        <p:spPr>
          <a:xfrm>
            <a:off x="4793530" y="2677660"/>
            <a:ext cx="2902670" cy="353086"/>
          </a:xfrm>
          <a:prstGeom prst="bentConnector3">
            <a:avLst>
              <a:gd name="adj1" fmla="val 100042"/>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7A6DF4-7E89-E514-080B-B68C587DE352}"/>
              </a:ext>
            </a:extLst>
          </p:cNvPr>
          <p:cNvCxnSpPr/>
          <p:nvPr/>
        </p:nvCxnSpPr>
        <p:spPr>
          <a:xfrm flipV="1">
            <a:off x="6244865" y="2459881"/>
            <a:ext cx="0" cy="21777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21AE43D-5F51-F950-40BA-391C4E722468}"/>
              </a:ext>
            </a:extLst>
          </p:cNvPr>
          <p:cNvSpPr txBox="1"/>
          <p:nvPr/>
        </p:nvSpPr>
        <p:spPr>
          <a:xfrm>
            <a:off x="5392957" y="2137423"/>
            <a:ext cx="5062194"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Architectural acoustics </a:t>
            </a:r>
            <a:endParaRPr lang="en-US" sz="1400" dirty="0"/>
          </a:p>
        </p:txBody>
      </p:sp>
      <p:sp>
        <p:nvSpPr>
          <p:cNvPr id="28" name="TextBox 27">
            <a:extLst>
              <a:ext uri="{FF2B5EF4-FFF2-40B4-BE49-F238E27FC236}">
                <a16:creationId xmlns:a16="http://schemas.microsoft.com/office/drawing/2014/main" id="{D40EC7FB-55F0-8A83-8F77-98BA402947F0}"/>
              </a:ext>
            </a:extLst>
          </p:cNvPr>
          <p:cNvSpPr txBox="1"/>
          <p:nvPr/>
        </p:nvSpPr>
        <p:spPr>
          <a:xfrm>
            <a:off x="7036521" y="2979920"/>
            <a:ext cx="5062194" cy="646331"/>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Outdoor acoustics / </a:t>
            </a:r>
          </a:p>
          <a:p>
            <a:r>
              <a:rPr lang="en-US" sz="1200" dirty="0">
                <a:latin typeface="Times New Roman" panose="02020603050405020304" pitchFamily="18" charset="0"/>
                <a:cs typeface="Times New Roman" panose="02020603050405020304" pitchFamily="18" charset="0"/>
              </a:rPr>
              <a:t>Open air acoustics </a:t>
            </a:r>
            <a:r>
              <a:rPr lang="en-US" sz="1200" b="1" dirty="0">
                <a:latin typeface="Times New Roman" panose="02020603050405020304" pitchFamily="18" charset="0"/>
                <a:cs typeface="Times New Roman" panose="02020603050405020304" pitchFamily="18" charset="0"/>
              </a:rPr>
              <a:t>or</a:t>
            </a:r>
          </a:p>
          <a:p>
            <a:r>
              <a:rPr lang="en-US" sz="1200" dirty="0">
                <a:latin typeface="Times New Roman" panose="02020603050405020304" pitchFamily="18" charset="0"/>
                <a:cs typeface="Times New Roman" panose="02020603050405020304" pitchFamily="18" charset="0"/>
              </a:rPr>
              <a:t>Environmental acoustics</a:t>
            </a:r>
          </a:p>
        </p:txBody>
      </p:sp>
      <p:sp>
        <p:nvSpPr>
          <p:cNvPr id="2" name="TextBox 1">
            <a:extLst>
              <a:ext uri="{FF2B5EF4-FFF2-40B4-BE49-F238E27FC236}">
                <a16:creationId xmlns:a16="http://schemas.microsoft.com/office/drawing/2014/main" id="{CA38F9C4-3D81-488A-BC34-58B8F6FA1678}"/>
              </a:ext>
            </a:extLst>
          </p:cNvPr>
          <p:cNvSpPr txBox="1"/>
          <p:nvPr/>
        </p:nvSpPr>
        <p:spPr>
          <a:xfrm>
            <a:off x="4195086" y="3754119"/>
            <a:ext cx="5062194" cy="646331"/>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-Sound Transmission </a:t>
            </a:r>
          </a:p>
          <a:p>
            <a:r>
              <a:rPr lang="en-US" sz="1200" dirty="0">
                <a:latin typeface="Times New Roman" panose="02020603050405020304" pitchFamily="18" charset="0"/>
                <a:cs typeface="Times New Roman" panose="02020603050405020304" pitchFamily="18" charset="0"/>
              </a:rPr>
              <a:t>-Noise Reduction </a:t>
            </a:r>
          </a:p>
          <a:p>
            <a:r>
              <a:rPr lang="en-US" sz="1200" dirty="0">
                <a:latin typeface="Times New Roman" panose="02020603050405020304" pitchFamily="18" charset="0"/>
                <a:cs typeface="Times New Roman" panose="02020603050405020304" pitchFamily="18" charset="0"/>
              </a:rPr>
              <a:t>-Mechanical Vibration Control</a:t>
            </a:r>
          </a:p>
        </p:txBody>
      </p:sp>
      <p:sp>
        <p:nvSpPr>
          <p:cNvPr id="4" name="TextBox 3">
            <a:extLst>
              <a:ext uri="{FF2B5EF4-FFF2-40B4-BE49-F238E27FC236}">
                <a16:creationId xmlns:a16="http://schemas.microsoft.com/office/drawing/2014/main" id="{484BE399-CC69-226A-686B-97A23AF8C78A}"/>
              </a:ext>
            </a:extLst>
          </p:cNvPr>
          <p:cNvSpPr txBox="1"/>
          <p:nvPr/>
        </p:nvSpPr>
        <p:spPr>
          <a:xfrm>
            <a:off x="7036521" y="3759938"/>
            <a:ext cx="5062194" cy="461665"/>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-Noise control </a:t>
            </a:r>
          </a:p>
          <a:p>
            <a:r>
              <a:rPr lang="en-US" sz="1200" dirty="0">
                <a:latin typeface="Times New Roman" panose="02020603050405020304" pitchFamily="18" charset="0"/>
                <a:cs typeface="Times New Roman" panose="02020603050405020304" pitchFamily="18" charset="0"/>
              </a:rPr>
              <a:t>-City Planning </a:t>
            </a:r>
          </a:p>
        </p:txBody>
      </p:sp>
    </p:spTree>
    <p:extLst>
      <p:ext uri="{BB962C8B-B14F-4D97-AF65-F5344CB8AC3E}">
        <p14:creationId xmlns:p14="http://schemas.microsoft.com/office/powerpoint/2010/main" val="331038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6472-2669-B1BD-17D2-956224107A6C}"/>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30C0DD0-43DA-F8FF-8706-27149E243090}"/>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2FBFB0CA-61E1-EFBF-89F9-EF631C9DE111}"/>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8" name="TextBox 7">
            <a:extLst>
              <a:ext uri="{FF2B5EF4-FFF2-40B4-BE49-F238E27FC236}">
                <a16:creationId xmlns:a16="http://schemas.microsoft.com/office/drawing/2014/main" id="{6FAB10E9-80D4-AD1E-57E8-2475C6EBBF6C}"/>
              </a:ext>
            </a:extLst>
          </p:cNvPr>
          <p:cNvSpPr txBox="1"/>
          <p:nvPr/>
        </p:nvSpPr>
        <p:spPr>
          <a:xfrm>
            <a:off x="224739" y="172609"/>
            <a:ext cx="8601923" cy="677108"/>
          </a:xfrm>
          <a:prstGeom prst="rect">
            <a:avLst/>
          </a:prstGeom>
          <a:noFill/>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Important acoustics in architecture design</a:t>
            </a:r>
          </a:p>
          <a:p>
            <a:pPr algn="just"/>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DC3CF73-73C4-218D-C69C-87BFD43D5139}"/>
              </a:ext>
            </a:extLst>
          </p:cNvPr>
          <p:cNvSpPr txBox="1"/>
          <p:nvPr/>
        </p:nvSpPr>
        <p:spPr>
          <a:xfrm>
            <a:off x="224739" y="533809"/>
            <a:ext cx="8694522" cy="2585323"/>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Nowadays, the subject of acoustics in architecture become much more important than before, because of existing many sources of strong noise. Acoustics are fundamentally important to </a:t>
            </a:r>
            <a:r>
              <a:rPr lang="en-US" b="1" dirty="0">
                <a:latin typeface="Times New Roman" panose="02020603050405020304" pitchFamily="18" charset="0"/>
                <a:cs typeface="Times New Roman" panose="02020603050405020304" pitchFamily="18" charset="0"/>
              </a:rPr>
              <a:t>learning environments</a:t>
            </a:r>
            <a:r>
              <a:rPr lang="en-US" dirty="0">
                <a:latin typeface="Times New Roman" panose="02020603050405020304" pitchFamily="18" charset="0"/>
                <a:cs typeface="Times New Roman" panose="02020603050405020304" pitchFamily="18" charset="0"/>
              </a:rPr>
              <a:t>. Learning is intrinsically linked with communication, and aural (sound) communication is acoustics. Large specialized rooms like auditoriums, theaters; studio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needs careful acoustical engineering</a:t>
            </a:r>
            <a:r>
              <a:rPr lang="en-US" dirty="0">
                <a:latin typeface="Times New Roman" panose="02020603050405020304" pitchFamily="18" charset="0"/>
                <a:cs typeface="Times New Roman" panose="02020603050405020304" pitchFamily="18" charset="0"/>
              </a:rPr>
              <a:t>. Architectural acoustics (also known as building acoustics) involves the scientific understanding of </a:t>
            </a:r>
            <a:r>
              <a:rPr lang="en-US" b="1" dirty="0">
                <a:latin typeface="Times New Roman" panose="02020603050405020304" pitchFamily="18" charset="0"/>
                <a:cs typeface="Times New Roman" panose="02020603050405020304" pitchFamily="18" charset="0"/>
              </a:rPr>
              <a:t>how to achieve a good sound within a building</a:t>
            </a:r>
            <a:r>
              <a:rPr lang="en-US" dirty="0">
                <a:latin typeface="Times New Roman" panose="02020603050405020304" pitchFamily="18" charset="0"/>
                <a:cs typeface="Times New Roman" panose="02020603050405020304" pitchFamily="18" charset="0"/>
              </a:rPr>
              <a:t>. It typically involves the study of speech intelligibility, speech privacy and music quality in the built environment. All these factors explain the importance of acoustics in architecture design buildings.</a:t>
            </a:r>
          </a:p>
        </p:txBody>
      </p:sp>
      <p:pic>
        <p:nvPicPr>
          <p:cNvPr id="5" name="Picture 4">
            <a:extLst>
              <a:ext uri="{FF2B5EF4-FFF2-40B4-BE49-F238E27FC236}">
                <a16:creationId xmlns:a16="http://schemas.microsoft.com/office/drawing/2014/main" id="{ACF63288-6D27-0909-98AC-165469E8900D}"/>
              </a:ext>
            </a:extLst>
          </p:cNvPr>
          <p:cNvPicPr>
            <a:picLocks noChangeAspect="1"/>
          </p:cNvPicPr>
          <p:nvPr/>
        </p:nvPicPr>
        <p:blipFill rotWithShape="1">
          <a:blip r:embed="rId2">
            <a:extLst>
              <a:ext uri="{28A0092B-C50C-407E-A947-70E740481C1C}">
                <a14:useLocalDpi xmlns:a14="http://schemas.microsoft.com/office/drawing/2010/main" val="0"/>
              </a:ext>
            </a:extLst>
          </a:blip>
          <a:srcRect l="-426" t="25671" r="426" b="5860"/>
          <a:stretch/>
        </p:blipFill>
        <p:spPr>
          <a:xfrm>
            <a:off x="425857" y="3126447"/>
            <a:ext cx="8400805" cy="3090529"/>
          </a:xfrm>
          <a:prstGeom prst="rect">
            <a:avLst/>
          </a:prstGeom>
        </p:spPr>
      </p:pic>
    </p:spTree>
    <p:extLst>
      <p:ext uri="{BB962C8B-B14F-4D97-AF65-F5344CB8AC3E}">
        <p14:creationId xmlns:p14="http://schemas.microsoft.com/office/powerpoint/2010/main" val="288614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C37AC-CE3E-8F08-1189-06B907C8329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19A1E16-8DBC-71AC-E299-5B680FC71A9E}"/>
              </a:ext>
            </a:extLst>
          </p:cNvPr>
          <p:cNvPicPr>
            <a:picLocks noChangeAspect="1"/>
          </p:cNvPicPr>
          <p:nvPr/>
        </p:nvPicPr>
        <p:blipFill rotWithShape="1">
          <a:blip r:embed="rId2"/>
          <a:srcRect t="10832"/>
          <a:stretch/>
        </p:blipFill>
        <p:spPr>
          <a:xfrm>
            <a:off x="1967696" y="1047509"/>
            <a:ext cx="6760580" cy="3525696"/>
          </a:xfrm>
          <a:prstGeom prst="rect">
            <a:avLst/>
          </a:prstGeom>
        </p:spPr>
      </p:pic>
      <p:cxnSp>
        <p:nvCxnSpPr>
          <p:cNvPr id="10" name="Straight Connector 9">
            <a:extLst>
              <a:ext uri="{FF2B5EF4-FFF2-40B4-BE49-F238E27FC236}">
                <a16:creationId xmlns:a16="http://schemas.microsoft.com/office/drawing/2014/main" id="{44CC8C6E-925A-B1F6-288F-4DE4B34FF1B6}"/>
              </a:ext>
            </a:extLst>
          </p:cNvPr>
          <p:cNvCxnSpPr>
            <a:cxnSpLocks/>
          </p:cNvCxnSpPr>
          <p:nvPr/>
        </p:nvCxnSpPr>
        <p:spPr>
          <a:xfrm>
            <a:off x="0" y="6300164"/>
            <a:ext cx="9144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5CAE6778-8944-39BC-467F-F33E91471AEF}"/>
              </a:ext>
            </a:extLst>
          </p:cNvPr>
          <p:cNvSpPr txBox="1">
            <a:spLocks/>
          </p:cNvSpPr>
          <p:nvPr/>
        </p:nvSpPr>
        <p:spPr>
          <a:xfrm>
            <a:off x="-380999" y="5929210"/>
            <a:ext cx="10122569" cy="1325563"/>
          </a:xfrm>
          <a:prstGeom prst="rect">
            <a:avLst/>
          </a:prstGeom>
        </p:spPr>
        <p:txBody>
          <a:bodyPr vert="horz" lIns="91440" tIns="45720" rIns="91440" bIns="45720" rtlCol="0" anchor="ctr">
            <a:normAutofit/>
          </a:bodyPr>
          <a:lstStyle>
            <a:lvl1pPr algn="l" defTabSz="914362"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solidFill>
                  <a:schemeClr val="bg1">
                    <a:lumMod val="50000"/>
                  </a:schemeClr>
                </a:solidFill>
                <a:latin typeface="Times New Roman" panose="02020603050405020304" pitchFamily="18" charset="0"/>
                <a:cs typeface="Times New Roman" panose="02020603050405020304" pitchFamily="18" charset="0"/>
              </a:rPr>
              <a:t>          Light and Acoustic in Architecture                           </a:t>
            </a:r>
            <a:r>
              <a:rPr lang="en-US" sz="1400" dirty="0" err="1">
                <a:solidFill>
                  <a:schemeClr val="bg1">
                    <a:lumMod val="50000"/>
                  </a:schemeClr>
                </a:solidFill>
                <a:latin typeface="Times New Roman" panose="02020603050405020304" pitchFamily="18" charset="0"/>
                <a:cs typeface="Times New Roman" panose="02020603050405020304" pitchFamily="18" charset="0"/>
              </a:rPr>
              <a:t>Hawbir</a:t>
            </a:r>
            <a:r>
              <a:rPr lang="en-US" sz="1400" dirty="0">
                <a:solidFill>
                  <a:schemeClr val="bg1">
                    <a:lumMod val="50000"/>
                  </a:schemeClr>
                </a:solidFill>
                <a:latin typeface="Times New Roman" panose="02020603050405020304" pitchFamily="18" charset="0"/>
                <a:cs typeface="Times New Roman" panose="02020603050405020304" pitchFamily="18" charset="0"/>
              </a:rPr>
              <a:t> Omar M.                      4th stage                                   2023-2024</a:t>
            </a:r>
          </a:p>
        </p:txBody>
      </p:sp>
      <p:sp>
        <p:nvSpPr>
          <p:cNvPr id="8" name="TextBox 7">
            <a:extLst>
              <a:ext uri="{FF2B5EF4-FFF2-40B4-BE49-F238E27FC236}">
                <a16:creationId xmlns:a16="http://schemas.microsoft.com/office/drawing/2014/main" id="{A460B906-AF8C-6D71-9FF8-06FBAFDCA6AE}"/>
              </a:ext>
            </a:extLst>
          </p:cNvPr>
          <p:cNvSpPr txBox="1"/>
          <p:nvPr/>
        </p:nvSpPr>
        <p:spPr>
          <a:xfrm>
            <a:off x="224739" y="172609"/>
            <a:ext cx="8601923" cy="2585323"/>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formal specifications </a:t>
            </a:r>
            <a:r>
              <a:rPr lang="en-US" dirty="0">
                <a:latin typeface="Times New Roman" panose="02020603050405020304" pitchFamily="18" charset="0"/>
                <a:cs typeface="Times New Roman" panose="02020603050405020304" pitchFamily="18" charset="0"/>
              </a:rPr>
              <a:t>for a space designated for </a:t>
            </a:r>
            <a:r>
              <a:rPr lang="en-US" b="1" dirty="0">
                <a:latin typeface="Times New Roman" panose="02020603050405020304" pitchFamily="18" charset="0"/>
                <a:cs typeface="Times New Roman" panose="02020603050405020304" pitchFamily="18" charset="0"/>
              </a:rPr>
              <a:t>audio activity </a:t>
            </a:r>
            <a:r>
              <a:rPr lang="en-US" dirty="0">
                <a:latin typeface="Times New Roman" panose="02020603050405020304" pitchFamily="18" charset="0"/>
                <a:cs typeface="Times New Roman" panose="02020603050405020304" pitchFamily="18" charset="0"/>
              </a:rPr>
              <a:t>include the following concepts:</a:t>
            </a:r>
            <a:endParaRPr lang="ar-IQ"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Shape</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Size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Dimensions</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Ratio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Materials and interior finishing . </a:t>
            </a:r>
            <a:endParaRPr lang="ar-IQ"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4EE9E54-8CC6-5921-58F4-831C1A0B05C8}"/>
              </a:ext>
            </a:extLst>
          </p:cNvPr>
          <p:cNvSpPr txBox="1"/>
          <p:nvPr/>
        </p:nvSpPr>
        <p:spPr>
          <a:xfrm>
            <a:off x="224739" y="4651043"/>
            <a:ext cx="8601923" cy="1200329"/>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As for the efficiency of the audio performance, it relates to the extent to which the auditory space achieves an appropriate rating for a number of objective audio standards in a way that is compatible with the nature of the auditory function, in addition to giving it a comfortable sound from a sensory standpoint.</a:t>
            </a:r>
          </a:p>
        </p:txBody>
      </p:sp>
    </p:spTree>
    <p:extLst>
      <p:ext uri="{BB962C8B-B14F-4D97-AF65-F5344CB8AC3E}">
        <p14:creationId xmlns:p14="http://schemas.microsoft.com/office/powerpoint/2010/main" val="335101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1744</TotalTime>
  <Words>1543</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1. Introduction to acoustic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of Acoustics</dc:title>
  <dc:creator>Habwir Omar</dc:creator>
  <cp:lastModifiedBy>Habwir Omar</cp:lastModifiedBy>
  <cp:revision>35</cp:revision>
  <dcterms:created xsi:type="dcterms:W3CDTF">2024-02-02T20:50:31Z</dcterms:created>
  <dcterms:modified xsi:type="dcterms:W3CDTF">2025-10-15T07:49:53Z</dcterms:modified>
</cp:coreProperties>
</file>