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23.jpg" ContentType="image/jpg"/>
  <Override PartName="/ppt/media/image24.jpg" ContentType="image/jpg"/>
  <Override PartName="/ppt/media/image25.jpg" ContentType="image/jpg"/>
  <Override PartName="/ppt/media/image28.jpg" ContentType="image/jpg"/>
  <Override PartName="/ppt/media/image29.jpg" ContentType="image/jpg"/>
  <Override PartName="/ppt/media/image30.jpg" ContentType="image/jpg"/>
  <Override PartName="/ppt/media/image37.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305" r:id="rId3"/>
    <p:sldId id="306" r:id="rId4"/>
    <p:sldId id="307" r:id="rId5"/>
    <p:sldId id="282" r:id="rId6"/>
    <p:sldId id="257" r:id="rId7"/>
    <p:sldId id="341" r:id="rId8"/>
    <p:sldId id="343" r:id="rId9"/>
    <p:sldId id="262" r:id="rId10"/>
    <p:sldId id="344" r:id="rId11"/>
    <p:sldId id="345" r:id="rId12"/>
    <p:sldId id="346" r:id="rId13"/>
    <p:sldId id="347" r:id="rId14"/>
    <p:sldId id="349" r:id="rId15"/>
    <p:sldId id="350" r:id="rId16"/>
    <p:sldId id="351" r:id="rId17"/>
    <p:sldId id="352" r:id="rId18"/>
    <p:sldId id="353" r:id="rId19"/>
    <p:sldId id="35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70" autoAdjust="0"/>
    <p:restoredTop sz="94794" autoAdjust="0"/>
  </p:normalViewPr>
  <p:slideViewPr>
    <p:cSldViewPr snapToGrid="0">
      <p:cViewPr varScale="1">
        <p:scale>
          <a:sx n="76" d="100"/>
          <a:sy n="76" d="100"/>
        </p:scale>
        <p:origin x="157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61667-F285-4597-B2B7-A9E214B25D8E}"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7C593-31F7-4745-9841-9A1645D1498E}" type="slidenum">
              <a:rPr lang="en-US" smtClean="0"/>
              <a:t>‹#›</a:t>
            </a:fld>
            <a:endParaRPr lang="en-US"/>
          </a:p>
        </p:txBody>
      </p:sp>
    </p:spTree>
    <p:extLst>
      <p:ext uri="{BB962C8B-B14F-4D97-AF65-F5344CB8AC3E}">
        <p14:creationId xmlns:p14="http://schemas.microsoft.com/office/powerpoint/2010/main" val="1742779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B61667-F285-4597-B2B7-A9E214B25D8E}"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7C593-31F7-4745-9841-9A1645D1498E}" type="slidenum">
              <a:rPr lang="en-US" smtClean="0"/>
              <a:t>‹#›</a:t>
            </a:fld>
            <a:endParaRPr lang="en-US"/>
          </a:p>
        </p:txBody>
      </p:sp>
    </p:spTree>
    <p:extLst>
      <p:ext uri="{BB962C8B-B14F-4D97-AF65-F5344CB8AC3E}">
        <p14:creationId xmlns:p14="http://schemas.microsoft.com/office/powerpoint/2010/main" val="2186730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B61667-F285-4597-B2B7-A9E214B25D8E}"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7C593-31F7-4745-9841-9A1645D1498E}" type="slidenum">
              <a:rPr lang="en-US" smtClean="0"/>
              <a:t>‹#›</a:t>
            </a:fld>
            <a:endParaRPr lang="en-US"/>
          </a:p>
        </p:txBody>
      </p:sp>
    </p:spTree>
    <p:extLst>
      <p:ext uri="{BB962C8B-B14F-4D97-AF65-F5344CB8AC3E}">
        <p14:creationId xmlns:p14="http://schemas.microsoft.com/office/powerpoint/2010/main" val="702437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B61667-F285-4597-B2B7-A9E214B25D8E}"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7C593-31F7-4745-9841-9A1645D1498E}" type="slidenum">
              <a:rPr lang="en-US" smtClean="0"/>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00038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B61667-F285-4597-B2B7-A9E214B25D8E}"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7C593-31F7-4745-9841-9A1645D1498E}" type="slidenum">
              <a:rPr lang="en-US" smtClean="0"/>
              <a:t>‹#›</a:t>
            </a:fld>
            <a:endParaRPr lang="en-US"/>
          </a:p>
        </p:txBody>
      </p:sp>
    </p:spTree>
    <p:extLst>
      <p:ext uri="{BB962C8B-B14F-4D97-AF65-F5344CB8AC3E}">
        <p14:creationId xmlns:p14="http://schemas.microsoft.com/office/powerpoint/2010/main" val="4139157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AB61667-F285-4597-B2B7-A9E214B25D8E}" type="datetimeFigureOut">
              <a:rPr lang="en-US" smtClean="0"/>
              <a:t>8/19/2025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57C593-31F7-4745-9841-9A1645D1498E}" type="slidenum">
              <a:rPr lang="en-US" smtClean="0"/>
              <a:t>‹#›</a:t>
            </a:fld>
            <a:endParaRPr lang="en-US"/>
          </a:p>
        </p:txBody>
      </p:sp>
    </p:spTree>
    <p:extLst>
      <p:ext uri="{BB962C8B-B14F-4D97-AF65-F5344CB8AC3E}">
        <p14:creationId xmlns:p14="http://schemas.microsoft.com/office/powerpoint/2010/main" val="2419398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AB61667-F285-4597-B2B7-A9E214B25D8E}" type="datetimeFigureOut">
              <a:rPr lang="en-US" smtClean="0"/>
              <a:t>8/19/2025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57C593-31F7-4745-9841-9A1645D1498E}" type="slidenum">
              <a:rPr lang="en-US" smtClean="0"/>
              <a:t>‹#›</a:t>
            </a:fld>
            <a:endParaRPr lang="en-US"/>
          </a:p>
        </p:txBody>
      </p:sp>
    </p:spTree>
    <p:extLst>
      <p:ext uri="{BB962C8B-B14F-4D97-AF65-F5344CB8AC3E}">
        <p14:creationId xmlns:p14="http://schemas.microsoft.com/office/powerpoint/2010/main" val="4273859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B61667-F285-4597-B2B7-A9E214B25D8E}"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7C593-31F7-4745-9841-9A1645D1498E}" type="slidenum">
              <a:rPr lang="en-US" smtClean="0"/>
              <a:t>‹#›</a:t>
            </a:fld>
            <a:endParaRPr lang="en-US"/>
          </a:p>
        </p:txBody>
      </p:sp>
    </p:spTree>
    <p:extLst>
      <p:ext uri="{BB962C8B-B14F-4D97-AF65-F5344CB8AC3E}">
        <p14:creationId xmlns:p14="http://schemas.microsoft.com/office/powerpoint/2010/main" val="3448377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B61667-F285-4597-B2B7-A9E214B25D8E}"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7C593-31F7-4745-9841-9A1645D1498E}" type="slidenum">
              <a:rPr lang="en-US" smtClean="0"/>
              <a:t>‹#›</a:t>
            </a:fld>
            <a:endParaRPr lang="en-US"/>
          </a:p>
        </p:txBody>
      </p:sp>
    </p:spTree>
    <p:extLst>
      <p:ext uri="{BB962C8B-B14F-4D97-AF65-F5344CB8AC3E}">
        <p14:creationId xmlns:p14="http://schemas.microsoft.com/office/powerpoint/2010/main" val="2566323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B61667-F285-4597-B2B7-A9E214B25D8E}"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7C593-31F7-4745-9841-9A1645D1498E}" type="slidenum">
              <a:rPr lang="en-US" smtClean="0"/>
              <a:t>‹#›</a:t>
            </a:fld>
            <a:endParaRPr lang="en-US"/>
          </a:p>
        </p:txBody>
      </p:sp>
    </p:spTree>
    <p:extLst>
      <p:ext uri="{BB962C8B-B14F-4D97-AF65-F5344CB8AC3E}">
        <p14:creationId xmlns:p14="http://schemas.microsoft.com/office/powerpoint/2010/main" val="3878773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B61667-F285-4597-B2B7-A9E214B25D8E}"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7C593-31F7-4745-9841-9A1645D1498E}" type="slidenum">
              <a:rPr lang="en-US" smtClean="0"/>
              <a:t>‹#›</a:t>
            </a:fld>
            <a:endParaRPr lang="en-US"/>
          </a:p>
        </p:txBody>
      </p:sp>
    </p:spTree>
    <p:extLst>
      <p:ext uri="{BB962C8B-B14F-4D97-AF65-F5344CB8AC3E}">
        <p14:creationId xmlns:p14="http://schemas.microsoft.com/office/powerpoint/2010/main" val="386222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B61667-F285-4597-B2B7-A9E214B25D8E}"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7C593-31F7-4745-9841-9A1645D1498E}" type="slidenum">
              <a:rPr lang="en-US" smtClean="0"/>
              <a:t>‹#›</a:t>
            </a:fld>
            <a:endParaRPr lang="en-US"/>
          </a:p>
        </p:txBody>
      </p:sp>
    </p:spTree>
    <p:extLst>
      <p:ext uri="{BB962C8B-B14F-4D97-AF65-F5344CB8AC3E}">
        <p14:creationId xmlns:p14="http://schemas.microsoft.com/office/powerpoint/2010/main" val="1347017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B61667-F285-4597-B2B7-A9E214B25D8E}" type="datetimeFigureOut">
              <a:rPr lang="en-US" smtClean="0"/>
              <a:t>8/19/2025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57C593-31F7-4745-9841-9A1645D1498E}" type="slidenum">
              <a:rPr lang="en-US" smtClean="0"/>
              <a:t>‹#›</a:t>
            </a:fld>
            <a:endParaRPr lang="en-US"/>
          </a:p>
        </p:txBody>
      </p:sp>
    </p:spTree>
    <p:extLst>
      <p:ext uri="{BB962C8B-B14F-4D97-AF65-F5344CB8AC3E}">
        <p14:creationId xmlns:p14="http://schemas.microsoft.com/office/powerpoint/2010/main" val="1151281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B61667-F285-4597-B2B7-A9E214B25D8E}" type="datetimeFigureOut">
              <a:rPr lang="en-US" smtClean="0"/>
              <a:t>8/19/2025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57C593-31F7-4745-9841-9A1645D1498E}" type="slidenum">
              <a:rPr lang="en-US" smtClean="0"/>
              <a:t>‹#›</a:t>
            </a:fld>
            <a:endParaRPr lang="en-US"/>
          </a:p>
        </p:txBody>
      </p:sp>
    </p:spTree>
    <p:extLst>
      <p:ext uri="{BB962C8B-B14F-4D97-AF65-F5344CB8AC3E}">
        <p14:creationId xmlns:p14="http://schemas.microsoft.com/office/powerpoint/2010/main" val="2917551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61667-F285-4597-B2B7-A9E214B25D8E}" type="datetimeFigureOut">
              <a:rPr lang="en-US" smtClean="0"/>
              <a:t>8/19/2025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57C593-31F7-4745-9841-9A1645D1498E}" type="slidenum">
              <a:rPr lang="en-US" smtClean="0"/>
              <a:t>‹#›</a:t>
            </a:fld>
            <a:endParaRPr lang="en-US"/>
          </a:p>
        </p:txBody>
      </p:sp>
    </p:spTree>
    <p:extLst>
      <p:ext uri="{BB962C8B-B14F-4D97-AF65-F5344CB8AC3E}">
        <p14:creationId xmlns:p14="http://schemas.microsoft.com/office/powerpoint/2010/main" val="4250837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B61667-F285-4597-B2B7-A9E214B25D8E}"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7C593-31F7-4745-9841-9A1645D1498E}" type="slidenum">
              <a:rPr lang="en-US" smtClean="0"/>
              <a:t>‹#›</a:t>
            </a:fld>
            <a:endParaRPr lang="en-US"/>
          </a:p>
        </p:txBody>
      </p:sp>
    </p:spTree>
    <p:extLst>
      <p:ext uri="{BB962C8B-B14F-4D97-AF65-F5344CB8AC3E}">
        <p14:creationId xmlns:p14="http://schemas.microsoft.com/office/powerpoint/2010/main" val="2700733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B61667-F285-4597-B2B7-A9E214B25D8E}"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57C593-31F7-4745-9841-9A1645D1498E}" type="slidenum">
              <a:rPr lang="en-US" smtClean="0"/>
              <a:t>‹#›</a:t>
            </a:fld>
            <a:endParaRPr lang="en-US"/>
          </a:p>
        </p:txBody>
      </p:sp>
    </p:spTree>
    <p:extLst>
      <p:ext uri="{BB962C8B-B14F-4D97-AF65-F5344CB8AC3E}">
        <p14:creationId xmlns:p14="http://schemas.microsoft.com/office/powerpoint/2010/main" val="3789075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AB61667-F285-4597-B2B7-A9E214B25D8E}" type="datetimeFigureOut">
              <a:rPr lang="en-US" smtClean="0"/>
              <a:t>8/19/2025</a:t>
            </a:fld>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957C593-31F7-4745-9841-9A1645D1498E}" type="slidenum">
              <a:rPr lang="en-US" smtClean="0"/>
              <a:t>‹#›</a:t>
            </a:fld>
            <a:endParaRPr lang="en-US"/>
          </a:p>
        </p:txBody>
      </p:sp>
    </p:spTree>
    <p:extLst>
      <p:ext uri="{BB962C8B-B14F-4D97-AF65-F5344CB8AC3E}">
        <p14:creationId xmlns:p14="http://schemas.microsoft.com/office/powerpoint/2010/main" val="640267085"/>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jp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0F54045-5AF5-A4F5-7CC2-C6D94BE20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9426"/>
            <a:ext cx="9906000" cy="6858000"/>
          </a:xfrm>
          <a:prstGeom prst="rect">
            <a:avLst/>
          </a:prstGeom>
        </p:spPr>
      </p:pic>
      <p:sp>
        <p:nvSpPr>
          <p:cNvPr id="4" name="Title 3">
            <a:extLst>
              <a:ext uri="{FF2B5EF4-FFF2-40B4-BE49-F238E27FC236}">
                <a16:creationId xmlns:a16="http://schemas.microsoft.com/office/drawing/2014/main" id="{13D1D2CF-3569-09DC-8004-E80E19CCDC43}"/>
              </a:ext>
            </a:extLst>
          </p:cNvPr>
          <p:cNvSpPr>
            <a:spLocks noGrp="1"/>
          </p:cNvSpPr>
          <p:nvPr>
            <p:ph type="title"/>
          </p:nvPr>
        </p:nvSpPr>
        <p:spPr>
          <a:xfrm>
            <a:off x="366077" y="-137856"/>
            <a:ext cx="8543925" cy="1325563"/>
          </a:xfrm>
        </p:spPr>
        <p:txBody>
          <a:bodyPr>
            <a:normAutofit/>
          </a:bodyPr>
          <a:lstStyle/>
          <a:p>
            <a:r>
              <a:rPr lang="en-US" sz="2000" b="1" dirty="0">
                <a:solidFill>
                  <a:schemeClr val="tx1"/>
                </a:solidFill>
                <a:latin typeface="Times New Roman" panose="02020603050405020304" pitchFamily="18" charset="0"/>
                <a:ea typeface="+mn-ea"/>
                <a:cs typeface="Times New Roman" panose="02020603050405020304" pitchFamily="18" charset="0"/>
              </a:rPr>
              <a:t>Acoustic Materials, their Absorption and Reflection of Sound</a:t>
            </a:r>
          </a:p>
        </p:txBody>
      </p:sp>
      <p:sp>
        <p:nvSpPr>
          <p:cNvPr id="5" name="Content Placeholder 4">
            <a:extLst>
              <a:ext uri="{FF2B5EF4-FFF2-40B4-BE49-F238E27FC236}">
                <a16:creationId xmlns:a16="http://schemas.microsoft.com/office/drawing/2014/main" id="{D478DF6A-8A4B-40B2-1EF9-4FB20E6347E5}"/>
              </a:ext>
            </a:extLst>
          </p:cNvPr>
          <p:cNvSpPr>
            <a:spLocks noGrp="1"/>
          </p:cNvSpPr>
          <p:nvPr>
            <p:ph idx="1"/>
          </p:nvPr>
        </p:nvSpPr>
        <p:spPr>
          <a:xfrm>
            <a:off x="186864" y="1027623"/>
            <a:ext cx="7510434" cy="4351338"/>
          </a:xfrm>
        </p:spPr>
        <p:txBody>
          <a:bodyPr>
            <a:normAutofit/>
          </a:bodyPr>
          <a:lstStyle/>
          <a:p>
            <a:pPr marL="0" indent="0">
              <a:buNone/>
            </a:pPr>
            <a:r>
              <a:rPr lang="en-US" sz="2000" b="1" dirty="0">
                <a:solidFill>
                  <a:schemeClr val="tx1"/>
                </a:solidFill>
                <a:latin typeface="Times New Roman" panose="02020603050405020304" pitchFamily="18" charset="0"/>
                <a:cs typeface="Times New Roman" panose="02020603050405020304" pitchFamily="18" charset="0"/>
              </a:rPr>
              <a:t>        Lecture Outcomes:</a:t>
            </a:r>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Reverberation and it’s remedy through building.</a:t>
            </a:r>
          </a:p>
          <a:p>
            <a:r>
              <a:rPr lang="en-US" sz="2000" dirty="0">
                <a:solidFill>
                  <a:schemeClr val="tx1"/>
                </a:solidFill>
                <a:latin typeface="Times New Roman" panose="02020603050405020304" pitchFamily="18" charset="0"/>
                <a:cs typeface="Times New Roman" panose="02020603050405020304" pitchFamily="18" charset="0"/>
              </a:rPr>
              <a:t>Acoustic and materials comparison between old era and new era. </a:t>
            </a:r>
          </a:p>
        </p:txBody>
      </p:sp>
      <p:sp>
        <p:nvSpPr>
          <p:cNvPr id="19" name="TextBox 18">
            <a:extLst>
              <a:ext uri="{FF2B5EF4-FFF2-40B4-BE49-F238E27FC236}">
                <a16:creationId xmlns:a16="http://schemas.microsoft.com/office/drawing/2014/main" id="{1277F10D-91BB-D0FF-9F3F-A8325161E0A7}"/>
              </a:ext>
            </a:extLst>
          </p:cNvPr>
          <p:cNvSpPr txBox="1"/>
          <p:nvPr/>
        </p:nvSpPr>
        <p:spPr>
          <a:xfrm>
            <a:off x="233998" y="6249269"/>
            <a:ext cx="5072604" cy="523220"/>
          </a:xfrm>
          <a:prstGeom prst="rect">
            <a:avLst/>
          </a:prstGeom>
          <a:noFill/>
        </p:spPr>
        <p:txBody>
          <a:bodyPr wrap="square">
            <a:spAutoFit/>
          </a:bodyPr>
          <a:lstStyle/>
          <a:p>
            <a:r>
              <a:rPr lang="en-US" sz="1400" b="1" dirty="0">
                <a:latin typeface="Times New Roman" panose="02020603050405020304" pitchFamily="18" charset="0"/>
                <a:cs typeface="Times New Roman" panose="02020603050405020304" pitchFamily="18" charset="0"/>
              </a:rPr>
              <a:t>Lecturer: </a:t>
            </a:r>
            <a:r>
              <a:rPr lang="en-US" sz="1400" b="1" dirty="0" err="1">
                <a:latin typeface="Times New Roman" panose="02020603050405020304" pitchFamily="18" charset="0"/>
                <a:cs typeface="Times New Roman" panose="02020603050405020304" pitchFamily="18" charset="0"/>
              </a:rPr>
              <a:t>Hawbir</a:t>
            </a:r>
            <a:r>
              <a:rPr lang="en-US" sz="1400" b="1" dirty="0">
                <a:latin typeface="Times New Roman" panose="02020603050405020304" pitchFamily="18" charset="0"/>
                <a:cs typeface="Times New Roman" panose="02020603050405020304" pitchFamily="18" charset="0"/>
              </a:rPr>
              <a:t> Omar M.</a:t>
            </a:r>
          </a:p>
          <a:p>
            <a:r>
              <a:rPr lang="en-US" sz="1400" b="1" dirty="0">
                <a:latin typeface="Times New Roman" panose="02020603050405020304" pitchFamily="18" charset="0"/>
                <a:cs typeface="Times New Roman" panose="02020603050405020304" pitchFamily="18" charset="0"/>
              </a:rPr>
              <a:t>4th stage / 2023-2024 </a:t>
            </a:r>
            <a:endParaRPr lang="en-US" sz="1400" b="1" dirty="0"/>
          </a:p>
        </p:txBody>
      </p:sp>
    </p:spTree>
    <p:extLst>
      <p:ext uri="{BB962C8B-B14F-4D97-AF65-F5344CB8AC3E}">
        <p14:creationId xmlns:p14="http://schemas.microsoft.com/office/powerpoint/2010/main" val="2120194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DA164-2BCE-C543-BE8E-297CD43E805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AD8419B-3101-5224-2CAF-B34EEDD0CDB5}"/>
              </a:ext>
            </a:extLst>
          </p:cNvPr>
          <p:cNvSpPr txBox="1"/>
          <p:nvPr/>
        </p:nvSpPr>
        <p:spPr>
          <a:xfrm>
            <a:off x="222623" y="295296"/>
            <a:ext cx="4092389" cy="3877985"/>
          </a:xfrm>
          <a:prstGeom prst="rect">
            <a:avLst/>
          </a:prstGeom>
          <a:noFill/>
        </p:spPr>
        <p:txBody>
          <a:bodyPr wrap="square">
            <a:spAutoFit/>
          </a:bodyPr>
          <a:lstStyle/>
          <a:p>
            <a:pPr algn="just"/>
            <a:r>
              <a:rPr lang="en-US" b="1" dirty="0">
                <a:latin typeface="Times New Roman" panose="02020603050405020304" pitchFamily="18" charset="0"/>
                <a:cs typeface="Times New Roman" panose="02020603050405020304" pitchFamily="18" charset="0"/>
              </a:rPr>
              <a:t>C. </a:t>
            </a:r>
            <a:r>
              <a:rPr lang="en-US" sz="2000" b="1" dirty="0">
                <a:latin typeface="Times New Roman" panose="02020603050405020304" pitchFamily="18" charset="0"/>
                <a:cs typeface="Times New Roman" panose="02020603050405020304" pitchFamily="18" charset="0"/>
              </a:rPr>
              <a:t>Acoustical wall coverings</a:t>
            </a:r>
            <a:r>
              <a:rPr lang="en-US" b="1" dirty="0">
                <a:latin typeface="Times New Roman" panose="02020603050405020304" pitchFamily="18" charset="0"/>
                <a:cs typeface="Times New Roman" panose="02020603050405020304" pitchFamily="18" charset="0"/>
              </a:rPr>
              <a:t> </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Is a dimensional fabric that offers excellent acoustical properties, like:</a:t>
            </a:r>
          </a:p>
          <a:p>
            <a:pPr algn="just"/>
            <a:endParaRPr lang="en-US" sz="1000"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Class A</a:t>
            </a:r>
            <a:r>
              <a:rPr lang="en-US" dirty="0">
                <a:latin typeface="Times New Roman" panose="02020603050405020304" pitchFamily="18" charset="0"/>
                <a:cs typeface="Times New Roman" panose="02020603050405020304" pitchFamily="18" charset="0"/>
              </a:rPr>
              <a:t> they are:</a:t>
            </a:r>
          </a:p>
          <a:p>
            <a:pPr algn="just"/>
            <a:r>
              <a:rPr lang="en-US" dirty="0">
                <a:latin typeface="Times New Roman" panose="02020603050405020304" pitchFamily="18" charset="0"/>
                <a:cs typeface="Times New Roman" panose="02020603050405020304" pitchFamily="18" charset="0"/>
              </a:rPr>
              <a:t>•resistant to moisture, mildew, rot, fire/ smoke retardant,</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bacteria and is non-allergic.</a:t>
            </a:r>
          </a:p>
          <a:p>
            <a:pPr algn="just"/>
            <a:r>
              <a:rPr lang="en-US" dirty="0">
                <a:latin typeface="Times New Roman" panose="02020603050405020304" pitchFamily="18" charset="0"/>
                <a:cs typeface="Times New Roman" panose="02020603050405020304" pitchFamily="18" charset="0"/>
              </a:rPr>
              <a:t>•easy to install</a:t>
            </a:r>
          </a:p>
          <a:p>
            <a:pPr algn="just"/>
            <a:r>
              <a:rPr lang="en-US" dirty="0">
                <a:latin typeface="Times New Roman" panose="02020603050405020304" pitchFamily="18" charset="0"/>
                <a:cs typeface="Times New Roman" panose="02020603050405020304" pitchFamily="18" charset="0"/>
              </a:rPr>
              <a:t>•passes corner burn test</a:t>
            </a:r>
          </a:p>
          <a:p>
            <a:pPr algn="just"/>
            <a:r>
              <a:rPr lang="en-US" dirty="0">
                <a:latin typeface="Times New Roman" panose="02020603050405020304" pitchFamily="18" charset="0"/>
                <a:cs typeface="Times New Roman" panose="02020603050405020304" pitchFamily="18" charset="0"/>
              </a:rPr>
              <a:t>•available in many colors</a:t>
            </a:r>
          </a:p>
          <a:p>
            <a:pPr algn="just"/>
            <a:r>
              <a:rPr lang="en-US" dirty="0">
                <a:latin typeface="Times New Roman" panose="02020603050405020304" pitchFamily="18" charset="0"/>
                <a:cs typeface="Times New Roman" panose="02020603050405020304" pitchFamily="18" charset="0"/>
              </a:rPr>
              <a:t>•durable / abuse resistant</a:t>
            </a:r>
          </a:p>
          <a:p>
            <a:pPr algn="just"/>
            <a:r>
              <a:rPr lang="en-US" dirty="0">
                <a:latin typeface="Times New Roman" panose="02020603050405020304" pitchFamily="18" charset="0"/>
                <a:cs typeface="Times New Roman" panose="02020603050405020304" pitchFamily="18" charset="0"/>
              </a:rPr>
              <a:t>•improves speech intelligibility</a:t>
            </a:r>
          </a:p>
        </p:txBody>
      </p:sp>
      <p:sp>
        <p:nvSpPr>
          <p:cNvPr id="5" name="TextBox 4">
            <a:extLst>
              <a:ext uri="{FF2B5EF4-FFF2-40B4-BE49-F238E27FC236}">
                <a16:creationId xmlns:a16="http://schemas.microsoft.com/office/drawing/2014/main" id="{4825548A-0879-A243-56CC-77CE099FCC13}"/>
              </a:ext>
            </a:extLst>
          </p:cNvPr>
          <p:cNvSpPr txBox="1"/>
          <p:nvPr/>
        </p:nvSpPr>
        <p:spPr>
          <a:xfrm>
            <a:off x="4828990" y="295296"/>
            <a:ext cx="4219388" cy="3416320"/>
          </a:xfrm>
          <a:prstGeom prst="rect">
            <a:avLst/>
          </a:prstGeom>
          <a:noFill/>
        </p:spPr>
        <p:txBody>
          <a:bodyPr wrap="square">
            <a:spAutoFit/>
          </a:bodyPr>
          <a:lstStyle/>
          <a:p>
            <a:pPr algn="just"/>
            <a:r>
              <a:rPr lang="en-US" b="1" dirty="0">
                <a:latin typeface="Times New Roman" panose="02020603050405020304" pitchFamily="18" charset="0"/>
                <a:cs typeface="Times New Roman" panose="02020603050405020304" pitchFamily="18" charset="0"/>
              </a:rPr>
              <a:t>D. Fiberglass Blankets And Rolls </a:t>
            </a:r>
          </a:p>
          <a:p>
            <a:pPr algn="just"/>
            <a:endParaRPr lang="en-US" b="1"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quilted fiberglass blankets, rolls &amp; panel curtains combine </a:t>
            </a:r>
            <a:r>
              <a:rPr lang="en-US" b="1" dirty="0">
                <a:latin typeface="Times New Roman" panose="02020603050405020304" pitchFamily="18" charset="0"/>
                <a:cs typeface="Times New Roman" panose="02020603050405020304" pitchFamily="18" charset="0"/>
              </a:rPr>
              <a:t>absorption</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barrier material</a:t>
            </a:r>
            <a:r>
              <a:rPr lang="en-US" dirty="0">
                <a:latin typeface="Times New Roman" panose="02020603050405020304" pitchFamily="18" charset="0"/>
                <a:cs typeface="Times New Roman" panose="02020603050405020304" pitchFamily="18" charset="0"/>
              </a:rPr>
              <a:t> for use in areas that require </a:t>
            </a:r>
            <a:r>
              <a:rPr lang="en-US" b="1" dirty="0">
                <a:latin typeface="Times New Roman" panose="02020603050405020304" pitchFamily="18" charset="0"/>
                <a:cs typeface="Times New Roman" panose="02020603050405020304" pitchFamily="18" charset="0"/>
              </a:rPr>
              <a:t>tough, flexible materials and provide a surface that can be wiped clean.</a:t>
            </a:r>
            <a:r>
              <a:rPr lang="en-US" dirty="0">
                <a:latin typeface="Times New Roman" panose="02020603050405020304" pitchFamily="18" charset="0"/>
                <a:cs typeface="Times New Roman" panose="02020603050405020304" pitchFamily="18" charset="0"/>
              </a:rPr>
              <a:t> These can be great for machine and industrial enclosures and can be hung as temporary acoustical panels. The quilted fiberglass materials are available in panels or in rolls for easy to hang absorption.</a:t>
            </a:r>
            <a:endParaRPr lang="en-US" dirty="0"/>
          </a:p>
        </p:txBody>
      </p:sp>
      <p:pic>
        <p:nvPicPr>
          <p:cNvPr id="6" name="object 4">
            <a:extLst>
              <a:ext uri="{FF2B5EF4-FFF2-40B4-BE49-F238E27FC236}">
                <a16:creationId xmlns:a16="http://schemas.microsoft.com/office/drawing/2014/main" id="{D6569F97-C7B5-4321-25B9-ED540036D7ED}"/>
              </a:ext>
            </a:extLst>
          </p:cNvPr>
          <p:cNvPicPr/>
          <p:nvPr/>
        </p:nvPicPr>
        <p:blipFill>
          <a:blip r:embed="rId2" cstate="print"/>
          <a:stretch>
            <a:fillRect/>
          </a:stretch>
        </p:blipFill>
        <p:spPr>
          <a:xfrm rot="16200000">
            <a:off x="1615297" y="3677073"/>
            <a:ext cx="1968053" cy="3945352"/>
          </a:xfrm>
          <a:prstGeom prst="rect">
            <a:avLst/>
          </a:prstGeom>
        </p:spPr>
      </p:pic>
      <p:pic>
        <p:nvPicPr>
          <p:cNvPr id="7" name="object 10">
            <a:extLst>
              <a:ext uri="{FF2B5EF4-FFF2-40B4-BE49-F238E27FC236}">
                <a16:creationId xmlns:a16="http://schemas.microsoft.com/office/drawing/2014/main" id="{EE7E3D41-4445-A3C4-3EA7-2D49D771EE5F}"/>
              </a:ext>
            </a:extLst>
          </p:cNvPr>
          <p:cNvPicPr/>
          <p:nvPr/>
        </p:nvPicPr>
        <p:blipFill>
          <a:blip r:embed="rId3" cstate="print"/>
          <a:stretch>
            <a:fillRect/>
          </a:stretch>
        </p:blipFill>
        <p:spPr>
          <a:xfrm>
            <a:off x="5874871" y="4105835"/>
            <a:ext cx="3173507" cy="2581730"/>
          </a:xfrm>
          <a:prstGeom prst="rect">
            <a:avLst/>
          </a:prstGeom>
        </p:spPr>
      </p:pic>
    </p:spTree>
    <p:extLst>
      <p:ext uri="{BB962C8B-B14F-4D97-AF65-F5344CB8AC3E}">
        <p14:creationId xmlns:p14="http://schemas.microsoft.com/office/powerpoint/2010/main" val="295841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71B56-7A73-EC20-65B5-E75722586358}"/>
            </a:ext>
          </a:extLst>
        </p:cNvPr>
        <p:cNvGrpSpPr/>
        <p:nvPr/>
      </p:nvGrpSpPr>
      <p:grpSpPr>
        <a:xfrm>
          <a:off x="0" y="0"/>
          <a:ext cx="0" cy="0"/>
          <a:chOff x="0" y="0"/>
          <a:chExt cx="0" cy="0"/>
        </a:xfrm>
      </p:grpSpPr>
      <p:sp>
        <p:nvSpPr>
          <p:cNvPr id="159" name="TextBox 158">
            <a:extLst>
              <a:ext uri="{FF2B5EF4-FFF2-40B4-BE49-F238E27FC236}">
                <a16:creationId xmlns:a16="http://schemas.microsoft.com/office/drawing/2014/main" id="{BF14E001-5548-11CA-E108-A8EE88960A6E}"/>
              </a:ext>
            </a:extLst>
          </p:cNvPr>
          <p:cNvSpPr txBox="1"/>
          <p:nvPr/>
        </p:nvSpPr>
        <p:spPr>
          <a:xfrm>
            <a:off x="331694" y="413598"/>
            <a:ext cx="4527177" cy="2000548"/>
          </a:xfrm>
          <a:prstGeom prst="rect">
            <a:avLst/>
          </a:prstGeom>
          <a:noFill/>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2. Sound diffusers</a:t>
            </a:r>
          </a:p>
          <a:p>
            <a:pPr algn="just"/>
            <a:r>
              <a:rPr lang="en-US" sz="2000" dirty="0">
                <a:latin typeface="Times New Roman" panose="02020603050405020304" pitchFamily="18" charset="0"/>
                <a:cs typeface="Times New Roman" panose="02020603050405020304" pitchFamily="18" charset="0"/>
              </a:rPr>
              <a:t>This device reduces the intensity of sound by scattering it over an expanded area, rather than eliminating the sound reflections as an absorber.</a:t>
            </a:r>
          </a:p>
          <a:p>
            <a:pPr algn="just"/>
            <a:endParaRPr lang="en-US" sz="2000" dirty="0">
              <a:latin typeface="Times New Roman" panose="02020603050405020304" pitchFamily="18" charset="0"/>
              <a:cs typeface="Times New Roman" panose="02020603050405020304" pitchFamily="18" charset="0"/>
            </a:endParaRPr>
          </a:p>
        </p:txBody>
      </p:sp>
      <p:grpSp>
        <p:nvGrpSpPr>
          <p:cNvPr id="2" name="object 205">
            <a:extLst>
              <a:ext uri="{FF2B5EF4-FFF2-40B4-BE49-F238E27FC236}">
                <a16:creationId xmlns:a16="http://schemas.microsoft.com/office/drawing/2014/main" id="{EC02C736-DB24-D44A-1C13-31B1ABD81280}"/>
              </a:ext>
            </a:extLst>
          </p:cNvPr>
          <p:cNvGrpSpPr/>
          <p:nvPr/>
        </p:nvGrpSpPr>
        <p:grpSpPr>
          <a:xfrm>
            <a:off x="5721824" y="102513"/>
            <a:ext cx="3260165" cy="2413270"/>
            <a:chOff x="4613147" y="601980"/>
            <a:chExt cx="6967855" cy="5311140"/>
          </a:xfrm>
        </p:grpSpPr>
        <p:pic>
          <p:nvPicPr>
            <p:cNvPr id="3" name="object 206">
              <a:extLst>
                <a:ext uri="{FF2B5EF4-FFF2-40B4-BE49-F238E27FC236}">
                  <a16:creationId xmlns:a16="http://schemas.microsoft.com/office/drawing/2014/main" id="{6E67521E-A881-904B-1C99-494B8ECF06DF}"/>
                </a:ext>
              </a:extLst>
            </p:cNvPr>
            <p:cNvPicPr/>
            <p:nvPr/>
          </p:nvPicPr>
          <p:blipFill>
            <a:blip r:embed="rId2" cstate="print"/>
            <a:stretch>
              <a:fillRect/>
            </a:stretch>
          </p:blipFill>
          <p:spPr>
            <a:xfrm>
              <a:off x="4631435" y="620268"/>
              <a:ext cx="6931152" cy="5274563"/>
            </a:xfrm>
            <a:prstGeom prst="rect">
              <a:avLst/>
            </a:prstGeom>
          </p:spPr>
        </p:pic>
        <p:pic>
          <p:nvPicPr>
            <p:cNvPr id="4" name="object 207">
              <a:extLst>
                <a:ext uri="{FF2B5EF4-FFF2-40B4-BE49-F238E27FC236}">
                  <a16:creationId xmlns:a16="http://schemas.microsoft.com/office/drawing/2014/main" id="{0B5EF2C7-D92E-1FF6-850D-4C4B738266DA}"/>
                </a:ext>
              </a:extLst>
            </p:cNvPr>
            <p:cNvPicPr/>
            <p:nvPr/>
          </p:nvPicPr>
          <p:blipFill>
            <a:blip r:embed="rId3" cstate="print"/>
            <a:stretch>
              <a:fillRect/>
            </a:stretch>
          </p:blipFill>
          <p:spPr>
            <a:xfrm>
              <a:off x="4613147" y="601980"/>
              <a:ext cx="6967728" cy="5311140"/>
            </a:xfrm>
            <a:prstGeom prst="rect">
              <a:avLst/>
            </a:prstGeom>
          </p:spPr>
        </p:pic>
        <p:pic>
          <p:nvPicPr>
            <p:cNvPr id="5" name="object 208">
              <a:extLst>
                <a:ext uri="{FF2B5EF4-FFF2-40B4-BE49-F238E27FC236}">
                  <a16:creationId xmlns:a16="http://schemas.microsoft.com/office/drawing/2014/main" id="{44786E4F-D6E6-8EAC-DB5C-0668C7975792}"/>
                </a:ext>
              </a:extLst>
            </p:cNvPr>
            <p:cNvPicPr/>
            <p:nvPr/>
          </p:nvPicPr>
          <p:blipFill>
            <a:blip r:embed="rId4" cstate="print"/>
            <a:stretch>
              <a:fillRect/>
            </a:stretch>
          </p:blipFill>
          <p:spPr>
            <a:xfrm>
              <a:off x="5294375" y="1115568"/>
              <a:ext cx="5602224" cy="4282440"/>
            </a:xfrm>
            <a:prstGeom prst="rect">
              <a:avLst/>
            </a:prstGeom>
          </p:spPr>
        </p:pic>
      </p:grpSp>
      <p:sp>
        <p:nvSpPr>
          <p:cNvPr id="7" name="TextBox 6">
            <a:extLst>
              <a:ext uri="{FF2B5EF4-FFF2-40B4-BE49-F238E27FC236}">
                <a16:creationId xmlns:a16="http://schemas.microsoft.com/office/drawing/2014/main" id="{37BECA55-EF69-74D3-1933-99B855615595}"/>
              </a:ext>
            </a:extLst>
          </p:cNvPr>
          <p:cNvSpPr txBox="1"/>
          <p:nvPr/>
        </p:nvSpPr>
        <p:spPr>
          <a:xfrm>
            <a:off x="331694" y="2988394"/>
            <a:ext cx="3264632" cy="2739211"/>
          </a:xfrm>
          <a:prstGeom prst="rect">
            <a:avLst/>
          </a:prstGeom>
          <a:noFill/>
        </p:spPr>
        <p:txBody>
          <a:bodyPr wrap="square">
            <a:spAutoFit/>
          </a:bodyPr>
          <a:lstStyle/>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Double duty diffuser</a:t>
            </a:r>
          </a:p>
          <a:p>
            <a:r>
              <a:rPr lang="en-US" sz="2000" dirty="0">
                <a:latin typeface="Times New Roman" panose="02020603050405020304" pitchFamily="18" charset="0"/>
                <a:cs typeface="Times New Roman" panose="02020603050405020304" pitchFamily="18" charset="0"/>
              </a:rPr>
              <a:t>These polyclinical diffuser do twice the work. They scatter and function as a bass trap.</a:t>
            </a:r>
          </a:p>
          <a:p>
            <a:endParaRPr lang="en-US" sz="20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Quadratic diffuser  </a:t>
            </a:r>
          </a:p>
        </p:txBody>
      </p:sp>
      <p:sp>
        <p:nvSpPr>
          <p:cNvPr id="11" name="TextBox 10">
            <a:extLst>
              <a:ext uri="{FF2B5EF4-FFF2-40B4-BE49-F238E27FC236}">
                <a16:creationId xmlns:a16="http://schemas.microsoft.com/office/drawing/2014/main" id="{0FD76920-4133-D214-4867-875A978D7E76}"/>
              </a:ext>
            </a:extLst>
          </p:cNvPr>
          <p:cNvSpPr txBox="1"/>
          <p:nvPr/>
        </p:nvSpPr>
        <p:spPr>
          <a:xfrm>
            <a:off x="331694" y="5626472"/>
            <a:ext cx="5597766" cy="923330"/>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A true quadratic residue diffuser designed improving sound quality </a:t>
            </a:r>
            <a:r>
              <a:rPr lang="en-US" dirty="0">
                <a:latin typeface="Times New Roman" panose="02020603050405020304" pitchFamily="18" charset="0"/>
                <a:cs typeface="Times New Roman" panose="02020603050405020304" pitchFamily="18" charset="0"/>
              </a:rPr>
              <a:t>by disrupting standing sound waves that occur between parallel s</a:t>
            </a:r>
            <a:r>
              <a:rPr lang="en-US" sz="1800" dirty="0">
                <a:latin typeface="Times New Roman" panose="02020603050405020304" pitchFamily="18" charset="0"/>
                <a:cs typeface="Times New Roman" panose="02020603050405020304" pitchFamily="18" charset="0"/>
              </a:rPr>
              <a:t>urfaces such as ce</a:t>
            </a:r>
            <a:r>
              <a:rPr lang="en-US" dirty="0">
                <a:latin typeface="Times New Roman" panose="02020603050405020304" pitchFamily="18" charset="0"/>
                <a:cs typeface="Times New Roman" panose="02020603050405020304" pitchFamily="18" charset="0"/>
              </a:rPr>
              <a:t>ilings and floors.</a:t>
            </a:r>
            <a:endParaRPr lang="en-US" sz="1800" dirty="0"/>
          </a:p>
        </p:txBody>
      </p:sp>
      <p:pic>
        <p:nvPicPr>
          <p:cNvPr id="10" name="Picture 9">
            <a:extLst>
              <a:ext uri="{FF2B5EF4-FFF2-40B4-BE49-F238E27FC236}">
                <a16:creationId xmlns:a16="http://schemas.microsoft.com/office/drawing/2014/main" id="{210DDFA0-8797-A7B7-CC13-2C3EF619AA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8374" y="2281727"/>
            <a:ext cx="2542879" cy="2542879"/>
          </a:xfrm>
          <a:prstGeom prst="rect">
            <a:avLst/>
          </a:prstGeom>
        </p:spPr>
      </p:pic>
      <p:pic>
        <p:nvPicPr>
          <p:cNvPr id="15" name="Picture 14">
            <a:extLst>
              <a:ext uri="{FF2B5EF4-FFF2-40B4-BE49-F238E27FC236}">
                <a16:creationId xmlns:a16="http://schemas.microsoft.com/office/drawing/2014/main" id="{501A6014-4138-9AD5-7CB0-1C337BA7C7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6276" y="3360656"/>
            <a:ext cx="2997724" cy="2997724"/>
          </a:xfrm>
          <a:prstGeom prst="rect">
            <a:avLst/>
          </a:prstGeom>
        </p:spPr>
      </p:pic>
    </p:spTree>
    <p:extLst>
      <p:ext uri="{BB962C8B-B14F-4D97-AF65-F5344CB8AC3E}">
        <p14:creationId xmlns:p14="http://schemas.microsoft.com/office/powerpoint/2010/main" val="3844009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F6A9E-92D3-0B5B-5CC9-E59B5617E205}"/>
            </a:ext>
          </a:extLst>
        </p:cNvPr>
        <p:cNvGrpSpPr/>
        <p:nvPr/>
      </p:nvGrpSpPr>
      <p:grpSpPr>
        <a:xfrm>
          <a:off x="0" y="0"/>
          <a:ext cx="0" cy="0"/>
          <a:chOff x="0" y="0"/>
          <a:chExt cx="0" cy="0"/>
        </a:xfrm>
      </p:grpSpPr>
      <p:sp>
        <p:nvSpPr>
          <p:cNvPr id="159" name="TextBox 158">
            <a:extLst>
              <a:ext uri="{FF2B5EF4-FFF2-40B4-BE49-F238E27FC236}">
                <a16:creationId xmlns:a16="http://schemas.microsoft.com/office/drawing/2014/main" id="{A51B81BB-2A4B-7097-323A-82D98355DCBE}"/>
              </a:ext>
            </a:extLst>
          </p:cNvPr>
          <p:cNvSpPr txBox="1"/>
          <p:nvPr/>
        </p:nvSpPr>
        <p:spPr>
          <a:xfrm>
            <a:off x="298824" y="151180"/>
            <a:ext cx="4527177" cy="769441"/>
          </a:xfrm>
          <a:prstGeom prst="rect">
            <a:avLst/>
          </a:prstGeom>
          <a:noFill/>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3. Noise barrier</a:t>
            </a:r>
          </a:p>
          <a:p>
            <a:pPr algn="just"/>
            <a:endParaRPr lang="en-US" sz="2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E868B99-8692-C317-E66E-A032E0E58D11}"/>
              </a:ext>
            </a:extLst>
          </p:cNvPr>
          <p:cNvSpPr txBox="1"/>
          <p:nvPr/>
        </p:nvSpPr>
        <p:spPr>
          <a:xfrm>
            <a:off x="233085" y="681562"/>
            <a:ext cx="4476374" cy="4601260"/>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Noise barriers are solid obstructions built between roadways and residential areas.</a:t>
            </a:r>
          </a:p>
          <a:p>
            <a:endParaRPr lang="en-US" sz="11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These barriers do not block all noise, they only reduce the overall noise level.</a:t>
            </a:r>
          </a:p>
          <a:p>
            <a:endParaRPr lang="en-US" sz="11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Effective noise barriers typically reduce noise levels by 5 to 10 decibels (dba).</a:t>
            </a:r>
          </a:p>
          <a:p>
            <a:endParaRPr lang="en-US" sz="11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What type are the best for a noise barrier?</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Concrete        -Masonry       -Wood           </a:t>
            </a:r>
          </a:p>
        </p:txBody>
      </p:sp>
      <p:sp>
        <p:nvSpPr>
          <p:cNvPr id="10" name="TextBox 9">
            <a:extLst>
              <a:ext uri="{FF2B5EF4-FFF2-40B4-BE49-F238E27FC236}">
                <a16:creationId xmlns:a16="http://schemas.microsoft.com/office/drawing/2014/main" id="{82A9EE0D-07F6-7DAB-0730-39CAB96DF0BF}"/>
              </a:ext>
            </a:extLst>
          </p:cNvPr>
          <p:cNvSpPr txBox="1"/>
          <p:nvPr/>
        </p:nvSpPr>
        <p:spPr>
          <a:xfrm>
            <a:off x="4837950" y="681562"/>
            <a:ext cx="4072965" cy="1631216"/>
          </a:xfrm>
          <a:prstGeom prst="rect">
            <a:avLst/>
          </a:prstGeom>
          <a:noFill/>
        </p:spPr>
        <p:txBody>
          <a:bodyPr wrap="square">
            <a:spAutoFit/>
          </a:bodyPr>
          <a:lstStyle/>
          <a:p>
            <a:pPr algn="just"/>
            <a:r>
              <a:rPr lang="en-US" sz="2000" dirty="0">
                <a:latin typeface="Times New Roman" panose="02020603050405020304" pitchFamily="18" charset="0"/>
                <a:cs typeface="Times New Roman" panose="02020603050405020304" pitchFamily="18" charset="0"/>
              </a:rPr>
              <a:t>How does a noise barrier work? A noise barrier must be tall enough and long enough to block the view of a highway from the area that is to be protected, the "receiver.“ </a:t>
            </a:r>
          </a:p>
        </p:txBody>
      </p:sp>
      <p:pic>
        <p:nvPicPr>
          <p:cNvPr id="12" name="object 273">
            <a:extLst>
              <a:ext uri="{FF2B5EF4-FFF2-40B4-BE49-F238E27FC236}">
                <a16:creationId xmlns:a16="http://schemas.microsoft.com/office/drawing/2014/main" id="{06EDFF53-17D6-D053-A853-93D78E0F8DA2}"/>
              </a:ext>
            </a:extLst>
          </p:cNvPr>
          <p:cNvPicPr/>
          <p:nvPr/>
        </p:nvPicPr>
        <p:blipFill rotWithShape="1">
          <a:blip r:embed="rId2" cstate="print"/>
          <a:srcRect r="4613"/>
          <a:stretch/>
        </p:blipFill>
        <p:spPr>
          <a:xfrm>
            <a:off x="4906678" y="2544337"/>
            <a:ext cx="3935507" cy="2555819"/>
          </a:xfrm>
          <a:prstGeom prst="rect">
            <a:avLst/>
          </a:prstGeom>
        </p:spPr>
      </p:pic>
      <p:sp>
        <p:nvSpPr>
          <p:cNvPr id="27" name="TextBox 26">
            <a:extLst>
              <a:ext uri="{FF2B5EF4-FFF2-40B4-BE49-F238E27FC236}">
                <a16:creationId xmlns:a16="http://schemas.microsoft.com/office/drawing/2014/main" id="{AA1F4BFD-1D24-3AAF-6742-F6DBFEE156E7}"/>
              </a:ext>
            </a:extLst>
          </p:cNvPr>
          <p:cNvSpPr txBox="1"/>
          <p:nvPr/>
        </p:nvSpPr>
        <p:spPr>
          <a:xfrm>
            <a:off x="1254720" y="5405001"/>
            <a:ext cx="4572000" cy="400110"/>
          </a:xfrm>
          <a:prstGeom prst="rect">
            <a:avLst/>
          </a:prstGeom>
          <a:noFill/>
        </p:spPr>
        <p:txBody>
          <a:bodyPr wrap="square">
            <a:spAutoFit/>
          </a:bodyPr>
          <a:lstStyle/>
          <a:p>
            <a:r>
              <a:rPr lang="en-US" sz="1800" b="1"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Metal</a:t>
            </a:r>
            <a:r>
              <a:rPr lang="en-US" sz="18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Foams</a:t>
            </a:r>
            <a:endParaRPr lang="en-US"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5434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6CA59-F8DA-B703-92C1-86B127319FCC}"/>
            </a:ext>
          </a:extLst>
        </p:cNvPr>
        <p:cNvGrpSpPr/>
        <p:nvPr/>
      </p:nvGrpSpPr>
      <p:grpSpPr>
        <a:xfrm>
          <a:off x="0" y="0"/>
          <a:ext cx="0" cy="0"/>
          <a:chOff x="0" y="0"/>
          <a:chExt cx="0" cy="0"/>
        </a:xfrm>
      </p:grpSpPr>
      <p:sp>
        <p:nvSpPr>
          <p:cNvPr id="159" name="TextBox 158">
            <a:extLst>
              <a:ext uri="{FF2B5EF4-FFF2-40B4-BE49-F238E27FC236}">
                <a16:creationId xmlns:a16="http://schemas.microsoft.com/office/drawing/2014/main" id="{65ECB5BE-D8ED-19DE-C181-CFE743341FAF}"/>
              </a:ext>
            </a:extLst>
          </p:cNvPr>
          <p:cNvSpPr txBox="1"/>
          <p:nvPr/>
        </p:nvSpPr>
        <p:spPr>
          <a:xfrm>
            <a:off x="298824" y="151180"/>
            <a:ext cx="4527177" cy="769441"/>
          </a:xfrm>
          <a:prstGeom prst="rect">
            <a:avLst/>
          </a:prstGeom>
          <a:noFill/>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4. Sound Reflector</a:t>
            </a:r>
          </a:p>
          <a:p>
            <a:pPr algn="just"/>
            <a:endParaRPr lang="en-US" sz="2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5B3FC0E-6B59-84A4-F16D-59C1AB69E0FB}"/>
              </a:ext>
            </a:extLst>
          </p:cNvPr>
          <p:cNvSpPr txBox="1"/>
          <p:nvPr/>
        </p:nvSpPr>
        <p:spPr>
          <a:xfrm>
            <a:off x="233084" y="681562"/>
            <a:ext cx="5597394" cy="317009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order to hear a loud, clear echo,  hearer must also be far enough away from the solid surface due to the  sound wave is bouncing off, the hearer has to have space from the reverberate </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Hard materials</a:t>
            </a:r>
          </a:p>
          <a:p>
            <a:r>
              <a:rPr lang="en-US" sz="2000" dirty="0">
                <a:latin typeface="Times New Roman" panose="02020603050405020304" pitchFamily="18" charset="0"/>
                <a:cs typeface="Times New Roman" panose="02020603050405020304" pitchFamily="18" charset="0"/>
              </a:rPr>
              <a:t>A hard, relatively nonporous material, such as concrete, The hard materials such as: rocks, man made concrete and asphalt</a:t>
            </a:r>
          </a:p>
          <a:p>
            <a:endParaRPr lang="en-US" sz="2000" b="1" dirty="0">
              <a:latin typeface="Times New Roman" panose="02020603050405020304" pitchFamily="18" charset="0"/>
              <a:cs typeface="Times New Roman" panose="02020603050405020304" pitchFamily="18" charset="0"/>
            </a:endParaRPr>
          </a:p>
        </p:txBody>
      </p:sp>
      <p:pic>
        <p:nvPicPr>
          <p:cNvPr id="4" name="object 21">
            <a:extLst>
              <a:ext uri="{FF2B5EF4-FFF2-40B4-BE49-F238E27FC236}">
                <a16:creationId xmlns:a16="http://schemas.microsoft.com/office/drawing/2014/main" id="{6AA4C287-21F0-61B3-0C28-28722DF32523}"/>
              </a:ext>
            </a:extLst>
          </p:cNvPr>
          <p:cNvPicPr/>
          <p:nvPr/>
        </p:nvPicPr>
        <p:blipFill>
          <a:blip r:embed="rId2" cstate="print"/>
          <a:stretch>
            <a:fillRect/>
          </a:stretch>
        </p:blipFill>
        <p:spPr>
          <a:xfrm>
            <a:off x="5426233" y="2112202"/>
            <a:ext cx="3357809" cy="1906601"/>
          </a:xfrm>
          <a:prstGeom prst="rect">
            <a:avLst/>
          </a:prstGeom>
        </p:spPr>
      </p:pic>
      <p:sp>
        <p:nvSpPr>
          <p:cNvPr id="6" name="TextBox 5">
            <a:extLst>
              <a:ext uri="{FF2B5EF4-FFF2-40B4-BE49-F238E27FC236}">
                <a16:creationId xmlns:a16="http://schemas.microsoft.com/office/drawing/2014/main" id="{E55BECBA-E5E8-90B0-650D-2A67AFC2E2CF}"/>
              </a:ext>
            </a:extLst>
          </p:cNvPr>
          <p:cNvSpPr txBox="1"/>
          <p:nvPr/>
        </p:nvSpPr>
        <p:spPr>
          <a:xfrm>
            <a:off x="298824" y="4778373"/>
            <a:ext cx="4572000" cy="1754326"/>
          </a:xfrm>
          <a:prstGeom prst="rect">
            <a:avLst/>
          </a:prstGeom>
          <a:noFill/>
        </p:spPr>
        <p:txBody>
          <a:bodyPr wrap="square">
            <a:spAutoFit/>
          </a:bodyPr>
          <a:lstStyle/>
          <a:p>
            <a:pPr marL="342900" indent="-342900" algn="jus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Smooth Materials</a:t>
            </a:r>
          </a:p>
          <a:p>
            <a:pPr algn="just"/>
            <a:endParaRPr lang="en-US" sz="18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When a sound wave, which is made up of kinetic energy, collides with a smooth surface, it will release its kinetic energy as heat.</a:t>
            </a:r>
          </a:p>
        </p:txBody>
      </p:sp>
      <p:grpSp>
        <p:nvGrpSpPr>
          <p:cNvPr id="8" name="object 242">
            <a:extLst>
              <a:ext uri="{FF2B5EF4-FFF2-40B4-BE49-F238E27FC236}">
                <a16:creationId xmlns:a16="http://schemas.microsoft.com/office/drawing/2014/main" id="{0CB77C5D-DCD7-1F1A-68AB-6D4DD7DDCAC0}"/>
              </a:ext>
            </a:extLst>
          </p:cNvPr>
          <p:cNvGrpSpPr/>
          <p:nvPr/>
        </p:nvGrpSpPr>
        <p:grpSpPr>
          <a:xfrm>
            <a:off x="5934174" y="4110087"/>
            <a:ext cx="3192796" cy="2695791"/>
            <a:chOff x="759040" y="643127"/>
            <a:chExt cx="5219611" cy="5288293"/>
          </a:xfrm>
        </p:grpSpPr>
        <p:pic>
          <p:nvPicPr>
            <p:cNvPr id="9" name="object 243">
              <a:extLst>
                <a:ext uri="{FF2B5EF4-FFF2-40B4-BE49-F238E27FC236}">
                  <a16:creationId xmlns:a16="http://schemas.microsoft.com/office/drawing/2014/main" id="{AC207840-D058-D347-2AC9-87F8F3BFDC83}"/>
                </a:ext>
              </a:extLst>
            </p:cNvPr>
            <p:cNvPicPr/>
            <p:nvPr/>
          </p:nvPicPr>
          <p:blipFill>
            <a:blip r:embed="rId3" cstate="print"/>
            <a:stretch>
              <a:fillRect/>
            </a:stretch>
          </p:blipFill>
          <p:spPr>
            <a:xfrm>
              <a:off x="795527" y="643127"/>
              <a:ext cx="5146548" cy="5251704"/>
            </a:xfrm>
            <a:prstGeom prst="rect">
              <a:avLst/>
            </a:prstGeom>
          </p:spPr>
        </p:pic>
        <p:pic>
          <p:nvPicPr>
            <p:cNvPr id="10" name="object 244">
              <a:extLst>
                <a:ext uri="{FF2B5EF4-FFF2-40B4-BE49-F238E27FC236}">
                  <a16:creationId xmlns:a16="http://schemas.microsoft.com/office/drawing/2014/main" id="{03B52650-0FC3-2A1E-693E-9E64B363C0AA}"/>
                </a:ext>
              </a:extLst>
            </p:cNvPr>
            <p:cNvPicPr/>
            <p:nvPr/>
          </p:nvPicPr>
          <p:blipFill rotWithShape="1">
            <a:blip r:embed="rId4" cstate="print"/>
            <a:srcRect t="20796"/>
            <a:stretch/>
          </p:blipFill>
          <p:spPr>
            <a:xfrm>
              <a:off x="759040" y="1713923"/>
              <a:ext cx="5219611" cy="4217497"/>
            </a:xfrm>
            <a:prstGeom prst="rect">
              <a:avLst/>
            </a:prstGeom>
          </p:spPr>
        </p:pic>
      </p:grpSp>
    </p:spTree>
    <p:extLst>
      <p:ext uri="{BB962C8B-B14F-4D97-AF65-F5344CB8AC3E}">
        <p14:creationId xmlns:p14="http://schemas.microsoft.com/office/powerpoint/2010/main" val="714827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B43EA-B231-4ABB-228E-9C06B7006BEC}"/>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AA1E241-4EAC-6013-ADBD-B1231A849EA8}"/>
              </a:ext>
            </a:extLst>
          </p:cNvPr>
          <p:cNvSpPr/>
          <p:nvPr/>
        </p:nvSpPr>
        <p:spPr>
          <a:xfrm>
            <a:off x="642466" y="2444376"/>
            <a:ext cx="3947459" cy="3263153"/>
          </a:xfrm>
          <a:prstGeom prst="roundRect">
            <a:avLst/>
          </a:prstGeom>
          <a:gradFill flip="none" rotWithShape="1">
            <a:gsLst>
              <a:gs pos="0">
                <a:schemeClr val="tx2">
                  <a:lumMod val="90000"/>
                  <a:shade val="30000"/>
                  <a:satMod val="115000"/>
                </a:schemeClr>
              </a:gs>
              <a:gs pos="50000">
                <a:schemeClr val="tx2">
                  <a:lumMod val="90000"/>
                  <a:shade val="67500"/>
                  <a:satMod val="115000"/>
                </a:schemeClr>
              </a:gs>
              <a:gs pos="100000">
                <a:schemeClr val="tx2">
                  <a:lumMod val="90000"/>
                  <a:shade val="100000"/>
                  <a:satMod val="115000"/>
                </a:schemeClr>
              </a:gs>
            </a:gsLst>
            <a:lin ang="5400000" scaled="1"/>
            <a:tileRect/>
          </a:gradFill>
          <a:ln w="381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2F62056F-4A0A-F7D1-2C4B-958596E73C9E}"/>
              </a:ext>
            </a:extLst>
          </p:cNvPr>
          <p:cNvSpPr txBox="1"/>
          <p:nvPr/>
        </p:nvSpPr>
        <p:spPr>
          <a:xfrm>
            <a:off x="221130" y="376761"/>
            <a:ext cx="8725645" cy="1077218"/>
          </a:xfrm>
          <a:prstGeom prst="rect">
            <a:avLst/>
          </a:prstGeom>
          <a:noFill/>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Acoustics Then and Now</a:t>
            </a:r>
          </a:p>
          <a:p>
            <a:pPr marL="342900" indent="-342900" algn="just">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Material Used:</a:t>
            </a:r>
          </a:p>
        </p:txBody>
      </p:sp>
      <p:sp>
        <p:nvSpPr>
          <p:cNvPr id="3" name="TextBox 2">
            <a:extLst>
              <a:ext uri="{FF2B5EF4-FFF2-40B4-BE49-F238E27FC236}">
                <a16:creationId xmlns:a16="http://schemas.microsoft.com/office/drawing/2014/main" id="{5E5A755B-6BAA-0EC8-53EF-F2482A8D5E72}"/>
              </a:ext>
            </a:extLst>
          </p:cNvPr>
          <p:cNvSpPr txBox="1"/>
          <p:nvPr/>
        </p:nvSpPr>
        <p:spPr>
          <a:xfrm>
            <a:off x="576726" y="2773996"/>
            <a:ext cx="4078941" cy="2436564"/>
          </a:xfrm>
          <a:prstGeom prst="rect">
            <a:avLst/>
          </a:prstGeom>
          <a:noFill/>
        </p:spPr>
        <p:txBody>
          <a:bodyPr wrap="square">
            <a:spAutoFit/>
          </a:bodyPr>
          <a:lstStyle/>
          <a:p>
            <a:pPr algn="just">
              <a:spcBef>
                <a:spcPts val="559"/>
              </a:spcBef>
            </a:pPr>
            <a:r>
              <a:rPr lang="en-US" sz="1800" dirty="0">
                <a:solidFill>
                  <a:srgbClr val="FFFFFF"/>
                </a:solidFill>
                <a:latin typeface="Times New Roman" panose="02020603050405020304" pitchFamily="18" charset="0"/>
                <a:cs typeface="Times New Roman" panose="02020603050405020304" pitchFamily="18" charset="0"/>
              </a:rPr>
              <a:t>          The</a:t>
            </a:r>
            <a:r>
              <a:rPr lang="en-US" sz="1800" spc="-15" dirty="0">
                <a:solidFill>
                  <a:srgbClr val="FFFFFF"/>
                </a:solidFill>
                <a:latin typeface="Times New Roman" panose="02020603050405020304" pitchFamily="18" charset="0"/>
                <a:cs typeface="Times New Roman" panose="02020603050405020304" pitchFamily="18" charset="0"/>
              </a:rPr>
              <a:t> </a:t>
            </a:r>
            <a:r>
              <a:rPr lang="en-US" sz="1800" spc="-4" dirty="0">
                <a:solidFill>
                  <a:srgbClr val="FFFFFF"/>
                </a:solidFill>
                <a:latin typeface="Times New Roman" panose="02020603050405020304" pitchFamily="18" charset="0"/>
                <a:cs typeface="Times New Roman" panose="02020603050405020304" pitchFamily="18" charset="0"/>
              </a:rPr>
              <a:t>materials</a:t>
            </a:r>
            <a:r>
              <a:rPr lang="en-US" sz="1800" spc="-11"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used</a:t>
            </a:r>
            <a:r>
              <a:rPr lang="en-US" sz="1800" spc="-15" dirty="0">
                <a:solidFill>
                  <a:srgbClr val="FFFFFF"/>
                </a:solidFill>
                <a:latin typeface="Times New Roman" panose="02020603050405020304" pitchFamily="18" charset="0"/>
                <a:cs typeface="Times New Roman" panose="02020603050405020304" pitchFamily="18" charset="0"/>
              </a:rPr>
              <a:t> </a:t>
            </a:r>
            <a:r>
              <a:rPr lang="en-US" sz="1800" spc="-4" dirty="0">
                <a:solidFill>
                  <a:srgbClr val="FFFFFF"/>
                </a:solidFill>
                <a:latin typeface="Times New Roman" panose="02020603050405020304" pitchFamily="18" charset="0"/>
                <a:cs typeface="Times New Roman" panose="02020603050405020304" pitchFamily="18" charset="0"/>
              </a:rPr>
              <a:t>in</a:t>
            </a:r>
            <a:r>
              <a:rPr lang="en-US" sz="1800" spc="-8"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the</a:t>
            </a:r>
            <a:r>
              <a:rPr lang="en-US" sz="1800" spc="-15"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old</a:t>
            </a:r>
            <a:endParaRPr lang="en-US" sz="1800" dirty="0">
              <a:latin typeface="Times New Roman" panose="02020603050405020304" pitchFamily="18" charset="0"/>
              <a:cs typeface="Times New Roman" panose="02020603050405020304" pitchFamily="18" charset="0"/>
            </a:endParaRPr>
          </a:p>
          <a:p>
            <a:pPr marL="224790" marR="222885" algn="ctr">
              <a:lnSpc>
                <a:spcPct val="139500"/>
              </a:lnSpc>
            </a:pPr>
            <a:r>
              <a:rPr lang="en-US" sz="1800" dirty="0">
                <a:solidFill>
                  <a:srgbClr val="FFFFFF"/>
                </a:solidFill>
                <a:latin typeface="Times New Roman" panose="02020603050405020304" pitchFamily="18" charset="0"/>
                <a:cs typeface="Times New Roman" panose="02020603050405020304" pitchFamily="18" charset="0"/>
              </a:rPr>
              <a:t>churches</a:t>
            </a:r>
            <a:r>
              <a:rPr lang="en-US" sz="1800" spc="-23" dirty="0">
                <a:solidFill>
                  <a:srgbClr val="FFFFFF"/>
                </a:solidFill>
                <a:latin typeface="Times New Roman" panose="02020603050405020304" pitchFamily="18" charset="0"/>
                <a:cs typeface="Times New Roman" panose="02020603050405020304" pitchFamily="18" charset="0"/>
              </a:rPr>
              <a:t> </a:t>
            </a:r>
            <a:r>
              <a:rPr lang="en-US" sz="1800" spc="-4" dirty="0">
                <a:solidFill>
                  <a:srgbClr val="FFFFFF"/>
                </a:solidFill>
                <a:latin typeface="Times New Roman" panose="02020603050405020304" pitchFamily="18" charset="0"/>
                <a:cs typeface="Times New Roman" panose="02020603050405020304" pitchFamily="18" charset="0"/>
              </a:rPr>
              <a:t>were</a:t>
            </a:r>
            <a:r>
              <a:rPr lang="en-US" sz="1800" spc="-8" dirty="0">
                <a:solidFill>
                  <a:srgbClr val="FFFFFF"/>
                </a:solidFill>
                <a:latin typeface="Times New Roman" panose="02020603050405020304" pitchFamily="18" charset="0"/>
                <a:cs typeface="Times New Roman" panose="02020603050405020304" pitchFamily="18" charset="0"/>
              </a:rPr>
              <a:t> </a:t>
            </a:r>
            <a:r>
              <a:rPr lang="en-US" sz="1800" spc="-4" dirty="0">
                <a:solidFill>
                  <a:srgbClr val="FFFFFF"/>
                </a:solidFill>
                <a:latin typeface="Times New Roman" panose="02020603050405020304" pitchFamily="18" charset="0"/>
                <a:cs typeface="Times New Roman" panose="02020603050405020304" pitchFamily="18" charset="0"/>
              </a:rPr>
              <a:t>mainly</a:t>
            </a:r>
            <a:r>
              <a:rPr lang="en-US" sz="1800" spc="-8" dirty="0">
                <a:solidFill>
                  <a:srgbClr val="FFFFFF"/>
                </a:solidFill>
                <a:latin typeface="Times New Roman" panose="02020603050405020304" pitchFamily="18" charset="0"/>
                <a:cs typeface="Times New Roman" panose="02020603050405020304" pitchFamily="18" charset="0"/>
              </a:rPr>
              <a:t> </a:t>
            </a:r>
            <a:r>
              <a:rPr lang="en-US" sz="1800" spc="-4" dirty="0">
                <a:solidFill>
                  <a:srgbClr val="FFFFFF"/>
                </a:solidFill>
                <a:latin typeface="Times New Roman" panose="02020603050405020304" pitchFamily="18" charset="0"/>
                <a:cs typeface="Times New Roman" panose="02020603050405020304" pitchFamily="18" charset="0"/>
              </a:rPr>
              <a:t>stones,</a:t>
            </a:r>
            <a:r>
              <a:rPr lang="en-US" sz="1800" spc="-19"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Mud</a:t>
            </a:r>
            <a:r>
              <a:rPr lang="en-US" sz="1800" spc="-4"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and </a:t>
            </a:r>
            <a:r>
              <a:rPr lang="en-US" sz="1800" spc="-420" dirty="0">
                <a:solidFill>
                  <a:srgbClr val="FFFFFF"/>
                </a:solidFill>
                <a:latin typeface="Times New Roman" panose="02020603050405020304" pitchFamily="18" charset="0"/>
                <a:cs typeface="Times New Roman" panose="02020603050405020304" pitchFamily="18" charset="0"/>
              </a:rPr>
              <a:t> </a:t>
            </a:r>
            <a:r>
              <a:rPr lang="en-US" sz="1800" spc="-4" dirty="0">
                <a:solidFill>
                  <a:srgbClr val="FFFFFF"/>
                </a:solidFill>
                <a:latin typeface="Times New Roman" panose="02020603050405020304" pitchFamily="18" charset="0"/>
                <a:cs typeface="Times New Roman" panose="02020603050405020304" pitchFamily="18" charset="0"/>
              </a:rPr>
              <a:t>Bricks.</a:t>
            </a:r>
            <a:endParaRPr lang="en-US" sz="1800" dirty="0">
              <a:latin typeface="Times New Roman" panose="02020603050405020304" pitchFamily="18" charset="0"/>
              <a:cs typeface="Times New Roman" panose="02020603050405020304" pitchFamily="18" charset="0"/>
            </a:endParaRPr>
          </a:p>
          <a:p>
            <a:pPr marL="225743" marR="224314" algn="ctr">
              <a:lnSpc>
                <a:spcPct val="139600"/>
              </a:lnSpc>
              <a:spcBef>
                <a:spcPts val="1028"/>
              </a:spcBef>
            </a:pPr>
            <a:r>
              <a:rPr lang="en-US" sz="1800" dirty="0">
                <a:solidFill>
                  <a:srgbClr val="FFFFFF"/>
                </a:solidFill>
                <a:latin typeface="Times New Roman" panose="02020603050405020304" pitchFamily="18" charset="0"/>
                <a:cs typeface="Times New Roman" panose="02020603050405020304" pitchFamily="18" charset="0"/>
              </a:rPr>
              <a:t>These </a:t>
            </a:r>
            <a:r>
              <a:rPr lang="en-US" sz="1800" spc="-4" dirty="0">
                <a:solidFill>
                  <a:srgbClr val="FFFFFF"/>
                </a:solidFill>
                <a:latin typeface="Times New Roman" panose="02020603050405020304" pitchFamily="18" charset="0"/>
                <a:cs typeface="Times New Roman" panose="02020603050405020304" pitchFamily="18" charset="0"/>
              </a:rPr>
              <a:t>items were the </a:t>
            </a:r>
            <a:r>
              <a:rPr lang="en-US" sz="1800" dirty="0">
                <a:solidFill>
                  <a:srgbClr val="FFFFFF"/>
                </a:solidFill>
                <a:latin typeface="Times New Roman" panose="02020603050405020304" pitchFamily="18" charset="0"/>
                <a:cs typeface="Times New Roman" panose="02020603050405020304" pitchFamily="18" charset="0"/>
              </a:rPr>
              <a:t>wall </a:t>
            </a:r>
            <a:r>
              <a:rPr lang="en-US" sz="1800" spc="-4" dirty="0">
                <a:solidFill>
                  <a:srgbClr val="FFFFFF"/>
                </a:solidFill>
                <a:latin typeface="Times New Roman" panose="02020603050405020304" pitchFamily="18" charset="0"/>
                <a:cs typeface="Times New Roman" panose="02020603050405020304" pitchFamily="18" charset="0"/>
              </a:rPr>
              <a:t>materials </a:t>
            </a:r>
            <a:r>
              <a:rPr lang="en-US" sz="1800" dirty="0">
                <a:solidFill>
                  <a:srgbClr val="FFFFFF"/>
                </a:solidFill>
                <a:latin typeface="Times New Roman" panose="02020603050405020304" pitchFamily="18" charset="0"/>
                <a:cs typeface="Times New Roman" panose="02020603050405020304" pitchFamily="18" charset="0"/>
              </a:rPr>
              <a:t>for </a:t>
            </a:r>
            <a:r>
              <a:rPr lang="en-US" sz="1800" spc="-424"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the </a:t>
            </a:r>
            <a:r>
              <a:rPr lang="en-US" sz="1800" spc="-4" dirty="0">
                <a:solidFill>
                  <a:srgbClr val="FFFFFF"/>
                </a:solidFill>
                <a:latin typeface="Times New Roman" panose="02020603050405020304" pitchFamily="18" charset="0"/>
                <a:cs typeface="Times New Roman" panose="02020603050405020304" pitchFamily="18" charset="0"/>
              </a:rPr>
              <a:t>spaces </a:t>
            </a:r>
            <a:r>
              <a:rPr lang="en-US" sz="1800" dirty="0">
                <a:solidFill>
                  <a:srgbClr val="FFFFFF"/>
                </a:solidFill>
                <a:latin typeface="Times New Roman" panose="02020603050405020304" pitchFamily="18" charset="0"/>
                <a:cs typeface="Times New Roman" panose="02020603050405020304" pitchFamily="18" charset="0"/>
              </a:rPr>
              <a:t>had </a:t>
            </a:r>
            <a:r>
              <a:rPr lang="en-US" sz="1800" spc="-4" dirty="0">
                <a:solidFill>
                  <a:srgbClr val="FFFFFF"/>
                </a:solidFill>
                <a:latin typeface="Times New Roman" panose="02020603050405020304" pitchFamily="18" charset="0"/>
                <a:cs typeface="Times New Roman" panose="02020603050405020304" pitchFamily="18" charset="0"/>
              </a:rPr>
              <a:t>ability </a:t>
            </a:r>
            <a:r>
              <a:rPr lang="en-US" sz="1800" dirty="0">
                <a:solidFill>
                  <a:srgbClr val="FFFFFF"/>
                </a:solidFill>
                <a:latin typeface="Times New Roman" panose="02020603050405020304" pitchFamily="18" charset="0"/>
                <a:cs typeface="Times New Roman" panose="02020603050405020304" pitchFamily="18" charset="0"/>
              </a:rPr>
              <a:t>to absorb and </a:t>
            </a:r>
            <a:r>
              <a:rPr lang="en-US" sz="1800" spc="-424"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control</a:t>
            </a:r>
            <a:r>
              <a:rPr lang="en-US" sz="1800" spc="-15" dirty="0">
                <a:solidFill>
                  <a:srgbClr val="FFFFFF"/>
                </a:solidFill>
                <a:latin typeface="Times New Roman" panose="02020603050405020304" pitchFamily="18" charset="0"/>
                <a:cs typeface="Times New Roman" panose="02020603050405020304" pitchFamily="18" charset="0"/>
              </a:rPr>
              <a:t> </a:t>
            </a:r>
            <a:r>
              <a:rPr lang="en-US" sz="1800" spc="-4" dirty="0">
                <a:solidFill>
                  <a:srgbClr val="FFFFFF"/>
                </a:solidFill>
                <a:latin typeface="Times New Roman" panose="02020603050405020304" pitchFamily="18" charset="0"/>
                <a:cs typeface="Times New Roman" panose="02020603050405020304" pitchFamily="18" charset="0"/>
              </a:rPr>
              <a:t>sound</a:t>
            </a:r>
            <a:r>
              <a:rPr lang="en-US" sz="1800" spc="-8"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as </a:t>
            </a:r>
            <a:r>
              <a:rPr lang="en-US" sz="1800" spc="-4" dirty="0">
                <a:solidFill>
                  <a:srgbClr val="FFFFFF"/>
                </a:solidFill>
                <a:latin typeface="Times New Roman" panose="02020603050405020304" pitchFamily="18" charset="0"/>
                <a:cs typeface="Times New Roman" panose="02020603050405020304" pitchFamily="18" charset="0"/>
              </a:rPr>
              <a:t>well.</a:t>
            </a:r>
            <a:endParaRPr lang="en-US" sz="1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1A6AF5C-E8EA-221D-2A2E-8DF4086712A0}"/>
              </a:ext>
            </a:extLst>
          </p:cNvPr>
          <p:cNvSpPr txBox="1"/>
          <p:nvPr/>
        </p:nvSpPr>
        <p:spPr>
          <a:xfrm>
            <a:off x="2184399" y="1978817"/>
            <a:ext cx="4572000" cy="369332"/>
          </a:xfrm>
          <a:prstGeom prst="rect">
            <a:avLst/>
          </a:prstGeom>
          <a:noFill/>
        </p:spPr>
        <p:txBody>
          <a:bodyPr wrap="square">
            <a:spAutoFit/>
          </a:bodyPr>
          <a:lstStyle/>
          <a:p>
            <a:r>
              <a:rPr lang="en-US" sz="1800" b="1" dirty="0">
                <a:latin typeface="Times New Roman" panose="02020603050405020304" pitchFamily="18" charset="0"/>
                <a:cs typeface="Times New Roman" panose="02020603050405020304" pitchFamily="18" charset="0"/>
              </a:rPr>
              <a:t>THEN</a:t>
            </a:r>
            <a:endParaRPr lang="en-US" dirty="0"/>
          </a:p>
        </p:txBody>
      </p:sp>
      <p:sp>
        <p:nvSpPr>
          <p:cNvPr id="11" name="Rectangle: Rounded Corners 10">
            <a:extLst>
              <a:ext uri="{FF2B5EF4-FFF2-40B4-BE49-F238E27FC236}">
                <a16:creationId xmlns:a16="http://schemas.microsoft.com/office/drawing/2014/main" id="{C546F0C5-8444-597C-6F5E-A6BA773BA630}"/>
              </a:ext>
            </a:extLst>
          </p:cNvPr>
          <p:cNvSpPr/>
          <p:nvPr/>
        </p:nvSpPr>
        <p:spPr>
          <a:xfrm>
            <a:off x="4721405" y="2444376"/>
            <a:ext cx="3947459" cy="3263153"/>
          </a:xfrm>
          <a:prstGeom prst="roundRect">
            <a:avLst/>
          </a:prstGeom>
          <a:gradFill flip="none" rotWithShape="1">
            <a:gsLst>
              <a:gs pos="0">
                <a:schemeClr val="tx2">
                  <a:lumMod val="90000"/>
                  <a:shade val="30000"/>
                  <a:satMod val="115000"/>
                </a:schemeClr>
              </a:gs>
              <a:gs pos="50000">
                <a:schemeClr val="tx2">
                  <a:lumMod val="90000"/>
                  <a:shade val="67500"/>
                  <a:satMod val="115000"/>
                </a:schemeClr>
              </a:gs>
              <a:gs pos="100000">
                <a:schemeClr val="tx2">
                  <a:lumMod val="90000"/>
                  <a:shade val="100000"/>
                  <a:satMod val="115000"/>
                </a:schemeClr>
              </a:gs>
            </a:gsLst>
            <a:lin ang="5400000" scaled="1"/>
            <a:tileRect/>
          </a:gradFill>
          <a:ln w="381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45B17243-981B-CFB3-935E-28757CA81AED}"/>
              </a:ext>
            </a:extLst>
          </p:cNvPr>
          <p:cNvSpPr txBox="1"/>
          <p:nvPr/>
        </p:nvSpPr>
        <p:spPr>
          <a:xfrm>
            <a:off x="4721405" y="2768024"/>
            <a:ext cx="3911609" cy="2193677"/>
          </a:xfrm>
          <a:prstGeom prst="rect">
            <a:avLst/>
          </a:prstGeom>
          <a:noFill/>
        </p:spPr>
        <p:txBody>
          <a:bodyPr wrap="square">
            <a:spAutoFit/>
          </a:bodyPr>
          <a:lstStyle/>
          <a:p>
            <a:pPr marL="102394" marR="98108" indent="-476" algn="ctr">
              <a:lnSpc>
                <a:spcPct val="139600"/>
              </a:lnSpc>
              <a:spcBef>
                <a:spcPts val="1643"/>
              </a:spcBef>
            </a:pPr>
            <a:r>
              <a:rPr lang="en-US" dirty="0">
                <a:solidFill>
                  <a:srgbClr val="FFFFFF"/>
                </a:solidFill>
                <a:latin typeface="Times New Roman" panose="02020603050405020304" pitchFamily="18" charset="0"/>
                <a:cs typeface="Times New Roman" panose="02020603050405020304" pitchFamily="18" charset="0"/>
              </a:rPr>
              <a:t>The current spaces are mainly built of blocks  and concrete, and padded with</a:t>
            </a:r>
          </a:p>
          <a:p>
            <a:pPr marL="102394" marR="98108" indent="-476" algn="ctr">
              <a:lnSpc>
                <a:spcPct val="139600"/>
              </a:lnSpc>
              <a:spcBef>
                <a:spcPts val="1643"/>
              </a:spcBef>
            </a:pPr>
            <a:r>
              <a:rPr lang="en-US" dirty="0">
                <a:solidFill>
                  <a:srgbClr val="FFFFFF"/>
                </a:solidFill>
                <a:latin typeface="Times New Roman" panose="02020603050405020304" pitchFamily="18" charset="0"/>
                <a:cs typeface="Times New Roman" panose="02020603050405020304" pitchFamily="18" charset="0"/>
              </a:rPr>
              <a:t> sound  insulation/absorptive materials, Sound  barriers and reflectors, e.g. acoustic foam  panels.</a:t>
            </a:r>
          </a:p>
        </p:txBody>
      </p:sp>
      <p:sp>
        <p:nvSpPr>
          <p:cNvPr id="13" name="TextBox 12">
            <a:extLst>
              <a:ext uri="{FF2B5EF4-FFF2-40B4-BE49-F238E27FC236}">
                <a16:creationId xmlns:a16="http://schemas.microsoft.com/office/drawing/2014/main" id="{F73E96D7-8492-DFFB-EC1E-6945E1D3C574}"/>
              </a:ext>
            </a:extLst>
          </p:cNvPr>
          <p:cNvSpPr txBox="1"/>
          <p:nvPr/>
        </p:nvSpPr>
        <p:spPr>
          <a:xfrm>
            <a:off x="6263338" y="1978817"/>
            <a:ext cx="4572000" cy="369332"/>
          </a:xfrm>
          <a:prstGeom prst="rect">
            <a:avLst/>
          </a:prstGeom>
          <a:noFill/>
        </p:spPr>
        <p:txBody>
          <a:bodyPr wrap="square">
            <a:spAutoFit/>
          </a:bodyPr>
          <a:lstStyle/>
          <a:p>
            <a:r>
              <a:rPr lang="en-US" sz="1800" b="1" dirty="0">
                <a:latin typeface="Times New Roman" panose="02020603050405020304" pitchFamily="18" charset="0"/>
                <a:cs typeface="Times New Roman" panose="02020603050405020304" pitchFamily="18" charset="0"/>
              </a:rPr>
              <a:t>NOW</a:t>
            </a:r>
            <a:endParaRPr lang="en-US" dirty="0"/>
          </a:p>
        </p:txBody>
      </p:sp>
    </p:spTree>
    <p:extLst>
      <p:ext uri="{BB962C8B-B14F-4D97-AF65-F5344CB8AC3E}">
        <p14:creationId xmlns:p14="http://schemas.microsoft.com/office/powerpoint/2010/main" val="811047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FD0A6-CA18-E522-57D3-74FC0038DDE6}"/>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1B10CCB-B0EA-5B0E-2B19-6FB4AF1AA29D}"/>
              </a:ext>
            </a:extLst>
          </p:cNvPr>
          <p:cNvSpPr/>
          <p:nvPr/>
        </p:nvSpPr>
        <p:spPr>
          <a:xfrm>
            <a:off x="642466" y="2444376"/>
            <a:ext cx="3947459" cy="3322918"/>
          </a:xfrm>
          <a:prstGeom prst="roundRect">
            <a:avLst/>
          </a:prstGeom>
          <a:gradFill flip="none" rotWithShape="1">
            <a:gsLst>
              <a:gs pos="0">
                <a:schemeClr val="tx2">
                  <a:lumMod val="90000"/>
                  <a:shade val="30000"/>
                  <a:satMod val="115000"/>
                </a:schemeClr>
              </a:gs>
              <a:gs pos="50000">
                <a:schemeClr val="tx2">
                  <a:lumMod val="90000"/>
                  <a:shade val="67500"/>
                  <a:satMod val="115000"/>
                </a:schemeClr>
              </a:gs>
              <a:gs pos="100000">
                <a:schemeClr val="tx2">
                  <a:lumMod val="90000"/>
                  <a:shade val="100000"/>
                  <a:satMod val="115000"/>
                </a:schemeClr>
              </a:gs>
            </a:gsLst>
            <a:lin ang="5400000" scaled="1"/>
            <a:tileRect/>
          </a:gradFill>
          <a:ln w="381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CC8F00A-A5AF-01E2-7F13-3A3123031967}"/>
              </a:ext>
            </a:extLst>
          </p:cNvPr>
          <p:cNvSpPr txBox="1"/>
          <p:nvPr/>
        </p:nvSpPr>
        <p:spPr>
          <a:xfrm>
            <a:off x="221130" y="376761"/>
            <a:ext cx="8725645" cy="1077218"/>
          </a:xfrm>
          <a:prstGeom prst="rect">
            <a:avLst/>
          </a:prstGeom>
          <a:noFill/>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Acoustics then and Now</a:t>
            </a:r>
          </a:p>
          <a:p>
            <a:pPr marL="342900" indent="-342900" algn="just">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Design and Materials Application Techniques:</a:t>
            </a:r>
          </a:p>
        </p:txBody>
      </p:sp>
      <p:sp>
        <p:nvSpPr>
          <p:cNvPr id="3" name="TextBox 2">
            <a:extLst>
              <a:ext uri="{FF2B5EF4-FFF2-40B4-BE49-F238E27FC236}">
                <a16:creationId xmlns:a16="http://schemas.microsoft.com/office/drawing/2014/main" id="{8731734C-F0C4-0CF1-BDBB-3C1B0142A7D0}"/>
              </a:ext>
            </a:extLst>
          </p:cNvPr>
          <p:cNvSpPr txBox="1"/>
          <p:nvPr/>
        </p:nvSpPr>
        <p:spPr>
          <a:xfrm>
            <a:off x="576726" y="2773996"/>
            <a:ext cx="4078941" cy="2756909"/>
          </a:xfrm>
          <a:prstGeom prst="rect">
            <a:avLst/>
          </a:prstGeom>
          <a:noFill/>
        </p:spPr>
        <p:txBody>
          <a:bodyPr wrap="square">
            <a:spAutoFit/>
          </a:bodyPr>
          <a:lstStyle/>
          <a:p>
            <a:pPr algn="ctr">
              <a:spcBef>
                <a:spcPts val="472"/>
              </a:spcBef>
            </a:pPr>
            <a:r>
              <a:rPr lang="en-US" sz="1800" spc="4" dirty="0">
                <a:solidFill>
                  <a:srgbClr val="FFFFFF"/>
                </a:solidFill>
                <a:latin typeface="Times New Roman" panose="02020603050405020304" pitchFamily="18" charset="0"/>
                <a:cs typeface="Times New Roman" panose="02020603050405020304" pitchFamily="18" charset="0"/>
              </a:rPr>
              <a:t>The</a:t>
            </a:r>
            <a:r>
              <a:rPr lang="en-US" sz="1800" spc="-26" dirty="0">
                <a:solidFill>
                  <a:srgbClr val="FFFFFF"/>
                </a:solidFill>
                <a:latin typeface="Times New Roman" panose="02020603050405020304" pitchFamily="18" charset="0"/>
                <a:cs typeface="Times New Roman" panose="02020603050405020304" pitchFamily="18" charset="0"/>
              </a:rPr>
              <a:t> </a:t>
            </a:r>
            <a:r>
              <a:rPr lang="en-US" sz="1800" spc="-4" dirty="0">
                <a:solidFill>
                  <a:srgbClr val="FFFFFF"/>
                </a:solidFill>
                <a:latin typeface="Times New Roman" panose="02020603050405020304" pitchFamily="18" charset="0"/>
                <a:cs typeface="Times New Roman" panose="02020603050405020304" pitchFamily="18" charset="0"/>
              </a:rPr>
              <a:t>shapes</a:t>
            </a:r>
            <a:r>
              <a:rPr lang="en-US" sz="1800" spc="-11"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of</a:t>
            </a:r>
            <a:r>
              <a:rPr lang="en-US" sz="1800" spc="-11"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Halls of</a:t>
            </a:r>
            <a:r>
              <a:rPr lang="en-US" sz="1800" spc="-8"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the</a:t>
            </a:r>
            <a:r>
              <a:rPr lang="en-US" sz="1800" spc="-11"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past</a:t>
            </a:r>
            <a:r>
              <a:rPr lang="en-US" sz="1800" spc="-19"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were </a:t>
            </a:r>
            <a:r>
              <a:rPr lang="en-US" sz="1800" spc="-4" dirty="0">
                <a:solidFill>
                  <a:srgbClr val="FFFFFF"/>
                </a:solidFill>
                <a:latin typeface="Times New Roman" panose="02020603050405020304" pitchFamily="18" charset="0"/>
                <a:cs typeface="Times New Roman" panose="02020603050405020304" pitchFamily="18" charset="0"/>
              </a:rPr>
              <a:t>mainly</a:t>
            </a:r>
            <a:endParaRPr lang="en-US" sz="1800" dirty="0">
              <a:latin typeface="Times New Roman" panose="02020603050405020304" pitchFamily="18" charset="0"/>
              <a:cs typeface="Times New Roman" panose="02020603050405020304" pitchFamily="18" charset="0"/>
            </a:endParaRPr>
          </a:p>
          <a:p>
            <a:pPr algn="ctr">
              <a:spcBef>
                <a:spcPts val="724"/>
              </a:spcBef>
            </a:pPr>
            <a:r>
              <a:rPr lang="en-US" sz="1800" dirty="0">
                <a:solidFill>
                  <a:srgbClr val="FFFFFF"/>
                </a:solidFill>
                <a:latin typeface="Times New Roman" panose="02020603050405020304" pitchFamily="18" charset="0"/>
                <a:cs typeface="Times New Roman" panose="02020603050405020304" pitchFamily="18" charset="0"/>
              </a:rPr>
              <a:t>rectangular</a:t>
            </a:r>
            <a:r>
              <a:rPr lang="en-US" sz="1800" spc="-19" dirty="0">
                <a:solidFill>
                  <a:srgbClr val="FFFFFF"/>
                </a:solidFill>
                <a:latin typeface="Times New Roman" panose="02020603050405020304" pitchFamily="18" charset="0"/>
                <a:cs typeface="Times New Roman" panose="02020603050405020304" pitchFamily="18" charset="0"/>
              </a:rPr>
              <a:t> </a:t>
            </a:r>
            <a:r>
              <a:rPr lang="en-US" sz="1800" spc="-4" dirty="0">
                <a:solidFill>
                  <a:srgbClr val="FFFFFF"/>
                </a:solidFill>
                <a:latin typeface="Times New Roman" panose="02020603050405020304" pitchFamily="18" charset="0"/>
                <a:cs typeface="Times New Roman" panose="02020603050405020304" pitchFamily="18" charset="0"/>
              </a:rPr>
              <a:t>irrespective</a:t>
            </a:r>
            <a:r>
              <a:rPr lang="en-US" sz="1800" dirty="0">
                <a:solidFill>
                  <a:srgbClr val="FFFFFF"/>
                </a:solidFill>
                <a:latin typeface="Times New Roman" panose="02020603050405020304" pitchFamily="18" charset="0"/>
                <a:cs typeface="Times New Roman" panose="02020603050405020304" pitchFamily="18" charset="0"/>
              </a:rPr>
              <a:t> of</a:t>
            </a:r>
            <a:r>
              <a:rPr lang="en-US" sz="1800" spc="-8"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the</a:t>
            </a:r>
            <a:r>
              <a:rPr lang="en-US" sz="1800" spc="-8" dirty="0">
                <a:solidFill>
                  <a:srgbClr val="FFFFFF"/>
                </a:solidFill>
                <a:latin typeface="Times New Roman" panose="02020603050405020304" pitchFamily="18" charset="0"/>
                <a:cs typeface="Times New Roman" panose="02020603050405020304" pitchFamily="18" charset="0"/>
              </a:rPr>
              <a:t> </a:t>
            </a:r>
            <a:r>
              <a:rPr lang="en-US" sz="1800" spc="-4" dirty="0">
                <a:solidFill>
                  <a:srgbClr val="FFFFFF"/>
                </a:solidFill>
                <a:latin typeface="Times New Roman" panose="02020603050405020304" pitchFamily="18" charset="0"/>
                <a:cs typeface="Times New Roman" panose="02020603050405020304" pitchFamily="18" charset="0"/>
              </a:rPr>
              <a:t>capacity.</a:t>
            </a:r>
            <a:endParaRPr lang="en-US" sz="1800" dirty="0">
              <a:latin typeface="Times New Roman" panose="02020603050405020304" pitchFamily="18" charset="0"/>
              <a:cs typeface="Times New Roman" panose="02020603050405020304" pitchFamily="18" charset="0"/>
            </a:endParaRPr>
          </a:p>
          <a:p>
            <a:pPr algn="ctr">
              <a:spcBef>
                <a:spcPts val="1680"/>
              </a:spcBef>
            </a:pPr>
            <a:r>
              <a:rPr lang="en-US" sz="1800" dirty="0">
                <a:solidFill>
                  <a:srgbClr val="FFFFFF"/>
                </a:solidFill>
                <a:latin typeface="Times New Roman" panose="02020603050405020304" pitchFamily="18" charset="0"/>
                <a:cs typeface="Times New Roman" panose="02020603050405020304" pitchFamily="18" charset="0"/>
              </a:rPr>
              <a:t>They</a:t>
            </a:r>
            <a:r>
              <a:rPr lang="en-US" sz="1800" spc="-23"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also</a:t>
            </a:r>
            <a:r>
              <a:rPr lang="en-US" sz="1800" spc="-8"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had</a:t>
            </a:r>
            <a:r>
              <a:rPr lang="en-US" sz="1800" spc="-11"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curved</a:t>
            </a:r>
            <a:r>
              <a:rPr lang="en-US" sz="1800" spc="-11" dirty="0">
                <a:solidFill>
                  <a:srgbClr val="FFFFFF"/>
                </a:solidFill>
                <a:latin typeface="Times New Roman" panose="02020603050405020304" pitchFamily="18" charset="0"/>
                <a:cs typeface="Times New Roman" panose="02020603050405020304" pitchFamily="18" charset="0"/>
              </a:rPr>
              <a:t> </a:t>
            </a:r>
            <a:r>
              <a:rPr lang="en-US" sz="1800" spc="-4" dirty="0">
                <a:solidFill>
                  <a:srgbClr val="FFFFFF"/>
                </a:solidFill>
                <a:latin typeface="Times New Roman" panose="02020603050405020304" pitchFamily="18" charset="0"/>
                <a:cs typeface="Times New Roman" panose="02020603050405020304" pitchFamily="18" charset="0"/>
              </a:rPr>
              <a:t>ceiling</a:t>
            </a:r>
            <a:r>
              <a:rPr lang="en-US" sz="1800" spc="11" dirty="0">
                <a:solidFill>
                  <a:srgbClr val="FFFFFF"/>
                </a:solidFill>
                <a:latin typeface="Times New Roman" panose="02020603050405020304" pitchFamily="18" charset="0"/>
                <a:cs typeface="Times New Roman" panose="02020603050405020304" pitchFamily="18" charset="0"/>
              </a:rPr>
              <a:t> </a:t>
            </a:r>
            <a:r>
              <a:rPr lang="en-US" sz="1800" spc="-4" dirty="0">
                <a:solidFill>
                  <a:srgbClr val="FFFFFF"/>
                </a:solidFill>
                <a:latin typeface="Times New Roman" panose="02020603050405020304" pitchFamily="18" charset="0"/>
                <a:cs typeface="Times New Roman" panose="02020603050405020304" pitchFamily="18" charset="0"/>
              </a:rPr>
              <a:t>shapes.</a:t>
            </a:r>
            <a:endParaRPr lang="en-US" sz="1800" dirty="0">
              <a:latin typeface="Times New Roman" panose="02020603050405020304" pitchFamily="18" charset="0"/>
              <a:cs typeface="Times New Roman" panose="02020603050405020304" pitchFamily="18" charset="0"/>
            </a:endParaRPr>
          </a:p>
          <a:p>
            <a:pPr marL="87154" marR="81915" algn="ctr">
              <a:lnSpc>
                <a:spcPct val="139500"/>
              </a:lnSpc>
              <a:spcBef>
                <a:spcPts val="982"/>
              </a:spcBef>
            </a:pPr>
            <a:r>
              <a:rPr lang="en-US" sz="1800" spc="-4" dirty="0">
                <a:solidFill>
                  <a:srgbClr val="FFFFFF"/>
                </a:solidFill>
                <a:latin typeface="Times New Roman" panose="02020603050405020304" pitchFamily="18" charset="0"/>
                <a:cs typeface="Times New Roman" panose="02020603050405020304" pitchFamily="18" charset="0"/>
              </a:rPr>
              <a:t>Materials</a:t>
            </a:r>
            <a:r>
              <a:rPr lang="en-US" sz="1800" spc="-19"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application</a:t>
            </a:r>
            <a:r>
              <a:rPr lang="en-US" sz="1800" spc="-11"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techniques</a:t>
            </a:r>
            <a:r>
              <a:rPr lang="en-US" sz="1800" spc="-30"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were</a:t>
            </a:r>
            <a:r>
              <a:rPr lang="en-US" sz="1800" spc="-8"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crude </a:t>
            </a:r>
            <a:r>
              <a:rPr lang="en-US" sz="1800" spc="-398"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as opposed to technology aided </a:t>
            </a:r>
            <a:r>
              <a:rPr lang="en-US" sz="1800" spc="-4" dirty="0">
                <a:solidFill>
                  <a:srgbClr val="FFFFFF"/>
                </a:solidFill>
                <a:latin typeface="Times New Roman" panose="02020603050405020304" pitchFamily="18" charset="0"/>
                <a:cs typeface="Times New Roman" panose="02020603050405020304" pitchFamily="18" charset="0"/>
              </a:rPr>
              <a:t>application </a:t>
            </a:r>
            <a:r>
              <a:rPr lang="en-US" sz="1800" spc="-401"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techniques</a:t>
            </a:r>
            <a:r>
              <a:rPr lang="en-US" sz="1800" spc="-19"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of</a:t>
            </a:r>
            <a:r>
              <a:rPr lang="en-US" sz="1800" spc="-8"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today.</a:t>
            </a:r>
            <a:endParaRPr lang="en-US" sz="1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D95E8C9-E3BE-031D-E3C0-29FFA1239CF4}"/>
              </a:ext>
            </a:extLst>
          </p:cNvPr>
          <p:cNvSpPr txBox="1"/>
          <p:nvPr/>
        </p:nvSpPr>
        <p:spPr>
          <a:xfrm>
            <a:off x="2184399" y="1978817"/>
            <a:ext cx="4572000" cy="369332"/>
          </a:xfrm>
          <a:prstGeom prst="rect">
            <a:avLst/>
          </a:prstGeom>
          <a:noFill/>
        </p:spPr>
        <p:txBody>
          <a:bodyPr wrap="square">
            <a:spAutoFit/>
          </a:bodyPr>
          <a:lstStyle/>
          <a:p>
            <a:r>
              <a:rPr lang="en-US" sz="1800" b="1" dirty="0">
                <a:latin typeface="Times New Roman" panose="02020603050405020304" pitchFamily="18" charset="0"/>
                <a:cs typeface="Times New Roman" panose="02020603050405020304" pitchFamily="18" charset="0"/>
              </a:rPr>
              <a:t>THEN</a:t>
            </a:r>
            <a:endParaRPr lang="en-US" dirty="0"/>
          </a:p>
        </p:txBody>
      </p:sp>
      <p:sp>
        <p:nvSpPr>
          <p:cNvPr id="11" name="Rectangle: Rounded Corners 10">
            <a:extLst>
              <a:ext uri="{FF2B5EF4-FFF2-40B4-BE49-F238E27FC236}">
                <a16:creationId xmlns:a16="http://schemas.microsoft.com/office/drawing/2014/main" id="{BD63549E-2F98-B4E9-32FE-7D5B562AF113}"/>
              </a:ext>
            </a:extLst>
          </p:cNvPr>
          <p:cNvSpPr/>
          <p:nvPr/>
        </p:nvSpPr>
        <p:spPr>
          <a:xfrm>
            <a:off x="4721405" y="2444376"/>
            <a:ext cx="3947459" cy="3263153"/>
          </a:xfrm>
          <a:prstGeom prst="roundRect">
            <a:avLst/>
          </a:prstGeom>
          <a:gradFill flip="none" rotWithShape="1">
            <a:gsLst>
              <a:gs pos="0">
                <a:schemeClr val="tx2">
                  <a:lumMod val="90000"/>
                  <a:shade val="30000"/>
                  <a:satMod val="115000"/>
                </a:schemeClr>
              </a:gs>
              <a:gs pos="50000">
                <a:schemeClr val="tx2">
                  <a:lumMod val="90000"/>
                  <a:shade val="67500"/>
                  <a:satMod val="115000"/>
                </a:schemeClr>
              </a:gs>
              <a:gs pos="100000">
                <a:schemeClr val="tx2">
                  <a:lumMod val="90000"/>
                  <a:shade val="100000"/>
                  <a:satMod val="115000"/>
                </a:schemeClr>
              </a:gs>
            </a:gsLst>
            <a:lin ang="5400000" scaled="1"/>
            <a:tileRect/>
          </a:gradFill>
          <a:ln w="381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A8628BD-71DC-1819-4AB2-AE560220A40D}"/>
              </a:ext>
            </a:extLst>
          </p:cNvPr>
          <p:cNvSpPr txBox="1"/>
          <p:nvPr/>
        </p:nvSpPr>
        <p:spPr>
          <a:xfrm>
            <a:off x="4721405" y="2768024"/>
            <a:ext cx="3911609" cy="2487861"/>
          </a:xfrm>
          <a:prstGeom prst="rect">
            <a:avLst/>
          </a:prstGeom>
          <a:noFill/>
        </p:spPr>
        <p:txBody>
          <a:bodyPr wrap="square">
            <a:spAutoFit/>
          </a:bodyPr>
          <a:lstStyle/>
          <a:p>
            <a:pPr marL="93821" algn="ctr">
              <a:spcBef>
                <a:spcPts val="472"/>
              </a:spcBef>
            </a:pPr>
            <a:r>
              <a:rPr lang="en-US" sz="1800" spc="4" dirty="0">
                <a:solidFill>
                  <a:srgbClr val="FFFFFF"/>
                </a:solidFill>
                <a:latin typeface="Times New Roman" panose="02020603050405020304" pitchFamily="18" charset="0"/>
                <a:cs typeface="Times New Roman" panose="02020603050405020304" pitchFamily="18" charset="0"/>
              </a:rPr>
              <a:t>The</a:t>
            </a:r>
            <a:r>
              <a:rPr lang="en-US" sz="1800" spc="-23"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new</a:t>
            </a:r>
            <a:r>
              <a:rPr lang="en-US" sz="1800" spc="-8"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Halls</a:t>
            </a:r>
            <a:r>
              <a:rPr lang="en-US" sz="1800" spc="-8"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come</a:t>
            </a:r>
            <a:r>
              <a:rPr lang="en-US" sz="1800" spc="-15"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with </a:t>
            </a:r>
            <a:r>
              <a:rPr lang="en-US" sz="1800" spc="-4" dirty="0">
                <a:solidFill>
                  <a:srgbClr val="FFFFFF"/>
                </a:solidFill>
                <a:latin typeface="Times New Roman" panose="02020603050405020304" pitchFamily="18" charset="0"/>
                <a:cs typeface="Times New Roman" panose="02020603050405020304" pitchFamily="18" charset="0"/>
              </a:rPr>
              <a:t>varieties</a:t>
            </a:r>
            <a:r>
              <a:rPr lang="en-US" sz="1800" spc="-11"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of</a:t>
            </a:r>
            <a:r>
              <a:rPr lang="en-US" sz="1800" spc="4" dirty="0">
                <a:solidFill>
                  <a:srgbClr val="FFFFFF"/>
                </a:solidFill>
                <a:latin typeface="Times New Roman" panose="02020603050405020304" pitchFamily="18" charset="0"/>
                <a:cs typeface="Times New Roman" panose="02020603050405020304" pitchFamily="18" charset="0"/>
              </a:rPr>
              <a:t> </a:t>
            </a:r>
            <a:r>
              <a:rPr lang="en-US" sz="1800" spc="-4" dirty="0">
                <a:solidFill>
                  <a:srgbClr val="FFFFFF"/>
                </a:solidFill>
                <a:latin typeface="Times New Roman" panose="02020603050405020304" pitchFamily="18" charset="0"/>
                <a:cs typeface="Times New Roman" panose="02020603050405020304" pitchFamily="18" charset="0"/>
              </a:rPr>
              <a:t>shapes</a:t>
            </a:r>
            <a:endParaRPr lang="en-US" sz="1800" dirty="0">
              <a:latin typeface="Times New Roman" panose="02020603050405020304" pitchFamily="18" charset="0"/>
              <a:cs typeface="Times New Roman" panose="02020603050405020304" pitchFamily="18" charset="0"/>
            </a:endParaRPr>
          </a:p>
          <a:p>
            <a:pPr marL="128111" algn="ctr">
              <a:spcBef>
                <a:spcPts val="724"/>
              </a:spcBef>
            </a:pPr>
            <a:r>
              <a:rPr lang="en-US" sz="1800" spc="-4" dirty="0">
                <a:solidFill>
                  <a:srgbClr val="FFFFFF"/>
                </a:solidFill>
                <a:latin typeface="Times New Roman" panose="02020603050405020304" pitchFamily="18" charset="0"/>
                <a:cs typeface="Times New Roman" panose="02020603050405020304" pitchFamily="18" charset="0"/>
              </a:rPr>
              <a:t>depending</a:t>
            </a:r>
            <a:r>
              <a:rPr lang="en-US" sz="1800" spc="-11"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on</a:t>
            </a:r>
            <a:r>
              <a:rPr lang="en-US" sz="1800" spc="-4" dirty="0">
                <a:solidFill>
                  <a:srgbClr val="FFFFFF"/>
                </a:solidFill>
                <a:latin typeface="Times New Roman" panose="02020603050405020304" pitchFamily="18" charset="0"/>
                <a:cs typeface="Times New Roman" panose="02020603050405020304" pitchFamily="18" charset="0"/>
              </a:rPr>
              <a:t> size</a:t>
            </a:r>
            <a:r>
              <a:rPr lang="en-US" sz="1800" spc="-8"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and</a:t>
            </a:r>
            <a:r>
              <a:rPr lang="en-US" sz="1800" spc="-4" dirty="0">
                <a:solidFill>
                  <a:srgbClr val="FFFFFF"/>
                </a:solidFill>
                <a:latin typeface="Times New Roman" panose="02020603050405020304" pitchFamily="18" charset="0"/>
                <a:cs typeface="Times New Roman" panose="02020603050405020304" pitchFamily="18" charset="0"/>
              </a:rPr>
              <a:t> capacity</a:t>
            </a:r>
            <a:r>
              <a:rPr lang="en-US" sz="1800" spc="-8"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of </a:t>
            </a:r>
            <a:r>
              <a:rPr lang="en-US" sz="1800" spc="4" dirty="0">
                <a:solidFill>
                  <a:srgbClr val="FFFFFF"/>
                </a:solidFill>
                <a:latin typeface="Times New Roman" panose="02020603050405020304" pitchFamily="18" charset="0"/>
                <a:cs typeface="Times New Roman" panose="02020603050405020304" pitchFamily="18" charset="0"/>
              </a:rPr>
              <a:t>the</a:t>
            </a:r>
            <a:r>
              <a:rPr lang="en-US" sz="1800" spc="-15"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Hall,</a:t>
            </a:r>
            <a:r>
              <a:rPr lang="en-US" dirty="0">
                <a:latin typeface="Times New Roman" panose="02020603050405020304" pitchFamily="18" charset="0"/>
                <a:cs typeface="Times New Roman" panose="02020603050405020304" pitchFamily="18" charset="0"/>
              </a:rPr>
              <a:t> </a:t>
            </a:r>
            <a:r>
              <a:rPr lang="en-US" sz="1800" spc="-4" dirty="0">
                <a:solidFill>
                  <a:srgbClr val="FFFFFF"/>
                </a:solidFill>
                <a:latin typeface="Times New Roman" panose="02020603050405020304" pitchFamily="18" charset="0"/>
                <a:cs typeface="Times New Roman" panose="02020603050405020304" pitchFamily="18" charset="0"/>
              </a:rPr>
              <a:t>e.g. semi-circular </a:t>
            </a:r>
            <a:r>
              <a:rPr lang="en-US" sz="1800" dirty="0">
                <a:solidFill>
                  <a:srgbClr val="FFFFFF"/>
                </a:solidFill>
                <a:latin typeface="Times New Roman" panose="02020603050405020304" pitchFamily="18" charset="0"/>
                <a:cs typeface="Times New Roman" panose="02020603050405020304" pitchFamily="18" charset="0"/>
              </a:rPr>
              <a:t>shape, Hexagonal </a:t>
            </a:r>
            <a:r>
              <a:rPr lang="en-US" sz="1800" spc="-4" dirty="0">
                <a:solidFill>
                  <a:srgbClr val="FFFFFF"/>
                </a:solidFill>
                <a:latin typeface="Times New Roman" panose="02020603050405020304" pitchFamily="18" charset="0"/>
                <a:cs typeface="Times New Roman" panose="02020603050405020304" pitchFamily="18" charset="0"/>
              </a:rPr>
              <a:t>shapes, </a:t>
            </a:r>
            <a:r>
              <a:rPr lang="en-US" sz="1800" spc="-401" dirty="0">
                <a:solidFill>
                  <a:srgbClr val="FFFFFF"/>
                </a:solidFill>
                <a:latin typeface="Times New Roman" panose="02020603050405020304" pitchFamily="18" charset="0"/>
                <a:cs typeface="Times New Roman" panose="02020603050405020304" pitchFamily="18" charset="0"/>
              </a:rPr>
              <a:t> </a:t>
            </a:r>
            <a:r>
              <a:rPr lang="en-US" sz="1800" spc="-4" dirty="0">
                <a:solidFill>
                  <a:srgbClr val="FFFFFF"/>
                </a:solidFill>
                <a:latin typeface="Times New Roman" panose="02020603050405020304" pitchFamily="18" charset="0"/>
                <a:cs typeface="Times New Roman" panose="02020603050405020304" pitchFamily="18" charset="0"/>
              </a:rPr>
              <a:t>sloppy</a:t>
            </a:r>
            <a:r>
              <a:rPr lang="en-US" sz="1800" spc="-15"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floors</a:t>
            </a:r>
            <a:r>
              <a:rPr lang="en-US" sz="1800" spc="-4"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and</a:t>
            </a:r>
            <a:r>
              <a:rPr lang="en-US" sz="1800" spc="-8" dirty="0">
                <a:solidFill>
                  <a:srgbClr val="FFFFFF"/>
                </a:solidFill>
                <a:latin typeface="Times New Roman" panose="02020603050405020304" pitchFamily="18" charset="0"/>
                <a:cs typeface="Times New Roman" panose="02020603050405020304" pitchFamily="18" charset="0"/>
              </a:rPr>
              <a:t> </a:t>
            </a:r>
            <a:r>
              <a:rPr lang="en-US" sz="1800" spc="-4" dirty="0">
                <a:solidFill>
                  <a:srgbClr val="FFFFFF"/>
                </a:solidFill>
                <a:latin typeface="Times New Roman" panose="02020603050405020304" pitchFamily="18" charset="0"/>
                <a:cs typeface="Times New Roman" panose="02020603050405020304" pitchFamily="18" charset="0"/>
              </a:rPr>
              <a:t>ceilings, </a:t>
            </a:r>
            <a:r>
              <a:rPr lang="en-US" sz="1800" dirty="0">
                <a:solidFill>
                  <a:srgbClr val="FFFFFF"/>
                </a:solidFill>
                <a:latin typeface="Times New Roman" panose="02020603050405020304" pitchFamily="18" charset="0"/>
                <a:cs typeface="Times New Roman" panose="02020603050405020304" pitchFamily="18" charset="0"/>
              </a:rPr>
              <a:t>etc..</a:t>
            </a:r>
            <a:r>
              <a:rPr lang="en-US" dirty="0">
                <a:latin typeface="Times New Roman" panose="02020603050405020304" pitchFamily="18" charset="0"/>
                <a:cs typeface="Times New Roman" panose="02020603050405020304" pitchFamily="18" charset="0"/>
              </a:rPr>
              <a:t> </a:t>
            </a:r>
          </a:p>
          <a:p>
            <a:pPr marL="128111" algn="ctr">
              <a:spcBef>
                <a:spcPts val="724"/>
              </a:spcBef>
            </a:pPr>
            <a:r>
              <a:rPr lang="en-US" sz="1800" dirty="0">
                <a:solidFill>
                  <a:srgbClr val="FFFFFF"/>
                </a:solidFill>
                <a:latin typeface="Times New Roman" panose="02020603050405020304" pitchFamily="18" charset="0"/>
                <a:cs typeface="Times New Roman" panose="02020603050405020304" pitchFamily="18" charset="0"/>
              </a:rPr>
              <a:t>Materials </a:t>
            </a:r>
            <a:r>
              <a:rPr lang="en-US" sz="1800" spc="-4" dirty="0">
                <a:solidFill>
                  <a:srgbClr val="FFFFFF"/>
                </a:solidFill>
                <a:latin typeface="Times New Roman" panose="02020603050405020304" pitchFamily="18" charset="0"/>
                <a:cs typeface="Times New Roman" panose="02020603050405020304" pitchFamily="18" charset="0"/>
              </a:rPr>
              <a:t>application </a:t>
            </a:r>
            <a:r>
              <a:rPr lang="en-US" sz="1800" dirty="0">
                <a:solidFill>
                  <a:srgbClr val="FFFFFF"/>
                </a:solidFill>
                <a:latin typeface="Times New Roman" panose="02020603050405020304" pitchFamily="18" charset="0"/>
                <a:cs typeface="Times New Roman" panose="02020603050405020304" pitchFamily="18" charset="0"/>
              </a:rPr>
              <a:t>techniques are </a:t>
            </a:r>
            <a:r>
              <a:rPr lang="en-US" sz="1800" spc="4"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technology</a:t>
            </a:r>
            <a:r>
              <a:rPr lang="en-US" sz="1800" spc="-34"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aided</a:t>
            </a:r>
            <a:r>
              <a:rPr lang="en-US" sz="1800" spc="-8"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and</a:t>
            </a:r>
            <a:r>
              <a:rPr lang="en-US" sz="1800" spc="-15"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of</a:t>
            </a:r>
            <a:r>
              <a:rPr lang="en-US" sz="1800" spc="-19"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high</a:t>
            </a:r>
            <a:r>
              <a:rPr lang="en-US" sz="1800" spc="-11"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quality.</a:t>
            </a:r>
            <a:endParaRPr lang="en-US" sz="1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33CAAD3F-F07C-DCAB-770A-CF5D59CD8220}"/>
              </a:ext>
            </a:extLst>
          </p:cNvPr>
          <p:cNvSpPr txBox="1"/>
          <p:nvPr/>
        </p:nvSpPr>
        <p:spPr>
          <a:xfrm>
            <a:off x="6263338" y="1978817"/>
            <a:ext cx="4572000" cy="369332"/>
          </a:xfrm>
          <a:prstGeom prst="rect">
            <a:avLst/>
          </a:prstGeom>
          <a:noFill/>
        </p:spPr>
        <p:txBody>
          <a:bodyPr wrap="square">
            <a:spAutoFit/>
          </a:bodyPr>
          <a:lstStyle/>
          <a:p>
            <a:r>
              <a:rPr lang="en-US" sz="1800" b="1" dirty="0">
                <a:latin typeface="Times New Roman" panose="02020603050405020304" pitchFamily="18" charset="0"/>
                <a:cs typeface="Times New Roman" panose="02020603050405020304" pitchFamily="18" charset="0"/>
              </a:rPr>
              <a:t>NOW</a:t>
            </a:r>
            <a:endParaRPr lang="en-US" dirty="0"/>
          </a:p>
        </p:txBody>
      </p:sp>
    </p:spTree>
    <p:extLst>
      <p:ext uri="{BB962C8B-B14F-4D97-AF65-F5344CB8AC3E}">
        <p14:creationId xmlns:p14="http://schemas.microsoft.com/office/powerpoint/2010/main" val="473357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F91A3-3C88-BCF5-D132-AE90123EEF8F}"/>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4497CA8-7A44-9706-39FE-C8469F86BF73}"/>
              </a:ext>
            </a:extLst>
          </p:cNvPr>
          <p:cNvSpPr/>
          <p:nvPr/>
        </p:nvSpPr>
        <p:spPr>
          <a:xfrm>
            <a:off x="642466" y="2444376"/>
            <a:ext cx="3947459" cy="2438400"/>
          </a:xfrm>
          <a:prstGeom prst="roundRect">
            <a:avLst/>
          </a:prstGeom>
          <a:gradFill flip="none" rotWithShape="1">
            <a:gsLst>
              <a:gs pos="0">
                <a:schemeClr val="tx2">
                  <a:lumMod val="90000"/>
                  <a:shade val="30000"/>
                  <a:satMod val="115000"/>
                </a:schemeClr>
              </a:gs>
              <a:gs pos="50000">
                <a:schemeClr val="tx2">
                  <a:lumMod val="90000"/>
                  <a:shade val="67500"/>
                  <a:satMod val="115000"/>
                </a:schemeClr>
              </a:gs>
              <a:gs pos="100000">
                <a:schemeClr val="tx2">
                  <a:lumMod val="90000"/>
                  <a:shade val="100000"/>
                  <a:satMod val="115000"/>
                </a:schemeClr>
              </a:gs>
            </a:gsLst>
            <a:lin ang="5400000" scaled="1"/>
            <a:tileRect/>
          </a:gradFill>
          <a:ln w="381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1539B37C-8249-79F6-0C5F-65A27FA80443}"/>
              </a:ext>
            </a:extLst>
          </p:cNvPr>
          <p:cNvSpPr txBox="1"/>
          <p:nvPr/>
        </p:nvSpPr>
        <p:spPr>
          <a:xfrm>
            <a:off x="221130" y="376761"/>
            <a:ext cx="8725645" cy="1077218"/>
          </a:xfrm>
          <a:prstGeom prst="rect">
            <a:avLst/>
          </a:prstGeom>
          <a:noFill/>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Acoustics then and Now</a:t>
            </a:r>
          </a:p>
          <a:p>
            <a:pPr marL="342900" indent="-342900" algn="just">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b="1" spc="-4" dirty="0">
                <a:latin typeface="Times New Roman" panose="02020603050405020304" pitchFamily="18" charset="0"/>
                <a:cs typeface="Times New Roman" panose="02020603050405020304" pitchFamily="18" charset="0"/>
              </a:rPr>
              <a:t>Quality</a:t>
            </a:r>
            <a:r>
              <a:rPr lang="en-US" sz="2000" b="1" spc="26"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and</a:t>
            </a:r>
            <a:r>
              <a:rPr lang="en-US" sz="2000" b="1" spc="-8" dirty="0">
                <a:latin typeface="Times New Roman" panose="02020603050405020304" pitchFamily="18" charset="0"/>
                <a:cs typeface="Times New Roman" panose="02020603050405020304" pitchFamily="18" charset="0"/>
              </a:rPr>
              <a:t> </a:t>
            </a:r>
            <a:r>
              <a:rPr lang="en-US" sz="2000" b="1" spc="-4" dirty="0">
                <a:latin typeface="Times New Roman" panose="02020603050405020304" pitchFamily="18" charset="0"/>
                <a:cs typeface="Times New Roman" panose="02020603050405020304" pitchFamily="18" charset="0"/>
              </a:rPr>
              <a:t>Durability</a:t>
            </a:r>
            <a:r>
              <a:rPr lang="en-US" sz="2000" b="1" spc="3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of</a:t>
            </a:r>
            <a:r>
              <a:rPr lang="en-US" sz="2000" b="1" spc="-1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Materials</a:t>
            </a:r>
            <a:r>
              <a:rPr lang="en-US" sz="2000" b="1" spc="-8"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Used:</a:t>
            </a:r>
          </a:p>
        </p:txBody>
      </p:sp>
      <p:sp>
        <p:nvSpPr>
          <p:cNvPr id="3" name="TextBox 2">
            <a:extLst>
              <a:ext uri="{FF2B5EF4-FFF2-40B4-BE49-F238E27FC236}">
                <a16:creationId xmlns:a16="http://schemas.microsoft.com/office/drawing/2014/main" id="{BAE97D0C-4984-7F71-E74A-31EF103508D8}"/>
              </a:ext>
            </a:extLst>
          </p:cNvPr>
          <p:cNvSpPr txBox="1"/>
          <p:nvPr/>
        </p:nvSpPr>
        <p:spPr>
          <a:xfrm>
            <a:off x="576724" y="2866325"/>
            <a:ext cx="4078941" cy="1643527"/>
          </a:xfrm>
          <a:prstGeom prst="rect">
            <a:avLst/>
          </a:prstGeom>
          <a:noFill/>
        </p:spPr>
        <p:txBody>
          <a:bodyPr wrap="square">
            <a:spAutoFit/>
          </a:bodyPr>
          <a:lstStyle/>
          <a:p>
            <a:pPr marL="71914" marR="70009" indent="1429" algn="ctr">
              <a:lnSpc>
                <a:spcPct val="139600"/>
              </a:lnSpc>
              <a:spcBef>
                <a:spcPts val="2074"/>
              </a:spcBef>
            </a:pPr>
            <a:r>
              <a:rPr lang="en-US" dirty="0">
                <a:solidFill>
                  <a:srgbClr val="FFFFFF"/>
                </a:solidFill>
                <a:latin typeface="Times New Roman" panose="02020603050405020304" pitchFamily="18" charset="0"/>
                <a:cs typeface="Times New Roman" panose="02020603050405020304" pitchFamily="18" charset="0"/>
              </a:rPr>
              <a:t>Materials were </a:t>
            </a:r>
            <a:r>
              <a:rPr lang="en-US" spc="-4" dirty="0">
                <a:solidFill>
                  <a:srgbClr val="FFFFFF"/>
                </a:solidFill>
                <a:latin typeface="Times New Roman" panose="02020603050405020304" pitchFamily="18" charset="0"/>
                <a:cs typeface="Times New Roman" panose="02020603050405020304" pitchFamily="18" charset="0"/>
              </a:rPr>
              <a:t>largely </a:t>
            </a:r>
            <a:r>
              <a:rPr lang="en-US" dirty="0">
                <a:solidFill>
                  <a:srgbClr val="FFFFFF"/>
                </a:solidFill>
                <a:latin typeface="Times New Roman" panose="02020603050405020304" pitchFamily="18" charset="0"/>
                <a:cs typeface="Times New Roman" panose="02020603050405020304" pitchFamily="18" charset="0"/>
              </a:rPr>
              <a:t>very natural </a:t>
            </a:r>
            <a:r>
              <a:rPr lang="en-US" spc="4" dirty="0">
                <a:solidFill>
                  <a:srgbClr val="FFFFFF"/>
                </a:solidFill>
                <a:latin typeface="Times New Roman" panose="02020603050405020304" pitchFamily="18" charset="0"/>
                <a:cs typeface="Times New Roman" panose="02020603050405020304" pitchFamily="18" charset="0"/>
              </a:rPr>
              <a:t> </a:t>
            </a:r>
            <a:r>
              <a:rPr lang="en-US" dirty="0">
                <a:solidFill>
                  <a:srgbClr val="FFFFFF"/>
                </a:solidFill>
                <a:latin typeface="Times New Roman" panose="02020603050405020304" pitchFamily="18" charset="0"/>
                <a:cs typeface="Times New Roman" panose="02020603050405020304" pitchFamily="18" charset="0"/>
              </a:rPr>
              <a:t>with </a:t>
            </a:r>
            <a:r>
              <a:rPr lang="en-US" spc="-4" dirty="0">
                <a:solidFill>
                  <a:srgbClr val="FFFFFF"/>
                </a:solidFill>
                <a:latin typeface="Times New Roman" panose="02020603050405020304" pitchFamily="18" charset="0"/>
                <a:cs typeface="Times New Roman" panose="02020603050405020304" pitchFamily="18" charset="0"/>
              </a:rPr>
              <a:t>little </a:t>
            </a:r>
            <a:r>
              <a:rPr lang="en-US" dirty="0">
                <a:solidFill>
                  <a:srgbClr val="FFFFFF"/>
                </a:solidFill>
                <a:latin typeface="Times New Roman" panose="02020603050405020304" pitchFamily="18" charset="0"/>
                <a:cs typeface="Times New Roman" panose="02020603050405020304" pitchFamily="18" charset="0"/>
              </a:rPr>
              <a:t>or no proper </a:t>
            </a:r>
            <a:r>
              <a:rPr lang="en-US" spc="-4" dirty="0">
                <a:solidFill>
                  <a:srgbClr val="FFFFFF"/>
                </a:solidFill>
                <a:latin typeface="Times New Roman" panose="02020603050405020304" pitchFamily="18" charset="0"/>
                <a:cs typeface="Times New Roman" panose="02020603050405020304" pitchFamily="18" charset="0"/>
              </a:rPr>
              <a:t>industrial </a:t>
            </a:r>
            <a:r>
              <a:rPr lang="en-US" dirty="0">
                <a:solidFill>
                  <a:srgbClr val="FFFFFF"/>
                </a:solidFill>
                <a:latin typeface="Times New Roman" panose="02020603050405020304" pitchFamily="18" charset="0"/>
                <a:cs typeface="Times New Roman" panose="02020603050405020304" pitchFamily="18" charset="0"/>
              </a:rPr>
              <a:t> </a:t>
            </a:r>
            <a:r>
              <a:rPr lang="en-US" spc="-4" dirty="0">
                <a:solidFill>
                  <a:srgbClr val="FFFFFF"/>
                </a:solidFill>
                <a:latin typeface="Times New Roman" panose="02020603050405020304" pitchFamily="18" charset="0"/>
                <a:cs typeface="Times New Roman" panose="02020603050405020304" pitchFamily="18" charset="0"/>
              </a:rPr>
              <a:t>chemical treatments </a:t>
            </a:r>
            <a:r>
              <a:rPr lang="en-US" dirty="0">
                <a:solidFill>
                  <a:srgbClr val="FFFFFF"/>
                </a:solidFill>
                <a:latin typeface="Times New Roman" panose="02020603050405020304" pitchFamily="18" charset="0"/>
                <a:cs typeface="Times New Roman" panose="02020603050405020304" pitchFamily="18" charset="0"/>
              </a:rPr>
              <a:t>to </a:t>
            </a:r>
            <a:r>
              <a:rPr lang="en-US" spc="-4" dirty="0">
                <a:solidFill>
                  <a:srgbClr val="FFFFFF"/>
                </a:solidFill>
                <a:latin typeface="Times New Roman" panose="02020603050405020304" pitchFamily="18" charset="0"/>
                <a:cs typeface="Times New Roman" panose="02020603050405020304" pitchFamily="18" charset="0"/>
              </a:rPr>
              <a:t>improve </a:t>
            </a:r>
            <a:r>
              <a:rPr lang="en-US" dirty="0">
                <a:solidFill>
                  <a:srgbClr val="FFFFFF"/>
                </a:solidFill>
                <a:latin typeface="Times New Roman" panose="02020603050405020304" pitchFamily="18" charset="0"/>
                <a:cs typeface="Times New Roman" panose="02020603050405020304" pitchFamily="18" charset="0"/>
              </a:rPr>
              <a:t>their </a:t>
            </a:r>
            <a:r>
              <a:rPr lang="en-US" spc="-484" dirty="0">
                <a:solidFill>
                  <a:srgbClr val="FFFFFF"/>
                </a:solidFill>
                <a:latin typeface="Times New Roman" panose="02020603050405020304" pitchFamily="18" charset="0"/>
                <a:cs typeface="Times New Roman" panose="02020603050405020304" pitchFamily="18" charset="0"/>
              </a:rPr>
              <a:t> </a:t>
            </a:r>
            <a:r>
              <a:rPr lang="en-US" spc="-4" dirty="0">
                <a:solidFill>
                  <a:srgbClr val="FFFFFF"/>
                </a:solidFill>
                <a:latin typeface="Times New Roman" panose="02020603050405020304" pitchFamily="18" charset="0"/>
                <a:cs typeface="Times New Roman" panose="02020603050405020304" pitchFamily="18" charset="0"/>
              </a:rPr>
              <a:t>quality</a:t>
            </a:r>
            <a:r>
              <a:rPr lang="en-US" dirty="0">
                <a:solidFill>
                  <a:srgbClr val="FFFFFF"/>
                </a:solidFill>
                <a:latin typeface="Times New Roman" panose="02020603050405020304" pitchFamily="18" charset="0"/>
                <a:cs typeface="Times New Roman" panose="02020603050405020304" pitchFamily="18" charset="0"/>
              </a:rPr>
              <a:t> and </a:t>
            </a:r>
            <a:r>
              <a:rPr lang="en-US" spc="-4" dirty="0">
                <a:solidFill>
                  <a:srgbClr val="FFFFFF"/>
                </a:solidFill>
                <a:latin typeface="Times New Roman" panose="02020603050405020304" pitchFamily="18" charset="0"/>
                <a:cs typeface="Times New Roman" panose="02020603050405020304" pitchFamily="18" charset="0"/>
              </a:rPr>
              <a:t>prolong</a:t>
            </a:r>
            <a:r>
              <a:rPr lang="en-US" dirty="0">
                <a:solidFill>
                  <a:srgbClr val="FFFFFF"/>
                </a:solidFill>
                <a:latin typeface="Times New Roman" panose="02020603050405020304" pitchFamily="18" charset="0"/>
                <a:cs typeface="Times New Roman" panose="02020603050405020304" pitchFamily="18" charset="0"/>
              </a:rPr>
              <a:t> </a:t>
            </a:r>
            <a:r>
              <a:rPr lang="en-US" spc="-8" dirty="0">
                <a:solidFill>
                  <a:srgbClr val="FFFFFF"/>
                </a:solidFill>
                <a:latin typeface="Times New Roman" panose="02020603050405020304" pitchFamily="18" charset="0"/>
                <a:cs typeface="Times New Roman" panose="02020603050405020304" pitchFamily="18" charset="0"/>
              </a:rPr>
              <a:t>life</a:t>
            </a:r>
            <a:r>
              <a:rPr lang="en-US" spc="-4" dirty="0">
                <a:solidFill>
                  <a:srgbClr val="FFFFFF"/>
                </a:solidFill>
                <a:latin typeface="Times New Roman" panose="02020603050405020304" pitchFamily="18" charset="0"/>
                <a:cs typeface="Times New Roman" panose="02020603050405020304" pitchFamily="18" charset="0"/>
              </a:rPr>
              <a:t> </a:t>
            </a:r>
            <a:r>
              <a:rPr lang="en-US" dirty="0">
                <a:solidFill>
                  <a:srgbClr val="FFFFFF"/>
                </a:solidFill>
                <a:latin typeface="Times New Roman" panose="02020603050405020304" pitchFamily="18" charset="0"/>
                <a:cs typeface="Times New Roman" panose="02020603050405020304" pitchFamily="18" charset="0"/>
              </a:rPr>
              <a:t>span.</a:t>
            </a:r>
            <a:endParaRPr lang="en-US"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198502F-DBBA-55D7-F918-BE91AF3A0372}"/>
              </a:ext>
            </a:extLst>
          </p:cNvPr>
          <p:cNvSpPr txBox="1"/>
          <p:nvPr/>
        </p:nvSpPr>
        <p:spPr>
          <a:xfrm>
            <a:off x="2184399" y="1978817"/>
            <a:ext cx="4572000" cy="369332"/>
          </a:xfrm>
          <a:prstGeom prst="rect">
            <a:avLst/>
          </a:prstGeom>
          <a:noFill/>
        </p:spPr>
        <p:txBody>
          <a:bodyPr wrap="square">
            <a:spAutoFit/>
          </a:bodyPr>
          <a:lstStyle/>
          <a:p>
            <a:r>
              <a:rPr lang="en-US" sz="1800" b="1" dirty="0">
                <a:latin typeface="Times New Roman" panose="02020603050405020304" pitchFamily="18" charset="0"/>
                <a:cs typeface="Times New Roman" panose="02020603050405020304" pitchFamily="18" charset="0"/>
              </a:rPr>
              <a:t>THEN</a:t>
            </a:r>
            <a:endParaRPr lang="en-US" dirty="0"/>
          </a:p>
        </p:txBody>
      </p:sp>
      <p:sp>
        <p:nvSpPr>
          <p:cNvPr id="11" name="Rectangle: Rounded Corners 10">
            <a:extLst>
              <a:ext uri="{FF2B5EF4-FFF2-40B4-BE49-F238E27FC236}">
                <a16:creationId xmlns:a16="http://schemas.microsoft.com/office/drawing/2014/main" id="{823F81D2-5D55-A580-0409-CC187196D2D3}"/>
              </a:ext>
            </a:extLst>
          </p:cNvPr>
          <p:cNvSpPr/>
          <p:nvPr/>
        </p:nvSpPr>
        <p:spPr>
          <a:xfrm>
            <a:off x="4721405" y="2444376"/>
            <a:ext cx="3947459" cy="2438400"/>
          </a:xfrm>
          <a:prstGeom prst="roundRect">
            <a:avLst/>
          </a:prstGeom>
          <a:gradFill flip="none" rotWithShape="1">
            <a:gsLst>
              <a:gs pos="0">
                <a:schemeClr val="tx2">
                  <a:lumMod val="90000"/>
                  <a:shade val="30000"/>
                  <a:satMod val="115000"/>
                </a:schemeClr>
              </a:gs>
              <a:gs pos="50000">
                <a:schemeClr val="tx2">
                  <a:lumMod val="90000"/>
                  <a:shade val="67500"/>
                  <a:satMod val="115000"/>
                </a:schemeClr>
              </a:gs>
              <a:gs pos="100000">
                <a:schemeClr val="tx2">
                  <a:lumMod val="90000"/>
                  <a:shade val="100000"/>
                  <a:satMod val="115000"/>
                </a:schemeClr>
              </a:gs>
            </a:gsLst>
            <a:lin ang="5400000" scaled="1"/>
            <a:tileRect/>
          </a:gradFill>
          <a:ln w="381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932612C1-C5BA-36CF-BC0E-B6079B1BEA64}"/>
              </a:ext>
            </a:extLst>
          </p:cNvPr>
          <p:cNvSpPr txBox="1"/>
          <p:nvPr/>
        </p:nvSpPr>
        <p:spPr>
          <a:xfrm>
            <a:off x="4721405" y="2384014"/>
            <a:ext cx="3911609" cy="1691938"/>
          </a:xfrm>
          <a:prstGeom prst="rect">
            <a:avLst/>
          </a:prstGeom>
          <a:noFill/>
        </p:spPr>
        <p:txBody>
          <a:bodyPr wrap="square">
            <a:spAutoFit/>
          </a:bodyPr>
          <a:lstStyle/>
          <a:p>
            <a:pPr>
              <a:lnSpc>
                <a:spcPct val="100000"/>
              </a:lnSpc>
            </a:pPr>
            <a:endParaRPr lang="en-US" sz="3113" dirty="0">
              <a:latin typeface="Times New Roman" panose="02020603050405020304" pitchFamily="18" charset="0"/>
              <a:cs typeface="Times New Roman" panose="02020603050405020304" pitchFamily="18" charset="0"/>
            </a:endParaRPr>
          </a:p>
          <a:p>
            <a:pPr marL="144304" marR="138589" algn="ctr">
              <a:lnSpc>
                <a:spcPct val="139600"/>
              </a:lnSpc>
              <a:spcBef>
                <a:spcPts val="4"/>
              </a:spcBef>
            </a:pPr>
            <a:r>
              <a:rPr lang="en-US" dirty="0">
                <a:solidFill>
                  <a:srgbClr val="FFFFFF"/>
                </a:solidFill>
                <a:latin typeface="Times New Roman" panose="02020603050405020304" pitchFamily="18" charset="0"/>
                <a:cs typeface="Times New Roman" panose="02020603050405020304" pitchFamily="18" charset="0"/>
              </a:rPr>
              <a:t>Materials</a:t>
            </a:r>
            <a:r>
              <a:rPr lang="en-US" spc="-19" dirty="0">
                <a:solidFill>
                  <a:srgbClr val="FFFFFF"/>
                </a:solidFill>
                <a:latin typeface="Times New Roman" panose="02020603050405020304" pitchFamily="18" charset="0"/>
                <a:cs typeface="Times New Roman" panose="02020603050405020304" pitchFamily="18" charset="0"/>
              </a:rPr>
              <a:t> </a:t>
            </a:r>
            <a:r>
              <a:rPr lang="en-US" dirty="0">
                <a:solidFill>
                  <a:srgbClr val="FFFFFF"/>
                </a:solidFill>
                <a:latin typeface="Times New Roman" panose="02020603050405020304" pitchFamily="18" charset="0"/>
                <a:cs typeface="Times New Roman" panose="02020603050405020304" pitchFamily="18" charset="0"/>
              </a:rPr>
              <a:t>are</a:t>
            </a:r>
            <a:r>
              <a:rPr lang="en-US" spc="-23" dirty="0">
                <a:solidFill>
                  <a:srgbClr val="FFFFFF"/>
                </a:solidFill>
                <a:latin typeface="Times New Roman" panose="02020603050405020304" pitchFamily="18" charset="0"/>
                <a:cs typeface="Times New Roman" panose="02020603050405020304" pitchFamily="18" charset="0"/>
              </a:rPr>
              <a:t> </a:t>
            </a:r>
            <a:r>
              <a:rPr lang="en-US" dirty="0">
                <a:solidFill>
                  <a:srgbClr val="FFFFFF"/>
                </a:solidFill>
                <a:latin typeface="Times New Roman" panose="02020603050405020304" pitchFamily="18" charset="0"/>
                <a:cs typeface="Times New Roman" panose="02020603050405020304" pitchFamily="18" charset="0"/>
              </a:rPr>
              <a:t>quality</a:t>
            </a:r>
            <a:r>
              <a:rPr lang="en-US" spc="-8" dirty="0">
                <a:solidFill>
                  <a:srgbClr val="FFFFFF"/>
                </a:solidFill>
                <a:latin typeface="Times New Roman" panose="02020603050405020304" pitchFamily="18" charset="0"/>
                <a:cs typeface="Times New Roman" panose="02020603050405020304" pitchFamily="18" charset="0"/>
              </a:rPr>
              <a:t> </a:t>
            </a:r>
            <a:r>
              <a:rPr lang="en-US" dirty="0">
                <a:solidFill>
                  <a:srgbClr val="FFFFFF"/>
                </a:solidFill>
                <a:latin typeface="Times New Roman" panose="02020603050405020304" pitchFamily="18" charset="0"/>
                <a:cs typeface="Times New Roman" panose="02020603050405020304" pitchFamily="18" charset="0"/>
              </a:rPr>
              <a:t>and</a:t>
            </a:r>
            <a:r>
              <a:rPr lang="en-US" spc="-8" dirty="0">
                <a:solidFill>
                  <a:srgbClr val="FFFFFF"/>
                </a:solidFill>
                <a:latin typeface="Times New Roman" panose="02020603050405020304" pitchFamily="18" charset="0"/>
                <a:cs typeface="Times New Roman" panose="02020603050405020304" pitchFamily="18" charset="0"/>
              </a:rPr>
              <a:t> </a:t>
            </a:r>
            <a:r>
              <a:rPr lang="en-US" spc="-4" dirty="0">
                <a:solidFill>
                  <a:srgbClr val="FFFFFF"/>
                </a:solidFill>
                <a:latin typeface="Times New Roman" panose="02020603050405020304" pitchFamily="18" charset="0"/>
                <a:cs typeface="Times New Roman" panose="02020603050405020304" pitchFamily="18" charset="0"/>
              </a:rPr>
              <a:t>durable </a:t>
            </a:r>
            <a:r>
              <a:rPr lang="en-US" spc="-484" dirty="0">
                <a:solidFill>
                  <a:srgbClr val="FFFFFF"/>
                </a:solidFill>
                <a:latin typeface="Times New Roman" panose="02020603050405020304" pitchFamily="18" charset="0"/>
                <a:cs typeface="Times New Roman" panose="02020603050405020304" pitchFamily="18" charset="0"/>
              </a:rPr>
              <a:t> </a:t>
            </a:r>
            <a:r>
              <a:rPr lang="en-US" dirty="0">
                <a:solidFill>
                  <a:srgbClr val="FFFFFF"/>
                </a:solidFill>
                <a:latin typeface="Times New Roman" panose="02020603050405020304" pitchFamily="18" charset="0"/>
                <a:cs typeface="Times New Roman" panose="02020603050405020304" pitchFamily="18" charset="0"/>
              </a:rPr>
              <a:t>as they are </a:t>
            </a:r>
            <a:r>
              <a:rPr lang="en-US" spc="-4" dirty="0">
                <a:solidFill>
                  <a:srgbClr val="FFFFFF"/>
                </a:solidFill>
                <a:latin typeface="Times New Roman" panose="02020603050405020304" pitchFamily="18" charset="0"/>
                <a:cs typeface="Times New Roman" panose="02020603050405020304" pitchFamily="18" charset="0"/>
              </a:rPr>
              <a:t>mostly </a:t>
            </a:r>
            <a:r>
              <a:rPr lang="en-US" dirty="0">
                <a:solidFill>
                  <a:srgbClr val="FFFFFF"/>
                </a:solidFill>
                <a:latin typeface="Times New Roman" panose="02020603050405020304" pitchFamily="18" charset="0"/>
                <a:cs typeface="Times New Roman" panose="02020603050405020304" pitchFamily="18" charset="0"/>
              </a:rPr>
              <a:t>factory treated </a:t>
            </a:r>
            <a:r>
              <a:rPr lang="en-US" spc="4" dirty="0">
                <a:solidFill>
                  <a:srgbClr val="FFFFFF"/>
                </a:solidFill>
                <a:latin typeface="Times New Roman" panose="02020603050405020304" pitchFamily="18" charset="0"/>
                <a:cs typeface="Times New Roman" panose="02020603050405020304" pitchFamily="18" charset="0"/>
              </a:rPr>
              <a:t> </a:t>
            </a:r>
            <a:r>
              <a:rPr lang="en-US" dirty="0">
                <a:solidFill>
                  <a:srgbClr val="FFFFFF"/>
                </a:solidFill>
                <a:latin typeface="Times New Roman" panose="02020603050405020304" pitchFamily="18" charset="0"/>
                <a:cs typeface="Times New Roman" panose="02020603050405020304" pitchFamily="18" charset="0"/>
              </a:rPr>
              <a:t>with</a:t>
            </a:r>
            <a:r>
              <a:rPr lang="en-US" spc="-8" dirty="0">
                <a:solidFill>
                  <a:srgbClr val="FFFFFF"/>
                </a:solidFill>
                <a:latin typeface="Times New Roman" panose="02020603050405020304" pitchFamily="18" charset="0"/>
                <a:cs typeface="Times New Roman" panose="02020603050405020304" pitchFamily="18" charset="0"/>
              </a:rPr>
              <a:t> </a:t>
            </a:r>
            <a:r>
              <a:rPr lang="en-US" dirty="0">
                <a:solidFill>
                  <a:srgbClr val="FFFFFF"/>
                </a:solidFill>
                <a:latin typeface="Times New Roman" panose="02020603050405020304" pitchFamily="18" charset="0"/>
                <a:cs typeface="Times New Roman" panose="02020603050405020304" pitchFamily="18" charset="0"/>
              </a:rPr>
              <a:t>a</a:t>
            </a:r>
            <a:r>
              <a:rPr lang="en-US" spc="-4" dirty="0">
                <a:solidFill>
                  <a:srgbClr val="FFFFFF"/>
                </a:solidFill>
                <a:latin typeface="Times New Roman" panose="02020603050405020304" pitchFamily="18" charset="0"/>
                <a:cs typeface="Times New Roman" panose="02020603050405020304" pitchFamily="18" charset="0"/>
              </a:rPr>
              <a:t> </a:t>
            </a:r>
            <a:r>
              <a:rPr lang="en-US" dirty="0">
                <a:solidFill>
                  <a:srgbClr val="FFFFFF"/>
                </a:solidFill>
                <a:latin typeface="Times New Roman" panose="02020603050405020304" pitchFamily="18" charset="0"/>
                <a:cs typeface="Times New Roman" panose="02020603050405020304" pitchFamily="18" charset="0"/>
              </a:rPr>
              <a:t>guaranteed</a:t>
            </a:r>
            <a:r>
              <a:rPr lang="en-US" spc="-19" dirty="0">
                <a:solidFill>
                  <a:srgbClr val="FFFFFF"/>
                </a:solidFill>
                <a:latin typeface="Times New Roman" panose="02020603050405020304" pitchFamily="18" charset="0"/>
                <a:cs typeface="Times New Roman" panose="02020603050405020304" pitchFamily="18" charset="0"/>
              </a:rPr>
              <a:t> </a:t>
            </a:r>
            <a:r>
              <a:rPr lang="en-US" spc="-4" dirty="0">
                <a:solidFill>
                  <a:srgbClr val="FFFFFF"/>
                </a:solidFill>
                <a:latin typeface="Times New Roman" panose="02020603050405020304" pitchFamily="18" charset="0"/>
                <a:cs typeface="Times New Roman" panose="02020603050405020304" pitchFamily="18" charset="0"/>
              </a:rPr>
              <a:t>life</a:t>
            </a:r>
            <a:r>
              <a:rPr lang="en-US" dirty="0">
                <a:solidFill>
                  <a:srgbClr val="FFFFFF"/>
                </a:solidFill>
                <a:latin typeface="Times New Roman" panose="02020603050405020304" pitchFamily="18" charset="0"/>
                <a:cs typeface="Times New Roman" panose="02020603050405020304" pitchFamily="18" charset="0"/>
              </a:rPr>
              <a:t> span.</a:t>
            </a:r>
            <a:endParaRPr lang="en-US"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D123284-BD92-6C6F-70E6-47F754785024}"/>
              </a:ext>
            </a:extLst>
          </p:cNvPr>
          <p:cNvSpPr txBox="1"/>
          <p:nvPr/>
        </p:nvSpPr>
        <p:spPr>
          <a:xfrm>
            <a:off x="6263338" y="1978817"/>
            <a:ext cx="4572000" cy="369332"/>
          </a:xfrm>
          <a:prstGeom prst="rect">
            <a:avLst/>
          </a:prstGeom>
          <a:noFill/>
        </p:spPr>
        <p:txBody>
          <a:bodyPr wrap="square">
            <a:spAutoFit/>
          </a:bodyPr>
          <a:lstStyle/>
          <a:p>
            <a:r>
              <a:rPr lang="en-US" sz="1800" b="1" dirty="0">
                <a:latin typeface="Times New Roman" panose="02020603050405020304" pitchFamily="18" charset="0"/>
                <a:cs typeface="Times New Roman" panose="02020603050405020304" pitchFamily="18" charset="0"/>
              </a:rPr>
              <a:t>NOW</a:t>
            </a:r>
            <a:endParaRPr lang="en-US" dirty="0"/>
          </a:p>
        </p:txBody>
      </p:sp>
    </p:spTree>
    <p:extLst>
      <p:ext uri="{BB962C8B-B14F-4D97-AF65-F5344CB8AC3E}">
        <p14:creationId xmlns:p14="http://schemas.microsoft.com/office/powerpoint/2010/main" val="178099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0AB2F-E6E0-71EA-54B4-DF881D5DEB0A}"/>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9C07DE9-A25B-3D7D-9E08-6B90274E0B10}"/>
              </a:ext>
            </a:extLst>
          </p:cNvPr>
          <p:cNvSpPr/>
          <p:nvPr/>
        </p:nvSpPr>
        <p:spPr>
          <a:xfrm>
            <a:off x="642466" y="2444376"/>
            <a:ext cx="3947459" cy="2438400"/>
          </a:xfrm>
          <a:prstGeom prst="roundRect">
            <a:avLst/>
          </a:prstGeom>
          <a:gradFill flip="none" rotWithShape="1">
            <a:gsLst>
              <a:gs pos="0">
                <a:schemeClr val="tx2">
                  <a:lumMod val="90000"/>
                  <a:shade val="30000"/>
                  <a:satMod val="115000"/>
                </a:schemeClr>
              </a:gs>
              <a:gs pos="50000">
                <a:schemeClr val="tx2">
                  <a:lumMod val="90000"/>
                  <a:shade val="67500"/>
                  <a:satMod val="115000"/>
                </a:schemeClr>
              </a:gs>
              <a:gs pos="100000">
                <a:schemeClr val="tx2">
                  <a:lumMod val="90000"/>
                  <a:shade val="100000"/>
                  <a:satMod val="115000"/>
                </a:schemeClr>
              </a:gs>
            </a:gsLst>
            <a:lin ang="5400000" scaled="1"/>
            <a:tileRect/>
          </a:gradFill>
          <a:ln w="381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2A0F1B77-01FB-0780-EE49-648F845FC8B4}"/>
              </a:ext>
            </a:extLst>
          </p:cNvPr>
          <p:cNvSpPr txBox="1"/>
          <p:nvPr/>
        </p:nvSpPr>
        <p:spPr>
          <a:xfrm>
            <a:off x="221130" y="376761"/>
            <a:ext cx="8725645" cy="1077218"/>
          </a:xfrm>
          <a:prstGeom prst="rect">
            <a:avLst/>
          </a:prstGeom>
          <a:noFill/>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Acoustics then and Now</a:t>
            </a:r>
          </a:p>
          <a:p>
            <a:pPr marL="342900" indent="-342900" algn="just">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b="1" spc="-4" dirty="0">
                <a:latin typeface="Times New Roman" panose="02020603050405020304" pitchFamily="18" charset="0"/>
                <a:cs typeface="Times New Roman" panose="02020603050405020304" pitchFamily="18" charset="0"/>
              </a:rPr>
              <a:t>Materials</a:t>
            </a:r>
            <a:r>
              <a:rPr lang="en-US" sz="2000" b="1" spc="8" dirty="0">
                <a:latin typeface="Times New Roman" panose="02020603050405020304" pitchFamily="18" charset="0"/>
                <a:cs typeface="Times New Roman" panose="02020603050405020304" pitchFamily="18" charset="0"/>
              </a:rPr>
              <a:t> </a:t>
            </a:r>
            <a:r>
              <a:rPr lang="en-US" sz="2000" b="1" spc="-4" dirty="0">
                <a:latin typeface="Times New Roman" panose="02020603050405020304" pitchFamily="18" charset="0"/>
                <a:cs typeface="Times New Roman" panose="02020603050405020304" pitchFamily="18" charset="0"/>
              </a:rPr>
              <a:t>Functionality</a:t>
            </a:r>
            <a:r>
              <a:rPr lang="en-US" sz="2000" b="1" spc="45" dirty="0">
                <a:latin typeface="Times New Roman" panose="02020603050405020304" pitchFamily="18" charset="0"/>
                <a:cs typeface="Times New Roman" panose="02020603050405020304" pitchFamily="18" charset="0"/>
              </a:rPr>
              <a:t> </a:t>
            </a:r>
            <a:r>
              <a:rPr lang="en-US" sz="2000" b="1" spc="-4" dirty="0">
                <a:latin typeface="Times New Roman" panose="02020603050405020304" pitchFamily="18" charset="0"/>
                <a:cs typeface="Times New Roman" panose="02020603050405020304" pitchFamily="18" charset="0"/>
              </a:rPr>
              <a:t>in</a:t>
            </a:r>
            <a:r>
              <a:rPr lang="en-US" sz="2000" b="1" spc="15"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terms</a:t>
            </a:r>
            <a:r>
              <a:rPr lang="en-US" sz="2000" b="1" spc="-8"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of</a:t>
            </a:r>
            <a:r>
              <a:rPr lang="en-US" sz="2000" b="1" spc="4" dirty="0">
                <a:latin typeface="Times New Roman" panose="02020603050405020304" pitchFamily="18" charset="0"/>
                <a:cs typeface="Times New Roman" panose="02020603050405020304" pitchFamily="18" charset="0"/>
              </a:rPr>
              <a:t> </a:t>
            </a:r>
            <a:r>
              <a:rPr lang="en-US" sz="2000" b="1" spc="-4" dirty="0">
                <a:latin typeface="Times New Roman" panose="02020603050405020304" pitchFamily="18" charset="0"/>
                <a:cs typeface="Times New Roman" panose="02020603050405020304" pitchFamily="18" charset="0"/>
              </a:rPr>
              <a:t>Sound</a:t>
            </a:r>
            <a:r>
              <a:rPr lang="en-US" sz="2000" b="1" spc="19" dirty="0">
                <a:latin typeface="Times New Roman" panose="02020603050405020304" pitchFamily="18" charset="0"/>
                <a:cs typeface="Times New Roman" panose="02020603050405020304" pitchFamily="18" charset="0"/>
              </a:rPr>
              <a:t> </a:t>
            </a:r>
            <a:r>
              <a:rPr lang="en-US" sz="2000" b="1" spc="-4" dirty="0">
                <a:latin typeface="Times New Roman" panose="02020603050405020304" pitchFamily="18" charset="0"/>
                <a:cs typeface="Times New Roman" panose="02020603050405020304" pitchFamily="18" charset="0"/>
              </a:rPr>
              <a:t>control</a:t>
            </a:r>
            <a:r>
              <a:rPr lang="en-US" sz="2000" b="1" spc="38"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and</a:t>
            </a:r>
            <a:r>
              <a:rPr lang="en-US" sz="2000" b="1" spc="4" dirty="0">
                <a:latin typeface="Times New Roman" panose="02020603050405020304" pitchFamily="18" charset="0"/>
                <a:cs typeface="Times New Roman" panose="02020603050405020304" pitchFamily="18" charset="0"/>
              </a:rPr>
              <a:t> </a:t>
            </a:r>
            <a:r>
              <a:rPr lang="en-US" sz="2000" b="1" spc="-4" dirty="0">
                <a:latin typeface="Times New Roman" panose="02020603050405020304" pitchFamily="18" charset="0"/>
                <a:cs typeface="Times New Roman" panose="02020603050405020304" pitchFamily="18" charset="0"/>
              </a:rPr>
              <a:t>Amplification</a:t>
            </a:r>
            <a:r>
              <a:rPr lang="en-US" b="1"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7B9F7DA0-41B4-DEDB-1765-4EE5BFC0969F}"/>
              </a:ext>
            </a:extLst>
          </p:cNvPr>
          <p:cNvSpPr txBox="1"/>
          <p:nvPr/>
        </p:nvSpPr>
        <p:spPr>
          <a:xfrm>
            <a:off x="576724" y="2841812"/>
            <a:ext cx="4078941" cy="1643527"/>
          </a:xfrm>
          <a:prstGeom prst="rect">
            <a:avLst/>
          </a:prstGeom>
          <a:noFill/>
        </p:spPr>
        <p:txBody>
          <a:bodyPr wrap="square">
            <a:spAutoFit/>
          </a:bodyPr>
          <a:lstStyle/>
          <a:p>
            <a:pPr marL="146209" marR="143828" algn="ctr">
              <a:lnSpc>
                <a:spcPct val="139600"/>
              </a:lnSpc>
              <a:spcBef>
                <a:spcPts val="2074"/>
              </a:spcBef>
            </a:pPr>
            <a:r>
              <a:rPr lang="en-US" dirty="0">
                <a:solidFill>
                  <a:srgbClr val="FFFFFF"/>
                </a:solidFill>
                <a:latin typeface="Times New Roman" panose="02020603050405020304" pitchFamily="18" charset="0"/>
                <a:cs typeface="Times New Roman" panose="02020603050405020304" pitchFamily="18" charset="0"/>
              </a:rPr>
              <a:t>Materials were to </a:t>
            </a:r>
            <a:r>
              <a:rPr lang="en-US" spc="-4" dirty="0">
                <a:solidFill>
                  <a:srgbClr val="FFFFFF"/>
                </a:solidFill>
                <a:latin typeface="Times New Roman" panose="02020603050405020304" pitchFamily="18" charset="0"/>
                <a:cs typeface="Times New Roman" panose="02020603050405020304" pitchFamily="18" charset="0"/>
              </a:rPr>
              <a:t>some </a:t>
            </a:r>
            <a:r>
              <a:rPr lang="en-US" dirty="0">
                <a:solidFill>
                  <a:srgbClr val="FFFFFF"/>
                </a:solidFill>
                <a:latin typeface="Times New Roman" panose="02020603050405020304" pitchFamily="18" charset="0"/>
                <a:cs typeface="Times New Roman" panose="02020603050405020304" pitchFamily="18" charset="0"/>
              </a:rPr>
              <a:t>extent </a:t>
            </a:r>
            <a:r>
              <a:rPr lang="en-US" spc="4" dirty="0">
                <a:solidFill>
                  <a:srgbClr val="FFFFFF"/>
                </a:solidFill>
                <a:latin typeface="Times New Roman" panose="02020603050405020304" pitchFamily="18" charset="0"/>
                <a:cs typeface="Times New Roman" panose="02020603050405020304" pitchFamily="18" charset="0"/>
              </a:rPr>
              <a:t> </a:t>
            </a:r>
            <a:r>
              <a:rPr lang="en-US" dirty="0">
                <a:solidFill>
                  <a:srgbClr val="FFFFFF"/>
                </a:solidFill>
                <a:latin typeface="Times New Roman" panose="02020603050405020304" pitchFamily="18" charset="0"/>
                <a:cs typeface="Times New Roman" panose="02020603050405020304" pitchFamily="18" charset="0"/>
              </a:rPr>
              <a:t>performing </a:t>
            </a:r>
            <a:r>
              <a:rPr lang="en-US" spc="-4" dirty="0">
                <a:solidFill>
                  <a:srgbClr val="FFFFFF"/>
                </a:solidFill>
                <a:latin typeface="Times New Roman" panose="02020603050405020304" pitchFamily="18" charset="0"/>
                <a:cs typeface="Times New Roman" panose="02020603050405020304" pitchFamily="18" charset="0"/>
              </a:rPr>
              <a:t>well, </a:t>
            </a:r>
            <a:r>
              <a:rPr lang="en-US" dirty="0">
                <a:solidFill>
                  <a:srgbClr val="FFFFFF"/>
                </a:solidFill>
                <a:latin typeface="Times New Roman" panose="02020603050405020304" pitchFamily="18" charset="0"/>
                <a:cs typeface="Times New Roman" panose="02020603050405020304" pitchFamily="18" charset="0"/>
              </a:rPr>
              <a:t>but were </a:t>
            </a:r>
            <a:r>
              <a:rPr lang="en-US" spc="-4" dirty="0">
                <a:solidFill>
                  <a:srgbClr val="FFFFFF"/>
                </a:solidFill>
                <a:latin typeface="Times New Roman" panose="02020603050405020304" pitchFamily="18" charset="0"/>
                <a:cs typeface="Times New Roman" panose="02020603050405020304" pitchFamily="18" charset="0"/>
              </a:rPr>
              <a:t>largely </a:t>
            </a:r>
            <a:r>
              <a:rPr lang="en-US" dirty="0">
                <a:solidFill>
                  <a:srgbClr val="FFFFFF"/>
                </a:solidFill>
                <a:latin typeface="Times New Roman" panose="02020603050405020304" pitchFamily="18" charset="0"/>
                <a:cs typeface="Times New Roman" panose="02020603050405020304" pitchFamily="18" charset="0"/>
              </a:rPr>
              <a:t> </a:t>
            </a:r>
            <a:r>
              <a:rPr lang="en-US" spc="-4" dirty="0">
                <a:solidFill>
                  <a:srgbClr val="FFFFFF"/>
                </a:solidFill>
                <a:latin typeface="Times New Roman" panose="02020603050405020304" pitchFamily="18" charset="0"/>
                <a:cs typeface="Times New Roman" panose="02020603050405020304" pitchFamily="18" charset="0"/>
              </a:rPr>
              <a:t>limited </a:t>
            </a:r>
            <a:r>
              <a:rPr lang="en-US" dirty="0">
                <a:solidFill>
                  <a:srgbClr val="FFFFFF"/>
                </a:solidFill>
                <a:latin typeface="Times New Roman" panose="02020603050405020304" pitchFamily="18" charset="0"/>
                <a:cs typeface="Times New Roman" panose="02020603050405020304" pitchFamily="18" charset="0"/>
              </a:rPr>
              <a:t>by the </a:t>
            </a:r>
            <a:r>
              <a:rPr lang="en-US" spc="-4" dirty="0">
                <a:solidFill>
                  <a:srgbClr val="FFFFFF"/>
                </a:solidFill>
                <a:latin typeface="Times New Roman" panose="02020603050405020304" pitchFamily="18" charset="0"/>
                <a:cs typeface="Times New Roman" panose="02020603050405020304" pitchFamily="18" charset="0"/>
              </a:rPr>
              <a:t>quality </a:t>
            </a:r>
            <a:r>
              <a:rPr lang="en-US" dirty="0">
                <a:solidFill>
                  <a:srgbClr val="FFFFFF"/>
                </a:solidFill>
                <a:latin typeface="Times New Roman" panose="02020603050405020304" pitchFamily="18" charset="0"/>
                <a:cs typeface="Times New Roman" panose="02020603050405020304" pitchFamily="18" charset="0"/>
              </a:rPr>
              <a:t>of </a:t>
            </a:r>
            <a:r>
              <a:rPr lang="en-US" spc="-4" dirty="0">
                <a:solidFill>
                  <a:srgbClr val="FFFFFF"/>
                </a:solidFill>
                <a:latin typeface="Times New Roman" panose="02020603050405020304" pitchFamily="18" charset="0"/>
                <a:cs typeface="Times New Roman" panose="02020603050405020304" pitchFamily="18" charset="0"/>
              </a:rPr>
              <a:t>production </a:t>
            </a:r>
            <a:r>
              <a:rPr lang="en-US" spc="-484" dirty="0">
                <a:solidFill>
                  <a:srgbClr val="FFFFFF"/>
                </a:solidFill>
                <a:latin typeface="Times New Roman" panose="02020603050405020304" pitchFamily="18" charset="0"/>
                <a:cs typeface="Times New Roman" panose="02020603050405020304" pitchFamily="18" charset="0"/>
              </a:rPr>
              <a:t> </a:t>
            </a:r>
            <a:r>
              <a:rPr lang="en-US" dirty="0">
                <a:solidFill>
                  <a:srgbClr val="FFFFFF"/>
                </a:solidFill>
                <a:latin typeface="Times New Roman" panose="02020603050405020304" pitchFamily="18" charset="0"/>
                <a:cs typeface="Times New Roman" panose="02020603050405020304" pitchFamily="18" charset="0"/>
              </a:rPr>
              <a:t>and</a:t>
            </a:r>
            <a:r>
              <a:rPr lang="en-US" spc="-4" dirty="0">
                <a:solidFill>
                  <a:srgbClr val="FFFFFF"/>
                </a:solidFill>
                <a:latin typeface="Times New Roman" panose="02020603050405020304" pitchFamily="18" charset="0"/>
                <a:cs typeface="Times New Roman" panose="02020603050405020304" pitchFamily="18" charset="0"/>
              </a:rPr>
              <a:t> installation.</a:t>
            </a:r>
            <a:endParaRPr lang="en-US"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93DD5C0-FEFB-8354-E02E-F790A4A05686}"/>
              </a:ext>
            </a:extLst>
          </p:cNvPr>
          <p:cNvSpPr txBox="1"/>
          <p:nvPr/>
        </p:nvSpPr>
        <p:spPr>
          <a:xfrm>
            <a:off x="2184399" y="1978817"/>
            <a:ext cx="4572000" cy="369332"/>
          </a:xfrm>
          <a:prstGeom prst="rect">
            <a:avLst/>
          </a:prstGeom>
          <a:noFill/>
        </p:spPr>
        <p:txBody>
          <a:bodyPr wrap="square">
            <a:spAutoFit/>
          </a:bodyPr>
          <a:lstStyle/>
          <a:p>
            <a:r>
              <a:rPr lang="en-US" sz="1800" b="1" dirty="0">
                <a:latin typeface="Times New Roman" panose="02020603050405020304" pitchFamily="18" charset="0"/>
                <a:cs typeface="Times New Roman" panose="02020603050405020304" pitchFamily="18" charset="0"/>
              </a:rPr>
              <a:t>THEN</a:t>
            </a:r>
            <a:endParaRPr lang="en-US" dirty="0"/>
          </a:p>
        </p:txBody>
      </p:sp>
      <p:sp>
        <p:nvSpPr>
          <p:cNvPr id="11" name="Rectangle: Rounded Corners 10">
            <a:extLst>
              <a:ext uri="{FF2B5EF4-FFF2-40B4-BE49-F238E27FC236}">
                <a16:creationId xmlns:a16="http://schemas.microsoft.com/office/drawing/2014/main" id="{289F53C9-70D4-CDF0-A5E8-E8C15109C2E2}"/>
              </a:ext>
            </a:extLst>
          </p:cNvPr>
          <p:cNvSpPr/>
          <p:nvPr/>
        </p:nvSpPr>
        <p:spPr>
          <a:xfrm>
            <a:off x="4721405" y="2444376"/>
            <a:ext cx="3947459" cy="3269130"/>
          </a:xfrm>
          <a:prstGeom prst="roundRect">
            <a:avLst/>
          </a:prstGeom>
          <a:gradFill flip="none" rotWithShape="1">
            <a:gsLst>
              <a:gs pos="0">
                <a:schemeClr val="tx2">
                  <a:lumMod val="90000"/>
                  <a:shade val="30000"/>
                  <a:satMod val="115000"/>
                </a:schemeClr>
              </a:gs>
              <a:gs pos="50000">
                <a:schemeClr val="tx2">
                  <a:lumMod val="90000"/>
                  <a:shade val="67500"/>
                  <a:satMod val="115000"/>
                </a:schemeClr>
              </a:gs>
              <a:gs pos="100000">
                <a:schemeClr val="tx2">
                  <a:lumMod val="90000"/>
                  <a:shade val="100000"/>
                  <a:satMod val="115000"/>
                </a:schemeClr>
              </a:gs>
            </a:gsLst>
            <a:lin ang="5400000" scaled="1"/>
            <a:tileRect/>
          </a:gradFill>
          <a:ln w="381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7303520A-437E-7193-C034-4626AE417E78}"/>
              </a:ext>
            </a:extLst>
          </p:cNvPr>
          <p:cNvSpPr txBox="1"/>
          <p:nvPr/>
        </p:nvSpPr>
        <p:spPr>
          <a:xfrm>
            <a:off x="4721405" y="2772484"/>
            <a:ext cx="3911609" cy="2764090"/>
          </a:xfrm>
          <a:prstGeom prst="rect">
            <a:avLst/>
          </a:prstGeom>
          <a:noFill/>
        </p:spPr>
        <p:txBody>
          <a:bodyPr wrap="square">
            <a:spAutoFit/>
          </a:bodyPr>
          <a:lstStyle/>
          <a:p>
            <a:pPr marL="154305" marR="149543" algn="ctr">
              <a:lnSpc>
                <a:spcPct val="139700"/>
              </a:lnSpc>
              <a:spcBef>
                <a:spcPts val="248"/>
              </a:spcBef>
            </a:pPr>
            <a:r>
              <a:rPr lang="en-US" dirty="0">
                <a:solidFill>
                  <a:srgbClr val="FFFFFF"/>
                </a:solidFill>
                <a:latin typeface="Times New Roman" panose="02020603050405020304" pitchFamily="18" charset="0"/>
                <a:cs typeface="Times New Roman" panose="02020603050405020304" pitchFamily="18" charset="0"/>
              </a:rPr>
              <a:t>They perform better due to well </a:t>
            </a:r>
            <a:r>
              <a:rPr lang="en-US" spc="4" dirty="0">
                <a:solidFill>
                  <a:srgbClr val="FFFFFF"/>
                </a:solidFill>
                <a:latin typeface="Times New Roman" panose="02020603050405020304" pitchFamily="18" charset="0"/>
                <a:cs typeface="Times New Roman" panose="02020603050405020304" pitchFamily="18" charset="0"/>
              </a:rPr>
              <a:t> </a:t>
            </a:r>
            <a:r>
              <a:rPr lang="en-US" dirty="0">
                <a:solidFill>
                  <a:srgbClr val="FFFFFF"/>
                </a:solidFill>
                <a:latin typeface="Times New Roman" panose="02020603050405020304" pitchFamily="18" charset="0"/>
                <a:cs typeface="Times New Roman" panose="02020603050405020304" pitchFamily="18" charset="0"/>
              </a:rPr>
              <a:t>calculated architectural </a:t>
            </a:r>
            <a:r>
              <a:rPr lang="en-US" spc="-4" dirty="0">
                <a:solidFill>
                  <a:srgbClr val="FFFFFF"/>
                </a:solidFill>
                <a:latin typeface="Times New Roman" panose="02020603050405020304" pitchFamily="18" charset="0"/>
                <a:cs typeface="Times New Roman" panose="02020603050405020304" pitchFamily="18" charset="0"/>
              </a:rPr>
              <a:t>designs, </a:t>
            </a:r>
            <a:r>
              <a:rPr lang="en-US" dirty="0">
                <a:solidFill>
                  <a:srgbClr val="FFFFFF"/>
                </a:solidFill>
                <a:latin typeface="Times New Roman" panose="02020603050405020304" pitchFamily="18" charset="0"/>
                <a:cs typeface="Times New Roman" panose="02020603050405020304" pitchFamily="18" charset="0"/>
              </a:rPr>
              <a:t>the use of </a:t>
            </a:r>
            <a:r>
              <a:rPr lang="en-US" spc="-401" dirty="0">
                <a:solidFill>
                  <a:srgbClr val="FFFFFF"/>
                </a:solidFill>
                <a:latin typeface="Times New Roman" panose="02020603050405020304" pitchFamily="18" charset="0"/>
                <a:cs typeface="Times New Roman" panose="02020603050405020304" pitchFamily="18" charset="0"/>
              </a:rPr>
              <a:t> </a:t>
            </a:r>
            <a:r>
              <a:rPr lang="en-US" spc="-4" dirty="0">
                <a:solidFill>
                  <a:srgbClr val="FFFFFF"/>
                </a:solidFill>
                <a:latin typeface="Times New Roman" panose="02020603050405020304" pitchFamily="18" charset="0"/>
                <a:cs typeface="Times New Roman" panose="02020603050405020304" pitchFamily="18" charset="0"/>
              </a:rPr>
              <a:t>microphones, loudspeakers </a:t>
            </a:r>
            <a:r>
              <a:rPr lang="en-US" dirty="0">
                <a:solidFill>
                  <a:srgbClr val="FFFFFF"/>
                </a:solidFill>
                <a:latin typeface="Times New Roman" panose="02020603050405020304" pitchFamily="18" charset="0"/>
                <a:cs typeface="Times New Roman" panose="02020603050405020304" pitchFamily="18" charset="0"/>
              </a:rPr>
              <a:t>to amplify and </a:t>
            </a:r>
            <a:r>
              <a:rPr lang="en-US" spc="-401" dirty="0">
                <a:solidFill>
                  <a:srgbClr val="FFFFFF"/>
                </a:solidFill>
                <a:latin typeface="Times New Roman" panose="02020603050405020304" pitchFamily="18" charset="0"/>
                <a:cs typeface="Times New Roman" panose="02020603050405020304" pitchFamily="18" charset="0"/>
              </a:rPr>
              <a:t> </a:t>
            </a:r>
            <a:r>
              <a:rPr lang="en-US" dirty="0">
                <a:solidFill>
                  <a:srgbClr val="FFFFFF"/>
                </a:solidFill>
                <a:latin typeface="Times New Roman" panose="02020603050405020304" pitchFamily="18" charset="0"/>
                <a:cs typeface="Times New Roman" panose="02020603050405020304" pitchFamily="18" charset="0"/>
              </a:rPr>
              <a:t>control</a:t>
            </a:r>
            <a:r>
              <a:rPr lang="en-US" spc="-23" dirty="0">
                <a:solidFill>
                  <a:srgbClr val="FFFFFF"/>
                </a:solidFill>
                <a:latin typeface="Times New Roman" panose="02020603050405020304" pitchFamily="18" charset="0"/>
                <a:cs typeface="Times New Roman" panose="02020603050405020304" pitchFamily="18" charset="0"/>
              </a:rPr>
              <a:t> </a:t>
            </a:r>
            <a:r>
              <a:rPr lang="en-US" dirty="0">
                <a:solidFill>
                  <a:srgbClr val="FFFFFF"/>
                </a:solidFill>
                <a:latin typeface="Times New Roman" panose="02020603050405020304" pitchFamily="18" charset="0"/>
                <a:cs typeface="Times New Roman" panose="02020603050405020304" pitchFamily="18" charset="0"/>
              </a:rPr>
              <a:t>sound. They</a:t>
            </a:r>
            <a:r>
              <a:rPr lang="en-US" spc="-26" dirty="0">
                <a:solidFill>
                  <a:srgbClr val="FFFFFF"/>
                </a:solidFill>
                <a:latin typeface="Times New Roman" panose="02020603050405020304" pitchFamily="18" charset="0"/>
                <a:cs typeface="Times New Roman" panose="02020603050405020304" pitchFamily="18" charset="0"/>
              </a:rPr>
              <a:t> </a:t>
            </a:r>
            <a:r>
              <a:rPr lang="en-US" dirty="0">
                <a:solidFill>
                  <a:srgbClr val="FFFFFF"/>
                </a:solidFill>
                <a:latin typeface="Times New Roman" panose="02020603050405020304" pitchFamily="18" charset="0"/>
                <a:cs typeface="Times New Roman" panose="02020603050405020304" pitchFamily="18" charset="0"/>
              </a:rPr>
              <a:t>use</a:t>
            </a:r>
            <a:r>
              <a:rPr lang="en-US" spc="-15" dirty="0">
                <a:solidFill>
                  <a:srgbClr val="FFFFFF"/>
                </a:solidFill>
                <a:latin typeface="Times New Roman" panose="02020603050405020304" pitchFamily="18" charset="0"/>
                <a:cs typeface="Times New Roman" panose="02020603050405020304" pitchFamily="18" charset="0"/>
              </a:rPr>
              <a:t> </a:t>
            </a:r>
            <a:r>
              <a:rPr lang="en-US" dirty="0">
                <a:solidFill>
                  <a:srgbClr val="FFFFFF"/>
                </a:solidFill>
                <a:latin typeface="Times New Roman" panose="02020603050405020304" pitchFamily="18" charset="0"/>
                <a:cs typeface="Times New Roman" panose="02020603050405020304" pitchFamily="18" charset="0"/>
              </a:rPr>
              <a:t>HVAC</a:t>
            </a:r>
            <a:r>
              <a:rPr lang="en-US" spc="-23" dirty="0">
                <a:solidFill>
                  <a:srgbClr val="FFFFFF"/>
                </a:solidFill>
                <a:latin typeface="Times New Roman" panose="02020603050405020304" pitchFamily="18" charset="0"/>
                <a:cs typeface="Times New Roman" panose="02020603050405020304" pitchFamily="18" charset="0"/>
              </a:rPr>
              <a:t> </a:t>
            </a:r>
            <a:r>
              <a:rPr lang="en-US" dirty="0">
                <a:solidFill>
                  <a:srgbClr val="FFFFFF"/>
                </a:solidFill>
                <a:latin typeface="Times New Roman" panose="02020603050405020304" pitchFamily="18" charset="0"/>
                <a:cs typeface="Times New Roman" panose="02020603050405020304" pitchFamily="18" charset="0"/>
              </a:rPr>
              <a:t>(Heat,</a:t>
            </a:r>
            <a:r>
              <a:rPr lang="en-US" spc="-11" dirty="0">
                <a:solidFill>
                  <a:srgbClr val="FFFFFF"/>
                </a:solidFill>
                <a:latin typeface="Times New Roman" panose="02020603050405020304" pitchFamily="18" charset="0"/>
                <a:cs typeface="Times New Roman" panose="02020603050405020304" pitchFamily="18" charset="0"/>
              </a:rPr>
              <a:t> </a:t>
            </a:r>
            <a:r>
              <a:rPr lang="en-US" dirty="0">
                <a:solidFill>
                  <a:srgbClr val="FFFFFF"/>
                </a:solidFill>
                <a:latin typeface="Times New Roman" panose="02020603050405020304" pitchFamily="18" charset="0"/>
                <a:cs typeface="Times New Roman" panose="02020603050405020304" pitchFamily="18" charset="0"/>
              </a:rPr>
              <a:t>ventilation,</a:t>
            </a:r>
            <a:r>
              <a:rPr lang="en-US" spc="-23" dirty="0">
                <a:solidFill>
                  <a:srgbClr val="FFFFFF"/>
                </a:solidFill>
                <a:latin typeface="Times New Roman" panose="02020603050405020304" pitchFamily="18" charset="0"/>
                <a:cs typeface="Times New Roman" panose="02020603050405020304" pitchFamily="18" charset="0"/>
              </a:rPr>
              <a:t> </a:t>
            </a:r>
            <a:r>
              <a:rPr lang="en-US" dirty="0">
                <a:solidFill>
                  <a:srgbClr val="FFFFFF"/>
                </a:solidFill>
                <a:latin typeface="Times New Roman" panose="02020603050405020304" pitchFamily="18" charset="0"/>
                <a:cs typeface="Times New Roman" panose="02020603050405020304" pitchFamily="18" charset="0"/>
              </a:rPr>
              <a:t>and</a:t>
            </a:r>
            <a:r>
              <a:rPr lang="en-US" spc="-11" dirty="0">
                <a:solidFill>
                  <a:srgbClr val="FFFFFF"/>
                </a:solidFill>
                <a:latin typeface="Times New Roman" panose="02020603050405020304" pitchFamily="18" charset="0"/>
                <a:cs typeface="Times New Roman" panose="02020603050405020304" pitchFamily="18" charset="0"/>
              </a:rPr>
              <a:t> </a:t>
            </a:r>
            <a:r>
              <a:rPr lang="en-US" dirty="0">
                <a:solidFill>
                  <a:srgbClr val="FFFFFF"/>
                </a:solidFill>
                <a:latin typeface="Times New Roman" panose="02020603050405020304" pitchFamily="18" charset="0"/>
                <a:cs typeface="Times New Roman" panose="02020603050405020304" pitchFamily="18" charset="0"/>
              </a:rPr>
              <a:t>air- </a:t>
            </a:r>
            <a:r>
              <a:rPr lang="en-US" spc="-398" dirty="0">
                <a:solidFill>
                  <a:srgbClr val="FFFFFF"/>
                </a:solidFill>
                <a:latin typeface="Times New Roman" panose="02020603050405020304" pitchFamily="18" charset="0"/>
                <a:cs typeface="Times New Roman" panose="02020603050405020304" pitchFamily="18" charset="0"/>
              </a:rPr>
              <a:t> </a:t>
            </a:r>
            <a:r>
              <a:rPr lang="en-US" dirty="0">
                <a:solidFill>
                  <a:srgbClr val="FFFFFF"/>
                </a:solidFill>
                <a:latin typeface="Times New Roman" panose="02020603050405020304" pitchFamily="18" charset="0"/>
                <a:cs typeface="Times New Roman" panose="02020603050405020304" pitchFamily="18" charset="0"/>
              </a:rPr>
              <a:t>conditioning)</a:t>
            </a:r>
            <a:r>
              <a:rPr lang="en-US" spc="-23" dirty="0">
                <a:solidFill>
                  <a:srgbClr val="FFFFFF"/>
                </a:solidFill>
                <a:latin typeface="Times New Roman" panose="02020603050405020304" pitchFamily="18" charset="0"/>
                <a:cs typeface="Times New Roman" panose="02020603050405020304" pitchFamily="18" charset="0"/>
              </a:rPr>
              <a:t> </a:t>
            </a:r>
            <a:r>
              <a:rPr lang="en-US" dirty="0">
                <a:solidFill>
                  <a:srgbClr val="FFFFFF"/>
                </a:solidFill>
                <a:latin typeface="Times New Roman" panose="02020603050405020304" pitchFamily="18" charset="0"/>
                <a:cs typeface="Times New Roman" panose="02020603050405020304" pitchFamily="18" charset="0"/>
              </a:rPr>
              <a:t>technology</a:t>
            </a:r>
            <a:r>
              <a:rPr lang="en-US" spc="-19" dirty="0">
                <a:solidFill>
                  <a:srgbClr val="FFFFFF"/>
                </a:solidFill>
                <a:latin typeface="Times New Roman" panose="02020603050405020304" pitchFamily="18" charset="0"/>
                <a:cs typeface="Times New Roman" panose="02020603050405020304" pitchFamily="18" charset="0"/>
              </a:rPr>
              <a:t> </a:t>
            </a:r>
            <a:r>
              <a:rPr lang="en-US" dirty="0">
                <a:solidFill>
                  <a:srgbClr val="FFFFFF"/>
                </a:solidFill>
                <a:latin typeface="Times New Roman" panose="02020603050405020304" pitchFamily="18" charset="0"/>
                <a:cs typeface="Times New Roman" panose="02020603050405020304" pitchFamily="18" charset="0"/>
              </a:rPr>
              <a:t>for</a:t>
            </a:r>
            <a:r>
              <a:rPr lang="en-US" spc="-15" dirty="0">
                <a:solidFill>
                  <a:srgbClr val="FFFFFF"/>
                </a:solidFill>
                <a:latin typeface="Times New Roman" panose="02020603050405020304" pitchFamily="18" charset="0"/>
                <a:cs typeface="Times New Roman" panose="02020603050405020304" pitchFamily="18" charset="0"/>
              </a:rPr>
              <a:t> </a:t>
            </a:r>
            <a:r>
              <a:rPr lang="en-US" dirty="0">
                <a:solidFill>
                  <a:srgbClr val="FFFFFF"/>
                </a:solidFill>
                <a:latin typeface="Times New Roman" panose="02020603050405020304" pitchFamily="18" charset="0"/>
                <a:cs typeface="Times New Roman" panose="02020603050405020304" pitchFamily="18" charset="0"/>
              </a:rPr>
              <a:t>comfort.</a:t>
            </a:r>
            <a:endParaRPr lang="en-US"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8A8011D4-0ED2-92AB-86F4-14AB6D94F33A}"/>
              </a:ext>
            </a:extLst>
          </p:cNvPr>
          <p:cNvSpPr txBox="1"/>
          <p:nvPr/>
        </p:nvSpPr>
        <p:spPr>
          <a:xfrm>
            <a:off x="6263338" y="1978817"/>
            <a:ext cx="4572000" cy="369332"/>
          </a:xfrm>
          <a:prstGeom prst="rect">
            <a:avLst/>
          </a:prstGeom>
          <a:noFill/>
        </p:spPr>
        <p:txBody>
          <a:bodyPr wrap="square">
            <a:spAutoFit/>
          </a:bodyPr>
          <a:lstStyle/>
          <a:p>
            <a:r>
              <a:rPr lang="en-US" sz="1800" b="1" dirty="0">
                <a:latin typeface="Times New Roman" panose="02020603050405020304" pitchFamily="18" charset="0"/>
                <a:cs typeface="Times New Roman" panose="02020603050405020304" pitchFamily="18" charset="0"/>
              </a:rPr>
              <a:t>NOW</a:t>
            </a:r>
            <a:endParaRPr lang="en-US" dirty="0"/>
          </a:p>
        </p:txBody>
      </p:sp>
    </p:spTree>
    <p:extLst>
      <p:ext uri="{BB962C8B-B14F-4D97-AF65-F5344CB8AC3E}">
        <p14:creationId xmlns:p14="http://schemas.microsoft.com/office/powerpoint/2010/main" val="2184164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4D6E5-F97E-8152-E67C-44CDE7FC8D41}"/>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EE96CB7-EE63-6BBA-A648-27C9E9C32CD9}"/>
              </a:ext>
            </a:extLst>
          </p:cNvPr>
          <p:cNvSpPr/>
          <p:nvPr/>
        </p:nvSpPr>
        <p:spPr>
          <a:xfrm>
            <a:off x="624541" y="2444376"/>
            <a:ext cx="3947459" cy="2438400"/>
          </a:xfrm>
          <a:prstGeom prst="roundRect">
            <a:avLst/>
          </a:prstGeom>
          <a:gradFill flip="none" rotWithShape="1">
            <a:gsLst>
              <a:gs pos="0">
                <a:schemeClr val="tx2">
                  <a:lumMod val="90000"/>
                  <a:shade val="30000"/>
                  <a:satMod val="115000"/>
                </a:schemeClr>
              </a:gs>
              <a:gs pos="50000">
                <a:schemeClr val="tx2">
                  <a:lumMod val="90000"/>
                  <a:shade val="67500"/>
                  <a:satMod val="115000"/>
                </a:schemeClr>
              </a:gs>
              <a:gs pos="100000">
                <a:schemeClr val="tx2">
                  <a:lumMod val="90000"/>
                  <a:shade val="100000"/>
                  <a:satMod val="115000"/>
                </a:schemeClr>
              </a:gs>
            </a:gsLst>
            <a:lin ang="5400000" scaled="1"/>
            <a:tileRect/>
          </a:gradFill>
          <a:ln w="381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36A08C0-A332-CDA5-A257-65870FED38CC}"/>
              </a:ext>
            </a:extLst>
          </p:cNvPr>
          <p:cNvSpPr txBox="1"/>
          <p:nvPr/>
        </p:nvSpPr>
        <p:spPr>
          <a:xfrm>
            <a:off x="221130" y="376761"/>
            <a:ext cx="8725645" cy="1077218"/>
          </a:xfrm>
          <a:prstGeom prst="rect">
            <a:avLst/>
          </a:prstGeom>
          <a:noFill/>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Acoustics then and Now</a:t>
            </a:r>
          </a:p>
          <a:p>
            <a:pPr marL="342900" indent="-342900" algn="just">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b="1" spc="-4" dirty="0">
                <a:latin typeface="Times New Roman" panose="02020603050405020304" pitchFamily="18" charset="0"/>
                <a:cs typeface="Times New Roman" panose="02020603050405020304" pitchFamily="18" charset="0"/>
              </a:rPr>
              <a:t>Aesthetics</a:t>
            </a:r>
            <a:r>
              <a:rPr lang="en-US" sz="2000" b="1" spc="-15"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of</a:t>
            </a:r>
            <a:r>
              <a:rPr lang="en-US" sz="2000" b="1" spc="-8"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Materials</a:t>
            </a:r>
            <a:r>
              <a:rPr lang="en-US" sz="2000" b="1" spc="-23"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Used</a:t>
            </a:r>
            <a:r>
              <a:rPr lang="en-US" b="1"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4EC4D53E-A1DB-FADB-5F80-352F7B0B9B86}"/>
              </a:ext>
            </a:extLst>
          </p:cNvPr>
          <p:cNvSpPr txBox="1"/>
          <p:nvPr/>
        </p:nvSpPr>
        <p:spPr>
          <a:xfrm>
            <a:off x="576724" y="2268071"/>
            <a:ext cx="4078941" cy="1734770"/>
          </a:xfrm>
          <a:prstGeom prst="rect">
            <a:avLst/>
          </a:prstGeom>
          <a:noFill/>
        </p:spPr>
        <p:txBody>
          <a:bodyPr wrap="square">
            <a:spAutoFit/>
          </a:bodyPr>
          <a:lstStyle/>
          <a:p>
            <a:pPr>
              <a:lnSpc>
                <a:spcPct val="100000"/>
              </a:lnSpc>
            </a:pPr>
            <a:endParaRPr lang="en-US" sz="3113" dirty="0">
              <a:latin typeface="Times New Roman" panose="02020603050405020304" pitchFamily="18" charset="0"/>
              <a:cs typeface="Times New Roman" panose="02020603050405020304" pitchFamily="18" charset="0"/>
            </a:endParaRPr>
          </a:p>
          <a:p>
            <a:pPr marL="134779" marR="133350" algn="ctr">
              <a:lnSpc>
                <a:spcPct val="139600"/>
              </a:lnSpc>
              <a:spcBef>
                <a:spcPts val="4"/>
              </a:spcBef>
            </a:pPr>
            <a:r>
              <a:rPr lang="en-US" spc="-4" dirty="0">
                <a:solidFill>
                  <a:srgbClr val="FFFFFF"/>
                </a:solidFill>
                <a:latin typeface="Times New Roman" panose="02020603050405020304" pitchFamily="18" charset="0"/>
                <a:cs typeface="Times New Roman" panose="02020603050405020304" pitchFamily="18" charset="0"/>
              </a:rPr>
              <a:t>Walls </a:t>
            </a:r>
            <a:r>
              <a:rPr lang="en-US" dirty="0">
                <a:solidFill>
                  <a:srgbClr val="FFFFFF"/>
                </a:solidFill>
                <a:latin typeface="Times New Roman" panose="02020603050405020304" pitchFamily="18" charset="0"/>
                <a:cs typeface="Times New Roman" panose="02020603050405020304" pitchFamily="18" charset="0"/>
              </a:rPr>
              <a:t>were </a:t>
            </a:r>
            <a:r>
              <a:rPr lang="en-US" spc="-4" dirty="0">
                <a:solidFill>
                  <a:srgbClr val="FFFFFF"/>
                </a:solidFill>
                <a:latin typeface="Times New Roman" panose="02020603050405020304" pitchFamily="18" charset="0"/>
                <a:cs typeface="Times New Roman" panose="02020603050405020304" pitchFamily="18" charset="0"/>
              </a:rPr>
              <a:t>mostly </a:t>
            </a:r>
            <a:r>
              <a:rPr lang="en-US" dirty="0">
                <a:solidFill>
                  <a:srgbClr val="FFFFFF"/>
                </a:solidFill>
                <a:latin typeface="Times New Roman" panose="02020603050405020304" pitchFamily="18" charset="0"/>
                <a:cs typeface="Times New Roman" panose="02020603050405020304" pitchFamily="18" charset="0"/>
              </a:rPr>
              <a:t>bare with </a:t>
            </a:r>
            <a:r>
              <a:rPr lang="en-US" spc="-4" dirty="0">
                <a:solidFill>
                  <a:srgbClr val="FFFFFF"/>
                </a:solidFill>
                <a:latin typeface="Times New Roman" panose="02020603050405020304" pitchFamily="18" charset="0"/>
                <a:cs typeface="Times New Roman" panose="02020603050405020304" pitchFamily="18" charset="0"/>
              </a:rPr>
              <a:t>little </a:t>
            </a:r>
            <a:r>
              <a:rPr lang="en-US" dirty="0">
                <a:solidFill>
                  <a:srgbClr val="FFFFFF"/>
                </a:solidFill>
                <a:latin typeface="Times New Roman" panose="02020603050405020304" pitchFamily="18" charset="0"/>
                <a:cs typeface="Times New Roman" panose="02020603050405020304" pitchFamily="18" charset="0"/>
              </a:rPr>
              <a:t>or </a:t>
            </a:r>
            <a:r>
              <a:rPr lang="en-US" spc="-484" dirty="0">
                <a:solidFill>
                  <a:srgbClr val="FFFFFF"/>
                </a:solidFill>
                <a:latin typeface="Times New Roman" panose="02020603050405020304" pitchFamily="18" charset="0"/>
                <a:cs typeface="Times New Roman" panose="02020603050405020304" pitchFamily="18" charset="0"/>
              </a:rPr>
              <a:t> </a:t>
            </a:r>
            <a:r>
              <a:rPr lang="en-US" dirty="0">
                <a:solidFill>
                  <a:srgbClr val="FFFFFF"/>
                </a:solidFill>
                <a:latin typeface="Times New Roman" panose="02020603050405020304" pitchFamily="18" charset="0"/>
                <a:cs typeface="Times New Roman" panose="02020603050405020304" pitchFamily="18" charset="0"/>
              </a:rPr>
              <a:t>no </a:t>
            </a:r>
            <a:r>
              <a:rPr lang="en-US" spc="-4" dirty="0">
                <a:solidFill>
                  <a:srgbClr val="FFFFFF"/>
                </a:solidFill>
                <a:latin typeface="Times New Roman" panose="02020603050405020304" pitchFamily="18" charset="0"/>
                <a:cs typeface="Times New Roman" panose="02020603050405020304" pitchFamily="18" charset="0"/>
              </a:rPr>
              <a:t>decorative touches, </a:t>
            </a:r>
            <a:r>
              <a:rPr lang="en-US" dirty="0">
                <a:solidFill>
                  <a:srgbClr val="FFFFFF"/>
                </a:solidFill>
                <a:latin typeface="Times New Roman" panose="02020603050405020304" pitchFamily="18" charset="0"/>
                <a:cs typeface="Times New Roman" panose="02020603050405020304" pitchFamily="18" charset="0"/>
              </a:rPr>
              <a:t>and where </a:t>
            </a:r>
            <a:r>
              <a:rPr lang="en-US" spc="-4" dirty="0">
                <a:solidFill>
                  <a:srgbClr val="FFFFFF"/>
                </a:solidFill>
                <a:latin typeface="Times New Roman" panose="02020603050405020304" pitchFamily="18" charset="0"/>
                <a:cs typeface="Times New Roman" panose="02020603050405020304" pitchFamily="18" charset="0"/>
              </a:rPr>
              <a:t>it </a:t>
            </a:r>
            <a:r>
              <a:rPr lang="en-US" spc="-484" dirty="0">
                <a:solidFill>
                  <a:srgbClr val="FFFFFF"/>
                </a:solidFill>
                <a:latin typeface="Times New Roman" panose="02020603050405020304" pitchFamily="18" charset="0"/>
                <a:cs typeface="Times New Roman" panose="02020603050405020304" pitchFamily="18" charset="0"/>
              </a:rPr>
              <a:t> </a:t>
            </a:r>
            <a:r>
              <a:rPr lang="en-US" spc="-4" dirty="0">
                <a:solidFill>
                  <a:srgbClr val="FFFFFF"/>
                </a:solidFill>
                <a:latin typeface="Times New Roman" panose="02020603050405020304" pitchFamily="18" charset="0"/>
                <a:cs typeface="Times New Roman" panose="02020603050405020304" pitchFamily="18" charset="0"/>
              </a:rPr>
              <a:t>existed</a:t>
            </a:r>
            <a:r>
              <a:rPr lang="en-US" spc="-8" dirty="0">
                <a:solidFill>
                  <a:srgbClr val="FFFFFF"/>
                </a:solidFill>
                <a:latin typeface="Times New Roman" panose="02020603050405020304" pitchFamily="18" charset="0"/>
                <a:cs typeface="Times New Roman" panose="02020603050405020304" pitchFamily="18" charset="0"/>
              </a:rPr>
              <a:t> </a:t>
            </a:r>
            <a:r>
              <a:rPr lang="en-US" dirty="0">
                <a:solidFill>
                  <a:srgbClr val="FFFFFF"/>
                </a:solidFill>
                <a:latin typeface="Times New Roman" panose="02020603050405020304" pitchFamily="18" charset="0"/>
                <a:cs typeface="Times New Roman" panose="02020603050405020304" pitchFamily="18" charset="0"/>
              </a:rPr>
              <a:t>was</a:t>
            </a:r>
            <a:r>
              <a:rPr lang="en-US" spc="-4" dirty="0">
                <a:solidFill>
                  <a:srgbClr val="FFFFFF"/>
                </a:solidFill>
                <a:latin typeface="Times New Roman" panose="02020603050405020304" pitchFamily="18" charset="0"/>
                <a:cs typeface="Times New Roman" panose="02020603050405020304" pitchFamily="18" charset="0"/>
              </a:rPr>
              <a:t> old </a:t>
            </a:r>
            <a:r>
              <a:rPr lang="en-US" dirty="0">
                <a:solidFill>
                  <a:srgbClr val="FFFFFF"/>
                </a:solidFill>
                <a:latin typeface="Times New Roman" panose="02020603050405020304" pitchFamily="18" charset="0"/>
                <a:cs typeface="Times New Roman" panose="02020603050405020304" pitchFamily="18" charset="0"/>
              </a:rPr>
              <a:t>fashioned.</a:t>
            </a:r>
            <a:endParaRPr lang="en-US"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F347075-A87F-98CF-B26B-358E2DF1A0B5}"/>
              </a:ext>
            </a:extLst>
          </p:cNvPr>
          <p:cNvSpPr txBox="1"/>
          <p:nvPr/>
        </p:nvSpPr>
        <p:spPr>
          <a:xfrm>
            <a:off x="2184399" y="1978817"/>
            <a:ext cx="4572000" cy="369332"/>
          </a:xfrm>
          <a:prstGeom prst="rect">
            <a:avLst/>
          </a:prstGeom>
          <a:noFill/>
        </p:spPr>
        <p:txBody>
          <a:bodyPr wrap="square">
            <a:spAutoFit/>
          </a:bodyPr>
          <a:lstStyle/>
          <a:p>
            <a:r>
              <a:rPr lang="en-US" sz="1800" b="1" dirty="0">
                <a:latin typeface="Times New Roman" panose="02020603050405020304" pitchFamily="18" charset="0"/>
                <a:cs typeface="Times New Roman" panose="02020603050405020304" pitchFamily="18" charset="0"/>
              </a:rPr>
              <a:t>THEN</a:t>
            </a:r>
            <a:endParaRPr lang="en-US" dirty="0"/>
          </a:p>
        </p:txBody>
      </p:sp>
      <p:sp>
        <p:nvSpPr>
          <p:cNvPr id="11" name="Rectangle: Rounded Corners 10">
            <a:extLst>
              <a:ext uri="{FF2B5EF4-FFF2-40B4-BE49-F238E27FC236}">
                <a16:creationId xmlns:a16="http://schemas.microsoft.com/office/drawing/2014/main" id="{BBB3197C-3DB0-6E97-1180-8216E694DE0A}"/>
              </a:ext>
            </a:extLst>
          </p:cNvPr>
          <p:cNvSpPr/>
          <p:nvPr/>
        </p:nvSpPr>
        <p:spPr>
          <a:xfrm>
            <a:off x="4721405" y="2444376"/>
            <a:ext cx="3947459" cy="2438400"/>
          </a:xfrm>
          <a:prstGeom prst="roundRect">
            <a:avLst/>
          </a:prstGeom>
          <a:gradFill flip="none" rotWithShape="1">
            <a:gsLst>
              <a:gs pos="0">
                <a:schemeClr val="tx2">
                  <a:lumMod val="90000"/>
                  <a:shade val="30000"/>
                  <a:satMod val="115000"/>
                </a:schemeClr>
              </a:gs>
              <a:gs pos="50000">
                <a:schemeClr val="tx2">
                  <a:lumMod val="90000"/>
                  <a:shade val="67500"/>
                  <a:satMod val="115000"/>
                </a:schemeClr>
              </a:gs>
              <a:gs pos="100000">
                <a:schemeClr val="tx2">
                  <a:lumMod val="90000"/>
                  <a:shade val="100000"/>
                  <a:satMod val="115000"/>
                </a:schemeClr>
              </a:gs>
            </a:gsLst>
            <a:lin ang="5400000" scaled="1"/>
            <a:tileRect/>
          </a:gradFill>
          <a:ln w="381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D3A3752-D579-4FCB-9A82-7B6467BCEF87}"/>
              </a:ext>
            </a:extLst>
          </p:cNvPr>
          <p:cNvSpPr txBox="1"/>
          <p:nvPr/>
        </p:nvSpPr>
        <p:spPr>
          <a:xfrm>
            <a:off x="4721405" y="2772484"/>
            <a:ext cx="3911609" cy="1600695"/>
          </a:xfrm>
          <a:prstGeom prst="rect">
            <a:avLst/>
          </a:prstGeom>
          <a:noFill/>
        </p:spPr>
        <p:txBody>
          <a:bodyPr wrap="square">
            <a:spAutoFit/>
          </a:bodyPr>
          <a:lstStyle/>
          <a:p>
            <a:pPr marL="110014" marR="104299" indent="-476" algn="ctr">
              <a:lnSpc>
                <a:spcPct val="139800"/>
              </a:lnSpc>
            </a:pPr>
            <a:r>
              <a:rPr lang="en-US" sz="1800" spc="4" dirty="0">
                <a:solidFill>
                  <a:srgbClr val="FFFFFF"/>
                </a:solidFill>
                <a:latin typeface="Times New Roman" panose="02020603050405020304" pitchFamily="18" charset="0"/>
                <a:cs typeface="Times New Roman" panose="02020603050405020304" pitchFamily="18" charset="0"/>
              </a:rPr>
              <a:t>The </a:t>
            </a:r>
            <a:r>
              <a:rPr lang="en-US" sz="1800" dirty="0">
                <a:solidFill>
                  <a:srgbClr val="FFFFFF"/>
                </a:solidFill>
                <a:latin typeface="Times New Roman" panose="02020603050405020304" pitchFamily="18" charset="0"/>
                <a:cs typeface="Times New Roman" panose="02020603050405020304" pitchFamily="18" charset="0"/>
              </a:rPr>
              <a:t>new </a:t>
            </a:r>
            <a:r>
              <a:rPr lang="en-US" sz="1800" spc="-4" dirty="0">
                <a:solidFill>
                  <a:srgbClr val="FFFFFF"/>
                </a:solidFill>
                <a:latin typeface="Times New Roman" panose="02020603050405020304" pitchFamily="18" charset="0"/>
                <a:cs typeface="Times New Roman" panose="02020603050405020304" pitchFamily="18" charset="0"/>
              </a:rPr>
              <a:t>Halls </a:t>
            </a:r>
            <a:r>
              <a:rPr lang="en-US" sz="1800" dirty="0">
                <a:solidFill>
                  <a:srgbClr val="FFFFFF"/>
                </a:solidFill>
                <a:latin typeface="Times New Roman" panose="02020603050405020304" pitchFamily="18" charset="0"/>
                <a:cs typeface="Times New Roman" panose="02020603050405020304" pitchFamily="18" charset="0"/>
              </a:rPr>
              <a:t>are better decorated and </a:t>
            </a:r>
            <a:r>
              <a:rPr lang="en-US" sz="1800" spc="4"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comfortable as some of </a:t>
            </a:r>
            <a:r>
              <a:rPr lang="en-US" sz="1800" spc="4" dirty="0">
                <a:solidFill>
                  <a:srgbClr val="FFFFFF"/>
                </a:solidFill>
                <a:latin typeface="Times New Roman" panose="02020603050405020304" pitchFamily="18" charset="0"/>
                <a:cs typeface="Times New Roman" panose="02020603050405020304" pitchFamily="18" charset="0"/>
              </a:rPr>
              <a:t>the </a:t>
            </a:r>
            <a:r>
              <a:rPr lang="en-US" sz="1800" dirty="0">
                <a:solidFill>
                  <a:srgbClr val="FFFFFF"/>
                </a:solidFill>
                <a:latin typeface="Times New Roman" panose="02020603050405020304" pitchFamily="18" charset="0"/>
                <a:cs typeface="Times New Roman" panose="02020603050405020304" pitchFamily="18" charset="0"/>
              </a:rPr>
              <a:t>acoustic </a:t>
            </a:r>
            <a:r>
              <a:rPr lang="en-US" sz="1800" spc="4"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materials</a:t>
            </a:r>
            <a:r>
              <a:rPr lang="en-US" sz="1800" spc="-11"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also</a:t>
            </a:r>
            <a:r>
              <a:rPr lang="en-US" sz="1800" spc="-11" dirty="0">
                <a:solidFill>
                  <a:srgbClr val="FFFFFF"/>
                </a:solidFill>
                <a:latin typeface="Times New Roman" panose="02020603050405020304" pitchFamily="18" charset="0"/>
                <a:cs typeface="Times New Roman" panose="02020603050405020304" pitchFamily="18" charset="0"/>
              </a:rPr>
              <a:t> </a:t>
            </a:r>
            <a:r>
              <a:rPr lang="en-US" sz="1800" spc="-4" dirty="0">
                <a:solidFill>
                  <a:srgbClr val="FFFFFF"/>
                </a:solidFill>
                <a:latin typeface="Times New Roman" panose="02020603050405020304" pitchFamily="18" charset="0"/>
                <a:cs typeface="Times New Roman" panose="02020603050405020304" pitchFamily="18" charset="0"/>
              </a:rPr>
              <a:t>serve</a:t>
            </a:r>
            <a:r>
              <a:rPr lang="en-US" sz="1800" spc="-8"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as</a:t>
            </a:r>
            <a:r>
              <a:rPr lang="en-US" sz="1800" spc="-4" dirty="0">
                <a:solidFill>
                  <a:srgbClr val="FFFFFF"/>
                </a:solidFill>
                <a:latin typeface="Times New Roman" panose="02020603050405020304" pitchFamily="18" charset="0"/>
                <a:cs typeface="Times New Roman" panose="02020603050405020304" pitchFamily="18" charset="0"/>
              </a:rPr>
              <a:t> decorative</a:t>
            </a:r>
            <a:r>
              <a:rPr lang="en-US" sz="1800" spc="-11"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elements.</a:t>
            </a:r>
            <a:endParaRPr lang="en-US" sz="1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69D347DA-E27C-C232-2F15-000A21E4D3E2}"/>
              </a:ext>
            </a:extLst>
          </p:cNvPr>
          <p:cNvSpPr txBox="1"/>
          <p:nvPr/>
        </p:nvSpPr>
        <p:spPr>
          <a:xfrm>
            <a:off x="6263338" y="1978817"/>
            <a:ext cx="4572000" cy="369332"/>
          </a:xfrm>
          <a:prstGeom prst="rect">
            <a:avLst/>
          </a:prstGeom>
          <a:noFill/>
        </p:spPr>
        <p:txBody>
          <a:bodyPr wrap="square">
            <a:spAutoFit/>
          </a:bodyPr>
          <a:lstStyle/>
          <a:p>
            <a:r>
              <a:rPr lang="en-US" sz="1800" b="1" dirty="0">
                <a:latin typeface="Times New Roman" panose="02020603050405020304" pitchFamily="18" charset="0"/>
                <a:cs typeface="Times New Roman" panose="02020603050405020304" pitchFamily="18" charset="0"/>
              </a:rPr>
              <a:t>NOW</a:t>
            </a:r>
            <a:endParaRPr lang="en-US" dirty="0"/>
          </a:p>
        </p:txBody>
      </p:sp>
    </p:spTree>
    <p:extLst>
      <p:ext uri="{BB962C8B-B14F-4D97-AF65-F5344CB8AC3E}">
        <p14:creationId xmlns:p14="http://schemas.microsoft.com/office/powerpoint/2010/main" val="159543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1DB40-61CC-8328-2667-0513FEBE8E97}"/>
              </a:ext>
            </a:extLst>
          </p:cNvPr>
          <p:cNvSpPr>
            <a:spLocks noGrp="1"/>
          </p:cNvSpPr>
          <p:nvPr>
            <p:ph type="ctrTitle"/>
          </p:nvPr>
        </p:nvSpPr>
        <p:spPr/>
        <p:txBody>
          <a:bodyPr>
            <a:normAutofit/>
          </a:bodyPr>
          <a:lstStyle/>
          <a:p>
            <a:r>
              <a:rPr lang="en-US" sz="7200" dirty="0">
                <a:solidFill>
                  <a:schemeClr val="tx1"/>
                </a:solidFill>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4081822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39" y="393547"/>
            <a:ext cx="8249841" cy="2828980"/>
          </a:xfrm>
          <a:prstGeom prst="rect">
            <a:avLst/>
          </a:prstGeom>
        </p:spPr>
        <p:txBody>
          <a:bodyPr vert="horz" wrap="square" lIns="0" tIns="88900" rIns="0" bIns="0" rtlCol="0">
            <a:spAutoFit/>
          </a:bodyPr>
          <a:lstStyle/>
          <a:p>
            <a:pPr marL="12700">
              <a:lnSpc>
                <a:spcPct val="100000"/>
              </a:lnSpc>
              <a:spcBef>
                <a:spcPts val="700"/>
              </a:spcBef>
              <a:buClr>
                <a:srgbClr val="B1B1B1"/>
              </a:buClr>
              <a:buSzPct val="84615"/>
              <a:tabLst>
                <a:tab pos="287020" algn="l"/>
              </a:tabLst>
            </a:pPr>
            <a:r>
              <a:rPr lang="en-US" sz="2800" b="1" spc="-15" dirty="0">
                <a:solidFill>
                  <a:srgbClr val="FFFFFF"/>
                </a:solidFill>
                <a:latin typeface="Times New Roman" panose="02020603050405020304" pitchFamily="18" charset="0"/>
                <a:cs typeface="Times New Roman" panose="02020603050405020304" pitchFamily="18" charset="0"/>
              </a:rPr>
              <a:t>c</a:t>
            </a:r>
            <a:r>
              <a:rPr lang="en-US" sz="2400" b="1" spc="-15" dirty="0">
                <a:solidFill>
                  <a:srgbClr val="FFFFFF"/>
                </a:solidFill>
                <a:latin typeface="Times New Roman" panose="02020603050405020304" pitchFamily="18" charset="0"/>
                <a:cs typeface="Times New Roman" panose="02020603050405020304" pitchFamily="18" charset="0"/>
              </a:rPr>
              <a:t>. </a:t>
            </a:r>
            <a:r>
              <a:rPr sz="2400" b="1" spc="-15" dirty="0">
                <a:solidFill>
                  <a:srgbClr val="FFFFFF"/>
                </a:solidFill>
                <a:latin typeface="Times New Roman" panose="02020603050405020304" pitchFamily="18" charset="0"/>
                <a:cs typeface="Times New Roman" panose="02020603050405020304" pitchFamily="18" charset="0"/>
              </a:rPr>
              <a:t>Focusing and interference:-</a:t>
            </a:r>
          </a:p>
          <a:p>
            <a:pPr marL="286385" marR="260350">
              <a:lnSpc>
                <a:spcPct val="100000"/>
              </a:lnSpc>
              <a:spcBef>
                <a:spcPts val="600"/>
              </a:spcBef>
            </a:pPr>
            <a:r>
              <a:rPr sz="2000" spc="-10" dirty="0">
                <a:solidFill>
                  <a:srgbClr val="FFFFFF"/>
                </a:solidFill>
                <a:latin typeface="Times New Roman" panose="02020603050405020304" pitchFamily="18" charset="0"/>
                <a:cs typeface="Times New Roman" panose="02020603050405020304" pitchFamily="18" charset="0"/>
              </a:rPr>
              <a:t>The presence of any concave surface or any other  curved surface in the hall or room may make the  sound to be concentrated at this focus region.</a:t>
            </a:r>
            <a:endParaRPr lang="en-US" sz="2000" spc="-10" dirty="0">
              <a:solidFill>
                <a:srgbClr val="FFFFFF"/>
              </a:solidFill>
              <a:latin typeface="Times New Roman" panose="02020603050405020304" pitchFamily="18" charset="0"/>
              <a:cs typeface="Times New Roman" panose="02020603050405020304" pitchFamily="18" charset="0"/>
            </a:endParaRPr>
          </a:p>
          <a:p>
            <a:pPr marL="286385" marR="260350">
              <a:lnSpc>
                <a:spcPct val="100000"/>
              </a:lnSpc>
              <a:spcBef>
                <a:spcPts val="600"/>
              </a:spcBef>
            </a:pPr>
            <a:r>
              <a:rPr sz="2000" spc="-10" dirty="0">
                <a:solidFill>
                  <a:srgbClr val="FFFFFF"/>
                </a:solidFill>
                <a:latin typeface="Times New Roman" panose="02020603050405020304" pitchFamily="18" charset="0"/>
                <a:cs typeface="Times New Roman" panose="02020603050405020304" pitchFamily="18" charset="0"/>
              </a:rPr>
              <a:t>As a result, the sound may not be heard at all other  regions.</a:t>
            </a:r>
          </a:p>
          <a:p>
            <a:pPr marL="94615">
              <a:lnSpc>
                <a:spcPct val="100000"/>
              </a:lnSpc>
              <a:spcBef>
                <a:spcPts val="600"/>
              </a:spcBef>
            </a:pPr>
            <a:r>
              <a:rPr sz="2400" b="1" spc="-15" dirty="0">
                <a:solidFill>
                  <a:srgbClr val="FFFFFF"/>
                </a:solidFill>
                <a:latin typeface="Times New Roman" panose="02020603050405020304" pitchFamily="18" charset="0"/>
                <a:cs typeface="Times New Roman" panose="02020603050405020304" pitchFamily="18" charset="0"/>
              </a:rPr>
              <a:t>REMEDY</a:t>
            </a:r>
          </a:p>
          <a:p>
            <a:pPr marL="12700">
              <a:lnSpc>
                <a:spcPct val="100000"/>
              </a:lnSpc>
              <a:spcBef>
                <a:spcPts val="605"/>
              </a:spcBef>
            </a:pPr>
            <a:r>
              <a:rPr sz="2000" spc="-10" dirty="0">
                <a:solidFill>
                  <a:srgbClr val="FFFFFF"/>
                </a:solidFill>
                <a:latin typeface="Times New Roman" panose="02020603050405020304" pitchFamily="18" charset="0"/>
                <a:cs typeface="Times New Roman" panose="02020603050405020304" pitchFamily="18" charset="0"/>
              </a:rPr>
              <a:t>Curved surfaces can be avoided</a:t>
            </a:r>
            <a:r>
              <a:rPr lang="en-US" sz="2000" spc="-10" dirty="0">
                <a:solidFill>
                  <a:srgbClr val="FFFFFF"/>
                </a:solidFill>
                <a:latin typeface="Times New Roman" panose="02020603050405020304" pitchFamily="18" charset="0"/>
                <a:cs typeface="Times New Roman" panose="02020603050405020304" pitchFamily="18" charset="0"/>
              </a:rPr>
              <a:t> or concave to be upside down or giving a slight straightness to the face in order to make sound scattering or sound focusing.</a:t>
            </a:r>
            <a:endParaRPr sz="2000" spc="-10" dirty="0">
              <a:solidFill>
                <a:srgbClr val="FFFFFF"/>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D698886-7C87-DA66-E224-31BB00E43C17}"/>
              </a:ext>
            </a:extLst>
          </p:cNvPr>
          <p:cNvPicPr>
            <a:picLocks noChangeAspect="1"/>
          </p:cNvPicPr>
          <p:nvPr/>
        </p:nvPicPr>
        <p:blipFill rotWithShape="1">
          <a:blip r:embed="rId2">
            <a:extLst>
              <a:ext uri="{28A0092B-C50C-407E-A947-70E740481C1C}">
                <a14:useLocalDpi xmlns:a14="http://schemas.microsoft.com/office/drawing/2010/main" val="0"/>
              </a:ext>
            </a:extLst>
          </a:blip>
          <a:srcRect t="-2029" b="20934"/>
          <a:stretch/>
        </p:blipFill>
        <p:spPr>
          <a:xfrm>
            <a:off x="873373" y="3275111"/>
            <a:ext cx="7397254" cy="3229384"/>
          </a:xfrm>
          <a:prstGeom prst="rect">
            <a:avLst/>
          </a:prstGeom>
        </p:spPr>
      </p:pic>
      <p:sp>
        <p:nvSpPr>
          <p:cNvPr id="6" name="TextBox 5">
            <a:extLst>
              <a:ext uri="{FF2B5EF4-FFF2-40B4-BE49-F238E27FC236}">
                <a16:creationId xmlns:a16="http://schemas.microsoft.com/office/drawing/2014/main" id="{3AEB4011-50D4-91E7-B451-38F8162E7009}"/>
              </a:ext>
            </a:extLst>
          </p:cNvPr>
          <p:cNvSpPr txBox="1"/>
          <p:nvPr/>
        </p:nvSpPr>
        <p:spPr>
          <a:xfrm>
            <a:off x="974120" y="6156676"/>
            <a:ext cx="4572000" cy="307777"/>
          </a:xfrm>
          <a:prstGeom prst="rect">
            <a:avLst/>
          </a:prstGeom>
          <a:noFill/>
        </p:spPr>
        <p:txBody>
          <a:bodyPr wrap="square">
            <a:spAutoFit/>
          </a:bodyPr>
          <a:lstStyle/>
          <a:p>
            <a:r>
              <a:rPr lang="en-US" sz="1400" spc="-10" dirty="0">
                <a:solidFill>
                  <a:schemeClr val="bg1"/>
                </a:solidFill>
                <a:latin typeface="Times New Roman" panose="02020603050405020304" pitchFamily="18" charset="0"/>
                <a:cs typeface="Times New Roman" panose="02020603050405020304" pitchFamily="18" charset="0"/>
              </a:rPr>
              <a:t>Focus Reflection </a:t>
            </a:r>
            <a:endParaRPr lang="en-US" sz="1400" dirty="0">
              <a:solidFill>
                <a:schemeClr val="bg1"/>
              </a:solidFill>
            </a:endParaRPr>
          </a:p>
        </p:txBody>
      </p:sp>
      <p:sp>
        <p:nvSpPr>
          <p:cNvPr id="7" name="TextBox 6">
            <a:extLst>
              <a:ext uri="{FF2B5EF4-FFF2-40B4-BE49-F238E27FC236}">
                <a16:creationId xmlns:a16="http://schemas.microsoft.com/office/drawing/2014/main" id="{8CB1F855-E28A-5809-8A56-C951211B969C}"/>
              </a:ext>
            </a:extLst>
          </p:cNvPr>
          <p:cNvSpPr txBox="1"/>
          <p:nvPr/>
        </p:nvSpPr>
        <p:spPr>
          <a:xfrm>
            <a:off x="4572000" y="6196717"/>
            <a:ext cx="4572000" cy="307777"/>
          </a:xfrm>
          <a:prstGeom prst="rect">
            <a:avLst/>
          </a:prstGeom>
          <a:noFill/>
        </p:spPr>
        <p:txBody>
          <a:bodyPr wrap="square">
            <a:spAutoFit/>
          </a:bodyPr>
          <a:lstStyle/>
          <a:p>
            <a:r>
              <a:rPr lang="en-US" sz="1400" spc="-10" dirty="0">
                <a:solidFill>
                  <a:schemeClr val="bg1"/>
                </a:solidFill>
                <a:latin typeface="Times New Roman" panose="02020603050405020304" pitchFamily="18" charset="0"/>
                <a:cs typeface="Times New Roman" panose="02020603050405020304" pitchFamily="18" charset="0"/>
              </a:rPr>
              <a:t>Scatters Reflection </a:t>
            </a:r>
            <a:endParaRPr lang="en-US"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87786"/>
            <a:ext cx="1445260" cy="382797"/>
          </a:xfrm>
          <a:prstGeom prst="rect">
            <a:avLst/>
          </a:prstGeom>
        </p:spPr>
        <p:txBody>
          <a:bodyPr vert="horz" wrap="square" lIns="0" tIns="13335" rIns="0" bIns="0" rtlCol="0">
            <a:spAutoFit/>
          </a:bodyPr>
          <a:lstStyle/>
          <a:p>
            <a:pPr marL="12700">
              <a:lnSpc>
                <a:spcPct val="100000"/>
              </a:lnSpc>
              <a:spcBef>
                <a:spcPts val="105"/>
              </a:spcBef>
              <a:buClr>
                <a:srgbClr val="B1B1B1"/>
              </a:buClr>
              <a:buSzPct val="84615"/>
              <a:tabLst>
                <a:tab pos="287020" algn="l"/>
              </a:tabLst>
            </a:pPr>
            <a:r>
              <a:rPr lang="en-US" sz="2400" b="1" dirty="0">
                <a:solidFill>
                  <a:srgbClr val="FFFFFF"/>
                </a:solidFill>
                <a:latin typeface="Times New Roman" panose="02020603050405020304" pitchFamily="18" charset="0"/>
                <a:cs typeface="Times New Roman" panose="02020603050405020304" pitchFamily="18" charset="0"/>
              </a:rPr>
              <a:t>d. </a:t>
            </a:r>
            <a:r>
              <a:rPr sz="2400" b="1" spc="-15" dirty="0">
                <a:solidFill>
                  <a:srgbClr val="FFFFFF"/>
                </a:solidFill>
                <a:latin typeface="Times New Roman" panose="02020603050405020304" pitchFamily="18" charset="0"/>
                <a:cs typeface="Times New Roman" panose="02020603050405020304" pitchFamily="18" charset="0"/>
              </a:rPr>
              <a:t>Echo</a:t>
            </a:r>
            <a:r>
              <a:rPr sz="2400" spc="5" dirty="0">
                <a:solidFill>
                  <a:srgbClr val="FFFFFF"/>
                </a:solidFill>
                <a:latin typeface="Times New Roman" panose="02020603050405020304" pitchFamily="18" charset="0"/>
                <a:cs typeface="Times New Roman" panose="02020603050405020304" pitchFamily="18" charset="0"/>
              </a:rPr>
              <a:t>:</a:t>
            </a:r>
            <a:r>
              <a:rPr sz="2400" dirty="0">
                <a:solidFill>
                  <a:srgbClr val="FFFFFF"/>
                </a:solidFill>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p:txBody>
      </p:sp>
      <p:sp>
        <p:nvSpPr>
          <p:cNvPr id="4" name="object 4"/>
          <p:cNvSpPr txBox="1"/>
          <p:nvPr/>
        </p:nvSpPr>
        <p:spPr>
          <a:xfrm>
            <a:off x="259238" y="506446"/>
            <a:ext cx="8189955" cy="1725472"/>
          </a:xfrm>
          <a:prstGeom prst="rect">
            <a:avLst/>
          </a:prstGeom>
        </p:spPr>
        <p:txBody>
          <a:bodyPr vert="horz" wrap="square" lIns="0" tIns="57785" rIns="0" bIns="0" rtlCol="0">
            <a:spAutoFit/>
          </a:bodyPr>
          <a:lstStyle/>
          <a:p>
            <a:pPr marL="286385" marR="5080" indent="640080">
              <a:lnSpc>
                <a:spcPts val="2810"/>
              </a:lnSpc>
              <a:spcBef>
                <a:spcPts val="455"/>
              </a:spcBef>
            </a:pPr>
            <a:r>
              <a:rPr sz="2000" spc="-10" dirty="0">
                <a:solidFill>
                  <a:srgbClr val="FFFFFF"/>
                </a:solidFill>
                <a:latin typeface="Times New Roman" panose="02020603050405020304" pitchFamily="18" charset="0"/>
                <a:cs typeface="Times New Roman" panose="02020603050405020304" pitchFamily="18" charset="0"/>
              </a:rPr>
              <a:t>It is heard due to reflection of sound from a  distant reflecting object.</a:t>
            </a:r>
          </a:p>
          <a:p>
            <a:pPr marL="12700">
              <a:lnSpc>
                <a:spcPct val="100000"/>
              </a:lnSpc>
              <a:spcBef>
                <a:spcPts val="245"/>
              </a:spcBef>
              <a:buClr>
                <a:srgbClr val="B1B1B1"/>
              </a:buClr>
              <a:buSzPct val="84615"/>
              <a:tabLst>
                <a:tab pos="287020" algn="l"/>
              </a:tabLst>
            </a:pPr>
            <a:r>
              <a:rPr lang="en-US" sz="2000" spc="-10" dirty="0">
                <a:solidFill>
                  <a:srgbClr val="FFFFFF"/>
                </a:solidFill>
                <a:latin typeface="Times New Roman" panose="02020603050405020304" pitchFamily="18" charset="0"/>
                <a:cs typeface="Times New Roman" panose="02020603050405020304" pitchFamily="18" charset="0"/>
              </a:rPr>
              <a:t>  </a:t>
            </a:r>
            <a:r>
              <a:rPr sz="2000" b="1" spc="-10" dirty="0">
                <a:solidFill>
                  <a:srgbClr val="FFFFFF"/>
                </a:solidFill>
                <a:latin typeface="Times New Roman" panose="02020603050405020304" pitchFamily="18" charset="0"/>
                <a:cs typeface="Times New Roman" panose="02020603050405020304" pitchFamily="18" charset="0"/>
              </a:rPr>
              <a:t>Remedy</a:t>
            </a:r>
            <a:r>
              <a:rPr lang="en-US" sz="2000" b="1" spc="-10" dirty="0">
                <a:solidFill>
                  <a:srgbClr val="FFFFFF"/>
                </a:solidFill>
                <a:latin typeface="Times New Roman" panose="02020603050405020304" pitchFamily="18" charset="0"/>
                <a:cs typeface="Times New Roman" panose="02020603050405020304" pitchFamily="18" charset="0"/>
              </a:rPr>
              <a:t>: </a:t>
            </a:r>
          </a:p>
          <a:p>
            <a:pPr marL="12700">
              <a:spcBef>
                <a:spcPts val="245"/>
              </a:spcBef>
              <a:buClr>
                <a:srgbClr val="B1B1B1"/>
              </a:buClr>
              <a:buSzPct val="84615"/>
              <a:tabLst>
                <a:tab pos="287020" algn="l"/>
              </a:tabLst>
            </a:pPr>
            <a:r>
              <a:rPr lang="en-US" sz="2000" spc="-10" dirty="0">
                <a:solidFill>
                  <a:srgbClr val="FFFFFF"/>
                </a:solidFill>
                <a:latin typeface="Times New Roman" panose="02020603050405020304" pitchFamily="18" charset="0"/>
                <a:cs typeface="Times New Roman" panose="02020603050405020304" pitchFamily="18" charset="0"/>
              </a:rPr>
              <a:t>it can be avoided by converting ling distance walls  and high ceiling with suitable sound absorbing  material.</a:t>
            </a:r>
          </a:p>
          <a:p>
            <a:pPr marL="12700">
              <a:lnSpc>
                <a:spcPct val="100000"/>
              </a:lnSpc>
              <a:spcBef>
                <a:spcPts val="245"/>
              </a:spcBef>
              <a:buClr>
                <a:srgbClr val="B1B1B1"/>
              </a:buClr>
              <a:buSzPct val="84615"/>
              <a:tabLst>
                <a:tab pos="287020" algn="l"/>
              </a:tabLst>
            </a:pPr>
            <a:endParaRPr sz="2000" b="1" spc="-10" dirty="0">
              <a:solidFill>
                <a:srgbClr val="FFFFFF"/>
              </a:solidFill>
              <a:latin typeface="Times New Roman" panose="02020603050405020304" pitchFamily="18" charset="0"/>
              <a:cs typeface="Times New Roman" panose="02020603050405020304" pitchFamily="18" charset="0"/>
            </a:endParaRPr>
          </a:p>
        </p:txBody>
      </p:sp>
      <p:sp>
        <p:nvSpPr>
          <p:cNvPr id="5" name="object 5"/>
          <p:cNvSpPr txBox="1"/>
          <p:nvPr/>
        </p:nvSpPr>
        <p:spPr>
          <a:xfrm>
            <a:off x="155543" y="1796394"/>
            <a:ext cx="8919145" cy="1905009"/>
          </a:xfrm>
          <a:prstGeom prst="rect">
            <a:avLst/>
          </a:prstGeom>
        </p:spPr>
        <p:txBody>
          <a:bodyPr vert="horz" wrap="square" lIns="0" tIns="57785" rIns="0" bIns="0" rtlCol="0">
            <a:spAutoFit/>
          </a:bodyPr>
          <a:lstStyle/>
          <a:p>
            <a:pPr marL="286385" marR="260350" indent="-274320">
              <a:spcBef>
                <a:spcPts val="600"/>
              </a:spcBef>
              <a:buClr>
                <a:srgbClr val="B1B1B1"/>
              </a:buClr>
              <a:buSzPct val="84615"/>
              <a:buFont typeface="Segoe UI Symbol"/>
              <a:buChar char="⚫"/>
              <a:tabLst>
                <a:tab pos="534035" algn="l"/>
                <a:tab pos="534670" algn="l"/>
              </a:tabLst>
            </a:pPr>
            <a:endParaRPr sz="2000" spc="-10" dirty="0">
              <a:solidFill>
                <a:srgbClr val="FFFFFF"/>
              </a:solidFill>
              <a:latin typeface="Times New Roman" panose="02020603050405020304" pitchFamily="18" charset="0"/>
              <a:cs typeface="Times New Roman" panose="02020603050405020304" pitchFamily="18" charset="0"/>
            </a:endParaRPr>
          </a:p>
          <a:p>
            <a:pPr marL="286385" marR="260350">
              <a:spcBef>
                <a:spcPts val="600"/>
              </a:spcBef>
              <a:buClr>
                <a:srgbClr val="B1B1B1"/>
              </a:buClr>
              <a:buSzPct val="84615"/>
              <a:tabLst>
                <a:tab pos="287020" algn="l"/>
              </a:tabLst>
            </a:pPr>
            <a:r>
              <a:rPr lang="en-US" sz="2000" b="1" spc="-10" dirty="0">
                <a:solidFill>
                  <a:srgbClr val="FFFFFF"/>
                </a:solidFill>
                <a:latin typeface="Times New Roman" panose="02020603050405020304" pitchFamily="18" charset="0"/>
                <a:cs typeface="Times New Roman" panose="02020603050405020304" pitchFamily="18" charset="0"/>
              </a:rPr>
              <a:t>e. </a:t>
            </a:r>
            <a:r>
              <a:rPr sz="2000" b="1" spc="-10" dirty="0">
                <a:solidFill>
                  <a:srgbClr val="FFFFFF"/>
                </a:solidFill>
                <a:latin typeface="Times New Roman" panose="02020603050405020304" pitchFamily="18" charset="0"/>
                <a:cs typeface="Times New Roman" panose="02020603050405020304" pitchFamily="18" charset="0"/>
              </a:rPr>
              <a:t>Echelon effect</a:t>
            </a:r>
          </a:p>
          <a:p>
            <a:pPr marL="12065" marR="260350">
              <a:spcBef>
                <a:spcPts val="600"/>
              </a:spcBef>
              <a:buClr>
                <a:srgbClr val="B1B1B1"/>
              </a:buClr>
              <a:buSzPct val="84615"/>
              <a:tabLst>
                <a:tab pos="287020" algn="l"/>
              </a:tabLst>
            </a:pPr>
            <a:r>
              <a:rPr lang="en-US" sz="2000" spc="-10" dirty="0">
                <a:solidFill>
                  <a:srgbClr val="FFFFFF"/>
                </a:solidFill>
                <a:latin typeface="Times New Roman" panose="02020603050405020304" pitchFamily="18" charset="0"/>
                <a:cs typeface="Times New Roman" panose="02020603050405020304" pitchFamily="18" charset="0"/>
              </a:rPr>
              <a:t>                 </a:t>
            </a:r>
            <a:r>
              <a:rPr sz="2000" spc="-10" dirty="0">
                <a:solidFill>
                  <a:srgbClr val="FFFFFF"/>
                </a:solidFill>
                <a:latin typeface="Times New Roman" panose="02020603050405020304" pitchFamily="18" charset="0"/>
                <a:cs typeface="Times New Roman" panose="02020603050405020304" pitchFamily="18" charset="0"/>
              </a:rPr>
              <a:t>It refers to the generation of a new separate sound due to multiple echos.</a:t>
            </a:r>
          </a:p>
          <a:p>
            <a:pPr marL="286385" marR="260350">
              <a:spcBef>
                <a:spcPts val="600"/>
              </a:spcBef>
            </a:pPr>
            <a:r>
              <a:rPr lang="en-US" sz="2000" b="1" spc="-10" dirty="0">
                <a:solidFill>
                  <a:srgbClr val="FFFFFF"/>
                </a:solidFill>
                <a:latin typeface="Times New Roman" panose="02020603050405020304" pitchFamily="18" charset="0"/>
                <a:cs typeface="Times New Roman" panose="02020603050405020304" pitchFamily="18" charset="0"/>
              </a:rPr>
              <a:t>Remedy:</a:t>
            </a:r>
            <a:endParaRPr sz="2000" b="1" spc="-10" dirty="0">
              <a:solidFill>
                <a:srgbClr val="FFFFFF"/>
              </a:solidFill>
              <a:latin typeface="Times New Roman" panose="02020603050405020304" pitchFamily="18" charset="0"/>
              <a:cs typeface="Times New Roman" panose="02020603050405020304" pitchFamily="18" charset="0"/>
            </a:endParaRPr>
          </a:p>
          <a:p>
            <a:pPr marL="354965" marR="260350" indent="-342900">
              <a:spcBef>
                <a:spcPts val="600"/>
              </a:spcBef>
              <a:buFont typeface="Arial" panose="020B0604020202020204" pitchFamily="34" charset="0"/>
              <a:buChar char="•"/>
            </a:pPr>
            <a:r>
              <a:rPr sz="2000" spc="-10" dirty="0">
                <a:solidFill>
                  <a:srgbClr val="FFFFFF"/>
                </a:solidFill>
                <a:latin typeface="Times New Roman" panose="02020603050405020304" pitchFamily="18" charset="0"/>
                <a:cs typeface="Times New Roman" panose="02020603050405020304" pitchFamily="18" charset="0"/>
              </a:rPr>
              <a:t>The remedy to avoid it is to cover such surfaces with  sound absorbing materials.</a:t>
            </a:r>
          </a:p>
        </p:txBody>
      </p:sp>
      <p:pic>
        <p:nvPicPr>
          <p:cNvPr id="6" name="Picture 5">
            <a:extLst>
              <a:ext uri="{FF2B5EF4-FFF2-40B4-BE49-F238E27FC236}">
                <a16:creationId xmlns:a16="http://schemas.microsoft.com/office/drawing/2014/main" id="{982FE212-80B7-582B-99A7-B90229E55303}"/>
              </a:ext>
            </a:extLst>
          </p:cNvPr>
          <p:cNvPicPr>
            <a:picLocks noChangeAspect="1"/>
          </p:cNvPicPr>
          <p:nvPr/>
        </p:nvPicPr>
        <p:blipFill rotWithShape="1">
          <a:blip r:embed="rId2">
            <a:extLst>
              <a:ext uri="{28A0092B-C50C-407E-A947-70E740481C1C}">
                <a14:useLocalDpi xmlns:a14="http://schemas.microsoft.com/office/drawing/2010/main" val="0"/>
              </a:ext>
            </a:extLst>
          </a:blip>
          <a:srcRect l="5596" t="4375" r="29411" b="69735"/>
          <a:stretch/>
        </p:blipFill>
        <p:spPr>
          <a:xfrm>
            <a:off x="4873659" y="4133654"/>
            <a:ext cx="4270341" cy="2267147"/>
          </a:xfrm>
          <a:prstGeom prst="rect">
            <a:avLst/>
          </a:prstGeom>
        </p:spPr>
      </p:pic>
      <p:sp>
        <p:nvSpPr>
          <p:cNvPr id="7" name="TextBox 6">
            <a:extLst>
              <a:ext uri="{FF2B5EF4-FFF2-40B4-BE49-F238E27FC236}">
                <a16:creationId xmlns:a16="http://schemas.microsoft.com/office/drawing/2014/main" id="{3842533A-E644-4EF6-AD03-94959A8681A2}"/>
              </a:ext>
            </a:extLst>
          </p:cNvPr>
          <p:cNvSpPr txBox="1"/>
          <p:nvPr/>
        </p:nvSpPr>
        <p:spPr>
          <a:xfrm>
            <a:off x="155543" y="4133654"/>
            <a:ext cx="4868944" cy="1862048"/>
          </a:xfrm>
          <a:prstGeom prst="rect">
            <a:avLst/>
          </a:prstGeom>
          <a:noFill/>
        </p:spPr>
        <p:txBody>
          <a:bodyPr wrap="square">
            <a:spAutoFit/>
          </a:bodyPr>
          <a:lstStyle/>
          <a:p>
            <a:pPr marL="12700">
              <a:lnSpc>
                <a:spcPct val="100000"/>
              </a:lnSpc>
              <a:spcBef>
                <a:spcPts val="700"/>
              </a:spcBef>
              <a:buClr>
                <a:srgbClr val="B1B1B1"/>
              </a:buClr>
              <a:buSzPct val="84615"/>
              <a:tabLst>
                <a:tab pos="287020" algn="l"/>
              </a:tabLst>
            </a:pPr>
            <a:r>
              <a:rPr lang="en-US" sz="2000" b="1" spc="-10" dirty="0">
                <a:solidFill>
                  <a:srgbClr val="FFFFFF"/>
                </a:solidFill>
                <a:latin typeface="Times New Roman" panose="02020603050405020304" pitchFamily="18" charset="0"/>
                <a:cs typeface="Times New Roman" panose="02020603050405020304" pitchFamily="18" charset="0"/>
              </a:rPr>
              <a:t>e. Resonance:-</a:t>
            </a:r>
            <a:endParaRPr lang="en-US" sz="2000" b="1" dirty="0">
              <a:latin typeface="Times New Roman" panose="02020603050405020304" pitchFamily="18" charset="0"/>
              <a:cs typeface="Times New Roman" panose="02020603050405020304" pitchFamily="18" charset="0"/>
            </a:endParaRPr>
          </a:p>
          <a:p>
            <a:pPr marL="286385">
              <a:lnSpc>
                <a:spcPct val="100000"/>
              </a:lnSpc>
              <a:spcBef>
                <a:spcPts val="600"/>
              </a:spcBef>
            </a:pPr>
            <a:r>
              <a:rPr lang="en-US" sz="2000" spc="-10" dirty="0">
                <a:solidFill>
                  <a:srgbClr val="FFFFFF"/>
                </a:solidFill>
                <a:latin typeface="Times New Roman" panose="02020603050405020304" pitchFamily="18" charset="0"/>
                <a:cs typeface="Times New Roman" panose="02020603050405020304" pitchFamily="18" charset="0"/>
              </a:rPr>
              <a:t>It occurs due to the matching of frequency.</a:t>
            </a:r>
          </a:p>
          <a:p>
            <a:pPr marL="94615">
              <a:lnSpc>
                <a:spcPct val="100000"/>
              </a:lnSpc>
              <a:spcBef>
                <a:spcPts val="600"/>
              </a:spcBef>
            </a:pPr>
            <a:r>
              <a:rPr lang="en-US" sz="2000" spc="-10" dirty="0">
                <a:solidFill>
                  <a:srgbClr val="FFFFFF"/>
                </a:solidFill>
                <a:latin typeface="Times New Roman" panose="02020603050405020304" pitchFamily="18" charset="0"/>
                <a:cs typeface="Times New Roman" panose="02020603050405020304" pitchFamily="18" charset="0"/>
              </a:rPr>
              <a:t>Remedy</a:t>
            </a:r>
          </a:p>
          <a:p>
            <a:pPr marL="354965" marR="5080" indent="-342900">
              <a:lnSpc>
                <a:spcPct val="100000"/>
              </a:lnSpc>
              <a:spcBef>
                <a:spcPts val="600"/>
              </a:spcBef>
              <a:buFont typeface="Arial" panose="020B0604020202020204" pitchFamily="34" charset="0"/>
              <a:buChar char="•"/>
            </a:pPr>
            <a:r>
              <a:rPr lang="en-US" sz="2000" spc="-10" dirty="0">
                <a:solidFill>
                  <a:srgbClr val="FFFFFF"/>
                </a:solidFill>
                <a:latin typeface="Times New Roman" panose="02020603050405020304" pitchFamily="18" charset="0"/>
                <a:cs typeface="Times New Roman" panose="02020603050405020304" pitchFamily="18" charset="0"/>
              </a:rPr>
              <a:t>The resonance may be avoided by fixing the windows and applied panels properly</a:t>
            </a:r>
            <a:r>
              <a:rPr lang="en-US" sz="1800" spc="-40" dirty="0">
                <a:solidFill>
                  <a:srgbClr val="FFFFFF"/>
                </a:solidFill>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2152" y="-370810"/>
            <a:ext cx="8620317" cy="1582484"/>
          </a:xfrm>
          <a:prstGeom prst="rect">
            <a:avLst/>
          </a:prstGeom>
        </p:spPr>
        <p:txBody>
          <a:bodyPr vert="horz" wrap="square" lIns="0" tIns="88900" rIns="0" bIns="0" rtlCol="0">
            <a:spAutoFit/>
          </a:bodyPr>
          <a:lstStyle/>
          <a:p>
            <a:pPr marL="12700">
              <a:lnSpc>
                <a:spcPct val="100000"/>
              </a:lnSpc>
              <a:spcBef>
                <a:spcPts val="600"/>
              </a:spcBef>
              <a:buClr>
                <a:srgbClr val="B1B1B1"/>
              </a:buClr>
              <a:buSzPct val="84615"/>
              <a:tabLst>
                <a:tab pos="287020" algn="l"/>
              </a:tabLst>
            </a:pPr>
            <a:endParaRPr lang="en-US" spc="-10" dirty="0">
              <a:solidFill>
                <a:srgbClr val="FFFFFF"/>
              </a:solidFill>
              <a:latin typeface="Times New Roman" panose="02020603050405020304" pitchFamily="18" charset="0"/>
              <a:cs typeface="Times New Roman" panose="02020603050405020304" pitchFamily="18" charset="0"/>
            </a:endParaRPr>
          </a:p>
          <a:p>
            <a:pPr marL="12700">
              <a:lnSpc>
                <a:spcPct val="100000"/>
              </a:lnSpc>
              <a:spcBef>
                <a:spcPts val="600"/>
              </a:spcBef>
              <a:buClr>
                <a:srgbClr val="B1B1B1"/>
              </a:buClr>
              <a:buSzPct val="84615"/>
              <a:tabLst>
                <a:tab pos="287020" algn="l"/>
              </a:tabLst>
            </a:pPr>
            <a:r>
              <a:rPr lang="en-US" sz="2400" b="1" spc="-10" dirty="0">
                <a:solidFill>
                  <a:srgbClr val="FFFFFF"/>
                </a:solidFill>
                <a:latin typeface="Times New Roman" panose="02020603050405020304" pitchFamily="18" charset="0"/>
                <a:cs typeface="Times New Roman" panose="02020603050405020304" pitchFamily="18" charset="0"/>
              </a:rPr>
              <a:t>f. </a:t>
            </a:r>
            <a:r>
              <a:rPr sz="2400" b="1" spc="-10" dirty="0">
                <a:solidFill>
                  <a:srgbClr val="FFFFFF"/>
                </a:solidFill>
                <a:latin typeface="Times New Roman" panose="02020603050405020304" pitchFamily="18" charset="0"/>
                <a:cs typeface="Times New Roman" panose="02020603050405020304" pitchFamily="18" charset="0"/>
              </a:rPr>
              <a:t>Noise</a:t>
            </a:r>
            <a:r>
              <a:rPr lang="en-US" sz="2400" b="1" spc="-10" dirty="0">
                <a:solidFill>
                  <a:srgbClr val="FFFFFF"/>
                </a:solidFill>
                <a:latin typeface="Times New Roman" panose="02020603050405020304" pitchFamily="18" charset="0"/>
                <a:cs typeface="Times New Roman" panose="02020603050405020304" pitchFamily="18" charset="0"/>
              </a:rPr>
              <a:t>:</a:t>
            </a:r>
            <a:endParaRPr sz="2400" b="1" dirty="0">
              <a:latin typeface="Times New Roman" panose="02020603050405020304" pitchFamily="18" charset="0"/>
              <a:cs typeface="Times New Roman" panose="02020603050405020304" pitchFamily="18" charset="0"/>
            </a:endParaRPr>
          </a:p>
          <a:p>
            <a:pPr marL="12700">
              <a:lnSpc>
                <a:spcPct val="100000"/>
              </a:lnSpc>
              <a:spcBef>
                <a:spcPts val="605"/>
              </a:spcBef>
              <a:buClr>
                <a:srgbClr val="B1B1B1"/>
              </a:buClr>
              <a:buSzPct val="84615"/>
              <a:tabLst>
                <a:tab pos="287020" algn="l"/>
              </a:tabLst>
            </a:pPr>
            <a:r>
              <a:rPr sz="2000" spc="-5" dirty="0">
                <a:solidFill>
                  <a:srgbClr val="FFFFFF"/>
                </a:solidFill>
                <a:latin typeface="Times New Roman" panose="02020603050405020304" pitchFamily="18" charset="0"/>
                <a:cs typeface="Times New Roman" panose="02020603050405020304" pitchFamily="18" charset="0"/>
              </a:rPr>
              <a:t>The</a:t>
            </a:r>
            <a:r>
              <a:rPr sz="2000" spc="-105" dirty="0">
                <a:solidFill>
                  <a:srgbClr val="FFFFFF"/>
                </a:solidFill>
                <a:latin typeface="Times New Roman" panose="02020603050405020304" pitchFamily="18" charset="0"/>
                <a:cs typeface="Times New Roman" panose="02020603050405020304" pitchFamily="18" charset="0"/>
              </a:rPr>
              <a:t> </a:t>
            </a:r>
            <a:r>
              <a:rPr sz="2000" spc="-15" dirty="0">
                <a:solidFill>
                  <a:srgbClr val="FFFFFF"/>
                </a:solidFill>
                <a:latin typeface="Times New Roman" panose="02020603050405020304" pitchFamily="18" charset="0"/>
                <a:cs typeface="Times New Roman" panose="02020603050405020304" pitchFamily="18" charset="0"/>
              </a:rPr>
              <a:t>unwanted</a:t>
            </a:r>
            <a:r>
              <a:rPr sz="2000" spc="-95" dirty="0">
                <a:solidFill>
                  <a:srgbClr val="FFFFFF"/>
                </a:solidFill>
                <a:latin typeface="Times New Roman" panose="02020603050405020304" pitchFamily="18" charset="0"/>
                <a:cs typeface="Times New Roman" panose="02020603050405020304" pitchFamily="18" charset="0"/>
              </a:rPr>
              <a:t> </a:t>
            </a:r>
            <a:r>
              <a:rPr sz="2000" dirty="0">
                <a:solidFill>
                  <a:srgbClr val="FFFFFF"/>
                </a:solidFill>
                <a:latin typeface="Times New Roman" panose="02020603050405020304" pitchFamily="18" charset="0"/>
                <a:cs typeface="Times New Roman" panose="02020603050405020304" pitchFamily="18" charset="0"/>
              </a:rPr>
              <a:t>sound</a:t>
            </a:r>
            <a:r>
              <a:rPr sz="2000" spc="-30" dirty="0">
                <a:solidFill>
                  <a:srgbClr val="FFFFFF"/>
                </a:solidFill>
                <a:latin typeface="Times New Roman" panose="02020603050405020304" pitchFamily="18" charset="0"/>
                <a:cs typeface="Times New Roman" panose="02020603050405020304" pitchFamily="18" charset="0"/>
              </a:rPr>
              <a:t> </a:t>
            </a:r>
            <a:r>
              <a:rPr sz="2000" spc="-5" dirty="0">
                <a:solidFill>
                  <a:srgbClr val="FFFFFF"/>
                </a:solidFill>
                <a:latin typeface="Times New Roman" panose="02020603050405020304" pitchFamily="18" charset="0"/>
                <a:cs typeface="Times New Roman" panose="02020603050405020304" pitchFamily="18" charset="0"/>
              </a:rPr>
              <a:t>is</a:t>
            </a:r>
            <a:r>
              <a:rPr sz="2000" spc="-125" dirty="0">
                <a:solidFill>
                  <a:srgbClr val="FFFFFF"/>
                </a:solidFill>
                <a:latin typeface="Times New Roman" panose="02020603050405020304" pitchFamily="18" charset="0"/>
                <a:cs typeface="Times New Roman" panose="02020603050405020304" pitchFamily="18" charset="0"/>
              </a:rPr>
              <a:t> </a:t>
            </a:r>
            <a:r>
              <a:rPr sz="2000" spc="-5" dirty="0">
                <a:solidFill>
                  <a:srgbClr val="FFFFFF"/>
                </a:solidFill>
                <a:latin typeface="Times New Roman" panose="02020603050405020304" pitchFamily="18" charset="0"/>
                <a:cs typeface="Times New Roman" panose="02020603050405020304" pitchFamily="18" charset="0"/>
              </a:rPr>
              <a:t>called</a:t>
            </a:r>
            <a:r>
              <a:rPr sz="2000" spc="-80" dirty="0">
                <a:solidFill>
                  <a:srgbClr val="FFFFFF"/>
                </a:solidFill>
                <a:latin typeface="Times New Roman" panose="02020603050405020304" pitchFamily="18" charset="0"/>
                <a:cs typeface="Times New Roman" panose="02020603050405020304" pitchFamily="18" charset="0"/>
              </a:rPr>
              <a:t> </a:t>
            </a:r>
            <a:r>
              <a:rPr sz="2000" dirty="0">
                <a:solidFill>
                  <a:srgbClr val="FFFFFF"/>
                </a:solidFill>
                <a:latin typeface="Times New Roman" panose="02020603050405020304" pitchFamily="18" charset="0"/>
                <a:cs typeface="Times New Roman" panose="02020603050405020304" pitchFamily="18" charset="0"/>
              </a:rPr>
              <a:t>a</a:t>
            </a:r>
            <a:r>
              <a:rPr sz="2000" spc="-70" dirty="0">
                <a:solidFill>
                  <a:srgbClr val="FFFFFF"/>
                </a:solidFill>
                <a:latin typeface="Times New Roman" panose="02020603050405020304" pitchFamily="18" charset="0"/>
                <a:cs typeface="Times New Roman" panose="02020603050405020304" pitchFamily="18" charset="0"/>
              </a:rPr>
              <a:t> </a:t>
            </a:r>
            <a:r>
              <a:rPr sz="2000" spc="-5" dirty="0">
                <a:solidFill>
                  <a:srgbClr val="FFFFFF"/>
                </a:solidFill>
                <a:latin typeface="Times New Roman" panose="02020603050405020304" pitchFamily="18" charset="0"/>
                <a:cs typeface="Times New Roman" panose="02020603050405020304" pitchFamily="18" charset="0"/>
              </a:rPr>
              <a:t>noise</a:t>
            </a:r>
            <a:r>
              <a:rPr lang="en-US" sz="2000" spc="-5" dirty="0">
                <a:solidFill>
                  <a:srgbClr val="FFFFFF"/>
                </a:solidFill>
                <a:latin typeface="Times New Roman" panose="02020603050405020304" pitchFamily="18" charset="0"/>
                <a:cs typeface="Times New Roman" panose="02020603050405020304" pitchFamily="18" charset="0"/>
              </a:rPr>
              <a:t>, which they are classified into three types:</a:t>
            </a:r>
          </a:p>
          <a:p>
            <a:pPr marL="12700">
              <a:lnSpc>
                <a:spcPct val="100000"/>
              </a:lnSpc>
              <a:spcBef>
                <a:spcPts val="605"/>
              </a:spcBef>
              <a:buClr>
                <a:srgbClr val="B1B1B1"/>
              </a:buClr>
              <a:buSzPct val="84615"/>
              <a:tabLst>
                <a:tab pos="287020" algn="l"/>
              </a:tabLst>
            </a:pPr>
            <a:r>
              <a:rPr lang="en-US" sz="2000" spc="-5" dirty="0">
                <a:solidFill>
                  <a:srgbClr val="FFFFFF"/>
                </a:solidFill>
                <a:latin typeface="Times New Roman" panose="02020603050405020304" pitchFamily="18" charset="0"/>
                <a:cs typeface="Times New Roman" panose="02020603050405020304" pitchFamily="18" charset="0"/>
              </a:rPr>
              <a:t>  </a:t>
            </a:r>
            <a:r>
              <a:rPr lang="en-US" sz="2000" u="sng" spc="-5" dirty="0">
                <a:solidFill>
                  <a:srgbClr val="FFFFFF"/>
                </a:solidFill>
                <a:latin typeface="Times New Roman" panose="02020603050405020304" pitchFamily="18" charset="0"/>
                <a:cs typeface="Times New Roman" panose="02020603050405020304" pitchFamily="18" charset="0"/>
              </a:rPr>
              <a:t>1-Air</a:t>
            </a:r>
            <a:r>
              <a:rPr lang="en-US" sz="2000" u="sng" spc="-114" dirty="0">
                <a:solidFill>
                  <a:srgbClr val="FFFFFF"/>
                </a:solidFill>
                <a:latin typeface="Times New Roman" panose="02020603050405020304" pitchFamily="18" charset="0"/>
                <a:cs typeface="Times New Roman" panose="02020603050405020304" pitchFamily="18" charset="0"/>
              </a:rPr>
              <a:t> </a:t>
            </a:r>
            <a:r>
              <a:rPr lang="en-US" sz="2000" u="sng" spc="-5" dirty="0">
                <a:solidFill>
                  <a:srgbClr val="FFFFFF"/>
                </a:solidFill>
                <a:latin typeface="Times New Roman" panose="02020603050405020304" pitchFamily="18" charset="0"/>
                <a:cs typeface="Times New Roman" panose="02020603050405020304" pitchFamily="18" charset="0"/>
              </a:rPr>
              <a:t>born</a:t>
            </a:r>
            <a:r>
              <a:rPr lang="en-US" sz="2000" u="sng" spc="-65" dirty="0">
                <a:solidFill>
                  <a:srgbClr val="FFFFFF"/>
                </a:solidFill>
                <a:latin typeface="Times New Roman" panose="02020603050405020304" pitchFamily="18" charset="0"/>
                <a:cs typeface="Times New Roman" panose="02020603050405020304" pitchFamily="18" charset="0"/>
              </a:rPr>
              <a:t> </a:t>
            </a:r>
            <a:r>
              <a:rPr lang="en-US" sz="2000" u="sng" spc="-5" dirty="0">
                <a:solidFill>
                  <a:srgbClr val="FFFFFF"/>
                </a:solidFill>
                <a:latin typeface="Times New Roman" panose="02020603050405020304" pitchFamily="18" charset="0"/>
                <a:cs typeface="Times New Roman" panose="02020603050405020304" pitchFamily="18" charset="0"/>
              </a:rPr>
              <a:t>noise</a:t>
            </a:r>
            <a:r>
              <a:rPr lang="en-US" sz="2000" spc="-5" dirty="0">
                <a:solidFill>
                  <a:srgbClr val="FFFFFF"/>
                </a:solidFill>
                <a:latin typeface="Times New Roman" panose="02020603050405020304" pitchFamily="18" charset="0"/>
                <a:cs typeface="Times New Roman" panose="02020603050405020304" pitchFamily="18" charset="0"/>
              </a:rPr>
              <a:t>,        </a:t>
            </a:r>
            <a:r>
              <a:rPr lang="en-US" sz="2000" u="sng" dirty="0">
                <a:latin typeface="Times New Roman" panose="02020603050405020304" pitchFamily="18" charset="0"/>
                <a:cs typeface="Times New Roman" panose="02020603050405020304" pitchFamily="18" charset="0"/>
              </a:rPr>
              <a:t>2-</a:t>
            </a:r>
            <a:r>
              <a:rPr lang="en-US" sz="2000" u="sng" spc="-5" dirty="0">
                <a:solidFill>
                  <a:srgbClr val="FFFFFF"/>
                </a:solidFill>
                <a:latin typeface="Times New Roman" panose="02020603050405020304" pitchFamily="18" charset="0"/>
                <a:cs typeface="Times New Roman" panose="02020603050405020304" pitchFamily="18" charset="0"/>
              </a:rPr>
              <a:t>Structure</a:t>
            </a:r>
            <a:r>
              <a:rPr lang="en-US" sz="2000" u="sng" spc="-130" dirty="0">
                <a:solidFill>
                  <a:srgbClr val="FFFFFF"/>
                </a:solidFill>
                <a:latin typeface="Times New Roman" panose="02020603050405020304" pitchFamily="18" charset="0"/>
                <a:cs typeface="Times New Roman" panose="02020603050405020304" pitchFamily="18" charset="0"/>
              </a:rPr>
              <a:t> </a:t>
            </a:r>
            <a:r>
              <a:rPr lang="en-US" sz="2000" u="sng" spc="-5" dirty="0">
                <a:solidFill>
                  <a:srgbClr val="FFFFFF"/>
                </a:solidFill>
                <a:latin typeface="Times New Roman" panose="02020603050405020304" pitchFamily="18" charset="0"/>
                <a:cs typeface="Times New Roman" panose="02020603050405020304" pitchFamily="18" charset="0"/>
              </a:rPr>
              <a:t>born</a:t>
            </a:r>
            <a:r>
              <a:rPr lang="en-US" sz="2000" u="sng" spc="-65" dirty="0">
                <a:solidFill>
                  <a:srgbClr val="FFFFFF"/>
                </a:solidFill>
                <a:latin typeface="Times New Roman" panose="02020603050405020304" pitchFamily="18" charset="0"/>
                <a:cs typeface="Times New Roman" panose="02020603050405020304" pitchFamily="18" charset="0"/>
              </a:rPr>
              <a:t> </a:t>
            </a:r>
            <a:r>
              <a:rPr lang="en-US" sz="2000" u="sng" spc="-5" dirty="0">
                <a:solidFill>
                  <a:srgbClr val="FFFFFF"/>
                </a:solidFill>
                <a:latin typeface="Times New Roman" panose="02020603050405020304" pitchFamily="18" charset="0"/>
                <a:cs typeface="Times New Roman" panose="02020603050405020304" pitchFamily="18" charset="0"/>
              </a:rPr>
              <a:t>noise</a:t>
            </a:r>
            <a:r>
              <a:rPr lang="en-US" sz="2000" spc="-5" dirty="0">
                <a:latin typeface="Times New Roman" panose="02020603050405020304" pitchFamily="18" charset="0"/>
                <a:cs typeface="Times New Roman" panose="02020603050405020304" pitchFamily="18" charset="0"/>
              </a:rPr>
              <a:t>,       </a:t>
            </a:r>
            <a:r>
              <a:rPr lang="en-US" sz="2000" u="sng" spc="-5" dirty="0">
                <a:latin typeface="Times New Roman" panose="02020603050405020304" pitchFamily="18" charset="0"/>
                <a:cs typeface="Times New Roman" panose="02020603050405020304" pitchFamily="18" charset="0"/>
              </a:rPr>
              <a:t>3-</a:t>
            </a:r>
            <a:r>
              <a:rPr lang="en-US" sz="2000" u="sng" dirty="0">
                <a:solidFill>
                  <a:srgbClr val="FFFFFF"/>
                </a:solidFill>
                <a:latin typeface="Times New Roman" panose="02020603050405020304" pitchFamily="18" charset="0"/>
                <a:cs typeface="Times New Roman" panose="02020603050405020304" pitchFamily="18" charset="0"/>
              </a:rPr>
              <a:t>Inside</a:t>
            </a:r>
            <a:r>
              <a:rPr lang="en-US" sz="2000" u="sng" spc="-100" dirty="0">
                <a:solidFill>
                  <a:srgbClr val="FFFFFF"/>
                </a:solidFill>
                <a:latin typeface="Times New Roman" panose="02020603050405020304" pitchFamily="18" charset="0"/>
                <a:cs typeface="Times New Roman" panose="02020603050405020304" pitchFamily="18" charset="0"/>
              </a:rPr>
              <a:t> </a:t>
            </a:r>
            <a:r>
              <a:rPr lang="en-US" sz="2000" u="sng" spc="-5" dirty="0">
                <a:solidFill>
                  <a:srgbClr val="FFFFFF"/>
                </a:solidFill>
                <a:latin typeface="Times New Roman" panose="02020603050405020304" pitchFamily="18" charset="0"/>
                <a:cs typeface="Times New Roman" panose="02020603050405020304" pitchFamily="18" charset="0"/>
              </a:rPr>
              <a:t>noise</a:t>
            </a:r>
            <a:endParaRPr lang="en-US" sz="2000" u="sng"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FC9AA33-CDA2-44AB-2BAD-175A8E07FABE}"/>
              </a:ext>
            </a:extLst>
          </p:cNvPr>
          <p:cNvSpPr txBox="1"/>
          <p:nvPr/>
        </p:nvSpPr>
        <p:spPr>
          <a:xfrm>
            <a:off x="178434" y="1638017"/>
            <a:ext cx="10879208" cy="2569165"/>
          </a:xfrm>
          <a:prstGeom prst="rect">
            <a:avLst/>
          </a:prstGeom>
          <a:noFill/>
        </p:spPr>
        <p:txBody>
          <a:bodyPr wrap="square">
            <a:spAutoFit/>
          </a:bodyPr>
          <a:lstStyle/>
          <a:p>
            <a:pPr marL="12700" marR="5406390">
              <a:lnSpc>
                <a:spcPct val="109300"/>
              </a:lnSpc>
              <a:spcBef>
                <a:spcPts val="100"/>
              </a:spcBef>
              <a:buClr>
                <a:srgbClr val="B1B1B1"/>
              </a:buClr>
              <a:buSzPct val="84615"/>
              <a:tabLst>
                <a:tab pos="287020" algn="l"/>
              </a:tabLst>
            </a:pPr>
            <a:r>
              <a:rPr lang="en-US" sz="2000" b="1" spc="-210" dirty="0">
                <a:solidFill>
                  <a:srgbClr val="FFFFFF"/>
                </a:solidFill>
                <a:latin typeface="Times New Roman" panose="02020603050405020304" pitchFamily="18" charset="0"/>
                <a:cs typeface="Times New Roman" panose="02020603050405020304" pitchFamily="18" charset="0"/>
              </a:rPr>
              <a:t>T</a:t>
            </a:r>
            <a:r>
              <a:rPr lang="en-US" sz="2000" b="1" spc="-5" dirty="0">
                <a:solidFill>
                  <a:srgbClr val="FFFFFF"/>
                </a:solidFill>
                <a:latin typeface="Times New Roman" panose="02020603050405020304" pitchFamily="18" charset="0"/>
                <a:cs typeface="Times New Roman" panose="02020603050405020304" pitchFamily="18" charset="0"/>
              </a:rPr>
              <a:t>y</a:t>
            </a:r>
            <a:r>
              <a:rPr lang="en-US" sz="2000" b="1" spc="-15" dirty="0">
                <a:solidFill>
                  <a:srgbClr val="FFFFFF"/>
                </a:solidFill>
                <a:latin typeface="Times New Roman" panose="02020603050405020304" pitchFamily="18" charset="0"/>
                <a:cs typeface="Times New Roman" panose="02020603050405020304" pitchFamily="18" charset="0"/>
              </a:rPr>
              <a:t>p</a:t>
            </a:r>
            <a:r>
              <a:rPr lang="en-US" sz="2000" b="1" dirty="0">
                <a:solidFill>
                  <a:srgbClr val="FFFFFF"/>
                </a:solidFill>
                <a:latin typeface="Times New Roman" panose="02020603050405020304" pitchFamily="18" charset="0"/>
                <a:cs typeface="Times New Roman" panose="02020603050405020304" pitchFamily="18" charset="0"/>
              </a:rPr>
              <a:t>es</a:t>
            </a:r>
            <a:r>
              <a:rPr lang="en-US" sz="2000" b="1" spc="-114" dirty="0">
                <a:solidFill>
                  <a:srgbClr val="FFFFFF"/>
                </a:solidFill>
                <a:latin typeface="Times New Roman" panose="02020603050405020304" pitchFamily="18" charset="0"/>
                <a:cs typeface="Times New Roman" panose="02020603050405020304" pitchFamily="18" charset="0"/>
              </a:rPr>
              <a:t> </a:t>
            </a:r>
            <a:r>
              <a:rPr lang="en-US" sz="2000" b="1" dirty="0">
                <a:solidFill>
                  <a:srgbClr val="FFFFFF"/>
                </a:solidFill>
                <a:latin typeface="Times New Roman" panose="02020603050405020304" pitchFamily="18" charset="0"/>
                <a:cs typeface="Times New Roman" panose="02020603050405020304" pitchFamily="18" charset="0"/>
              </a:rPr>
              <a:t>of</a:t>
            </a:r>
            <a:r>
              <a:rPr lang="en-US" sz="2000" b="1" spc="30" dirty="0">
                <a:solidFill>
                  <a:srgbClr val="FFFFFF"/>
                </a:solidFill>
                <a:latin typeface="Times New Roman" panose="02020603050405020304" pitchFamily="18" charset="0"/>
                <a:cs typeface="Times New Roman" panose="02020603050405020304" pitchFamily="18" charset="0"/>
              </a:rPr>
              <a:t> </a:t>
            </a:r>
            <a:r>
              <a:rPr lang="en-US" sz="2000" b="1" spc="-5" dirty="0">
                <a:solidFill>
                  <a:srgbClr val="FFFFFF"/>
                </a:solidFill>
                <a:latin typeface="Times New Roman" panose="02020603050405020304" pitchFamily="18" charset="0"/>
                <a:cs typeface="Times New Roman" panose="02020603050405020304" pitchFamily="18" charset="0"/>
              </a:rPr>
              <a:t>n</a:t>
            </a:r>
            <a:r>
              <a:rPr lang="en-US" sz="2000" b="1" spc="-15" dirty="0">
                <a:solidFill>
                  <a:srgbClr val="FFFFFF"/>
                </a:solidFill>
                <a:latin typeface="Times New Roman" panose="02020603050405020304" pitchFamily="18" charset="0"/>
                <a:cs typeface="Times New Roman" panose="02020603050405020304" pitchFamily="18" charset="0"/>
              </a:rPr>
              <a:t>o</a:t>
            </a:r>
            <a:r>
              <a:rPr lang="en-US" sz="2000" b="1" spc="-5" dirty="0">
                <a:solidFill>
                  <a:srgbClr val="FFFFFF"/>
                </a:solidFill>
                <a:latin typeface="Times New Roman" panose="02020603050405020304" pitchFamily="18" charset="0"/>
                <a:cs typeface="Times New Roman" panose="02020603050405020304" pitchFamily="18" charset="0"/>
              </a:rPr>
              <a:t>ise</a:t>
            </a:r>
            <a:r>
              <a:rPr lang="en-US" sz="2000" b="1" spc="5" dirty="0">
                <a:solidFill>
                  <a:srgbClr val="FFFFFF"/>
                </a:solidFill>
                <a:latin typeface="Times New Roman" panose="02020603050405020304" pitchFamily="18" charset="0"/>
                <a:cs typeface="Times New Roman" panose="02020603050405020304" pitchFamily="18" charset="0"/>
              </a:rPr>
              <a:t>:</a:t>
            </a:r>
            <a:r>
              <a:rPr lang="en-US" sz="2000" b="1" dirty="0">
                <a:solidFill>
                  <a:srgbClr val="FFFFFF"/>
                </a:solidFill>
                <a:latin typeface="Times New Roman" panose="02020603050405020304" pitchFamily="18" charset="0"/>
                <a:cs typeface="Times New Roman" panose="02020603050405020304" pitchFamily="18" charset="0"/>
              </a:rPr>
              <a:t>-  </a:t>
            </a:r>
          </a:p>
          <a:p>
            <a:pPr marL="12700" marR="5406390">
              <a:lnSpc>
                <a:spcPct val="109300"/>
              </a:lnSpc>
              <a:spcBef>
                <a:spcPts val="100"/>
              </a:spcBef>
              <a:buClr>
                <a:srgbClr val="B1B1B1"/>
              </a:buClr>
              <a:buSzPct val="84615"/>
              <a:tabLst>
                <a:tab pos="287020" algn="l"/>
              </a:tabLst>
            </a:pPr>
            <a:r>
              <a:rPr lang="en-US" b="1" dirty="0">
                <a:solidFill>
                  <a:srgbClr val="FFFFFF"/>
                </a:solidFill>
                <a:latin typeface="Times New Roman" panose="02020603050405020304" pitchFamily="18" charset="0"/>
                <a:cs typeface="Times New Roman" panose="02020603050405020304" pitchFamily="18" charset="0"/>
              </a:rPr>
              <a:t>1. Air</a:t>
            </a:r>
            <a:r>
              <a:rPr lang="en-US" b="1" spc="-125" dirty="0">
                <a:solidFill>
                  <a:srgbClr val="FFFFFF"/>
                </a:solidFill>
                <a:latin typeface="Times New Roman" panose="02020603050405020304" pitchFamily="18" charset="0"/>
                <a:cs typeface="Times New Roman" panose="02020603050405020304" pitchFamily="18" charset="0"/>
              </a:rPr>
              <a:t> </a:t>
            </a:r>
            <a:r>
              <a:rPr lang="en-US" b="1" spc="-5" dirty="0">
                <a:solidFill>
                  <a:srgbClr val="FFFFFF"/>
                </a:solidFill>
                <a:latin typeface="Times New Roman" panose="02020603050405020304" pitchFamily="18" charset="0"/>
                <a:cs typeface="Times New Roman" panose="02020603050405020304" pitchFamily="18" charset="0"/>
              </a:rPr>
              <a:t>born</a:t>
            </a:r>
            <a:r>
              <a:rPr lang="en-US" b="1" spc="-65" dirty="0">
                <a:solidFill>
                  <a:srgbClr val="FFFFFF"/>
                </a:solidFill>
                <a:latin typeface="Times New Roman" panose="02020603050405020304" pitchFamily="18" charset="0"/>
                <a:cs typeface="Times New Roman" panose="02020603050405020304" pitchFamily="18" charset="0"/>
              </a:rPr>
              <a:t> </a:t>
            </a:r>
            <a:r>
              <a:rPr lang="en-US" b="1" spc="-5" dirty="0">
                <a:solidFill>
                  <a:srgbClr val="FFFFFF"/>
                </a:solidFill>
                <a:latin typeface="Times New Roman" panose="02020603050405020304" pitchFamily="18" charset="0"/>
                <a:cs typeface="Times New Roman" panose="02020603050405020304" pitchFamily="18" charset="0"/>
              </a:rPr>
              <a:t>noise:-</a:t>
            </a:r>
          </a:p>
          <a:p>
            <a:pPr marL="12700" marR="5406390">
              <a:lnSpc>
                <a:spcPct val="109300"/>
              </a:lnSpc>
              <a:spcBef>
                <a:spcPts val="100"/>
              </a:spcBef>
              <a:buClr>
                <a:srgbClr val="B1B1B1"/>
              </a:buClr>
              <a:buSzPct val="84615"/>
              <a:tabLst>
                <a:tab pos="287020" algn="l"/>
              </a:tabLst>
            </a:pPr>
            <a:r>
              <a:rPr lang="en-US" spc="-10" dirty="0">
                <a:solidFill>
                  <a:srgbClr val="FFFFFF"/>
                </a:solidFill>
                <a:latin typeface="Times New Roman" panose="02020603050405020304" pitchFamily="18" charset="0"/>
                <a:cs typeface="Times New Roman" panose="02020603050405020304" pitchFamily="18" charset="0"/>
              </a:rPr>
              <a:t>Extraneous</a:t>
            </a:r>
            <a:r>
              <a:rPr lang="en-US" spc="-65" dirty="0">
                <a:solidFill>
                  <a:srgbClr val="FFFFFF"/>
                </a:solidFill>
                <a:latin typeface="Times New Roman" panose="02020603050405020304" pitchFamily="18" charset="0"/>
                <a:cs typeface="Times New Roman" panose="02020603050405020304" pitchFamily="18" charset="0"/>
              </a:rPr>
              <a:t> </a:t>
            </a:r>
            <a:r>
              <a:rPr lang="en-US" spc="-5" dirty="0">
                <a:solidFill>
                  <a:srgbClr val="FFFFFF"/>
                </a:solidFill>
                <a:latin typeface="Times New Roman" panose="02020603050405020304" pitchFamily="18" charset="0"/>
                <a:cs typeface="Times New Roman" panose="02020603050405020304" pitchFamily="18" charset="0"/>
              </a:rPr>
              <a:t>noise</a:t>
            </a:r>
            <a:r>
              <a:rPr lang="en-US" spc="-145" dirty="0">
                <a:solidFill>
                  <a:srgbClr val="FFFFFF"/>
                </a:solidFill>
                <a:latin typeface="Times New Roman" panose="02020603050405020304" pitchFamily="18" charset="0"/>
                <a:cs typeface="Times New Roman" panose="02020603050405020304" pitchFamily="18" charset="0"/>
              </a:rPr>
              <a:t> </a:t>
            </a:r>
            <a:r>
              <a:rPr lang="en-US" spc="-5" dirty="0">
                <a:solidFill>
                  <a:srgbClr val="FFFFFF"/>
                </a:solidFill>
                <a:latin typeface="Times New Roman" panose="02020603050405020304" pitchFamily="18" charset="0"/>
                <a:cs typeface="Times New Roman" panose="02020603050405020304" pitchFamily="18" charset="0"/>
              </a:rPr>
              <a:t>which</a:t>
            </a:r>
            <a:r>
              <a:rPr lang="en-US" spc="-114" dirty="0">
                <a:solidFill>
                  <a:srgbClr val="FFFFFF"/>
                </a:solidFill>
                <a:latin typeface="Times New Roman" panose="02020603050405020304" pitchFamily="18" charset="0"/>
                <a:cs typeface="Times New Roman" panose="02020603050405020304" pitchFamily="18" charset="0"/>
              </a:rPr>
              <a:t> </a:t>
            </a:r>
            <a:r>
              <a:rPr lang="en-US" spc="-15" dirty="0">
                <a:solidFill>
                  <a:srgbClr val="FFFFFF"/>
                </a:solidFill>
                <a:latin typeface="Times New Roman" panose="02020603050405020304" pitchFamily="18" charset="0"/>
                <a:cs typeface="Times New Roman" panose="02020603050405020304" pitchFamily="18" charset="0"/>
              </a:rPr>
              <a:t>are</a:t>
            </a:r>
            <a:r>
              <a:rPr lang="en-US" spc="-114" dirty="0">
                <a:solidFill>
                  <a:srgbClr val="FFFFFF"/>
                </a:solidFill>
                <a:latin typeface="Times New Roman" panose="02020603050405020304" pitchFamily="18" charset="0"/>
                <a:cs typeface="Times New Roman" panose="02020603050405020304" pitchFamily="18" charset="0"/>
              </a:rPr>
              <a:t> </a:t>
            </a:r>
            <a:r>
              <a:rPr lang="en-US" spc="-10" dirty="0">
                <a:solidFill>
                  <a:srgbClr val="FFFFFF"/>
                </a:solidFill>
                <a:latin typeface="Times New Roman" panose="02020603050405020304" pitchFamily="18" charset="0"/>
                <a:cs typeface="Times New Roman" panose="02020603050405020304" pitchFamily="18" charset="0"/>
              </a:rPr>
              <a:t>coming</a:t>
            </a:r>
            <a:r>
              <a:rPr lang="en-US" spc="-25" dirty="0">
                <a:solidFill>
                  <a:srgbClr val="FFFFFF"/>
                </a:solidFill>
                <a:latin typeface="Times New Roman" panose="02020603050405020304" pitchFamily="18" charset="0"/>
                <a:cs typeface="Times New Roman" panose="02020603050405020304" pitchFamily="18" charset="0"/>
              </a:rPr>
              <a:t> </a:t>
            </a:r>
            <a:r>
              <a:rPr lang="en-US" spc="-10" dirty="0">
                <a:solidFill>
                  <a:srgbClr val="FFFFFF"/>
                </a:solidFill>
                <a:latin typeface="Times New Roman" panose="02020603050405020304" pitchFamily="18" charset="0"/>
                <a:cs typeface="Times New Roman" panose="02020603050405020304" pitchFamily="18" charset="0"/>
              </a:rPr>
              <a:t>from</a:t>
            </a:r>
            <a:r>
              <a:rPr lang="en-US" spc="-130" dirty="0">
                <a:solidFill>
                  <a:srgbClr val="FFFFFF"/>
                </a:solidFill>
                <a:latin typeface="Times New Roman" panose="02020603050405020304" pitchFamily="18" charset="0"/>
                <a:cs typeface="Times New Roman" panose="02020603050405020304" pitchFamily="18" charset="0"/>
              </a:rPr>
              <a:t> </a:t>
            </a:r>
            <a:r>
              <a:rPr lang="en-US" dirty="0">
                <a:solidFill>
                  <a:srgbClr val="FFFFFF"/>
                </a:solidFill>
                <a:latin typeface="Times New Roman" panose="02020603050405020304" pitchFamily="18" charset="0"/>
                <a:cs typeface="Times New Roman" panose="02020603050405020304" pitchFamily="18" charset="0"/>
              </a:rPr>
              <a:t>outside </a:t>
            </a:r>
            <a:r>
              <a:rPr lang="en-US" spc="-640" dirty="0">
                <a:solidFill>
                  <a:srgbClr val="FFFFFF"/>
                </a:solidFill>
                <a:latin typeface="Times New Roman" panose="02020603050405020304" pitchFamily="18" charset="0"/>
                <a:cs typeface="Times New Roman" panose="02020603050405020304" pitchFamily="18" charset="0"/>
              </a:rPr>
              <a:t> </a:t>
            </a:r>
            <a:r>
              <a:rPr lang="en-US" spc="-10" dirty="0">
                <a:solidFill>
                  <a:srgbClr val="FFFFFF"/>
                </a:solidFill>
                <a:latin typeface="Times New Roman" panose="02020603050405020304" pitchFamily="18" charset="0"/>
                <a:cs typeface="Times New Roman" panose="02020603050405020304" pitchFamily="18" charset="0"/>
              </a:rPr>
              <a:t>through</a:t>
            </a:r>
            <a:r>
              <a:rPr lang="en-US" spc="-125" dirty="0">
                <a:solidFill>
                  <a:srgbClr val="FFFFFF"/>
                </a:solidFill>
                <a:latin typeface="Times New Roman" panose="02020603050405020304" pitchFamily="18" charset="0"/>
                <a:cs typeface="Times New Roman" panose="02020603050405020304" pitchFamily="18" charset="0"/>
              </a:rPr>
              <a:t> </a:t>
            </a:r>
            <a:r>
              <a:rPr lang="en-US" spc="-5" dirty="0">
                <a:solidFill>
                  <a:srgbClr val="FFFFFF"/>
                </a:solidFill>
                <a:latin typeface="Times New Roman" panose="02020603050405020304" pitchFamily="18" charset="0"/>
                <a:cs typeface="Times New Roman" panose="02020603050405020304" pitchFamily="18" charset="0"/>
              </a:rPr>
              <a:t>open</a:t>
            </a:r>
            <a:r>
              <a:rPr lang="en-US" spc="-120" dirty="0">
                <a:solidFill>
                  <a:srgbClr val="FFFFFF"/>
                </a:solidFill>
                <a:latin typeface="Times New Roman" panose="02020603050405020304" pitchFamily="18" charset="0"/>
                <a:cs typeface="Times New Roman" panose="02020603050405020304" pitchFamily="18" charset="0"/>
              </a:rPr>
              <a:t> </a:t>
            </a:r>
            <a:r>
              <a:rPr lang="en-US" spc="-10" dirty="0">
                <a:solidFill>
                  <a:srgbClr val="FFFFFF"/>
                </a:solidFill>
                <a:latin typeface="Times New Roman" panose="02020603050405020304" pitchFamily="18" charset="0"/>
                <a:cs typeface="Times New Roman" panose="02020603050405020304" pitchFamily="18" charset="0"/>
              </a:rPr>
              <a:t>windows,</a:t>
            </a:r>
            <a:r>
              <a:rPr lang="en-US" spc="-95" dirty="0">
                <a:solidFill>
                  <a:srgbClr val="FFFFFF"/>
                </a:solidFill>
                <a:latin typeface="Times New Roman" panose="02020603050405020304" pitchFamily="18" charset="0"/>
                <a:cs typeface="Times New Roman" panose="02020603050405020304" pitchFamily="18" charset="0"/>
              </a:rPr>
              <a:t> </a:t>
            </a:r>
            <a:r>
              <a:rPr lang="en-US" spc="-10" dirty="0">
                <a:solidFill>
                  <a:srgbClr val="FFFFFF"/>
                </a:solidFill>
                <a:latin typeface="Times New Roman" panose="02020603050405020304" pitchFamily="18" charset="0"/>
                <a:cs typeface="Times New Roman" panose="02020603050405020304" pitchFamily="18" charset="0"/>
              </a:rPr>
              <a:t>doors,</a:t>
            </a:r>
            <a:r>
              <a:rPr lang="en-US" spc="-85" dirty="0">
                <a:solidFill>
                  <a:srgbClr val="FFFFFF"/>
                </a:solidFill>
                <a:latin typeface="Times New Roman" panose="02020603050405020304" pitchFamily="18" charset="0"/>
                <a:cs typeface="Times New Roman" panose="02020603050405020304" pitchFamily="18" charset="0"/>
              </a:rPr>
              <a:t> </a:t>
            </a:r>
            <a:r>
              <a:rPr lang="en-US" dirty="0">
                <a:solidFill>
                  <a:srgbClr val="FFFFFF"/>
                </a:solidFill>
                <a:latin typeface="Times New Roman" panose="02020603050405020304" pitchFamily="18" charset="0"/>
                <a:cs typeface="Times New Roman" panose="02020603050405020304" pitchFamily="18" charset="0"/>
              </a:rPr>
              <a:t>and</a:t>
            </a:r>
            <a:r>
              <a:rPr lang="en-US" spc="-85" dirty="0">
                <a:solidFill>
                  <a:srgbClr val="FFFFFF"/>
                </a:solidFill>
                <a:latin typeface="Times New Roman" panose="02020603050405020304" pitchFamily="18" charset="0"/>
                <a:cs typeface="Times New Roman" panose="02020603050405020304" pitchFamily="18" charset="0"/>
              </a:rPr>
              <a:t> </a:t>
            </a:r>
            <a:r>
              <a:rPr lang="en-US" spc="-10" dirty="0">
                <a:solidFill>
                  <a:srgbClr val="FFFFFF"/>
                </a:solidFill>
                <a:latin typeface="Times New Roman" panose="02020603050405020304" pitchFamily="18" charset="0"/>
                <a:cs typeface="Times New Roman" panose="02020603050405020304" pitchFamily="18" charset="0"/>
              </a:rPr>
              <a:t>ventilators</a:t>
            </a:r>
            <a:r>
              <a:rPr lang="en-US" spc="-160" dirty="0">
                <a:solidFill>
                  <a:srgbClr val="FFFFFF"/>
                </a:solidFill>
                <a:latin typeface="Times New Roman" panose="02020603050405020304" pitchFamily="18" charset="0"/>
                <a:cs typeface="Times New Roman" panose="02020603050405020304" pitchFamily="18" charset="0"/>
              </a:rPr>
              <a:t> </a:t>
            </a:r>
            <a:r>
              <a:rPr lang="en-US" spc="-15" dirty="0">
                <a:solidFill>
                  <a:srgbClr val="FFFFFF"/>
                </a:solidFill>
                <a:latin typeface="Times New Roman" panose="02020603050405020304" pitchFamily="18" charset="0"/>
                <a:cs typeface="Times New Roman" panose="02020603050405020304" pitchFamily="18" charset="0"/>
              </a:rPr>
              <a:t>are </a:t>
            </a:r>
            <a:r>
              <a:rPr lang="en-US" spc="-645" dirty="0">
                <a:solidFill>
                  <a:srgbClr val="FFFFFF"/>
                </a:solidFill>
                <a:latin typeface="Times New Roman" panose="02020603050405020304" pitchFamily="18" charset="0"/>
                <a:cs typeface="Times New Roman" panose="02020603050405020304" pitchFamily="18" charset="0"/>
              </a:rPr>
              <a:t> </a:t>
            </a:r>
            <a:r>
              <a:rPr lang="en-US" spc="-10" dirty="0">
                <a:solidFill>
                  <a:srgbClr val="FFFFFF"/>
                </a:solidFill>
                <a:latin typeface="Times New Roman" panose="02020603050405020304" pitchFamily="18" charset="0"/>
                <a:cs typeface="Times New Roman" panose="02020603050405020304" pitchFamily="18" charset="0"/>
              </a:rPr>
              <a:t>known</a:t>
            </a:r>
            <a:r>
              <a:rPr lang="en-US" spc="-140" dirty="0">
                <a:solidFill>
                  <a:srgbClr val="FFFFFF"/>
                </a:solidFill>
                <a:latin typeface="Times New Roman" panose="02020603050405020304" pitchFamily="18" charset="0"/>
                <a:cs typeface="Times New Roman" panose="02020603050405020304" pitchFamily="18" charset="0"/>
              </a:rPr>
              <a:t> </a:t>
            </a:r>
            <a:r>
              <a:rPr lang="en-US" dirty="0">
                <a:solidFill>
                  <a:srgbClr val="FFFFFF"/>
                </a:solidFill>
                <a:latin typeface="Times New Roman" panose="02020603050405020304" pitchFamily="18" charset="0"/>
                <a:cs typeface="Times New Roman" panose="02020603050405020304" pitchFamily="18" charset="0"/>
              </a:rPr>
              <a:t>as</a:t>
            </a:r>
            <a:r>
              <a:rPr lang="en-US" spc="-130" dirty="0">
                <a:solidFill>
                  <a:srgbClr val="FFFFFF"/>
                </a:solidFill>
                <a:latin typeface="Times New Roman" panose="02020603050405020304" pitchFamily="18" charset="0"/>
                <a:cs typeface="Times New Roman" panose="02020603050405020304" pitchFamily="18" charset="0"/>
              </a:rPr>
              <a:t> </a:t>
            </a:r>
            <a:r>
              <a:rPr lang="en-US" spc="-5" dirty="0">
                <a:solidFill>
                  <a:srgbClr val="FFFFFF"/>
                </a:solidFill>
                <a:latin typeface="Times New Roman" panose="02020603050405020304" pitchFamily="18" charset="0"/>
                <a:cs typeface="Times New Roman" panose="02020603050405020304" pitchFamily="18" charset="0"/>
              </a:rPr>
              <a:t>air</a:t>
            </a:r>
            <a:r>
              <a:rPr lang="en-US" spc="-90" dirty="0">
                <a:solidFill>
                  <a:srgbClr val="FFFFFF"/>
                </a:solidFill>
                <a:latin typeface="Times New Roman" panose="02020603050405020304" pitchFamily="18" charset="0"/>
                <a:cs typeface="Times New Roman" panose="02020603050405020304" pitchFamily="18" charset="0"/>
              </a:rPr>
              <a:t> </a:t>
            </a:r>
            <a:r>
              <a:rPr lang="en-US" spc="-5" dirty="0">
                <a:solidFill>
                  <a:srgbClr val="FFFFFF"/>
                </a:solidFill>
                <a:latin typeface="Times New Roman" panose="02020603050405020304" pitchFamily="18" charset="0"/>
                <a:cs typeface="Times New Roman" panose="02020603050405020304" pitchFamily="18" charset="0"/>
              </a:rPr>
              <a:t>born</a:t>
            </a:r>
            <a:r>
              <a:rPr lang="en-US" spc="-45" dirty="0">
                <a:solidFill>
                  <a:srgbClr val="FFFFFF"/>
                </a:solidFill>
                <a:latin typeface="Times New Roman" panose="02020603050405020304" pitchFamily="18" charset="0"/>
                <a:cs typeface="Times New Roman" panose="02020603050405020304" pitchFamily="18" charset="0"/>
              </a:rPr>
              <a:t> </a:t>
            </a:r>
            <a:r>
              <a:rPr lang="en-US" spc="-5" dirty="0">
                <a:solidFill>
                  <a:srgbClr val="FFFFFF"/>
                </a:solidFill>
                <a:latin typeface="Times New Roman" panose="02020603050405020304" pitchFamily="18" charset="0"/>
                <a:cs typeface="Times New Roman" panose="02020603050405020304" pitchFamily="18" charset="0"/>
              </a:rPr>
              <a:t>noise.</a:t>
            </a:r>
            <a:endParaRPr lang="en-US" dirty="0">
              <a:latin typeface="Times New Roman" panose="02020603050405020304" pitchFamily="18" charset="0"/>
              <a:cs typeface="Times New Roman" panose="02020603050405020304" pitchFamily="18" charset="0"/>
            </a:endParaRPr>
          </a:p>
          <a:p>
            <a:pPr marL="12700">
              <a:lnSpc>
                <a:spcPct val="100000"/>
              </a:lnSpc>
              <a:spcBef>
                <a:spcPts val="245"/>
              </a:spcBef>
            </a:pPr>
            <a:r>
              <a:rPr lang="en-US" sz="1800" b="1" spc="-10" dirty="0">
                <a:solidFill>
                  <a:srgbClr val="FFFFFF"/>
                </a:solidFill>
                <a:latin typeface="Times New Roman" panose="02020603050405020304" pitchFamily="18" charset="0"/>
                <a:cs typeface="Times New Roman" panose="02020603050405020304" pitchFamily="18" charset="0"/>
              </a:rPr>
              <a:t>Remedy:-</a:t>
            </a:r>
            <a:endParaRPr lang="en-US" b="1" dirty="0">
              <a:latin typeface="Times New Roman" panose="02020603050405020304" pitchFamily="18" charset="0"/>
              <a:cs typeface="Times New Roman" panose="02020603050405020304" pitchFamily="18" charset="0"/>
            </a:endParaRPr>
          </a:p>
          <a:p>
            <a:pPr marL="12700">
              <a:lnSpc>
                <a:spcPct val="100000"/>
              </a:lnSpc>
              <a:spcBef>
                <a:spcPts val="245"/>
              </a:spcBef>
            </a:pPr>
            <a:r>
              <a:rPr lang="en-US" b="1" spc="-5" dirty="0">
                <a:solidFill>
                  <a:srgbClr val="FFFFFF"/>
                </a:solidFill>
                <a:latin typeface="Times New Roman" panose="02020603050405020304" pitchFamily="18" charset="0"/>
                <a:cs typeface="Times New Roman" panose="02020603050405020304" pitchFamily="18" charset="0"/>
              </a:rPr>
              <a:t> </a:t>
            </a:r>
            <a:r>
              <a:rPr lang="en-US" spc="-5" dirty="0">
                <a:solidFill>
                  <a:srgbClr val="FFFFFF"/>
                </a:solidFill>
                <a:latin typeface="Times New Roman" panose="02020603050405020304" pitchFamily="18" charset="0"/>
                <a:cs typeface="Times New Roman" panose="02020603050405020304" pitchFamily="18" charset="0"/>
              </a:rPr>
              <a:t>The</a:t>
            </a:r>
            <a:r>
              <a:rPr lang="en-US" spc="-60" dirty="0">
                <a:solidFill>
                  <a:srgbClr val="FFFFFF"/>
                </a:solidFill>
                <a:latin typeface="Times New Roman" panose="02020603050405020304" pitchFamily="18" charset="0"/>
                <a:cs typeface="Times New Roman" panose="02020603050405020304" pitchFamily="18" charset="0"/>
              </a:rPr>
              <a:t> </a:t>
            </a:r>
            <a:r>
              <a:rPr lang="en-US" dirty="0">
                <a:solidFill>
                  <a:srgbClr val="FFFFFF"/>
                </a:solidFill>
                <a:latin typeface="Times New Roman" panose="02020603050405020304" pitchFamily="18" charset="0"/>
                <a:cs typeface="Times New Roman" panose="02020603050405020304" pitchFamily="18" charset="0"/>
              </a:rPr>
              <a:t>hall</a:t>
            </a:r>
            <a:r>
              <a:rPr lang="en-US" spc="-85" dirty="0">
                <a:solidFill>
                  <a:srgbClr val="FFFFFF"/>
                </a:solidFill>
                <a:latin typeface="Times New Roman" panose="02020603050405020304" pitchFamily="18" charset="0"/>
                <a:cs typeface="Times New Roman" panose="02020603050405020304" pitchFamily="18" charset="0"/>
              </a:rPr>
              <a:t> </a:t>
            </a:r>
            <a:r>
              <a:rPr lang="en-US" dirty="0">
                <a:solidFill>
                  <a:srgbClr val="FFFFFF"/>
                </a:solidFill>
                <a:latin typeface="Times New Roman" panose="02020603050405020304" pitchFamily="18" charset="0"/>
                <a:cs typeface="Times New Roman" panose="02020603050405020304" pitchFamily="18" charset="0"/>
              </a:rPr>
              <a:t>or</a:t>
            </a:r>
            <a:r>
              <a:rPr lang="en-US" spc="-135" dirty="0">
                <a:solidFill>
                  <a:srgbClr val="FFFFFF"/>
                </a:solidFill>
                <a:latin typeface="Times New Roman" panose="02020603050405020304" pitchFamily="18" charset="0"/>
                <a:cs typeface="Times New Roman" panose="02020603050405020304" pitchFamily="18" charset="0"/>
              </a:rPr>
              <a:t> </a:t>
            </a:r>
            <a:r>
              <a:rPr lang="en-US" spc="-15" dirty="0">
                <a:solidFill>
                  <a:srgbClr val="FFFFFF"/>
                </a:solidFill>
                <a:latin typeface="Times New Roman" panose="02020603050405020304" pitchFamily="18" charset="0"/>
                <a:cs typeface="Times New Roman" panose="02020603050405020304" pitchFamily="18" charset="0"/>
              </a:rPr>
              <a:t>room</a:t>
            </a:r>
            <a:r>
              <a:rPr lang="en-US" spc="-114" dirty="0">
                <a:solidFill>
                  <a:srgbClr val="FFFFFF"/>
                </a:solidFill>
                <a:latin typeface="Times New Roman" panose="02020603050405020304" pitchFamily="18" charset="0"/>
                <a:cs typeface="Times New Roman" panose="02020603050405020304" pitchFamily="18" charset="0"/>
              </a:rPr>
              <a:t> </a:t>
            </a:r>
            <a:r>
              <a:rPr lang="en-US" spc="-5" dirty="0">
                <a:solidFill>
                  <a:srgbClr val="FFFFFF"/>
                </a:solidFill>
                <a:latin typeface="Times New Roman" panose="02020603050405020304" pitchFamily="18" charset="0"/>
                <a:cs typeface="Times New Roman" panose="02020603050405020304" pitchFamily="18" charset="0"/>
              </a:rPr>
              <a:t>can</a:t>
            </a:r>
            <a:r>
              <a:rPr lang="en-US" spc="-45" dirty="0">
                <a:solidFill>
                  <a:srgbClr val="FFFFFF"/>
                </a:solidFill>
                <a:latin typeface="Times New Roman" panose="02020603050405020304" pitchFamily="18" charset="0"/>
                <a:cs typeface="Times New Roman" panose="02020603050405020304" pitchFamily="18" charset="0"/>
              </a:rPr>
              <a:t> </a:t>
            </a:r>
            <a:r>
              <a:rPr lang="en-US" spc="-5" dirty="0">
                <a:solidFill>
                  <a:srgbClr val="FFFFFF"/>
                </a:solidFill>
                <a:latin typeface="Times New Roman" panose="02020603050405020304" pitchFamily="18" charset="0"/>
                <a:cs typeface="Times New Roman" panose="02020603050405020304" pitchFamily="18" charset="0"/>
              </a:rPr>
              <a:t>be</a:t>
            </a:r>
            <a:r>
              <a:rPr lang="en-US" spc="-65" dirty="0">
                <a:solidFill>
                  <a:srgbClr val="FFFFFF"/>
                </a:solidFill>
                <a:latin typeface="Times New Roman" panose="02020603050405020304" pitchFamily="18" charset="0"/>
                <a:cs typeface="Times New Roman" panose="02020603050405020304" pitchFamily="18" charset="0"/>
              </a:rPr>
              <a:t> </a:t>
            </a:r>
            <a:r>
              <a:rPr lang="en-US" spc="-5" dirty="0">
                <a:solidFill>
                  <a:srgbClr val="FFFFFF"/>
                </a:solidFill>
                <a:latin typeface="Times New Roman" panose="02020603050405020304" pitchFamily="18" charset="0"/>
                <a:cs typeface="Times New Roman" panose="02020603050405020304" pitchFamily="18" charset="0"/>
              </a:rPr>
              <a:t>made</a:t>
            </a:r>
            <a:r>
              <a:rPr lang="en-US" spc="-145" dirty="0">
                <a:solidFill>
                  <a:srgbClr val="FFFFFF"/>
                </a:solidFill>
                <a:latin typeface="Times New Roman" panose="02020603050405020304" pitchFamily="18" charset="0"/>
                <a:cs typeface="Times New Roman" panose="02020603050405020304" pitchFamily="18" charset="0"/>
              </a:rPr>
              <a:t> </a:t>
            </a:r>
            <a:r>
              <a:rPr lang="en-US" spc="-15" dirty="0">
                <a:solidFill>
                  <a:srgbClr val="FFFFFF"/>
                </a:solidFill>
                <a:latin typeface="Times New Roman" panose="02020603050405020304" pitchFamily="18" charset="0"/>
                <a:cs typeface="Times New Roman" panose="02020603050405020304" pitchFamily="18" charset="0"/>
              </a:rPr>
              <a:t>by using sound separation materials</a:t>
            </a:r>
            <a:r>
              <a:rPr lang="en-US" spc="-145" dirty="0">
                <a:solidFill>
                  <a:srgbClr val="FFFFFF"/>
                </a:solidFill>
                <a:latin typeface="Times New Roman" panose="02020603050405020304" pitchFamily="18" charset="0"/>
                <a:cs typeface="Times New Roman" panose="02020603050405020304" pitchFamily="18" charset="0"/>
              </a:rPr>
              <a:t> </a:t>
            </a:r>
          </a:p>
          <a:p>
            <a:pPr marL="12700">
              <a:lnSpc>
                <a:spcPct val="100000"/>
              </a:lnSpc>
              <a:spcBef>
                <a:spcPts val="245"/>
              </a:spcBef>
            </a:pPr>
            <a:r>
              <a:rPr lang="en-US" spc="-145" dirty="0">
                <a:solidFill>
                  <a:srgbClr val="FFFFFF"/>
                </a:solidFill>
                <a:latin typeface="Times New Roman" panose="02020603050405020304" pitchFamily="18" charset="0"/>
                <a:cs typeface="Times New Roman" panose="02020603050405020304" pitchFamily="18" charset="0"/>
              </a:rPr>
              <a:t>as a </a:t>
            </a:r>
            <a:r>
              <a:rPr lang="en-US" dirty="0">
                <a:solidFill>
                  <a:srgbClr val="FFFFFF"/>
                </a:solidFill>
                <a:latin typeface="Times New Roman" panose="02020603050405020304" pitchFamily="18" charset="0"/>
                <a:cs typeface="Times New Roman" panose="02020603050405020304" pitchFamily="18" charset="0"/>
              </a:rPr>
              <a:t>specification through different applied materials.</a:t>
            </a:r>
          </a:p>
        </p:txBody>
      </p:sp>
      <p:pic>
        <p:nvPicPr>
          <p:cNvPr id="8" name="Picture 7">
            <a:extLst>
              <a:ext uri="{FF2B5EF4-FFF2-40B4-BE49-F238E27FC236}">
                <a16:creationId xmlns:a16="http://schemas.microsoft.com/office/drawing/2014/main" id="{F5EB566B-1C15-4BA0-D75A-3B51B80D4AE6}"/>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t="5010" r="27697" b="5310"/>
          <a:stretch/>
        </p:blipFill>
        <p:spPr>
          <a:xfrm>
            <a:off x="5929460" y="1815211"/>
            <a:ext cx="3214540" cy="1791092"/>
          </a:xfrm>
          <a:prstGeom prst="rect">
            <a:avLst/>
          </a:prstGeom>
          <a:solidFill>
            <a:schemeClr val="accent3">
              <a:lumMod val="50000"/>
            </a:schemeClr>
          </a:solidFill>
        </p:spPr>
      </p:pic>
      <p:sp>
        <p:nvSpPr>
          <p:cNvPr id="3" name="object 2"/>
          <p:cNvSpPr txBox="1"/>
          <p:nvPr/>
        </p:nvSpPr>
        <p:spPr>
          <a:xfrm>
            <a:off x="302151" y="4010084"/>
            <a:ext cx="11990401" cy="1809341"/>
          </a:xfrm>
          <a:prstGeom prst="rect">
            <a:avLst/>
          </a:prstGeom>
        </p:spPr>
        <p:txBody>
          <a:bodyPr vert="horz" wrap="square" lIns="0" tIns="12700" rIns="0" bIns="0" rtlCol="0">
            <a:spAutoFit/>
          </a:bodyPr>
          <a:lstStyle/>
          <a:p>
            <a:pPr marL="666750">
              <a:lnSpc>
                <a:spcPct val="100000"/>
              </a:lnSpc>
              <a:spcBef>
                <a:spcPts val="290"/>
              </a:spcBef>
            </a:pPr>
            <a:endParaRPr sz="1000" dirty="0">
              <a:latin typeface="Times New Roman" panose="02020603050405020304" pitchFamily="18" charset="0"/>
              <a:cs typeface="Times New Roman" panose="02020603050405020304" pitchFamily="18" charset="0"/>
            </a:endParaRPr>
          </a:p>
          <a:p>
            <a:pPr marL="12700">
              <a:lnSpc>
                <a:spcPct val="100000"/>
              </a:lnSpc>
              <a:spcBef>
                <a:spcPts val="285"/>
              </a:spcBef>
            </a:pPr>
            <a:r>
              <a:rPr sz="2000" b="1" spc="-5" dirty="0">
                <a:solidFill>
                  <a:srgbClr val="FFFFFF"/>
                </a:solidFill>
                <a:latin typeface="Times New Roman" panose="02020603050405020304" pitchFamily="18" charset="0"/>
                <a:cs typeface="Times New Roman" panose="02020603050405020304" pitchFamily="18" charset="0"/>
              </a:rPr>
              <a:t>2.</a:t>
            </a:r>
            <a:r>
              <a:rPr lang="en-US" sz="2000" b="1" spc="-5" dirty="0">
                <a:solidFill>
                  <a:srgbClr val="FFFFFF"/>
                </a:solidFill>
                <a:latin typeface="Times New Roman" panose="02020603050405020304" pitchFamily="18" charset="0"/>
                <a:cs typeface="Times New Roman" panose="02020603050405020304" pitchFamily="18" charset="0"/>
              </a:rPr>
              <a:t> </a:t>
            </a:r>
            <a:r>
              <a:rPr sz="2000" b="1" spc="-5" dirty="0">
                <a:solidFill>
                  <a:srgbClr val="FFFFFF"/>
                </a:solidFill>
                <a:latin typeface="Times New Roman" panose="02020603050405020304" pitchFamily="18" charset="0"/>
                <a:cs typeface="Times New Roman" panose="02020603050405020304" pitchFamily="18" charset="0"/>
              </a:rPr>
              <a:t>Structure</a:t>
            </a:r>
            <a:r>
              <a:rPr lang="en-US" sz="2000" b="1" spc="-5" dirty="0">
                <a:solidFill>
                  <a:srgbClr val="FFFFFF"/>
                </a:solidFill>
                <a:latin typeface="Times New Roman" panose="02020603050405020304" pitchFamily="18" charset="0"/>
                <a:cs typeface="Times New Roman" panose="02020603050405020304" pitchFamily="18" charset="0"/>
              </a:rPr>
              <a:t> </a:t>
            </a:r>
            <a:r>
              <a:rPr sz="2000" b="1" spc="-5" dirty="0">
                <a:solidFill>
                  <a:srgbClr val="FFFFFF"/>
                </a:solidFill>
                <a:latin typeface="Times New Roman" panose="02020603050405020304" pitchFamily="18" charset="0"/>
                <a:cs typeface="Times New Roman" panose="02020603050405020304" pitchFamily="18" charset="0"/>
              </a:rPr>
              <a:t>born</a:t>
            </a:r>
            <a:r>
              <a:rPr sz="2000" b="1" spc="-105" dirty="0">
                <a:solidFill>
                  <a:srgbClr val="FFFFFF"/>
                </a:solidFill>
                <a:latin typeface="Times New Roman" panose="02020603050405020304" pitchFamily="18" charset="0"/>
                <a:cs typeface="Times New Roman" panose="02020603050405020304" pitchFamily="18" charset="0"/>
              </a:rPr>
              <a:t> </a:t>
            </a:r>
            <a:r>
              <a:rPr sz="2000" b="1" spc="-5" dirty="0">
                <a:solidFill>
                  <a:srgbClr val="FFFFFF"/>
                </a:solidFill>
                <a:latin typeface="Times New Roman" panose="02020603050405020304" pitchFamily="18" charset="0"/>
                <a:cs typeface="Times New Roman" panose="02020603050405020304" pitchFamily="18" charset="0"/>
              </a:rPr>
              <a:t>noise:-</a:t>
            </a:r>
            <a:endParaRPr lang="en-US" sz="2000" b="1" dirty="0">
              <a:latin typeface="Times New Roman" panose="02020603050405020304" pitchFamily="18" charset="0"/>
              <a:cs typeface="Times New Roman" panose="02020603050405020304" pitchFamily="18" charset="0"/>
            </a:endParaRPr>
          </a:p>
          <a:p>
            <a:pPr marR="5406390">
              <a:lnSpc>
                <a:spcPct val="109300"/>
              </a:lnSpc>
              <a:spcBef>
                <a:spcPts val="100"/>
              </a:spcBef>
              <a:buClr>
                <a:srgbClr val="B1B1B1"/>
              </a:buClr>
              <a:buSzPct val="84615"/>
              <a:tabLst>
                <a:tab pos="287020" algn="l"/>
              </a:tabLst>
            </a:pPr>
            <a:r>
              <a:rPr lang="en-US" spc="-10" dirty="0">
                <a:solidFill>
                  <a:srgbClr val="FFFFFF"/>
                </a:solidFill>
                <a:latin typeface="Times New Roman" panose="02020603050405020304" pitchFamily="18" charset="0"/>
                <a:cs typeface="Times New Roman" panose="02020603050405020304" pitchFamily="18" charset="0"/>
              </a:rPr>
              <a:t>Is the sound which spreads in solid bodies such as walls of houses, heaters, pipes, etc.</a:t>
            </a:r>
            <a:endParaRPr lang="en-US" sz="2000" dirty="0">
              <a:latin typeface="Times New Roman" panose="02020603050405020304" pitchFamily="18" charset="0"/>
              <a:cs typeface="Times New Roman" panose="02020603050405020304" pitchFamily="18" charset="0"/>
            </a:endParaRPr>
          </a:p>
          <a:p>
            <a:pPr marL="12700">
              <a:lnSpc>
                <a:spcPct val="100000"/>
              </a:lnSpc>
              <a:spcBef>
                <a:spcPts val="240"/>
              </a:spcBef>
            </a:pPr>
            <a:r>
              <a:rPr sz="2000" b="1" spc="-10" dirty="0">
                <a:solidFill>
                  <a:srgbClr val="FFFFFF"/>
                </a:solidFill>
                <a:latin typeface="Times New Roman" panose="02020603050405020304" pitchFamily="18" charset="0"/>
                <a:cs typeface="Times New Roman" panose="02020603050405020304" pitchFamily="18" charset="0"/>
              </a:rPr>
              <a:t>Remedy:-</a:t>
            </a:r>
            <a:endParaRPr lang="en-US" sz="2000" b="1" dirty="0">
              <a:latin typeface="Times New Roman" panose="02020603050405020304" pitchFamily="18" charset="0"/>
              <a:cs typeface="Times New Roman" panose="02020603050405020304" pitchFamily="18" charset="0"/>
            </a:endParaRPr>
          </a:p>
          <a:p>
            <a:pPr marL="12700">
              <a:lnSpc>
                <a:spcPct val="100000"/>
              </a:lnSpc>
              <a:spcBef>
                <a:spcPts val="240"/>
              </a:spcBef>
            </a:pPr>
            <a:endParaRPr lang="en-US" sz="20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0B8765DA-CC6B-2B65-E400-15DC335DB089}"/>
              </a:ext>
            </a:extLst>
          </p:cNvPr>
          <p:cNvPicPr>
            <a:picLocks noChangeAspect="1"/>
          </p:cNvPicPr>
          <p:nvPr/>
        </p:nvPicPr>
        <p:blipFill rotWithShape="1">
          <a:blip r:embed="rId4">
            <a:extLst>
              <a:ext uri="{28A0092B-C50C-407E-A947-70E740481C1C}">
                <a14:useLocalDpi xmlns:a14="http://schemas.microsoft.com/office/drawing/2010/main" val="0"/>
              </a:ext>
            </a:extLst>
          </a:blip>
          <a:srcRect l="56250" t="16272" r="2905" b="14912"/>
          <a:stretch/>
        </p:blipFill>
        <p:spPr>
          <a:xfrm>
            <a:off x="6943543" y="4010084"/>
            <a:ext cx="1898306" cy="1999504"/>
          </a:xfrm>
          <a:prstGeom prst="rect">
            <a:avLst/>
          </a:prstGeom>
        </p:spPr>
      </p:pic>
      <p:sp>
        <p:nvSpPr>
          <p:cNvPr id="5" name="TextBox 4">
            <a:extLst>
              <a:ext uri="{FF2B5EF4-FFF2-40B4-BE49-F238E27FC236}">
                <a16:creationId xmlns:a16="http://schemas.microsoft.com/office/drawing/2014/main" id="{00A8AAE1-E0B7-6253-57FE-71A7B5F767CC}"/>
              </a:ext>
            </a:extLst>
          </p:cNvPr>
          <p:cNvSpPr txBox="1"/>
          <p:nvPr/>
        </p:nvSpPr>
        <p:spPr>
          <a:xfrm>
            <a:off x="178434" y="5403618"/>
            <a:ext cx="5861114" cy="646331"/>
          </a:xfrm>
          <a:prstGeom prst="rect">
            <a:avLst/>
          </a:prstGeom>
          <a:noFill/>
        </p:spPr>
        <p:txBody>
          <a:bodyPr wrap="square">
            <a:spAutoFit/>
          </a:bodyPr>
          <a:lstStyle/>
          <a:p>
            <a:pPr marL="12700">
              <a:lnSpc>
                <a:spcPct val="100000"/>
              </a:lnSpc>
              <a:spcBef>
                <a:spcPts val="240"/>
              </a:spcBef>
            </a:pPr>
            <a:r>
              <a:rPr lang="en-US" sz="1800" spc="-5" dirty="0">
                <a:solidFill>
                  <a:srgbClr val="FFFFFF"/>
                </a:solidFill>
                <a:latin typeface="Times New Roman" panose="02020603050405020304" pitchFamily="18" charset="0"/>
                <a:cs typeface="Times New Roman" panose="02020603050405020304" pitchFamily="18" charset="0"/>
              </a:rPr>
              <a:t>This</a:t>
            </a:r>
            <a:r>
              <a:rPr lang="en-US" sz="1800" spc="-55" dirty="0">
                <a:solidFill>
                  <a:srgbClr val="FFFFFF"/>
                </a:solidFill>
                <a:latin typeface="Times New Roman" panose="02020603050405020304" pitchFamily="18" charset="0"/>
                <a:cs typeface="Times New Roman" panose="02020603050405020304" pitchFamily="18" charset="0"/>
              </a:rPr>
              <a:t> </a:t>
            </a:r>
            <a:r>
              <a:rPr lang="en-US" sz="1800" spc="-5" dirty="0">
                <a:solidFill>
                  <a:srgbClr val="FFFFFF"/>
                </a:solidFill>
                <a:latin typeface="Times New Roman" panose="02020603050405020304" pitchFamily="18" charset="0"/>
                <a:cs typeface="Times New Roman" panose="02020603050405020304" pitchFamily="18" charset="0"/>
              </a:rPr>
              <a:t>noise</a:t>
            </a:r>
            <a:r>
              <a:rPr lang="en-US" sz="1800" spc="-125" dirty="0">
                <a:solidFill>
                  <a:srgbClr val="FFFFFF"/>
                </a:solidFill>
                <a:latin typeface="Times New Roman" panose="02020603050405020304" pitchFamily="18" charset="0"/>
                <a:cs typeface="Times New Roman" panose="02020603050405020304" pitchFamily="18" charset="0"/>
              </a:rPr>
              <a:t> </a:t>
            </a:r>
            <a:r>
              <a:rPr lang="en-US" sz="1800" spc="-5" dirty="0">
                <a:solidFill>
                  <a:srgbClr val="FFFFFF"/>
                </a:solidFill>
                <a:latin typeface="Times New Roman" panose="02020603050405020304" pitchFamily="18" charset="0"/>
                <a:cs typeface="Times New Roman" panose="02020603050405020304" pitchFamily="18" charset="0"/>
              </a:rPr>
              <a:t>can</a:t>
            </a:r>
            <a:r>
              <a:rPr lang="en-US" sz="1800" spc="-40"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be</a:t>
            </a:r>
            <a:r>
              <a:rPr lang="en-US" sz="1800" spc="-130" dirty="0">
                <a:solidFill>
                  <a:srgbClr val="FFFFFF"/>
                </a:solidFill>
                <a:latin typeface="Times New Roman" panose="02020603050405020304" pitchFamily="18" charset="0"/>
                <a:cs typeface="Times New Roman" panose="02020603050405020304" pitchFamily="18" charset="0"/>
              </a:rPr>
              <a:t> </a:t>
            </a:r>
            <a:r>
              <a:rPr lang="en-US" sz="1800" spc="-5" dirty="0">
                <a:solidFill>
                  <a:srgbClr val="FFFFFF"/>
                </a:solidFill>
                <a:latin typeface="Times New Roman" panose="02020603050405020304" pitchFamily="18" charset="0"/>
                <a:cs typeface="Times New Roman" panose="02020603050405020304" pitchFamily="18" charset="0"/>
              </a:rPr>
              <a:t>eliminated</a:t>
            </a:r>
            <a:r>
              <a:rPr lang="en-US" sz="1800" spc="-15" dirty="0">
                <a:solidFill>
                  <a:srgbClr val="FFFFFF"/>
                </a:solidFill>
                <a:latin typeface="Times New Roman" panose="02020603050405020304" pitchFamily="18" charset="0"/>
                <a:cs typeface="Times New Roman" panose="02020603050405020304" pitchFamily="18" charset="0"/>
              </a:rPr>
              <a:t> </a:t>
            </a:r>
            <a:r>
              <a:rPr lang="en-US" sz="1800" spc="-10" dirty="0">
                <a:solidFill>
                  <a:srgbClr val="FFFFFF"/>
                </a:solidFill>
                <a:latin typeface="Times New Roman" panose="02020603050405020304" pitchFamily="18" charset="0"/>
                <a:cs typeface="Times New Roman" panose="02020603050405020304" pitchFamily="18" charset="0"/>
              </a:rPr>
              <a:t>by</a:t>
            </a:r>
            <a:r>
              <a:rPr lang="en-US" sz="1800" spc="-120" dirty="0">
                <a:solidFill>
                  <a:srgbClr val="FFFFFF"/>
                </a:solidFill>
                <a:latin typeface="Times New Roman" panose="02020603050405020304" pitchFamily="18" charset="0"/>
                <a:cs typeface="Times New Roman" panose="02020603050405020304" pitchFamily="18" charset="0"/>
              </a:rPr>
              <a:t> </a:t>
            </a:r>
            <a:r>
              <a:rPr lang="en-US" sz="1800" spc="-5" dirty="0">
                <a:solidFill>
                  <a:srgbClr val="FFFFFF"/>
                </a:solidFill>
                <a:latin typeface="Times New Roman" panose="02020603050405020304" pitchFamily="18" charset="0"/>
                <a:cs typeface="Times New Roman" panose="02020603050405020304" pitchFamily="18" charset="0"/>
              </a:rPr>
              <a:t>using</a:t>
            </a:r>
            <a:r>
              <a:rPr lang="en-US" sz="1800" spc="-70" dirty="0">
                <a:solidFill>
                  <a:srgbClr val="FFFFFF"/>
                </a:solidFill>
                <a:latin typeface="Times New Roman" panose="02020603050405020304" pitchFamily="18" charset="0"/>
                <a:cs typeface="Times New Roman" panose="02020603050405020304" pitchFamily="18" charset="0"/>
              </a:rPr>
              <a:t> </a:t>
            </a:r>
            <a:r>
              <a:rPr lang="en-US" sz="1800" spc="-5" dirty="0">
                <a:solidFill>
                  <a:srgbClr val="FFFFFF"/>
                </a:solidFill>
                <a:latin typeface="Times New Roman" panose="02020603050405020304" pitchFamily="18" charset="0"/>
                <a:cs typeface="Times New Roman" panose="02020603050405020304" pitchFamily="18" charset="0"/>
              </a:rPr>
              <a:t>double</a:t>
            </a:r>
            <a:r>
              <a:rPr lang="en-US" sz="1800" spc="-160" dirty="0">
                <a:solidFill>
                  <a:srgbClr val="FFFFFF"/>
                </a:solidFill>
                <a:latin typeface="Times New Roman" panose="02020603050405020304" pitchFamily="18" charset="0"/>
                <a:cs typeface="Times New Roman" panose="02020603050405020304" pitchFamily="18" charset="0"/>
              </a:rPr>
              <a:t> </a:t>
            </a:r>
            <a:r>
              <a:rPr lang="en-US" sz="1800" spc="-5" dirty="0">
                <a:solidFill>
                  <a:srgbClr val="FFFFFF"/>
                </a:solidFill>
                <a:latin typeface="Times New Roman" panose="02020603050405020304" pitchFamily="18" charset="0"/>
                <a:cs typeface="Times New Roman" panose="02020603050405020304" pitchFamily="18" charset="0"/>
              </a:rPr>
              <a:t>walls </a:t>
            </a:r>
            <a:r>
              <a:rPr lang="en-US" sz="1800" spc="-640"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with</a:t>
            </a:r>
            <a:r>
              <a:rPr lang="en-US" sz="1800" spc="-114"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air</a:t>
            </a:r>
            <a:r>
              <a:rPr lang="en-US" sz="1800" spc="-140" dirty="0">
                <a:solidFill>
                  <a:srgbClr val="FFFFFF"/>
                </a:solidFill>
                <a:latin typeface="Times New Roman" panose="02020603050405020304" pitchFamily="18" charset="0"/>
                <a:cs typeface="Times New Roman" panose="02020603050405020304" pitchFamily="18" charset="0"/>
              </a:rPr>
              <a:t> </a:t>
            </a:r>
            <a:r>
              <a:rPr lang="en-US" sz="1800" spc="-10" dirty="0">
                <a:solidFill>
                  <a:srgbClr val="FFFFFF"/>
                </a:solidFill>
                <a:latin typeface="Times New Roman" panose="02020603050405020304" pitchFamily="18" charset="0"/>
                <a:cs typeface="Times New Roman" panose="02020603050405020304" pitchFamily="18" charset="0"/>
              </a:rPr>
              <a:t>space between</a:t>
            </a:r>
            <a:r>
              <a:rPr lang="en-US" sz="1800" spc="-95" dirty="0">
                <a:solidFill>
                  <a:srgbClr val="FFFFFF"/>
                </a:solidFill>
                <a:latin typeface="Times New Roman" panose="02020603050405020304" pitchFamily="18" charset="0"/>
                <a:cs typeface="Times New Roman" panose="02020603050405020304" pitchFamily="18" charset="0"/>
              </a:rPr>
              <a:t> </a:t>
            </a:r>
            <a:r>
              <a:rPr lang="en-US" sz="1800" dirty="0">
                <a:solidFill>
                  <a:srgbClr val="FFFFFF"/>
                </a:solidFill>
                <a:latin typeface="Times New Roman" panose="02020603050405020304" pitchFamily="18" charset="0"/>
                <a:cs typeface="Times New Roman" panose="02020603050405020304" pitchFamily="18" charset="0"/>
              </a:rPr>
              <a:t>them.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3279" y="168089"/>
            <a:ext cx="8878428" cy="3860031"/>
          </a:xfrm>
          <a:prstGeom prst="rect">
            <a:avLst/>
          </a:prstGeom>
        </p:spPr>
        <p:txBody>
          <a:bodyPr vert="horz" wrap="square" lIns="0" tIns="88900" rIns="0" bIns="0" rtlCol="0">
            <a:spAutoFit/>
          </a:bodyPr>
          <a:lstStyle/>
          <a:p>
            <a:pPr marL="12700">
              <a:lnSpc>
                <a:spcPct val="100000"/>
              </a:lnSpc>
              <a:spcBef>
                <a:spcPts val="700"/>
              </a:spcBef>
              <a:buClr>
                <a:srgbClr val="B1B1B1"/>
              </a:buClr>
              <a:buSzPct val="84615"/>
              <a:tabLst>
                <a:tab pos="287020" algn="l"/>
              </a:tabLst>
            </a:pPr>
            <a:r>
              <a:rPr lang="en-US" sz="2000" b="1" dirty="0">
                <a:solidFill>
                  <a:srgbClr val="FFFFFF"/>
                </a:solidFill>
                <a:latin typeface="Times New Roman" panose="02020603050405020304" pitchFamily="18" charset="0"/>
                <a:cs typeface="Times New Roman" panose="02020603050405020304" pitchFamily="18" charset="0"/>
              </a:rPr>
              <a:t>3. </a:t>
            </a:r>
            <a:r>
              <a:rPr sz="2000" b="1" dirty="0">
                <a:solidFill>
                  <a:srgbClr val="FFFFFF"/>
                </a:solidFill>
                <a:latin typeface="Times New Roman" panose="02020603050405020304" pitchFamily="18" charset="0"/>
                <a:cs typeface="Times New Roman" panose="02020603050405020304" pitchFamily="18" charset="0"/>
              </a:rPr>
              <a:t>Inside</a:t>
            </a:r>
            <a:r>
              <a:rPr sz="2000" b="1" spc="-95" dirty="0">
                <a:solidFill>
                  <a:srgbClr val="FFFFFF"/>
                </a:solidFill>
                <a:latin typeface="Times New Roman" panose="02020603050405020304" pitchFamily="18" charset="0"/>
                <a:cs typeface="Times New Roman" panose="02020603050405020304" pitchFamily="18" charset="0"/>
              </a:rPr>
              <a:t> </a:t>
            </a:r>
            <a:r>
              <a:rPr sz="2000" b="1" spc="-5" dirty="0">
                <a:solidFill>
                  <a:srgbClr val="FFFFFF"/>
                </a:solidFill>
                <a:latin typeface="Times New Roman" panose="02020603050405020304" pitchFamily="18" charset="0"/>
                <a:cs typeface="Times New Roman" panose="02020603050405020304" pitchFamily="18" charset="0"/>
              </a:rPr>
              <a:t>noise:-</a:t>
            </a:r>
            <a:endParaRPr sz="2000" b="1" dirty="0">
              <a:latin typeface="Times New Roman" panose="02020603050405020304" pitchFamily="18" charset="0"/>
              <a:cs typeface="Times New Roman" panose="02020603050405020304" pitchFamily="18" charset="0"/>
            </a:endParaRPr>
          </a:p>
          <a:p>
            <a:pPr marL="286385" marR="5080">
              <a:lnSpc>
                <a:spcPct val="100000"/>
              </a:lnSpc>
              <a:spcBef>
                <a:spcPts val="600"/>
              </a:spcBef>
            </a:pPr>
            <a:r>
              <a:rPr sz="2000" spc="-5" dirty="0">
                <a:solidFill>
                  <a:srgbClr val="FFFFFF"/>
                </a:solidFill>
                <a:latin typeface="Times New Roman" panose="02020603050405020304" pitchFamily="18" charset="0"/>
                <a:cs typeface="Times New Roman" panose="02020603050405020304" pitchFamily="18" charset="0"/>
              </a:rPr>
              <a:t>The</a:t>
            </a:r>
            <a:r>
              <a:rPr sz="2000" spc="-60" dirty="0">
                <a:solidFill>
                  <a:srgbClr val="FFFFFF"/>
                </a:solidFill>
                <a:latin typeface="Times New Roman" panose="02020603050405020304" pitchFamily="18" charset="0"/>
                <a:cs typeface="Times New Roman" panose="02020603050405020304" pitchFamily="18" charset="0"/>
              </a:rPr>
              <a:t> </a:t>
            </a:r>
            <a:r>
              <a:rPr sz="2000" spc="-5" dirty="0">
                <a:solidFill>
                  <a:srgbClr val="FFFFFF"/>
                </a:solidFill>
                <a:latin typeface="Times New Roman" panose="02020603050405020304" pitchFamily="18" charset="0"/>
                <a:cs typeface="Times New Roman" panose="02020603050405020304" pitchFamily="18" charset="0"/>
              </a:rPr>
              <a:t>noise</a:t>
            </a:r>
            <a:r>
              <a:rPr sz="2000" spc="-120" dirty="0">
                <a:solidFill>
                  <a:srgbClr val="FFFFFF"/>
                </a:solidFill>
                <a:latin typeface="Times New Roman" panose="02020603050405020304" pitchFamily="18" charset="0"/>
                <a:cs typeface="Times New Roman" panose="02020603050405020304" pitchFamily="18" charset="0"/>
              </a:rPr>
              <a:t> </a:t>
            </a:r>
            <a:r>
              <a:rPr sz="2000" spc="-5" dirty="0">
                <a:solidFill>
                  <a:srgbClr val="FFFFFF"/>
                </a:solidFill>
                <a:latin typeface="Times New Roman" panose="02020603050405020304" pitchFamily="18" charset="0"/>
                <a:cs typeface="Times New Roman" panose="02020603050405020304" pitchFamily="18" charset="0"/>
              </a:rPr>
              <a:t>which</a:t>
            </a:r>
            <a:r>
              <a:rPr sz="2000" spc="-114" dirty="0">
                <a:solidFill>
                  <a:srgbClr val="FFFFFF"/>
                </a:solidFill>
                <a:latin typeface="Times New Roman" panose="02020603050405020304" pitchFamily="18" charset="0"/>
                <a:cs typeface="Times New Roman" panose="02020603050405020304" pitchFamily="18" charset="0"/>
              </a:rPr>
              <a:t> </a:t>
            </a:r>
            <a:r>
              <a:rPr sz="2000" spc="-15" dirty="0">
                <a:solidFill>
                  <a:srgbClr val="FFFFFF"/>
                </a:solidFill>
                <a:latin typeface="Times New Roman" panose="02020603050405020304" pitchFamily="18" charset="0"/>
                <a:cs typeface="Times New Roman" panose="02020603050405020304" pitchFamily="18" charset="0"/>
              </a:rPr>
              <a:t>are</a:t>
            </a:r>
            <a:r>
              <a:rPr sz="2000" spc="-85" dirty="0">
                <a:solidFill>
                  <a:srgbClr val="FFFFFF"/>
                </a:solidFill>
                <a:latin typeface="Times New Roman" panose="02020603050405020304" pitchFamily="18" charset="0"/>
                <a:cs typeface="Times New Roman" panose="02020603050405020304" pitchFamily="18" charset="0"/>
              </a:rPr>
              <a:t> </a:t>
            </a:r>
            <a:r>
              <a:rPr sz="2000" spc="-15" dirty="0">
                <a:solidFill>
                  <a:srgbClr val="FFFFFF"/>
                </a:solidFill>
                <a:latin typeface="Times New Roman" panose="02020603050405020304" pitchFamily="18" charset="0"/>
                <a:cs typeface="Times New Roman" panose="02020603050405020304" pitchFamily="18" charset="0"/>
              </a:rPr>
              <a:t>produce</a:t>
            </a:r>
            <a:r>
              <a:rPr sz="2000" spc="-85" dirty="0">
                <a:solidFill>
                  <a:srgbClr val="FFFFFF"/>
                </a:solidFill>
                <a:latin typeface="Times New Roman" panose="02020603050405020304" pitchFamily="18" charset="0"/>
                <a:cs typeface="Times New Roman" panose="02020603050405020304" pitchFamily="18" charset="0"/>
              </a:rPr>
              <a:t> </a:t>
            </a:r>
            <a:r>
              <a:rPr sz="2000" spc="-5" dirty="0">
                <a:solidFill>
                  <a:srgbClr val="FFFFFF"/>
                </a:solidFill>
                <a:latin typeface="Times New Roman" panose="02020603050405020304" pitchFamily="18" charset="0"/>
                <a:cs typeface="Times New Roman" panose="02020603050405020304" pitchFamily="18" charset="0"/>
              </a:rPr>
              <a:t>inside</a:t>
            </a:r>
            <a:r>
              <a:rPr sz="2000" spc="-85" dirty="0">
                <a:solidFill>
                  <a:srgbClr val="FFFFFF"/>
                </a:solidFill>
                <a:latin typeface="Times New Roman" panose="02020603050405020304" pitchFamily="18" charset="0"/>
                <a:cs typeface="Times New Roman" panose="02020603050405020304" pitchFamily="18" charset="0"/>
              </a:rPr>
              <a:t> </a:t>
            </a:r>
            <a:r>
              <a:rPr sz="2000" spc="-5" dirty="0">
                <a:solidFill>
                  <a:srgbClr val="FFFFFF"/>
                </a:solidFill>
                <a:latin typeface="Times New Roman" panose="02020603050405020304" pitchFamily="18" charset="0"/>
                <a:cs typeface="Times New Roman" panose="02020603050405020304" pitchFamily="18" charset="0"/>
              </a:rPr>
              <a:t>the</a:t>
            </a:r>
            <a:r>
              <a:rPr sz="2000" spc="-70" dirty="0">
                <a:solidFill>
                  <a:srgbClr val="FFFFFF"/>
                </a:solidFill>
                <a:latin typeface="Times New Roman" panose="02020603050405020304" pitchFamily="18" charset="0"/>
                <a:cs typeface="Times New Roman" panose="02020603050405020304" pitchFamily="18" charset="0"/>
              </a:rPr>
              <a:t> </a:t>
            </a:r>
            <a:r>
              <a:rPr sz="2000" dirty="0">
                <a:solidFill>
                  <a:srgbClr val="FFFFFF"/>
                </a:solidFill>
                <a:latin typeface="Times New Roman" panose="02020603050405020304" pitchFamily="18" charset="0"/>
                <a:cs typeface="Times New Roman" panose="02020603050405020304" pitchFamily="18" charset="0"/>
              </a:rPr>
              <a:t>hall</a:t>
            </a:r>
            <a:r>
              <a:rPr sz="2000" spc="-70" dirty="0">
                <a:solidFill>
                  <a:srgbClr val="FFFFFF"/>
                </a:solidFill>
                <a:latin typeface="Times New Roman" panose="02020603050405020304" pitchFamily="18" charset="0"/>
                <a:cs typeface="Times New Roman" panose="02020603050405020304" pitchFamily="18" charset="0"/>
              </a:rPr>
              <a:t> </a:t>
            </a:r>
            <a:r>
              <a:rPr sz="2000" dirty="0">
                <a:solidFill>
                  <a:srgbClr val="FFFFFF"/>
                </a:solidFill>
                <a:latin typeface="Times New Roman" panose="02020603050405020304" pitchFamily="18" charset="0"/>
                <a:cs typeface="Times New Roman" panose="02020603050405020304" pitchFamily="18" charset="0"/>
              </a:rPr>
              <a:t>or</a:t>
            </a:r>
            <a:r>
              <a:rPr sz="2000" spc="-130" dirty="0">
                <a:solidFill>
                  <a:srgbClr val="FFFFFF"/>
                </a:solidFill>
                <a:latin typeface="Times New Roman" panose="02020603050405020304" pitchFamily="18" charset="0"/>
                <a:cs typeface="Times New Roman" panose="02020603050405020304" pitchFamily="18" charset="0"/>
              </a:rPr>
              <a:t> </a:t>
            </a:r>
            <a:r>
              <a:rPr sz="2000" spc="-15" dirty="0">
                <a:solidFill>
                  <a:srgbClr val="FFFFFF"/>
                </a:solidFill>
                <a:latin typeface="Times New Roman" panose="02020603050405020304" pitchFamily="18" charset="0"/>
                <a:cs typeface="Times New Roman" panose="02020603050405020304" pitchFamily="18" charset="0"/>
              </a:rPr>
              <a:t>room</a:t>
            </a:r>
            <a:r>
              <a:rPr sz="2000" spc="-55" dirty="0">
                <a:solidFill>
                  <a:srgbClr val="FFFFFF"/>
                </a:solidFill>
                <a:latin typeface="Times New Roman" panose="02020603050405020304" pitchFamily="18" charset="0"/>
                <a:cs typeface="Times New Roman" panose="02020603050405020304" pitchFamily="18" charset="0"/>
              </a:rPr>
              <a:t> </a:t>
            </a:r>
            <a:r>
              <a:rPr sz="2000" spc="-5" dirty="0">
                <a:solidFill>
                  <a:srgbClr val="FFFFFF"/>
                </a:solidFill>
                <a:latin typeface="Times New Roman" panose="02020603050405020304" pitchFamily="18" charset="0"/>
                <a:cs typeface="Times New Roman" panose="02020603050405020304" pitchFamily="18" charset="0"/>
              </a:rPr>
              <a:t>is </a:t>
            </a:r>
            <a:r>
              <a:rPr sz="2000" spc="-635" dirty="0">
                <a:solidFill>
                  <a:srgbClr val="FFFFFF"/>
                </a:solidFill>
                <a:latin typeface="Times New Roman" panose="02020603050405020304" pitchFamily="18" charset="0"/>
                <a:cs typeface="Times New Roman" panose="02020603050405020304" pitchFamily="18" charset="0"/>
              </a:rPr>
              <a:t> </a:t>
            </a:r>
            <a:r>
              <a:rPr sz="2000" spc="-5" dirty="0">
                <a:solidFill>
                  <a:srgbClr val="FFFFFF"/>
                </a:solidFill>
                <a:latin typeface="Times New Roman" panose="02020603050405020304" pitchFamily="18" charset="0"/>
                <a:cs typeface="Times New Roman" panose="02020603050405020304" pitchFamily="18" charset="0"/>
              </a:rPr>
              <a:t>called</a:t>
            </a:r>
            <a:r>
              <a:rPr sz="2000" spc="-25" dirty="0">
                <a:solidFill>
                  <a:srgbClr val="FFFFFF"/>
                </a:solidFill>
                <a:latin typeface="Times New Roman" panose="02020603050405020304" pitchFamily="18" charset="0"/>
                <a:cs typeface="Times New Roman" panose="02020603050405020304" pitchFamily="18" charset="0"/>
              </a:rPr>
              <a:t> </a:t>
            </a:r>
            <a:r>
              <a:rPr sz="2000" spc="-5" dirty="0">
                <a:solidFill>
                  <a:srgbClr val="FFFFFF"/>
                </a:solidFill>
                <a:latin typeface="Times New Roman" panose="02020603050405020304" pitchFamily="18" charset="0"/>
                <a:cs typeface="Times New Roman" panose="02020603050405020304" pitchFamily="18" charset="0"/>
              </a:rPr>
              <a:t>inside</a:t>
            </a:r>
            <a:r>
              <a:rPr sz="2000" spc="-65" dirty="0">
                <a:solidFill>
                  <a:srgbClr val="FFFFFF"/>
                </a:solidFill>
                <a:latin typeface="Times New Roman" panose="02020603050405020304" pitchFamily="18" charset="0"/>
                <a:cs typeface="Times New Roman" panose="02020603050405020304" pitchFamily="18" charset="0"/>
              </a:rPr>
              <a:t> </a:t>
            </a:r>
            <a:r>
              <a:rPr sz="2000" spc="-5" dirty="0">
                <a:solidFill>
                  <a:srgbClr val="FFFFFF"/>
                </a:solidFill>
                <a:latin typeface="Times New Roman" panose="02020603050405020304" pitchFamily="18" charset="0"/>
                <a:cs typeface="Times New Roman" panose="02020603050405020304" pitchFamily="18" charset="0"/>
              </a:rPr>
              <a:t>noise.</a:t>
            </a:r>
            <a:endParaRPr sz="2000" dirty="0">
              <a:latin typeface="Times New Roman" panose="02020603050405020304" pitchFamily="18" charset="0"/>
              <a:cs typeface="Times New Roman" panose="02020603050405020304" pitchFamily="18" charset="0"/>
            </a:endParaRPr>
          </a:p>
          <a:p>
            <a:pPr marL="12700">
              <a:lnSpc>
                <a:spcPct val="100000"/>
              </a:lnSpc>
              <a:spcBef>
                <a:spcPts val="600"/>
              </a:spcBef>
            </a:pPr>
            <a:r>
              <a:rPr sz="2000" b="1" spc="-10" dirty="0">
                <a:solidFill>
                  <a:srgbClr val="FFFFFF"/>
                </a:solidFill>
                <a:latin typeface="Times New Roman" panose="02020603050405020304" pitchFamily="18" charset="0"/>
                <a:cs typeface="Times New Roman" panose="02020603050405020304" pitchFamily="18" charset="0"/>
              </a:rPr>
              <a:t>Remedy:-</a:t>
            </a:r>
            <a:endParaRPr sz="2000" b="1" dirty="0">
              <a:latin typeface="Times New Roman" panose="02020603050405020304" pitchFamily="18" charset="0"/>
              <a:cs typeface="Times New Roman" panose="02020603050405020304" pitchFamily="18" charset="0"/>
            </a:endParaRPr>
          </a:p>
          <a:p>
            <a:pPr marL="12700">
              <a:lnSpc>
                <a:spcPct val="100000"/>
              </a:lnSpc>
              <a:spcBef>
                <a:spcPts val="600"/>
              </a:spcBef>
            </a:pPr>
            <a:r>
              <a:rPr sz="2000" spc="-5" dirty="0">
                <a:solidFill>
                  <a:srgbClr val="FFFFFF"/>
                </a:solidFill>
                <a:latin typeface="Times New Roman" panose="02020603050405020304" pitchFamily="18" charset="0"/>
                <a:cs typeface="Times New Roman" panose="02020603050405020304" pitchFamily="18" charset="0"/>
              </a:rPr>
              <a:t>By</a:t>
            </a:r>
            <a:r>
              <a:rPr sz="2000" spc="-120" dirty="0">
                <a:solidFill>
                  <a:srgbClr val="FFFFFF"/>
                </a:solidFill>
                <a:latin typeface="Times New Roman" panose="02020603050405020304" pitchFamily="18" charset="0"/>
                <a:cs typeface="Times New Roman" panose="02020603050405020304" pitchFamily="18" charset="0"/>
              </a:rPr>
              <a:t> </a:t>
            </a:r>
            <a:r>
              <a:rPr sz="2000" spc="-5" dirty="0">
                <a:solidFill>
                  <a:srgbClr val="FFFFFF"/>
                </a:solidFill>
                <a:latin typeface="Times New Roman" panose="02020603050405020304" pitchFamily="18" charset="0"/>
                <a:cs typeface="Times New Roman" panose="02020603050405020304" pitchFamily="18" charset="0"/>
              </a:rPr>
              <a:t>using</a:t>
            </a:r>
            <a:r>
              <a:rPr sz="2000" spc="-85" dirty="0">
                <a:solidFill>
                  <a:srgbClr val="FFFFFF"/>
                </a:solidFill>
                <a:latin typeface="Times New Roman" panose="02020603050405020304" pitchFamily="18" charset="0"/>
                <a:cs typeface="Times New Roman" panose="02020603050405020304" pitchFamily="18" charset="0"/>
              </a:rPr>
              <a:t> </a:t>
            </a:r>
            <a:r>
              <a:rPr sz="2000" spc="-5" dirty="0">
                <a:solidFill>
                  <a:srgbClr val="FFFFFF"/>
                </a:solidFill>
                <a:latin typeface="Times New Roman" panose="02020603050405020304" pitchFamily="18" charset="0"/>
                <a:cs typeface="Times New Roman" panose="02020603050405020304" pitchFamily="18" charset="0"/>
              </a:rPr>
              <a:t>curtains</a:t>
            </a:r>
            <a:r>
              <a:rPr sz="2000" spc="-135" dirty="0">
                <a:solidFill>
                  <a:srgbClr val="FFFFFF"/>
                </a:solidFill>
                <a:latin typeface="Times New Roman" panose="02020603050405020304" pitchFamily="18" charset="0"/>
                <a:cs typeface="Times New Roman" panose="02020603050405020304" pitchFamily="18" charset="0"/>
              </a:rPr>
              <a:t> </a:t>
            </a:r>
            <a:r>
              <a:rPr sz="2000" dirty="0">
                <a:solidFill>
                  <a:srgbClr val="FFFFFF"/>
                </a:solidFill>
                <a:latin typeface="Times New Roman" panose="02020603050405020304" pitchFamily="18" charset="0"/>
                <a:cs typeface="Times New Roman" panose="02020603050405020304" pitchFamily="18" charset="0"/>
              </a:rPr>
              <a:t>of sound</a:t>
            </a:r>
            <a:r>
              <a:rPr sz="2000" spc="-90" dirty="0">
                <a:solidFill>
                  <a:srgbClr val="FFFFFF"/>
                </a:solidFill>
                <a:latin typeface="Times New Roman" panose="02020603050405020304" pitchFamily="18" charset="0"/>
                <a:cs typeface="Times New Roman" panose="02020603050405020304" pitchFamily="18" charset="0"/>
              </a:rPr>
              <a:t> </a:t>
            </a:r>
            <a:r>
              <a:rPr sz="2000" spc="-5" dirty="0">
                <a:solidFill>
                  <a:srgbClr val="FFFFFF"/>
                </a:solidFill>
                <a:latin typeface="Times New Roman" panose="02020603050405020304" pitchFamily="18" charset="0"/>
                <a:cs typeface="Times New Roman" panose="02020603050405020304" pitchFamily="18" charset="0"/>
              </a:rPr>
              <a:t>absorbing</a:t>
            </a:r>
            <a:r>
              <a:rPr sz="2000" spc="-10" dirty="0">
                <a:solidFill>
                  <a:srgbClr val="FFFFFF"/>
                </a:solidFill>
                <a:latin typeface="Times New Roman" panose="02020603050405020304" pitchFamily="18" charset="0"/>
                <a:cs typeface="Times New Roman" panose="02020603050405020304" pitchFamily="18" charset="0"/>
              </a:rPr>
              <a:t> materials.</a:t>
            </a:r>
            <a:endParaRPr lang="en-US" sz="2000" spc="-40" dirty="0">
              <a:solidFill>
                <a:srgbClr val="FFFFFF"/>
              </a:solidFill>
              <a:latin typeface="Times New Roman" panose="02020603050405020304" pitchFamily="18" charset="0"/>
              <a:cs typeface="Times New Roman" panose="02020603050405020304" pitchFamily="18" charset="0"/>
            </a:endParaRPr>
          </a:p>
          <a:p>
            <a:pPr marL="12700">
              <a:lnSpc>
                <a:spcPct val="100000"/>
              </a:lnSpc>
              <a:spcBef>
                <a:spcPts val="600"/>
              </a:spcBef>
              <a:buClr>
                <a:srgbClr val="B1B1B1"/>
              </a:buClr>
              <a:buSzPct val="84615"/>
              <a:tabLst>
                <a:tab pos="287020" algn="l"/>
              </a:tabLst>
            </a:pPr>
            <a:r>
              <a:rPr sz="2000" b="1" u="sng" spc="-40" dirty="0">
                <a:solidFill>
                  <a:srgbClr val="FFFFFF"/>
                </a:solidFill>
                <a:latin typeface="Times New Roman" panose="02020603050405020304" pitchFamily="18" charset="0"/>
                <a:cs typeface="Times New Roman" panose="02020603050405020304" pitchFamily="18" charset="0"/>
              </a:rPr>
              <a:t>C</a:t>
            </a:r>
            <a:r>
              <a:rPr sz="2000" b="1" u="sng" dirty="0">
                <a:solidFill>
                  <a:srgbClr val="FFFFFF"/>
                </a:solidFill>
                <a:latin typeface="Times New Roman" panose="02020603050405020304" pitchFamily="18" charset="0"/>
                <a:cs typeface="Times New Roman" panose="02020603050405020304" pitchFamily="18" charset="0"/>
              </a:rPr>
              <a:t>o</a:t>
            </a:r>
            <a:r>
              <a:rPr sz="2000" b="1" u="sng" spc="-10" dirty="0">
                <a:solidFill>
                  <a:srgbClr val="FFFFFF"/>
                </a:solidFill>
                <a:latin typeface="Times New Roman" panose="02020603050405020304" pitchFamily="18" charset="0"/>
                <a:cs typeface="Times New Roman" panose="02020603050405020304" pitchFamily="18" charset="0"/>
              </a:rPr>
              <a:t>n</a:t>
            </a:r>
            <a:r>
              <a:rPr sz="2000" b="1" u="sng" spc="-5" dirty="0">
                <a:solidFill>
                  <a:srgbClr val="FFFFFF"/>
                </a:solidFill>
                <a:latin typeface="Times New Roman" panose="02020603050405020304" pitchFamily="18" charset="0"/>
                <a:cs typeface="Times New Roman" panose="02020603050405020304" pitchFamily="18" charset="0"/>
              </a:rPr>
              <a:t>diti</a:t>
            </a:r>
            <a:r>
              <a:rPr sz="2000" b="1" u="sng" spc="-15" dirty="0">
                <a:solidFill>
                  <a:srgbClr val="FFFFFF"/>
                </a:solidFill>
                <a:latin typeface="Times New Roman" panose="02020603050405020304" pitchFamily="18" charset="0"/>
                <a:cs typeface="Times New Roman" panose="02020603050405020304" pitchFamily="18" charset="0"/>
              </a:rPr>
              <a:t>o</a:t>
            </a:r>
            <a:r>
              <a:rPr sz="2000" b="1" u="sng" dirty="0">
                <a:solidFill>
                  <a:srgbClr val="FFFFFF"/>
                </a:solidFill>
                <a:latin typeface="Times New Roman" panose="02020603050405020304" pitchFamily="18" charset="0"/>
                <a:cs typeface="Times New Roman" panose="02020603050405020304" pitchFamily="18" charset="0"/>
              </a:rPr>
              <a:t>n</a:t>
            </a:r>
            <a:r>
              <a:rPr lang="en-US" sz="2000" b="1" u="sng" dirty="0">
                <a:solidFill>
                  <a:srgbClr val="FFFFFF"/>
                </a:solidFill>
                <a:latin typeface="Times New Roman" panose="02020603050405020304" pitchFamily="18" charset="0"/>
                <a:cs typeface="Times New Roman" panose="02020603050405020304" pitchFamily="18" charset="0"/>
              </a:rPr>
              <a:t>s</a:t>
            </a:r>
            <a:r>
              <a:rPr sz="2000" b="1" u="sng" spc="-70" dirty="0">
                <a:solidFill>
                  <a:srgbClr val="FFFFFF"/>
                </a:solidFill>
                <a:latin typeface="Times New Roman" panose="02020603050405020304" pitchFamily="18" charset="0"/>
                <a:cs typeface="Times New Roman" panose="02020603050405020304" pitchFamily="18" charset="0"/>
              </a:rPr>
              <a:t> </a:t>
            </a:r>
            <a:r>
              <a:rPr sz="2000" b="1" u="sng" spc="-25" dirty="0">
                <a:solidFill>
                  <a:srgbClr val="FFFFFF"/>
                </a:solidFill>
                <a:latin typeface="Times New Roman" panose="02020603050405020304" pitchFamily="18" charset="0"/>
                <a:cs typeface="Times New Roman" panose="02020603050405020304" pitchFamily="18" charset="0"/>
              </a:rPr>
              <a:t>f</a:t>
            </a:r>
            <a:r>
              <a:rPr sz="2000" b="1" u="sng" dirty="0">
                <a:solidFill>
                  <a:srgbClr val="FFFFFF"/>
                </a:solidFill>
                <a:latin typeface="Times New Roman" panose="02020603050405020304" pitchFamily="18" charset="0"/>
                <a:cs typeface="Times New Roman" panose="02020603050405020304" pitchFamily="18" charset="0"/>
              </a:rPr>
              <a:t>or</a:t>
            </a:r>
            <a:r>
              <a:rPr sz="2000" b="1" u="sng" spc="-155" dirty="0">
                <a:solidFill>
                  <a:srgbClr val="FFFFFF"/>
                </a:solidFill>
                <a:latin typeface="Times New Roman" panose="02020603050405020304" pitchFamily="18" charset="0"/>
                <a:cs typeface="Times New Roman" panose="02020603050405020304" pitchFamily="18" charset="0"/>
              </a:rPr>
              <a:t> </a:t>
            </a:r>
            <a:r>
              <a:rPr sz="2000" b="1" u="sng" spc="-65" dirty="0">
                <a:solidFill>
                  <a:srgbClr val="FFFFFF"/>
                </a:solidFill>
                <a:latin typeface="Times New Roman" panose="02020603050405020304" pitchFamily="18" charset="0"/>
                <a:cs typeface="Times New Roman" panose="02020603050405020304" pitchFamily="18" charset="0"/>
              </a:rPr>
              <a:t>g</a:t>
            </a:r>
            <a:r>
              <a:rPr sz="2000" b="1" u="sng" dirty="0">
                <a:solidFill>
                  <a:srgbClr val="FFFFFF"/>
                </a:solidFill>
                <a:latin typeface="Times New Roman" panose="02020603050405020304" pitchFamily="18" charset="0"/>
                <a:cs typeface="Times New Roman" panose="02020603050405020304" pitchFamily="18" charset="0"/>
              </a:rPr>
              <a:t>o</a:t>
            </a:r>
            <a:r>
              <a:rPr sz="2000" b="1" u="sng" spc="-10" dirty="0">
                <a:solidFill>
                  <a:srgbClr val="FFFFFF"/>
                </a:solidFill>
                <a:latin typeface="Times New Roman" panose="02020603050405020304" pitchFamily="18" charset="0"/>
                <a:cs typeface="Times New Roman" panose="02020603050405020304" pitchFamily="18" charset="0"/>
              </a:rPr>
              <a:t>o</a:t>
            </a:r>
            <a:r>
              <a:rPr sz="2000" b="1" u="sng" dirty="0">
                <a:solidFill>
                  <a:srgbClr val="FFFFFF"/>
                </a:solidFill>
                <a:latin typeface="Times New Roman" panose="02020603050405020304" pitchFamily="18" charset="0"/>
                <a:cs typeface="Times New Roman" panose="02020603050405020304" pitchFamily="18" charset="0"/>
              </a:rPr>
              <a:t>d</a:t>
            </a:r>
            <a:r>
              <a:rPr sz="2000" b="1" u="sng" spc="-60" dirty="0">
                <a:solidFill>
                  <a:srgbClr val="FFFFFF"/>
                </a:solidFill>
                <a:latin typeface="Times New Roman" panose="02020603050405020304" pitchFamily="18" charset="0"/>
                <a:cs typeface="Times New Roman" panose="02020603050405020304" pitchFamily="18" charset="0"/>
              </a:rPr>
              <a:t> </a:t>
            </a:r>
            <a:r>
              <a:rPr sz="2000" b="1" u="sng" spc="-30" dirty="0">
                <a:solidFill>
                  <a:srgbClr val="FFFFFF"/>
                </a:solidFill>
                <a:latin typeface="Times New Roman" panose="02020603050405020304" pitchFamily="18" charset="0"/>
                <a:cs typeface="Times New Roman" panose="02020603050405020304" pitchFamily="18" charset="0"/>
              </a:rPr>
              <a:t>A</a:t>
            </a:r>
            <a:r>
              <a:rPr sz="2000" b="1" u="sng" spc="-55" dirty="0">
                <a:solidFill>
                  <a:srgbClr val="FFFFFF"/>
                </a:solidFill>
                <a:latin typeface="Times New Roman" panose="02020603050405020304" pitchFamily="18" charset="0"/>
                <a:cs typeface="Times New Roman" panose="02020603050405020304" pitchFamily="18" charset="0"/>
              </a:rPr>
              <a:t>c</a:t>
            </a:r>
            <a:r>
              <a:rPr sz="2000" b="1" u="sng" dirty="0">
                <a:solidFill>
                  <a:srgbClr val="FFFFFF"/>
                </a:solidFill>
                <a:latin typeface="Times New Roman" panose="02020603050405020304" pitchFamily="18" charset="0"/>
                <a:cs typeface="Times New Roman" panose="02020603050405020304" pitchFamily="18" charset="0"/>
              </a:rPr>
              <a:t>oustics</a:t>
            </a:r>
            <a:r>
              <a:rPr sz="2000" b="1" u="sng" spc="-10" dirty="0">
                <a:solidFill>
                  <a:srgbClr val="FFFFFF"/>
                </a:solidFill>
                <a:latin typeface="Times New Roman" panose="02020603050405020304" pitchFamily="18" charset="0"/>
                <a:cs typeface="Times New Roman" panose="02020603050405020304" pitchFamily="18" charset="0"/>
              </a:rPr>
              <a:t>:</a:t>
            </a:r>
            <a:r>
              <a:rPr sz="2000" b="1" u="sng" dirty="0">
                <a:solidFill>
                  <a:srgbClr val="FFFFFF"/>
                </a:solidFill>
                <a:latin typeface="Times New Roman" panose="02020603050405020304" pitchFamily="18" charset="0"/>
                <a:cs typeface="Times New Roman" panose="02020603050405020304" pitchFamily="18" charset="0"/>
              </a:rPr>
              <a:t>-</a:t>
            </a:r>
            <a:endParaRPr sz="2000" b="1" u="sng" dirty="0">
              <a:latin typeface="Times New Roman" panose="02020603050405020304" pitchFamily="18" charset="0"/>
              <a:cs typeface="Times New Roman" panose="02020603050405020304" pitchFamily="18" charset="0"/>
            </a:endParaRPr>
          </a:p>
          <a:p>
            <a:pPr marL="527685" indent="-515620">
              <a:lnSpc>
                <a:spcPct val="100000"/>
              </a:lnSpc>
              <a:spcBef>
                <a:spcPts val="600"/>
              </a:spcBef>
              <a:buClr>
                <a:srgbClr val="B1B1B1"/>
              </a:buClr>
              <a:buSzPct val="84615"/>
              <a:buAutoNum type="arabicPeriod"/>
              <a:tabLst>
                <a:tab pos="527685" algn="l"/>
                <a:tab pos="528320" algn="l"/>
              </a:tabLst>
            </a:pPr>
            <a:r>
              <a:rPr sz="2000" spc="-10" dirty="0">
                <a:solidFill>
                  <a:srgbClr val="FFFFFF"/>
                </a:solidFill>
                <a:latin typeface="Times New Roman" panose="02020603050405020304" pitchFamily="18" charset="0"/>
                <a:cs typeface="Times New Roman" panose="02020603050405020304" pitchFamily="18" charset="0"/>
              </a:rPr>
              <a:t>There</a:t>
            </a:r>
            <a:r>
              <a:rPr sz="2000" spc="-120" dirty="0">
                <a:solidFill>
                  <a:srgbClr val="FFFFFF"/>
                </a:solidFill>
                <a:latin typeface="Times New Roman" panose="02020603050405020304" pitchFamily="18" charset="0"/>
                <a:cs typeface="Times New Roman" panose="02020603050405020304" pitchFamily="18" charset="0"/>
              </a:rPr>
              <a:t> </a:t>
            </a:r>
            <a:r>
              <a:rPr sz="2000" dirty="0">
                <a:solidFill>
                  <a:srgbClr val="FFFFFF"/>
                </a:solidFill>
                <a:latin typeface="Times New Roman" panose="02020603050405020304" pitchFamily="18" charset="0"/>
                <a:cs typeface="Times New Roman" panose="02020603050405020304" pitchFamily="18" charset="0"/>
              </a:rPr>
              <a:t>should</a:t>
            </a:r>
            <a:r>
              <a:rPr sz="2000" spc="-35" dirty="0">
                <a:solidFill>
                  <a:srgbClr val="FFFFFF"/>
                </a:solidFill>
                <a:latin typeface="Times New Roman" panose="02020603050405020304" pitchFamily="18" charset="0"/>
                <a:cs typeface="Times New Roman" panose="02020603050405020304" pitchFamily="18" charset="0"/>
              </a:rPr>
              <a:t> </a:t>
            </a:r>
            <a:r>
              <a:rPr sz="2000" spc="-5" dirty="0">
                <a:solidFill>
                  <a:srgbClr val="FFFFFF"/>
                </a:solidFill>
                <a:latin typeface="Times New Roman" panose="02020603050405020304" pitchFamily="18" charset="0"/>
                <a:cs typeface="Times New Roman" panose="02020603050405020304" pitchFamily="18" charset="0"/>
              </a:rPr>
              <a:t>not</a:t>
            </a:r>
            <a:r>
              <a:rPr sz="2000" spc="-75" dirty="0">
                <a:solidFill>
                  <a:srgbClr val="FFFFFF"/>
                </a:solidFill>
                <a:latin typeface="Times New Roman" panose="02020603050405020304" pitchFamily="18" charset="0"/>
                <a:cs typeface="Times New Roman" panose="02020603050405020304" pitchFamily="18" charset="0"/>
              </a:rPr>
              <a:t> </a:t>
            </a:r>
            <a:r>
              <a:rPr sz="2000" dirty="0">
                <a:solidFill>
                  <a:srgbClr val="FFFFFF"/>
                </a:solidFill>
                <a:latin typeface="Times New Roman" panose="02020603050405020304" pitchFamily="18" charset="0"/>
                <a:cs typeface="Times New Roman" panose="02020603050405020304" pitchFamily="18" charset="0"/>
              </a:rPr>
              <a:t>be</a:t>
            </a:r>
            <a:r>
              <a:rPr sz="2000" spc="-140" dirty="0">
                <a:solidFill>
                  <a:srgbClr val="FFFFFF"/>
                </a:solidFill>
                <a:latin typeface="Times New Roman" panose="02020603050405020304" pitchFamily="18" charset="0"/>
                <a:cs typeface="Times New Roman" panose="02020603050405020304" pitchFamily="18" charset="0"/>
              </a:rPr>
              <a:t> </a:t>
            </a:r>
            <a:r>
              <a:rPr sz="2000" spc="-15" dirty="0">
                <a:solidFill>
                  <a:srgbClr val="FFFFFF"/>
                </a:solidFill>
                <a:latin typeface="Times New Roman" panose="02020603050405020304" pitchFamily="18" charset="0"/>
                <a:cs typeface="Times New Roman" panose="02020603050405020304" pitchFamily="18" charset="0"/>
              </a:rPr>
              <a:t>any</a:t>
            </a:r>
            <a:r>
              <a:rPr sz="2000" spc="-130" dirty="0">
                <a:solidFill>
                  <a:srgbClr val="FFFFFF"/>
                </a:solidFill>
                <a:latin typeface="Times New Roman" panose="02020603050405020304" pitchFamily="18" charset="0"/>
                <a:cs typeface="Times New Roman" panose="02020603050405020304" pitchFamily="18" charset="0"/>
              </a:rPr>
              <a:t> </a:t>
            </a:r>
            <a:r>
              <a:rPr sz="2000" spc="-15" dirty="0">
                <a:solidFill>
                  <a:srgbClr val="FFFFFF"/>
                </a:solidFill>
                <a:latin typeface="Times New Roman" panose="02020603050405020304" pitchFamily="18" charset="0"/>
                <a:cs typeface="Times New Roman" panose="02020603050405020304" pitchFamily="18" charset="0"/>
              </a:rPr>
              <a:t>overlapping</a:t>
            </a:r>
            <a:r>
              <a:rPr sz="2000" spc="-75" dirty="0">
                <a:solidFill>
                  <a:srgbClr val="FFFFFF"/>
                </a:solidFill>
                <a:latin typeface="Times New Roman" panose="02020603050405020304" pitchFamily="18" charset="0"/>
                <a:cs typeface="Times New Roman" panose="02020603050405020304" pitchFamily="18" charset="0"/>
              </a:rPr>
              <a:t> </a:t>
            </a:r>
            <a:r>
              <a:rPr sz="2000" dirty="0">
                <a:solidFill>
                  <a:srgbClr val="FFFFFF"/>
                </a:solidFill>
                <a:latin typeface="Times New Roman" panose="02020603050405020304" pitchFamily="18" charset="0"/>
                <a:cs typeface="Times New Roman" panose="02020603050405020304" pitchFamily="18" charset="0"/>
              </a:rPr>
              <a:t>sound.</a:t>
            </a:r>
            <a:endParaRPr sz="2000" dirty="0">
              <a:latin typeface="Times New Roman" panose="02020603050405020304" pitchFamily="18" charset="0"/>
              <a:cs typeface="Times New Roman" panose="02020603050405020304" pitchFamily="18" charset="0"/>
            </a:endParaRPr>
          </a:p>
          <a:p>
            <a:pPr marL="527685" indent="-515620">
              <a:lnSpc>
                <a:spcPct val="100000"/>
              </a:lnSpc>
              <a:spcBef>
                <a:spcPts val="605"/>
              </a:spcBef>
              <a:buClr>
                <a:srgbClr val="B1B1B1"/>
              </a:buClr>
              <a:buSzPct val="84615"/>
              <a:buAutoNum type="arabicPeriod"/>
              <a:tabLst>
                <a:tab pos="527685" algn="l"/>
                <a:tab pos="528320" algn="l"/>
              </a:tabLst>
            </a:pPr>
            <a:r>
              <a:rPr sz="2000" spc="-35" dirty="0">
                <a:solidFill>
                  <a:srgbClr val="FFFFFF"/>
                </a:solidFill>
                <a:latin typeface="Times New Roman" panose="02020603050405020304" pitchFamily="18" charset="0"/>
                <a:cs typeface="Times New Roman" panose="02020603050405020304" pitchFamily="18" charset="0"/>
              </a:rPr>
              <a:t>R</a:t>
            </a:r>
            <a:r>
              <a:rPr sz="2000" dirty="0">
                <a:solidFill>
                  <a:srgbClr val="FFFFFF"/>
                </a:solidFill>
                <a:latin typeface="Times New Roman" panose="02020603050405020304" pitchFamily="18" charset="0"/>
                <a:cs typeface="Times New Roman" panose="02020603050405020304" pitchFamily="18" charset="0"/>
              </a:rPr>
              <a:t>eson</a:t>
            </a:r>
            <a:r>
              <a:rPr sz="2000" spc="-10" dirty="0">
                <a:solidFill>
                  <a:srgbClr val="FFFFFF"/>
                </a:solidFill>
                <a:latin typeface="Times New Roman" panose="02020603050405020304" pitchFamily="18" charset="0"/>
                <a:cs typeface="Times New Roman" panose="02020603050405020304" pitchFamily="18" charset="0"/>
              </a:rPr>
              <a:t>a</a:t>
            </a:r>
            <a:r>
              <a:rPr sz="2000" spc="-5" dirty="0">
                <a:solidFill>
                  <a:srgbClr val="FFFFFF"/>
                </a:solidFill>
                <a:latin typeface="Times New Roman" panose="02020603050405020304" pitchFamily="18" charset="0"/>
                <a:cs typeface="Times New Roman" panose="02020603050405020304" pitchFamily="18" charset="0"/>
              </a:rPr>
              <a:t>n</a:t>
            </a:r>
            <a:r>
              <a:rPr sz="2000" spc="-55" dirty="0">
                <a:solidFill>
                  <a:srgbClr val="FFFFFF"/>
                </a:solidFill>
                <a:latin typeface="Times New Roman" panose="02020603050405020304" pitchFamily="18" charset="0"/>
                <a:cs typeface="Times New Roman" panose="02020603050405020304" pitchFamily="18" charset="0"/>
              </a:rPr>
              <a:t>c</a:t>
            </a:r>
            <a:r>
              <a:rPr sz="2000" dirty="0">
                <a:solidFill>
                  <a:srgbClr val="FFFFFF"/>
                </a:solidFill>
                <a:latin typeface="Times New Roman" panose="02020603050405020304" pitchFamily="18" charset="0"/>
                <a:cs typeface="Times New Roman" panose="02020603050405020304" pitchFamily="18" charset="0"/>
              </a:rPr>
              <a:t>e</a:t>
            </a:r>
            <a:r>
              <a:rPr sz="2000" spc="-150" dirty="0">
                <a:solidFill>
                  <a:srgbClr val="FFFFFF"/>
                </a:solidFill>
                <a:latin typeface="Times New Roman" panose="02020603050405020304" pitchFamily="18" charset="0"/>
                <a:cs typeface="Times New Roman" panose="02020603050405020304" pitchFamily="18" charset="0"/>
              </a:rPr>
              <a:t> </a:t>
            </a:r>
            <a:r>
              <a:rPr sz="2000" dirty="0">
                <a:solidFill>
                  <a:srgbClr val="FFFFFF"/>
                </a:solidFill>
                <a:latin typeface="Times New Roman" panose="02020603050405020304" pitchFamily="18" charset="0"/>
                <a:cs typeface="Times New Roman" panose="02020603050405020304" pitchFamily="18" charset="0"/>
              </a:rPr>
              <a:t>ef</a:t>
            </a:r>
            <a:r>
              <a:rPr sz="2000" spc="-30" dirty="0">
                <a:solidFill>
                  <a:srgbClr val="FFFFFF"/>
                </a:solidFill>
                <a:latin typeface="Times New Roman" panose="02020603050405020304" pitchFamily="18" charset="0"/>
                <a:cs typeface="Times New Roman" panose="02020603050405020304" pitchFamily="18" charset="0"/>
              </a:rPr>
              <a:t>f</a:t>
            </a:r>
            <a:r>
              <a:rPr sz="2000" dirty="0">
                <a:solidFill>
                  <a:srgbClr val="FFFFFF"/>
                </a:solidFill>
                <a:latin typeface="Times New Roman" panose="02020603050405020304" pitchFamily="18" charset="0"/>
                <a:cs typeface="Times New Roman" panose="02020603050405020304" pitchFamily="18" charset="0"/>
              </a:rPr>
              <a:t>ect</a:t>
            </a:r>
            <a:r>
              <a:rPr sz="2000" spc="-120" dirty="0">
                <a:solidFill>
                  <a:srgbClr val="FFFFFF"/>
                </a:solidFill>
                <a:latin typeface="Times New Roman" panose="02020603050405020304" pitchFamily="18" charset="0"/>
                <a:cs typeface="Times New Roman" panose="02020603050405020304" pitchFamily="18" charset="0"/>
              </a:rPr>
              <a:t> </a:t>
            </a:r>
            <a:r>
              <a:rPr sz="2000" dirty="0">
                <a:solidFill>
                  <a:srgbClr val="FFFFFF"/>
                </a:solidFill>
                <a:latin typeface="Times New Roman" panose="02020603050405020304" pitchFamily="18" charset="0"/>
                <a:cs typeface="Times New Roman" panose="02020603050405020304" pitchFamily="18" charset="0"/>
              </a:rPr>
              <a:t>should</a:t>
            </a:r>
            <a:r>
              <a:rPr sz="2000" spc="-25" dirty="0">
                <a:solidFill>
                  <a:srgbClr val="FFFFFF"/>
                </a:solidFill>
                <a:latin typeface="Times New Roman" panose="02020603050405020304" pitchFamily="18" charset="0"/>
                <a:cs typeface="Times New Roman" panose="02020603050405020304" pitchFamily="18" charset="0"/>
              </a:rPr>
              <a:t> </a:t>
            </a:r>
            <a:r>
              <a:rPr sz="2000" spc="-5" dirty="0">
                <a:solidFill>
                  <a:srgbClr val="FFFFFF"/>
                </a:solidFill>
                <a:latin typeface="Times New Roman" panose="02020603050405020304" pitchFamily="18" charset="0"/>
                <a:cs typeface="Times New Roman" panose="02020603050405020304" pitchFamily="18" charset="0"/>
              </a:rPr>
              <a:t>b</a:t>
            </a:r>
            <a:r>
              <a:rPr sz="2000" dirty="0">
                <a:solidFill>
                  <a:srgbClr val="FFFFFF"/>
                </a:solidFill>
                <a:latin typeface="Times New Roman" panose="02020603050405020304" pitchFamily="18" charset="0"/>
                <a:cs typeface="Times New Roman" panose="02020603050405020304" pitchFamily="18" charset="0"/>
              </a:rPr>
              <a:t>e</a:t>
            </a:r>
            <a:r>
              <a:rPr sz="2000" spc="-135" dirty="0">
                <a:solidFill>
                  <a:srgbClr val="FFFFFF"/>
                </a:solidFill>
                <a:latin typeface="Times New Roman" panose="02020603050405020304" pitchFamily="18" charset="0"/>
                <a:cs typeface="Times New Roman" panose="02020603050405020304" pitchFamily="18" charset="0"/>
              </a:rPr>
              <a:t> </a:t>
            </a:r>
            <a:r>
              <a:rPr sz="2000" spc="-65" dirty="0">
                <a:solidFill>
                  <a:srgbClr val="FFFFFF"/>
                </a:solidFill>
                <a:latin typeface="Times New Roman" panose="02020603050405020304" pitchFamily="18" charset="0"/>
                <a:cs typeface="Times New Roman" panose="02020603050405020304" pitchFamily="18" charset="0"/>
              </a:rPr>
              <a:t>a</a:t>
            </a:r>
            <a:r>
              <a:rPr sz="2000" spc="-60" dirty="0">
                <a:solidFill>
                  <a:srgbClr val="FFFFFF"/>
                </a:solidFill>
                <a:latin typeface="Times New Roman" panose="02020603050405020304" pitchFamily="18" charset="0"/>
                <a:cs typeface="Times New Roman" panose="02020603050405020304" pitchFamily="18" charset="0"/>
              </a:rPr>
              <a:t>v</a:t>
            </a:r>
            <a:r>
              <a:rPr sz="2000" dirty="0">
                <a:solidFill>
                  <a:srgbClr val="FFFFFF"/>
                </a:solidFill>
                <a:latin typeface="Times New Roman" panose="02020603050405020304" pitchFamily="18" charset="0"/>
                <a:cs typeface="Times New Roman" panose="02020603050405020304" pitchFamily="18" charset="0"/>
              </a:rPr>
              <a:t>o</a:t>
            </a:r>
            <a:r>
              <a:rPr sz="2000" spc="-10" dirty="0">
                <a:solidFill>
                  <a:srgbClr val="FFFFFF"/>
                </a:solidFill>
                <a:latin typeface="Times New Roman" panose="02020603050405020304" pitchFamily="18" charset="0"/>
                <a:cs typeface="Times New Roman" panose="02020603050405020304" pitchFamily="18" charset="0"/>
              </a:rPr>
              <a:t>i</a:t>
            </a:r>
            <a:r>
              <a:rPr sz="2000" spc="-5" dirty="0">
                <a:solidFill>
                  <a:srgbClr val="FFFFFF"/>
                </a:solidFill>
                <a:latin typeface="Times New Roman" panose="02020603050405020304" pitchFamily="18" charset="0"/>
                <a:cs typeface="Times New Roman" panose="02020603050405020304" pitchFamily="18" charset="0"/>
              </a:rPr>
              <a:t>ded.</a:t>
            </a:r>
            <a:endParaRPr sz="2000" dirty="0">
              <a:latin typeface="Times New Roman" panose="02020603050405020304" pitchFamily="18" charset="0"/>
              <a:cs typeface="Times New Roman" panose="02020603050405020304" pitchFamily="18" charset="0"/>
            </a:endParaRPr>
          </a:p>
          <a:p>
            <a:pPr marL="527685" indent="-515620">
              <a:lnSpc>
                <a:spcPct val="100000"/>
              </a:lnSpc>
              <a:spcBef>
                <a:spcPts val="600"/>
              </a:spcBef>
              <a:buClr>
                <a:srgbClr val="B1B1B1"/>
              </a:buClr>
              <a:buSzPct val="84615"/>
              <a:buAutoNum type="arabicPeriod"/>
              <a:tabLst>
                <a:tab pos="527685" algn="l"/>
                <a:tab pos="528320" algn="l"/>
              </a:tabLst>
            </a:pPr>
            <a:r>
              <a:rPr sz="2000" spc="-5" dirty="0">
                <a:solidFill>
                  <a:srgbClr val="FFFFFF"/>
                </a:solidFill>
                <a:latin typeface="Times New Roman" panose="02020603050405020304" pitchFamily="18" charset="0"/>
                <a:cs typeface="Times New Roman" panose="02020603050405020304" pitchFamily="18" charset="0"/>
              </a:rPr>
              <a:t>Th</a:t>
            </a:r>
            <a:r>
              <a:rPr sz="2000" dirty="0">
                <a:solidFill>
                  <a:srgbClr val="FFFFFF"/>
                </a:solidFill>
                <a:latin typeface="Times New Roman" panose="02020603050405020304" pitchFamily="18" charset="0"/>
                <a:cs typeface="Times New Roman" panose="02020603050405020304" pitchFamily="18" charset="0"/>
              </a:rPr>
              <a:t>e</a:t>
            </a:r>
            <a:r>
              <a:rPr sz="2000" spc="-60" dirty="0">
                <a:solidFill>
                  <a:srgbClr val="FFFFFF"/>
                </a:solidFill>
                <a:latin typeface="Times New Roman" panose="02020603050405020304" pitchFamily="18" charset="0"/>
                <a:cs typeface="Times New Roman" panose="02020603050405020304" pitchFamily="18" charset="0"/>
              </a:rPr>
              <a:t> </a:t>
            </a:r>
            <a:r>
              <a:rPr sz="2000" dirty="0">
                <a:solidFill>
                  <a:srgbClr val="FFFFFF"/>
                </a:solidFill>
                <a:latin typeface="Times New Roman" panose="02020603050405020304" pitchFamily="18" charset="0"/>
                <a:cs typeface="Times New Roman" panose="02020603050405020304" pitchFamily="18" charset="0"/>
              </a:rPr>
              <a:t>hall</a:t>
            </a:r>
            <a:r>
              <a:rPr sz="2000" spc="-70" dirty="0">
                <a:solidFill>
                  <a:srgbClr val="FFFFFF"/>
                </a:solidFill>
                <a:latin typeface="Times New Roman" panose="02020603050405020304" pitchFamily="18" charset="0"/>
                <a:cs typeface="Times New Roman" panose="02020603050405020304" pitchFamily="18" charset="0"/>
              </a:rPr>
              <a:t> </a:t>
            </a:r>
            <a:r>
              <a:rPr sz="2000" dirty="0">
                <a:solidFill>
                  <a:srgbClr val="FFFFFF"/>
                </a:solidFill>
                <a:latin typeface="Times New Roman" panose="02020603050405020304" pitchFamily="18" charset="0"/>
                <a:cs typeface="Times New Roman" panose="02020603050405020304" pitchFamily="18" charset="0"/>
              </a:rPr>
              <a:t>should</a:t>
            </a:r>
            <a:r>
              <a:rPr sz="2000" spc="-25" dirty="0">
                <a:solidFill>
                  <a:srgbClr val="FFFFFF"/>
                </a:solidFill>
                <a:latin typeface="Times New Roman" panose="02020603050405020304" pitchFamily="18" charset="0"/>
                <a:cs typeface="Times New Roman" panose="02020603050405020304" pitchFamily="18" charset="0"/>
              </a:rPr>
              <a:t> </a:t>
            </a:r>
            <a:r>
              <a:rPr sz="2000" dirty="0">
                <a:solidFill>
                  <a:srgbClr val="FFFFFF"/>
                </a:solidFill>
                <a:latin typeface="Times New Roman" panose="02020603050405020304" pitchFamily="18" charset="0"/>
                <a:cs typeface="Times New Roman" panose="02020603050405020304" pitchFamily="18" charset="0"/>
              </a:rPr>
              <a:t>h</a:t>
            </a:r>
            <a:r>
              <a:rPr sz="2000" spc="-60" dirty="0">
                <a:solidFill>
                  <a:srgbClr val="FFFFFF"/>
                </a:solidFill>
                <a:latin typeface="Times New Roman" panose="02020603050405020304" pitchFamily="18" charset="0"/>
                <a:cs typeface="Times New Roman" panose="02020603050405020304" pitchFamily="18" charset="0"/>
              </a:rPr>
              <a:t>av</a:t>
            </a:r>
            <a:r>
              <a:rPr sz="2000" dirty="0">
                <a:solidFill>
                  <a:srgbClr val="FFFFFF"/>
                </a:solidFill>
                <a:latin typeface="Times New Roman" panose="02020603050405020304" pitchFamily="18" charset="0"/>
                <a:cs typeface="Times New Roman" panose="02020603050405020304" pitchFamily="18" charset="0"/>
              </a:rPr>
              <a:t>e</a:t>
            </a:r>
            <a:r>
              <a:rPr sz="2000" spc="-140" dirty="0">
                <a:solidFill>
                  <a:srgbClr val="FFFFFF"/>
                </a:solidFill>
                <a:latin typeface="Times New Roman" panose="02020603050405020304" pitchFamily="18" charset="0"/>
                <a:cs typeface="Times New Roman" panose="02020603050405020304" pitchFamily="18" charset="0"/>
              </a:rPr>
              <a:t> </a:t>
            </a:r>
            <a:r>
              <a:rPr sz="2000" dirty="0">
                <a:solidFill>
                  <a:srgbClr val="FFFFFF"/>
                </a:solidFill>
                <a:latin typeface="Times New Roman" panose="02020603050405020304" pitchFamily="18" charset="0"/>
                <a:cs typeface="Times New Roman" panose="02020603050405020304" pitchFamily="18" charset="0"/>
              </a:rPr>
              <a:t>a</a:t>
            </a:r>
            <a:r>
              <a:rPr sz="2000" spc="-120" dirty="0">
                <a:solidFill>
                  <a:srgbClr val="FFFFFF"/>
                </a:solidFill>
                <a:latin typeface="Times New Roman" panose="02020603050405020304" pitchFamily="18" charset="0"/>
                <a:cs typeface="Times New Roman" panose="02020603050405020304" pitchFamily="18" charset="0"/>
              </a:rPr>
              <a:t> </a:t>
            </a:r>
            <a:r>
              <a:rPr sz="2000" dirty="0">
                <a:solidFill>
                  <a:srgbClr val="FFFFFF"/>
                </a:solidFill>
                <a:latin typeface="Times New Roman" panose="02020603050405020304" pitchFamily="18" charset="0"/>
                <a:cs typeface="Times New Roman" panose="02020603050405020304" pitchFamily="18" charset="0"/>
              </a:rPr>
              <a:t>p</a:t>
            </a:r>
            <a:r>
              <a:rPr sz="2000" spc="-45" dirty="0">
                <a:solidFill>
                  <a:srgbClr val="FFFFFF"/>
                </a:solidFill>
                <a:latin typeface="Times New Roman" panose="02020603050405020304" pitchFamily="18" charset="0"/>
                <a:cs typeface="Times New Roman" panose="02020603050405020304" pitchFamily="18" charset="0"/>
              </a:rPr>
              <a:t>r</a:t>
            </a:r>
            <a:r>
              <a:rPr sz="2000" dirty="0">
                <a:solidFill>
                  <a:srgbClr val="FFFFFF"/>
                </a:solidFill>
                <a:latin typeface="Times New Roman" panose="02020603050405020304" pitchFamily="18" charset="0"/>
                <a:cs typeface="Times New Roman" panose="02020603050405020304" pitchFamily="18" charset="0"/>
              </a:rPr>
              <a:t>o</a:t>
            </a:r>
            <a:r>
              <a:rPr sz="2000" spc="-10" dirty="0">
                <a:solidFill>
                  <a:srgbClr val="FFFFFF"/>
                </a:solidFill>
                <a:latin typeface="Times New Roman" panose="02020603050405020304" pitchFamily="18" charset="0"/>
                <a:cs typeface="Times New Roman" panose="02020603050405020304" pitchFamily="18" charset="0"/>
              </a:rPr>
              <a:t>p</a:t>
            </a:r>
            <a:r>
              <a:rPr sz="2000" dirty="0">
                <a:solidFill>
                  <a:srgbClr val="FFFFFF"/>
                </a:solidFill>
                <a:latin typeface="Times New Roman" panose="02020603050405020304" pitchFamily="18" charset="0"/>
                <a:cs typeface="Times New Roman" panose="02020603050405020304" pitchFamily="18" charset="0"/>
              </a:rPr>
              <a:t>er</a:t>
            </a:r>
            <a:r>
              <a:rPr sz="2000" spc="-130" dirty="0">
                <a:solidFill>
                  <a:srgbClr val="FFFFFF"/>
                </a:solidFill>
                <a:latin typeface="Times New Roman" panose="02020603050405020304" pitchFamily="18" charset="0"/>
                <a:cs typeface="Times New Roman" panose="02020603050405020304" pitchFamily="18" charset="0"/>
              </a:rPr>
              <a:t> </a:t>
            </a:r>
            <a:r>
              <a:rPr sz="2000" spc="-40" dirty="0">
                <a:solidFill>
                  <a:srgbClr val="FFFFFF"/>
                </a:solidFill>
                <a:latin typeface="Times New Roman" panose="02020603050405020304" pitchFamily="18" charset="0"/>
                <a:cs typeface="Times New Roman" panose="02020603050405020304" pitchFamily="18" charset="0"/>
              </a:rPr>
              <a:t>r</a:t>
            </a:r>
            <a:r>
              <a:rPr sz="2000" dirty="0">
                <a:solidFill>
                  <a:srgbClr val="FFFFFF"/>
                </a:solidFill>
                <a:latin typeface="Times New Roman" panose="02020603050405020304" pitchFamily="18" charset="0"/>
                <a:cs typeface="Times New Roman" panose="02020603050405020304" pitchFamily="18" charset="0"/>
              </a:rPr>
              <a:t>e</a:t>
            </a:r>
            <a:r>
              <a:rPr sz="2000" spc="-60" dirty="0">
                <a:solidFill>
                  <a:srgbClr val="FFFFFF"/>
                </a:solidFill>
                <a:latin typeface="Times New Roman" panose="02020603050405020304" pitchFamily="18" charset="0"/>
                <a:cs typeface="Times New Roman" panose="02020603050405020304" pitchFamily="18" charset="0"/>
              </a:rPr>
              <a:t>v</a:t>
            </a:r>
            <a:r>
              <a:rPr sz="2000" dirty="0">
                <a:solidFill>
                  <a:srgbClr val="FFFFFF"/>
                </a:solidFill>
                <a:latin typeface="Times New Roman" panose="02020603050405020304" pitchFamily="18" charset="0"/>
                <a:cs typeface="Times New Roman" panose="02020603050405020304" pitchFamily="18" charset="0"/>
              </a:rPr>
              <a:t>e</a:t>
            </a:r>
            <a:r>
              <a:rPr sz="2000" spc="-25" dirty="0">
                <a:solidFill>
                  <a:srgbClr val="FFFFFF"/>
                </a:solidFill>
                <a:latin typeface="Times New Roman" panose="02020603050405020304" pitchFamily="18" charset="0"/>
                <a:cs typeface="Times New Roman" panose="02020603050405020304" pitchFamily="18" charset="0"/>
              </a:rPr>
              <a:t>r</a:t>
            </a:r>
            <a:r>
              <a:rPr sz="2000" spc="-5" dirty="0">
                <a:solidFill>
                  <a:srgbClr val="FFFFFF"/>
                </a:solidFill>
                <a:latin typeface="Times New Roman" panose="02020603050405020304" pitchFamily="18" charset="0"/>
                <a:cs typeface="Times New Roman" panose="02020603050405020304" pitchFamily="18" charset="0"/>
              </a:rPr>
              <a:t>be</a:t>
            </a:r>
            <a:r>
              <a:rPr sz="2000" spc="-50" dirty="0">
                <a:solidFill>
                  <a:srgbClr val="FFFFFF"/>
                </a:solidFill>
                <a:latin typeface="Times New Roman" panose="02020603050405020304" pitchFamily="18" charset="0"/>
                <a:cs typeface="Times New Roman" panose="02020603050405020304" pitchFamily="18" charset="0"/>
              </a:rPr>
              <a:t>r</a:t>
            </a:r>
            <a:r>
              <a:rPr sz="2000" dirty="0">
                <a:solidFill>
                  <a:srgbClr val="FFFFFF"/>
                </a:solidFill>
                <a:latin typeface="Times New Roman" panose="02020603050405020304" pitchFamily="18" charset="0"/>
                <a:cs typeface="Times New Roman" panose="02020603050405020304" pitchFamily="18" charset="0"/>
              </a:rPr>
              <a:t>ation</a:t>
            </a:r>
            <a:r>
              <a:rPr sz="2000" spc="-90" dirty="0">
                <a:solidFill>
                  <a:srgbClr val="FFFFFF"/>
                </a:solidFill>
                <a:latin typeface="Times New Roman" panose="02020603050405020304" pitchFamily="18" charset="0"/>
                <a:cs typeface="Times New Roman" panose="02020603050405020304" pitchFamily="18" charset="0"/>
              </a:rPr>
              <a:t> </a:t>
            </a:r>
            <a:r>
              <a:rPr sz="2000" spc="-5" dirty="0">
                <a:solidFill>
                  <a:srgbClr val="FFFFFF"/>
                </a:solidFill>
                <a:latin typeface="Times New Roman" panose="02020603050405020304" pitchFamily="18" charset="0"/>
                <a:cs typeface="Times New Roman" panose="02020603050405020304" pitchFamily="18" charset="0"/>
              </a:rPr>
              <a:t>time.</a:t>
            </a:r>
            <a:endParaRPr sz="2000" dirty="0">
              <a:latin typeface="Times New Roman" panose="02020603050405020304" pitchFamily="18" charset="0"/>
              <a:cs typeface="Times New Roman" panose="02020603050405020304" pitchFamily="18" charset="0"/>
            </a:endParaRPr>
          </a:p>
          <a:p>
            <a:pPr marL="527685" indent="-515620">
              <a:lnSpc>
                <a:spcPct val="100000"/>
              </a:lnSpc>
              <a:spcBef>
                <a:spcPts val="600"/>
              </a:spcBef>
              <a:buClr>
                <a:srgbClr val="B1B1B1"/>
              </a:buClr>
              <a:buSzPct val="84615"/>
              <a:buAutoNum type="arabicPeriod"/>
              <a:tabLst>
                <a:tab pos="527685" algn="l"/>
                <a:tab pos="528320" algn="l"/>
              </a:tabLst>
            </a:pPr>
            <a:r>
              <a:rPr sz="2000" spc="-10" dirty="0">
                <a:solidFill>
                  <a:srgbClr val="FFFFFF"/>
                </a:solidFill>
                <a:latin typeface="Times New Roman" panose="02020603050405020304" pitchFamily="18" charset="0"/>
                <a:cs typeface="Times New Roman" panose="02020603050405020304" pitchFamily="18" charset="0"/>
              </a:rPr>
              <a:t>There</a:t>
            </a:r>
            <a:r>
              <a:rPr sz="2000" spc="-120" dirty="0">
                <a:solidFill>
                  <a:srgbClr val="FFFFFF"/>
                </a:solidFill>
                <a:latin typeface="Times New Roman" panose="02020603050405020304" pitchFamily="18" charset="0"/>
                <a:cs typeface="Times New Roman" panose="02020603050405020304" pitchFamily="18" charset="0"/>
              </a:rPr>
              <a:t> </a:t>
            </a:r>
            <a:r>
              <a:rPr sz="2000" dirty="0">
                <a:solidFill>
                  <a:srgbClr val="FFFFFF"/>
                </a:solidFill>
                <a:latin typeface="Times New Roman" panose="02020603050405020304" pitchFamily="18" charset="0"/>
                <a:cs typeface="Times New Roman" panose="02020603050405020304" pitchFamily="18" charset="0"/>
              </a:rPr>
              <a:t>should</a:t>
            </a:r>
            <a:r>
              <a:rPr sz="2000" spc="-30" dirty="0">
                <a:solidFill>
                  <a:srgbClr val="FFFFFF"/>
                </a:solidFill>
                <a:latin typeface="Times New Roman" panose="02020603050405020304" pitchFamily="18" charset="0"/>
                <a:cs typeface="Times New Roman" panose="02020603050405020304" pitchFamily="18" charset="0"/>
              </a:rPr>
              <a:t> </a:t>
            </a:r>
            <a:r>
              <a:rPr sz="2000" spc="-5" dirty="0">
                <a:solidFill>
                  <a:srgbClr val="FFFFFF"/>
                </a:solidFill>
                <a:latin typeface="Times New Roman" panose="02020603050405020304" pitchFamily="18" charset="0"/>
                <a:cs typeface="Times New Roman" panose="02020603050405020304" pitchFamily="18" charset="0"/>
              </a:rPr>
              <a:t>not</a:t>
            </a:r>
            <a:r>
              <a:rPr sz="2000" spc="-80" dirty="0">
                <a:solidFill>
                  <a:srgbClr val="FFFFFF"/>
                </a:solidFill>
                <a:latin typeface="Times New Roman" panose="02020603050405020304" pitchFamily="18" charset="0"/>
                <a:cs typeface="Times New Roman" panose="02020603050405020304" pitchFamily="18" charset="0"/>
              </a:rPr>
              <a:t> </a:t>
            </a:r>
            <a:r>
              <a:rPr sz="2000" spc="-5" dirty="0">
                <a:solidFill>
                  <a:srgbClr val="FFFFFF"/>
                </a:solidFill>
                <a:latin typeface="Times New Roman" panose="02020603050405020304" pitchFamily="18" charset="0"/>
                <a:cs typeface="Times New Roman" panose="02020603050405020304" pitchFamily="18" charset="0"/>
              </a:rPr>
              <a:t>be</a:t>
            </a:r>
            <a:r>
              <a:rPr sz="2000" spc="-140" dirty="0">
                <a:solidFill>
                  <a:srgbClr val="FFFFFF"/>
                </a:solidFill>
                <a:latin typeface="Times New Roman" panose="02020603050405020304" pitchFamily="18" charset="0"/>
                <a:cs typeface="Times New Roman" panose="02020603050405020304" pitchFamily="18" charset="0"/>
              </a:rPr>
              <a:t> </a:t>
            </a:r>
            <a:r>
              <a:rPr sz="2000" spc="-15" dirty="0">
                <a:solidFill>
                  <a:srgbClr val="FFFFFF"/>
                </a:solidFill>
                <a:latin typeface="Times New Roman" panose="02020603050405020304" pitchFamily="18" charset="0"/>
                <a:cs typeface="Times New Roman" panose="02020603050405020304" pitchFamily="18" charset="0"/>
              </a:rPr>
              <a:t>any</a:t>
            </a:r>
            <a:r>
              <a:rPr sz="2000" spc="-140" dirty="0">
                <a:solidFill>
                  <a:srgbClr val="FFFFFF"/>
                </a:solidFill>
                <a:latin typeface="Times New Roman" panose="02020603050405020304" pitchFamily="18" charset="0"/>
                <a:cs typeface="Times New Roman" panose="02020603050405020304" pitchFamily="18" charset="0"/>
              </a:rPr>
              <a:t> </a:t>
            </a:r>
            <a:r>
              <a:rPr sz="2000" dirty="0">
                <a:solidFill>
                  <a:srgbClr val="FFFFFF"/>
                </a:solidFill>
                <a:latin typeface="Times New Roman" panose="02020603050405020304" pitchFamily="18" charset="0"/>
                <a:cs typeface="Times New Roman" panose="02020603050405020304" pitchFamily="18" charset="0"/>
              </a:rPr>
              <a:t>echelon</a:t>
            </a:r>
            <a:r>
              <a:rPr sz="2000" spc="-125" dirty="0">
                <a:solidFill>
                  <a:srgbClr val="FFFFFF"/>
                </a:solidFill>
                <a:latin typeface="Times New Roman" panose="02020603050405020304" pitchFamily="18" charset="0"/>
                <a:cs typeface="Times New Roman" panose="02020603050405020304" pitchFamily="18" charset="0"/>
              </a:rPr>
              <a:t> </a:t>
            </a:r>
            <a:r>
              <a:rPr sz="2000" spc="-5" dirty="0">
                <a:solidFill>
                  <a:srgbClr val="FFFFFF"/>
                </a:solidFill>
                <a:latin typeface="Times New Roman" panose="02020603050405020304" pitchFamily="18" charset="0"/>
                <a:cs typeface="Times New Roman" panose="02020603050405020304" pitchFamily="18" charset="0"/>
              </a:rPr>
              <a:t>effect.</a:t>
            </a:r>
            <a:endParaRPr sz="2000" dirty="0">
              <a:latin typeface="Times New Roman" panose="02020603050405020304" pitchFamily="18" charset="0"/>
              <a:cs typeface="Times New Roman" panose="02020603050405020304" pitchFamily="18" charset="0"/>
            </a:endParaRPr>
          </a:p>
          <a:p>
            <a:pPr marL="527685" marR="659765" indent="-515620">
              <a:lnSpc>
                <a:spcPct val="100000"/>
              </a:lnSpc>
              <a:spcBef>
                <a:spcPts val="600"/>
              </a:spcBef>
              <a:buClr>
                <a:srgbClr val="B1B1B1"/>
              </a:buClr>
              <a:buSzPct val="84615"/>
              <a:buAutoNum type="arabicPeriod"/>
              <a:tabLst>
                <a:tab pos="527685" algn="l"/>
                <a:tab pos="528320" algn="l"/>
              </a:tabLst>
            </a:pPr>
            <a:r>
              <a:rPr sz="2000" spc="-5" dirty="0">
                <a:solidFill>
                  <a:srgbClr val="FFFFFF"/>
                </a:solidFill>
                <a:latin typeface="Times New Roman" panose="02020603050405020304" pitchFamily="18" charset="0"/>
                <a:cs typeface="Times New Roman" panose="02020603050405020304" pitchFamily="18" charset="0"/>
              </a:rPr>
              <a:t>Th</a:t>
            </a:r>
            <a:r>
              <a:rPr sz="2000" dirty="0">
                <a:solidFill>
                  <a:srgbClr val="FFFFFF"/>
                </a:solidFill>
                <a:latin typeface="Times New Roman" panose="02020603050405020304" pitchFamily="18" charset="0"/>
                <a:cs typeface="Times New Roman" panose="02020603050405020304" pitchFamily="18" charset="0"/>
              </a:rPr>
              <a:t>e</a:t>
            </a:r>
            <a:r>
              <a:rPr sz="2000" spc="-100" dirty="0">
                <a:solidFill>
                  <a:srgbClr val="FFFFFF"/>
                </a:solidFill>
                <a:latin typeface="Times New Roman" panose="02020603050405020304" pitchFamily="18" charset="0"/>
                <a:cs typeface="Times New Roman" panose="02020603050405020304" pitchFamily="18" charset="0"/>
              </a:rPr>
              <a:t> </a:t>
            </a:r>
            <a:r>
              <a:rPr sz="2000" dirty="0">
                <a:solidFill>
                  <a:srgbClr val="FFFFFF"/>
                </a:solidFill>
                <a:latin typeface="Times New Roman" panose="02020603050405020304" pitchFamily="18" charset="0"/>
                <a:cs typeface="Times New Roman" panose="02020603050405020304" pitchFamily="18" charset="0"/>
              </a:rPr>
              <a:t>p</a:t>
            </a:r>
            <a:r>
              <a:rPr sz="2000" spc="-45" dirty="0">
                <a:solidFill>
                  <a:srgbClr val="FFFFFF"/>
                </a:solidFill>
                <a:latin typeface="Times New Roman" panose="02020603050405020304" pitchFamily="18" charset="0"/>
                <a:cs typeface="Times New Roman" panose="02020603050405020304" pitchFamily="18" charset="0"/>
              </a:rPr>
              <a:t>r</a:t>
            </a:r>
            <a:r>
              <a:rPr sz="2000" dirty="0">
                <a:solidFill>
                  <a:srgbClr val="FFFFFF"/>
                </a:solidFill>
                <a:latin typeface="Times New Roman" panose="02020603050405020304" pitchFamily="18" charset="0"/>
                <a:cs typeface="Times New Roman" panose="02020603050405020304" pitchFamily="18" charset="0"/>
              </a:rPr>
              <a:t>esen</a:t>
            </a:r>
            <a:r>
              <a:rPr sz="2000" spc="-50" dirty="0">
                <a:solidFill>
                  <a:srgbClr val="FFFFFF"/>
                </a:solidFill>
                <a:latin typeface="Times New Roman" panose="02020603050405020304" pitchFamily="18" charset="0"/>
                <a:cs typeface="Times New Roman" panose="02020603050405020304" pitchFamily="18" charset="0"/>
              </a:rPr>
              <a:t>c</a:t>
            </a:r>
            <a:r>
              <a:rPr sz="2000" dirty="0">
                <a:solidFill>
                  <a:srgbClr val="FFFFFF"/>
                </a:solidFill>
                <a:latin typeface="Times New Roman" panose="02020603050405020304" pitchFamily="18" charset="0"/>
                <a:cs typeface="Times New Roman" panose="02020603050405020304" pitchFamily="18" charset="0"/>
              </a:rPr>
              <a:t>e</a:t>
            </a:r>
            <a:r>
              <a:rPr sz="2000" spc="-125" dirty="0">
                <a:solidFill>
                  <a:srgbClr val="FFFFFF"/>
                </a:solidFill>
                <a:latin typeface="Times New Roman" panose="02020603050405020304" pitchFamily="18" charset="0"/>
                <a:cs typeface="Times New Roman" panose="02020603050405020304" pitchFamily="18" charset="0"/>
              </a:rPr>
              <a:t> </a:t>
            </a:r>
            <a:r>
              <a:rPr sz="2000" dirty="0">
                <a:solidFill>
                  <a:srgbClr val="FFFFFF"/>
                </a:solidFill>
                <a:latin typeface="Times New Roman" panose="02020603050405020304" pitchFamily="18" charset="0"/>
                <a:cs typeface="Times New Roman" panose="02020603050405020304" pitchFamily="18" charset="0"/>
              </a:rPr>
              <a:t>or</a:t>
            </a:r>
            <a:r>
              <a:rPr sz="2000" spc="-170" dirty="0">
                <a:solidFill>
                  <a:srgbClr val="FFFFFF"/>
                </a:solidFill>
                <a:latin typeface="Times New Roman" panose="02020603050405020304" pitchFamily="18" charset="0"/>
                <a:cs typeface="Times New Roman" panose="02020603050405020304" pitchFamily="18" charset="0"/>
              </a:rPr>
              <a:t> </a:t>
            </a:r>
            <a:r>
              <a:rPr sz="2000" dirty="0">
                <a:solidFill>
                  <a:srgbClr val="FFFFFF"/>
                </a:solidFill>
                <a:latin typeface="Times New Roman" panose="02020603050405020304" pitchFamily="18" charset="0"/>
                <a:cs typeface="Times New Roman" panose="02020603050405020304" pitchFamily="18" charset="0"/>
              </a:rPr>
              <a:t>absen</a:t>
            </a:r>
            <a:r>
              <a:rPr sz="2000" spc="-50" dirty="0">
                <a:solidFill>
                  <a:srgbClr val="FFFFFF"/>
                </a:solidFill>
                <a:latin typeface="Times New Roman" panose="02020603050405020304" pitchFamily="18" charset="0"/>
                <a:cs typeface="Times New Roman" panose="02020603050405020304" pitchFamily="18" charset="0"/>
              </a:rPr>
              <a:t>c</a:t>
            </a:r>
            <a:r>
              <a:rPr sz="2000" dirty="0">
                <a:solidFill>
                  <a:srgbClr val="FFFFFF"/>
                </a:solidFill>
                <a:latin typeface="Times New Roman" panose="02020603050405020304" pitchFamily="18" charset="0"/>
                <a:cs typeface="Times New Roman" panose="02020603050405020304" pitchFamily="18" charset="0"/>
              </a:rPr>
              <a:t>e</a:t>
            </a:r>
            <a:r>
              <a:rPr sz="2000" spc="-140" dirty="0">
                <a:solidFill>
                  <a:srgbClr val="FFFFFF"/>
                </a:solidFill>
                <a:latin typeface="Times New Roman" panose="02020603050405020304" pitchFamily="18" charset="0"/>
                <a:cs typeface="Times New Roman" panose="02020603050405020304" pitchFamily="18" charset="0"/>
              </a:rPr>
              <a:t> </a:t>
            </a:r>
            <a:r>
              <a:rPr sz="2000" dirty="0">
                <a:solidFill>
                  <a:srgbClr val="FFFFFF"/>
                </a:solidFill>
                <a:latin typeface="Times New Roman" panose="02020603050405020304" pitchFamily="18" charset="0"/>
                <a:cs typeface="Times New Roman" panose="02020603050405020304" pitchFamily="18" charset="0"/>
              </a:rPr>
              <a:t>of</a:t>
            </a:r>
            <a:r>
              <a:rPr sz="2000" spc="-15" dirty="0">
                <a:solidFill>
                  <a:srgbClr val="FFFFFF"/>
                </a:solidFill>
                <a:latin typeface="Times New Roman" panose="02020603050405020304" pitchFamily="18" charset="0"/>
                <a:cs typeface="Times New Roman" panose="02020603050405020304" pitchFamily="18" charset="0"/>
              </a:rPr>
              <a:t> </a:t>
            </a:r>
            <a:r>
              <a:rPr sz="2000" dirty="0">
                <a:solidFill>
                  <a:srgbClr val="FFFFFF"/>
                </a:solidFill>
                <a:latin typeface="Times New Roman" panose="02020603050405020304" pitchFamily="18" charset="0"/>
                <a:cs typeface="Times New Roman" panose="02020603050405020304" pitchFamily="18" charset="0"/>
              </a:rPr>
              <a:t>audien</a:t>
            </a:r>
            <a:r>
              <a:rPr sz="2000" spc="-55" dirty="0">
                <a:solidFill>
                  <a:srgbClr val="FFFFFF"/>
                </a:solidFill>
                <a:latin typeface="Times New Roman" panose="02020603050405020304" pitchFamily="18" charset="0"/>
                <a:cs typeface="Times New Roman" panose="02020603050405020304" pitchFamily="18" charset="0"/>
              </a:rPr>
              <a:t>c</a:t>
            </a:r>
            <a:r>
              <a:rPr sz="2000" dirty="0">
                <a:solidFill>
                  <a:srgbClr val="FFFFFF"/>
                </a:solidFill>
                <a:latin typeface="Times New Roman" panose="02020603050405020304" pitchFamily="18" charset="0"/>
                <a:cs typeface="Times New Roman" panose="02020603050405020304" pitchFamily="18" charset="0"/>
              </a:rPr>
              <a:t>e</a:t>
            </a:r>
            <a:r>
              <a:rPr sz="2000" spc="-125" dirty="0">
                <a:solidFill>
                  <a:srgbClr val="FFFFFF"/>
                </a:solidFill>
                <a:latin typeface="Times New Roman" panose="02020603050405020304" pitchFamily="18" charset="0"/>
                <a:cs typeface="Times New Roman" panose="02020603050405020304" pitchFamily="18" charset="0"/>
              </a:rPr>
              <a:t> </a:t>
            </a:r>
            <a:r>
              <a:rPr sz="2000" dirty="0">
                <a:solidFill>
                  <a:srgbClr val="FFFFFF"/>
                </a:solidFill>
                <a:latin typeface="Times New Roman" panose="02020603050405020304" pitchFamily="18" charset="0"/>
                <a:cs typeface="Times New Roman" panose="02020603050405020304" pitchFamily="18" charset="0"/>
              </a:rPr>
              <a:t>should</a:t>
            </a:r>
            <a:r>
              <a:rPr sz="2000" spc="-25" dirty="0">
                <a:solidFill>
                  <a:srgbClr val="FFFFFF"/>
                </a:solidFill>
                <a:latin typeface="Times New Roman" panose="02020603050405020304" pitchFamily="18" charset="0"/>
                <a:cs typeface="Times New Roman" panose="02020603050405020304" pitchFamily="18" charset="0"/>
              </a:rPr>
              <a:t> </a:t>
            </a:r>
            <a:r>
              <a:rPr sz="2000" spc="-5" dirty="0">
                <a:solidFill>
                  <a:srgbClr val="FFFFFF"/>
                </a:solidFill>
                <a:latin typeface="Times New Roman" panose="02020603050405020304" pitchFamily="18" charset="0"/>
                <a:cs typeface="Times New Roman" panose="02020603050405020304" pitchFamily="18" charset="0"/>
              </a:rPr>
              <a:t>n</a:t>
            </a:r>
            <a:r>
              <a:rPr sz="2000" spc="-10" dirty="0">
                <a:solidFill>
                  <a:srgbClr val="FFFFFF"/>
                </a:solidFill>
                <a:latin typeface="Times New Roman" panose="02020603050405020304" pitchFamily="18" charset="0"/>
                <a:cs typeface="Times New Roman" panose="02020603050405020304" pitchFamily="18" charset="0"/>
              </a:rPr>
              <a:t>o</a:t>
            </a:r>
            <a:r>
              <a:rPr sz="2000" dirty="0">
                <a:solidFill>
                  <a:srgbClr val="FFFFFF"/>
                </a:solidFill>
                <a:latin typeface="Times New Roman" panose="02020603050405020304" pitchFamily="18" charset="0"/>
                <a:cs typeface="Times New Roman" panose="02020603050405020304" pitchFamily="18" charset="0"/>
              </a:rPr>
              <a:t>t  af</a:t>
            </a:r>
            <a:r>
              <a:rPr sz="2000" spc="-35" dirty="0">
                <a:solidFill>
                  <a:srgbClr val="FFFFFF"/>
                </a:solidFill>
                <a:latin typeface="Times New Roman" panose="02020603050405020304" pitchFamily="18" charset="0"/>
                <a:cs typeface="Times New Roman" panose="02020603050405020304" pitchFamily="18" charset="0"/>
              </a:rPr>
              <a:t>f</a:t>
            </a:r>
            <a:r>
              <a:rPr sz="2000" dirty="0">
                <a:solidFill>
                  <a:srgbClr val="FFFFFF"/>
                </a:solidFill>
                <a:latin typeface="Times New Roman" panose="02020603050405020304" pitchFamily="18" charset="0"/>
                <a:cs typeface="Times New Roman" panose="02020603050405020304" pitchFamily="18" charset="0"/>
              </a:rPr>
              <a:t>ect</a:t>
            </a:r>
            <a:r>
              <a:rPr sz="2000" spc="-100" dirty="0">
                <a:solidFill>
                  <a:srgbClr val="FFFFFF"/>
                </a:solidFill>
                <a:latin typeface="Times New Roman" panose="02020603050405020304" pitchFamily="18" charset="0"/>
                <a:cs typeface="Times New Roman" panose="02020603050405020304" pitchFamily="18" charset="0"/>
              </a:rPr>
              <a:t> </a:t>
            </a:r>
            <a:r>
              <a:rPr sz="2000" spc="-5" dirty="0">
                <a:solidFill>
                  <a:srgbClr val="FFFFFF"/>
                </a:solidFill>
                <a:latin typeface="Times New Roman" panose="02020603050405020304" pitchFamily="18" charset="0"/>
                <a:cs typeface="Times New Roman" panose="02020603050405020304" pitchFamily="18" charset="0"/>
              </a:rPr>
              <a:t>th</a:t>
            </a:r>
            <a:r>
              <a:rPr sz="2000" dirty="0">
                <a:solidFill>
                  <a:srgbClr val="FFFFFF"/>
                </a:solidFill>
                <a:latin typeface="Times New Roman" panose="02020603050405020304" pitchFamily="18" charset="0"/>
                <a:cs typeface="Times New Roman" panose="02020603050405020304" pitchFamily="18" charset="0"/>
              </a:rPr>
              <a:t>e</a:t>
            </a:r>
            <a:r>
              <a:rPr sz="2000" spc="-130" dirty="0">
                <a:solidFill>
                  <a:srgbClr val="FFFFFF"/>
                </a:solidFill>
                <a:latin typeface="Times New Roman" panose="02020603050405020304" pitchFamily="18" charset="0"/>
                <a:cs typeface="Times New Roman" panose="02020603050405020304" pitchFamily="18" charset="0"/>
              </a:rPr>
              <a:t> </a:t>
            </a:r>
            <a:r>
              <a:rPr sz="2000" spc="-5" dirty="0">
                <a:solidFill>
                  <a:srgbClr val="FFFFFF"/>
                </a:solidFill>
                <a:latin typeface="Times New Roman" panose="02020603050405020304" pitchFamily="18" charset="0"/>
                <a:cs typeface="Times New Roman" panose="02020603050405020304" pitchFamily="18" charset="0"/>
              </a:rPr>
              <a:t>qualit</a:t>
            </a:r>
            <a:r>
              <a:rPr sz="2000" dirty="0">
                <a:solidFill>
                  <a:srgbClr val="FFFFFF"/>
                </a:solidFill>
                <a:latin typeface="Times New Roman" panose="02020603050405020304" pitchFamily="18" charset="0"/>
                <a:cs typeface="Times New Roman" panose="02020603050405020304" pitchFamily="18" charset="0"/>
              </a:rPr>
              <a:t>y</a:t>
            </a:r>
            <a:r>
              <a:rPr sz="2000" spc="-165" dirty="0">
                <a:solidFill>
                  <a:srgbClr val="FFFFFF"/>
                </a:solidFill>
                <a:latin typeface="Times New Roman" panose="02020603050405020304" pitchFamily="18" charset="0"/>
                <a:cs typeface="Times New Roman" panose="02020603050405020304" pitchFamily="18" charset="0"/>
              </a:rPr>
              <a:t> </a:t>
            </a:r>
            <a:r>
              <a:rPr sz="2000" dirty="0">
                <a:solidFill>
                  <a:srgbClr val="FFFFFF"/>
                </a:solidFill>
                <a:latin typeface="Times New Roman" panose="02020603050405020304" pitchFamily="18" charset="0"/>
                <a:cs typeface="Times New Roman" panose="02020603050405020304" pitchFamily="18" charset="0"/>
              </a:rPr>
              <a:t>of</a:t>
            </a:r>
            <a:r>
              <a:rPr sz="2000" spc="-5" dirty="0">
                <a:solidFill>
                  <a:srgbClr val="FFFFFF"/>
                </a:solidFill>
                <a:latin typeface="Times New Roman" panose="02020603050405020304" pitchFamily="18" charset="0"/>
                <a:cs typeface="Times New Roman" panose="02020603050405020304" pitchFamily="18" charset="0"/>
              </a:rPr>
              <a:t> </a:t>
            </a:r>
            <a:r>
              <a:rPr sz="2000" dirty="0">
                <a:solidFill>
                  <a:srgbClr val="FFFFFF"/>
                </a:solidFill>
                <a:latin typeface="Times New Roman" panose="02020603050405020304" pitchFamily="18" charset="0"/>
                <a:cs typeface="Times New Roman" panose="02020603050405020304" pitchFamily="18" charset="0"/>
              </a:rPr>
              <a:t>sound.</a:t>
            </a:r>
            <a:endParaRPr sz="2000" dirty="0">
              <a:latin typeface="Times New Roman" panose="02020603050405020304" pitchFamily="18" charset="0"/>
              <a:cs typeface="Times New Roman" panose="02020603050405020304" pitchFamily="18" charset="0"/>
            </a:endParaRPr>
          </a:p>
        </p:txBody>
      </p:sp>
      <p:graphicFrame>
        <p:nvGraphicFramePr>
          <p:cNvPr id="55" name="object 2">
            <a:extLst>
              <a:ext uri="{FF2B5EF4-FFF2-40B4-BE49-F238E27FC236}">
                <a16:creationId xmlns:a16="http://schemas.microsoft.com/office/drawing/2014/main" id="{3A285D62-49C2-4396-85E5-542DB5E80D1A}"/>
              </a:ext>
            </a:extLst>
          </p:cNvPr>
          <p:cNvGraphicFramePr>
            <a:graphicFrameLocks noGrp="1"/>
          </p:cNvGraphicFramePr>
          <p:nvPr>
            <p:extLst>
              <p:ext uri="{D42A27DB-BD31-4B8C-83A1-F6EECF244321}">
                <p14:modId xmlns:p14="http://schemas.microsoft.com/office/powerpoint/2010/main" val="1483885426"/>
              </p:ext>
            </p:extLst>
          </p:nvPr>
        </p:nvGraphicFramePr>
        <p:xfrm>
          <a:off x="1005576" y="4427925"/>
          <a:ext cx="6552712" cy="1944289"/>
        </p:xfrm>
        <a:graphic>
          <a:graphicData uri="http://schemas.openxmlformats.org/drawingml/2006/table">
            <a:tbl>
              <a:tblPr firstRow="1" bandRow="1">
                <a:tableStyleId>{2D5ABB26-0587-4C30-8999-92F81FD0307C}</a:tableStyleId>
              </a:tblPr>
              <a:tblGrid>
                <a:gridCol w="3276356">
                  <a:extLst>
                    <a:ext uri="{9D8B030D-6E8A-4147-A177-3AD203B41FA5}">
                      <a16:colId xmlns:a16="http://schemas.microsoft.com/office/drawing/2014/main" val="20000"/>
                    </a:ext>
                  </a:extLst>
                </a:gridCol>
                <a:gridCol w="3276356">
                  <a:extLst>
                    <a:ext uri="{9D8B030D-6E8A-4147-A177-3AD203B41FA5}">
                      <a16:colId xmlns:a16="http://schemas.microsoft.com/office/drawing/2014/main" val="20001"/>
                    </a:ext>
                  </a:extLst>
                </a:gridCol>
              </a:tblGrid>
              <a:tr h="401239">
                <a:tc>
                  <a:txBody>
                    <a:bodyPr/>
                    <a:lstStyle/>
                    <a:p>
                      <a:pPr algn="ctr">
                        <a:lnSpc>
                          <a:spcPct val="100000"/>
                        </a:lnSpc>
                        <a:spcBef>
                          <a:spcPts val="265"/>
                        </a:spcBef>
                      </a:pPr>
                      <a:r>
                        <a:rPr sz="1800" b="1" spc="-125" dirty="0">
                          <a:solidFill>
                            <a:srgbClr val="FFFFFF"/>
                          </a:solidFill>
                          <a:latin typeface="Trebuchet MS"/>
                          <a:cs typeface="Trebuchet MS"/>
                        </a:rPr>
                        <a:t>Reverberation </a:t>
                      </a:r>
                      <a:r>
                        <a:rPr sz="1800" b="1" spc="-155" dirty="0">
                          <a:solidFill>
                            <a:srgbClr val="FFFFFF"/>
                          </a:solidFill>
                          <a:latin typeface="Trebuchet MS"/>
                          <a:cs typeface="Trebuchet MS"/>
                        </a:rPr>
                        <a:t>time </a:t>
                      </a:r>
                      <a:r>
                        <a:rPr sz="1800" b="1" spc="-90" dirty="0">
                          <a:solidFill>
                            <a:srgbClr val="FFFFFF"/>
                          </a:solidFill>
                          <a:latin typeface="Trebuchet MS"/>
                          <a:cs typeface="Trebuchet MS"/>
                        </a:rPr>
                        <a:t>in</a:t>
                      </a:r>
                      <a:r>
                        <a:rPr sz="1800" b="1" spc="5" dirty="0">
                          <a:solidFill>
                            <a:srgbClr val="FFFFFF"/>
                          </a:solidFill>
                          <a:latin typeface="Trebuchet MS"/>
                          <a:cs typeface="Trebuchet MS"/>
                        </a:rPr>
                        <a:t> </a:t>
                      </a:r>
                      <a:r>
                        <a:rPr sz="1800" b="1" spc="-95" dirty="0">
                          <a:solidFill>
                            <a:srgbClr val="FFFFFF"/>
                          </a:solidFill>
                          <a:latin typeface="Trebuchet MS"/>
                          <a:cs typeface="Trebuchet MS"/>
                        </a:rPr>
                        <a:t>seconds</a:t>
                      </a:r>
                      <a:endParaRPr sz="1800" dirty="0">
                        <a:latin typeface="Trebuchet MS"/>
                        <a:cs typeface="Trebuchet MS"/>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chemeClr val="tx1">
                        <a:lumMod val="75000"/>
                      </a:schemeClr>
                    </a:solidFill>
                  </a:tcPr>
                </a:tc>
                <a:tc>
                  <a:txBody>
                    <a:bodyPr/>
                    <a:lstStyle/>
                    <a:p>
                      <a:pPr marL="1270" algn="ctr">
                        <a:lnSpc>
                          <a:spcPct val="100000"/>
                        </a:lnSpc>
                        <a:spcBef>
                          <a:spcPts val="265"/>
                        </a:spcBef>
                      </a:pPr>
                      <a:r>
                        <a:rPr sz="1800" b="1" spc="-90" dirty="0">
                          <a:solidFill>
                            <a:srgbClr val="FFFFFF"/>
                          </a:solidFill>
                          <a:latin typeface="Trebuchet MS"/>
                          <a:cs typeface="Trebuchet MS"/>
                        </a:rPr>
                        <a:t>Acoustics</a:t>
                      </a:r>
                      <a:endParaRPr sz="1800" dirty="0">
                        <a:latin typeface="Trebuchet MS"/>
                        <a:cs typeface="Trebuchet MS"/>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chemeClr val="tx1">
                        <a:lumMod val="65000"/>
                      </a:schemeClr>
                    </a:solidFill>
                  </a:tcPr>
                </a:tc>
                <a:extLst>
                  <a:ext uri="{0D108BD9-81ED-4DB2-BD59-A6C34878D82A}">
                    <a16:rowId xmlns:a16="http://schemas.microsoft.com/office/drawing/2014/main" val="10000"/>
                  </a:ext>
                </a:extLst>
              </a:tr>
              <a:tr h="304340">
                <a:tc>
                  <a:txBody>
                    <a:bodyPr/>
                    <a:lstStyle/>
                    <a:p>
                      <a:pPr marL="1270" algn="ctr">
                        <a:lnSpc>
                          <a:spcPct val="100000"/>
                        </a:lnSpc>
                        <a:spcBef>
                          <a:spcPts val="270"/>
                        </a:spcBef>
                      </a:pPr>
                      <a:r>
                        <a:rPr sz="1800" spc="-30" dirty="0">
                          <a:solidFill>
                            <a:schemeClr val="tx1"/>
                          </a:solidFill>
                          <a:latin typeface="Arial"/>
                          <a:cs typeface="Arial"/>
                        </a:rPr>
                        <a:t>0.50-1.50</a:t>
                      </a:r>
                      <a:endParaRPr sz="1800" dirty="0">
                        <a:solidFill>
                          <a:schemeClr val="tx1"/>
                        </a:solidFill>
                        <a:latin typeface="Arial"/>
                        <a:cs typeface="Arial"/>
                      </a:endParaRPr>
                    </a:p>
                  </a:txBody>
                  <a:tcPr marL="0" marR="0" marT="342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tx1">
                        <a:lumMod val="75000"/>
                      </a:schemeClr>
                    </a:solidFill>
                  </a:tcPr>
                </a:tc>
                <a:tc>
                  <a:txBody>
                    <a:bodyPr/>
                    <a:lstStyle/>
                    <a:p>
                      <a:pPr algn="ctr">
                        <a:lnSpc>
                          <a:spcPct val="100000"/>
                        </a:lnSpc>
                        <a:spcBef>
                          <a:spcPts val="270"/>
                        </a:spcBef>
                      </a:pPr>
                      <a:r>
                        <a:rPr sz="1800" spc="-125" dirty="0">
                          <a:solidFill>
                            <a:schemeClr val="tx1"/>
                          </a:solidFill>
                          <a:latin typeface="Arial"/>
                          <a:cs typeface="Arial"/>
                        </a:rPr>
                        <a:t>Excellent</a:t>
                      </a:r>
                      <a:endParaRPr sz="1800" dirty="0">
                        <a:solidFill>
                          <a:schemeClr val="tx1"/>
                        </a:solidFill>
                        <a:latin typeface="Arial"/>
                        <a:cs typeface="Arial"/>
                      </a:endParaRPr>
                    </a:p>
                  </a:txBody>
                  <a:tcPr marL="0" marR="0" marT="342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tx1">
                        <a:lumMod val="65000"/>
                      </a:schemeClr>
                    </a:solidFill>
                  </a:tcPr>
                </a:tc>
                <a:extLst>
                  <a:ext uri="{0D108BD9-81ED-4DB2-BD59-A6C34878D82A}">
                    <a16:rowId xmlns:a16="http://schemas.microsoft.com/office/drawing/2014/main" val="10001"/>
                  </a:ext>
                </a:extLst>
              </a:tr>
              <a:tr h="247945">
                <a:tc>
                  <a:txBody>
                    <a:bodyPr/>
                    <a:lstStyle/>
                    <a:p>
                      <a:pPr marL="1270" algn="ctr">
                        <a:lnSpc>
                          <a:spcPct val="100000"/>
                        </a:lnSpc>
                        <a:spcBef>
                          <a:spcPts val="270"/>
                        </a:spcBef>
                      </a:pPr>
                      <a:r>
                        <a:rPr sz="1800" spc="-30" dirty="0">
                          <a:solidFill>
                            <a:schemeClr val="tx1"/>
                          </a:solidFill>
                          <a:latin typeface="Arial"/>
                          <a:cs typeface="Arial"/>
                        </a:rPr>
                        <a:t>1.50-2.00</a:t>
                      </a:r>
                      <a:endParaRPr sz="1800" dirty="0">
                        <a:solidFill>
                          <a:schemeClr val="tx1"/>
                        </a:solidFill>
                        <a:latin typeface="Arial"/>
                        <a:cs typeface="Arial"/>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1">
                        <a:lumMod val="75000"/>
                      </a:schemeClr>
                    </a:solidFill>
                  </a:tcPr>
                </a:tc>
                <a:tc>
                  <a:txBody>
                    <a:bodyPr/>
                    <a:lstStyle/>
                    <a:p>
                      <a:pPr algn="ctr">
                        <a:lnSpc>
                          <a:spcPct val="100000"/>
                        </a:lnSpc>
                        <a:spcBef>
                          <a:spcPts val="270"/>
                        </a:spcBef>
                      </a:pPr>
                      <a:r>
                        <a:rPr sz="1800" spc="-60" dirty="0">
                          <a:solidFill>
                            <a:schemeClr val="tx1"/>
                          </a:solidFill>
                          <a:latin typeface="Arial"/>
                          <a:cs typeface="Arial"/>
                        </a:rPr>
                        <a:t>Good</a:t>
                      </a:r>
                      <a:endParaRPr sz="1800" dirty="0">
                        <a:solidFill>
                          <a:schemeClr val="tx1"/>
                        </a:solidFill>
                        <a:latin typeface="Arial"/>
                        <a:cs typeface="Arial"/>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1">
                        <a:lumMod val="65000"/>
                      </a:schemeClr>
                    </a:solidFill>
                  </a:tcPr>
                </a:tc>
                <a:extLst>
                  <a:ext uri="{0D108BD9-81ED-4DB2-BD59-A6C34878D82A}">
                    <a16:rowId xmlns:a16="http://schemas.microsoft.com/office/drawing/2014/main" val="10002"/>
                  </a:ext>
                </a:extLst>
              </a:tr>
              <a:tr h="247945">
                <a:tc>
                  <a:txBody>
                    <a:bodyPr/>
                    <a:lstStyle/>
                    <a:p>
                      <a:pPr marL="1270" algn="ctr">
                        <a:lnSpc>
                          <a:spcPct val="100000"/>
                        </a:lnSpc>
                        <a:spcBef>
                          <a:spcPts val="270"/>
                        </a:spcBef>
                      </a:pPr>
                      <a:r>
                        <a:rPr sz="1800" spc="-30" dirty="0">
                          <a:solidFill>
                            <a:schemeClr val="tx1"/>
                          </a:solidFill>
                          <a:latin typeface="Arial"/>
                          <a:cs typeface="Arial"/>
                        </a:rPr>
                        <a:t>2.00-3.00</a:t>
                      </a:r>
                      <a:endParaRPr sz="1800" dirty="0">
                        <a:solidFill>
                          <a:schemeClr val="tx1"/>
                        </a:solidFill>
                        <a:latin typeface="Arial"/>
                        <a:cs typeface="Arial"/>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1">
                        <a:lumMod val="75000"/>
                      </a:schemeClr>
                    </a:solidFill>
                  </a:tcPr>
                </a:tc>
                <a:tc>
                  <a:txBody>
                    <a:bodyPr/>
                    <a:lstStyle/>
                    <a:p>
                      <a:pPr marL="1270" algn="ctr">
                        <a:lnSpc>
                          <a:spcPct val="100000"/>
                        </a:lnSpc>
                        <a:spcBef>
                          <a:spcPts val="270"/>
                        </a:spcBef>
                      </a:pPr>
                      <a:r>
                        <a:rPr sz="1800" spc="-55" dirty="0">
                          <a:solidFill>
                            <a:schemeClr val="tx1"/>
                          </a:solidFill>
                          <a:latin typeface="Arial"/>
                          <a:cs typeface="Arial"/>
                        </a:rPr>
                        <a:t>Fairly</a:t>
                      </a:r>
                      <a:r>
                        <a:rPr sz="1800" spc="-10" dirty="0">
                          <a:solidFill>
                            <a:schemeClr val="tx1"/>
                          </a:solidFill>
                          <a:latin typeface="Arial"/>
                          <a:cs typeface="Arial"/>
                        </a:rPr>
                        <a:t> </a:t>
                      </a:r>
                      <a:r>
                        <a:rPr sz="1800" spc="-60" dirty="0">
                          <a:solidFill>
                            <a:schemeClr val="tx1"/>
                          </a:solidFill>
                          <a:latin typeface="Arial"/>
                          <a:cs typeface="Arial"/>
                        </a:rPr>
                        <a:t>Good</a:t>
                      </a:r>
                      <a:endParaRPr sz="1800" dirty="0">
                        <a:solidFill>
                          <a:schemeClr val="tx1"/>
                        </a:solidFill>
                        <a:latin typeface="Arial"/>
                        <a:cs typeface="Arial"/>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1">
                        <a:lumMod val="65000"/>
                      </a:schemeClr>
                    </a:solidFill>
                  </a:tcPr>
                </a:tc>
                <a:extLst>
                  <a:ext uri="{0D108BD9-81ED-4DB2-BD59-A6C34878D82A}">
                    <a16:rowId xmlns:a16="http://schemas.microsoft.com/office/drawing/2014/main" val="10003"/>
                  </a:ext>
                </a:extLst>
              </a:tr>
              <a:tr h="247945">
                <a:tc>
                  <a:txBody>
                    <a:bodyPr/>
                    <a:lstStyle/>
                    <a:p>
                      <a:pPr marL="1270" algn="ctr">
                        <a:lnSpc>
                          <a:spcPct val="100000"/>
                        </a:lnSpc>
                        <a:spcBef>
                          <a:spcPts val="270"/>
                        </a:spcBef>
                      </a:pPr>
                      <a:r>
                        <a:rPr sz="1800" spc="-30" dirty="0">
                          <a:solidFill>
                            <a:schemeClr val="tx1"/>
                          </a:solidFill>
                          <a:latin typeface="Arial"/>
                          <a:cs typeface="Arial"/>
                        </a:rPr>
                        <a:t>3.00-5.00</a:t>
                      </a:r>
                      <a:endParaRPr sz="1800" dirty="0">
                        <a:solidFill>
                          <a:schemeClr val="tx1"/>
                        </a:solidFill>
                        <a:latin typeface="Arial"/>
                        <a:cs typeface="Arial"/>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1">
                        <a:lumMod val="75000"/>
                      </a:schemeClr>
                    </a:solidFill>
                  </a:tcPr>
                </a:tc>
                <a:tc>
                  <a:txBody>
                    <a:bodyPr/>
                    <a:lstStyle/>
                    <a:p>
                      <a:pPr algn="ctr">
                        <a:lnSpc>
                          <a:spcPct val="100000"/>
                        </a:lnSpc>
                        <a:spcBef>
                          <a:spcPts val="270"/>
                        </a:spcBef>
                      </a:pPr>
                      <a:r>
                        <a:rPr sz="1800" spc="-110" dirty="0">
                          <a:solidFill>
                            <a:schemeClr val="tx1"/>
                          </a:solidFill>
                          <a:latin typeface="Arial"/>
                          <a:cs typeface="Arial"/>
                        </a:rPr>
                        <a:t>Bad</a:t>
                      </a:r>
                      <a:endParaRPr sz="1800" dirty="0">
                        <a:solidFill>
                          <a:schemeClr val="tx1"/>
                        </a:solidFill>
                        <a:latin typeface="Arial"/>
                        <a:cs typeface="Arial"/>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1">
                        <a:lumMod val="65000"/>
                      </a:schemeClr>
                    </a:solidFill>
                  </a:tcPr>
                </a:tc>
                <a:extLst>
                  <a:ext uri="{0D108BD9-81ED-4DB2-BD59-A6C34878D82A}">
                    <a16:rowId xmlns:a16="http://schemas.microsoft.com/office/drawing/2014/main" val="10004"/>
                  </a:ext>
                </a:extLst>
              </a:tr>
              <a:tr h="149269">
                <a:tc>
                  <a:txBody>
                    <a:bodyPr/>
                    <a:lstStyle/>
                    <a:p>
                      <a:pPr algn="ctr">
                        <a:lnSpc>
                          <a:spcPct val="100000"/>
                        </a:lnSpc>
                        <a:spcBef>
                          <a:spcPts val="270"/>
                        </a:spcBef>
                      </a:pPr>
                      <a:r>
                        <a:rPr sz="1800" spc="-95" dirty="0">
                          <a:solidFill>
                            <a:schemeClr val="tx1"/>
                          </a:solidFill>
                          <a:latin typeface="Arial"/>
                          <a:cs typeface="Arial"/>
                        </a:rPr>
                        <a:t>Above</a:t>
                      </a:r>
                      <a:r>
                        <a:rPr sz="1800" spc="-25" dirty="0">
                          <a:solidFill>
                            <a:schemeClr val="tx1"/>
                          </a:solidFill>
                          <a:latin typeface="Arial"/>
                          <a:cs typeface="Arial"/>
                        </a:rPr>
                        <a:t> </a:t>
                      </a:r>
                      <a:r>
                        <a:rPr sz="1800" spc="-35" dirty="0">
                          <a:solidFill>
                            <a:schemeClr val="tx1"/>
                          </a:solidFill>
                          <a:latin typeface="Arial"/>
                          <a:cs typeface="Arial"/>
                        </a:rPr>
                        <a:t>5.00</a:t>
                      </a:r>
                      <a:endParaRPr sz="1800" dirty="0">
                        <a:solidFill>
                          <a:schemeClr val="tx1"/>
                        </a:solidFill>
                        <a:latin typeface="Arial"/>
                        <a:cs typeface="Arial"/>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1">
                        <a:lumMod val="75000"/>
                      </a:schemeClr>
                    </a:solidFill>
                  </a:tcPr>
                </a:tc>
                <a:tc>
                  <a:txBody>
                    <a:bodyPr/>
                    <a:lstStyle/>
                    <a:p>
                      <a:pPr marL="1905" algn="ctr">
                        <a:lnSpc>
                          <a:spcPct val="100000"/>
                        </a:lnSpc>
                        <a:spcBef>
                          <a:spcPts val="270"/>
                        </a:spcBef>
                      </a:pPr>
                      <a:r>
                        <a:rPr sz="1800" spc="-80" dirty="0">
                          <a:solidFill>
                            <a:schemeClr val="tx1"/>
                          </a:solidFill>
                          <a:latin typeface="Arial"/>
                          <a:cs typeface="Arial"/>
                        </a:rPr>
                        <a:t>Very</a:t>
                      </a:r>
                      <a:r>
                        <a:rPr sz="1800" spc="-10" dirty="0">
                          <a:solidFill>
                            <a:schemeClr val="tx1"/>
                          </a:solidFill>
                          <a:latin typeface="Arial"/>
                          <a:cs typeface="Arial"/>
                        </a:rPr>
                        <a:t> </a:t>
                      </a:r>
                      <a:r>
                        <a:rPr sz="1800" spc="-110" dirty="0">
                          <a:solidFill>
                            <a:schemeClr val="tx1"/>
                          </a:solidFill>
                          <a:latin typeface="Arial"/>
                          <a:cs typeface="Arial"/>
                        </a:rPr>
                        <a:t>Bad</a:t>
                      </a:r>
                      <a:endParaRPr sz="1800" dirty="0">
                        <a:solidFill>
                          <a:schemeClr val="tx1"/>
                        </a:solidFill>
                        <a:latin typeface="Arial"/>
                        <a:cs typeface="Arial"/>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1">
                        <a:lumMod val="65000"/>
                      </a:schemeClr>
                    </a:solid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Box 135">
            <a:extLst>
              <a:ext uri="{FF2B5EF4-FFF2-40B4-BE49-F238E27FC236}">
                <a16:creationId xmlns:a16="http://schemas.microsoft.com/office/drawing/2014/main" id="{80BEA5A7-E46A-CC42-BC10-AD51FF3D79F8}"/>
              </a:ext>
            </a:extLst>
          </p:cNvPr>
          <p:cNvSpPr txBox="1"/>
          <p:nvPr/>
        </p:nvSpPr>
        <p:spPr>
          <a:xfrm>
            <a:off x="-71718" y="322540"/>
            <a:ext cx="5157694" cy="4693593"/>
          </a:xfrm>
          <a:prstGeom prst="rect">
            <a:avLst/>
          </a:prstGeom>
          <a:noFill/>
        </p:spPr>
        <p:txBody>
          <a:bodyPr wrap="square">
            <a:spAutoFit/>
          </a:bodyPr>
          <a:lstStyle/>
          <a:p>
            <a:pPr marL="286385" marR="5080" algn="just">
              <a:spcBef>
                <a:spcPts val="600"/>
              </a:spcBef>
            </a:pPr>
            <a:r>
              <a:rPr lang="en-US" sz="2400" b="1" spc="-5" dirty="0">
                <a:solidFill>
                  <a:srgbClr val="FFFFFF"/>
                </a:solidFill>
                <a:latin typeface="Times New Roman" panose="02020603050405020304" pitchFamily="18" charset="0"/>
                <a:cs typeface="Times New Roman" panose="02020603050405020304" pitchFamily="18" charset="0"/>
              </a:rPr>
              <a:t>What is acoustic materials?</a:t>
            </a:r>
          </a:p>
          <a:p>
            <a:pPr marL="286385" marR="5080" algn="just">
              <a:spcBef>
                <a:spcPts val="600"/>
              </a:spcBef>
            </a:pPr>
            <a:r>
              <a:rPr lang="en-US" sz="2000" spc="-5" dirty="0">
                <a:solidFill>
                  <a:srgbClr val="FFFFFF"/>
                </a:solidFill>
                <a:latin typeface="Times New Roman" panose="02020603050405020304" pitchFamily="18" charset="0"/>
                <a:cs typeface="Times New Roman" panose="02020603050405020304" pitchFamily="18" charset="0"/>
              </a:rPr>
              <a:t> Is a material designed to control, direct, and manipulate sound waves as these might occur in gases, liquids, and solids. Among materials used for these functions are polyurethane and melamine foams, fiberglass, wood, plastic and synthetic tiles.</a:t>
            </a:r>
          </a:p>
          <a:p>
            <a:pPr marL="286385" marR="5080" algn="just">
              <a:spcBef>
                <a:spcPts val="600"/>
              </a:spcBef>
            </a:pPr>
            <a:endParaRPr lang="en-US" sz="2000" b="1" spc="-5" dirty="0">
              <a:solidFill>
                <a:srgbClr val="FFFFFF"/>
              </a:solidFill>
              <a:latin typeface="Times New Roman" panose="02020603050405020304" pitchFamily="18" charset="0"/>
              <a:cs typeface="Times New Roman" panose="02020603050405020304" pitchFamily="18" charset="0"/>
            </a:endParaRPr>
          </a:p>
          <a:p>
            <a:pPr marL="286385" marR="5080" algn="just">
              <a:spcBef>
                <a:spcPts val="600"/>
              </a:spcBef>
            </a:pPr>
            <a:r>
              <a:rPr lang="en-US" sz="2000" b="1" u="sng" spc="-5" dirty="0">
                <a:solidFill>
                  <a:srgbClr val="FFFFFF"/>
                </a:solidFill>
                <a:latin typeface="Times New Roman" panose="02020603050405020304" pitchFamily="18" charset="0"/>
                <a:cs typeface="Times New Roman" panose="02020603050405020304" pitchFamily="18" charset="0"/>
              </a:rPr>
              <a:t>Types of Materials:</a:t>
            </a:r>
          </a:p>
          <a:p>
            <a:pPr marL="743585" marR="5080" indent="-457200" algn="just">
              <a:spcBef>
                <a:spcPts val="600"/>
              </a:spcBef>
              <a:buClr>
                <a:schemeClr val="tx1"/>
              </a:buClr>
              <a:buFont typeface="+mj-lt"/>
              <a:buAutoNum type="arabicPeriod"/>
            </a:pPr>
            <a:r>
              <a:rPr lang="en-US" sz="2000" b="1" spc="-5" dirty="0">
                <a:solidFill>
                  <a:srgbClr val="FFFFFF"/>
                </a:solidFill>
                <a:latin typeface="Times New Roman" panose="02020603050405020304" pitchFamily="18" charset="0"/>
                <a:cs typeface="Times New Roman" panose="02020603050405020304" pitchFamily="18" charset="0"/>
              </a:rPr>
              <a:t>SOUND ABSORBER</a:t>
            </a:r>
          </a:p>
          <a:p>
            <a:pPr marL="743585" marR="5080" indent="-457200" algn="just">
              <a:spcBef>
                <a:spcPts val="600"/>
              </a:spcBef>
              <a:buClr>
                <a:schemeClr val="tx1"/>
              </a:buClr>
              <a:buFont typeface="+mj-lt"/>
              <a:buAutoNum type="arabicPeriod"/>
            </a:pPr>
            <a:r>
              <a:rPr lang="en-US" sz="2000" b="1" spc="-5" dirty="0">
                <a:solidFill>
                  <a:srgbClr val="FFFFFF"/>
                </a:solidFill>
                <a:latin typeface="Times New Roman" panose="02020603050405020304" pitchFamily="18" charset="0"/>
                <a:cs typeface="Times New Roman" panose="02020603050405020304" pitchFamily="18" charset="0"/>
              </a:rPr>
              <a:t>SOUND DIFFUSERS</a:t>
            </a:r>
          </a:p>
          <a:p>
            <a:pPr marL="743585" marR="5080" indent="-457200" algn="just">
              <a:spcBef>
                <a:spcPts val="600"/>
              </a:spcBef>
              <a:buClr>
                <a:schemeClr val="tx1"/>
              </a:buClr>
              <a:buFont typeface="+mj-lt"/>
              <a:buAutoNum type="arabicPeriod"/>
            </a:pPr>
            <a:r>
              <a:rPr lang="en-US" sz="2000" b="1" spc="-5" dirty="0">
                <a:solidFill>
                  <a:srgbClr val="FFFFFF"/>
                </a:solidFill>
                <a:latin typeface="Times New Roman" panose="02020603050405020304" pitchFamily="18" charset="0"/>
                <a:cs typeface="Times New Roman" panose="02020603050405020304" pitchFamily="18" charset="0"/>
              </a:rPr>
              <a:t>NOISE BARRIERES</a:t>
            </a:r>
          </a:p>
          <a:p>
            <a:pPr marL="743585" marR="5080" indent="-457200" algn="just">
              <a:spcBef>
                <a:spcPts val="600"/>
              </a:spcBef>
              <a:buClr>
                <a:schemeClr val="tx1"/>
              </a:buClr>
              <a:buFont typeface="+mj-lt"/>
              <a:buAutoNum type="arabicPeriod"/>
            </a:pPr>
            <a:r>
              <a:rPr lang="en-US" sz="2000" b="1" spc="-5" dirty="0">
                <a:solidFill>
                  <a:srgbClr val="FFFFFF"/>
                </a:solidFill>
                <a:latin typeface="Times New Roman" panose="02020603050405020304" pitchFamily="18" charset="0"/>
                <a:cs typeface="Times New Roman" panose="02020603050405020304" pitchFamily="18" charset="0"/>
              </a:rPr>
              <a:t>SOUND REFLECTORS</a:t>
            </a:r>
          </a:p>
        </p:txBody>
      </p:sp>
      <p:grpSp>
        <p:nvGrpSpPr>
          <p:cNvPr id="150" name="Group 149">
            <a:extLst>
              <a:ext uri="{FF2B5EF4-FFF2-40B4-BE49-F238E27FC236}">
                <a16:creationId xmlns:a16="http://schemas.microsoft.com/office/drawing/2014/main" id="{8B9B922D-5C68-8ED7-CCC5-7FB46506D72B}"/>
              </a:ext>
            </a:extLst>
          </p:cNvPr>
          <p:cNvGrpSpPr/>
          <p:nvPr/>
        </p:nvGrpSpPr>
        <p:grpSpPr>
          <a:xfrm rot="5400000">
            <a:off x="3123755" y="3108518"/>
            <a:ext cx="6857998" cy="640971"/>
            <a:chOff x="1" y="3274730"/>
            <a:chExt cx="9144001" cy="633910"/>
          </a:xfrm>
        </p:grpSpPr>
        <p:cxnSp>
          <p:nvCxnSpPr>
            <p:cNvPr id="151" name="Straight Connector 150">
              <a:extLst>
                <a:ext uri="{FF2B5EF4-FFF2-40B4-BE49-F238E27FC236}">
                  <a16:creationId xmlns:a16="http://schemas.microsoft.com/office/drawing/2014/main" id="{BE42E3C5-1AF5-69BC-58D8-2B49C428B94A}"/>
                </a:ext>
              </a:extLst>
            </p:cNvPr>
            <p:cNvCxnSpPr>
              <a:cxnSpLocks/>
            </p:cNvCxnSpPr>
            <p:nvPr/>
          </p:nvCxnSpPr>
          <p:spPr>
            <a:xfrm rot="16200000">
              <a:off x="4572002" y="-1111212"/>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CBA0B814-6957-DB69-0E92-6302D58BD26C}"/>
                </a:ext>
              </a:extLst>
            </p:cNvPr>
            <p:cNvCxnSpPr>
              <a:cxnSpLocks/>
            </p:cNvCxnSpPr>
            <p:nvPr/>
          </p:nvCxnSpPr>
          <p:spPr>
            <a:xfrm rot="16200000">
              <a:off x="4572002" y="-1162636"/>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4BB0F61-231E-5376-EA7D-365359C1B4AF}"/>
                </a:ext>
              </a:extLst>
            </p:cNvPr>
            <p:cNvCxnSpPr>
              <a:cxnSpLocks/>
            </p:cNvCxnSpPr>
            <p:nvPr/>
          </p:nvCxnSpPr>
          <p:spPr>
            <a:xfrm rot="16200000">
              <a:off x="4572002" y="-1224343"/>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08F70D1C-2338-59E3-7595-0910DB54E20C}"/>
                </a:ext>
              </a:extLst>
            </p:cNvPr>
            <p:cNvCxnSpPr>
              <a:cxnSpLocks/>
            </p:cNvCxnSpPr>
            <p:nvPr/>
          </p:nvCxnSpPr>
          <p:spPr>
            <a:xfrm rot="16200000">
              <a:off x="4572002" y="-1297271"/>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56D2056-79C1-B880-5ADE-226AE8EAFFF3}"/>
                </a:ext>
              </a:extLst>
            </p:cNvPr>
            <p:cNvCxnSpPr>
              <a:cxnSpLocks/>
            </p:cNvCxnSpPr>
            <p:nvPr/>
          </p:nvCxnSpPr>
          <p:spPr>
            <a:xfrm rot="16200000">
              <a:off x="4572002" y="-905897"/>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2F4074CF-FB0F-E580-EE38-8B3A7B6F1021}"/>
                </a:ext>
              </a:extLst>
            </p:cNvPr>
            <p:cNvCxnSpPr>
              <a:cxnSpLocks/>
            </p:cNvCxnSpPr>
            <p:nvPr/>
          </p:nvCxnSpPr>
          <p:spPr>
            <a:xfrm rot="16200000">
              <a:off x="4572002" y="-957321"/>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9151B6D9-A6F5-4929-ED19-6EEDFF16D43B}"/>
                </a:ext>
              </a:extLst>
            </p:cNvPr>
            <p:cNvCxnSpPr>
              <a:cxnSpLocks/>
            </p:cNvCxnSpPr>
            <p:nvPr/>
          </p:nvCxnSpPr>
          <p:spPr>
            <a:xfrm rot="16200000">
              <a:off x="4572002" y="-1019028"/>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A2CF5801-C2E5-944E-547B-118B02757054}"/>
                </a:ext>
              </a:extLst>
            </p:cNvPr>
            <p:cNvCxnSpPr>
              <a:cxnSpLocks/>
            </p:cNvCxnSpPr>
            <p:nvPr/>
          </p:nvCxnSpPr>
          <p:spPr>
            <a:xfrm rot="16200000">
              <a:off x="4572002" y="-1091956"/>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FA9A1E67-E626-BFD8-65C4-49AC38492ED7}"/>
                </a:ext>
              </a:extLst>
            </p:cNvPr>
            <p:cNvCxnSpPr>
              <a:cxnSpLocks/>
            </p:cNvCxnSpPr>
            <p:nvPr/>
          </p:nvCxnSpPr>
          <p:spPr>
            <a:xfrm rot="16200000">
              <a:off x="4572002" y="-663361"/>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E0CF6996-C473-07A3-CAAE-D74D7935B35A}"/>
                </a:ext>
              </a:extLst>
            </p:cNvPr>
            <p:cNvCxnSpPr>
              <a:cxnSpLocks/>
            </p:cNvCxnSpPr>
            <p:nvPr/>
          </p:nvCxnSpPr>
          <p:spPr>
            <a:xfrm rot="16200000">
              <a:off x="4572002" y="-714785"/>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37933ADC-07B1-1D74-160D-5CA21B18B5CA}"/>
                </a:ext>
              </a:extLst>
            </p:cNvPr>
            <p:cNvCxnSpPr>
              <a:cxnSpLocks/>
            </p:cNvCxnSpPr>
            <p:nvPr/>
          </p:nvCxnSpPr>
          <p:spPr>
            <a:xfrm rot="16200000">
              <a:off x="4572002" y="-776492"/>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ABD37B15-54D2-58CF-D097-E819824239A4}"/>
                </a:ext>
              </a:extLst>
            </p:cNvPr>
            <p:cNvCxnSpPr>
              <a:cxnSpLocks/>
            </p:cNvCxnSpPr>
            <p:nvPr/>
          </p:nvCxnSpPr>
          <p:spPr>
            <a:xfrm rot="16200000">
              <a:off x="4572002" y="-849420"/>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3" name="Group 162">
            <a:extLst>
              <a:ext uri="{FF2B5EF4-FFF2-40B4-BE49-F238E27FC236}">
                <a16:creationId xmlns:a16="http://schemas.microsoft.com/office/drawing/2014/main" id="{4250FAA0-ECB3-EDC5-3BBF-5682AC9E96AF}"/>
              </a:ext>
            </a:extLst>
          </p:cNvPr>
          <p:cNvGrpSpPr/>
          <p:nvPr/>
        </p:nvGrpSpPr>
        <p:grpSpPr>
          <a:xfrm rot="5400000">
            <a:off x="3838466" y="3108518"/>
            <a:ext cx="6857998" cy="640971"/>
            <a:chOff x="1" y="3274730"/>
            <a:chExt cx="9144001" cy="633910"/>
          </a:xfrm>
        </p:grpSpPr>
        <p:cxnSp>
          <p:nvCxnSpPr>
            <p:cNvPr id="164" name="Straight Connector 163">
              <a:extLst>
                <a:ext uri="{FF2B5EF4-FFF2-40B4-BE49-F238E27FC236}">
                  <a16:creationId xmlns:a16="http://schemas.microsoft.com/office/drawing/2014/main" id="{4BD2AC63-1D6E-7A3C-41E5-42A6C284B8D3}"/>
                </a:ext>
              </a:extLst>
            </p:cNvPr>
            <p:cNvCxnSpPr>
              <a:cxnSpLocks/>
            </p:cNvCxnSpPr>
            <p:nvPr/>
          </p:nvCxnSpPr>
          <p:spPr>
            <a:xfrm rot="16200000">
              <a:off x="4572002" y="-1111212"/>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E9AF0C38-19CF-25C3-4DBD-5469FC1FA4B4}"/>
                </a:ext>
              </a:extLst>
            </p:cNvPr>
            <p:cNvCxnSpPr>
              <a:cxnSpLocks/>
            </p:cNvCxnSpPr>
            <p:nvPr/>
          </p:nvCxnSpPr>
          <p:spPr>
            <a:xfrm rot="16200000">
              <a:off x="4572002" y="-1162636"/>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C0F843BB-C901-AE16-649B-D5B70F5DCE01}"/>
                </a:ext>
              </a:extLst>
            </p:cNvPr>
            <p:cNvCxnSpPr>
              <a:cxnSpLocks/>
            </p:cNvCxnSpPr>
            <p:nvPr/>
          </p:nvCxnSpPr>
          <p:spPr>
            <a:xfrm rot="16200000">
              <a:off x="4572002" y="-1224343"/>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BFF16250-23EE-9FDE-BED4-B6A9BD64CFFD}"/>
                </a:ext>
              </a:extLst>
            </p:cNvPr>
            <p:cNvCxnSpPr>
              <a:cxnSpLocks/>
            </p:cNvCxnSpPr>
            <p:nvPr/>
          </p:nvCxnSpPr>
          <p:spPr>
            <a:xfrm rot="16200000">
              <a:off x="4572002" y="-1297271"/>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C70FD0EB-D6CE-A869-ADAF-08ADFBD65FF6}"/>
                </a:ext>
              </a:extLst>
            </p:cNvPr>
            <p:cNvCxnSpPr>
              <a:cxnSpLocks/>
            </p:cNvCxnSpPr>
            <p:nvPr/>
          </p:nvCxnSpPr>
          <p:spPr>
            <a:xfrm rot="16200000">
              <a:off x="4572002" y="-905897"/>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4B69C83C-8019-08AD-92D3-02D93BAD8C5B}"/>
                </a:ext>
              </a:extLst>
            </p:cNvPr>
            <p:cNvCxnSpPr>
              <a:cxnSpLocks/>
            </p:cNvCxnSpPr>
            <p:nvPr/>
          </p:nvCxnSpPr>
          <p:spPr>
            <a:xfrm rot="16200000">
              <a:off x="4572002" y="-957321"/>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02CEBC5B-E2F3-C5CE-91EE-BDA449D7A06B}"/>
                </a:ext>
              </a:extLst>
            </p:cNvPr>
            <p:cNvCxnSpPr>
              <a:cxnSpLocks/>
            </p:cNvCxnSpPr>
            <p:nvPr/>
          </p:nvCxnSpPr>
          <p:spPr>
            <a:xfrm rot="16200000">
              <a:off x="4572002" y="-1019028"/>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B1C0B5D6-E700-3C09-B957-D6C212FFD53F}"/>
                </a:ext>
              </a:extLst>
            </p:cNvPr>
            <p:cNvCxnSpPr>
              <a:cxnSpLocks/>
            </p:cNvCxnSpPr>
            <p:nvPr/>
          </p:nvCxnSpPr>
          <p:spPr>
            <a:xfrm rot="16200000">
              <a:off x="4572002" y="-1091956"/>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15B76B62-10DF-F1EF-00D5-7D9D1D1BDE94}"/>
                </a:ext>
              </a:extLst>
            </p:cNvPr>
            <p:cNvCxnSpPr>
              <a:cxnSpLocks/>
            </p:cNvCxnSpPr>
            <p:nvPr/>
          </p:nvCxnSpPr>
          <p:spPr>
            <a:xfrm rot="16200000">
              <a:off x="4572002" y="-663361"/>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C4253BFF-8D77-6941-7C8A-0C1066041865}"/>
                </a:ext>
              </a:extLst>
            </p:cNvPr>
            <p:cNvCxnSpPr>
              <a:cxnSpLocks/>
            </p:cNvCxnSpPr>
            <p:nvPr/>
          </p:nvCxnSpPr>
          <p:spPr>
            <a:xfrm rot="16200000">
              <a:off x="4572002" y="-714785"/>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9BF48C79-2360-0106-54DC-548C9BD8060A}"/>
                </a:ext>
              </a:extLst>
            </p:cNvPr>
            <p:cNvCxnSpPr>
              <a:cxnSpLocks/>
            </p:cNvCxnSpPr>
            <p:nvPr/>
          </p:nvCxnSpPr>
          <p:spPr>
            <a:xfrm rot="16200000">
              <a:off x="4572002" y="-776492"/>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118AFD74-81F2-7492-DBA3-9B7C46638ADA}"/>
                </a:ext>
              </a:extLst>
            </p:cNvPr>
            <p:cNvCxnSpPr>
              <a:cxnSpLocks/>
            </p:cNvCxnSpPr>
            <p:nvPr/>
          </p:nvCxnSpPr>
          <p:spPr>
            <a:xfrm rot="16200000">
              <a:off x="4572002" y="-849420"/>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76" name="Graphic 175" descr="Music notes with solid fill">
            <a:extLst>
              <a:ext uri="{FF2B5EF4-FFF2-40B4-BE49-F238E27FC236}">
                <a16:creationId xmlns:a16="http://schemas.microsoft.com/office/drawing/2014/main" id="{C3647287-8557-AFAB-E49D-896B341F61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9759" y="3712454"/>
            <a:ext cx="914400" cy="914400"/>
          </a:xfrm>
          <a:prstGeom prst="rect">
            <a:avLst/>
          </a:prstGeom>
        </p:spPr>
      </p:pic>
      <p:pic>
        <p:nvPicPr>
          <p:cNvPr id="177" name="Graphic 176" descr="Ear with solid fill">
            <a:extLst>
              <a:ext uri="{FF2B5EF4-FFF2-40B4-BE49-F238E27FC236}">
                <a16:creationId xmlns:a16="http://schemas.microsoft.com/office/drawing/2014/main" id="{51D1418D-27BC-F91F-1C17-10E77921A5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63028" y="2076316"/>
            <a:ext cx="1337422" cy="1337422"/>
          </a:xfrm>
          <a:prstGeom prst="rect">
            <a:avLst/>
          </a:prstGeom>
        </p:spPr>
      </p:pic>
      <p:pic>
        <p:nvPicPr>
          <p:cNvPr id="178" name="Graphic 177" descr="Fireworks with solid fill">
            <a:extLst>
              <a:ext uri="{FF2B5EF4-FFF2-40B4-BE49-F238E27FC236}">
                <a16:creationId xmlns:a16="http://schemas.microsoft.com/office/drawing/2014/main" id="{2366DBB3-2CA7-FD72-0ADF-0FF1164DFA2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49986" y="5618481"/>
            <a:ext cx="1239520" cy="1239520"/>
          </a:xfrm>
          <a:prstGeom prst="rect">
            <a:avLst/>
          </a:prstGeom>
        </p:spPr>
      </p:pic>
      <p:pic>
        <p:nvPicPr>
          <p:cNvPr id="179" name="Graphic 178" descr="Marketing with solid fill">
            <a:extLst>
              <a:ext uri="{FF2B5EF4-FFF2-40B4-BE49-F238E27FC236}">
                <a16:creationId xmlns:a16="http://schemas.microsoft.com/office/drawing/2014/main" id="{D929DB62-0471-6521-955C-792C9307210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66800" y="317347"/>
            <a:ext cx="914400" cy="914400"/>
          </a:xfrm>
          <a:prstGeom prst="rect">
            <a:avLst/>
          </a:prstGeom>
        </p:spPr>
      </p:pic>
      <p:pic>
        <p:nvPicPr>
          <p:cNvPr id="180" name="Graphic 179" descr="Sign language with solid fill">
            <a:extLst>
              <a:ext uri="{FF2B5EF4-FFF2-40B4-BE49-F238E27FC236}">
                <a16:creationId xmlns:a16="http://schemas.microsoft.com/office/drawing/2014/main" id="{6DCBDEB8-4AE6-0036-8EA4-0400BF3634B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67320" y="1407720"/>
            <a:ext cx="914400" cy="914400"/>
          </a:xfrm>
          <a:prstGeom prst="rect">
            <a:avLst/>
          </a:prstGeom>
        </p:spPr>
      </p:pic>
      <p:pic>
        <p:nvPicPr>
          <p:cNvPr id="181" name="Graphic 180" descr="Speaker phone with solid fill">
            <a:extLst>
              <a:ext uri="{FF2B5EF4-FFF2-40B4-BE49-F238E27FC236}">
                <a16:creationId xmlns:a16="http://schemas.microsoft.com/office/drawing/2014/main" id="{44336B60-690A-2AED-B6DD-349791EDA97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594428" y="4327556"/>
            <a:ext cx="914400" cy="914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DBE68-7871-B214-B02A-C93A1672219B}"/>
            </a:ext>
          </a:extLst>
        </p:cNvPr>
        <p:cNvGrpSpPr/>
        <p:nvPr/>
      </p:nvGrpSpPr>
      <p:grpSpPr>
        <a:xfrm>
          <a:off x="0" y="0"/>
          <a:ext cx="0" cy="0"/>
          <a:chOff x="0" y="0"/>
          <a:chExt cx="0" cy="0"/>
        </a:xfrm>
      </p:grpSpPr>
      <p:sp>
        <p:nvSpPr>
          <p:cNvPr id="136" name="TextBox 135">
            <a:extLst>
              <a:ext uri="{FF2B5EF4-FFF2-40B4-BE49-F238E27FC236}">
                <a16:creationId xmlns:a16="http://schemas.microsoft.com/office/drawing/2014/main" id="{41A515B0-0A2E-C86C-2766-3035CC780242}"/>
              </a:ext>
            </a:extLst>
          </p:cNvPr>
          <p:cNvSpPr txBox="1"/>
          <p:nvPr/>
        </p:nvSpPr>
        <p:spPr>
          <a:xfrm>
            <a:off x="-71718" y="124420"/>
            <a:ext cx="5474448" cy="5632311"/>
          </a:xfrm>
          <a:prstGeom prst="rect">
            <a:avLst/>
          </a:prstGeom>
          <a:noFill/>
        </p:spPr>
        <p:txBody>
          <a:bodyPr wrap="square">
            <a:spAutoFit/>
          </a:bodyPr>
          <a:lstStyle/>
          <a:p>
            <a:pPr marL="286385" marR="5080" algn="just">
              <a:spcBef>
                <a:spcPts val="600"/>
              </a:spcBef>
            </a:pPr>
            <a:r>
              <a:rPr lang="en-US" sz="2000" b="1" spc="-5" dirty="0">
                <a:solidFill>
                  <a:srgbClr val="FFFFFF"/>
                </a:solidFill>
                <a:latin typeface="Times New Roman" panose="02020603050405020304" pitchFamily="18" charset="0"/>
                <a:cs typeface="Times New Roman" panose="02020603050405020304" pitchFamily="18" charset="0"/>
              </a:rPr>
              <a:t>1. Sound Absorbers:</a:t>
            </a:r>
          </a:p>
          <a:p>
            <a:pPr marL="286385" marR="5080" algn="just">
              <a:spcBef>
                <a:spcPts val="600"/>
              </a:spcBef>
            </a:pPr>
            <a:r>
              <a:rPr lang="en-US" sz="2000" spc="-5" dirty="0">
                <a:solidFill>
                  <a:srgbClr val="FFFFFF"/>
                </a:solidFill>
                <a:latin typeface="Times New Roman" panose="02020603050405020304" pitchFamily="18" charset="0"/>
                <a:cs typeface="Times New Roman" panose="02020603050405020304" pitchFamily="18" charset="0"/>
              </a:rPr>
              <a:t>Sound absorbing acoustical panels and soundproofing materials are used:</a:t>
            </a:r>
          </a:p>
          <a:p>
            <a:pPr marL="629285" marR="5080" indent="-342900" algn="just">
              <a:spcBef>
                <a:spcPts val="600"/>
              </a:spcBef>
              <a:buFont typeface="Arial" panose="020B0604020202020204" pitchFamily="34" charset="0"/>
              <a:buChar char="•"/>
            </a:pPr>
            <a:r>
              <a:rPr lang="en-US" sz="2000" spc="-5" dirty="0">
                <a:solidFill>
                  <a:srgbClr val="FFFFFF"/>
                </a:solidFill>
                <a:latin typeface="Times New Roman" panose="02020603050405020304" pitchFamily="18" charset="0"/>
                <a:cs typeface="Times New Roman" panose="02020603050405020304" pitchFamily="18" charset="0"/>
              </a:rPr>
              <a:t>To eliminate sound reflections</a:t>
            </a:r>
          </a:p>
          <a:p>
            <a:pPr marL="629285" marR="5080" indent="-342900" algn="just">
              <a:spcBef>
                <a:spcPts val="600"/>
              </a:spcBef>
              <a:buFont typeface="Arial" panose="020B0604020202020204" pitchFamily="34" charset="0"/>
              <a:buChar char="•"/>
            </a:pPr>
            <a:r>
              <a:rPr lang="en-US" sz="2000" spc="-5" dirty="0">
                <a:solidFill>
                  <a:srgbClr val="FFFFFF"/>
                </a:solidFill>
                <a:latin typeface="Times New Roman" panose="02020603050405020304" pitchFamily="18" charset="0"/>
                <a:cs typeface="Times New Roman" panose="02020603050405020304" pitchFamily="18" charset="0"/>
              </a:rPr>
              <a:t>To improve speech intelligibility,</a:t>
            </a:r>
          </a:p>
          <a:p>
            <a:pPr marL="629285" marR="5080" indent="-342900" algn="just">
              <a:spcBef>
                <a:spcPts val="600"/>
              </a:spcBef>
              <a:buFont typeface="Arial" panose="020B0604020202020204" pitchFamily="34" charset="0"/>
              <a:buChar char="•"/>
            </a:pPr>
            <a:r>
              <a:rPr lang="en-US" sz="2000" spc="-5" dirty="0">
                <a:solidFill>
                  <a:srgbClr val="FFFFFF"/>
                </a:solidFill>
                <a:latin typeface="Times New Roman" panose="02020603050405020304" pitchFamily="18" charset="0"/>
                <a:cs typeface="Times New Roman" panose="02020603050405020304" pitchFamily="18" charset="0"/>
              </a:rPr>
              <a:t>Reduce standing waves and prevent comb filtering.</a:t>
            </a:r>
          </a:p>
          <a:p>
            <a:pPr marL="629285" marR="5080" indent="-342900" algn="just">
              <a:spcBef>
                <a:spcPts val="600"/>
              </a:spcBef>
              <a:buFont typeface="Arial" panose="020B0604020202020204" pitchFamily="34" charset="0"/>
              <a:buChar char="•"/>
            </a:pPr>
            <a:endParaRPr lang="en-US" sz="2000" spc="-5" dirty="0">
              <a:solidFill>
                <a:srgbClr val="FFFFFF"/>
              </a:solidFill>
              <a:latin typeface="Times New Roman" panose="02020603050405020304" pitchFamily="18" charset="0"/>
              <a:cs typeface="Times New Roman" panose="02020603050405020304" pitchFamily="18" charset="0"/>
            </a:endParaRPr>
          </a:p>
          <a:p>
            <a:pPr marL="286385" marR="5080" algn="just">
              <a:spcBef>
                <a:spcPts val="600"/>
              </a:spcBef>
            </a:pPr>
            <a:r>
              <a:rPr lang="en-US" sz="2000" spc="-5" dirty="0">
                <a:solidFill>
                  <a:srgbClr val="FFFFFF"/>
                </a:solidFill>
                <a:latin typeface="Times New Roman" panose="02020603050405020304" pitchFamily="18" charset="0"/>
                <a:cs typeface="Times New Roman" panose="02020603050405020304" pitchFamily="18" charset="0"/>
              </a:rPr>
              <a:t>Typical materials are </a:t>
            </a:r>
            <a:r>
              <a:rPr lang="en-US" sz="2000" b="1" spc="-5" dirty="0">
                <a:solidFill>
                  <a:srgbClr val="FFFFFF"/>
                </a:solidFill>
                <a:latin typeface="Times New Roman" panose="02020603050405020304" pitchFamily="18" charset="0"/>
                <a:cs typeface="Times New Roman" panose="02020603050405020304" pitchFamily="18" charset="0"/>
              </a:rPr>
              <a:t>open cell </a:t>
            </a:r>
            <a:r>
              <a:rPr lang="en-US" sz="2000" spc="-5" dirty="0">
                <a:solidFill>
                  <a:srgbClr val="FFFFFF"/>
                </a:solidFill>
                <a:latin typeface="Times New Roman" panose="02020603050405020304" pitchFamily="18" charset="0"/>
                <a:cs typeface="Times New Roman" panose="02020603050405020304" pitchFamily="18" charset="0"/>
              </a:rPr>
              <a:t>polyurethane foam, cellular melamine, fiberglass, fluffy fabrics and other porous materials.</a:t>
            </a:r>
          </a:p>
          <a:p>
            <a:pPr marL="629285" marR="5080" indent="-342900" algn="just">
              <a:spcBef>
                <a:spcPts val="600"/>
              </a:spcBef>
              <a:buFont typeface="Arial" panose="020B0604020202020204" pitchFamily="34" charset="0"/>
              <a:buChar char="•"/>
            </a:pPr>
            <a:r>
              <a:rPr lang="en-US" sz="2000" spc="-5" dirty="0">
                <a:solidFill>
                  <a:srgbClr val="FFFFFF"/>
                </a:solidFill>
                <a:latin typeface="Times New Roman" panose="02020603050405020304" pitchFamily="18" charset="0"/>
                <a:cs typeface="Times New Roman" panose="02020603050405020304" pitchFamily="18" charset="0"/>
              </a:rPr>
              <a:t>A wide variety of materials can be applied to walls and ceilings </a:t>
            </a:r>
            <a:r>
              <a:rPr lang="en-US" sz="2000" b="1" spc="-5" dirty="0">
                <a:solidFill>
                  <a:srgbClr val="FFFFFF"/>
                </a:solidFill>
                <a:latin typeface="Times New Roman" panose="02020603050405020304" pitchFamily="18" charset="0"/>
                <a:cs typeface="Times New Roman" panose="02020603050405020304" pitchFamily="18" charset="0"/>
              </a:rPr>
              <a:t>depending on your application and environment</a:t>
            </a:r>
            <a:r>
              <a:rPr lang="en-US" sz="2000" spc="-5" dirty="0">
                <a:solidFill>
                  <a:srgbClr val="FFFFFF"/>
                </a:solidFill>
                <a:latin typeface="Times New Roman" panose="02020603050405020304" pitchFamily="18" charset="0"/>
                <a:cs typeface="Times New Roman" panose="02020603050405020304" pitchFamily="18" charset="0"/>
              </a:rPr>
              <a:t>.</a:t>
            </a:r>
          </a:p>
          <a:p>
            <a:pPr marL="629285" marR="5080" indent="-342900" algn="just">
              <a:spcBef>
                <a:spcPts val="600"/>
              </a:spcBef>
              <a:buFont typeface="Arial" panose="020B0604020202020204" pitchFamily="34" charset="0"/>
              <a:buChar char="•"/>
            </a:pPr>
            <a:r>
              <a:rPr lang="en-US" sz="2000" spc="-5" dirty="0">
                <a:solidFill>
                  <a:srgbClr val="FFFFFF"/>
                </a:solidFill>
                <a:latin typeface="Times New Roman" panose="02020603050405020304" pitchFamily="18" charset="0"/>
                <a:cs typeface="Times New Roman" panose="02020603050405020304" pitchFamily="18" charset="0"/>
              </a:rPr>
              <a:t> These materials vary in </a:t>
            </a:r>
            <a:r>
              <a:rPr lang="en-US" sz="2000" b="1" spc="-5" dirty="0">
                <a:solidFill>
                  <a:srgbClr val="FFFFFF"/>
                </a:solidFill>
                <a:latin typeface="Times New Roman" panose="02020603050405020304" pitchFamily="18" charset="0"/>
                <a:cs typeface="Times New Roman" panose="02020603050405020304" pitchFamily="18" charset="0"/>
              </a:rPr>
              <a:t>thickness</a:t>
            </a:r>
            <a:r>
              <a:rPr lang="en-US" sz="2000" spc="-5" dirty="0">
                <a:solidFill>
                  <a:srgbClr val="FFFFFF"/>
                </a:solidFill>
                <a:latin typeface="Times New Roman" panose="02020603050405020304" pitchFamily="18" charset="0"/>
                <a:cs typeface="Times New Roman" panose="02020603050405020304" pitchFamily="18" charset="0"/>
              </a:rPr>
              <a:t> and in shape to achieve different absorption ratings.</a:t>
            </a:r>
          </a:p>
        </p:txBody>
      </p:sp>
      <p:grpSp>
        <p:nvGrpSpPr>
          <p:cNvPr id="2" name="Group 1">
            <a:extLst>
              <a:ext uri="{FF2B5EF4-FFF2-40B4-BE49-F238E27FC236}">
                <a16:creationId xmlns:a16="http://schemas.microsoft.com/office/drawing/2014/main" id="{0210E4A8-4B2B-F0AC-B346-2F0743DBF40F}"/>
              </a:ext>
            </a:extLst>
          </p:cNvPr>
          <p:cNvGrpSpPr/>
          <p:nvPr/>
        </p:nvGrpSpPr>
        <p:grpSpPr>
          <a:xfrm rot="5400000">
            <a:off x="4342955" y="3108520"/>
            <a:ext cx="6857998" cy="640971"/>
            <a:chOff x="1" y="3274730"/>
            <a:chExt cx="9144001" cy="633910"/>
          </a:xfrm>
        </p:grpSpPr>
        <p:cxnSp>
          <p:nvCxnSpPr>
            <p:cNvPr id="3" name="Straight Connector 2">
              <a:extLst>
                <a:ext uri="{FF2B5EF4-FFF2-40B4-BE49-F238E27FC236}">
                  <a16:creationId xmlns:a16="http://schemas.microsoft.com/office/drawing/2014/main" id="{0ECC2A29-C196-B026-B901-962A9D1BDC6C}"/>
                </a:ext>
              </a:extLst>
            </p:cNvPr>
            <p:cNvCxnSpPr>
              <a:cxnSpLocks/>
            </p:cNvCxnSpPr>
            <p:nvPr/>
          </p:nvCxnSpPr>
          <p:spPr>
            <a:xfrm rot="16200000">
              <a:off x="4572002" y="-1111212"/>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1321C42-4B5D-31D4-B874-1EF26AD806A3}"/>
                </a:ext>
              </a:extLst>
            </p:cNvPr>
            <p:cNvCxnSpPr>
              <a:cxnSpLocks/>
            </p:cNvCxnSpPr>
            <p:nvPr/>
          </p:nvCxnSpPr>
          <p:spPr>
            <a:xfrm rot="16200000">
              <a:off x="4572002" y="-1162636"/>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E8F4CF2-FD30-DB2D-714E-CE4DE5DACAC8}"/>
                </a:ext>
              </a:extLst>
            </p:cNvPr>
            <p:cNvCxnSpPr>
              <a:cxnSpLocks/>
            </p:cNvCxnSpPr>
            <p:nvPr/>
          </p:nvCxnSpPr>
          <p:spPr>
            <a:xfrm rot="16200000">
              <a:off x="4572002" y="-1224343"/>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F63A6B5-2792-A853-3EF8-859612217421}"/>
                </a:ext>
              </a:extLst>
            </p:cNvPr>
            <p:cNvCxnSpPr>
              <a:cxnSpLocks/>
            </p:cNvCxnSpPr>
            <p:nvPr/>
          </p:nvCxnSpPr>
          <p:spPr>
            <a:xfrm rot="16200000">
              <a:off x="4572002" y="-1297271"/>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DC50ABF-F554-7C9A-98B2-27AD1C60986B}"/>
                </a:ext>
              </a:extLst>
            </p:cNvPr>
            <p:cNvCxnSpPr>
              <a:cxnSpLocks/>
            </p:cNvCxnSpPr>
            <p:nvPr/>
          </p:nvCxnSpPr>
          <p:spPr>
            <a:xfrm rot="16200000">
              <a:off x="4572002" y="-905897"/>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242FD6B-705D-E09F-B16B-518970A97293}"/>
                </a:ext>
              </a:extLst>
            </p:cNvPr>
            <p:cNvCxnSpPr>
              <a:cxnSpLocks/>
            </p:cNvCxnSpPr>
            <p:nvPr/>
          </p:nvCxnSpPr>
          <p:spPr>
            <a:xfrm rot="16200000">
              <a:off x="4572002" y="-957321"/>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620B01A-B25D-C4D0-30C2-581103D5D9E9}"/>
                </a:ext>
              </a:extLst>
            </p:cNvPr>
            <p:cNvCxnSpPr>
              <a:cxnSpLocks/>
            </p:cNvCxnSpPr>
            <p:nvPr/>
          </p:nvCxnSpPr>
          <p:spPr>
            <a:xfrm rot="16200000">
              <a:off x="4572002" y="-1019028"/>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A88103-1E43-DF51-00C2-C3B64C67ACF5}"/>
                </a:ext>
              </a:extLst>
            </p:cNvPr>
            <p:cNvCxnSpPr>
              <a:cxnSpLocks/>
            </p:cNvCxnSpPr>
            <p:nvPr/>
          </p:nvCxnSpPr>
          <p:spPr>
            <a:xfrm rot="16200000">
              <a:off x="4572002" y="-1091956"/>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E73B248-D035-4DC1-A675-44E00F72B9D6}"/>
                </a:ext>
              </a:extLst>
            </p:cNvPr>
            <p:cNvCxnSpPr>
              <a:cxnSpLocks/>
            </p:cNvCxnSpPr>
            <p:nvPr/>
          </p:nvCxnSpPr>
          <p:spPr>
            <a:xfrm rot="16200000">
              <a:off x="4572002" y="-663361"/>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9F92798-7B5C-56CF-C8AE-1DB46CF1B951}"/>
                </a:ext>
              </a:extLst>
            </p:cNvPr>
            <p:cNvCxnSpPr>
              <a:cxnSpLocks/>
            </p:cNvCxnSpPr>
            <p:nvPr/>
          </p:nvCxnSpPr>
          <p:spPr>
            <a:xfrm rot="16200000">
              <a:off x="4572002" y="-714785"/>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154B566-79A1-7E59-74D4-C247B4D821C9}"/>
                </a:ext>
              </a:extLst>
            </p:cNvPr>
            <p:cNvCxnSpPr>
              <a:cxnSpLocks/>
            </p:cNvCxnSpPr>
            <p:nvPr/>
          </p:nvCxnSpPr>
          <p:spPr>
            <a:xfrm rot="16200000">
              <a:off x="4572002" y="-776492"/>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B9318D5-F93E-1CD7-EF8D-0D7842F2DF95}"/>
                </a:ext>
              </a:extLst>
            </p:cNvPr>
            <p:cNvCxnSpPr>
              <a:cxnSpLocks/>
            </p:cNvCxnSpPr>
            <p:nvPr/>
          </p:nvCxnSpPr>
          <p:spPr>
            <a:xfrm rot="16200000">
              <a:off x="4572002" y="-849420"/>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06B2A490-5FE7-DFC6-BD57-FB99C25EC2F1}"/>
              </a:ext>
            </a:extLst>
          </p:cNvPr>
          <p:cNvGrpSpPr/>
          <p:nvPr/>
        </p:nvGrpSpPr>
        <p:grpSpPr>
          <a:xfrm rot="5400000">
            <a:off x="3870645" y="3108519"/>
            <a:ext cx="6857998" cy="640971"/>
            <a:chOff x="1" y="3274730"/>
            <a:chExt cx="9144001" cy="633910"/>
          </a:xfrm>
        </p:grpSpPr>
        <p:cxnSp>
          <p:nvCxnSpPr>
            <p:cNvPr id="16" name="Straight Connector 15">
              <a:extLst>
                <a:ext uri="{FF2B5EF4-FFF2-40B4-BE49-F238E27FC236}">
                  <a16:creationId xmlns:a16="http://schemas.microsoft.com/office/drawing/2014/main" id="{2AC237E4-921C-9A5E-59DD-D5C45BA68C55}"/>
                </a:ext>
              </a:extLst>
            </p:cNvPr>
            <p:cNvCxnSpPr>
              <a:cxnSpLocks/>
            </p:cNvCxnSpPr>
            <p:nvPr/>
          </p:nvCxnSpPr>
          <p:spPr>
            <a:xfrm rot="16200000">
              <a:off x="4572002" y="-1111212"/>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2675D34-57C4-7102-9C6A-6DE894770F86}"/>
                </a:ext>
              </a:extLst>
            </p:cNvPr>
            <p:cNvCxnSpPr>
              <a:cxnSpLocks/>
            </p:cNvCxnSpPr>
            <p:nvPr/>
          </p:nvCxnSpPr>
          <p:spPr>
            <a:xfrm rot="16200000">
              <a:off x="4572002" y="-1162636"/>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62BC598-885F-4470-C7CA-BD30E0819FE9}"/>
                </a:ext>
              </a:extLst>
            </p:cNvPr>
            <p:cNvCxnSpPr>
              <a:cxnSpLocks/>
            </p:cNvCxnSpPr>
            <p:nvPr/>
          </p:nvCxnSpPr>
          <p:spPr>
            <a:xfrm rot="16200000">
              <a:off x="4572002" y="-1224343"/>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C5D43C-1AB2-F747-E382-8AE6F72A73B5}"/>
                </a:ext>
              </a:extLst>
            </p:cNvPr>
            <p:cNvCxnSpPr>
              <a:cxnSpLocks/>
            </p:cNvCxnSpPr>
            <p:nvPr/>
          </p:nvCxnSpPr>
          <p:spPr>
            <a:xfrm rot="16200000">
              <a:off x="4572002" y="-1297271"/>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93468A-A212-FFA6-6D25-3A670A45A9B1}"/>
                </a:ext>
              </a:extLst>
            </p:cNvPr>
            <p:cNvCxnSpPr>
              <a:cxnSpLocks/>
            </p:cNvCxnSpPr>
            <p:nvPr/>
          </p:nvCxnSpPr>
          <p:spPr>
            <a:xfrm rot="16200000">
              <a:off x="4572002" y="-905897"/>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678E5BB-C3EB-3A23-B4BB-E2CED3F0D5F3}"/>
                </a:ext>
              </a:extLst>
            </p:cNvPr>
            <p:cNvCxnSpPr>
              <a:cxnSpLocks/>
            </p:cNvCxnSpPr>
            <p:nvPr/>
          </p:nvCxnSpPr>
          <p:spPr>
            <a:xfrm rot="16200000">
              <a:off x="4572002" y="-957321"/>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EAE9718-5FC0-CD13-E26A-5BB19E4CEA74}"/>
                </a:ext>
              </a:extLst>
            </p:cNvPr>
            <p:cNvCxnSpPr>
              <a:cxnSpLocks/>
            </p:cNvCxnSpPr>
            <p:nvPr/>
          </p:nvCxnSpPr>
          <p:spPr>
            <a:xfrm rot="16200000">
              <a:off x="4572002" y="-1019028"/>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4C43403-30B1-2516-6413-40BAC5BA54EE}"/>
                </a:ext>
              </a:extLst>
            </p:cNvPr>
            <p:cNvCxnSpPr>
              <a:cxnSpLocks/>
            </p:cNvCxnSpPr>
            <p:nvPr/>
          </p:nvCxnSpPr>
          <p:spPr>
            <a:xfrm rot="16200000">
              <a:off x="4572002" y="-1091956"/>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86A6259-5850-25BB-584E-751B7DE4C14F}"/>
                </a:ext>
              </a:extLst>
            </p:cNvPr>
            <p:cNvCxnSpPr>
              <a:cxnSpLocks/>
            </p:cNvCxnSpPr>
            <p:nvPr/>
          </p:nvCxnSpPr>
          <p:spPr>
            <a:xfrm rot="16200000">
              <a:off x="4572002" y="-663361"/>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ECFCDD3-A6A8-93F5-3B29-D6582A6FA5A2}"/>
                </a:ext>
              </a:extLst>
            </p:cNvPr>
            <p:cNvCxnSpPr>
              <a:cxnSpLocks/>
            </p:cNvCxnSpPr>
            <p:nvPr/>
          </p:nvCxnSpPr>
          <p:spPr>
            <a:xfrm rot="16200000">
              <a:off x="4572002" y="-714785"/>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FEF7B65-475C-297F-43FD-0AD90DF52866}"/>
                </a:ext>
              </a:extLst>
            </p:cNvPr>
            <p:cNvCxnSpPr>
              <a:cxnSpLocks/>
            </p:cNvCxnSpPr>
            <p:nvPr/>
          </p:nvCxnSpPr>
          <p:spPr>
            <a:xfrm rot="16200000">
              <a:off x="4572002" y="-776492"/>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89D2825-6F8C-308B-2E56-653B509C61A1}"/>
                </a:ext>
              </a:extLst>
            </p:cNvPr>
            <p:cNvCxnSpPr>
              <a:cxnSpLocks/>
            </p:cNvCxnSpPr>
            <p:nvPr/>
          </p:nvCxnSpPr>
          <p:spPr>
            <a:xfrm rot="16200000">
              <a:off x="4572002" y="-849420"/>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47632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20CA1-7DFA-CC94-DB14-885B8A3CD1EA}"/>
            </a:ext>
          </a:extLst>
        </p:cNvPr>
        <p:cNvGrpSpPr/>
        <p:nvPr/>
      </p:nvGrpSpPr>
      <p:grpSpPr>
        <a:xfrm>
          <a:off x="0" y="0"/>
          <a:ext cx="0" cy="0"/>
          <a:chOff x="0" y="0"/>
          <a:chExt cx="0" cy="0"/>
        </a:xfrm>
      </p:grpSpPr>
      <p:sp>
        <p:nvSpPr>
          <p:cNvPr id="136" name="TextBox 135">
            <a:extLst>
              <a:ext uri="{FF2B5EF4-FFF2-40B4-BE49-F238E27FC236}">
                <a16:creationId xmlns:a16="http://schemas.microsoft.com/office/drawing/2014/main" id="{FAF3317D-B8CC-7CD4-4BA6-21B4004BDD67}"/>
              </a:ext>
            </a:extLst>
          </p:cNvPr>
          <p:cNvSpPr txBox="1"/>
          <p:nvPr/>
        </p:nvSpPr>
        <p:spPr>
          <a:xfrm>
            <a:off x="-71718" y="124420"/>
            <a:ext cx="8964706" cy="1400383"/>
          </a:xfrm>
          <a:prstGeom prst="rect">
            <a:avLst/>
          </a:prstGeom>
          <a:noFill/>
        </p:spPr>
        <p:txBody>
          <a:bodyPr wrap="square">
            <a:spAutoFit/>
          </a:bodyPr>
          <a:lstStyle/>
          <a:p>
            <a:pPr marL="743585" marR="5080" indent="-457200" algn="just">
              <a:spcBef>
                <a:spcPts val="600"/>
              </a:spcBef>
              <a:buFont typeface="+mj-lt"/>
              <a:buAutoNum type="alphaUcPeriod"/>
            </a:pPr>
            <a:r>
              <a:rPr lang="en-US" sz="2000" b="1" spc="-5" dirty="0">
                <a:solidFill>
                  <a:srgbClr val="FFFFFF"/>
                </a:solidFill>
                <a:latin typeface="Times New Roman" panose="02020603050405020304" pitchFamily="18" charset="0"/>
                <a:cs typeface="Times New Roman" panose="02020603050405020304" pitchFamily="18" charset="0"/>
              </a:rPr>
              <a:t>Acoustical foam panels </a:t>
            </a:r>
          </a:p>
          <a:p>
            <a:pPr marL="286385" marR="5080" algn="just">
              <a:spcBef>
                <a:spcPts val="600"/>
              </a:spcBef>
            </a:pPr>
            <a:r>
              <a:rPr lang="en-US" sz="2000" spc="-5" dirty="0">
                <a:solidFill>
                  <a:srgbClr val="FFFFFF"/>
                </a:solidFill>
                <a:latin typeface="Times New Roman" panose="02020603050405020304" pitchFamily="18" charset="0"/>
                <a:cs typeface="Times New Roman" panose="02020603050405020304" pitchFamily="18" charset="0"/>
              </a:rPr>
              <a:t>These acoustical foams are used in a wide variety of applications ranging from recording and broadcast studios to commercial and industrial . These products can be applied directly to walls, hung as baffles or used as freestanding absorbers.</a:t>
            </a:r>
          </a:p>
        </p:txBody>
      </p:sp>
      <p:sp>
        <p:nvSpPr>
          <p:cNvPr id="29" name="TextBox 28">
            <a:extLst>
              <a:ext uri="{FF2B5EF4-FFF2-40B4-BE49-F238E27FC236}">
                <a16:creationId xmlns:a16="http://schemas.microsoft.com/office/drawing/2014/main" id="{A77A6FF9-5CC0-7C80-BC48-FB5CC384AC3C}"/>
              </a:ext>
            </a:extLst>
          </p:cNvPr>
          <p:cNvSpPr txBox="1"/>
          <p:nvPr/>
        </p:nvSpPr>
        <p:spPr>
          <a:xfrm>
            <a:off x="-155388" y="1850840"/>
            <a:ext cx="4727388" cy="2862322"/>
          </a:xfrm>
          <a:prstGeom prst="rect">
            <a:avLst/>
          </a:prstGeom>
          <a:noFill/>
        </p:spPr>
        <p:txBody>
          <a:bodyPr wrap="square">
            <a:spAutoFit/>
          </a:bodyPr>
          <a:lstStyle/>
          <a:p>
            <a:pPr marL="286385" marR="5080" algn="just">
              <a:spcBef>
                <a:spcPts val="600"/>
              </a:spcBef>
            </a:pPr>
            <a:r>
              <a:rPr lang="en-US" sz="1800" spc="-5" dirty="0">
                <a:solidFill>
                  <a:srgbClr val="FFFFFF"/>
                </a:solidFill>
                <a:latin typeface="Times New Roman" panose="02020603050405020304" pitchFamily="18" charset="0"/>
                <a:cs typeface="Times New Roman" panose="02020603050405020304" pitchFamily="18" charset="0"/>
              </a:rPr>
              <a:t> </a:t>
            </a:r>
            <a:r>
              <a:rPr lang="en-US" sz="2000" b="1" spc="-5" dirty="0">
                <a:solidFill>
                  <a:srgbClr val="FFFFFF"/>
                </a:solidFill>
                <a:latin typeface="Times New Roman" panose="02020603050405020304" pitchFamily="18" charset="0"/>
                <a:cs typeface="Times New Roman" panose="02020603050405020304" pitchFamily="18" charset="0"/>
              </a:rPr>
              <a:t>Stackable foam enables space to: </a:t>
            </a:r>
            <a:endParaRPr lang="en-US" sz="1800" b="1" spc="-5" dirty="0">
              <a:solidFill>
                <a:srgbClr val="FFFFFF"/>
              </a:solidFill>
              <a:latin typeface="Times New Roman" panose="02020603050405020304" pitchFamily="18" charset="0"/>
              <a:cs typeface="Times New Roman" panose="02020603050405020304" pitchFamily="18" charset="0"/>
            </a:endParaRPr>
          </a:p>
          <a:p>
            <a:pPr marL="629285" marR="5080" indent="-342900" algn="just">
              <a:spcBef>
                <a:spcPts val="600"/>
              </a:spcBef>
              <a:buFont typeface="Arial" panose="020B0604020202020204" pitchFamily="34" charset="0"/>
              <a:buChar char="•"/>
            </a:pPr>
            <a:r>
              <a:rPr lang="en-US" sz="1800" spc="-5" dirty="0">
                <a:solidFill>
                  <a:srgbClr val="FFFFFF"/>
                </a:solidFill>
                <a:latin typeface="Times New Roman" panose="02020603050405020304" pitchFamily="18" charset="0"/>
                <a:cs typeface="Times New Roman" panose="02020603050405020304" pitchFamily="18" charset="0"/>
              </a:rPr>
              <a:t>Increase thickness quickly by nesting layers instead of buying incompatible products.</a:t>
            </a:r>
          </a:p>
          <a:p>
            <a:pPr marL="629285" marR="5080" indent="-342900" algn="just">
              <a:spcBef>
                <a:spcPts val="600"/>
              </a:spcBef>
              <a:buFont typeface="Arial" panose="020B0604020202020204" pitchFamily="34" charset="0"/>
              <a:buChar char="•"/>
            </a:pPr>
            <a:endParaRPr lang="en-US" sz="1200" spc="-5" dirty="0">
              <a:solidFill>
                <a:srgbClr val="FFFFFF"/>
              </a:solidFill>
              <a:latin typeface="Times New Roman" panose="02020603050405020304" pitchFamily="18" charset="0"/>
              <a:cs typeface="Times New Roman" panose="02020603050405020304" pitchFamily="18" charset="0"/>
            </a:endParaRPr>
          </a:p>
          <a:p>
            <a:pPr marL="286385" marR="5080" algn="just">
              <a:spcBef>
                <a:spcPts val="600"/>
              </a:spcBef>
            </a:pPr>
            <a:r>
              <a:rPr lang="en-US" sz="2000" spc="-5" dirty="0">
                <a:solidFill>
                  <a:srgbClr val="FFFFFF"/>
                </a:solidFill>
                <a:latin typeface="Times New Roman" panose="02020603050405020304" pitchFamily="18" charset="0"/>
                <a:cs typeface="Times New Roman" panose="02020603050405020304" pitchFamily="18" charset="0"/>
              </a:rPr>
              <a:t> </a:t>
            </a:r>
            <a:r>
              <a:rPr lang="en-US" sz="2000" b="1" spc="-5" dirty="0">
                <a:solidFill>
                  <a:srgbClr val="FFFFFF"/>
                </a:solidFill>
                <a:latin typeface="Times New Roman" panose="02020603050405020304" pitchFamily="18" charset="0"/>
                <a:cs typeface="Times New Roman" panose="02020603050405020304" pitchFamily="18" charset="0"/>
              </a:rPr>
              <a:t>Traditional foam patterns </a:t>
            </a:r>
            <a:r>
              <a:rPr lang="en-US" sz="1800" spc="-5" dirty="0">
                <a:solidFill>
                  <a:srgbClr val="FFFFFF"/>
                </a:solidFill>
                <a:latin typeface="Times New Roman" panose="02020603050405020304" pitchFamily="18" charset="0"/>
                <a:cs typeface="Times New Roman" panose="02020603050405020304" pitchFamily="18" charset="0"/>
              </a:rPr>
              <a:t>standard patterns include wedge, pyramid, max wedge </a:t>
            </a:r>
          </a:p>
          <a:p>
            <a:pPr marL="629285" marR="5080" indent="-342900" algn="just">
              <a:spcBef>
                <a:spcPts val="600"/>
              </a:spcBef>
              <a:buFont typeface="Arial" panose="020B0604020202020204" pitchFamily="34" charset="0"/>
              <a:buChar char="•"/>
            </a:pPr>
            <a:r>
              <a:rPr lang="en-US" sz="1800" spc="-5" dirty="0">
                <a:solidFill>
                  <a:srgbClr val="FFFFFF"/>
                </a:solidFill>
                <a:latin typeface="Times New Roman" panose="02020603050405020304" pitchFamily="18" charset="0"/>
                <a:cs typeface="Times New Roman" panose="02020603050405020304" pitchFamily="18" charset="0"/>
              </a:rPr>
              <a:t>For low frequency </a:t>
            </a:r>
            <a:r>
              <a:rPr lang="en-US" sz="1800" b="1" spc="-5" dirty="0">
                <a:solidFill>
                  <a:srgbClr val="FFFFFF"/>
                </a:solidFill>
                <a:latin typeface="Times New Roman" panose="02020603050405020304" pitchFamily="18" charset="0"/>
                <a:cs typeface="Times New Roman" panose="02020603050405020304" pitchFamily="18" charset="0"/>
              </a:rPr>
              <a:t>absorption</a:t>
            </a:r>
            <a:r>
              <a:rPr lang="en-US" sz="1800" spc="-5" dirty="0">
                <a:solidFill>
                  <a:srgbClr val="FFFFFF"/>
                </a:solidFill>
                <a:latin typeface="Times New Roman" panose="02020603050405020304" pitchFamily="18" charset="0"/>
                <a:cs typeface="Times New Roman" panose="02020603050405020304" pitchFamily="18" charset="0"/>
              </a:rPr>
              <a:t>, Ceiling, Bermuda and triangle corners.</a:t>
            </a:r>
            <a:endParaRPr lang="en-US" dirty="0"/>
          </a:p>
        </p:txBody>
      </p:sp>
      <p:pic>
        <p:nvPicPr>
          <p:cNvPr id="30" name="object 354">
            <a:extLst>
              <a:ext uri="{FF2B5EF4-FFF2-40B4-BE49-F238E27FC236}">
                <a16:creationId xmlns:a16="http://schemas.microsoft.com/office/drawing/2014/main" id="{166AE04B-62B5-F08C-A14F-78714322AE42}"/>
              </a:ext>
            </a:extLst>
          </p:cNvPr>
          <p:cNvPicPr/>
          <p:nvPr/>
        </p:nvPicPr>
        <p:blipFill>
          <a:blip r:embed="rId2" cstate="print"/>
          <a:stretch>
            <a:fillRect/>
          </a:stretch>
        </p:blipFill>
        <p:spPr>
          <a:xfrm flipH="1">
            <a:off x="4572000" y="1801392"/>
            <a:ext cx="2623671" cy="1400383"/>
          </a:xfrm>
          <a:prstGeom prst="rect">
            <a:avLst/>
          </a:prstGeom>
        </p:spPr>
      </p:pic>
      <p:pic>
        <p:nvPicPr>
          <p:cNvPr id="31" name="object 355">
            <a:extLst>
              <a:ext uri="{FF2B5EF4-FFF2-40B4-BE49-F238E27FC236}">
                <a16:creationId xmlns:a16="http://schemas.microsoft.com/office/drawing/2014/main" id="{95D621FB-DBD0-B9DE-E28A-14CC7550DEC0}"/>
              </a:ext>
            </a:extLst>
          </p:cNvPr>
          <p:cNvPicPr/>
          <p:nvPr/>
        </p:nvPicPr>
        <p:blipFill>
          <a:blip r:embed="rId3" cstate="print"/>
          <a:stretch>
            <a:fillRect/>
          </a:stretch>
        </p:blipFill>
        <p:spPr>
          <a:xfrm flipH="1">
            <a:off x="4586940" y="3531751"/>
            <a:ext cx="2623671" cy="1320545"/>
          </a:xfrm>
          <a:prstGeom prst="rect">
            <a:avLst/>
          </a:prstGeom>
        </p:spPr>
      </p:pic>
      <p:sp>
        <p:nvSpPr>
          <p:cNvPr id="128" name="object 356">
            <a:extLst>
              <a:ext uri="{FF2B5EF4-FFF2-40B4-BE49-F238E27FC236}">
                <a16:creationId xmlns:a16="http://schemas.microsoft.com/office/drawing/2014/main" id="{A0141991-A9D2-069C-7C9B-C9A10E2C94E6}"/>
              </a:ext>
            </a:extLst>
          </p:cNvPr>
          <p:cNvSpPr txBox="1"/>
          <p:nvPr/>
        </p:nvSpPr>
        <p:spPr>
          <a:xfrm>
            <a:off x="7316697" y="2474786"/>
            <a:ext cx="2342778" cy="228268"/>
          </a:xfrm>
          <a:prstGeom prst="rect">
            <a:avLst/>
          </a:prstGeom>
        </p:spPr>
        <p:txBody>
          <a:bodyPr vert="horz" wrap="square" lIns="0" tIns="12700" rIns="0" bIns="0" rtlCol="0">
            <a:spAutoFit/>
          </a:bodyPr>
          <a:lstStyle/>
          <a:p>
            <a:pPr marL="12700">
              <a:lnSpc>
                <a:spcPct val="100000"/>
              </a:lnSpc>
              <a:spcBef>
                <a:spcPts val="100"/>
              </a:spcBef>
            </a:pPr>
            <a:r>
              <a:rPr lang="en-US" sz="1400" u="heavy" spc="-25" dirty="0">
                <a:solidFill>
                  <a:srgbClr val="FFFFFF"/>
                </a:solidFill>
                <a:uFill>
                  <a:solidFill>
                    <a:srgbClr val="FFFFFF"/>
                  </a:solidFill>
                </a:uFill>
                <a:latin typeface="Times New Roman" panose="02020603050405020304" pitchFamily="18" charset="0"/>
                <a:cs typeface="Times New Roman" panose="02020603050405020304" pitchFamily="18" charset="0"/>
              </a:rPr>
              <a:t>Stackable</a:t>
            </a:r>
            <a:r>
              <a:rPr lang="en-US" sz="1400" u="heavy" spc="-95" dirty="0">
                <a:solidFill>
                  <a:srgbClr val="FFFFFF"/>
                </a:solidFill>
                <a:uFill>
                  <a:solidFill>
                    <a:srgbClr val="FFFFFF"/>
                  </a:solidFill>
                </a:uFill>
                <a:latin typeface="Times New Roman" panose="02020603050405020304" pitchFamily="18" charset="0"/>
                <a:cs typeface="Times New Roman" panose="02020603050405020304" pitchFamily="18" charset="0"/>
              </a:rPr>
              <a:t> </a:t>
            </a:r>
            <a:r>
              <a:rPr lang="en-US" sz="1400" u="heavy" spc="-5" dirty="0">
                <a:solidFill>
                  <a:srgbClr val="FFFFFF"/>
                </a:solidFill>
                <a:uFill>
                  <a:solidFill>
                    <a:srgbClr val="FFFFFF"/>
                  </a:solidFill>
                </a:uFill>
                <a:latin typeface="Times New Roman" panose="02020603050405020304" pitchFamily="18" charset="0"/>
                <a:cs typeface="Times New Roman" panose="02020603050405020304" pitchFamily="18" charset="0"/>
              </a:rPr>
              <a:t>foam</a:t>
            </a:r>
            <a:endParaRPr lang="en-US" sz="1400" dirty="0">
              <a:latin typeface="Times New Roman" panose="02020603050405020304" pitchFamily="18" charset="0"/>
              <a:cs typeface="Times New Roman" panose="02020603050405020304" pitchFamily="18" charset="0"/>
            </a:endParaRPr>
          </a:p>
        </p:txBody>
      </p:sp>
      <p:sp>
        <p:nvSpPr>
          <p:cNvPr id="129" name="object 357">
            <a:extLst>
              <a:ext uri="{FF2B5EF4-FFF2-40B4-BE49-F238E27FC236}">
                <a16:creationId xmlns:a16="http://schemas.microsoft.com/office/drawing/2014/main" id="{1FDA0720-67FD-DB1D-5D74-EE23CB0C6CFF}"/>
              </a:ext>
            </a:extLst>
          </p:cNvPr>
          <p:cNvSpPr txBox="1"/>
          <p:nvPr/>
        </p:nvSpPr>
        <p:spPr>
          <a:xfrm>
            <a:off x="7316697" y="4093261"/>
            <a:ext cx="3708532" cy="228268"/>
          </a:xfrm>
          <a:prstGeom prst="rect">
            <a:avLst/>
          </a:prstGeom>
        </p:spPr>
        <p:txBody>
          <a:bodyPr vert="horz" wrap="square" lIns="0" tIns="12700" rIns="0" bIns="0" rtlCol="0">
            <a:spAutoFit/>
          </a:bodyPr>
          <a:lstStyle/>
          <a:p>
            <a:pPr marL="12700">
              <a:lnSpc>
                <a:spcPct val="100000"/>
              </a:lnSpc>
              <a:spcBef>
                <a:spcPts val="100"/>
              </a:spcBef>
            </a:pPr>
            <a:r>
              <a:rPr lang="en-US" sz="1400" u="heavy" dirty="0">
                <a:solidFill>
                  <a:srgbClr val="FFFFFF"/>
                </a:solidFill>
                <a:uFill>
                  <a:solidFill>
                    <a:srgbClr val="FFFFFF"/>
                  </a:solidFill>
                </a:uFill>
                <a:latin typeface="Times New Roman" panose="02020603050405020304" pitchFamily="18" charset="0"/>
                <a:cs typeface="Times New Roman" panose="02020603050405020304" pitchFamily="18" charset="0"/>
              </a:rPr>
              <a:t>Traditional</a:t>
            </a:r>
            <a:r>
              <a:rPr lang="en-US" sz="1400" u="heavy" spc="-55" dirty="0">
                <a:solidFill>
                  <a:srgbClr val="FFFFFF"/>
                </a:solidFill>
                <a:uFill>
                  <a:solidFill>
                    <a:srgbClr val="FFFFFF"/>
                  </a:solidFill>
                </a:uFill>
                <a:latin typeface="Times New Roman" panose="02020603050405020304" pitchFamily="18" charset="0"/>
                <a:cs typeface="Times New Roman" panose="02020603050405020304" pitchFamily="18" charset="0"/>
              </a:rPr>
              <a:t> </a:t>
            </a:r>
            <a:r>
              <a:rPr lang="en-US" sz="1400" u="heavy" spc="-5" dirty="0">
                <a:solidFill>
                  <a:srgbClr val="FFFFFF"/>
                </a:solidFill>
                <a:uFill>
                  <a:solidFill>
                    <a:srgbClr val="FFFFFF"/>
                  </a:solidFill>
                </a:uFill>
                <a:latin typeface="Times New Roman" panose="02020603050405020304" pitchFamily="18" charset="0"/>
                <a:cs typeface="Times New Roman" panose="02020603050405020304" pitchFamily="18" charset="0"/>
              </a:rPr>
              <a:t>foam</a:t>
            </a:r>
            <a:r>
              <a:rPr lang="en-US" sz="1400" u="heavy" spc="-50" dirty="0">
                <a:solidFill>
                  <a:srgbClr val="FFFFFF"/>
                </a:solidFill>
                <a:uFill>
                  <a:solidFill>
                    <a:srgbClr val="FFFFFF"/>
                  </a:solidFill>
                </a:uFill>
                <a:latin typeface="Times New Roman" panose="02020603050405020304" pitchFamily="18" charset="0"/>
                <a:cs typeface="Times New Roman" panose="02020603050405020304" pitchFamily="18" charset="0"/>
              </a:rPr>
              <a:t> patterns</a:t>
            </a:r>
            <a:endParaRPr lang="en-US" sz="1400" dirty="0">
              <a:latin typeface="Times New Roman" panose="02020603050405020304" pitchFamily="18" charset="0"/>
              <a:cs typeface="Times New Roman" panose="02020603050405020304" pitchFamily="18" charset="0"/>
            </a:endParaRPr>
          </a:p>
        </p:txBody>
      </p:sp>
      <p:pic>
        <p:nvPicPr>
          <p:cNvPr id="2" name="object 205">
            <a:extLst>
              <a:ext uri="{FF2B5EF4-FFF2-40B4-BE49-F238E27FC236}">
                <a16:creationId xmlns:a16="http://schemas.microsoft.com/office/drawing/2014/main" id="{E1597623-E921-5B8E-34FC-72BA468084AB}"/>
              </a:ext>
            </a:extLst>
          </p:cNvPr>
          <p:cNvPicPr/>
          <p:nvPr/>
        </p:nvPicPr>
        <p:blipFill>
          <a:blip r:embed="rId4" cstate="print"/>
          <a:stretch>
            <a:fillRect/>
          </a:stretch>
        </p:blipFill>
        <p:spPr>
          <a:xfrm>
            <a:off x="4572000" y="5062070"/>
            <a:ext cx="2623670" cy="1549937"/>
          </a:xfrm>
          <a:prstGeom prst="rect">
            <a:avLst/>
          </a:prstGeom>
        </p:spPr>
      </p:pic>
      <p:sp>
        <p:nvSpPr>
          <p:cNvPr id="4" name="TextBox 3">
            <a:extLst>
              <a:ext uri="{FF2B5EF4-FFF2-40B4-BE49-F238E27FC236}">
                <a16:creationId xmlns:a16="http://schemas.microsoft.com/office/drawing/2014/main" id="{23100741-E3AB-330D-4452-709904C90DD7}"/>
              </a:ext>
            </a:extLst>
          </p:cNvPr>
          <p:cNvSpPr txBox="1"/>
          <p:nvPr/>
        </p:nvSpPr>
        <p:spPr>
          <a:xfrm>
            <a:off x="125510" y="4993443"/>
            <a:ext cx="4297077" cy="677108"/>
          </a:xfrm>
          <a:prstGeom prst="rect">
            <a:avLst/>
          </a:prstGeom>
          <a:noFill/>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Anechoic Wedges </a:t>
            </a:r>
            <a:r>
              <a:rPr lang="en-US" dirty="0">
                <a:latin typeface="Times New Roman" panose="02020603050405020304" pitchFamily="18" charset="0"/>
                <a:cs typeface="Times New Roman" panose="02020603050405020304" pitchFamily="18" charset="0"/>
              </a:rPr>
              <a:t>designed for </a:t>
            </a:r>
          </a:p>
          <a:p>
            <a:pPr marL="285750" indent="-285750" algn="jus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Controlling</a:t>
            </a:r>
            <a:r>
              <a:rPr lang="en-US" dirty="0">
                <a:latin typeface="Times New Roman" panose="02020603050405020304" pitchFamily="18" charset="0"/>
                <a:cs typeface="Times New Roman" panose="02020603050405020304" pitchFamily="18" charset="0"/>
              </a:rPr>
              <a:t> low frequency </a:t>
            </a:r>
            <a:r>
              <a:rPr lang="en-US" b="1" dirty="0">
                <a:latin typeface="Times New Roman" panose="02020603050405020304" pitchFamily="18" charset="0"/>
                <a:cs typeface="Times New Roman" panose="02020603050405020304" pitchFamily="18" charset="0"/>
              </a:rPr>
              <a:t>sound</a:t>
            </a:r>
            <a:r>
              <a:rPr lang="en-US" dirty="0">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9592C7F9-5DA7-889D-2245-94DA96CA3866}"/>
              </a:ext>
            </a:extLst>
          </p:cNvPr>
          <p:cNvSpPr txBox="1"/>
          <p:nvPr/>
        </p:nvSpPr>
        <p:spPr>
          <a:xfrm>
            <a:off x="7259914" y="5711736"/>
            <a:ext cx="4649694" cy="228268"/>
          </a:xfrm>
          <a:prstGeom prst="rect">
            <a:avLst/>
          </a:prstGeom>
        </p:spPr>
        <p:txBody>
          <a:bodyPr vert="horz" wrap="square" lIns="0" tIns="12700" rIns="0" bIns="0" rtlCol="0">
            <a:spAutoFit/>
          </a:bodyPr>
          <a:lstStyle>
            <a:defPPr>
              <a:defRPr lang="en-US"/>
            </a:defPPr>
            <a:lvl1pPr marL="12700">
              <a:lnSpc>
                <a:spcPct val="100000"/>
              </a:lnSpc>
              <a:spcBef>
                <a:spcPts val="100"/>
              </a:spcBef>
              <a:defRPr sz="1400" u="heavy">
                <a:solidFill>
                  <a:srgbClr val="FFFFFF"/>
                </a:solidFill>
                <a:uFill>
                  <a:solidFill>
                    <a:srgbClr val="FFFFFF"/>
                  </a:solidFill>
                </a:uFill>
                <a:latin typeface="Times New Roman" panose="02020603050405020304" pitchFamily="18" charset="0"/>
                <a:cs typeface="Times New Roman" panose="02020603050405020304" pitchFamily="18" charset="0"/>
              </a:defRPr>
            </a:lvl1pPr>
          </a:lstStyle>
          <a:p>
            <a:r>
              <a:rPr lang="en-US" dirty="0"/>
              <a:t>Anechoic  wedges</a:t>
            </a:r>
          </a:p>
        </p:txBody>
      </p:sp>
    </p:spTree>
    <p:extLst>
      <p:ext uri="{BB962C8B-B14F-4D97-AF65-F5344CB8AC3E}">
        <p14:creationId xmlns:p14="http://schemas.microsoft.com/office/powerpoint/2010/main" val="4116720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object 152"/>
          <p:cNvGrpSpPr/>
          <p:nvPr/>
        </p:nvGrpSpPr>
        <p:grpSpPr>
          <a:xfrm>
            <a:off x="4838035" y="637336"/>
            <a:ext cx="3617192" cy="4555093"/>
            <a:chOff x="7552943" y="601980"/>
            <a:chExt cx="4038600" cy="5311140"/>
          </a:xfrm>
        </p:grpSpPr>
        <p:pic>
          <p:nvPicPr>
            <p:cNvPr id="153" name="object 153"/>
            <p:cNvPicPr/>
            <p:nvPr/>
          </p:nvPicPr>
          <p:blipFill>
            <a:blip r:embed="rId2" cstate="print"/>
            <a:stretch>
              <a:fillRect/>
            </a:stretch>
          </p:blipFill>
          <p:spPr>
            <a:xfrm>
              <a:off x="7571231" y="620268"/>
              <a:ext cx="4002024" cy="5274563"/>
            </a:xfrm>
            <a:prstGeom prst="rect">
              <a:avLst/>
            </a:prstGeom>
          </p:spPr>
        </p:pic>
        <p:pic>
          <p:nvPicPr>
            <p:cNvPr id="154" name="object 154"/>
            <p:cNvPicPr/>
            <p:nvPr/>
          </p:nvPicPr>
          <p:blipFill>
            <a:blip r:embed="rId3" cstate="print"/>
            <a:stretch>
              <a:fillRect/>
            </a:stretch>
          </p:blipFill>
          <p:spPr>
            <a:xfrm>
              <a:off x="7552943" y="601980"/>
              <a:ext cx="4038600" cy="5311140"/>
            </a:xfrm>
            <a:prstGeom prst="rect">
              <a:avLst/>
            </a:prstGeom>
          </p:spPr>
        </p:pic>
        <p:pic>
          <p:nvPicPr>
            <p:cNvPr id="155" name="object 155"/>
            <p:cNvPicPr/>
            <p:nvPr/>
          </p:nvPicPr>
          <p:blipFill>
            <a:blip r:embed="rId4" cstate="print"/>
            <a:stretch>
              <a:fillRect/>
            </a:stretch>
          </p:blipFill>
          <p:spPr>
            <a:xfrm>
              <a:off x="8054339" y="2115312"/>
              <a:ext cx="3034283" cy="2282952"/>
            </a:xfrm>
            <a:prstGeom prst="rect">
              <a:avLst/>
            </a:prstGeom>
          </p:spPr>
        </p:pic>
      </p:grpSp>
      <p:sp>
        <p:nvSpPr>
          <p:cNvPr id="159" name="TextBox 158">
            <a:extLst>
              <a:ext uri="{FF2B5EF4-FFF2-40B4-BE49-F238E27FC236}">
                <a16:creationId xmlns:a16="http://schemas.microsoft.com/office/drawing/2014/main" id="{1F336348-76D6-36BB-A7E3-D64FC64F97D4}"/>
              </a:ext>
            </a:extLst>
          </p:cNvPr>
          <p:cNvSpPr txBox="1"/>
          <p:nvPr/>
        </p:nvSpPr>
        <p:spPr>
          <a:xfrm>
            <a:off x="331694" y="413598"/>
            <a:ext cx="4055035" cy="5447645"/>
          </a:xfrm>
          <a:prstGeom prst="rect">
            <a:avLst/>
          </a:prstGeom>
          <a:noFill/>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B. White paintable acoustical panels</a:t>
            </a:r>
          </a:p>
          <a:p>
            <a:pPr algn="just"/>
            <a:r>
              <a:rPr lang="en-US" sz="2000" dirty="0">
                <a:latin typeface="Times New Roman" panose="02020603050405020304" pitchFamily="18" charset="0"/>
                <a:cs typeface="Times New Roman" panose="02020603050405020304" pitchFamily="18" charset="0"/>
              </a:rPr>
              <a:t>Have a soft textured appearance. Their sizes are manageable and provide installers the flexibility to mount acoustical panels around existing objects. In addition to reducing </a:t>
            </a:r>
            <a:r>
              <a:rPr lang="en-US" sz="2000" b="1" dirty="0">
                <a:latin typeface="Times New Roman" panose="02020603050405020304" pitchFamily="18" charset="0"/>
                <a:cs typeface="Times New Roman" panose="02020603050405020304" pitchFamily="18" charset="0"/>
              </a:rPr>
              <a:t>echo</a:t>
            </a:r>
            <a:r>
              <a:rPr lang="en-US" sz="2000" dirty="0">
                <a:latin typeface="Times New Roman" panose="02020603050405020304" pitchFamily="18" charset="0"/>
                <a:cs typeface="Times New Roman" panose="02020603050405020304" pitchFamily="18" charset="0"/>
              </a:rPr>
              <a:t> and </a:t>
            </a:r>
            <a:r>
              <a:rPr lang="en-US" sz="2000" b="1" dirty="0">
                <a:latin typeface="Times New Roman" panose="02020603050405020304" pitchFamily="18" charset="0"/>
                <a:cs typeface="Times New Roman" panose="02020603050405020304" pitchFamily="18" charset="0"/>
              </a:rPr>
              <a:t>reverberation</a:t>
            </a:r>
            <a:r>
              <a:rPr lang="en-US" sz="2000" dirty="0">
                <a:latin typeface="Times New Roman" panose="02020603050405020304" pitchFamily="18" charset="0"/>
                <a:cs typeface="Times New Roman" panose="02020603050405020304" pitchFamily="18" charset="0"/>
              </a:rPr>
              <a:t>, these acoustical panels are used to create unique designs and patterns. </a:t>
            </a:r>
          </a:p>
          <a:p>
            <a:pPr algn="just"/>
            <a:endParaRPr lang="en-US"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For use in </a:t>
            </a:r>
            <a:r>
              <a:rPr lang="en-US" sz="2000" dirty="0">
                <a:latin typeface="Times New Roman" panose="02020603050405020304" pitchFamily="18" charset="0"/>
                <a:cs typeface="Times New Roman" panose="02020603050405020304" pitchFamily="18" charset="0"/>
              </a:rPr>
              <a:t>recording studios, home theaters, offices, broadcast facilities, telemedicine, conference rooms, restaurants, salons, coffee shops, computer gaming systems or anywhere</a:t>
            </a:r>
          </a:p>
        </p:txBody>
      </p:sp>
      <p:grpSp>
        <p:nvGrpSpPr>
          <p:cNvPr id="160" name="Group 159">
            <a:extLst>
              <a:ext uri="{FF2B5EF4-FFF2-40B4-BE49-F238E27FC236}">
                <a16:creationId xmlns:a16="http://schemas.microsoft.com/office/drawing/2014/main" id="{CACE8413-1386-A26F-8D77-9EE932EAE335}"/>
              </a:ext>
            </a:extLst>
          </p:cNvPr>
          <p:cNvGrpSpPr/>
          <p:nvPr/>
        </p:nvGrpSpPr>
        <p:grpSpPr>
          <a:xfrm>
            <a:off x="472310" y="5876928"/>
            <a:ext cx="8671690" cy="640971"/>
            <a:chOff x="1" y="3274730"/>
            <a:chExt cx="9144001" cy="633910"/>
          </a:xfrm>
        </p:grpSpPr>
        <p:cxnSp>
          <p:nvCxnSpPr>
            <p:cNvPr id="161" name="Straight Connector 160">
              <a:extLst>
                <a:ext uri="{FF2B5EF4-FFF2-40B4-BE49-F238E27FC236}">
                  <a16:creationId xmlns:a16="http://schemas.microsoft.com/office/drawing/2014/main" id="{30755736-41FC-8E15-7729-4C0163CA50B1}"/>
                </a:ext>
              </a:extLst>
            </p:cNvPr>
            <p:cNvCxnSpPr>
              <a:cxnSpLocks/>
            </p:cNvCxnSpPr>
            <p:nvPr/>
          </p:nvCxnSpPr>
          <p:spPr>
            <a:xfrm rot="16200000">
              <a:off x="4572002" y="-1111212"/>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890CC9EB-C634-2BF0-4096-CB12BAD04D8F}"/>
                </a:ext>
              </a:extLst>
            </p:cNvPr>
            <p:cNvCxnSpPr>
              <a:cxnSpLocks/>
            </p:cNvCxnSpPr>
            <p:nvPr/>
          </p:nvCxnSpPr>
          <p:spPr>
            <a:xfrm rot="16200000">
              <a:off x="4572002" y="-1162636"/>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1D37386E-C920-9E56-2960-EFEBEABAF4DD}"/>
                </a:ext>
              </a:extLst>
            </p:cNvPr>
            <p:cNvCxnSpPr>
              <a:cxnSpLocks/>
            </p:cNvCxnSpPr>
            <p:nvPr/>
          </p:nvCxnSpPr>
          <p:spPr>
            <a:xfrm rot="16200000">
              <a:off x="4572002" y="-1224343"/>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0D925D49-5917-6F95-C820-972638CE1FC4}"/>
                </a:ext>
              </a:extLst>
            </p:cNvPr>
            <p:cNvCxnSpPr>
              <a:cxnSpLocks/>
            </p:cNvCxnSpPr>
            <p:nvPr/>
          </p:nvCxnSpPr>
          <p:spPr>
            <a:xfrm rot="16200000">
              <a:off x="4572002" y="-1297271"/>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F80B175-FBE7-93F5-B1C9-CE82593C99C6}"/>
                </a:ext>
              </a:extLst>
            </p:cNvPr>
            <p:cNvCxnSpPr>
              <a:cxnSpLocks/>
            </p:cNvCxnSpPr>
            <p:nvPr/>
          </p:nvCxnSpPr>
          <p:spPr>
            <a:xfrm rot="16200000">
              <a:off x="4572002" y="-905897"/>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09B96F00-7EB9-DA68-573F-7F723B3175EE}"/>
                </a:ext>
              </a:extLst>
            </p:cNvPr>
            <p:cNvCxnSpPr>
              <a:cxnSpLocks/>
            </p:cNvCxnSpPr>
            <p:nvPr/>
          </p:nvCxnSpPr>
          <p:spPr>
            <a:xfrm rot="16200000">
              <a:off x="4572002" y="-957321"/>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FEFCD20F-75B1-7F99-9516-2B8EFCD3E16E}"/>
                </a:ext>
              </a:extLst>
            </p:cNvPr>
            <p:cNvCxnSpPr>
              <a:cxnSpLocks/>
            </p:cNvCxnSpPr>
            <p:nvPr/>
          </p:nvCxnSpPr>
          <p:spPr>
            <a:xfrm rot="16200000">
              <a:off x="4572002" y="-1019028"/>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6CB0B742-B5CD-F020-81AF-DADD6D7966BC}"/>
                </a:ext>
              </a:extLst>
            </p:cNvPr>
            <p:cNvCxnSpPr>
              <a:cxnSpLocks/>
            </p:cNvCxnSpPr>
            <p:nvPr/>
          </p:nvCxnSpPr>
          <p:spPr>
            <a:xfrm rot="16200000">
              <a:off x="4572002" y="-1091956"/>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18B429E1-6E7D-B4BD-0EE6-FD5EF56103ED}"/>
                </a:ext>
              </a:extLst>
            </p:cNvPr>
            <p:cNvCxnSpPr>
              <a:cxnSpLocks/>
            </p:cNvCxnSpPr>
            <p:nvPr/>
          </p:nvCxnSpPr>
          <p:spPr>
            <a:xfrm rot="16200000">
              <a:off x="4572002" y="-663361"/>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FEA97D5-A5E5-E7EA-9D03-2E61AA6979CA}"/>
                </a:ext>
              </a:extLst>
            </p:cNvPr>
            <p:cNvCxnSpPr>
              <a:cxnSpLocks/>
            </p:cNvCxnSpPr>
            <p:nvPr/>
          </p:nvCxnSpPr>
          <p:spPr>
            <a:xfrm rot="16200000">
              <a:off x="4572002" y="-714785"/>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251A9573-67EF-13C0-48AC-82B6128FAD87}"/>
                </a:ext>
              </a:extLst>
            </p:cNvPr>
            <p:cNvCxnSpPr>
              <a:cxnSpLocks/>
            </p:cNvCxnSpPr>
            <p:nvPr/>
          </p:nvCxnSpPr>
          <p:spPr>
            <a:xfrm rot="16200000">
              <a:off x="4572002" y="-776492"/>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45831AF0-D386-1675-0324-A46F8B66F9FF}"/>
                </a:ext>
              </a:extLst>
            </p:cNvPr>
            <p:cNvCxnSpPr>
              <a:cxnSpLocks/>
            </p:cNvCxnSpPr>
            <p:nvPr/>
          </p:nvCxnSpPr>
          <p:spPr>
            <a:xfrm rot="16200000">
              <a:off x="4572002" y="-849420"/>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3" name="Group 172">
            <a:extLst>
              <a:ext uri="{FF2B5EF4-FFF2-40B4-BE49-F238E27FC236}">
                <a16:creationId xmlns:a16="http://schemas.microsoft.com/office/drawing/2014/main" id="{69F84D21-36B2-8C5D-E9EC-E153933DCBD8}"/>
              </a:ext>
            </a:extLst>
          </p:cNvPr>
          <p:cNvGrpSpPr/>
          <p:nvPr/>
        </p:nvGrpSpPr>
        <p:grpSpPr>
          <a:xfrm>
            <a:off x="0" y="5876927"/>
            <a:ext cx="8671690" cy="640971"/>
            <a:chOff x="1" y="3274730"/>
            <a:chExt cx="9144001" cy="633910"/>
          </a:xfrm>
        </p:grpSpPr>
        <p:cxnSp>
          <p:nvCxnSpPr>
            <p:cNvPr id="174" name="Straight Connector 173">
              <a:extLst>
                <a:ext uri="{FF2B5EF4-FFF2-40B4-BE49-F238E27FC236}">
                  <a16:creationId xmlns:a16="http://schemas.microsoft.com/office/drawing/2014/main" id="{31C065AB-2FD5-2A81-97CE-54F0E7573C28}"/>
                </a:ext>
              </a:extLst>
            </p:cNvPr>
            <p:cNvCxnSpPr>
              <a:cxnSpLocks/>
            </p:cNvCxnSpPr>
            <p:nvPr/>
          </p:nvCxnSpPr>
          <p:spPr>
            <a:xfrm rot="16200000">
              <a:off x="4572002" y="-1111212"/>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D4C7D7C7-6110-3098-DD8A-B621EC57F671}"/>
                </a:ext>
              </a:extLst>
            </p:cNvPr>
            <p:cNvCxnSpPr>
              <a:cxnSpLocks/>
            </p:cNvCxnSpPr>
            <p:nvPr/>
          </p:nvCxnSpPr>
          <p:spPr>
            <a:xfrm rot="16200000">
              <a:off x="4572002" y="-1162636"/>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403A11A4-6026-0150-EA62-0BACA9ECF836}"/>
                </a:ext>
              </a:extLst>
            </p:cNvPr>
            <p:cNvCxnSpPr>
              <a:cxnSpLocks/>
            </p:cNvCxnSpPr>
            <p:nvPr/>
          </p:nvCxnSpPr>
          <p:spPr>
            <a:xfrm rot="16200000">
              <a:off x="4572002" y="-1224343"/>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C23B54E8-6550-3EF3-25FA-8532EC2876D1}"/>
                </a:ext>
              </a:extLst>
            </p:cNvPr>
            <p:cNvCxnSpPr>
              <a:cxnSpLocks/>
            </p:cNvCxnSpPr>
            <p:nvPr/>
          </p:nvCxnSpPr>
          <p:spPr>
            <a:xfrm rot="16200000">
              <a:off x="4572002" y="-1297271"/>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AB0E618A-9D2D-A5FE-8A0A-297E90396FBE}"/>
                </a:ext>
              </a:extLst>
            </p:cNvPr>
            <p:cNvCxnSpPr>
              <a:cxnSpLocks/>
            </p:cNvCxnSpPr>
            <p:nvPr/>
          </p:nvCxnSpPr>
          <p:spPr>
            <a:xfrm rot="16200000">
              <a:off x="4572002" y="-905897"/>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1230262B-4A5D-C5AF-276D-764406FD969D}"/>
                </a:ext>
              </a:extLst>
            </p:cNvPr>
            <p:cNvCxnSpPr>
              <a:cxnSpLocks/>
            </p:cNvCxnSpPr>
            <p:nvPr/>
          </p:nvCxnSpPr>
          <p:spPr>
            <a:xfrm rot="16200000">
              <a:off x="4572002" y="-957321"/>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7A36ABD3-1A95-9FC8-3618-265DA7A8ACF9}"/>
                </a:ext>
              </a:extLst>
            </p:cNvPr>
            <p:cNvCxnSpPr>
              <a:cxnSpLocks/>
            </p:cNvCxnSpPr>
            <p:nvPr/>
          </p:nvCxnSpPr>
          <p:spPr>
            <a:xfrm rot="16200000">
              <a:off x="4572002" y="-1019028"/>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10761070-4F80-1D58-2369-75631B20EF19}"/>
                </a:ext>
              </a:extLst>
            </p:cNvPr>
            <p:cNvCxnSpPr>
              <a:cxnSpLocks/>
            </p:cNvCxnSpPr>
            <p:nvPr/>
          </p:nvCxnSpPr>
          <p:spPr>
            <a:xfrm rot="16200000">
              <a:off x="4572002" y="-1091956"/>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D4679D30-0375-F377-7126-1EAD84F4727F}"/>
                </a:ext>
              </a:extLst>
            </p:cNvPr>
            <p:cNvCxnSpPr>
              <a:cxnSpLocks/>
            </p:cNvCxnSpPr>
            <p:nvPr/>
          </p:nvCxnSpPr>
          <p:spPr>
            <a:xfrm rot="16200000">
              <a:off x="4572002" y="-663361"/>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EC7564D8-881B-8736-6A91-76783071DBE1}"/>
                </a:ext>
              </a:extLst>
            </p:cNvPr>
            <p:cNvCxnSpPr>
              <a:cxnSpLocks/>
            </p:cNvCxnSpPr>
            <p:nvPr/>
          </p:nvCxnSpPr>
          <p:spPr>
            <a:xfrm rot="16200000">
              <a:off x="4572002" y="-714785"/>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58192347-6CB1-A5BB-C49A-22B59491F129}"/>
                </a:ext>
              </a:extLst>
            </p:cNvPr>
            <p:cNvCxnSpPr>
              <a:cxnSpLocks/>
            </p:cNvCxnSpPr>
            <p:nvPr/>
          </p:nvCxnSpPr>
          <p:spPr>
            <a:xfrm rot="16200000">
              <a:off x="4572002" y="-776492"/>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085B9192-DC33-1455-2254-85946A04D641}"/>
                </a:ext>
              </a:extLst>
            </p:cNvPr>
            <p:cNvCxnSpPr>
              <a:cxnSpLocks/>
            </p:cNvCxnSpPr>
            <p:nvPr/>
          </p:nvCxnSpPr>
          <p:spPr>
            <a:xfrm rot="16200000">
              <a:off x="4572002" y="-849420"/>
              <a:ext cx="0" cy="91440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
  <TotalTime>10544</TotalTime>
  <Words>1555</Words>
  <Application>Microsoft Office PowerPoint</Application>
  <PresentationFormat>On-screen Show (4:3)</PresentationFormat>
  <Paragraphs>186</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Calisto MT</vt:lpstr>
      <vt:lpstr>Segoe UI Symbol</vt:lpstr>
      <vt:lpstr>Times New Roman</vt:lpstr>
      <vt:lpstr>Trebuchet MS</vt:lpstr>
      <vt:lpstr>Wingdings 2</vt:lpstr>
      <vt:lpstr>Slate</vt:lpstr>
      <vt:lpstr>Acoustic Materials, their Absorption and Reflection of Sound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Concepts of Acoustics</dc:title>
  <dc:creator>Habwir Omar</dc:creator>
  <cp:lastModifiedBy>Habwir Omar</cp:lastModifiedBy>
  <cp:revision>125</cp:revision>
  <dcterms:created xsi:type="dcterms:W3CDTF">2024-02-02T20:50:31Z</dcterms:created>
  <dcterms:modified xsi:type="dcterms:W3CDTF">2025-08-20T07:17:39Z</dcterms:modified>
</cp:coreProperties>
</file>