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273" r:id="rId3"/>
    <p:sldId id="272" r:id="rId4"/>
    <p:sldId id="284" r:id="rId5"/>
    <p:sldId id="271" r:id="rId6"/>
    <p:sldId id="274" r:id="rId7"/>
    <p:sldId id="275" r:id="rId8"/>
    <p:sldId id="257" r:id="rId9"/>
    <p:sldId id="276" r:id="rId10"/>
    <p:sldId id="285" r:id="rId11"/>
    <p:sldId id="277" r:id="rId12"/>
    <p:sldId id="278" r:id="rId13"/>
    <p:sldId id="279" r:id="rId14"/>
    <p:sldId id="280" r:id="rId15"/>
    <p:sldId id="281" r:id="rId16"/>
    <p:sldId id="282" r:id="rId17"/>
    <p:sldId id="283" r:id="rId18"/>
    <p:sldId id="258" r:id="rId19"/>
    <p:sldId id="259" r:id="rId20"/>
    <p:sldId id="286" r:id="rId21"/>
    <p:sldId id="261" r:id="rId22"/>
    <p:sldId id="262" r:id="rId23"/>
    <p:sldId id="263" r:id="rId24"/>
    <p:sldId id="264" r:id="rId25"/>
    <p:sldId id="265" r:id="rId26"/>
    <p:sldId id="266" r:id="rId27"/>
    <p:sldId id="270" r:id="rId28"/>
    <p:sldId id="287" r:id="rId29"/>
    <p:sldId id="288" r:id="rId30"/>
    <p:sldId id="289"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EB"/>
    <a:srgbClr val="852151"/>
    <a:srgbClr val="F0EAED"/>
    <a:srgbClr val="F3E6F4"/>
    <a:srgbClr val="F1E8F2"/>
    <a:srgbClr val="B898A6"/>
    <a:srgbClr val="EFEBEE"/>
    <a:srgbClr val="7F27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94660"/>
  </p:normalViewPr>
  <p:slideViewPr>
    <p:cSldViewPr snapToGrid="0">
      <p:cViewPr varScale="1">
        <p:scale>
          <a:sx n="88" d="100"/>
          <a:sy n="88"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BED6B-9A2C-4E24-A87E-038404FD4F39}"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31773-F7BD-4583-8230-A6742C7F0114}" type="slidenum">
              <a:rPr lang="en-US" smtClean="0"/>
              <a:t>‹#›</a:t>
            </a:fld>
            <a:endParaRPr lang="en-US"/>
          </a:p>
        </p:txBody>
      </p:sp>
    </p:spTree>
    <p:extLst>
      <p:ext uri="{BB962C8B-B14F-4D97-AF65-F5344CB8AC3E}">
        <p14:creationId xmlns:p14="http://schemas.microsoft.com/office/powerpoint/2010/main" val="15794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31773-F7BD-4583-8230-A6742C7F0114}" type="slidenum">
              <a:rPr lang="en-US" smtClean="0"/>
              <a:t>1</a:t>
            </a:fld>
            <a:endParaRPr lang="en-US"/>
          </a:p>
        </p:txBody>
      </p:sp>
    </p:spTree>
    <p:extLst>
      <p:ext uri="{BB962C8B-B14F-4D97-AF65-F5344CB8AC3E}">
        <p14:creationId xmlns:p14="http://schemas.microsoft.com/office/powerpoint/2010/main" val="5643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32</a:t>
            </a:fld>
            <a:endParaRPr lang="en-US"/>
          </a:p>
        </p:txBody>
      </p:sp>
    </p:spTree>
    <p:extLst>
      <p:ext uri="{BB962C8B-B14F-4D97-AF65-F5344CB8AC3E}">
        <p14:creationId xmlns:p14="http://schemas.microsoft.com/office/powerpoint/2010/main" val="364457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13</a:t>
            </a:fld>
            <a:endParaRPr lang="en-US"/>
          </a:p>
        </p:txBody>
      </p:sp>
    </p:spTree>
    <p:extLst>
      <p:ext uri="{BB962C8B-B14F-4D97-AF65-F5344CB8AC3E}">
        <p14:creationId xmlns:p14="http://schemas.microsoft.com/office/powerpoint/2010/main" val="6728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16</a:t>
            </a:fld>
            <a:endParaRPr lang="en-US"/>
          </a:p>
        </p:txBody>
      </p:sp>
    </p:spTree>
    <p:extLst>
      <p:ext uri="{BB962C8B-B14F-4D97-AF65-F5344CB8AC3E}">
        <p14:creationId xmlns:p14="http://schemas.microsoft.com/office/powerpoint/2010/main" val="425510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17</a:t>
            </a:fld>
            <a:endParaRPr lang="en-US"/>
          </a:p>
        </p:txBody>
      </p:sp>
    </p:spTree>
    <p:extLst>
      <p:ext uri="{BB962C8B-B14F-4D97-AF65-F5344CB8AC3E}">
        <p14:creationId xmlns:p14="http://schemas.microsoft.com/office/powerpoint/2010/main" val="255904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27</a:t>
            </a:fld>
            <a:endParaRPr lang="en-US"/>
          </a:p>
        </p:txBody>
      </p:sp>
    </p:spTree>
    <p:extLst>
      <p:ext uri="{BB962C8B-B14F-4D97-AF65-F5344CB8AC3E}">
        <p14:creationId xmlns:p14="http://schemas.microsoft.com/office/powerpoint/2010/main" val="153498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28</a:t>
            </a:fld>
            <a:endParaRPr lang="en-US"/>
          </a:p>
        </p:txBody>
      </p:sp>
    </p:spTree>
    <p:extLst>
      <p:ext uri="{BB962C8B-B14F-4D97-AF65-F5344CB8AC3E}">
        <p14:creationId xmlns:p14="http://schemas.microsoft.com/office/powerpoint/2010/main" val="356427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29</a:t>
            </a:fld>
            <a:endParaRPr lang="en-US"/>
          </a:p>
        </p:txBody>
      </p:sp>
    </p:spTree>
    <p:extLst>
      <p:ext uri="{BB962C8B-B14F-4D97-AF65-F5344CB8AC3E}">
        <p14:creationId xmlns:p14="http://schemas.microsoft.com/office/powerpoint/2010/main" val="191594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30</a:t>
            </a:fld>
            <a:endParaRPr lang="en-US"/>
          </a:p>
        </p:txBody>
      </p:sp>
    </p:spTree>
    <p:extLst>
      <p:ext uri="{BB962C8B-B14F-4D97-AF65-F5344CB8AC3E}">
        <p14:creationId xmlns:p14="http://schemas.microsoft.com/office/powerpoint/2010/main" val="59284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E0A1B-C11A-47E2-BD47-F4F8F59AD6A5}" type="slidenum">
              <a:rPr lang="en-US" smtClean="0"/>
              <a:t>31</a:t>
            </a:fld>
            <a:endParaRPr lang="en-US"/>
          </a:p>
        </p:txBody>
      </p:sp>
    </p:spTree>
    <p:extLst>
      <p:ext uri="{BB962C8B-B14F-4D97-AF65-F5344CB8AC3E}">
        <p14:creationId xmlns:p14="http://schemas.microsoft.com/office/powerpoint/2010/main" val="71938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EB9E-6A88-AA71-5257-34C90BE0D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F0878-B70C-F9E5-137C-93062F62D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480B04-C4C6-6524-6CB6-ACAC5D7519BA}"/>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4A92EECB-4433-D4C2-5B28-F8D7D855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A5D7E-3E26-FA9A-6AC9-F4F60E3E2C3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99955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278C-F956-7294-1D59-34EDF3F67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38D71-DA81-FAF8-9335-CFF212DBF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6A2C3-0BA9-D221-1D3B-8DE7F37A20BC}"/>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B7D17600-B400-489F-F94C-A32A4317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71372-770B-64C6-FCE4-703C3E343F69}"/>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05040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62C35-CFED-D610-B88F-373D63037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C1F50-1A90-469E-AC3C-86E66402B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71960-81CD-114F-C9B5-D16E42564E19}"/>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A36CB0A6-C313-BF2B-1FB9-335999E1F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EB347-73D8-38CC-A548-68BA1024EA4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2905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7FCE-2A23-38AC-95A0-3705A02ED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867DA-2961-0739-8D70-5EBC9435F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96E78-DCD1-1D60-066B-76923C051D6E}"/>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60E8DE4C-A3C4-9C69-35AC-1C122ECBB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D153E-0B51-AA91-DA2E-A673757159F1}"/>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78235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04E-7D30-2174-9BAF-1CD503206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1851F-369E-FAA0-224F-E085F0A75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D2C6F-47D9-4851-6E5A-C0D5AF16B1A9}"/>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4F5BB198-B5B2-F3D6-5A3F-7575BDCDC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4615B-A59B-21D3-4614-0F215D28B45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9674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F180-5171-1ED4-6C8C-268E64BB5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42959-900A-BE60-89CD-028828419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1B732-4E97-BDCF-6AA6-711ABBDE7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A70A9-BB3A-3D14-8D6D-A6053903D74C}"/>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6" name="Footer Placeholder 5">
            <a:extLst>
              <a:ext uri="{FF2B5EF4-FFF2-40B4-BE49-F238E27FC236}">
                <a16:creationId xmlns:a16="http://schemas.microsoft.com/office/drawing/2014/main" id="{7BA914AB-AC38-5219-28CA-C5B5CE21D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EF3C1-8F2A-8D61-F87C-538ECCB465B2}"/>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825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A406-34A3-F010-B924-0550FD8F66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7F190-A1BE-C5D7-FBAD-432080069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DAA57-CCDC-4FEC-C0C5-E81D1A9D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932-B297-1B8E-BC3E-8FE9CFFA3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257A5-3EC9-E2AC-0AC9-E3781F76A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9C2F8-416F-41B6-6724-B824E97DEBF0}"/>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8" name="Footer Placeholder 7">
            <a:extLst>
              <a:ext uri="{FF2B5EF4-FFF2-40B4-BE49-F238E27FC236}">
                <a16:creationId xmlns:a16="http://schemas.microsoft.com/office/drawing/2014/main" id="{AEE38892-39E8-D924-E786-27D26C415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86876A-A044-4F98-D97A-DB874D94B594}"/>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1031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8CA-8C61-C071-4C52-D0D73E42F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21B7C2-1002-440E-53B3-891B78DD5823}"/>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4" name="Footer Placeholder 3">
            <a:extLst>
              <a:ext uri="{FF2B5EF4-FFF2-40B4-BE49-F238E27FC236}">
                <a16:creationId xmlns:a16="http://schemas.microsoft.com/office/drawing/2014/main" id="{19E1C78F-6B9B-0919-BB5C-A840ED8B6C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A0EFE0-6F78-316F-6E8D-B0BB430E28D6}"/>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94990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77F17-E33B-B33F-7FBC-4425CD0A75DB}"/>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3" name="Footer Placeholder 2">
            <a:extLst>
              <a:ext uri="{FF2B5EF4-FFF2-40B4-BE49-F238E27FC236}">
                <a16:creationId xmlns:a16="http://schemas.microsoft.com/office/drawing/2014/main" id="{3EF4CDE5-8CBB-D837-7F18-63052458D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086A57-77DE-CDF9-3B7C-9FFBF9EBE15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38662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6F6D-AF04-13B3-D386-F3752F458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80220-AE17-8AB8-5DAF-9DEA218FD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6E799-BC6F-6A33-431B-81954FC4D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4AAA6-E02E-7D5B-F9ED-C1052E2E856F}"/>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6" name="Footer Placeholder 5">
            <a:extLst>
              <a:ext uri="{FF2B5EF4-FFF2-40B4-BE49-F238E27FC236}">
                <a16:creationId xmlns:a16="http://schemas.microsoft.com/office/drawing/2014/main" id="{F7D235C7-90C2-6185-E147-73B2979A4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D4FC0-0E8E-612C-3C83-993CECC84B88}"/>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74214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A80-42A2-1FF9-BC3D-5FA78AB56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17188-7E76-41E3-7DEA-743295795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79FF8-470B-DD11-7077-776360A8E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4FC00-DD57-21D9-60CD-19D6F55C8D01}"/>
              </a:ext>
            </a:extLst>
          </p:cNvPr>
          <p:cNvSpPr>
            <a:spLocks noGrp="1"/>
          </p:cNvSpPr>
          <p:nvPr>
            <p:ph type="dt" sz="half" idx="10"/>
          </p:nvPr>
        </p:nvSpPr>
        <p:spPr/>
        <p:txBody>
          <a:bodyPr/>
          <a:lstStyle/>
          <a:p>
            <a:fld id="{4D39EE25-EEDC-4030-BE2E-7D1DCD1836BE}" type="datetimeFigureOut">
              <a:rPr lang="en-US" smtClean="0"/>
              <a:t>11/26/2025</a:t>
            </a:fld>
            <a:endParaRPr lang="en-US"/>
          </a:p>
        </p:txBody>
      </p:sp>
      <p:sp>
        <p:nvSpPr>
          <p:cNvPr id="6" name="Footer Placeholder 5">
            <a:extLst>
              <a:ext uri="{FF2B5EF4-FFF2-40B4-BE49-F238E27FC236}">
                <a16:creationId xmlns:a16="http://schemas.microsoft.com/office/drawing/2014/main" id="{BEBF2425-1EC7-4C9F-AEC5-317DA9B8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FCFBF-D49F-6B8A-4490-1C369CF7E7FD}"/>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50835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6E247-42D4-98F8-0BC0-A1717CCD7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F741A-F3F8-6734-5C14-97885A631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3A23B-21DD-7EEE-BF49-E550B7A8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9EE25-EEDC-4030-BE2E-7D1DCD1836BE}" type="datetimeFigureOut">
              <a:rPr lang="en-US" smtClean="0"/>
              <a:t>11/26/2025</a:t>
            </a:fld>
            <a:endParaRPr lang="en-US"/>
          </a:p>
        </p:txBody>
      </p:sp>
      <p:sp>
        <p:nvSpPr>
          <p:cNvPr id="5" name="Footer Placeholder 4">
            <a:extLst>
              <a:ext uri="{FF2B5EF4-FFF2-40B4-BE49-F238E27FC236}">
                <a16:creationId xmlns:a16="http://schemas.microsoft.com/office/drawing/2014/main" id="{BD5C64A4-FD4C-1E68-12EB-9202AF90F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688F66-23FD-D53F-409E-E97A48741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1BEA9-2997-4956-A14F-58273F9FF3DA}" type="slidenum">
              <a:rPr lang="en-US" smtClean="0"/>
              <a:t>‹#›</a:t>
            </a:fld>
            <a:endParaRPr lang="en-US"/>
          </a:p>
        </p:txBody>
      </p:sp>
    </p:spTree>
    <p:extLst>
      <p:ext uri="{BB962C8B-B14F-4D97-AF65-F5344CB8AC3E}">
        <p14:creationId xmlns:p14="http://schemas.microsoft.com/office/powerpoint/2010/main" val="111228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24.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jpe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28.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jp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jpe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jpe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40.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image" Target="../media/image41.jpe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43.jpeg"/><Relationship Id="rId10" Type="http://schemas.openxmlformats.org/officeDocument/2006/relationships/image" Target="../media/image6.png"/><Relationship Id="rId4" Type="http://schemas.openxmlformats.org/officeDocument/2006/relationships/image" Target="../media/image42.jpe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3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42A89-3325-068F-D80C-FD710EB4889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B916404-5DA0-31A7-9B5C-9284AA5986F2}"/>
              </a:ext>
            </a:extLst>
          </p:cNvPr>
          <p:cNvSpPr>
            <a:spLocks noGrp="1"/>
          </p:cNvSpPr>
          <p:nvPr>
            <p:ph type="ctrTitle"/>
          </p:nvPr>
        </p:nvSpPr>
        <p:spPr>
          <a:xfrm>
            <a:off x="1478616" y="1401751"/>
            <a:ext cx="9144000" cy="1612236"/>
          </a:xfrm>
        </p:spPr>
        <p:txBody>
          <a:bodyPr>
            <a:normAutofit fontScale="90000"/>
          </a:bodyPr>
          <a:lstStyle/>
          <a:p>
            <a:r>
              <a:rPr lang="en-US" sz="6600" dirty="0">
                <a:latin typeface="Times New Roman" panose="02020603050405020304" pitchFamily="18" charset="0"/>
                <a:cs typeface="Times New Roman" panose="02020603050405020304" pitchFamily="18" charset="0"/>
              </a:rPr>
              <a:t>Non-verbal Communication</a:t>
            </a:r>
            <a:endParaRPr lang="en-US" sz="6600" dirty="0"/>
          </a:p>
        </p:txBody>
      </p:sp>
      <p:sp>
        <p:nvSpPr>
          <p:cNvPr id="27" name="Subtitle 26">
            <a:extLst>
              <a:ext uri="{FF2B5EF4-FFF2-40B4-BE49-F238E27FC236}">
                <a16:creationId xmlns:a16="http://schemas.microsoft.com/office/drawing/2014/main" id="{ED9645B5-2985-6A6B-F3AC-129589FA2C7A}"/>
              </a:ext>
            </a:extLst>
          </p:cNvPr>
          <p:cNvSpPr>
            <a:spLocks noGrp="1"/>
          </p:cNvSpPr>
          <p:nvPr>
            <p:ph type="subTitle" idx="1"/>
          </p:nvPr>
        </p:nvSpPr>
        <p:spPr>
          <a:xfrm>
            <a:off x="1478616" y="4127538"/>
            <a:ext cx="9144000" cy="937662"/>
          </a:xfrm>
        </p:spPr>
        <p:txBody>
          <a:bodyPr/>
          <a:lstStyle/>
          <a:p>
            <a:r>
              <a:rPr lang="en-US" dirty="0">
                <a:latin typeface="Times New Roman" panose="02020603050405020304" pitchFamily="18" charset="0"/>
                <a:cs typeface="Times New Roman" panose="02020603050405020304" pitchFamily="18" charset="0"/>
              </a:rPr>
              <a:t>Business and Professional Speaking </a:t>
            </a:r>
          </a:p>
        </p:txBody>
      </p:sp>
      <p:sp>
        <p:nvSpPr>
          <p:cNvPr id="33" name="TextBox 32">
            <a:extLst>
              <a:ext uri="{FF2B5EF4-FFF2-40B4-BE49-F238E27FC236}">
                <a16:creationId xmlns:a16="http://schemas.microsoft.com/office/drawing/2014/main" id="{2942A3EC-FCB2-16E5-057C-76CB032B9F2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sp>
        <p:nvSpPr>
          <p:cNvPr id="65" name="TextBox 64">
            <a:extLst>
              <a:ext uri="{FF2B5EF4-FFF2-40B4-BE49-F238E27FC236}">
                <a16:creationId xmlns:a16="http://schemas.microsoft.com/office/drawing/2014/main" id="{1B605302-976B-66A1-6C6A-39181D7577BD}"/>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66" name="Group 65">
            <a:extLst>
              <a:ext uri="{FF2B5EF4-FFF2-40B4-BE49-F238E27FC236}">
                <a16:creationId xmlns:a16="http://schemas.microsoft.com/office/drawing/2014/main" id="{4882E082-9F27-6FF1-14F2-6B808196DA97}"/>
              </a:ext>
            </a:extLst>
          </p:cNvPr>
          <p:cNvGrpSpPr/>
          <p:nvPr/>
        </p:nvGrpSpPr>
        <p:grpSpPr>
          <a:xfrm>
            <a:off x="0" y="-127513"/>
            <a:ext cx="12192000" cy="1517499"/>
            <a:chOff x="0" y="-127513"/>
            <a:chExt cx="12192000" cy="1517499"/>
          </a:xfrm>
        </p:grpSpPr>
        <p:grpSp>
          <p:nvGrpSpPr>
            <p:cNvPr id="67" name="Group 66">
              <a:extLst>
                <a:ext uri="{FF2B5EF4-FFF2-40B4-BE49-F238E27FC236}">
                  <a16:creationId xmlns:a16="http://schemas.microsoft.com/office/drawing/2014/main" id="{0D692EDA-EF7A-905D-E529-095CAE345453}"/>
                </a:ext>
              </a:extLst>
            </p:cNvPr>
            <p:cNvGrpSpPr/>
            <p:nvPr/>
          </p:nvGrpSpPr>
          <p:grpSpPr>
            <a:xfrm>
              <a:off x="0" y="-127513"/>
              <a:ext cx="7064829" cy="1517499"/>
              <a:chOff x="0" y="-127513"/>
              <a:chExt cx="7064829" cy="1517499"/>
            </a:xfrm>
          </p:grpSpPr>
          <p:pic>
            <p:nvPicPr>
              <p:cNvPr id="69" name="Picture 68">
                <a:extLst>
                  <a:ext uri="{FF2B5EF4-FFF2-40B4-BE49-F238E27FC236}">
                    <a16:creationId xmlns:a16="http://schemas.microsoft.com/office/drawing/2014/main" id="{65C6758B-0F1E-A6D0-772E-887AE52B0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70" name="TextBox 69">
                <a:extLst>
                  <a:ext uri="{FF2B5EF4-FFF2-40B4-BE49-F238E27FC236}">
                    <a16:creationId xmlns:a16="http://schemas.microsoft.com/office/drawing/2014/main" id="{F2CCD70F-1109-FE09-9686-98759EC36853}"/>
                  </a:ext>
                </a:extLst>
              </p:cNvPr>
              <p:cNvSpPr txBox="1"/>
              <p:nvPr/>
            </p:nvSpPr>
            <p:spPr>
              <a:xfrm>
                <a:off x="1478616" y="238419"/>
                <a:ext cx="5586213" cy="646331"/>
              </a:xfrm>
              <a:prstGeom prst="rect">
                <a:avLst/>
              </a:prstGeom>
              <a:noFill/>
            </p:spPr>
            <p:txBody>
              <a:bodyPr wrap="square" rtlCol="0">
                <a:spAutoFit/>
              </a:bodyPr>
              <a:lstStyle/>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Tishk International University</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Faculty of Administrative Sciences and Economics</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Business and Management Department</a:t>
                </a:r>
              </a:p>
            </p:txBody>
          </p:sp>
        </p:grpSp>
        <p:cxnSp>
          <p:nvCxnSpPr>
            <p:cNvPr id="68" name="Straight Connector 67">
              <a:extLst>
                <a:ext uri="{FF2B5EF4-FFF2-40B4-BE49-F238E27FC236}">
                  <a16:creationId xmlns:a16="http://schemas.microsoft.com/office/drawing/2014/main" id="{F48D4D13-F8DD-51DE-54B3-15AA3CC53E03}"/>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6FA2E7C-4627-ABA6-F9E0-3044E5830256}"/>
              </a:ext>
            </a:extLst>
          </p:cNvPr>
          <p:cNvGrpSpPr/>
          <p:nvPr/>
        </p:nvGrpSpPr>
        <p:grpSpPr>
          <a:xfrm>
            <a:off x="0" y="5908403"/>
            <a:ext cx="12192000" cy="949597"/>
            <a:chOff x="0" y="5908403"/>
            <a:chExt cx="12192000" cy="949597"/>
          </a:xfrm>
        </p:grpSpPr>
        <p:cxnSp>
          <p:nvCxnSpPr>
            <p:cNvPr id="45" name="Straight Connector 44">
              <a:extLst>
                <a:ext uri="{FF2B5EF4-FFF2-40B4-BE49-F238E27FC236}">
                  <a16:creationId xmlns:a16="http://schemas.microsoft.com/office/drawing/2014/main" id="{0E5A2E3F-F8B2-F6AF-57AD-5BE8C9FF66DF}"/>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4CF71D6-66DB-7727-9DA3-F225E65A28BB}"/>
                </a:ext>
              </a:extLst>
            </p:cNvPr>
            <p:cNvGrpSpPr/>
            <p:nvPr/>
          </p:nvGrpSpPr>
          <p:grpSpPr>
            <a:xfrm>
              <a:off x="1847415" y="5969407"/>
              <a:ext cx="8497169" cy="888593"/>
              <a:chOff x="1288939" y="5997032"/>
              <a:chExt cx="8497169" cy="888593"/>
            </a:xfrm>
          </p:grpSpPr>
          <p:pic>
            <p:nvPicPr>
              <p:cNvPr id="47" name="Picture 46">
                <a:extLst>
                  <a:ext uri="{FF2B5EF4-FFF2-40B4-BE49-F238E27FC236}">
                    <a16:creationId xmlns:a16="http://schemas.microsoft.com/office/drawing/2014/main" id="{D14BE1A0-C598-F170-32BF-2D8979FA859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9" name="Group 18">
                <a:extLst>
                  <a:ext uri="{FF2B5EF4-FFF2-40B4-BE49-F238E27FC236}">
                    <a16:creationId xmlns:a16="http://schemas.microsoft.com/office/drawing/2014/main" id="{4C583F2C-B1BE-4437-26F1-7C0F25247A31}"/>
                  </a:ext>
                </a:extLst>
              </p:cNvPr>
              <p:cNvGrpSpPr/>
              <p:nvPr/>
            </p:nvGrpSpPr>
            <p:grpSpPr>
              <a:xfrm>
                <a:off x="1288939" y="5997032"/>
                <a:ext cx="6760541" cy="888593"/>
                <a:chOff x="1288939" y="5997032"/>
                <a:chExt cx="6760541" cy="888593"/>
              </a:xfrm>
            </p:grpSpPr>
            <p:pic>
              <p:nvPicPr>
                <p:cNvPr id="5" name="Picture 4">
                  <a:extLst>
                    <a:ext uri="{FF2B5EF4-FFF2-40B4-BE49-F238E27FC236}">
                      <a16:creationId xmlns:a16="http://schemas.microsoft.com/office/drawing/2014/main" id="{1CE4613A-ED3F-747A-EDEC-705C0F3D1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46" name="Picture 45">
                  <a:extLst>
                    <a:ext uri="{FF2B5EF4-FFF2-40B4-BE49-F238E27FC236}">
                      <a16:creationId xmlns:a16="http://schemas.microsoft.com/office/drawing/2014/main" id="{F26C8A8B-842D-D002-EF5A-C53BD9802EB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48" name="Picture 47">
                  <a:extLst>
                    <a:ext uri="{FF2B5EF4-FFF2-40B4-BE49-F238E27FC236}">
                      <a16:creationId xmlns:a16="http://schemas.microsoft.com/office/drawing/2014/main" id="{4B091BD5-95DF-158C-24EE-27C73E4C426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49" name="Picture 48">
                  <a:extLst>
                    <a:ext uri="{FF2B5EF4-FFF2-40B4-BE49-F238E27FC236}">
                      <a16:creationId xmlns:a16="http://schemas.microsoft.com/office/drawing/2014/main" id="{8AE91289-D525-DBFB-5993-E06262AB7C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50" name="Picture 49">
                  <a:extLst>
                    <a:ext uri="{FF2B5EF4-FFF2-40B4-BE49-F238E27FC236}">
                      <a16:creationId xmlns:a16="http://schemas.microsoft.com/office/drawing/2014/main" id="{736943CE-3FFD-A9A0-563A-8329B30B6DA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7" name="Picture 6">
                  <a:extLst>
                    <a:ext uri="{FF2B5EF4-FFF2-40B4-BE49-F238E27FC236}">
                      <a16:creationId xmlns:a16="http://schemas.microsoft.com/office/drawing/2014/main" id="{D977F876-94C3-4CD7-121E-196B26515EBE}"/>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1" name="Picture 10">
                  <a:extLst>
                    <a:ext uri="{FF2B5EF4-FFF2-40B4-BE49-F238E27FC236}">
                      <a16:creationId xmlns:a16="http://schemas.microsoft.com/office/drawing/2014/main" id="{4D1DA721-D9EF-247C-F43C-8566ADDB74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16632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456E1-9B1D-470E-8F0B-4889C4412DA0}"/>
              </a:ext>
            </a:extLst>
          </p:cNvPr>
          <p:cNvSpPr/>
          <p:nvPr/>
        </p:nvSpPr>
        <p:spPr>
          <a:xfrm>
            <a:off x="1632110" y="1417640"/>
            <a:ext cx="5373668" cy="4247317"/>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Nonverbal communication is always moving and changing.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can’t look at just one gesture and know what it means — you must look at the whole situation.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If someone raises their eyebrows, it could mean they’re surprised, confused, or questioning something.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don’t know which meaning is correct until you see their facial expression, tone, or the situation they’re in.</a:t>
            </a:r>
          </a:p>
        </p:txBody>
      </p:sp>
      <p:pic>
        <p:nvPicPr>
          <p:cNvPr id="9" name="Picture 8">
            <a:extLst>
              <a:ext uri="{FF2B5EF4-FFF2-40B4-BE49-F238E27FC236}">
                <a16:creationId xmlns:a16="http://schemas.microsoft.com/office/drawing/2014/main" id="{FE72448F-A2E8-438C-ADD1-0CEF2E92F7B1}"/>
              </a:ext>
            </a:extLst>
          </p:cNvPr>
          <p:cNvPicPr>
            <a:picLocks noChangeAspect="1"/>
          </p:cNvPicPr>
          <p:nvPr/>
        </p:nvPicPr>
        <p:blipFill rotWithShape="1">
          <a:blip r:embed="rId2"/>
          <a:srcRect l="23999" t="8398" r="25289" b="7615"/>
          <a:stretch/>
        </p:blipFill>
        <p:spPr>
          <a:xfrm>
            <a:off x="7135661" y="1417640"/>
            <a:ext cx="2956142" cy="4471532"/>
          </a:xfrm>
          <a:prstGeom prst="rect">
            <a:avLst/>
          </a:prstGeom>
        </p:spPr>
      </p:pic>
      <p:sp>
        <p:nvSpPr>
          <p:cNvPr id="4" name="Title 3">
            <a:extLst>
              <a:ext uri="{FF2B5EF4-FFF2-40B4-BE49-F238E27FC236}">
                <a16:creationId xmlns:a16="http://schemas.microsoft.com/office/drawing/2014/main" id="{0E2E1ACE-7CC6-4FEE-B8AD-F545400617BA}"/>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Nonverbal Communication Is </a:t>
            </a:r>
            <a:r>
              <a:rPr lang="en-US" b="1" dirty="0">
                <a:highlight>
                  <a:srgbClr val="FFFF00"/>
                </a:highlight>
                <a:latin typeface="Times New Roman" panose="02020603050405020304" pitchFamily="18" charset="0"/>
                <a:cs typeface="Times New Roman" panose="02020603050405020304" pitchFamily="18" charset="0"/>
              </a:rPr>
              <a:t>Fluid</a:t>
            </a:r>
            <a:br>
              <a:rPr lang="en-US" b="1" dirty="0">
                <a:highlight>
                  <a:srgbClr val="FFFF00"/>
                </a:highlight>
                <a:latin typeface="Times New Roman" panose="02020603050405020304" pitchFamily="18" charset="0"/>
                <a:cs typeface="Times New Roman" panose="02020603050405020304" pitchFamily="18" charset="0"/>
              </a:rPr>
            </a:br>
            <a:endParaRPr lang="en-US" dirty="0"/>
          </a:p>
        </p:txBody>
      </p:sp>
      <p:sp>
        <p:nvSpPr>
          <p:cNvPr id="20" name="TextBox 19">
            <a:extLst>
              <a:ext uri="{FF2B5EF4-FFF2-40B4-BE49-F238E27FC236}">
                <a16:creationId xmlns:a16="http://schemas.microsoft.com/office/drawing/2014/main" id="{210CFC98-9122-40C6-B875-B18D016380E2}"/>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21" name="Group 20">
            <a:extLst>
              <a:ext uri="{FF2B5EF4-FFF2-40B4-BE49-F238E27FC236}">
                <a16:creationId xmlns:a16="http://schemas.microsoft.com/office/drawing/2014/main" id="{EB02FD09-2F4B-41CD-859B-396617B602C4}"/>
              </a:ext>
            </a:extLst>
          </p:cNvPr>
          <p:cNvGrpSpPr/>
          <p:nvPr/>
        </p:nvGrpSpPr>
        <p:grpSpPr>
          <a:xfrm>
            <a:off x="0" y="5908403"/>
            <a:ext cx="12192000" cy="949597"/>
            <a:chOff x="0" y="5908403"/>
            <a:chExt cx="12192000" cy="949597"/>
          </a:xfrm>
        </p:grpSpPr>
        <p:cxnSp>
          <p:nvCxnSpPr>
            <p:cNvPr id="22" name="Straight Connector 21">
              <a:extLst>
                <a:ext uri="{FF2B5EF4-FFF2-40B4-BE49-F238E27FC236}">
                  <a16:creationId xmlns:a16="http://schemas.microsoft.com/office/drawing/2014/main" id="{E302FD0B-C40B-424B-9AED-93C91735DC9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856A8D6-A82C-4F6D-8923-9A7A54069490}"/>
                </a:ext>
              </a:extLst>
            </p:cNvPr>
            <p:cNvGrpSpPr/>
            <p:nvPr/>
          </p:nvGrpSpPr>
          <p:grpSpPr>
            <a:xfrm>
              <a:off x="1847415" y="5969407"/>
              <a:ext cx="8497169" cy="888593"/>
              <a:chOff x="1288939" y="5997032"/>
              <a:chExt cx="8497169" cy="888593"/>
            </a:xfrm>
          </p:grpSpPr>
          <p:pic>
            <p:nvPicPr>
              <p:cNvPr id="24" name="Picture 23">
                <a:extLst>
                  <a:ext uri="{FF2B5EF4-FFF2-40B4-BE49-F238E27FC236}">
                    <a16:creationId xmlns:a16="http://schemas.microsoft.com/office/drawing/2014/main" id="{64749987-B19E-4DC5-B02A-E5C403A445D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25" name="Group 24">
                <a:extLst>
                  <a:ext uri="{FF2B5EF4-FFF2-40B4-BE49-F238E27FC236}">
                    <a16:creationId xmlns:a16="http://schemas.microsoft.com/office/drawing/2014/main" id="{42B94D17-9715-44CC-BDE9-009CA7DC9FD9}"/>
                  </a:ext>
                </a:extLst>
              </p:cNvPr>
              <p:cNvGrpSpPr/>
              <p:nvPr/>
            </p:nvGrpSpPr>
            <p:grpSpPr>
              <a:xfrm>
                <a:off x="1288939" y="5997032"/>
                <a:ext cx="6760541" cy="888593"/>
                <a:chOff x="1288939" y="5997032"/>
                <a:chExt cx="6760541" cy="888593"/>
              </a:xfrm>
            </p:grpSpPr>
            <p:pic>
              <p:nvPicPr>
                <p:cNvPr id="26" name="Picture 25">
                  <a:extLst>
                    <a:ext uri="{FF2B5EF4-FFF2-40B4-BE49-F238E27FC236}">
                      <a16:creationId xmlns:a16="http://schemas.microsoft.com/office/drawing/2014/main" id="{AB035AC3-74C7-426A-AEAE-949253700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27" name="Picture 26">
                  <a:extLst>
                    <a:ext uri="{FF2B5EF4-FFF2-40B4-BE49-F238E27FC236}">
                      <a16:creationId xmlns:a16="http://schemas.microsoft.com/office/drawing/2014/main" id="{85C66889-EDEC-497C-BFB0-891D830FE43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28" name="Picture 27">
                  <a:extLst>
                    <a:ext uri="{FF2B5EF4-FFF2-40B4-BE49-F238E27FC236}">
                      <a16:creationId xmlns:a16="http://schemas.microsoft.com/office/drawing/2014/main" id="{7648DFB6-E139-4735-8400-8001755E270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29" name="Picture 28">
                  <a:extLst>
                    <a:ext uri="{FF2B5EF4-FFF2-40B4-BE49-F238E27FC236}">
                      <a16:creationId xmlns:a16="http://schemas.microsoft.com/office/drawing/2014/main" id="{14D30ACA-7624-4ABE-B2A9-5865E0B5B7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30" name="Picture 29">
                  <a:extLst>
                    <a:ext uri="{FF2B5EF4-FFF2-40B4-BE49-F238E27FC236}">
                      <a16:creationId xmlns:a16="http://schemas.microsoft.com/office/drawing/2014/main" id="{953D36AA-D7E5-4795-98FC-E187AB114E0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31" name="Picture 30">
                  <a:extLst>
                    <a:ext uri="{FF2B5EF4-FFF2-40B4-BE49-F238E27FC236}">
                      <a16:creationId xmlns:a16="http://schemas.microsoft.com/office/drawing/2014/main" id="{059EADE8-0B38-4834-A019-6E002D02F31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32" name="Picture 31">
                  <a:extLst>
                    <a:ext uri="{FF2B5EF4-FFF2-40B4-BE49-F238E27FC236}">
                      <a16:creationId xmlns:a16="http://schemas.microsoft.com/office/drawing/2014/main" id="{D2E15344-FE73-4FDF-A286-3C5A6B3FC1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48670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pPr>
              <a:lnSpc>
                <a:spcPts val="7300"/>
              </a:lnSpc>
            </a:pPr>
            <a:r>
              <a:rPr lang="en-US" sz="3200" b="1" dirty="0">
                <a:latin typeface="Times New Roman" panose="02020603050405020304" pitchFamily="18" charset="0"/>
                <a:ea typeface="Kanit" pitchFamily="34" charset="-122"/>
                <a:cs typeface="Times New Roman" panose="02020603050405020304" pitchFamily="18" charset="0"/>
              </a:rPr>
              <a:t>Nonverbal Communication Is </a:t>
            </a:r>
            <a:r>
              <a:rPr lang="en-US" sz="3200" b="1" dirty="0">
                <a:highlight>
                  <a:srgbClr val="FFFF00"/>
                </a:highlight>
                <a:latin typeface="Times New Roman" panose="02020603050405020304" pitchFamily="18" charset="0"/>
                <a:ea typeface="Kanit" pitchFamily="34" charset="-122"/>
                <a:cs typeface="Times New Roman" panose="02020603050405020304" pitchFamily="18" charset="0"/>
              </a:rPr>
              <a:t>Irreversible</a:t>
            </a:r>
          </a:p>
        </p:txBody>
      </p:sp>
      <p:sp>
        <p:nvSpPr>
          <p:cNvPr id="8" name="Rectangle 7">
            <a:extLst>
              <a:ext uri="{FF2B5EF4-FFF2-40B4-BE49-F238E27FC236}">
                <a16:creationId xmlns:a16="http://schemas.microsoft.com/office/drawing/2014/main" id="{599456E1-9B1D-470E-8F0B-4889C4412DA0}"/>
              </a:ext>
            </a:extLst>
          </p:cNvPr>
          <p:cNvSpPr/>
          <p:nvPr/>
        </p:nvSpPr>
        <p:spPr>
          <a:xfrm>
            <a:off x="1642997" y="1885478"/>
            <a:ext cx="5718133" cy="3785652"/>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Once people see your body language, they remember it.</a:t>
            </a:r>
          </a:p>
          <a:p>
            <a:endParaRPr lang="en-US" dirty="0">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You cannot “undo” how it made them feel.</a:t>
            </a:r>
          </a:p>
          <a:p>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(LIKE THE WRITTEN COMMUNICATION) </a:t>
            </a: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an employee rolls their eyes when the manager gives instructions, even if he/she say “I didn’t mean it,” the manager already feels disrespected.</a:t>
            </a:r>
          </a:p>
        </p:txBody>
      </p:sp>
      <p:pic>
        <p:nvPicPr>
          <p:cNvPr id="3074" name="Picture 2" descr="Eye Roll girl pop art retro vector illustration. Comic book style ...">
            <a:extLst>
              <a:ext uri="{FF2B5EF4-FFF2-40B4-BE49-F238E27FC236}">
                <a16:creationId xmlns:a16="http://schemas.microsoft.com/office/drawing/2014/main" id="{F8E3F988-7733-48F3-9FEF-4D6FFE5B76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16" t="3471" r="3790"/>
          <a:stretch/>
        </p:blipFill>
        <p:spPr bwMode="auto">
          <a:xfrm>
            <a:off x="7586598" y="1689414"/>
            <a:ext cx="2818356" cy="3839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533E00-C6A8-4BEB-89C8-5B03E9AEF889}"/>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AF93C8C6-F17B-4A76-8E16-9289F2C352BE}"/>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52441E6E-1608-4C7F-9781-49C1C924591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9322E69-D7E8-4FC1-B691-982F9A3C86D5}"/>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E8F04E96-8E0B-4057-87D1-96B46865432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39EA7CA1-0F1A-4202-99F9-F05F3AEA83FF}"/>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490ECF92-103B-4EFB-890A-1A58092F7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EAC79967-32C3-48F1-83A1-F28F08F2F57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32430E03-50A2-45EE-A97E-858039E8328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7B148B05-739E-4D22-AFE6-632E871B41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9ED57366-7F93-479D-B22D-EBEFA1A4C4D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A59EC46A-4463-4B76-82CF-7F143545807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30B82889-8EF1-4CBE-9D03-9C494691E9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15648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415" y="215194"/>
            <a:ext cx="8722513" cy="1143000"/>
          </a:xfrm>
        </p:spPr>
        <p:txBody>
          <a:bodyPr>
            <a:noAutofit/>
          </a:bodyPr>
          <a:lstStyle/>
          <a:p>
            <a:pPr algn="l"/>
            <a:r>
              <a:rPr lang="en-US" sz="3200" b="1" dirty="0">
                <a:latin typeface="Times New Roman" panose="02020603050405020304" pitchFamily="18" charset="0"/>
                <a:ea typeface="Kanit" pitchFamily="34" charset="-122"/>
                <a:cs typeface="Times New Roman" panose="02020603050405020304" pitchFamily="18" charset="0"/>
              </a:rPr>
              <a:t>Nonverbal Communication </a:t>
            </a:r>
            <a:r>
              <a:rPr lang="en-US" sz="3200" b="1" dirty="0">
                <a:highlight>
                  <a:srgbClr val="FFFF00"/>
                </a:highlight>
                <a:latin typeface="Times New Roman" panose="02020603050405020304" pitchFamily="18" charset="0"/>
                <a:ea typeface="Kanit" pitchFamily="34" charset="-122"/>
                <a:cs typeface="Times New Roman" panose="02020603050405020304" pitchFamily="18" charset="0"/>
              </a:rPr>
              <a:t>Can Add to or Replace Verbal Communication</a:t>
            </a:r>
          </a:p>
        </p:txBody>
      </p:sp>
      <p:sp>
        <p:nvSpPr>
          <p:cNvPr id="8" name="Rectangle 7">
            <a:extLst>
              <a:ext uri="{FF2B5EF4-FFF2-40B4-BE49-F238E27FC236}">
                <a16:creationId xmlns:a16="http://schemas.microsoft.com/office/drawing/2014/main" id="{599456E1-9B1D-470E-8F0B-4889C4412DA0}"/>
              </a:ext>
            </a:extLst>
          </p:cNvPr>
          <p:cNvSpPr/>
          <p:nvPr/>
        </p:nvSpPr>
        <p:spPr>
          <a:xfrm>
            <a:off x="500743" y="1736290"/>
            <a:ext cx="7875650" cy="397031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Nonverbal communication can support what you say—or take the place of words entirely.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Emblems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gestures with a specific, agreed-on meaning (like a thumbs up).</a:t>
            </a:r>
          </a:p>
          <a:p>
            <a:endParaRPr lang="en-US" b="1"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Regulators</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nonverbal messages that control, maintain, or discourage interaction (like raising your hand to signal someone to stop talking).</a:t>
            </a: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someone asks, “Are you okay?” Saying nothing, but giving a thumbs up, communicates “Yes” without speaking. This is using an emblem to replace speech.</a:t>
            </a:r>
          </a:p>
        </p:txBody>
      </p:sp>
      <p:pic>
        <p:nvPicPr>
          <p:cNvPr id="4098" name="Picture 2" descr="Thumb Up Cartoon Images – Browse 164,416 Stock Photos ...">
            <a:extLst>
              <a:ext uri="{FF2B5EF4-FFF2-40B4-BE49-F238E27FC236}">
                <a16:creationId xmlns:a16="http://schemas.microsoft.com/office/drawing/2014/main" id="{050640F3-7F33-4864-8557-7C3EBBA48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37" y="2355273"/>
            <a:ext cx="2493819" cy="2594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C99379-2CE4-41D2-A3B0-8DBE4A82924C}"/>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F63607F7-3788-4BC5-8C52-D0CCF03CAE74}"/>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9D007DBA-1443-4DE3-98F6-B885EB7BEE72}"/>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FCF6215-3236-4E29-9860-48A07B7B717F}"/>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57D8B8B7-97A9-49C4-818C-4E8E7A95E2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3D72AAB5-0A1E-49AB-A383-DE7898D9C20C}"/>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08A67019-F0BF-41BB-BC9F-FD3141772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05207BE3-CB8A-4E83-9B1D-6034E6F9CBC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ECD0DA9E-5B7A-4079-ADCF-25EC363D2D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D8B904DA-12A9-47C5-AF65-AE9D746054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43BFB1F7-F101-44A5-B2A3-5A5B5011924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B0C90764-8AED-4525-BB13-310E23F3522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4E75D93B-488B-437E-A853-BF510809FF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362865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pPr>
              <a:lnSpc>
                <a:spcPts val="7300"/>
              </a:lnSpc>
            </a:pPr>
            <a:r>
              <a:rPr lang="en-US" sz="3200" b="1" dirty="0">
                <a:latin typeface="Times New Roman" panose="02020603050405020304" pitchFamily="18" charset="0"/>
                <a:ea typeface="Kanit" pitchFamily="34" charset="-122"/>
                <a:cs typeface="Times New Roman" panose="02020603050405020304" pitchFamily="18" charset="0"/>
              </a:rPr>
              <a:t>Non-verbal Communication Is </a:t>
            </a:r>
            <a:r>
              <a:rPr lang="en-US" sz="3200" b="1" dirty="0">
                <a:highlight>
                  <a:srgbClr val="FFFF00"/>
                </a:highlight>
                <a:latin typeface="Times New Roman" panose="02020603050405020304" pitchFamily="18" charset="0"/>
                <a:ea typeface="Kanit" pitchFamily="34" charset="-122"/>
                <a:cs typeface="Times New Roman" panose="02020603050405020304" pitchFamily="18" charset="0"/>
              </a:rPr>
              <a:t>Universal</a:t>
            </a:r>
          </a:p>
        </p:txBody>
      </p:sp>
      <p:sp>
        <p:nvSpPr>
          <p:cNvPr id="8" name="Rectangle 7">
            <a:extLst>
              <a:ext uri="{FF2B5EF4-FFF2-40B4-BE49-F238E27FC236}">
                <a16:creationId xmlns:a16="http://schemas.microsoft.com/office/drawing/2014/main" id="{599456E1-9B1D-470E-8F0B-4889C4412DA0}"/>
              </a:ext>
            </a:extLst>
          </p:cNvPr>
          <p:cNvSpPr/>
          <p:nvPr/>
        </p:nvSpPr>
        <p:spPr>
          <a:xfrm>
            <a:off x="729343" y="1443841"/>
            <a:ext cx="6558146" cy="3693319"/>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Nonverbal communication occurs in many contexts throughout daily life — at work, at home, with friends, with family.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Everyone uses nonverbal communication, no matter where they are from.</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smile is recognized worldwide as friendliness or warmth, even if people speak different languages.</a:t>
            </a:r>
          </a:p>
        </p:txBody>
      </p:sp>
      <p:pic>
        <p:nvPicPr>
          <p:cNvPr id="5122" name="Picture 2" descr="People Smiling Casual Multicultural Stock Illustrations ...">
            <a:extLst>
              <a:ext uri="{FF2B5EF4-FFF2-40B4-BE49-F238E27FC236}">
                <a16:creationId xmlns:a16="http://schemas.microsoft.com/office/drawing/2014/main" id="{B006BEE1-7050-404A-9F52-46AC24363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368" y="2310118"/>
            <a:ext cx="2992583" cy="29925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9EC2BD-1CD1-426C-BE10-C386315D6696}"/>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B6EC46B2-8713-4CC2-AB9C-31D3FA3C900E}"/>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F74864B0-1CFB-4A0B-9AA3-552708D6D576}"/>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CE0CEB6-11B7-48C7-AC89-B81F15FEFE5E}"/>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3CEBC269-F03F-4F18-9DF2-82CB545A96E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7BF3BBE0-F714-429B-A592-41F3A7DA36B1}"/>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9808B23B-0F58-45F5-82CA-E07253FC6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0F1E2872-1D92-4B39-BE0B-FFCD4B5047C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EDA107C1-5560-4E29-9E62-03547D0149E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C4999CCB-4F03-4A85-A86B-9EC6A91E0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18DA548C-EF51-4973-ACCE-26E161BF8A4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27529506-F934-479A-888E-1BEC65373365}"/>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0191E095-A6FA-4555-BCDC-CCB460609E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119162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217570"/>
            <a:ext cx="11527972" cy="1143000"/>
          </a:xfrm>
        </p:spPr>
        <p:txBody>
          <a:bodyPr>
            <a:noAutofit/>
          </a:bodyPr>
          <a:lstStyle/>
          <a:p>
            <a:r>
              <a:rPr lang="en-US" sz="3200" b="1" dirty="0">
                <a:latin typeface="Times New Roman" panose="02020603050405020304" pitchFamily="18" charset="0"/>
                <a:ea typeface="Kanit" pitchFamily="34" charset="-122"/>
                <a:cs typeface="Times New Roman" panose="02020603050405020304" pitchFamily="18" charset="0"/>
              </a:rPr>
              <a:t>Nonverbal Communication Is</a:t>
            </a:r>
            <a:r>
              <a:rPr lang="en-US" sz="3200" b="1" dirty="0">
                <a:highlight>
                  <a:srgbClr val="FFFF00"/>
                </a:highlight>
                <a:latin typeface="Times New Roman" panose="02020603050405020304" pitchFamily="18" charset="0"/>
                <a:ea typeface="Kanit" pitchFamily="34" charset="-122"/>
                <a:cs typeface="Times New Roman" panose="02020603050405020304" pitchFamily="18" charset="0"/>
              </a:rPr>
              <a:t> Confusing and Contextual</a:t>
            </a:r>
          </a:p>
        </p:txBody>
      </p:sp>
      <p:sp>
        <p:nvSpPr>
          <p:cNvPr id="8" name="Rectangle 7">
            <a:extLst>
              <a:ext uri="{FF2B5EF4-FFF2-40B4-BE49-F238E27FC236}">
                <a16:creationId xmlns:a16="http://schemas.microsoft.com/office/drawing/2014/main" id="{599456E1-9B1D-470E-8F0B-4889C4412DA0}"/>
              </a:ext>
            </a:extLst>
          </p:cNvPr>
          <p:cNvSpPr/>
          <p:nvPr/>
        </p:nvSpPr>
        <p:spPr>
          <a:xfrm>
            <a:off x="261257" y="1436949"/>
            <a:ext cx="8823151" cy="452431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Nonverbal communication can be confusing. You need context to understand a gesture or movement.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must interpret nonverbal messages </a:t>
            </a:r>
            <a:r>
              <a:rPr lang="en-US" dirty="0">
                <a:highlight>
                  <a:srgbClr val="FFFF00"/>
                </a:highlight>
                <a:latin typeface="Times New Roman" panose="02020603050405020304" pitchFamily="18" charset="0"/>
                <a:cs typeface="Times New Roman" panose="02020603050405020304" pitchFamily="18" charset="0"/>
              </a:rPr>
              <a:t>based on the situation and prior knowledge of the person.</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Crossed arms: Cold? Bored? Upset?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can’t know unless you understand the context.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Can you recall a misunderstanding or an interesting observation due to differing nonverbal cues in a new environment or culture?</a:t>
            </a:r>
          </a:p>
        </p:txBody>
      </p:sp>
      <p:pic>
        <p:nvPicPr>
          <p:cNvPr id="3" name="Picture 2">
            <a:extLst>
              <a:ext uri="{FF2B5EF4-FFF2-40B4-BE49-F238E27FC236}">
                <a16:creationId xmlns:a16="http://schemas.microsoft.com/office/drawing/2014/main" id="{54D67986-1FA6-4628-9A55-637408375A3A}"/>
              </a:ext>
            </a:extLst>
          </p:cNvPr>
          <p:cNvPicPr>
            <a:picLocks noChangeAspect="1"/>
          </p:cNvPicPr>
          <p:nvPr/>
        </p:nvPicPr>
        <p:blipFill rotWithShape="1">
          <a:blip r:embed="rId2"/>
          <a:srcRect b="7744"/>
          <a:stretch/>
        </p:blipFill>
        <p:spPr>
          <a:xfrm>
            <a:off x="10277064" y="1259530"/>
            <a:ext cx="1445048" cy="1992051"/>
          </a:xfrm>
          <a:prstGeom prst="rect">
            <a:avLst/>
          </a:prstGeom>
        </p:spPr>
      </p:pic>
      <p:pic>
        <p:nvPicPr>
          <p:cNvPr id="6146" name="Picture 2" descr="Boy Shivering Stock Illustrations – 185 Boy Shivering Stock Illustrations,  Vectors &amp; Clipart - Dreamstime">
            <a:extLst>
              <a:ext uri="{FF2B5EF4-FFF2-40B4-BE49-F238E27FC236}">
                <a16:creationId xmlns:a16="http://schemas.microsoft.com/office/drawing/2014/main" id="{E5E4EFC5-03F0-4425-8BB9-100DFF5E4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379" y="2369091"/>
            <a:ext cx="1002723" cy="24724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lustration of an African American Teenage Girl with Arms Crossed and  Looking Bored Stock Photo - Alamy">
            <a:extLst>
              <a:ext uri="{FF2B5EF4-FFF2-40B4-BE49-F238E27FC236}">
                <a16:creationId xmlns:a16="http://schemas.microsoft.com/office/drawing/2014/main" id="{3F507F2B-01E4-40B6-B52E-491FFCDED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32"/>
          <a:stretch/>
        </p:blipFill>
        <p:spPr bwMode="auto">
          <a:xfrm>
            <a:off x="10247102" y="3520849"/>
            <a:ext cx="1285472" cy="19765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E10FCB-B023-4DF2-9235-8670AC76664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9" name="Group 8">
            <a:extLst>
              <a:ext uri="{FF2B5EF4-FFF2-40B4-BE49-F238E27FC236}">
                <a16:creationId xmlns:a16="http://schemas.microsoft.com/office/drawing/2014/main" id="{E714C09D-DDC4-4089-817E-0C50D0B1D5C0}"/>
              </a:ext>
            </a:extLst>
          </p:cNvPr>
          <p:cNvGrpSpPr/>
          <p:nvPr/>
        </p:nvGrpSpPr>
        <p:grpSpPr>
          <a:xfrm>
            <a:off x="0" y="5908403"/>
            <a:ext cx="12192000" cy="949597"/>
            <a:chOff x="0" y="5908403"/>
            <a:chExt cx="12192000" cy="949597"/>
          </a:xfrm>
        </p:grpSpPr>
        <p:cxnSp>
          <p:nvCxnSpPr>
            <p:cNvPr id="10" name="Straight Connector 9">
              <a:extLst>
                <a:ext uri="{FF2B5EF4-FFF2-40B4-BE49-F238E27FC236}">
                  <a16:creationId xmlns:a16="http://schemas.microsoft.com/office/drawing/2014/main" id="{2551AA85-F72C-4064-A697-78D862276BF8}"/>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AE991A5-4189-4E49-B5BD-9BAC03B255C3}"/>
                </a:ext>
              </a:extLst>
            </p:cNvPr>
            <p:cNvGrpSpPr/>
            <p:nvPr/>
          </p:nvGrpSpPr>
          <p:grpSpPr>
            <a:xfrm>
              <a:off x="1847415" y="5969407"/>
              <a:ext cx="8497169" cy="888593"/>
              <a:chOff x="1288939" y="5997032"/>
              <a:chExt cx="8497169" cy="888593"/>
            </a:xfrm>
          </p:grpSpPr>
          <p:pic>
            <p:nvPicPr>
              <p:cNvPr id="12" name="Picture 11">
                <a:extLst>
                  <a:ext uri="{FF2B5EF4-FFF2-40B4-BE49-F238E27FC236}">
                    <a16:creationId xmlns:a16="http://schemas.microsoft.com/office/drawing/2014/main" id="{90096BC6-4C9F-49F5-96AE-0B6C30F6817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3" name="Group 12">
                <a:extLst>
                  <a:ext uri="{FF2B5EF4-FFF2-40B4-BE49-F238E27FC236}">
                    <a16:creationId xmlns:a16="http://schemas.microsoft.com/office/drawing/2014/main" id="{8897C56B-801E-4703-B506-8517F2752435}"/>
                  </a:ext>
                </a:extLst>
              </p:cNvPr>
              <p:cNvGrpSpPr/>
              <p:nvPr/>
            </p:nvGrpSpPr>
            <p:grpSpPr>
              <a:xfrm>
                <a:off x="1288939" y="5997032"/>
                <a:ext cx="6760541" cy="888593"/>
                <a:chOff x="1288939" y="5997032"/>
                <a:chExt cx="6760541" cy="888593"/>
              </a:xfrm>
            </p:grpSpPr>
            <p:pic>
              <p:nvPicPr>
                <p:cNvPr id="14" name="Picture 13">
                  <a:extLst>
                    <a:ext uri="{FF2B5EF4-FFF2-40B4-BE49-F238E27FC236}">
                      <a16:creationId xmlns:a16="http://schemas.microsoft.com/office/drawing/2014/main" id="{8026F8AC-4EFF-49F7-BA6B-99C75BC98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5" name="Picture 14">
                  <a:extLst>
                    <a:ext uri="{FF2B5EF4-FFF2-40B4-BE49-F238E27FC236}">
                      <a16:creationId xmlns:a16="http://schemas.microsoft.com/office/drawing/2014/main" id="{D69C88DE-5D6C-449B-A3EB-0F7A8B353AE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6" name="Picture 15">
                  <a:extLst>
                    <a:ext uri="{FF2B5EF4-FFF2-40B4-BE49-F238E27FC236}">
                      <a16:creationId xmlns:a16="http://schemas.microsoft.com/office/drawing/2014/main" id="{63737204-B7ED-452F-ACAC-708A1CD6028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7" name="Picture 16">
                  <a:extLst>
                    <a:ext uri="{FF2B5EF4-FFF2-40B4-BE49-F238E27FC236}">
                      <a16:creationId xmlns:a16="http://schemas.microsoft.com/office/drawing/2014/main" id="{470D3776-AC7E-4C74-A601-EC7D25234F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8" name="Picture 17">
                  <a:extLst>
                    <a:ext uri="{FF2B5EF4-FFF2-40B4-BE49-F238E27FC236}">
                      <a16:creationId xmlns:a16="http://schemas.microsoft.com/office/drawing/2014/main" id="{185E0E64-4C6D-413C-A313-733854DD992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9" name="Picture 18">
                  <a:extLst>
                    <a:ext uri="{FF2B5EF4-FFF2-40B4-BE49-F238E27FC236}">
                      <a16:creationId xmlns:a16="http://schemas.microsoft.com/office/drawing/2014/main" id="{60BFA9C9-7F87-4DBA-AD31-BFEEADC92D42}"/>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20" name="Picture 19">
                  <a:extLst>
                    <a:ext uri="{FF2B5EF4-FFF2-40B4-BE49-F238E27FC236}">
                      <a16:creationId xmlns:a16="http://schemas.microsoft.com/office/drawing/2014/main" id="{25E7D96E-B7A5-4A56-9661-1D19F214D2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1216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5901"/>
            <a:ext cx="8229600" cy="1143000"/>
          </a:xfrm>
        </p:spPr>
        <p:txBody>
          <a:bodyPr>
            <a:noAutofit/>
          </a:bodyPr>
          <a:lstStyle/>
          <a:p>
            <a:pPr algn="l"/>
            <a:r>
              <a:rPr lang="en-US" sz="3200" b="1" dirty="0">
                <a:latin typeface="Times New Roman" panose="02020603050405020304" pitchFamily="18" charset="0"/>
                <a:ea typeface="Kanit" pitchFamily="34" charset="-122"/>
                <a:cs typeface="Times New Roman" panose="02020603050405020304" pitchFamily="18" charset="0"/>
              </a:rPr>
              <a:t>Nonverbal Communication </a:t>
            </a:r>
            <a:r>
              <a:rPr lang="en-US" sz="3200" b="1" dirty="0">
                <a:highlight>
                  <a:srgbClr val="FFFF00"/>
                </a:highlight>
                <a:latin typeface="Times New Roman" panose="02020603050405020304" pitchFamily="18" charset="0"/>
                <a:ea typeface="Kanit" pitchFamily="34" charset="-122"/>
                <a:cs typeface="Times New Roman" panose="02020603050405020304" pitchFamily="18" charset="0"/>
              </a:rPr>
              <a:t>Can Be Intentional or Unintentional</a:t>
            </a:r>
          </a:p>
        </p:txBody>
      </p:sp>
      <p:sp>
        <p:nvSpPr>
          <p:cNvPr id="8" name="Rectangle 7">
            <a:extLst>
              <a:ext uri="{FF2B5EF4-FFF2-40B4-BE49-F238E27FC236}">
                <a16:creationId xmlns:a16="http://schemas.microsoft.com/office/drawing/2014/main" id="{599456E1-9B1D-470E-8F0B-4889C4412DA0}"/>
              </a:ext>
            </a:extLst>
          </p:cNvPr>
          <p:cNvSpPr/>
          <p:nvPr/>
        </p:nvSpPr>
        <p:spPr>
          <a:xfrm>
            <a:off x="1594505" y="2116388"/>
            <a:ext cx="6043968" cy="3693319"/>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Sometimes we send nonverbal messages on purpose, and sometimes we send them without meaning to.</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person may try to appear pleasant, yet their facial expression may still reveal frustration unintentionally.</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say “I’m fine,” but your tone and expression show annoyance, even if you didn’t mean to.</a:t>
            </a:r>
          </a:p>
        </p:txBody>
      </p:sp>
      <p:pic>
        <p:nvPicPr>
          <p:cNvPr id="7170" name="Picture 2" descr="I am Fine MEME posters &amp; prints by slamet marwiyah - Printler">
            <a:extLst>
              <a:ext uri="{FF2B5EF4-FFF2-40B4-BE49-F238E27FC236}">
                <a16:creationId xmlns:a16="http://schemas.microsoft.com/office/drawing/2014/main" id="{4F0DD984-9968-4A3B-82C3-B303E9584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74" y="1993715"/>
            <a:ext cx="3029527" cy="3663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31E9B2-EB8C-413B-9274-3DDF5D8031C6}"/>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AF6E9091-042F-4F69-A2AB-54EBEFD60E05}"/>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68EA8429-1B7C-40F9-BCEE-9BFA7594B279}"/>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CEB66E2-AB2E-47F7-A350-FFD57B2AB110}"/>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50F410DC-231B-4C09-8C6D-36B7E73CEE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C159F54E-1A51-4E08-8E8D-CED889BF1A5B}"/>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3D6942FA-5DE2-47C5-B419-E3F6DCC45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8AACD2CB-BEC5-41F3-84E6-C9715E521EC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B8D5097A-DBD4-4643-8602-D974F4198CA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B3BC1248-562E-4845-AA15-262ACF67C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F258712A-6398-4007-9976-8EC4A58FC95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3F7F030B-5730-453D-8B2F-34CD065D7B0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2FCD7C22-5BA1-4141-A474-6301493684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64258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456E1-9B1D-470E-8F0B-4889C4412DA0}"/>
              </a:ext>
            </a:extLst>
          </p:cNvPr>
          <p:cNvSpPr/>
          <p:nvPr/>
        </p:nvSpPr>
        <p:spPr>
          <a:xfrm>
            <a:off x="1594506" y="1783878"/>
            <a:ext cx="5683750" cy="3970318"/>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a previous study, most emotional meaning in communication comes from nonverbal cues such as facial expressions, tone, and posture.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People understand how you feel more from your body language than your words.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Someone saying “I’m happy to be here” while looking bored </a:t>
            </a:r>
          </a:p>
          <a:p>
            <a:r>
              <a:rPr lang="en-US" dirty="0">
                <a:latin typeface="Times New Roman" panose="02020603050405020304" pitchFamily="18" charset="0"/>
                <a:cs typeface="Times New Roman" panose="02020603050405020304" pitchFamily="18" charset="0"/>
              </a:rPr>
              <a:t>The audience believes the body, not the words.</a:t>
            </a:r>
          </a:p>
        </p:txBody>
      </p:sp>
      <p:pic>
        <p:nvPicPr>
          <p:cNvPr id="8194" name="Picture 2" descr="974 Facial Expression Chart Stock Vectors and Vector Art | Shutterstock">
            <a:extLst>
              <a:ext uri="{FF2B5EF4-FFF2-40B4-BE49-F238E27FC236}">
                <a16:creationId xmlns:a16="http://schemas.microsoft.com/office/drawing/2014/main" id="{999C272C-6E86-46DF-82E3-1971F005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256" y="2197100"/>
            <a:ext cx="3389744"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2F9643B-C3B4-44E6-888D-25780250BF0D}"/>
              </a:ext>
            </a:extLst>
          </p:cNvPr>
          <p:cNvSpPr>
            <a:spLocks noGrp="1"/>
          </p:cNvSpPr>
          <p:nvPr>
            <p:ph type="title"/>
          </p:nvPr>
        </p:nvSpPr>
        <p:spPr>
          <a:xfrm>
            <a:off x="1981200" y="434267"/>
            <a:ext cx="8229600" cy="1143000"/>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Nonverbal Messages Communicate </a:t>
            </a:r>
            <a:r>
              <a:rPr lang="en-US" b="1" dirty="0">
                <a:highlight>
                  <a:srgbClr val="FFFF00"/>
                </a:highlight>
                <a:latin typeface="Times New Roman" panose="02020603050405020304" pitchFamily="18" charset="0"/>
                <a:cs typeface="Times New Roman" panose="02020603050405020304" pitchFamily="18" charset="0"/>
              </a:rPr>
              <a:t>Feelings and Attitudes</a:t>
            </a:r>
            <a:br>
              <a:rPr lang="en-US" b="1" dirty="0">
                <a:highlight>
                  <a:srgbClr val="FFFF00"/>
                </a:highlight>
                <a:latin typeface="Times New Roman" panose="02020603050405020304" pitchFamily="18"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B712D0F2-A93D-45CA-AFA8-1B1A7759AB6C}"/>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7BC3B400-3468-4E01-94B2-CB5DFC03C24A}"/>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FFEEC634-AF33-4401-8498-EEEB3CABEDC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F9FA8D1-4406-4FC1-91B7-58E48EEB6128}"/>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2D2DD5E7-FCC9-48C1-9813-A48ACFDF531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3EF28609-3C16-4E6F-B6BA-B48EDDCCF611}"/>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34160854-59EE-45A6-91F9-90283C6E0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FC3A5E22-D9A7-4BF4-A973-74C1429E36A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2639D8BB-8F13-4518-968D-9CA8B51FECF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EF9530E8-676F-4862-ACCF-D06C893590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C1AB2104-2167-45AC-8A92-D04B51C4667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69B97CF1-0DDF-4D98-8641-EC50E6DDEE4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402080EB-0549-4611-A0E7-C986AB1E1A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78586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676" y="237803"/>
            <a:ext cx="8502073" cy="1143000"/>
          </a:xfrm>
        </p:spPr>
        <p:txBody>
          <a:bodyPr>
            <a:noAutofit/>
          </a:bodyPr>
          <a:lstStyle/>
          <a:p>
            <a:pPr algn="l"/>
            <a:r>
              <a:rPr lang="en-US" sz="3200" b="1" dirty="0">
                <a:latin typeface="Times New Roman" panose="02020603050405020304" pitchFamily="18" charset="0"/>
                <a:cs typeface="Times New Roman" panose="02020603050405020304" pitchFamily="18" charset="0"/>
              </a:rPr>
              <a:t>Nonverbal Communication Is </a:t>
            </a:r>
            <a:r>
              <a:rPr lang="en-US" sz="3200" b="1" dirty="0">
                <a:highlight>
                  <a:srgbClr val="FFFF00"/>
                </a:highlight>
                <a:latin typeface="Times New Roman" panose="02020603050405020304" pitchFamily="18" charset="0"/>
                <a:cs typeface="Times New Roman" panose="02020603050405020304" pitchFamily="18" charset="0"/>
              </a:rPr>
              <a:t>Key in the Speaker/Audience Relationship</a:t>
            </a:r>
          </a:p>
        </p:txBody>
      </p:sp>
      <p:sp>
        <p:nvSpPr>
          <p:cNvPr id="8" name="Rectangle 7">
            <a:extLst>
              <a:ext uri="{FF2B5EF4-FFF2-40B4-BE49-F238E27FC236}">
                <a16:creationId xmlns:a16="http://schemas.microsoft.com/office/drawing/2014/main" id="{599456E1-9B1D-470E-8F0B-4889C4412DA0}"/>
              </a:ext>
            </a:extLst>
          </p:cNvPr>
          <p:cNvSpPr/>
          <p:nvPr/>
        </p:nvSpPr>
        <p:spPr>
          <a:xfrm>
            <a:off x="1594505" y="1783879"/>
            <a:ext cx="5295822" cy="3693319"/>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a speaker and audience first meet, nonverbal communication like </a:t>
            </a:r>
            <a:r>
              <a:rPr lang="en-US" dirty="0">
                <a:highlight>
                  <a:srgbClr val="FFFF00"/>
                </a:highlight>
                <a:latin typeface="Times New Roman" panose="02020603050405020304" pitchFamily="18" charset="0"/>
                <a:cs typeface="Times New Roman" panose="02020603050405020304" pitchFamily="18" charset="0"/>
              </a:rPr>
              <a:t>posture, eye contact, dress, and movement </a:t>
            </a:r>
            <a:r>
              <a:rPr lang="en-US" dirty="0">
                <a:latin typeface="Times New Roman" panose="02020603050405020304" pitchFamily="18" charset="0"/>
                <a:cs typeface="Times New Roman" panose="02020603050405020304" pitchFamily="18" charset="0"/>
              </a:rPr>
              <a:t>influence first impressions.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impressions contribute to the relationship and interaction between the speaker and audience.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speaker who stands confidently and makes eye contact seems prepared - even before speaking.</a:t>
            </a:r>
          </a:p>
        </p:txBody>
      </p:sp>
      <p:pic>
        <p:nvPicPr>
          <p:cNvPr id="9222" name="Picture 6" descr="Confident Speaker Stock Illustrations – 3,134 Confident Speaker Stock  Illustrations, Vectors &amp; Clipart - Dreamstime">
            <a:extLst>
              <a:ext uri="{FF2B5EF4-FFF2-40B4-BE49-F238E27FC236}">
                <a16:creationId xmlns:a16="http://schemas.microsoft.com/office/drawing/2014/main" id="{39D0EFD3-BBDC-456D-8A1C-2490B31BE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55" t="5787" r="37636" b="5232"/>
          <a:stretch/>
        </p:blipFill>
        <p:spPr bwMode="auto">
          <a:xfrm>
            <a:off x="9420947" y="2581082"/>
            <a:ext cx="1847273" cy="20925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71752A-75B9-4CD1-B3FA-9E5694713C7A}"/>
              </a:ext>
            </a:extLst>
          </p:cNvPr>
          <p:cNvPicPr>
            <a:picLocks noChangeAspect="1"/>
          </p:cNvPicPr>
          <p:nvPr/>
        </p:nvPicPr>
        <p:blipFill>
          <a:blip r:embed="rId4"/>
          <a:stretch>
            <a:fillRect/>
          </a:stretch>
        </p:blipFill>
        <p:spPr>
          <a:xfrm>
            <a:off x="7479058" y="1753608"/>
            <a:ext cx="2011547" cy="2092533"/>
          </a:xfrm>
          <a:prstGeom prst="rect">
            <a:avLst/>
          </a:prstGeom>
        </p:spPr>
      </p:pic>
      <p:sp>
        <p:nvSpPr>
          <p:cNvPr id="6" name="TextBox 5">
            <a:extLst>
              <a:ext uri="{FF2B5EF4-FFF2-40B4-BE49-F238E27FC236}">
                <a16:creationId xmlns:a16="http://schemas.microsoft.com/office/drawing/2014/main" id="{51AD247E-814C-46F6-ACEC-26A43F9A1E09}"/>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7" name="Group 6">
            <a:extLst>
              <a:ext uri="{FF2B5EF4-FFF2-40B4-BE49-F238E27FC236}">
                <a16:creationId xmlns:a16="http://schemas.microsoft.com/office/drawing/2014/main" id="{911C5419-FD86-440E-BFB1-728DCB69DBD5}"/>
              </a:ext>
            </a:extLst>
          </p:cNvPr>
          <p:cNvGrpSpPr/>
          <p:nvPr/>
        </p:nvGrpSpPr>
        <p:grpSpPr>
          <a:xfrm>
            <a:off x="0" y="5908403"/>
            <a:ext cx="12192000" cy="949597"/>
            <a:chOff x="0" y="5908403"/>
            <a:chExt cx="12192000" cy="949597"/>
          </a:xfrm>
        </p:grpSpPr>
        <p:cxnSp>
          <p:nvCxnSpPr>
            <p:cNvPr id="9" name="Straight Connector 8">
              <a:extLst>
                <a:ext uri="{FF2B5EF4-FFF2-40B4-BE49-F238E27FC236}">
                  <a16:creationId xmlns:a16="http://schemas.microsoft.com/office/drawing/2014/main" id="{AF8487A1-F644-4986-8413-A5DA9646A57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2CC5F4E-D250-4B8C-BC1E-31C5F130DB27}"/>
                </a:ext>
              </a:extLst>
            </p:cNvPr>
            <p:cNvGrpSpPr/>
            <p:nvPr/>
          </p:nvGrpSpPr>
          <p:grpSpPr>
            <a:xfrm>
              <a:off x="1847415" y="5969407"/>
              <a:ext cx="8497169" cy="888593"/>
              <a:chOff x="1288939" y="5997032"/>
              <a:chExt cx="8497169" cy="888593"/>
            </a:xfrm>
          </p:grpSpPr>
          <p:pic>
            <p:nvPicPr>
              <p:cNvPr id="11" name="Picture 10">
                <a:extLst>
                  <a:ext uri="{FF2B5EF4-FFF2-40B4-BE49-F238E27FC236}">
                    <a16:creationId xmlns:a16="http://schemas.microsoft.com/office/drawing/2014/main" id="{44AB1621-C935-40B6-BABC-D3A11559A62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2" name="Group 11">
                <a:extLst>
                  <a:ext uri="{FF2B5EF4-FFF2-40B4-BE49-F238E27FC236}">
                    <a16:creationId xmlns:a16="http://schemas.microsoft.com/office/drawing/2014/main" id="{B43C635E-E50F-4013-AF35-FFCB5832135A}"/>
                  </a:ext>
                </a:extLst>
              </p:cNvPr>
              <p:cNvGrpSpPr/>
              <p:nvPr/>
            </p:nvGrpSpPr>
            <p:grpSpPr>
              <a:xfrm>
                <a:off x="1288939" y="5997032"/>
                <a:ext cx="6760541" cy="888593"/>
                <a:chOff x="1288939" y="5997032"/>
                <a:chExt cx="6760541" cy="888593"/>
              </a:xfrm>
            </p:grpSpPr>
            <p:pic>
              <p:nvPicPr>
                <p:cNvPr id="13" name="Picture 12">
                  <a:extLst>
                    <a:ext uri="{FF2B5EF4-FFF2-40B4-BE49-F238E27FC236}">
                      <a16:creationId xmlns:a16="http://schemas.microsoft.com/office/drawing/2014/main" id="{049D1083-05A8-4009-8B3C-56980E94C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4" name="Picture 13">
                  <a:extLst>
                    <a:ext uri="{FF2B5EF4-FFF2-40B4-BE49-F238E27FC236}">
                      <a16:creationId xmlns:a16="http://schemas.microsoft.com/office/drawing/2014/main" id="{60F352C8-CBDB-4E4B-B7C7-D2FEFC8BCE1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5" name="Picture 14">
                  <a:extLst>
                    <a:ext uri="{FF2B5EF4-FFF2-40B4-BE49-F238E27FC236}">
                      <a16:creationId xmlns:a16="http://schemas.microsoft.com/office/drawing/2014/main" id="{88A37F54-A5C1-4518-9207-9A481795F67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6" name="Picture 15">
                  <a:extLst>
                    <a:ext uri="{FF2B5EF4-FFF2-40B4-BE49-F238E27FC236}">
                      <a16:creationId xmlns:a16="http://schemas.microsoft.com/office/drawing/2014/main" id="{C7F8B130-6245-4B45-AA53-7702CBAC48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7" name="Picture 16">
                  <a:extLst>
                    <a:ext uri="{FF2B5EF4-FFF2-40B4-BE49-F238E27FC236}">
                      <a16:creationId xmlns:a16="http://schemas.microsoft.com/office/drawing/2014/main" id="{0DB4DF9F-3B70-4104-85FE-AA0013BA6665}"/>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8" name="Picture 17">
                  <a:extLst>
                    <a:ext uri="{FF2B5EF4-FFF2-40B4-BE49-F238E27FC236}">
                      <a16:creationId xmlns:a16="http://schemas.microsoft.com/office/drawing/2014/main" id="{5C807D0E-5447-4B3A-918A-6FED7960AF3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9" name="Picture 18">
                  <a:extLst>
                    <a:ext uri="{FF2B5EF4-FFF2-40B4-BE49-F238E27FC236}">
                      <a16:creationId xmlns:a16="http://schemas.microsoft.com/office/drawing/2014/main" id="{BFF070A1-CA89-4E7E-B2A1-F6B47EDE74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409351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004372"/>
            <a:ext cx="10515600" cy="1325563"/>
          </a:xfrm>
        </p:spPr>
        <p:txBody>
          <a:bodyPr>
            <a:normAutofit/>
          </a:bodyPr>
          <a:lstStyle/>
          <a:p>
            <a:r>
              <a:rPr b="1" dirty="0">
                <a:latin typeface="Times New Roman" panose="02020603050405020304" pitchFamily="18" charset="0"/>
                <a:cs typeface="Times New Roman" panose="02020603050405020304" pitchFamily="18" charset="0"/>
              </a:rPr>
              <a:t>Types of Nonverbal Communication</a:t>
            </a:r>
          </a:p>
        </p:txBody>
      </p:sp>
      <p:sp>
        <p:nvSpPr>
          <p:cNvPr id="3" name="Content Placeholder 2"/>
          <p:cNvSpPr>
            <a:spLocks noGrp="1"/>
          </p:cNvSpPr>
          <p:nvPr>
            <p:ph idx="1"/>
          </p:nvPr>
        </p:nvSpPr>
        <p:spPr>
          <a:xfrm>
            <a:off x="1121229" y="2276185"/>
            <a:ext cx="4974771" cy="3042278"/>
          </a:xfrm>
        </p:spPr>
        <p:txBody>
          <a:bodyPr>
            <a:normAutofit/>
          </a:bodyPr>
          <a:lstStyle/>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Space</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Time</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Physical characteristics</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Body movements</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Touch</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Paralanguage</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Artifacts</a:t>
            </a:r>
          </a:p>
          <a:p>
            <a:pPr marL="514350" indent="-514350">
              <a:buFont typeface="+mj-lt"/>
              <a:buAutoNum type="arabicPeriod"/>
            </a:pPr>
            <a:r>
              <a:rPr lang="en-US" sz="1800" dirty="0">
                <a:latin typeface="Times New Roman" panose="02020603050405020304" pitchFamily="18" charset="0"/>
                <a:cs typeface="Times New Roman" panose="02020603050405020304" pitchFamily="18" charset="0"/>
              </a:rPr>
              <a:t>Environment</a:t>
            </a:r>
          </a:p>
        </p:txBody>
      </p:sp>
      <p:sp>
        <p:nvSpPr>
          <p:cNvPr id="4" name="TextBox 3">
            <a:extLst>
              <a:ext uri="{FF2B5EF4-FFF2-40B4-BE49-F238E27FC236}">
                <a16:creationId xmlns:a16="http://schemas.microsoft.com/office/drawing/2014/main" id="{0959BCE0-F621-47CD-96D2-9503315AFA78}"/>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5" name="Group 4">
            <a:extLst>
              <a:ext uri="{FF2B5EF4-FFF2-40B4-BE49-F238E27FC236}">
                <a16:creationId xmlns:a16="http://schemas.microsoft.com/office/drawing/2014/main" id="{AA091AE7-00B5-40B1-A95D-DC58046F2A48}"/>
              </a:ext>
            </a:extLst>
          </p:cNvPr>
          <p:cNvGrpSpPr/>
          <p:nvPr/>
        </p:nvGrpSpPr>
        <p:grpSpPr>
          <a:xfrm>
            <a:off x="0" y="5908403"/>
            <a:ext cx="12192000" cy="949597"/>
            <a:chOff x="0" y="5908403"/>
            <a:chExt cx="12192000" cy="949597"/>
          </a:xfrm>
        </p:grpSpPr>
        <p:cxnSp>
          <p:nvCxnSpPr>
            <p:cNvPr id="6" name="Straight Connector 5">
              <a:extLst>
                <a:ext uri="{FF2B5EF4-FFF2-40B4-BE49-F238E27FC236}">
                  <a16:creationId xmlns:a16="http://schemas.microsoft.com/office/drawing/2014/main" id="{04DE330B-577D-40A0-B208-6E80C756BD49}"/>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F36CEA2-A6A7-4975-934A-1F994C9ECA1E}"/>
                </a:ext>
              </a:extLst>
            </p:cNvPr>
            <p:cNvGrpSpPr/>
            <p:nvPr/>
          </p:nvGrpSpPr>
          <p:grpSpPr>
            <a:xfrm>
              <a:off x="1847415" y="5969407"/>
              <a:ext cx="8497169" cy="888593"/>
              <a:chOff x="1288939" y="5997032"/>
              <a:chExt cx="8497169" cy="888593"/>
            </a:xfrm>
          </p:grpSpPr>
          <p:pic>
            <p:nvPicPr>
              <p:cNvPr id="8" name="Picture 7">
                <a:extLst>
                  <a:ext uri="{FF2B5EF4-FFF2-40B4-BE49-F238E27FC236}">
                    <a16:creationId xmlns:a16="http://schemas.microsoft.com/office/drawing/2014/main" id="{1064190D-8489-4F51-AD8F-025D30B00D2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9" name="Group 8">
                <a:extLst>
                  <a:ext uri="{FF2B5EF4-FFF2-40B4-BE49-F238E27FC236}">
                    <a16:creationId xmlns:a16="http://schemas.microsoft.com/office/drawing/2014/main" id="{3DD7061D-AA6E-4B51-9AF3-BE913C113EAB}"/>
                  </a:ext>
                </a:extLst>
              </p:cNvPr>
              <p:cNvGrpSpPr/>
              <p:nvPr/>
            </p:nvGrpSpPr>
            <p:grpSpPr>
              <a:xfrm>
                <a:off x="1288939" y="5997032"/>
                <a:ext cx="6760541" cy="888593"/>
                <a:chOff x="1288939" y="5997032"/>
                <a:chExt cx="6760541" cy="888593"/>
              </a:xfrm>
            </p:grpSpPr>
            <p:pic>
              <p:nvPicPr>
                <p:cNvPr id="10" name="Picture 9">
                  <a:extLst>
                    <a:ext uri="{FF2B5EF4-FFF2-40B4-BE49-F238E27FC236}">
                      <a16:creationId xmlns:a16="http://schemas.microsoft.com/office/drawing/2014/main" id="{D9C5380B-465C-4E11-A9E2-1DBA9EF03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1" name="Picture 10">
                  <a:extLst>
                    <a:ext uri="{FF2B5EF4-FFF2-40B4-BE49-F238E27FC236}">
                      <a16:creationId xmlns:a16="http://schemas.microsoft.com/office/drawing/2014/main" id="{63F19F5F-92FE-4E74-AF83-DD5A008358D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2" name="Picture 11">
                  <a:extLst>
                    <a:ext uri="{FF2B5EF4-FFF2-40B4-BE49-F238E27FC236}">
                      <a16:creationId xmlns:a16="http://schemas.microsoft.com/office/drawing/2014/main" id="{922B5025-F44F-4344-BAEB-4A0C45373AD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3" name="Picture 12">
                  <a:extLst>
                    <a:ext uri="{FF2B5EF4-FFF2-40B4-BE49-F238E27FC236}">
                      <a16:creationId xmlns:a16="http://schemas.microsoft.com/office/drawing/2014/main" id="{787FA100-6CAE-42A0-908A-90D1403F2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4" name="Picture 13">
                  <a:extLst>
                    <a:ext uri="{FF2B5EF4-FFF2-40B4-BE49-F238E27FC236}">
                      <a16:creationId xmlns:a16="http://schemas.microsoft.com/office/drawing/2014/main" id="{FE151D60-3E9A-478C-B3A4-E6D58E00263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5" name="Picture 14">
                  <a:extLst>
                    <a:ext uri="{FF2B5EF4-FFF2-40B4-BE49-F238E27FC236}">
                      <a16:creationId xmlns:a16="http://schemas.microsoft.com/office/drawing/2014/main" id="{3EF3D601-56D8-4EE7-BE9A-509512DBB05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6" name="Picture 15">
                  <a:extLst>
                    <a:ext uri="{FF2B5EF4-FFF2-40B4-BE49-F238E27FC236}">
                      <a16:creationId xmlns:a16="http://schemas.microsoft.com/office/drawing/2014/main" id="{B8460E7B-1562-4CCF-9EB2-3670649CD2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
        <p:nvSpPr>
          <p:cNvPr id="23" name="TextBox 22">
            <a:extLst>
              <a:ext uri="{FF2B5EF4-FFF2-40B4-BE49-F238E27FC236}">
                <a16:creationId xmlns:a16="http://schemas.microsoft.com/office/drawing/2014/main" id="{54BB5EFA-AC0F-401A-8B49-15D73DE56128}"/>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24" name="Group 23">
            <a:extLst>
              <a:ext uri="{FF2B5EF4-FFF2-40B4-BE49-F238E27FC236}">
                <a16:creationId xmlns:a16="http://schemas.microsoft.com/office/drawing/2014/main" id="{44441DF5-182C-4500-AFAE-CB047031D1E5}"/>
              </a:ext>
            </a:extLst>
          </p:cNvPr>
          <p:cNvGrpSpPr/>
          <p:nvPr/>
        </p:nvGrpSpPr>
        <p:grpSpPr>
          <a:xfrm>
            <a:off x="0" y="-127513"/>
            <a:ext cx="12192000" cy="1517499"/>
            <a:chOff x="0" y="-127513"/>
            <a:chExt cx="12192000" cy="1517499"/>
          </a:xfrm>
        </p:grpSpPr>
        <p:grpSp>
          <p:nvGrpSpPr>
            <p:cNvPr id="25" name="Group 24">
              <a:extLst>
                <a:ext uri="{FF2B5EF4-FFF2-40B4-BE49-F238E27FC236}">
                  <a16:creationId xmlns:a16="http://schemas.microsoft.com/office/drawing/2014/main" id="{0D3C3BD7-96BD-45FF-BF62-3D75E7D17641}"/>
                </a:ext>
              </a:extLst>
            </p:cNvPr>
            <p:cNvGrpSpPr/>
            <p:nvPr/>
          </p:nvGrpSpPr>
          <p:grpSpPr>
            <a:xfrm>
              <a:off x="0" y="-127513"/>
              <a:ext cx="7064829" cy="1517499"/>
              <a:chOff x="0" y="-127513"/>
              <a:chExt cx="7064829" cy="1517499"/>
            </a:xfrm>
          </p:grpSpPr>
          <p:pic>
            <p:nvPicPr>
              <p:cNvPr id="27" name="Picture 26">
                <a:extLst>
                  <a:ext uri="{FF2B5EF4-FFF2-40B4-BE49-F238E27FC236}">
                    <a16:creationId xmlns:a16="http://schemas.microsoft.com/office/drawing/2014/main" id="{8DD854C2-E453-4B4B-84D7-2298B0C206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28" name="TextBox 27">
                <a:extLst>
                  <a:ext uri="{FF2B5EF4-FFF2-40B4-BE49-F238E27FC236}">
                    <a16:creationId xmlns:a16="http://schemas.microsoft.com/office/drawing/2014/main" id="{63D7A659-FB4D-45A1-B6B1-FD1BA16CF0BC}"/>
                  </a:ext>
                </a:extLst>
              </p:cNvPr>
              <p:cNvSpPr txBox="1"/>
              <p:nvPr/>
            </p:nvSpPr>
            <p:spPr>
              <a:xfrm>
                <a:off x="1478616" y="238419"/>
                <a:ext cx="5586213" cy="646331"/>
              </a:xfrm>
              <a:prstGeom prst="rect">
                <a:avLst/>
              </a:prstGeom>
              <a:noFill/>
            </p:spPr>
            <p:txBody>
              <a:bodyPr wrap="square" rtlCol="0">
                <a:spAutoFit/>
              </a:bodyPr>
              <a:lstStyle/>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Tishk International University</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Faculty of Administrative Sciences and Economics</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Business and Management Department</a:t>
                </a:r>
              </a:p>
            </p:txBody>
          </p:sp>
        </p:grpSp>
        <p:cxnSp>
          <p:nvCxnSpPr>
            <p:cNvPr id="26" name="Straight Connector 25">
              <a:extLst>
                <a:ext uri="{FF2B5EF4-FFF2-40B4-BE49-F238E27FC236}">
                  <a16:creationId xmlns:a16="http://schemas.microsoft.com/office/drawing/2014/main" id="{1D23F58D-9126-40B5-8B4E-E7AC5DDEB561}"/>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83" y="26491"/>
            <a:ext cx="8229600" cy="1143000"/>
          </a:xfrm>
        </p:spPr>
        <p:txBody>
          <a:bodyPr>
            <a:normAutofit/>
          </a:bodyPr>
          <a:lstStyle/>
          <a:p>
            <a:r>
              <a:rPr sz="4800" b="1" dirty="0">
                <a:latin typeface="Times New Roman" panose="02020603050405020304" pitchFamily="18" charset="0"/>
                <a:cs typeface="Times New Roman" panose="02020603050405020304" pitchFamily="18" charset="0"/>
              </a:rPr>
              <a:t>Space (The Personal Bubble)</a:t>
            </a:r>
          </a:p>
        </p:txBody>
      </p:sp>
      <p:sp>
        <p:nvSpPr>
          <p:cNvPr id="3" name="Content Placeholder 2"/>
          <p:cNvSpPr>
            <a:spLocks noGrp="1"/>
          </p:cNvSpPr>
          <p:nvPr>
            <p:ph idx="1"/>
          </p:nvPr>
        </p:nvSpPr>
        <p:spPr>
          <a:xfrm>
            <a:off x="1818362" y="1531238"/>
            <a:ext cx="5054252" cy="4525963"/>
          </a:xfrm>
        </p:spPr>
        <p:txBody>
          <a:bodyPr>
            <a:normAutofit/>
          </a:bodyPr>
          <a:lstStyle/>
          <a:p>
            <a:r>
              <a:rPr lang="en-US" sz="2400" dirty="0">
                <a:latin typeface="Times New Roman" panose="02020603050405020304" pitchFamily="18" charset="0"/>
                <a:cs typeface="Times New Roman" panose="02020603050405020304" pitchFamily="18" charset="0"/>
              </a:rPr>
              <a:t>Space is what???</a:t>
            </a:r>
          </a:p>
          <a:p>
            <a:r>
              <a:rPr lang="en-US" sz="2400" dirty="0">
                <a:latin typeface="Times New Roman" panose="02020603050405020304" pitchFamily="18" charset="0"/>
                <a:cs typeface="Times New Roman" panose="02020603050405020304" pitchFamily="18" charset="0"/>
              </a:rPr>
              <a:t>The physical distance between people </a:t>
            </a:r>
          </a:p>
          <a:p>
            <a:pPr marL="0" indent="0">
              <a:buNone/>
            </a:pPr>
            <a:endParaRPr lang="en-US"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Too close = awkward 😬</a:t>
            </a:r>
          </a:p>
          <a:p>
            <a:r>
              <a:rPr sz="2400" dirty="0">
                <a:latin typeface="Times New Roman" panose="02020603050405020304" pitchFamily="18" charset="0"/>
                <a:cs typeface="Times New Roman" panose="02020603050405020304" pitchFamily="18" charset="0"/>
              </a:rPr>
              <a:t>Too far = distant 😐</a:t>
            </a:r>
            <a:endParaRPr lang="en-US"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Different cultures and settings expect different personal space boundaries</a:t>
            </a:r>
            <a:endParaRPr sz="2400" dirty="0">
              <a:latin typeface="Times New Roman" panose="02020603050405020304" pitchFamily="18" charset="0"/>
              <a:cs typeface="Times New Roman" panose="02020603050405020304" pitchFamily="18" charset="0"/>
            </a:endParaRPr>
          </a:p>
        </p:txBody>
      </p:sp>
      <p:pic>
        <p:nvPicPr>
          <p:cNvPr id="12290" name="Picture 2" descr="Personal Space Social Story">
            <a:extLst>
              <a:ext uri="{FF2B5EF4-FFF2-40B4-BE49-F238E27FC236}">
                <a16:creationId xmlns:a16="http://schemas.microsoft.com/office/drawing/2014/main" id="{6A7AF0F0-25B7-4D8D-9A0E-E37D43A03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40" t="6918" r="20558" b="8290"/>
          <a:stretch/>
        </p:blipFill>
        <p:spPr bwMode="auto">
          <a:xfrm>
            <a:off x="7214608" y="1284221"/>
            <a:ext cx="3607496" cy="4839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7F6BD2-6D34-4292-BE02-042C31BDA756}"/>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76DDA9B2-FB60-434B-A0C8-675D575CC873}"/>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1A82C619-E5F6-4FA7-97AC-6F275BA60792}"/>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E36D4FC-8DF3-4EC4-BC25-48B41526D076}"/>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C3F3B7F7-2C09-479E-AEA7-F57AE52B67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AA43CC8A-62E4-48F8-B983-71810910EF2A}"/>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0298A193-AF88-4ADD-985E-888A97DCA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5BAF3E57-BA41-49DB-A6D6-3CD43F79165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441CB3CD-AAAD-4611-87FF-B14E71341C3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F3213600-2F1E-41A1-B42F-FDE65D13E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E4AA4D46-7C83-47AD-9B94-188A2691F0D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57A2DE4C-8895-4868-8475-9A28335AA22C}"/>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2B49BB9D-9362-4CC4-91B9-061B928709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2" y="1164041"/>
            <a:ext cx="10515600" cy="1325563"/>
          </a:xfrm>
        </p:spPr>
        <p:txBody>
          <a:bodyPr>
            <a:normAutofit/>
          </a:bodyPr>
          <a:lstStyle/>
          <a:p>
            <a:r>
              <a:rPr sz="5400" b="1" dirty="0">
                <a:latin typeface="Times New Roman" panose="02020603050405020304" pitchFamily="18" charset="0"/>
                <a:cs typeface="Times New Roman" panose="02020603050405020304" pitchFamily="18" charset="0"/>
              </a:rPr>
              <a:t>Non</a:t>
            </a:r>
            <a:r>
              <a:rPr lang="en-US" sz="5400" b="1" dirty="0">
                <a:latin typeface="Times New Roman" panose="02020603050405020304" pitchFamily="18" charset="0"/>
                <a:cs typeface="Times New Roman" panose="02020603050405020304" pitchFamily="18" charset="0"/>
              </a:rPr>
              <a:t>-</a:t>
            </a:r>
            <a:r>
              <a:rPr sz="5400" b="1" dirty="0">
                <a:latin typeface="Times New Roman" panose="02020603050405020304" pitchFamily="18" charset="0"/>
                <a:cs typeface="Times New Roman" panose="02020603050405020304" pitchFamily="18" charset="0"/>
              </a:rPr>
              <a:t>verbal Communication</a:t>
            </a:r>
          </a:p>
        </p:txBody>
      </p:sp>
      <p:sp>
        <p:nvSpPr>
          <p:cNvPr id="3" name="Content Placeholder 2"/>
          <p:cNvSpPr>
            <a:spLocks noGrp="1"/>
          </p:cNvSpPr>
          <p:nvPr>
            <p:ph idx="1"/>
          </p:nvPr>
        </p:nvSpPr>
        <p:spPr>
          <a:xfrm>
            <a:off x="1478616" y="3088785"/>
            <a:ext cx="3682491" cy="1474941"/>
          </a:xfrm>
        </p:spPr>
        <p:txBody>
          <a:bodyPr>
            <a:normAutofit fontScale="77500" lnSpcReduction="20000"/>
          </a:bodyPr>
          <a:lstStyle/>
          <a:p>
            <a:r>
              <a:rPr lang="en-US" sz="4400" dirty="0">
                <a:latin typeface="Times New Roman" panose="02020603050405020304" pitchFamily="18" charset="0"/>
                <a:cs typeface="Times New Roman" panose="02020603050405020304" pitchFamily="18" charset="0"/>
              </a:rPr>
              <a:t>The First question is what is meant by Non-verbal?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2052" name="Picture 4" descr="Businessman With Question Mark Over His Head Stock Illustration ...">
            <a:extLst>
              <a:ext uri="{FF2B5EF4-FFF2-40B4-BE49-F238E27FC236}">
                <a16:creationId xmlns:a16="http://schemas.microsoft.com/office/drawing/2014/main" id="{9C2D1771-C9A7-4330-A651-7BEADDF50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909" y="2430101"/>
            <a:ext cx="4562475" cy="3419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B0B080-C733-414A-96A9-3258F1BD7123}"/>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9" name="Group 8">
            <a:extLst>
              <a:ext uri="{FF2B5EF4-FFF2-40B4-BE49-F238E27FC236}">
                <a16:creationId xmlns:a16="http://schemas.microsoft.com/office/drawing/2014/main" id="{B87BABD7-9D6F-4BD0-B57C-DE9418200801}"/>
              </a:ext>
            </a:extLst>
          </p:cNvPr>
          <p:cNvGrpSpPr/>
          <p:nvPr/>
        </p:nvGrpSpPr>
        <p:grpSpPr>
          <a:xfrm>
            <a:off x="0" y="-127513"/>
            <a:ext cx="12192000" cy="1517499"/>
            <a:chOff x="0" y="-127513"/>
            <a:chExt cx="12192000" cy="1517499"/>
          </a:xfrm>
        </p:grpSpPr>
        <p:grpSp>
          <p:nvGrpSpPr>
            <p:cNvPr id="10" name="Group 9">
              <a:extLst>
                <a:ext uri="{FF2B5EF4-FFF2-40B4-BE49-F238E27FC236}">
                  <a16:creationId xmlns:a16="http://schemas.microsoft.com/office/drawing/2014/main" id="{D6C960CC-E5AB-4FC4-B623-AE7B2670B85A}"/>
                </a:ext>
              </a:extLst>
            </p:cNvPr>
            <p:cNvGrpSpPr/>
            <p:nvPr/>
          </p:nvGrpSpPr>
          <p:grpSpPr>
            <a:xfrm>
              <a:off x="0" y="-127513"/>
              <a:ext cx="7064829" cy="1517499"/>
              <a:chOff x="0" y="-127513"/>
              <a:chExt cx="7064829" cy="1517499"/>
            </a:xfrm>
          </p:grpSpPr>
          <p:pic>
            <p:nvPicPr>
              <p:cNvPr id="12" name="Picture 11">
                <a:extLst>
                  <a:ext uri="{FF2B5EF4-FFF2-40B4-BE49-F238E27FC236}">
                    <a16:creationId xmlns:a16="http://schemas.microsoft.com/office/drawing/2014/main" id="{80B5BE8A-C35B-4465-917F-BE2F36B88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13" name="TextBox 12">
                <a:extLst>
                  <a:ext uri="{FF2B5EF4-FFF2-40B4-BE49-F238E27FC236}">
                    <a16:creationId xmlns:a16="http://schemas.microsoft.com/office/drawing/2014/main" id="{61AF29AC-05E1-4428-9888-408A53E997B8}"/>
                  </a:ext>
                </a:extLst>
              </p:cNvPr>
              <p:cNvSpPr txBox="1"/>
              <p:nvPr/>
            </p:nvSpPr>
            <p:spPr>
              <a:xfrm>
                <a:off x="1478616" y="238419"/>
                <a:ext cx="5586213" cy="646331"/>
              </a:xfrm>
              <a:prstGeom prst="rect">
                <a:avLst/>
              </a:prstGeom>
              <a:noFill/>
            </p:spPr>
            <p:txBody>
              <a:bodyPr wrap="square" rtlCol="0">
                <a:spAutoFit/>
              </a:bodyPr>
              <a:lstStyle/>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Tishk International University</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Faculty of Administrative Sciences and Economics</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Business and Management Department</a:t>
                </a:r>
              </a:p>
            </p:txBody>
          </p:sp>
        </p:grpSp>
        <p:cxnSp>
          <p:nvCxnSpPr>
            <p:cNvPr id="11" name="Straight Connector 10">
              <a:extLst>
                <a:ext uri="{FF2B5EF4-FFF2-40B4-BE49-F238E27FC236}">
                  <a16:creationId xmlns:a16="http://schemas.microsoft.com/office/drawing/2014/main" id="{44FEB12D-F051-40FC-BDB6-18E0F7946D8D}"/>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EBC4EFA-0A43-4992-B68C-CD0588A9EC24}"/>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27" name="Group 26">
            <a:extLst>
              <a:ext uri="{FF2B5EF4-FFF2-40B4-BE49-F238E27FC236}">
                <a16:creationId xmlns:a16="http://schemas.microsoft.com/office/drawing/2014/main" id="{37BD07EC-FCB7-45F0-9FAB-A27857842DD5}"/>
              </a:ext>
            </a:extLst>
          </p:cNvPr>
          <p:cNvGrpSpPr/>
          <p:nvPr/>
        </p:nvGrpSpPr>
        <p:grpSpPr>
          <a:xfrm>
            <a:off x="0" y="5908403"/>
            <a:ext cx="12192000" cy="949597"/>
            <a:chOff x="0" y="5908403"/>
            <a:chExt cx="12192000" cy="949597"/>
          </a:xfrm>
        </p:grpSpPr>
        <p:cxnSp>
          <p:nvCxnSpPr>
            <p:cNvPr id="28" name="Straight Connector 27">
              <a:extLst>
                <a:ext uri="{FF2B5EF4-FFF2-40B4-BE49-F238E27FC236}">
                  <a16:creationId xmlns:a16="http://schemas.microsoft.com/office/drawing/2014/main" id="{5DA05542-210A-4458-B45D-21253A57F6DB}"/>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E3952D9-63A9-411F-9172-0CAFD02F128B}"/>
                </a:ext>
              </a:extLst>
            </p:cNvPr>
            <p:cNvGrpSpPr/>
            <p:nvPr/>
          </p:nvGrpSpPr>
          <p:grpSpPr>
            <a:xfrm>
              <a:off x="1847415" y="5969407"/>
              <a:ext cx="8497169" cy="888593"/>
              <a:chOff x="1288939" y="5997032"/>
              <a:chExt cx="8497169" cy="888593"/>
            </a:xfrm>
          </p:grpSpPr>
          <p:pic>
            <p:nvPicPr>
              <p:cNvPr id="30" name="Picture 29">
                <a:extLst>
                  <a:ext uri="{FF2B5EF4-FFF2-40B4-BE49-F238E27FC236}">
                    <a16:creationId xmlns:a16="http://schemas.microsoft.com/office/drawing/2014/main" id="{E6C41C20-19BC-44A5-B22B-D287486698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31" name="Group 30">
                <a:extLst>
                  <a:ext uri="{FF2B5EF4-FFF2-40B4-BE49-F238E27FC236}">
                    <a16:creationId xmlns:a16="http://schemas.microsoft.com/office/drawing/2014/main" id="{4223B58F-FA63-4149-A278-E6726D117DB4}"/>
                  </a:ext>
                </a:extLst>
              </p:cNvPr>
              <p:cNvGrpSpPr/>
              <p:nvPr/>
            </p:nvGrpSpPr>
            <p:grpSpPr>
              <a:xfrm>
                <a:off x="1288939" y="5997032"/>
                <a:ext cx="6760541" cy="888593"/>
                <a:chOff x="1288939" y="5997032"/>
                <a:chExt cx="6760541" cy="888593"/>
              </a:xfrm>
            </p:grpSpPr>
            <p:pic>
              <p:nvPicPr>
                <p:cNvPr id="32" name="Picture 31">
                  <a:extLst>
                    <a:ext uri="{FF2B5EF4-FFF2-40B4-BE49-F238E27FC236}">
                      <a16:creationId xmlns:a16="http://schemas.microsoft.com/office/drawing/2014/main" id="{D0291E20-E818-4503-B02B-1A9C4612D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33" name="Picture 32">
                  <a:extLst>
                    <a:ext uri="{FF2B5EF4-FFF2-40B4-BE49-F238E27FC236}">
                      <a16:creationId xmlns:a16="http://schemas.microsoft.com/office/drawing/2014/main" id="{D7C14C65-6A50-4056-97ED-BC39FEA8991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34" name="Picture 33">
                  <a:extLst>
                    <a:ext uri="{FF2B5EF4-FFF2-40B4-BE49-F238E27FC236}">
                      <a16:creationId xmlns:a16="http://schemas.microsoft.com/office/drawing/2014/main" id="{51857FF5-575B-4E16-B178-CEF1E022F526}"/>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35" name="Picture 34">
                  <a:extLst>
                    <a:ext uri="{FF2B5EF4-FFF2-40B4-BE49-F238E27FC236}">
                      <a16:creationId xmlns:a16="http://schemas.microsoft.com/office/drawing/2014/main" id="{FE238EC7-DABC-4FE6-ACCA-809C6C9641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36" name="Picture 35">
                  <a:extLst>
                    <a:ext uri="{FF2B5EF4-FFF2-40B4-BE49-F238E27FC236}">
                      <a16:creationId xmlns:a16="http://schemas.microsoft.com/office/drawing/2014/main" id="{62154432-A4C7-4EEA-B4F0-2582D00FB94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37" name="Picture 36">
                  <a:extLst>
                    <a:ext uri="{FF2B5EF4-FFF2-40B4-BE49-F238E27FC236}">
                      <a16:creationId xmlns:a16="http://schemas.microsoft.com/office/drawing/2014/main" id="{D7D79FB1-76F5-4012-A679-C68793C08E50}"/>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38" name="Picture 37">
                  <a:extLst>
                    <a:ext uri="{FF2B5EF4-FFF2-40B4-BE49-F238E27FC236}">
                      <a16:creationId xmlns:a16="http://schemas.microsoft.com/office/drawing/2014/main" id="{B6F79132-A232-40B8-BDE3-77570E4C4C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175257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normAutofit/>
          </a:bodyPr>
          <a:lstStyle/>
          <a:p>
            <a:r>
              <a:rPr sz="4800" b="1" dirty="0">
                <a:latin typeface="Times New Roman" panose="02020603050405020304" pitchFamily="18" charset="0"/>
                <a:cs typeface="Times New Roman" panose="02020603050405020304" pitchFamily="18" charset="0"/>
              </a:rPr>
              <a:t>Time (Chronemics)</a:t>
            </a:r>
          </a:p>
        </p:txBody>
      </p:sp>
      <p:sp>
        <p:nvSpPr>
          <p:cNvPr id="3" name="Content Placeholder 2"/>
          <p:cNvSpPr>
            <a:spLocks noGrp="1"/>
          </p:cNvSpPr>
          <p:nvPr>
            <p:ph idx="1"/>
          </p:nvPr>
        </p:nvSpPr>
        <p:spPr>
          <a:xfrm>
            <a:off x="447655" y="1450181"/>
            <a:ext cx="7151469" cy="4525963"/>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While some cultures view time as strict and punctual, others are more flexible.</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both cases:</a:t>
            </a:r>
          </a:p>
          <a:p>
            <a:pPr marL="0" indent="0">
              <a:buNone/>
            </a:pPr>
            <a:r>
              <a:rPr lang="en-US" dirty="0">
                <a:latin typeface="Times New Roman" panose="02020603050405020304" pitchFamily="18" charset="0"/>
                <a:cs typeface="Times New Roman" panose="02020603050405020304" pitchFamily="18" charset="0"/>
              </a:rPr>
              <a:t>How someone handles time shows how they feel about the situation or people.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dirty="0">
                <a:latin typeface="Times New Roman" panose="02020603050405020304" pitchFamily="18" charset="0"/>
                <a:cs typeface="Times New Roman" panose="02020603050405020304" pitchFamily="18" charset="0"/>
              </a:rPr>
              <a:t>Showing up late = sends a message</a:t>
            </a:r>
          </a:p>
          <a:p>
            <a:r>
              <a:rPr dirty="0">
                <a:latin typeface="Times New Roman" panose="02020603050405020304" pitchFamily="18" charset="0"/>
                <a:cs typeface="Times New Roman" panose="02020603050405020304" pitchFamily="18" charset="0"/>
              </a:rPr>
              <a:t>Ending late = also sends a message</a:t>
            </a:r>
          </a:p>
          <a:p>
            <a:r>
              <a:rPr dirty="0">
                <a:latin typeface="Times New Roman" panose="02020603050405020304" pitchFamily="18" charset="0"/>
                <a:cs typeface="Times New Roman" panose="02020603050405020304" pitchFamily="18" charset="0"/>
              </a:rPr>
              <a:t>Time = respect + priorities</a:t>
            </a:r>
          </a:p>
        </p:txBody>
      </p:sp>
      <p:pic>
        <p:nvPicPr>
          <p:cNvPr id="13314" name="Picture 2" descr="Running Late Clock Stock Illustrations – 2,190 Running Late Clock Stock  Illustrations, Vectors &amp; Clipart - Dreamstime">
            <a:extLst>
              <a:ext uri="{FF2B5EF4-FFF2-40B4-BE49-F238E27FC236}">
                <a16:creationId xmlns:a16="http://schemas.microsoft.com/office/drawing/2014/main" id="{0207C5AC-8104-4615-B77D-39076CEB9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124" y="2217106"/>
            <a:ext cx="2848889" cy="26315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ED6815-0C18-4CC0-BFC0-9E29C9DD53D8}"/>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B1B31D9F-1A18-4034-A192-6FB8FD2A3677}"/>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2BD80EF9-E85A-4B84-AAF6-620A19EC3384}"/>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66E54E9-25F7-4AD7-9A9B-97850E2A34F5}"/>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40B21CF2-8B34-4F11-BE91-6F79866119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4AD81815-B395-43DA-9BE1-E30C25409437}"/>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23BBB4F1-8208-4FED-837D-973546FC1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F7165C3B-8D5C-445D-94E5-08E75C9C36D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8EC880A5-4D92-4468-80B4-48EA93D1D3D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8C134771-99E5-48E4-985A-8F2EE2C925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7222153C-2A8D-4C75-BBA6-7FDAD07DB9A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2C2687A9-D239-406E-A102-A322A37B23E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CD7BCAC5-85DD-4C5A-9362-F84CFFB4D4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82" y="160337"/>
            <a:ext cx="8229600" cy="1143000"/>
          </a:xfrm>
        </p:spPr>
        <p:txBody>
          <a:bodyPr/>
          <a:lstStyle/>
          <a:p>
            <a:r>
              <a:rPr lang="en-US" b="1" dirty="0">
                <a:latin typeface="Times New Roman" panose="02020603050405020304" pitchFamily="18" charset="0"/>
                <a:cs typeface="Times New Roman" panose="02020603050405020304" pitchFamily="18" charset="0"/>
              </a:rPr>
              <a:t>Physical Characteristics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1" y="1600201"/>
            <a:ext cx="5292247" cy="452596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Physical traits like eye color, height, or hair are mostly genetic, but people try to enhance appearance.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While you cannot choose many traits, confidence and comfort with yourself affect how others perceive you.</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Example: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Someone who stands confidently and smiles appears more approachable, regardless of height or hair color.</a:t>
            </a:r>
            <a:endParaRPr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7B92301-6268-4912-8D9A-1A676059CC26}"/>
              </a:ext>
            </a:extLst>
          </p:cNvPr>
          <p:cNvPicPr>
            <a:picLocks noChangeAspect="1"/>
          </p:cNvPicPr>
          <p:nvPr/>
        </p:nvPicPr>
        <p:blipFill rotWithShape="1">
          <a:blip r:embed="rId2"/>
          <a:srcRect b="6849"/>
          <a:stretch/>
        </p:blipFill>
        <p:spPr>
          <a:xfrm>
            <a:off x="7441952" y="1703540"/>
            <a:ext cx="2856531" cy="3905619"/>
          </a:xfrm>
          <a:prstGeom prst="rect">
            <a:avLst/>
          </a:prstGeom>
        </p:spPr>
      </p:pic>
      <p:sp>
        <p:nvSpPr>
          <p:cNvPr id="5" name="TextBox 4">
            <a:extLst>
              <a:ext uri="{FF2B5EF4-FFF2-40B4-BE49-F238E27FC236}">
                <a16:creationId xmlns:a16="http://schemas.microsoft.com/office/drawing/2014/main" id="{A2ED0FE9-5961-47A6-8E3F-48A392D9C566}"/>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93CFD5D0-F5C9-438E-9587-708ED2BBA128}"/>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8FFD67C8-1637-48D0-ABD3-EEA875E0DB99}"/>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E936BA1-D029-4BE1-A966-6E52BA7CF84A}"/>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D75F8897-84E1-485E-AF05-D85CE4586B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A7DB0F15-D65F-4935-9EDF-ECB2E708C440}"/>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231DE67E-3873-4AD5-B63A-F4E5D6EDD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3A1C0F61-A0B8-4C52-87F3-B2C62D42F1E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430994A8-66D0-4C7D-A10E-4E72BEFF8A5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3D3B4F11-12F9-4B43-984E-C19D7E8B63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B03E34B1-6A94-4EC5-B663-B7D78A75355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64D28763-EF09-4A01-B79E-02D6C1ACFE6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CD0EDA8B-CB96-47B6-BD40-239344EDC8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82" y="-24422"/>
            <a:ext cx="8229600" cy="951348"/>
          </a:xfrm>
        </p:spPr>
        <p:txBody>
          <a:bodyPr>
            <a:normAutofit/>
          </a:bodyPr>
          <a:lstStyle/>
          <a:p>
            <a:r>
              <a:rPr sz="4800" b="1" dirty="0">
                <a:latin typeface="Times New Roman" panose="02020603050405020304" pitchFamily="18" charset="0"/>
                <a:cs typeface="Times New Roman" panose="02020603050405020304" pitchFamily="18" charset="0"/>
              </a:rPr>
              <a:t>Body Movements</a:t>
            </a:r>
          </a:p>
        </p:txBody>
      </p:sp>
      <p:sp>
        <p:nvSpPr>
          <p:cNvPr id="3" name="Content Placeholder 2"/>
          <p:cNvSpPr>
            <a:spLocks noGrp="1"/>
          </p:cNvSpPr>
          <p:nvPr>
            <p:ph idx="1"/>
          </p:nvPr>
        </p:nvSpPr>
        <p:spPr>
          <a:xfrm>
            <a:off x="413658" y="1352812"/>
            <a:ext cx="7724086" cy="4353224"/>
          </a:xfrm>
        </p:spPr>
        <p:txBody>
          <a:bodyPr>
            <a:normAutofit fontScale="70000" lnSpcReduction="20000"/>
          </a:bodyPr>
          <a:lstStyle/>
          <a:p>
            <a:r>
              <a:rPr lang="en-US" sz="2400" dirty="0">
                <a:latin typeface="Times New Roman" panose="02020603050405020304" pitchFamily="18" charset="0"/>
                <a:cs typeface="Times New Roman" panose="02020603050405020304" pitchFamily="18" charset="0"/>
              </a:rPr>
              <a:t>Gestures, posture, and facial expressions can repeat, support, or replace spoken words.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They can also help control conversations.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Your body “talks” along with your words.</a:t>
            </a:r>
          </a:p>
          <a:p>
            <a:endParaRPr lang="en-US"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Move with purpose</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Example: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Nodding while someone is speaking communicates “I’m listening.”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Raising your hand, palm out, to someone signals “Stop for a moment.”</a:t>
            </a:r>
          </a:p>
        </p:txBody>
      </p:sp>
      <p:pic>
        <p:nvPicPr>
          <p:cNvPr id="14338" name="Picture 2" descr="17+ Thousand Body Language Cartoon Royalty-Free Images, Stock Photos &amp;  Pictures | Shutterstock">
            <a:extLst>
              <a:ext uri="{FF2B5EF4-FFF2-40B4-BE49-F238E27FC236}">
                <a16:creationId xmlns:a16="http://schemas.microsoft.com/office/drawing/2014/main" id="{FF6572E1-09AA-4DA6-93F8-66E8256A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482" y="1933330"/>
            <a:ext cx="3782860" cy="2968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97F51B-0AEF-4E12-BCCF-6C6FAFCBE525}"/>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5A51FE1E-C6DD-4364-8774-EC7532CE389D}"/>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47EDE398-9CB3-4BA1-8E1D-CF728DD12273}"/>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CEC5E2-0446-42F6-8FB3-359EBEB24DFC}"/>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8310B854-744C-4D5F-9BF2-8BC62C91F7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862E01EE-936A-4457-8369-13C85CDA3C5F}"/>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DC74B98B-9248-4C95-A2F5-5D5208BBC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717FD896-9B27-4C24-906B-88F3AE3604E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6571EE00-60FA-43FE-9C3D-7CA61E1FE6F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51D486C9-1BCB-4B63-AD3F-05D2D5774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442E2C6B-BBAA-48D0-9241-28F23BE02255}"/>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322ED0B5-00A9-4691-B7BE-227F5E3AD7E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C37FC4A2-B4C5-4771-92A4-39DD004581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626" y="1"/>
            <a:ext cx="8386175" cy="990491"/>
          </a:xfrm>
        </p:spPr>
        <p:txBody>
          <a:bodyPr>
            <a:normAutofit/>
          </a:bodyPr>
          <a:lstStyle/>
          <a:p>
            <a:r>
              <a:rPr lang="en-US" b="1" dirty="0">
                <a:latin typeface="Times New Roman" panose="02020603050405020304" pitchFamily="18" charset="0"/>
                <a:cs typeface="Times New Roman" panose="02020603050405020304" pitchFamily="18" charset="0"/>
              </a:rPr>
              <a:t>Touch (Haptics)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99364" y="1806881"/>
            <a:ext cx="5749447" cy="3966804"/>
          </a:xfrm>
        </p:spPr>
        <p:txBody>
          <a:bodyPr>
            <a:normAutofit/>
          </a:bodyPr>
          <a:lstStyle/>
          <a:p>
            <a:r>
              <a:rPr lang="en-US" sz="2400" dirty="0">
                <a:latin typeface="Times New Roman" panose="02020603050405020304" pitchFamily="18" charset="0"/>
                <a:cs typeface="Times New Roman" panose="02020603050405020304" pitchFamily="18" charset="0"/>
              </a:rPr>
              <a:t>Touch communicates comfort, trust, or connection.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professional speaking, touch typically occurs before or after presentations (handshakes), not during.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Clear Example: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Shaking hands before presenting helps establish trust and respect.</a:t>
            </a:r>
            <a:endParaRPr sz="2400" dirty="0">
              <a:latin typeface="Times New Roman" panose="02020603050405020304" pitchFamily="18" charset="0"/>
              <a:cs typeface="Times New Roman" panose="02020603050405020304" pitchFamily="18" charset="0"/>
            </a:endParaRPr>
          </a:p>
        </p:txBody>
      </p:sp>
      <p:pic>
        <p:nvPicPr>
          <p:cNvPr id="15362" name="Picture 2" descr="4,600+ Businessman Handshake Cartoon Agreement Stock Illustrations,  Royalty-Free Vector Graphics &amp; Clip Art - iStock">
            <a:extLst>
              <a:ext uri="{FF2B5EF4-FFF2-40B4-BE49-F238E27FC236}">
                <a16:creationId xmlns:a16="http://schemas.microsoft.com/office/drawing/2014/main" id="{467E7339-6129-467A-9BEC-95B2A532A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224" y="322094"/>
            <a:ext cx="3315483" cy="2286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B40B231-ECA4-404F-9CAD-936C0E4E5364}"/>
              </a:ext>
            </a:extLst>
          </p:cNvPr>
          <p:cNvPicPr>
            <a:picLocks noChangeAspect="1"/>
          </p:cNvPicPr>
          <p:nvPr/>
        </p:nvPicPr>
        <p:blipFill rotWithShape="1">
          <a:blip r:embed="rId3"/>
          <a:srcRect t="26722" b="6436"/>
          <a:stretch/>
        </p:blipFill>
        <p:spPr>
          <a:xfrm>
            <a:off x="8607956" y="2836078"/>
            <a:ext cx="3081272" cy="2640403"/>
          </a:xfrm>
          <a:prstGeom prst="rect">
            <a:avLst/>
          </a:prstGeom>
        </p:spPr>
      </p:pic>
      <p:sp>
        <p:nvSpPr>
          <p:cNvPr id="6" name="TextBox 5">
            <a:extLst>
              <a:ext uri="{FF2B5EF4-FFF2-40B4-BE49-F238E27FC236}">
                <a16:creationId xmlns:a16="http://schemas.microsoft.com/office/drawing/2014/main" id="{FE4BCE15-44BF-4476-86BA-F0B02048FE72}"/>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7" name="Group 6">
            <a:extLst>
              <a:ext uri="{FF2B5EF4-FFF2-40B4-BE49-F238E27FC236}">
                <a16:creationId xmlns:a16="http://schemas.microsoft.com/office/drawing/2014/main" id="{42A3BFD2-2EB5-4CE9-B6D5-655E204CA6C2}"/>
              </a:ext>
            </a:extLst>
          </p:cNvPr>
          <p:cNvGrpSpPr/>
          <p:nvPr/>
        </p:nvGrpSpPr>
        <p:grpSpPr>
          <a:xfrm>
            <a:off x="0" y="5908403"/>
            <a:ext cx="12192000" cy="949597"/>
            <a:chOff x="0" y="5908403"/>
            <a:chExt cx="12192000" cy="949597"/>
          </a:xfrm>
        </p:grpSpPr>
        <p:cxnSp>
          <p:nvCxnSpPr>
            <p:cNvPr id="8" name="Straight Connector 7">
              <a:extLst>
                <a:ext uri="{FF2B5EF4-FFF2-40B4-BE49-F238E27FC236}">
                  <a16:creationId xmlns:a16="http://schemas.microsoft.com/office/drawing/2014/main" id="{65A77C46-07E7-46E8-A274-8F9857CFB0EB}"/>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6604FA8-4631-4517-BDE5-90971B6CE446}"/>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BC41190F-7030-49E9-9B31-59FADC889F6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46FB67BB-0A19-4ABC-BDB2-3CF55793DBB8}"/>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045B2075-D678-4D38-8562-D3C9E452A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A070017F-3838-4A96-BF72-387A6DBED8E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4F9D4FD3-A3D2-4ADB-9314-FB837BC71CA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01F6621F-AD96-4D80-9CF4-CF649A73B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E125D14D-96B1-4A54-8F6D-88076A71286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5854EB37-0ECD-4738-B8E2-E0349F475141}"/>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7B03C9D1-155C-48EF-9A33-3365F9CB7B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723"/>
            <a:ext cx="8229600" cy="1143000"/>
          </a:xfrm>
        </p:spPr>
        <p:txBody>
          <a:bodyPr>
            <a:normAutofit/>
          </a:bodyPr>
          <a:lstStyle/>
          <a:p>
            <a:r>
              <a:rPr lang="en-US" sz="5400" b="1" dirty="0">
                <a:latin typeface="Times New Roman" panose="02020603050405020304" pitchFamily="18" charset="0"/>
                <a:cs typeface="Times New Roman" panose="02020603050405020304" pitchFamily="18" charset="0"/>
              </a:rPr>
              <a:t>Paralanguage</a:t>
            </a:r>
            <a:endParaRPr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9343" y="1680686"/>
            <a:ext cx="6519052" cy="4025347"/>
          </a:xfrm>
        </p:spPr>
        <p:txBody>
          <a:bodyPr>
            <a:normAutofit/>
          </a:bodyPr>
          <a:lstStyle/>
          <a:p>
            <a:r>
              <a:rPr lang="en-US" sz="2400" dirty="0">
                <a:latin typeface="Times New Roman" panose="02020603050405020304" pitchFamily="18" charset="0"/>
                <a:cs typeface="Times New Roman" panose="02020603050405020304" pitchFamily="18" charset="0"/>
              </a:rPr>
              <a:t>Paralanguage refers to vocal elements such as </a:t>
            </a:r>
            <a:r>
              <a:rPr lang="en-US" sz="2400" b="1" dirty="0">
                <a:solidFill>
                  <a:srgbClr val="FF0000"/>
                </a:solidFill>
                <a:latin typeface="Times New Roman" panose="02020603050405020304" pitchFamily="18" charset="0"/>
                <a:cs typeface="Times New Roman" panose="02020603050405020304" pitchFamily="18" charset="0"/>
              </a:rPr>
              <a:t>tone, volume, pitch, speed, and silence.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you say something affects what it means.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Example:</a:t>
            </a:r>
          </a:p>
          <a:p>
            <a:pPr marL="0" indent="0">
              <a:buNone/>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Saying “I’m great” in a </a:t>
            </a:r>
            <a:r>
              <a:rPr lang="en-US" sz="2400" b="1" dirty="0">
                <a:latin typeface="Times New Roman" panose="02020603050405020304" pitchFamily="18" charset="0"/>
                <a:cs typeface="Times New Roman" panose="02020603050405020304" pitchFamily="18" charset="0"/>
              </a:rPr>
              <a:t>flat</a:t>
            </a:r>
            <a:r>
              <a:rPr lang="en-US" sz="2400" dirty="0">
                <a:latin typeface="Times New Roman" panose="02020603050405020304" pitchFamily="18" charset="0"/>
                <a:cs typeface="Times New Roman" panose="02020603050405020304" pitchFamily="18" charset="0"/>
              </a:rPr>
              <a:t>, quiet voice means something different than saying it </a:t>
            </a:r>
            <a:r>
              <a:rPr lang="en-US" sz="2400" b="1" dirty="0">
                <a:latin typeface="Times New Roman" panose="02020603050405020304" pitchFamily="18" charset="0"/>
                <a:cs typeface="Times New Roman" panose="02020603050405020304" pitchFamily="18" charset="0"/>
              </a:rPr>
              <a:t>cheerfully</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E645214-0A1E-42CF-AD17-32E2806D09BF}"/>
              </a:ext>
            </a:extLst>
          </p:cNvPr>
          <p:cNvPicPr>
            <a:picLocks noChangeAspect="1"/>
          </p:cNvPicPr>
          <p:nvPr/>
        </p:nvPicPr>
        <p:blipFill rotWithShape="1">
          <a:blip r:embed="rId2"/>
          <a:srcRect t="6230" b="13143"/>
          <a:stretch/>
        </p:blipFill>
        <p:spPr>
          <a:xfrm>
            <a:off x="7057818" y="1891431"/>
            <a:ext cx="3343068" cy="2684635"/>
          </a:xfrm>
          <a:prstGeom prst="rect">
            <a:avLst/>
          </a:prstGeom>
        </p:spPr>
      </p:pic>
      <p:sp>
        <p:nvSpPr>
          <p:cNvPr id="5" name="TextBox 4">
            <a:extLst>
              <a:ext uri="{FF2B5EF4-FFF2-40B4-BE49-F238E27FC236}">
                <a16:creationId xmlns:a16="http://schemas.microsoft.com/office/drawing/2014/main" id="{05053361-C59F-46BD-82F0-97411A1F2CE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47D45CDC-C15F-4B65-B996-F762EE891D99}"/>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B399DD99-1926-45A4-A583-3B3482EA8484}"/>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9E8A241-685B-44AE-BB77-0973F270DAB1}"/>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88AC36CC-DC9E-42D9-9B2D-8A5CDFABC60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25361EA0-420C-47CE-9987-51BAE1E73FAA}"/>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710464C3-D8A8-473B-B73D-0E4387ED5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DD8C9F86-6112-4075-85F9-90EC34C8251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B32297A7-A733-4DE9-8D0D-156B916DC8D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0B93CEC7-32B9-4D33-9CAC-2B85A6C43E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F970C640-082D-443D-AF11-DEE1785A598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7C9FAF37-AB97-4799-BACB-35744CAF06F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29F8D96F-B6E5-49D1-85B1-828E3425C5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latin typeface="Times New Roman" panose="02020603050405020304" pitchFamily="18" charset="0"/>
                <a:cs typeface="Times New Roman" panose="02020603050405020304" pitchFamily="18" charset="0"/>
              </a:rPr>
              <a:t>Artifacts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18154" y="1420770"/>
            <a:ext cx="5317298" cy="5424705"/>
          </a:xfrm>
        </p:spPr>
        <p:txBody>
          <a:bodyPr>
            <a:normAutofit/>
          </a:bodyPr>
          <a:lstStyle/>
          <a:p>
            <a:r>
              <a:rPr lang="en-US" dirty="0">
                <a:latin typeface="Times New Roman" panose="02020603050405020304" pitchFamily="18" charset="0"/>
                <a:cs typeface="Times New Roman" panose="02020603050405020304" pitchFamily="18" charset="0"/>
              </a:rPr>
              <a:t>Artifacts are items or accessories that express identity — like clothing, jewelry, tattoos, brand logos, or personal style.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They communicate personality or group membership.</a:t>
            </a:r>
          </a:p>
          <a:p>
            <a:endParaRPr lang="en-US"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What you wear and carry says something about you.</a:t>
            </a:r>
            <a:endParaRPr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D41AB5-9107-4726-BED1-3F6C88924930}"/>
              </a:ext>
            </a:extLst>
          </p:cNvPr>
          <p:cNvPicPr>
            <a:picLocks noChangeAspect="1"/>
          </p:cNvPicPr>
          <p:nvPr/>
        </p:nvPicPr>
        <p:blipFill>
          <a:blip r:embed="rId2"/>
          <a:stretch>
            <a:fillRect/>
          </a:stretch>
        </p:blipFill>
        <p:spPr>
          <a:xfrm>
            <a:off x="7123134" y="1953297"/>
            <a:ext cx="3438394" cy="3483935"/>
          </a:xfrm>
          <a:prstGeom prst="rect">
            <a:avLst/>
          </a:prstGeom>
        </p:spPr>
      </p:pic>
      <p:sp>
        <p:nvSpPr>
          <p:cNvPr id="5" name="TextBox 4">
            <a:extLst>
              <a:ext uri="{FF2B5EF4-FFF2-40B4-BE49-F238E27FC236}">
                <a16:creationId xmlns:a16="http://schemas.microsoft.com/office/drawing/2014/main" id="{D3277F0A-20C6-4F72-90D1-3EE0DDDC9CB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561F7DC7-92AF-4AB0-8A90-13D47B2131BF}"/>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B4011B1C-621B-4905-B986-1607B2722794}"/>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3CCF64D-2D2B-4276-AECD-16443D2F62E6}"/>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013E1E25-24FB-4C5C-9858-57A98985845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F4295FFA-A0A7-432C-B974-9907A3A430E0}"/>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CC22CA32-CAE2-4857-865E-063B717E5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B1F6079E-DB9A-459B-9C8A-B6C6682EF7C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3C2365FD-A249-4A45-9147-913D69C4F33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2EDC0C9E-CA09-47B5-ABB8-1B338574AF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01F62714-A433-4BA3-90FC-74B97170BF4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2B65BEC0-7894-4ABB-BADA-401B33C99CD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D58ADAE7-F7E6-4034-9F51-3FBD316656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723"/>
            <a:ext cx="8229600" cy="1143000"/>
          </a:xfrm>
        </p:spPr>
        <p:txBody>
          <a:bodyPr/>
          <a:lstStyle/>
          <a:p>
            <a:r>
              <a:rPr lang="en-US" b="1" dirty="0">
                <a:latin typeface="Times New Roman" panose="02020603050405020304" pitchFamily="18" charset="0"/>
                <a:cs typeface="Times New Roman" panose="02020603050405020304" pitchFamily="18" charset="0"/>
              </a:rPr>
              <a:t>Environment</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62204" y="1703201"/>
            <a:ext cx="4791205" cy="4525963"/>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Environment includes </a:t>
            </a:r>
            <a:r>
              <a:rPr lang="en-US" sz="3600" b="1" dirty="0">
                <a:solidFill>
                  <a:srgbClr val="FF0000"/>
                </a:solidFill>
                <a:latin typeface="Times New Roman" panose="02020603050405020304" pitchFamily="18" charset="0"/>
                <a:cs typeface="Times New Roman" panose="02020603050405020304" pitchFamily="18" charset="0"/>
              </a:rPr>
              <a:t>the physical and psychological setting</a:t>
            </a:r>
            <a:r>
              <a:rPr lang="en-US" dirty="0">
                <a:latin typeface="Times New Roman" panose="02020603050405020304" pitchFamily="18" charset="0"/>
                <a:cs typeface="Times New Roman" panose="02020603050405020304" pitchFamily="18" charset="0"/>
              </a:rPr>
              <a:t> of communication.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design of a place affects how people behave and interact.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Google’s offices are designed with open spaces and bright colors to encourage creativity and teamwork.</a:t>
            </a:r>
            <a:endParaRPr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18DE22-843B-425E-9B41-0C66FC053AEB}"/>
              </a:ext>
            </a:extLst>
          </p:cNvPr>
          <p:cNvPicPr>
            <a:picLocks noChangeAspect="1"/>
          </p:cNvPicPr>
          <p:nvPr/>
        </p:nvPicPr>
        <p:blipFill>
          <a:blip r:embed="rId2"/>
          <a:stretch>
            <a:fillRect/>
          </a:stretch>
        </p:blipFill>
        <p:spPr>
          <a:xfrm>
            <a:off x="6813274" y="1341811"/>
            <a:ext cx="3244380" cy="2087189"/>
          </a:xfrm>
          <a:prstGeom prst="rect">
            <a:avLst/>
          </a:prstGeom>
        </p:spPr>
      </p:pic>
      <p:pic>
        <p:nvPicPr>
          <p:cNvPr id="16386" name="Picture 2" descr="Discover 58 Google Office and Cool Office Ideas | google headquarters,  workplace design, communal office space and more">
            <a:extLst>
              <a:ext uri="{FF2B5EF4-FFF2-40B4-BE49-F238E27FC236}">
                <a16:creationId xmlns:a16="http://schemas.microsoft.com/office/drawing/2014/main" id="{1A28898D-A2AA-41FB-B22D-BA9B471CD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897" y="3601578"/>
            <a:ext cx="3244380" cy="2159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62103D-C259-4894-B321-F511E1570F37}"/>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7" name="Group 6">
            <a:extLst>
              <a:ext uri="{FF2B5EF4-FFF2-40B4-BE49-F238E27FC236}">
                <a16:creationId xmlns:a16="http://schemas.microsoft.com/office/drawing/2014/main" id="{62E0494D-B1E1-4D71-AC79-C60AE10871C5}"/>
              </a:ext>
            </a:extLst>
          </p:cNvPr>
          <p:cNvGrpSpPr/>
          <p:nvPr/>
        </p:nvGrpSpPr>
        <p:grpSpPr>
          <a:xfrm>
            <a:off x="0" y="5908403"/>
            <a:ext cx="12192000" cy="949597"/>
            <a:chOff x="0" y="5908403"/>
            <a:chExt cx="12192000" cy="949597"/>
          </a:xfrm>
        </p:grpSpPr>
        <p:cxnSp>
          <p:nvCxnSpPr>
            <p:cNvPr id="8" name="Straight Connector 7">
              <a:extLst>
                <a:ext uri="{FF2B5EF4-FFF2-40B4-BE49-F238E27FC236}">
                  <a16:creationId xmlns:a16="http://schemas.microsoft.com/office/drawing/2014/main" id="{A293921F-C057-420E-B521-96AC6B4BD59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608426B-59EE-4448-A9C4-6F3A3185288A}"/>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38E6C7B9-A4D5-4CC1-8D30-370A8AC18D7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CA3072CB-876C-4F19-8DBC-EB5C4485EB35}"/>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CCE2EEAC-1D58-4017-A1BC-5CE0E338C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011024E9-E705-4C89-8F0B-FE7D010574F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5F772928-1769-437C-A120-C1B8F76BE1B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618B9964-1ED3-442B-832C-8DC6FBC994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2A470599-5AD8-46C2-85EC-B8DCEDF31A5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36599AEF-FAD9-4DF7-A7A6-97DA139E633A}"/>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88529EBE-43F9-4376-A2CC-3C84C927F4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latin typeface="Times New Roman" panose="02020603050405020304" pitchFamily="18" charset="0"/>
                <a:cs typeface="Times New Roman" panose="02020603050405020304" pitchFamily="18" charset="0"/>
              </a:rPr>
              <a:t>Movement in your speech </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80993" y="1595199"/>
            <a:ext cx="5630449" cy="4525963"/>
          </a:xfrm>
        </p:spPr>
        <p:txBody>
          <a:bodyPr>
            <a:normAutofit/>
          </a:bodyPr>
          <a:lstStyle/>
          <a:p>
            <a:r>
              <a:rPr lang="en-US" dirty="0"/>
              <a:t>Speech is inevitable (</a:t>
            </a:r>
            <a:r>
              <a:rPr lang="en-US" dirty="0" err="1"/>
              <a:t>gonna</a:t>
            </a:r>
            <a:r>
              <a:rPr lang="en-US" dirty="0"/>
              <a:t> happen)</a:t>
            </a:r>
          </a:p>
          <a:p>
            <a:endParaRPr lang="en-US" dirty="0"/>
          </a:p>
          <a:p>
            <a:r>
              <a:rPr lang="en-US" dirty="0"/>
              <a:t>Movement plays a meaningful role in public speaking because it affects how confident, credible, and engaging you appear.</a:t>
            </a:r>
          </a:p>
          <a:p>
            <a:endParaRPr lang="en-US" dirty="0"/>
          </a:p>
          <a:p>
            <a:r>
              <a:rPr lang="en-US" dirty="0"/>
              <a:t>Audience can listen or ignore based on the movement</a:t>
            </a:r>
            <a:endParaRPr dirty="0"/>
          </a:p>
        </p:txBody>
      </p:sp>
      <p:pic>
        <p:nvPicPr>
          <p:cNvPr id="17410" name="Picture 2" descr="Public Speaking: How to Nail Gestures and Movements on Stage - Roger Love">
            <a:extLst>
              <a:ext uri="{FF2B5EF4-FFF2-40B4-BE49-F238E27FC236}">
                <a16:creationId xmlns:a16="http://schemas.microsoft.com/office/drawing/2014/main" id="{E4D819FE-8852-42B0-BD34-175652AE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6" y="173298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4 Body Language Techniques That Will Improve Your Public Speaking | Adam  Christing">
            <a:extLst>
              <a:ext uri="{FF2B5EF4-FFF2-40B4-BE49-F238E27FC236}">
                <a16:creationId xmlns:a16="http://schemas.microsoft.com/office/drawing/2014/main" id="{DB6B93A3-9932-4B55-BF4B-DDD783B3D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186" y="4066045"/>
            <a:ext cx="2768252" cy="1552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CB40FD-580F-4122-85B9-B8D5A1C35735}"/>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7" name="Group 6">
            <a:extLst>
              <a:ext uri="{FF2B5EF4-FFF2-40B4-BE49-F238E27FC236}">
                <a16:creationId xmlns:a16="http://schemas.microsoft.com/office/drawing/2014/main" id="{6EC27BC9-7C48-44F3-9194-E75B955AFE5A}"/>
              </a:ext>
            </a:extLst>
          </p:cNvPr>
          <p:cNvGrpSpPr/>
          <p:nvPr/>
        </p:nvGrpSpPr>
        <p:grpSpPr>
          <a:xfrm>
            <a:off x="0" y="5908403"/>
            <a:ext cx="12192000" cy="949597"/>
            <a:chOff x="0" y="5908403"/>
            <a:chExt cx="12192000" cy="949597"/>
          </a:xfrm>
        </p:grpSpPr>
        <p:cxnSp>
          <p:nvCxnSpPr>
            <p:cNvPr id="8" name="Straight Connector 7">
              <a:extLst>
                <a:ext uri="{FF2B5EF4-FFF2-40B4-BE49-F238E27FC236}">
                  <a16:creationId xmlns:a16="http://schemas.microsoft.com/office/drawing/2014/main" id="{C3C823B9-3E95-432C-836C-C4869FF9CBCB}"/>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B046DD9-EBC8-4FD3-A65F-68C761CA4285}"/>
                </a:ext>
              </a:extLst>
            </p:cNvPr>
            <p:cNvGrpSpPr/>
            <p:nvPr/>
          </p:nvGrpSpPr>
          <p:grpSpPr>
            <a:xfrm>
              <a:off x="1847415" y="5969407"/>
              <a:ext cx="8497169" cy="888593"/>
              <a:chOff x="1288939" y="5997032"/>
              <a:chExt cx="8497169" cy="888593"/>
            </a:xfrm>
          </p:grpSpPr>
          <p:pic>
            <p:nvPicPr>
              <p:cNvPr id="10" name="Picture 9">
                <a:extLst>
                  <a:ext uri="{FF2B5EF4-FFF2-40B4-BE49-F238E27FC236}">
                    <a16:creationId xmlns:a16="http://schemas.microsoft.com/office/drawing/2014/main" id="{3E78F08F-C321-4A08-912B-4C198BB36C4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1" name="Group 10">
                <a:extLst>
                  <a:ext uri="{FF2B5EF4-FFF2-40B4-BE49-F238E27FC236}">
                    <a16:creationId xmlns:a16="http://schemas.microsoft.com/office/drawing/2014/main" id="{F29A8CA7-7C94-49DE-BC96-80878CAD6037}"/>
                  </a:ext>
                </a:extLst>
              </p:cNvPr>
              <p:cNvGrpSpPr/>
              <p:nvPr/>
            </p:nvGrpSpPr>
            <p:grpSpPr>
              <a:xfrm>
                <a:off x="1288939" y="5997032"/>
                <a:ext cx="6760541" cy="888593"/>
                <a:chOff x="1288939" y="5997032"/>
                <a:chExt cx="6760541" cy="888593"/>
              </a:xfrm>
            </p:grpSpPr>
            <p:pic>
              <p:nvPicPr>
                <p:cNvPr id="12" name="Picture 11">
                  <a:extLst>
                    <a:ext uri="{FF2B5EF4-FFF2-40B4-BE49-F238E27FC236}">
                      <a16:creationId xmlns:a16="http://schemas.microsoft.com/office/drawing/2014/main" id="{F92742F1-4BE1-475A-B6EB-29DE7ED90E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3" name="Picture 12">
                  <a:extLst>
                    <a:ext uri="{FF2B5EF4-FFF2-40B4-BE49-F238E27FC236}">
                      <a16:creationId xmlns:a16="http://schemas.microsoft.com/office/drawing/2014/main" id="{047E0355-CD4B-4E0F-A835-97DE83BDF4E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4" name="Picture 13">
                  <a:extLst>
                    <a:ext uri="{FF2B5EF4-FFF2-40B4-BE49-F238E27FC236}">
                      <a16:creationId xmlns:a16="http://schemas.microsoft.com/office/drawing/2014/main" id="{0A85A56B-127E-42F9-9F5D-C9560ECFA34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5" name="Picture 14">
                  <a:extLst>
                    <a:ext uri="{FF2B5EF4-FFF2-40B4-BE49-F238E27FC236}">
                      <a16:creationId xmlns:a16="http://schemas.microsoft.com/office/drawing/2014/main" id="{3FC17DB2-E928-492E-B6A7-7BF23BAFD9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6" name="Picture 15">
                  <a:extLst>
                    <a:ext uri="{FF2B5EF4-FFF2-40B4-BE49-F238E27FC236}">
                      <a16:creationId xmlns:a16="http://schemas.microsoft.com/office/drawing/2014/main" id="{ADC57EB6-ED39-46CE-92B8-A99F7EF4B874}"/>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7" name="Picture 16">
                  <a:extLst>
                    <a:ext uri="{FF2B5EF4-FFF2-40B4-BE49-F238E27FC236}">
                      <a16:creationId xmlns:a16="http://schemas.microsoft.com/office/drawing/2014/main" id="{97CC7B26-F112-4191-8E36-46888DA7532E}"/>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8" name="Picture 17">
                  <a:extLst>
                    <a:ext uri="{FF2B5EF4-FFF2-40B4-BE49-F238E27FC236}">
                      <a16:creationId xmlns:a16="http://schemas.microsoft.com/office/drawing/2014/main" id="{53C8A379-B2BE-479E-9DF6-C1977D504C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321" y="201692"/>
            <a:ext cx="6983260" cy="1143000"/>
          </a:xfrm>
        </p:spPr>
        <p:txBody>
          <a:bodyPr/>
          <a:lstStyle/>
          <a:p>
            <a:r>
              <a:rPr lang="en-US" b="1" dirty="0">
                <a:latin typeface="Times New Roman" panose="02020603050405020304" pitchFamily="18" charset="0"/>
                <a:cs typeface="Times New Roman" panose="02020603050405020304" pitchFamily="18" charset="0"/>
              </a:rPr>
              <a:t>Behaviors to</a:t>
            </a:r>
          </a:p>
        </p:txBody>
      </p:sp>
      <p:sp>
        <p:nvSpPr>
          <p:cNvPr id="3" name="Content Placeholder 2"/>
          <p:cNvSpPr>
            <a:spLocks noGrp="1"/>
          </p:cNvSpPr>
          <p:nvPr>
            <p:ph idx="1"/>
          </p:nvPr>
        </p:nvSpPr>
        <p:spPr>
          <a:xfrm>
            <a:off x="246493" y="1416213"/>
            <a:ext cx="8017553" cy="4525963"/>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Some physical habits can undermine your message. </a:t>
            </a:r>
          </a:p>
          <a:p>
            <a:pPr marL="51435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For example:</a:t>
            </a:r>
          </a:p>
          <a:p>
            <a:pPr marL="0" indent="0">
              <a:buNone/>
            </a:pPr>
            <a:endParaRPr lang="en-US"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Staying rigidly behind a podium or clinging to it</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Crossing your arms defensively</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Shuffling your feet or pacing aimlessly</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Rocking back and forth</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These behaviors can signal nervousness or discomfort, causing the audience to focus on your movements instead of your ideas.</a:t>
            </a:r>
          </a:p>
        </p:txBody>
      </p:sp>
      <p:pic>
        <p:nvPicPr>
          <p:cNvPr id="18434" name="Picture 2" descr="The 5 Types Of Avoidance Behaviors (And What They Look Like)">
            <a:extLst>
              <a:ext uri="{FF2B5EF4-FFF2-40B4-BE49-F238E27FC236}">
                <a16:creationId xmlns:a16="http://schemas.microsoft.com/office/drawing/2014/main" id="{5CE3FD1B-FDCD-45AF-9E21-11868FB0E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85" r="11918"/>
          <a:stretch/>
        </p:blipFill>
        <p:spPr bwMode="auto">
          <a:xfrm>
            <a:off x="4546267" y="193449"/>
            <a:ext cx="2749677" cy="112934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igital Audio Podium | Podium with audio system">
            <a:extLst>
              <a:ext uri="{FF2B5EF4-FFF2-40B4-BE49-F238E27FC236}">
                <a16:creationId xmlns:a16="http://schemas.microsoft.com/office/drawing/2014/main" id="{1E99343D-1E50-45E4-B3F5-567D57B9E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056" y="1693411"/>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25+ Thousand Arm Which Troubled Royalty-Free Images, Stock Photos &amp;  Pictures | Shutterstock">
            <a:extLst>
              <a:ext uri="{FF2B5EF4-FFF2-40B4-BE49-F238E27FC236}">
                <a16:creationId xmlns:a16="http://schemas.microsoft.com/office/drawing/2014/main" id="{E3B38958-834C-493C-A17B-3AF8F2F915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408" r="13719"/>
          <a:stretch/>
        </p:blipFill>
        <p:spPr bwMode="auto">
          <a:xfrm>
            <a:off x="10038417" y="2011880"/>
            <a:ext cx="1208762" cy="16673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10D7CD-C1DF-4923-AE89-0A2101A1840E}"/>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8" name="Group 7">
            <a:extLst>
              <a:ext uri="{FF2B5EF4-FFF2-40B4-BE49-F238E27FC236}">
                <a16:creationId xmlns:a16="http://schemas.microsoft.com/office/drawing/2014/main" id="{9BA35C23-59F1-4753-A3D5-6014FBFFE692}"/>
              </a:ext>
            </a:extLst>
          </p:cNvPr>
          <p:cNvGrpSpPr/>
          <p:nvPr/>
        </p:nvGrpSpPr>
        <p:grpSpPr>
          <a:xfrm>
            <a:off x="0" y="5908403"/>
            <a:ext cx="12192000" cy="949597"/>
            <a:chOff x="0" y="5908403"/>
            <a:chExt cx="12192000" cy="949597"/>
          </a:xfrm>
        </p:grpSpPr>
        <p:cxnSp>
          <p:nvCxnSpPr>
            <p:cNvPr id="9" name="Straight Connector 8">
              <a:extLst>
                <a:ext uri="{FF2B5EF4-FFF2-40B4-BE49-F238E27FC236}">
                  <a16:creationId xmlns:a16="http://schemas.microsoft.com/office/drawing/2014/main" id="{AFCB8702-EDC8-48C5-AA22-B5C053483F7D}"/>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C69C58E-6418-41BD-8ADB-EADF9EFAE665}"/>
                </a:ext>
              </a:extLst>
            </p:cNvPr>
            <p:cNvGrpSpPr/>
            <p:nvPr/>
          </p:nvGrpSpPr>
          <p:grpSpPr>
            <a:xfrm>
              <a:off x="1847415" y="5969407"/>
              <a:ext cx="8497169" cy="888593"/>
              <a:chOff x="1288939" y="5997032"/>
              <a:chExt cx="8497169" cy="888593"/>
            </a:xfrm>
          </p:grpSpPr>
          <p:pic>
            <p:nvPicPr>
              <p:cNvPr id="11" name="Picture 10">
                <a:extLst>
                  <a:ext uri="{FF2B5EF4-FFF2-40B4-BE49-F238E27FC236}">
                    <a16:creationId xmlns:a16="http://schemas.microsoft.com/office/drawing/2014/main" id="{82CE52CC-8AEF-4A27-A93F-010E473BF25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2" name="Group 11">
                <a:extLst>
                  <a:ext uri="{FF2B5EF4-FFF2-40B4-BE49-F238E27FC236}">
                    <a16:creationId xmlns:a16="http://schemas.microsoft.com/office/drawing/2014/main" id="{11AB40DF-A73B-4E58-A759-0B86B31006AF}"/>
                  </a:ext>
                </a:extLst>
              </p:cNvPr>
              <p:cNvGrpSpPr/>
              <p:nvPr/>
            </p:nvGrpSpPr>
            <p:grpSpPr>
              <a:xfrm>
                <a:off x="1288939" y="5997032"/>
                <a:ext cx="6760541" cy="888593"/>
                <a:chOff x="1288939" y="5997032"/>
                <a:chExt cx="6760541" cy="888593"/>
              </a:xfrm>
            </p:grpSpPr>
            <p:pic>
              <p:nvPicPr>
                <p:cNvPr id="13" name="Picture 12">
                  <a:extLst>
                    <a:ext uri="{FF2B5EF4-FFF2-40B4-BE49-F238E27FC236}">
                      <a16:creationId xmlns:a16="http://schemas.microsoft.com/office/drawing/2014/main" id="{51CABDB7-7F03-4A6E-94D9-09EF520EFD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4" name="Picture 13">
                  <a:extLst>
                    <a:ext uri="{FF2B5EF4-FFF2-40B4-BE49-F238E27FC236}">
                      <a16:creationId xmlns:a16="http://schemas.microsoft.com/office/drawing/2014/main" id="{9B22681C-1E3D-43BD-9589-82DE1E9869F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5" name="Picture 14">
                  <a:extLst>
                    <a:ext uri="{FF2B5EF4-FFF2-40B4-BE49-F238E27FC236}">
                      <a16:creationId xmlns:a16="http://schemas.microsoft.com/office/drawing/2014/main" id="{782129C1-8B47-45C0-858B-D90161A4A99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6" name="Picture 15">
                  <a:extLst>
                    <a:ext uri="{FF2B5EF4-FFF2-40B4-BE49-F238E27FC236}">
                      <a16:creationId xmlns:a16="http://schemas.microsoft.com/office/drawing/2014/main" id="{8A380629-6582-479A-8E86-C8AAF5A7F8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7" name="Picture 16">
                  <a:extLst>
                    <a:ext uri="{FF2B5EF4-FFF2-40B4-BE49-F238E27FC236}">
                      <a16:creationId xmlns:a16="http://schemas.microsoft.com/office/drawing/2014/main" id="{90A97D78-027F-4B60-B416-153E80879C43}"/>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8" name="Picture 17">
                  <a:extLst>
                    <a:ext uri="{FF2B5EF4-FFF2-40B4-BE49-F238E27FC236}">
                      <a16:creationId xmlns:a16="http://schemas.microsoft.com/office/drawing/2014/main" id="{81EA95E9-1668-4FD5-B2B7-5260BD6F3FD4}"/>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9" name="Picture 18">
                  <a:extLst>
                    <a:ext uri="{FF2B5EF4-FFF2-40B4-BE49-F238E27FC236}">
                      <a16:creationId xmlns:a16="http://schemas.microsoft.com/office/drawing/2014/main" id="{0BE2E708-0082-469B-B93F-108565080A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400106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548" y="173508"/>
            <a:ext cx="6983260" cy="1143000"/>
          </a:xfrm>
        </p:spPr>
        <p:txBody>
          <a:bodyPr>
            <a:normAutofit fontScale="90000"/>
          </a:bodyPr>
          <a:lstStyle/>
          <a:p>
            <a:r>
              <a:rPr lang="en-US" b="1" dirty="0">
                <a:latin typeface="Times New Roman" panose="02020603050405020304" pitchFamily="18" charset="0"/>
                <a:cs typeface="Times New Roman" panose="02020603050405020304" pitchFamily="18" charset="0"/>
              </a:rPr>
              <a:t>Using Movement Purposefully</a:t>
            </a:r>
          </a:p>
        </p:txBody>
      </p:sp>
      <p:sp>
        <p:nvSpPr>
          <p:cNvPr id="3" name="Content Placeholder 2"/>
          <p:cNvSpPr>
            <a:spLocks noGrp="1"/>
          </p:cNvSpPr>
          <p:nvPr>
            <p:ph idx="1"/>
          </p:nvPr>
        </p:nvSpPr>
        <p:spPr>
          <a:xfrm>
            <a:off x="191066" y="1423955"/>
            <a:ext cx="7723937" cy="45259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Effective movement is intentional.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This may include:</a:t>
            </a:r>
          </a:p>
          <a:p>
            <a:pPr marL="0" indent="0">
              <a:buNone/>
            </a:pP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Stepping toward the audience to emphasize an important point.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Moving to a different position to shift between main ideas.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Adjusting your distance from the audience based on setting and context.</a:t>
            </a:r>
          </a:p>
        </p:txBody>
      </p:sp>
      <p:pic>
        <p:nvPicPr>
          <p:cNvPr id="4" name="Picture 3">
            <a:extLst>
              <a:ext uri="{FF2B5EF4-FFF2-40B4-BE49-F238E27FC236}">
                <a16:creationId xmlns:a16="http://schemas.microsoft.com/office/drawing/2014/main" id="{8371C526-AF99-4987-8C9C-61DC1F48724A}"/>
              </a:ext>
            </a:extLst>
          </p:cNvPr>
          <p:cNvPicPr>
            <a:picLocks noChangeAspect="1"/>
          </p:cNvPicPr>
          <p:nvPr/>
        </p:nvPicPr>
        <p:blipFill>
          <a:blip r:embed="rId3"/>
          <a:stretch>
            <a:fillRect/>
          </a:stretch>
        </p:blipFill>
        <p:spPr>
          <a:xfrm>
            <a:off x="8379797" y="2085756"/>
            <a:ext cx="3153843" cy="1988441"/>
          </a:xfrm>
          <a:prstGeom prst="rect">
            <a:avLst/>
          </a:prstGeom>
        </p:spPr>
      </p:pic>
      <p:sp>
        <p:nvSpPr>
          <p:cNvPr id="5" name="TextBox 4">
            <a:extLst>
              <a:ext uri="{FF2B5EF4-FFF2-40B4-BE49-F238E27FC236}">
                <a16:creationId xmlns:a16="http://schemas.microsoft.com/office/drawing/2014/main" id="{C2194DA3-3957-46A2-8203-B1529E336177}"/>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60CCFE8E-B766-474F-9369-CB4D44182EA1}"/>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8C338B10-47F5-4C10-92EE-D9190C764BFA}"/>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49DF3A7-EBA5-404C-83AE-5CF8ED10613D}"/>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B2871634-BBB7-4CB1-BBDF-0C907545DE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E657BA9E-5F50-4401-911A-5D18F9C33F2A}"/>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5241D761-D42D-46C7-BD2C-944DA606E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7BAF4D36-422A-4C49-8522-E7F45A87D75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53108A24-A7D9-49F8-9E77-B4F06F4DE6E6}"/>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E07D5DB2-04E4-4F69-814C-C8F54F7DD6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6170271D-3B8E-45B4-9FF5-D17A016EA3C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CC4B782A-32F2-4F89-BDDE-7E10CE53C53B}"/>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D9603E76-5EB0-4EE0-B690-B0C22A55BF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147493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663"/>
            <a:ext cx="8229600" cy="1143000"/>
          </a:xfrm>
        </p:spPr>
        <p:txBody>
          <a:bodyPr>
            <a:normAutofit fontScale="90000"/>
          </a:bodyPr>
          <a:lstStyle/>
          <a:p>
            <a:r>
              <a:rPr sz="5400" b="1" dirty="0">
                <a:latin typeface="Times New Roman" panose="02020603050405020304" pitchFamily="18" charset="0"/>
                <a:cs typeface="Times New Roman" panose="02020603050405020304" pitchFamily="18" charset="0"/>
              </a:rPr>
              <a:t>Non</a:t>
            </a:r>
            <a:r>
              <a:rPr lang="en-US" sz="5400" b="1" dirty="0">
                <a:latin typeface="Times New Roman" panose="02020603050405020304" pitchFamily="18" charset="0"/>
                <a:cs typeface="Times New Roman" panose="02020603050405020304" pitchFamily="18" charset="0"/>
              </a:rPr>
              <a:t>-</a:t>
            </a:r>
            <a:r>
              <a:rPr sz="5400" b="1" dirty="0">
                <a:latin typeface="Times New Roman" panose="02020603050405020304" pitchFamily="18" charset="0"/>
                <a:cs typeface="Times New Roman" panose="02020603050405020304" pitchFamily="18" charset="0"/>
              </a:rPr>
              <a:t>verbal Communication</a:t>
            </a:r>
          </a:p>
        </p:txBody>
      </p:sp>
      <p:pic>
        <p:nvPicPr>
          <p:cNvPr id="7" name="Picture 6">
            <a:extLst>
              <a:ext uri="{FF2B5EF4-FFF2-40B4-BE49-F238E27FC236}">
                <a16:creationId xmlns:a16="http://schemas.microsoft.com/office/drawing/2014/main" id="{58109CA3-68C1-49E3-9611-0113A433CE15}"/>
              </a:ext>
            </a:extLst>
          </p:cNvPr>
          <p:cNvPicPr>
            <a:picLocks noChangeAspect="1"/>
          </p:cNvPicPr>
          <p:nvPr/>
        </p:nvPicPr>
        <p:blipFill>
          <a:blip r:embed="rId2"/>
          <a:stretch>
            <a:fillRect/>
          </a:stretch>
        </p:blipFill>
        <p:spPr>
          <a:xfrm>
            <a:off x="1774520" y="1628383"/>
            <a:ext cx="3764768" cy="2117682"/>
          </a:xfrm>
          <a:prstGeom prst="rect">
            <a:avLst/>
          </a:prstGeom>
        </p:spPr>
      </p:pic>
      <p:pic>
        <p:nvPicPr>
          <p:cNvPr id="10" name="Picture 9">
            <a:extLst>
              <a:ext uri="{FF2B5EF4-FFF2-40B4-BE49-F238E27FC236}">
                <a16:creationId xmlns:a16="http://schemas.microsoft.com/office/drawing/2014/main" id="{3AAD3C5C-535F-40D4-9494-FFEC44D003EE}"/>
              </a:ext>
            </a:extLst>
          </p:cNvPr>
          <p:cNvPicPr>
            <a:picLocks noChangeAspect="1"/>
          </p:cNvPicPr>
          <p:nvPr/>
        </p:nvPicPr>
        <p:blipFill>
          <a:blip r:embed="rId3"/>
          <a:stretch>
            <a:fillRect/>
          </a:stretch>
        </p:blipFill>
        <p:spPr>
          <a:xfrm>
            <a:off x="7760484" y="3668824"/>
            <a:ext cx="2907517" cy="3076442"/>
          </a:xfrm>
          <a:prstGeom prst="rect">
            <a:avLst/>
          </a:prstGeom>
        </p:spPr>
      </p:pic>
      <p:pic>
        <p:nvPicPr>
          <p:cNvPr id="1032" name="Picture 8" descr="Pin by PurposeCoach Pro LLC. on Body Language &amp; Non-Verbal | Confident ...">
            <a:extLst>
              <a:ext uri="{FF2B5EF4-FFF2-40B4-BE49-F238E27FC236}">
                <a16:creationId xmlns:a16="http://schemas.microsoft.com/office/drawing/2014/main" id="{78E68AB0-A415-40F3-84FF-5F29C4914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20" y="3723108"/>
            <a:ext cx="3304784" cy="28602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dy language">
            <a:extLst>
              <a:ext uri="{FF2B5EF4-FFF2-40B4-BE49-F238E27FC236}">
                <a16:creationId xmlns:a16="http://schemas.microsoft.com/office/drawing/2014/main" id="{B981AA1C-5E02-44E0-B8F3-D66BBDAB7B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61" y="3668825"/>
            <a:ext cx="2458667" cy="28602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129696E-B47E-4450-911C-A5186731B0D8}"/>
              </a:ext>
            </a:extLst>
          </p:cNvPr>
          <p:cNvPicPr>
            <a:picLocks noChangeAspect="1"/>
          </p:cNvPicPr>
          <p:nvPr/>
        </p:nvPicPr>
        <p:blipFill rotWithShape="1">
          <a:blip r:embed="rId6"/>
          <a:srcRect t="12205" b="23306"/>
          <a:stretch/>
        </p:blipFill>
        <p:spPr>
          <a:xfrm>
            <a:off x="5688908" y="1779365"/>
            <a:ext cx="4728573" cy="1815087"/>
          </a:xfrm>
          <a:prstGeom prst="rect">
            <a:avLst/>
          </a:prstGeom>
        </p:spPr>
      </p:pic>
    </p:spTree>
    <p:extLst>
      <p:ext uri="{BB962C8B-B14F-4D97-AF65-F5344CB8AC3E}">
        <p14:creationId xmlns:p14="http://schemas.microsoft.com/office/powerpoint/2010/main" val="779647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336" y="115489"/>
            <a:ext cx="3715309" cy="1143000"/>
          </a:xfrm>
        </p:spPr>
        <p:txBody>
          <a:bodyPr>
            <a:normAutofit/>
          </a:bodyPr>
          <a:lstStyle/>
          <a:p>
            <a:r>
              <a:rPr lang="en-US" sz="6000" b="1" dirty="0">
                <a:latin typeface="Times New Roman" panose="02020603050405020304" pitchFamily="18" charset="0"/>
                <a:cs typeface="Times New Roman" panose="02020603050405020304" pitchFamily="18" charset="0"/>
              </a:rPr>
              <a:t>Gestures</a:t>
            </a:r>
          </a:p>
        </p:txBody>
      </p:sp>
      <p:sp>
        <p:nvSpPr>
          <p:cNvPr id="3" name="Content Placeholder 2"/>
          <p:cNvSpPr>
            <a:spLocks noGrp="1"/>
          </p:cNvSpPr>
          <p:nvPr>
            <p:ph idx="1"/>
          </p:nvPr>
        </p:nvSpPr>
        <p:spPr>
          <a:xfrm>
            <a:off x="326573" y="1460854"/>
            <a:ext cx="8061400" cy="4129695"/>
          </a:xfrm>
        </p:spPr>
        <p:txBody>
          <a:bodyPr>
            <a:normAutofit fontScale="62500" lnSpcReduction="20000"/>
          </a:bodyPr>
          <a:lstStyle/>
          <a:p>
            <a:pPr marL="0" indent="0">
              <a:buNone/>
            </a:pPr>
            <a:r>
              <a:rPr lang="en-US" sz="2400" b="1" dirty="0">
                <a:latin typeface="Times New Roman" panose="02020603050405020304" pitchFamily="18" charset="0"/>
                <a:cs typeface="Times New Roman" panose="02020603050405020304" pitchFamily="18" charset="0"/>
              </a:rPr>
              <a:t>In speeches, gestures can: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Reinforce main points</a:t>
            </a:r>
          </a:p>
          <a:p>
            <a:r>
              <a:rPr lang="en-US" sz="2400" dirty="0">
                <a:latin typeface="Times New Roman" panose="02020603050405020304" pitchFamily="18" charset="0"/>
                <a:cs typeface="Times New Roman" panose="02020603050405020304" pitchFamily="18" charset="0"/>
              </a:rPr>
              <a:t>Help direct audience attention</a:t>
            </a:r>
          </a:p>
          <a:p>
            <a:r>
              <a:rPr lang="en-US" sz="2400" dirty="0">
                <a:latin typeface="Times New Roman" panose="02020603050405020304" pitchFamily="18" charset="0"/>
                <a:cs typeface="Times New Roman" panose="02020603050405020304" pitchFamily="18" charset="0"/>
              </a:rPr>
              <a:t>Release physical tension in a productive way.</a:t>
            </a:r>
          </a:p>
          <a:p>
            <a:endParaRPr lang="en-US" sz="2400" dirty="0">
              <a:latin typeface="Times New Roman" panose="02020603050405020304" pitchFamily="18" charset="0"/>
              <a:cs typeface="Times New Roman" panose="02020603050405020304" pitchFamily="18" charset="0"/>
            </a:endParaRPr>
          </a:p>
          <a:p>
            <a:pPr marL="0" indent="0">
              <a:buNone/>
            </a:pPr>
            <a:r>
              <a:rPr lang="en-US" sz="3300" b="1" dirty="0">
                <a:solidFill>
                  <a:srgbClr val="FF0000"/>
                </a:solidFill>
                <a:latin typeface="Times New Roman" panose="02020603050405020304" pitchFamily="18" charset="0"/>
                <a:cs typeface="Times New Roman" panose="02020603050405020304" pitchFamily="18" charset="0"/>
              </a:rPr>
              <a:t>Professional speakers often use a three-step approach:</a:t>
            </a:r>
          </a:p>
          <a:p>
            <a:pPr marL="0" indent="0">
              <a:buNone/>
            </a:pPr>
            <a:endParaRPr lang="en-US" sz="3300" b="1" dirty="0">
              <a:solidFill>
                <a:srgbClr val="FF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Anticipation</a:t>
            </a:r>
            <a:r>
              <a:rPr lang="en-US" sz="2400" dirty="0">
                <a:latin typeface="Times New Roman" panose="02020603050405020304" pitchFamily="18" charset="0"/>
                <a:cs typeface="Times New Roman" panose="02020603050405020304" pitchFamily="18" charset="0"/>
              </a:rPr>
              <a:t>: Slightly raising the hand </a:t>
            </a:r>
            <a:r>
              <a:rPr lang="en-US" sz="2400" dirty="0">
                <a:highlight>
                  <a:srgbClr val="FFFF00"/>
                </a:highlight>
                <a:latin typeface="Times New Roman" panose="02020603050405020304" pitchFamily="18" charset="0"/>
                <a:cs typeface="Times New Roman" panose="02020603050405020304" pitchFamily="18" charset="0"/>
              </a:rPr>
              <a:t>before the key point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Implementation</a:t>
            </a:r>
            <a:r>
              <a:rPr lang="en-US" sz="2400" dirty="0">
                <a:latin typeface="Times New Roman" panose="02020603050405020304" pitchFamily="18" charset="0"/>
                <a:cs typeface="Times New Roman" panose="02020603050405020304" pitchFamily="18" charset="0"/>
              </a:rPr>
              <a:t>: Making the gesture to highlight the idea (e.g., raising the palm forward to signal “stop”)</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Relaxation</a:t>
            </a:r>
            <a:r>
              <a:rPr lang="en-US" sz="2400" dirty="0">
                <a:latin typeface="Times New Roman" panose="02020603050405020304" pitchFamily="18" charset="0"/>
                <a:cs typeface="Times New Roman" panose="02020603050405020304" pitchFamily="18" charset="0"/>
              </a:rPr>
              <a:t>: Gently lowering the hand to rest position</a:t>
            </a:r>
          </a:p>
          <a:p>
            <a:endParaRPr lang="en-US" sz="2400" dirty="0">
              <a:latin typeface="Times New Roman" panose="02020603050405020304" pitchFamily="18" charset="0"/>
              <a:cs typeface="Times New Roman" panose="02020603050405020304" pitchFamily="18" charset="0"/>
            </a:endParaRPr>
          </a:p>
        </p:txBody>
      </p:sp>
      <p:pic>
        <p:nvPicPr>
          <p:cNvPr id="19458" name="Picture 2" descr="How to use your hands when public speaking | The Independent | The  Independent">
            <a:extLst>
              <a:ext uri="{FF2B5EF4-FFF2-40B4-BE49-F238E27FC236}">
                <a16:creationId xmlns:a16="http://schemas.microsoft.com/office/drawing/2014/main" id="{5228B2C0-BDFC-4468-86E6-D77BE2A82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209" y="1460854"/>
            <a:ext cx="3851756" cy="1504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473728-7F4A-414F-8177-86F6D3B1B6C6}"/>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D2435ED8-856E-45B6-AA5E-FE2AC78A676C}"/>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5DFADC99-18F4-4847-B0C2-6DD0E79E3DFF}"/>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89E94D9-447E-49DA-83B5-207857DEED1C}"/>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2788A500-712B-4E20-A28A-9A195B4D7F6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6CE6EFA9-04C8-4404-B0CD-98360E865C65}"/>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C13756F1-5696-4931-A750-CF8B69792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A61FDC94-B721-46E3-98DD-4C6EE652708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42B61898-1DF4-4132-9CFD-B2B3BDCDBD4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D3A24E42-34FD-429D-AA70-EC0E4C3F8D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2D781C37-F151-4BA4-8300-3A60D9C5E0F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FAC405BD-0F11-486C-BBCC-D83C5C0D96EB}"/>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CE7FD590-588F-4692-A68F-85B73561C3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412781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837" y="117142"/>
            <a:ext cx="8580327" cy="1143000"/>
          </a:xfrm>
        </p:spPr>
        <p:txBody>
          <a:bodyPr>
            <a:noAutofit/>
          </a:bodyPr>
          <a:lstStyle/>
          <a:p>
            <a:r>
              <a:rPr lang="en-US" b="1" dirty="0">
                <a:latin typeface="Times New Roman" panose="02020603050405020304" pitchFamily="18" charset="0"/>
                <a:cs typeface="Times New Roman" panose="02020603050405020304" pitchFamily="18" charset="0"/>
              </a:rPr>
              <a:t>Facial Gestures and Eye Contact</a:t>
            </a:r>
          </a:p>
        </p:txBody>
      </p:sp>
      <p:sp>
        <p:nvSpPr>
          <p:cNvPr id="3" name="Content Placeholder 2"/>
          <p:cNvSpPr>
            <a:spLocks noGrp="1"/>
          </p:cNvSpPr>
          <p:nvPr>
            <p:ph idx="1"/>
          </p:nvPr>
        </p:nvSpPr>
        <p:spPr>
          <a:xfrm>
            <a:off x="195943" y="1919422"/>
            <a:ext cx="9568543" cy="3888927"/>
          </a:xfrm>
        </p:spPr>
        <p:txBody>
          <a:bodyPr>
            <a:normAutofit fontScale="62500" lnSpcReduction="20000"/>
          </a:bodyPr>
          <a:lstStyle/>
          <a:p>
            <a:pPr marL="0" indent="0">
              <a:buNone/>
            </a:pPr>
            <a:r>
              <a:rPr lang="en-US" sz="2400" dirty="0">
                <a:latin typeface="Times New Roman" panose="02020603050405020304" pitchFamily="18" charset="0"/>
                <a:cs typeface="Times New Roman" panose="02020603050405020304" pitchFamily="18" charset="0"/>
              </a:rPr>
              <a:t>Our </a:t>
            </a:r>
            <a:r>
              <a:rPr lang="en-US" sz="2400" dirty="0">
                <a:solidFill>
                  <a:srgbClr val="FF0000"/>
                </a:solidFill>
                <a:latin typeface="Times New Roman" panose="02020603050405020304" pitchFamily="18" charset="0"/>
                <a:cs typeface="Times New Roman" panose="02020603050405020304" pitchFamily="18" charset="0"/>
              </a:rPr>
              <a:t>facial expressions </a:t>
            </a:r>
            <a:r>
              <a:rPr lang="en-US" sz="2400" dirty="0">
                <a:latin typeface="Times New Roman" panose="02020603050405020304" pitchFamily="18" charset="0"/>
                <a:cs typeface="Times New Roman" panose="02020603050405020304" pitchFamily="18" charset="0"/>
              </a:rPr>
              <a:t>communicate emotion, tone, and attitude. They can enhance, contradict, or soften your spoken message.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For example:</a:t>
            </a:r>
          </a:p>
          <a:p>
            <a:r>
              <a:rPr lang="en-US" sz="2400" dirty="0">
                <a:latin typeface="Times New Roman" panose="02020603050405020304" pitchFamily="18" charset="0"/>
                <a:cs typeface="Times New Roman" panose="02020603050405020304" pitchFamily="18" charset="0"/>
              </a:rPr>
              <a:t>Smiling supports humor or friendliness</a:t>
            </a:r>
          </a:p>
          <a:p>
            <a:r>
              <a:rPr lang="en-US" sz="2400" dirty="0">
                <a:latin typeface="Times New Roman" panose="02020603050405020304" pitchFamily="18" charset="0"/>
                <a:cs typeface="Times New Roman" panose="02020603050405020304" pitchFamily="18" charset="0"/>
              </a:rPr>
              <a:t>A serious expression supports solemn or sensitive subjects</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Eye contact </a:t>
            </a:r>
            <a:r>
              <a:rPr lang="en-US" sz="2400" dirty="0">
                <a:latin typeface="Times New Roman" panose="02020603050405020304" pitchFamily="18" charset="0"/>
                <a:cs typeface="Times New Roman" panose="02020603050405020304" pitchFamily="18" charset="0"/>
              </a:rPr>
              <a:t>helps create connection and conveys that you are engaged with your audience.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However, what is considered “appropriate” eye contact depends on cultural expectations. When speaking:</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Avoid staring at only one person</a:t>
            </a:r>
          </a:p>
          <a:p>
            <a:r>
              <a:rPr lang="en-US" sz="2400" dirty="0">
                <a:latin typeface="Times New Roman" panose="02020603050405020304" pitchFamily="18" charset="0"/>
                <a:cs typeface="Times New Roman" panose="02020603050405020304" pitchFamily="18" charset="0"/>
              </a:rPr>
              <a:t>Do not look above the audience or at the floor</a:t>
            </a:r>
          </a:p>
          <a:p>
            <a:r>
              <a:rPr lang="en-US" sz="2400" dirty="0">
                <a:latin typeface="Times New Roman" panose="02020603050405020304" pitchFamily="18" charset="0"/>
                <a:cs typeface="Times New Roman" panose="02020603050405020304" pitchFamily="18" charset="0"/>
              </a:rPr>
              <a:t>Let your eyes move naturally across the room</a:t>
            </a:r>
          </a:p>
          <a:p>
            <a:endParaRPr lang="en-US" sz="2400" dirty="0">
              <a:latin typeface="Times New Roman" panose="02020603050405020304" pitchFamily="18" charset="0"/>
              <a:cs typeface="Times New Roman" panose="02020603050405020304" pitchFamily="18" charset="0"/>
            </a:endParaRPr>
          </a:p>
        </p:txBody>
      </p:sp>
      <p:pic>
        <p:nvPicPr>
          <p:cNvPr id="21506" name="Picture 2" descr="Eye contact concept. Two cheerful boys connect through direct gaze 41169367  Vector Art at Vecteezy">
            <a:extLst>
              <a:ext uri="{FF2B5EF4-FFF2-40B4-BE49-F238E27FC236}">
                <a16:creationId xmlns:a16="http://schemas.microsoft.com/office/drawing/2014/main" id="{A814BD05-A5E6-48BC-9A51-9A0D4CD6E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378" y="2079321"/>
            <a:ext cx="2705622" cy="2699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DD14B6-BCEC-4E27-B0C7-303176D6421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4529E1D0-3F77-4D8E-BD87-2FA28043AB4B}"/>
              </a:ext>
            </a:extLst>
          </p:cNvPr>
          <p:cNvGrpSpPr/>
          <p:nvPr/>
        </p:nvGrpSpPr>
        <p:grpSpPr>
          <a:xfrm>
            <a:off x="0" y="5908403"/>
            <a:ext cx="12192000" cy="949597"/>
            <a:chOff x="0" y="5908403"/>
            <a:chExt cx="12192000" cy="949597"/>
          </a:xfrm>
        </p:grpSpPr>
        <p:cxnSp>
          <p:nvCxnSpPr>
            <p:cNvPr id="7" name="Straight Connector 6">
              <a:extLst>
                <a:ext uri="{FF2B5EF4-FFF2-40B4-BE49-F238E27FC236}">
                  <a16:creationId xmlns:a16="http://schemas.microsoft.com/office/drawing/2014/main" id="{84185F05-F850-4C62-9A3C-5739FFFCA0E5}"/>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9626F68-A219-44EA-9295-03A87A46057D}"/>
                </a:ext>
              </a:extLst>
            </p:cNvPr>
            <p:cNvGrpSpPr/>
            <p:nvPr/>
          </p:nvGrpSpPr>
          <p:grpSpPr>
            <a:xfrm>
              <a:off x="1847415" y="5969407"/>
              <a:ext cx="8497169" cy="888593"/>
              <a:chOff x="1288939" y="5997032"/>
              <a:chExt cx="8497169" cy="888593"/>
            </a:xfrm>
          </p:grpSpPr>
          <p:pic>
            <p:nvPicPr>
              <p:cNvPr id="9" name="Picture 8">
                <a:extLst>
                  <a:ext uri="{FF2B5EF4-FFF2-40B4-BE49-F238E27FC236}">
                    <a16:creationId xmlns:a16="http://schemas.microsoft.com/office/drawing/2014/main" id="{0969AA8D-5365-4FD6-8550-BAE49C5BA67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0" name="Group 9">
                <a:extLst>
                  <a:ext uri="{FF2B5EF4-FFF2-40B4-BE49-F238E27FC236}">
                    <a16:creationId xmlns:a16="http://schemas.microsoft.com/office/drawing/2014/main" id="{D499507A-028C-4FD0-B9B3-7B051EC08D80}"/>
                  </a:ext>
                </a:extLst>
              </p:cNvPr>
              <p:cNvGrpSpPr/>
              <p:nvPr/>
            </p:nvGrpSpPr>
            <p:grpSpPr>
              <a:xfrm>
                <a:off x="1288939" y="5997032"/>
                <a:ext cx="6760541" cy="888593"/>
                <a:chOff x="1288939" y="5997032"/>
                <a:chExt cx="6760541" cy="888593"/>
              </a:xfrm>
            </p:grpSpPr>
            <p:pic>
              <p:nvPicPr>
                <p:cNvPr id="11" name="Picture 10">
                  <a:extLst>
                    <a:ext uri="{FF2B5EF4-FFF2-40B4-BE49-F238E27FC236}">
                      <a16:creationId xmlns:a16="http://schemas.microsoft.com/office/drawing/2014/main" id="{2AB01E4F-20D8-43A8-A490-72AE72233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2" name="Picture 11">
                  <a:extLst>
                    <a:ext uri="{FF2B5EF4-FFF2-40B4-BE49-F238E27FC236}">
                      <a16:creationId xmlns:a16="http://schemas.microsoft.com/office/drawing/2014/main" id="{9C72456A-FC06-4FBF-841B-D382A64B8E5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3" name="Picture 12">
                  <a:extLst>
                    <a:ext uri="{FF2B5EF4-FFF2-40B4-BE49-F238E27FC236}">
                      <a16:creationId xmlns:a16="http://schemas.microsoft.com/office/drawing/2014/main" id="{F5170F6B-7565-4440-A678-A91311E9776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4" name="Picture 13">
                  <a:extLst>
                    <a:ext uri="{FF2B5EF4-FFF2-40B4-BE49-F238E27FC236}">
                      <a16:creationId xmlns:a16="http://schemas.microsoft.com/office/drawing/2014/main" id="{70208919-12ED-4FBE-84AA-387F306C0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5" name="Picture 14">
                  <a:extLst>
                    <a:ext uri="{FF2B5EF4-FFF2-40B4-BE49-F238E27FC236}">
                      <a16:creationId xmlns:a16="http://schemas.microsoft.com/office/drawing/2014/main" id="{335B72A4-0662-4CCA-AFA4-26DEA4386D5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6" name="Picture 15">
                  <a:extLst>
                    <a:ext uri="{FF2B5EF4-FFF2-40B4-BE49-F238E27FC236}">
                      <a16:creationId xmlns:a16="http://schemas.microsoft.com/office/drawing/2014/main" id="{00C06E8B-B23D-4B8A-A840-479FD97AF1F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7" name="Picture 16">
                  <a:extLst>
                    <a:ext uri="{FF2B5EF4-FFF2-40B4-BE49-F238E27FC236}">
                      <a16:creationId xmlns:a16="http://schemas.microsoft.com/office/drawing/2014/main" id="{E802B76B-8EE3-4C78-8FE7-C59CAEFBA1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14784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72" y="328668"/>
            <a:ext cx="8580327" cy="889622"/>
          </a:xfrm>
        </p:spPr>
        <p:txBody>
          <a:bodyPr>
            <a:noAutofit/>
          </a:bodyPr>
          <a:lstStyle/>
          <a:p>
            <a:r>
              <a:rPr lang="en-US" b="1" dirty="0">
                <a:latin typeface="Times New Roman" panose="02020603050405020304" pitchFamily="18" charset="0"/>
                <a:cs typeface="Times New Roman" panose="02020603050405020304" pitchFamily="18" charset="0"/>
              </a:rPr>
              <a:t>Non-verbal Strategies</a:t>
            </a:r>
          </a:p>
        </p:txBody>
      </p:sp>
      <p:sp>
        <p:nvSpPr>
          <p:cNvPr id="3" name="Content Placeholder 2"/>
          <p:cNvSpPr>
            <a:spLocks noGrp="1"/>
          </p:cNvSpPr>
          <p:nvPr>
            <p:ph idx="1"/>
          </p:nvPr>
        </p:nvSpPr>
        <p:spPr>
          <a:xfrm>
            <a:off x="206828" y="1420655"/>
            <a:ext cx="11375571" cy="4365111"/>
          </a:xfrm>
        </p:spPr>
        <p:txBody>
          <a:bodyPr>
            <a:normAutofit fontScale="77500" lnSpcReduction="20000"/>
          </a:bodyPr>
          <a:lstStyle/>
          <a:p>
            <a:pPr marL="0" indent="0">
              <a:buNone/>
            </a:pPr>
            <a:r>
              <a:rPr lang="en-US" sz="2400" b="1" dirty="0">
                <a:latin typeface="Times New Roman" panose="02020603050405020304" pitchFamily="18" charset="0"/>
                <a:cs typeface="Times New Roman" panose="02020603050405020304" pitchFamily="18" charset="0"/>
              </a:rPr>
              <a:t>1. Watch Reactions</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Observing your audience helps you understand how they respond to your message. Their posture, facial expressions, and engagement cues can tell you whether your message is reaching them.</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2. Enroll an Observer</a:t>
            </a:r>
          </a:p>
          <a:p>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Ask a colleague or trusted listener to watch your presentation and offer feedback. They may notice distracting habits or missed opportunities for stronger connection.</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3. Focus on One Nonverbal Behavior at a Time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can be overwhelming to change everything at once. Choose one element—such as pacing, gesture use, or eye contact—and work on improving it first. Gradual adjustment leads to more natural and lasting improvement.</a:t>
            </a:r>
          </a:p>
        </p:txBody>
      </p:sp>
      <p:sp>
        <p:nvSpPr>
          <p:cNvPr id="4" name="TextBox 3">
            <a:extLst>
              <a:ext uri="{FF2B5EF4-FFF2-40B4-BE49-F238E27FC236}">
                <a16:creationId xmlns:a16="http://schemas.microsoft.com/office/drawing/2014/main" id="{5A87CC0C-D813-4C58-BBC9-217EA96D77EF}"/>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5" name="Group 4">
            <a:extLst>
              <a:ext uri="{FF2B5EF4-FFF2-40B4-BE49-F238E27FC236}">
                <a16:creationId xmlns:a16="http://schemas.microsoft.com/office/drawing/2014/main" id="{8BB7CCE0-FD5E-4F00-8D96-915DB31A46A4}"/>
              </a:ext>
            </a:extLst>
          </p:cNvPr>
          <p:cNvGrpSpPr/>
          <p:nvPr/>
        </p:nvGrpSpPr>
        <p:grpSpPr>
          <a:xfrm>
            <a:off x="0" y="5908403"/>
            <a:ext cx="12192000" cy="949597"/>
            <a:chOff x="0" y="5908403"/>
            <a:chExt cx="12192000" cy="949597"/>
          </a:xfrm>
        </p:grpSpPr>
        <p:cxnSp>
          <p:nvCxnSpPr>
            <p:cNvPr id="6" name="Straight Connector 5">
              <a:extLst>
                <a:ext uri="{FF2B5EF4-FFF2-40B4-BE49-F238E27FC236}">
                  <a16:creationId xmlns:a16="http://schemas.microsoft.com/office/drawing/2014/main" id="{4A20E62E-E00D-4ABD-A8BD-D2E16D480510}"/>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67AF71-6029-4334-833B-5D66A613ABA3}"/>
                </a:ext>
              </a:extLst>
            </p:cNvPr>
            <p:cNvGrpSpPr/>
            <p:nvPr/>
          </p:nvGrpSpPr>
          <p:grpSpPr>
            <a:xfrm>
              <a:off x="1847415" y="5969407"/>
              <a:ext cx="8497169" cy="888593"/>
              <a:chOff x="1288939" y="5997032"/>
              <a:chExt cx="8497169" cy="888593"/>
            </a:xfrm>
          </p:grpSpPr>
          <p:pic>
            <p:nvPicPr>
              <p:cNvPr id="8" name="Picture 7">
                <a:extLst>
                  <a:ext uri="{FF2B5EF4-FFF2-40B4-BE49-F238E27FC236}">
                    <a16:creationId xmlns:a16="http://schemas.microsoft.com/office/drawing/2014/main" id="{CF8EE318-7165-49B6-AD4E-8B286270261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9" name="Group 8">
                <a:extLst>
                  <a:ext uri="{FF2B5EF4-FFF2-40B4-BE49-F238E27FC236}">
                    <a16:creationId xmlns:a16="http://schemas.microsoft.com/office/drawing/2014/main" id="{E0305DF9-E499-43CA-A5B5-D9CC9FC76D85}"/>
                  </a:ext>
                </a:extLst>
              </p:cNvPr>
              <p:cNvGrpSpPr/>
              <p:nvPr/>
            </p:nvGrpSpPr>
            <p:grpSpPr>
              <a:xfrm>
                <a:off x="1288939" y="5997032"/>
                <a:ext cx="6760541" cy="888593"/>
                <a:chOff x="1288939" y="5997032"/>
                <a:chExt cx="6760541" cy="888593"/>
              </a:xfrm>
            </p:grpSpPr>
            <p:pic>
              <p:nvPicPr>
                <p:cNvPr id="10" name="Picture 9">
                  <a:extLst>
                    <a:ext uri="{FF2B5EF4-FFF2-40B4-BE49-F238E27FC236}">
                      <a16:creationId xmlns:a16="http://schemas.microsoft.com/office/drawing/2014/main" id="{9BFD67D8-4012-42C2-BB96-A6C3DB926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1" name="Picture 10">
                  <a:extLst>
                    <a:ext uri="{FF2B5EF4-FFF2-40B4-BE49-F238E27FC236}">
                      <a16:creationId xmlns:a16="http://schemas.microsoft.com/office/drawing/2014/main" id="{4E41D85C-90A2-4368-9115-CD133339531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2" name="Picture 11">
                  <a:extLst>
                    <a:ext uri="{FF2B5EF4-FFF2-40B4-BE49-F238E27FC236}">
                      <a16:creationId xmlns:a16="http://schemas.microsoft.com/office/drawing/2014/main" id="{41035ECB-0508-47D4-8086-5C53D96D752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3" name="Picture 12">
                  <a:extLst>
                    <a:ext uri="{FF2B5EF4-FFF2-40B4-BE49-F238E27FC236}">
                      <a16:creationId xmlns:a16="http://schemas.microsoft.com/office/drawing/2014/main" id="{7F56D178-8FF3-4061-B8C6-D28ECCFE0B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4" name="Picture 13">
                  <a:extLst>
                    <a:ext uri="{FF2B5EF4-FFF2-40B4-BE49-F238E27FC236}">
                      <a16:creationId xmlns:a16="http://schemas.microsoft.com/office/drawing/2014/main" id="{0FBE955A-F16A-4B1F-A42B-ECBEAD2CD8EC}"/>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5" name="Picture 14">
                  <a:extLst>
                    <a:ext uri="{FF2B5EF4-FFF2-40B4-BE49-F238E27FC236}">
                      <a16:creationId xmlns:a16="http://schemas.microsoft.com/office/drawing/2014/main" id="{0D85D4C7-D31E-4345-9C00-D1794FEAB3E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6" name="Picture 15">
                  <a:extLst>
                    <a:ext uri="{FF2B5EF4-FFF2-40B4-BE49-F238E27FC236}">
                      <a16:creationId xmlns:a16="http://schemas.microsoft.com/office/drawing/2014/main" id="{1E15C3ED-C727-4294-8167-0764E8BB02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84300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91" y="2472892"/>
            <a:ext cx="8229600" cy="1143000"/>
          </a:xfrm>
        </p:spPr>
        <p:txBody>
          <a:bodyPr>
            <a:normAutofit/>
          </a:bodyPr>
          <a:lstStyle/>
          <a:p>
            <a:r>
              <a:rPr lang="en-US" sz="5400" b="1" dirty="0">
                <a:latin typeface="Times New Roman" panose="02020603050405020304" pitchFamily="18" charset="0"/>
                <a:cs typeface="Times New Roman" panose="02020603050405020304" pitchFamily="18" charset="0"/>
              </a:rPr>
              <a:t>Do they mean the same???</a:t>
            </a:r>
            <a:endParaRPr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98542A-57B2-4A98-9C47-8DC52416611B}"/>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E39BAE47-63B8-42DB-931F-6F7E4270A6C7}"/>
              </a:ext>
            </a:extLst>
          </p:cNvPr>
          <p:cNvGrpSpPr/>
          <p:nvPr/>
        </p:nvGrpSpPr>
        <p:grpSpPr>
          <a:xfrm>
            <a:off x="0" y="5908403"/>
            <a:ext cx="12192000" cy="949597"/>
            <a:chOff x="0" y="5908403"/>
            <a:chExt cx="12192000" cy="949597"/>
          </a:xfrm>
        </p:grpSpPr>
        <p:cxnSp>
          <p:nvCxnSpPr>
            <p:cNvPr id="5" name="Straight Connector 4">
              <a:extLst>
                <a:ext uri="{FF2B5EF4-FFF2-40B4-BE49-F238E27FC236}">
                  <a16:creationId xmlns:a16="http://schemas.microsoft.com/office/drawing/2014/main" id="{BA880AE8-0637-4F93-983D-BA3F1D30261D}"/>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A179D2F-0AA3-4C8C-909A-8A914860A1CD}"/>
                </a:ext>
              </a:extLst>
            </p:cNvPr>
            <p:cNvGrpSpPr/>
            <p:nvPr/>
          </p:nvGrpSpPr>
          <p:grpSpPr>
            <a:xfrm>
              <a:off x="1847415" y="5969407"/>
              <a:ext cx="8497169" cy="888593"/>
              <a:chOff x="1288939" y="5997032"/>
              <a:chExt cx="8497169" cy="888593"/>
            </a:xfrm>
          </p:grpSpPr>
          <p:pic>
            <p:nvPicPr>
              <p:cNvPr id="7" name="Picture 6">
                <a:extLst>
                  <a:ext uri="{FF2B5EF4-FFF2-40B4-BE49-F238E27FC236}">
                    <a16:creationId xmlns:a16="http://schemas.microsoft.com/office/drawing/2014/main" id="{92B356E5-0A43-4AF2-A125-A4149EE2772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8" name="Group 7">
                <a:extLst>
                  <a:ext uri="{FF2B5EF4-FFF2-40B4-BE49-F238E27FC236}">
                    <a16:creationId xmlns:a16="http://schemas.microsoft.com/office/drawing/2014/main" id="{91158608-73C0-4BFA-B7C8-5391EA0E416F}"/>
                  </a:ext>
                </a:extLst>
              </p:cNvPr>
              <p:cNvGrpSpPr/>
              <p:nvPr/>
            </p:nvGrpSpPr>
            <p:grpSpPr>
              <a:xfrm>
                <a:off x="1288939" y="5997032"/>
                <a:ext cx="6760541" cy="888593"/>
                <a:chOff x="1288939" y="5997032"/>
                <a:chExt cx="6760541" cy="888593"/>
              </a:xfrm>
            </p:grpSpPr>
            <p:pic>
              <p:nvPicPr>
                <p:cNvPr id="9" name="Picture 8">
                  <a:extLst>
                    <a:ext uri="{FF2B5EF4-FFF2-40B4-BE49-F238E27FC236}">
                      <a16:creationId xmlns:a16="http://schemas.microsoft.com/office/drawing/2014/main" id="{21906D5B-F3B7-4412-B8C3-1CE01BE8E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0" name="Picture 9">
                  <a:extLst>
                    <a:ext uri="{FF2B5EF4-FFF2-40B4-BE49-F238E27FC236}">
                      <a16:creationId xmlns:a16="http://schemas.microsoft.com/office/drawing/2014/main" id="{D1979ADE-0A07-46A8-B3E0-D0A45C182C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1" name="Picture 10">
                  <a:extLst>
                    <a:ext uri="{FF2B5EF4-FFF2-40B4-BE49-F238E27FC236}">
                      <a16:creationId xmlns:a16="http://schemas.microsoft.com/office/drawing/2014/main" id="{A66E4A2E-BB68-420F-B38E-94C173A515F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2" name="Picture 11">
                  <a:extLst>
                    <a:ext uri="{FF2B5EF4-FFF2-40B4-BE49-F238E27FC236}">
                      <a16:creationId xmlns:a16="http://schemas.microsoft.com/office/drawing/2014/main" id="{F1E70458-DFB1-4697-9819-4EB63A372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3" name="Picture 12">
                  <a:extLst>
                    <a:ext uri="{FF2B5EF4-FFF2-40B4-BE49-F238E27FC236}">
                      <a16:creationId xmlns:a16="http://schemas.microsoft.com/office/drawing/2014/main" id="{A7708F0B-C3D1-46ED-8A01-266761BF7A2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4" name="Picture 13">
                  <a:extLst>
                    <a:ext uri="{FF2B5EF4-FFF2-40B4-BE49-F238E27FC236}">
                      <a16:creationId xmlns:a16="http://schemas.microsoft.com/office/drawing/2014/main" id="{3CC01A27-9909-4F33-A062-5A4DDAEB75D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5" name="Picture 14">
                  <a:extLst>
                    <a:ext uri="{FF2B5EF4-FFF2-40B4-BE49-F238E27FC236}">
                      <a16:creationId xmlns:a16="http://schemas.microsoft.com/office/drawing/2014/main" id="{36ACD76D-A22D-41DB-BC37-E2F519E39C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
        <p:nvSpPr>
          <p:cNvPr id="16" name="TextBox 15">
            <a:extLst>
              <a:ext uri="{FF2B5EF4-FFF2-40B4-BE49-F238E27FC236}">
                <a16:creationId xmlns:a16="http://schemas.microsoft.com/office/drawing/2014/main" id="{8675FE68-E24D-499C-AB73-D1B33E82B3F3}"/>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17" name="Group 16">
            <a:extLst>
              <a:ext uri="{FF2B5EF4-FFF2-40B4-BE49-F238E27FC236}">
                <a16:creationId xmlns:a16="http://schemas.microsoft.com/office/drawing/2014/main" id="{943E1504-51F6-4148-8646-4A3BB15E1FC6}"/>
              </a:ext>
            </a:extLst>
          </p:cNvPr>
          <p:cNvGrpSpPr/>
          <p:nvPr/>
        </p:nvGrpSpPr>
        <p:grpSpPr>
          <a:xfrm>
            <a:off x="0" y="-127513"/>
            <a:ext cx="12192000" cy="1517499"/>
            <a:chOff x="0" y="-127513"/>
            <a:chExt cx="12192000" cy="1517499"/>
          </a:xfrm>
        </p:grpSpPr>
        <p:grpSp>
          <p:nvGrpSpPr>
            <p:cNvPr id="18" name="Group 17">
              <a:extLst>
                <a:ext uri="{FF2B5EF4-FFF2-40B4-BE49-F238E27FC236}">
                  <a16:creationId xmlns:a16="http://schemas.microsoft.com/office/drawing/2014/main" id="{6AE7020D-73DA-47BD-99EC-551EB5B842B5}"/>
                </a:ext>
              </a:extLst>
            </p:cNvPr>
            <p:cNvGrpSpPr/>
            <p:nvPr/>
          </p:nvGrpSpPr>
          <p:grpSpPr>
            <a:xfrm>
              <a:off x="0" y="-127513"/>
              <a:ext cx="7064829" cy="1517499"/>
              <a:chOff x="0" y="-127513"/>
              <a:chExt cx="7064829" cy="1517499"/>
            </a:xfrm>
          </p:grpSpPr>
          <p:pic>
            <p:nvPicPr>
              <p:cNvPr id="20" name="Picture 19">
                <a:extLst>
                  <a:ext uri="{FF2B5EF4-FFF2-40B4-BE49-F238E27FC236}">
                    <a16:creationId xmlns:a16="http://schemas.microsoft.com/office/drawing/2014/main" id="{105F93E1-40E1-462C-8FF4-9FBA72BB78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21" name="TextBox 20">
                <a:extLst>
                  <a:ext uri="{FF2B5EF4-FFF2-40B4-BE49-F238E27FC236}">
                    <a16:creationId xmlns:a16="http://schemas.microsoft.com/office/drawing/2014/main" id="{3A164D1D-D9AC-42A1-B254-C3410A034579}"/>
                  </a:ext>
                </a:extLst>
              </p:cNvPr>
              <p:cNvSpPr txBox="1"/>
              <p:nvPr/>
            </p:nvSpPr>
            <p:spPr>
              <a:xfrm>
                <a:off x="1478616" y="238419"/>
                <a:ext cx="5586213" cy="646331"/>
              </a:xfrm>
              <a:prstGeom prst="rect">
                <a:avLst/>
              </a:prstGeom>
              <a:noFill/>
            </p:spPr>
            <p:txBody>
              <a:bodyPr wrap="square" rtlCol="0">
                <a:spAutoFit/>
              </a:bodyPr>
              <a:lstStyle/>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Tishk International University</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Faculty of Administrative Sciences and Economics</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Business and Management Department</a:t>
                </a:r>
              </a:p>
            </p:txBody>
          </p:sp>
        </p:grpSp>
        <p:cxnSp>
          <p:nvCxnSpPr>
            <p:cNvPr id="19" name="Straight Connector 18">
              <a:extLst>
                <a:ext uri="{FF2B5EF4-FFF2-40B4-BE49-F238E27FC236}">
                  <a16:creationId xmlns:a16="http://schemas.microsoft.com/office/drawing/2014/main" id="{25F46BE5-F7C2-47F3-A18A-D16299CC489C}"/>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013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72" y="78310"/>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As you saw, Non-verbal is something we should not ignore </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85989" y="1690688"/>
            <a:ext cx="8229600" cy="452596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In General, Non-verbal includes..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Gestures: The Language of Movement</a:t>
            </a:r>
          </a:p>
          <a:p>
            <a:r>
              <a:rPr lang="en-US" dirty="0">
                <a:latin typeface="Times New Roman" panose="02020603050405020304" pitchFamily="18" charset="0"/>
                <a:cs typeface="Times New Roman" panose="02020603050405020304" pitchFamily="18" charset="0"/>
              </a:rPr>
              <a:t>Facial Expressions: Windows to Emotion</a:t>
            </a:r>
          </a:p>
          <a:p>
            <a:r>
              <a:rPr lang="en-US" dirty="0">
                <a:latin typeface="Times New Roman" panose="02020603050405020304" pitchFamily="18" charset="0"/>
                <a:cs typeface="Times New Roman" panose="02020603050405020304" pitchFamily="18" charset="0"/>
              </a:rPr>
              <a:t>Body Language &amp; Posture: Conveying Confidence</a:t>
            </a:r>
          </a:p>
          <a:p>
            <a:r>
              <a:rPr lang="en-US" dirty="0">
                <a:latin typeface="Times New Roman" panose="02020603050405020304" pitchFamily="18" charset="0"/>
                <a:cs typeface="Times New Roman" panose="02020603050405020304" pitchFamily="18" charset="0"/>
              </a:rPr>
              <a:t>Movement and Space </a:t>
            </a:r>
          </a:p>
          <a:p>
            <a:r>
              <a:rPr lang="en-US" dirty="0">
                <a:latin typeface="Times New Roman" panose="02020603050405020304" pitchFamily="18" charset="0"/>
                <a:cs typeface="Times New Roman" panose="02020603050405020304" pitchFamily="18" charset="0"/>
              </a:rPr>
              <a:t>Presence: The Overall Aura</a:t>
            </a:r>
          </a:p>
          <a:p>
            <a:r>
              <a:rPr lang="en-US" dirty="0">
                <a:latin typeface="Times New Roman" panose="02020603050405020304" pitchFamily="18" charset="0"/>
                <a:cs typeface="Times New Roman" panose="02020603050405020304" pitchFamily="18" charset="0"/>
              </a:rPr>
              <a:t>Even Time and clothes </a:t>
            </a:r>
          </a:p>
          <a:p>
            <a:endParaRPr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128732-3AD4-42A2-B610-F3298D947A74}"/>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5" name="Group 4">
            <a:extLst>
              <a:ext uri="{FF2B5EF4-FFF2-40B4-BE49-F238E27FC236}">
                <a16:creationId xmlns:a16="http://schemas.microsoft.com/office/drawing/2014/main" id="{7B28080E-3A16-49B8-98EF-313E199CC1E3}"/>
              </a:ext>
            </a:extLst>
          </p:cNvPr>
          <p:cNvGrpSpPr/>
          <p:nvPr/>
        </p:nvGrpSpPr>
        <p:grpSpPr>
          <a:xfrm>
            <a:off x="0" y="5908403"/>
            <a:ext cx="12192000" cy="949597"/>
            <a:chOff x="0" y="5908403"/>
            <a:chExt cx="12192000" cy="949597"/>
          </a:xfrm>
        </p:grpSpPr>
        <p:cxnSp>
          <p:nvCxnSpPr>
            <p:cNvPr id="6" name="Straight Connector 5">
              <a:extLst>
                <a:ext uri="{FF2B5EF4-FFF2-40B4-BE49-F238E27FC236}">
                  <a16:creationId xmlns:a16="http://schemas.microsoft.com/office/drawing/2014/main" id="{3579C35B-C093-4C17-A9D3-A537B94E770C}"/>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3B8D806-C5B9-43FF-BFE6-66A64B0FF318}"/>
                </a:ext>
              </a:extLst>
            </p:cNvPr>
            <p:cNvGrpSpPr/>
            <p:nvPr/>
          </p:nvGrpSpPr>
          <p:grpSpPr>
            <a:xfrm>
              <a:off x="1847415" y="5969407"/>
              <a:ext cx="8497169" cy="888593"/>
              <a:chOff x="1288939" y="5997032"/>
              <a:chExt cx="8497169" cy="888593"/>
            </a:xfrm>
          </p:grpSpPr>
          <p:pic>
            <p:nvPicPr>
              <p:cNvPr id="8" name="Picture 7">
                <a:extLst>
                  <a:ext uri="{FF2B5EF4-FFF2-40B4-BE49-F238E27FC236}">
                    <a16:creationId xmlns:a16="http://schemas.microsoft.com/office/drawing/2014/main" id="{B7E6DA42-145A-4B0B-8FBF-D1558F7547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9" name="Group 8">
                <a:extLst>
                  <a:ext uri="{FF2B5EF4-FFF2-40B4-BE49-F238E27FC236}">
                    <a16:creationId xmlns:a16="http://schemas.microsoft.com/office/drawing/2014/main" id="{CDA921EF-FE67-45ED-A203-13BBB122AC23}"/>
                  </a:ext>
                </a:extLst>
              </p:cNvPr>
              <p:cNvGrpSpPr/>
              <p:nvPr/>
            </p:nvGrpSpPr>
            <p:grpSpPr>
              <a:xfrm>
                <a:off x="1288939" y="5997032"/>
                <a:ext cx="6760541" cy="888593"/>
                <a:chOff x="1288939" y="5997032"/>
                <a:chExt cx="6760541" cy="888593"/>
              </a:xfrm>
            </p:grpSpPr>
            <p:pic>
              <p:nvPicPr>
                <p:cNvPr id="10" name="Picture 9">
                  <a:extLst>
                    <a:ext uri="{FF2B5EF4-FFF2-40B4-BE49-F238E27FC236}">
                      <a16:creationId xmlns:a16="http://schemas.microsoft.com/office/drawing/2014/main" id="{ECEFD8D8-C0AA-48BD-8128-961AE3F77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1" name="Picture 10">
                  <a:extLst>
                    <a:ext uri="{FF2B5EF4-FFF2-40B4-BE49-F238E27FC236}">
                      <a16:creationId xmlns:a16="http://schemas.microsoft.com/office/drawing/2014/main" id="{80DE002C-0336-433D-8584-F9019C76A8F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2" name="Picture 11">
                  <a:extLst>
                    <a:ext uri="{FF2B5EF4-FFF2-40B4-BE49-F238E27FC236}">
                      <a16:creationId xmlns:a16="http://schemas.microsoft.com/office/drawing/2014/main" id="{98B85A6F-8302-4CE1-B992-1C0C5D5B908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3" name="Picture 12">
                  <a:extLst>
                    <a:ext uri="{FF2B5EF4-FFF2-40B4-BE49-F238E27FC236}">
                      <a16:creationId xmlns:a16="http://schemas.microsoft.com/office/drawing/2014/main" id="{7C5CAEE1-4432-4EF6-AC36-F8E5E7479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4" name="Picture 13">
                  <a:extLst>
                    <a:ext uri="{FF2B5EF4-FFF2-40B4-BE49-F238E27FC236}">
                      <a16:creationId xmlns:a16="http://schemas.microsoft.com/office/drawing/2014/main" id="{CB72E5C9-3E33-459C-84EC-804E3C69124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5" name="Picture 14">
                  <a:extLst>
                    <a:ext uri="{FF2B5EF4-FFF2-40B4-BE49-F238E27FC236}">
                      <a16:creationId xmlns:a16="http://schemas.microsoft.com/office/drawing/2014/main" id="{738D6E97-6B57-439E-8155-2329929EB5D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6" name="Picture 15">
                  <a:extLst>
                    <a:ext uri="{FF2B5EF4-FFF2-40B4-BE49-F238E27FC236}">
                      <a16:creationId xmlns:a16="http://schemas.microsoft.com/office/drawing/2014/main" id="{7E8492A1-3C56-44CC-A9E1-F5402B60A4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extLst>
      <p:ext uri="{BB962C8B-B14F-4D97-AF65-F5344CB8AC3E}">
        <p14:creationId xmlns:p14="http://schemas.microsoft.com/office/powerpoint/2010/main" val="22397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199" y="607292"/>
            <a:ext cx="8229600" cy="251921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742950" indent="-742950">
              <a:buFont typeface="+mj-lt"/>
              <a:buAutoNum type="arabicPeriod"/>
            </a:pPr>
            <a:r>
              <a:rPr lang="en-US" sz="4000" dirty="0">
                <a:latin typeface="Times New Roman" panose="02020603050405020304" pitchFamily="18" charset="0"/>
                <a:cs typeface="Times New Roman" panose="02020603050405020304" pitchFamily="18" charset="0"/>
              </a:rPr>
              <a:t>These Non-verbal tools</a:t>
            </a:r>
            <a:r>
              <a:rPr sz="4000" dirty="0">
                <a:latin typeface="Times New Roman" panose="02020603050405020304" pitchFamily="18" charset="0"/>
                <a:cs typeface="Times New Roman" panose="02020603050405020304" pitchFamily="18" charset="0"/>
              </a:rPr>
              <a:t> = they STAY telling on you </a:t>
            </a:r>
            <a:endParaRPr lang="en-US" sz="4000" dirty="0">
              <a:latin typeface="Times New Roman" panose="02020603050405020304" pitchFamily="18" charset="0"/>
              <a:cs typeface="Times New Roman" panose="02020603050405020304" pitchFamily="18" charset="0"/>
            </a:endParaRPr>
          </a:p>
          <a:p>
            <a:pPr marL="742950" indent="-742950">
              <a:buFont typeface="+mj-lt"/>
              <a:buAutoNum type="arabicPeriod"/>
            </a:pPr>
            <a:endParaRPr sz="4000" dirty="0">
              <a:latin typeface="Times New Roman" panose="02020603050405020304" pitchFamily="18" charset="0"/>
              <a:cs typeface="Times New Roman" panose="02020603050405020304" pitchFamily="18" charset="0"/>
            </a:endParaRPr>
          </a:p>
          <a:p>
            <a:pPr marL="742950" indent="-742950">
              <a:buFont typeface="+mj-lt"/>
              <a:buAutoNum type="arabicPeriod"/>
            </a:pPr>
            <a:r>
              <a:rPr sz="4000" dirty="0">
                <a:latin typeface="Times New Roman" panose="02020603050405020304" pitchFamily="18" charset="0"/>
                <a:cs typeface="Times New Roman" panose="02020603050405020304" pitchFamily="18" charset="0"/>
              </a:rPr>
              <a:t>People read </a:t>
            </a:r>
            <a:r>
              <a:rPr sz="4000" dirty="0">
                <a:highlight>
                  <a:srgbClr val="FFFF00"/>
                </a:highlight>
                <a:latin typeface="Times New Roman" panose="02020603050405020304" pitchFamily="18" charset="0"/>
                <a:cs typeface="Times New Roman" panose="02020603050405020304" pitchFamily="18" charset="0"/>
              </a:rPr>
              <a:t>vibes before words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51A88FD-084D-4EA2-8889-BB271B67FACA}"/>
              </a:ext>
            </a:extLst>
          </p:cNvPr>
          <p:cNvSpPr/>
          <p:nvPr/>
        </p:nvSpPr>
        <p:spPr>
          <a:xfrm>
            <a:off x="1863436" y="3942385"/>
            <a:ext cx="8465127"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dirty="0">
                <a:latin typeface="Times New Roman" panose="02020603050405020304" pitchFamily="18" charset="0"/>
                <a:cs typeface="Times New Roman" panose="02020603050405020304" pitchFamily="18" charset="0"/>
              </a:rPr>
              <a:t>Try saying “</a:t>
            </a:r>
            <a:r>
              <a:rPr lang="en-US" sz="3600" b="1" u="sng" dirty="0">
                <a:latin typeface="Times New Roman" panose="02020603050405020304" pitchFamily="18" charset="0"/>
                <a:cs typeface="Times New Roman" panose="02020603050405020304" pitchFamily="18" charset="0"/>
              </a:rPr>
              <a:t>I am fine</a:t>
            </a:r>
            <a:r>
              <a:rPr lang="en-US" sz="3600" dirty="0">
                <a:latin typeface="Times New Roman" panose="02020603050405020304" pitchFamily="18" charset="0"/>
                <a:cs typeface="Times New Roman" panose="02020603050405020304" pitchFamily="18" charset="0"/>
              </a:rPr>
              <a:t>” in a different tone and facial expression </a:t>
            </a:r>
          </a:p>
        </p:txBody>
      </p:sp>
      <p:sp>
        <p:nvSpPr>
          <p:cNvPr id="7" name="Rectangle 6">
            <a:extLst>
              <a:ext uri="{FF2B5EF4-FFF2-40B4-BE49-F238E27FC236}">
                <a16:creationId xmlns:a16="http://schemas.microsoft.com/office/drawing/2014/main" id="{5527288F-A9C4-4E01-BE3B-5407E27D47A1}"/>
              </a:ext>
            </a:extLst>
          </p:cNvPr>
          <p:cNvSpPr/>
          <p:nvPr/>
        </p:nvSpPr>
        <p:spPr>
          <a:xfrm>
            <a:off x="2955637" y="5635421"/>
            <a:ext cx="703810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i="1" dirty="0">
                <a:latin typeface="Times New Roman" panose="02020603050405020304" pitchFamily="18" charset="0"/>
                <a:cs typeface="Times New Roman" panose="02020603050405020304" pitchFamily="18" charset="0"/>
              </a:rPr>
              <a:t>'I'm fine' can mean 50+ things depending on your face</a:t>
            </a:r>
          </a:p>
        </p:txBody>
      </p:sp>
    </p:spTree>
    <p:extLst>
      <p:ext uri="{BB962C8B-B14F-4D97-AF65-F5344CB8AC3E}">
        <p14:creationId xmlns:p14="http://schemas.microsoft.com/office/powerpoint/2010/main" val="17664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309" y="3047413"/>
            <a:ext cx="8229600" cy="898235"/>
          </a:xfrm>
        </p:spPr>
        <p:txBody>
          <a:bodyPr>
            <a:normAutofit/>
          </a:bodyPr>
          <a:lstStyle/>
          <a:p>
            <a:pPr marL="0" indent="0" algn="ctr">
              <a:buNone/>
            </a:pPr>
            <a:r>
              <a:rPr lang="en-US" sz="4800" b="1" dirty="0">
                <a:latin typeface="Times New Roman" panose="02020603050405020304" pitchFamily="18" charset="0"/>
                <a:cs typeface="Times New Roman" panose="02020603050405020304" pitchFamily="18" charset="0"/>
              </a:rPr>
              <a:t>Do you know that?</a:t>
            </a:r>
            <a:endParaRPr lang="en-US" sz="4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3C4C326-20B6-4E7D-813C-FE45783E705C}"/>
              </a:ext>
            </a:extLst>
          </p:cNvPr>
          <p:cNvSpPr/>
          <p:nvPr/>
        </p:nvSpPr>
        <p:spPr>
          <a:xfrm>
            <a:off x="1793309" y="187563"/>
            <a:ext cx="8787008"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Non-verbal communication is more than just body language; </a:t>
            </a:r>
            <a:r>
              <a:rPr lang="en-US" sz="2000" b="1" dirty="0">
                <a:highlight>
                  <a:srgbClr val="FFFF00"/>
                </a:highlight>
                <a:latin typeface="Times New Roman" panose="02020603050405020304" pitchFamily="18" charset="0"/>
                <a:cs typeface="Times New Roman" panose="02020603050405020304" pitchFamily="18" charset="0"/>
              </a:rPr>
              <a:t>it's a deeply rooted biological system</a:t>
            </a:r>
            <a:r>
              <a:rPr lang="en-US" sz="2000" dirty="0">
                <a:latin typeface="Times New Roman" panose="02020603050405020304" pitchFamily="18" charset="0"/>
                <a:cs typeface="Times New Roman" panose="02020603050405020304" pitchFamily="18" charset="0"/>
              </a:rPr>
              <a:t> that predates spoken language, vital for survival. </a:t>
            </a:r>
          </a:p>
        </p:txBody>
      </p:sp>
      <p:sp>
        <p:nvSpPr>
          <p:cNvPr id="5" name="Rectangle 4">
            <a:extLst>
              <a:ext uri="{FF2B5EF4-FFF2-40B4-BE49-F238E27FC236}">
                <a16:creationId xmlns:a16="http://schemas.microsoft.com/office/drawing/2014/main" id="{C7EE9EE0-2519-4099-B33D-8798F9E0EC86}"/>
              </a:ext>
            </a:extLst>
          </p:cNvPr>
          <p:cNvSpPr/>
          <p:nvPr/>
        </p:nvSpPr>
        <p:spPr>
          <a:xfrm>
            <a:off x="1793310" y="1423300"/>
            <a:ext cx="4776813" cy="923330"/>
          </a:xfrm>
          <a:prstGeom prst="rect">
            <a:avLst/>
          </a:prstGeom>
        </p:spPr>
        <p:txBody>
          <a:bodyPr wrap="square">
            <a:sp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ea typeface="Martel Sans Light" pitchFamily="34" charset="-122"/>
                <a:cs typeface="Times New Roman" panose="02020603050405020304" pitchFamily="18" charset="0"/>
              </a:rPr>
              <a:t>Think about how an infant communicates its needs without words, or how animals signal danger or comfort.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3DF1F20-CB96-4AFD-80E1-F788580F393C}"/>
              </a:ext>
            </a:extLst>
          </p:cNvPr>
          <p:cNvSpPr/>
          <p:nvPr/>
        </p:nvSpPr>
        <p:spPr>
          <a:xfrm>
            <a:off x="1654430" y="4419860"/>
            <a:ext cx="8883138" cy="1204432"/>
          </a:xfrm>
          <a:prstGeom prst="rect">
            <a:avLst/>
          </a:prstGeom>
        </p:spPr>
        <p:txBody>
          <a:bodyPr wrap="square">
            <a:spAutoFit/>
          </a:bodyPr>
          <a:lstStyle/>
          <a:p>
            <a:pPr>
              <a:lnSpc>
                <a:spcPts val="2200"/>
              </a:lnSpc>
            </a:pPr>
            <a:r>
              <a:rPr lang="en-US" dirty="0">
                <a:latin typeface="Times New Roman" panose="02020603050405020304" pitchFamily="18" charset="0"/>
                <a:ea typeface="Martel Sans Light" pitchFamily="34" charset="-122"/>
                <a:cs typeface="Times New Roman" panose="02020603050405020304" pitchFamily="18" charset="0"/>
              </a:rPr>
              <a:t>According to groundbreaking research by Albert Mehrabian, </a:t>
            </a:r>
          </a:p>
          <a:p>
            <a:pPr marL="285750" indent="-285750">
              <a:lnSpc>
                <a:spcPts val="2200"/>
              </a:lnSpc>
              <a:buFont typeface="Arial" panose="020B0604020202020204" pitchFamily="34" charset="0"/>
              <a:buChar char="•"/>
            </a:pPr>
            <a:endParaRPr lang="en-US" dirty="0">
              <a:latin typeface="Times New Roman" panose="02020603050405020304" pitchFamily="18" charset="0"/>
              <a:ea typeface="Martel Sans Light" pitchFamily="34" charset="-122"/>
              <a:cs typeface="Times New Roman" panose="02020603050405020304" pitchFamily="18" charset="0"/>
            </a:endParaRPr>
          </a:p>
          <a:p>
            <a:pPr marL="342900" indent="-342900">
              <a:lnSpc>
                <a:spcPts val="2200"/>
              </a:lnSpc>
              <a:buFont typeface="+mj-lt"/>
              <a:buAutoNum type="arabicPeriod"/>
            </a:pPr>
            <a:r>
              <a:rPr lang="en-US" b="1" dirty="0">
                <a:latin typeface="Times New Roman" panose="02020603050405020304" pitchFamily="18" charset="0"/>
                <a:ea typeface="Martel Sans Light" pitchFamily="34" charset="-122"/>
                <a:cs typeface="Times New Roman" panose="02020603050405020304" pitchFamily="18" charset="0"/>
              </a:rPr>
              <a:t>93 % of emotional communication occurs non-verbally</a:t>
            </a:r>
            <a:r>
              <a:rPr lang="en-US" dirty="0">
                <a:latin typeface="Times New Roman" panose="02020603050405020304" pitchFamily="18" charset="0"/>
                <a:ea typeface="Martel Sans Light" pitchFamily="34" charset="-122"/>
                <a:cs typeface="Times New Roman" panose="02020603050405020304" pitchFamily="18" charset="0"/>
              </a:rPr>
              <a:t>, with at least 55 % attributed to facial expressions alone. </a:t>
            </a:r>
          </a:p>
        </p:txBody>
      </p:sp>
      <p:pic>
        <p:nvPicPr>
          <p:cNvPr id="10242" name="Picture 2" descr="15+ Thousand Cartoon Baby Crying Royalty-Free Images, Stock Photos &amp;  Pictures | Shutterstock">
            <a:extLst>
              <a:ext uri="{FF2B5EF4-FFF2-40B4-BE49-F238E27FC236}">
                <a16:creationId xmlns:a16="http://schemas.microsoft.com/office/drawing/2014/main" id="{6C981968-4640-4221-97E0-3647B44B6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138" y="1179896"/>
            <a:ext cx="1408533" cy="11667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og Barking: Over 11,640 Royalty-Free Licensable Stock Illustrations &amp;  Drawings | Shutterstock">
            <a:extLst>
              <a:ext uri="{FF2B5EF4-FFF2-40B4-BE49-F238E27FC236}">
                <a16:creationId xmlns:a16="http://schemas.microsoft.com/office/drawing/2014/main" id="{B9A198B6-CA08-4C73-B030-68BA00F6F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686" y="1056441"/>
            <a:ext cx="1912239" cy="19122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EF753F9-956D-42A5-8E31-1D63AFB26699}"/>
              </a:ext>
            </a:extLst>
          </p:cNvPr>
          <p:cNvSpPr/>
          <p:nvPr/>
        </p:nvSpPr>
        <p:spPr>
          <a:xfrm>
            <a:off x="1697179" y="6078485"/>
            <a:ext cx="8883138" cy="640175"/>
          </a:xfrm>
          <a:prstGeom prst="rect">
            <a:avLst/>
          </a:prstGeom>
        </p:spPr>
        <p:txBody>
          <a:bodyPr wrap="square">
            <a:spAutoFit/>
          </a:bodyPr>
          <a:lstStyle/>
          <a:p>
            <a:pPr algn="ctr">
              <a:lnSpc>
                <a:spcPts val="2200"/>
              </a:lnSpc>
            </a:pPr>
            <a:r>
              <a:rPr lang="en-US" dirty="0">
                <a:latin typeface="Times New Roman" panose="02020603050405020304" pitchFamily="18" charset="0"/>
                <a:ea typeface="Martel Sans Light" pitchFamily="34" charset="-122"/>
                <a:cs typeface="Times New Roman" panose="02020603050405020304" pitchFamily="18" charset="0"/>
              </a:rPr>
              <a:t>This means that if you're trying to convey excitement, but your facial expression is flat, your audience will likely pick up on the disconnect.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2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1000" fill="hold"/>
                                        <p:tgtEl>
                                          <p:spTgt spid="10242"/>
                                        </p:tgtEl>
                                        <p:attrNameLst>
                                          <p:attrName>ppt_w</p:attrName>
                                        </p:attrNameLst>
                                      </p:cBhvr>
                                      <p:tavLst>
                                        <p:tav tm="0">
                                          <p:val>
                                            <p:fltVal val="0"/>
                                          </p:val>
                                        </p:tav>
                                        <p:tav tm="100000">
                                          <p:val>
                                            <p:strVal val="#ppt_w"/>
                                          </p:val>
                                        </p:tav>
                                      </p:tavLst>
                                    </p:anim>
                                    <p:anim calcmode="lin" valueType="num">
                                      <p:cBhvr>
                                        <p:cTn id="22" dur="1000" fill="hold"/>
                                        <p:tgtEl>
                                          <p:spTgt spid="10242"/>
                                        </p:tgtEl>
                                        <p:attrNameLst>
                                          <p:attrName>ppt_h</p:attrName>
                                        </p:attrNameLst>
                                      </p:cBhvr>
                                      <p:tavLst>
                                        <p:tav tm="0">
                                          <p:val>
                                            <p:fltVal val="0"/>
                                          </p:val>
                                        </p:tav>
                                        <p:tav tm="100000">
                                          <p:val>
                                            <p:strVal val="#ppt_h"/>
                                          </p:val>
                                        </p:tav>
                                      </p:tavLst>
                                    </p:anim>
                                    <p:anim calcmode="lin" valueType="num">
                                      <p:cBhvr>
                                        <p:cTn id="23" dur="1000" fill="hold"/>
                                        <p:tgtEl>
                                          <p:spTgt spid="10242"/>
                                        </p:tgtEl>
                                        <p:attrNameLst>
                                          <p:attrName>style.rotation</p:attrName>
                                        </p:attrNameLst>
                                      </p:cBhvr>
                                      <p:tavLst>
                                        <p:tav tm="0">
                                          <p:val>
                                            <p:fltVal val="90"/>
                                          </p:val>
                                        </p:tav>
                                        <p:tav tm="100000">
                                          <p:val>
                                            <p:fltVal val="0"/>
                                          </p:val>
                                        </p:tav>
                                      </p:tavLst>
                                    </p:anim>
                                    <p:animEffect transition="in" filter="fade">
                                      <p:cBhvr>
                                        <p:cTn id="24" dur="1000"/>
                                        <p:tgtEl>
                                          <p:spTgt spid="10242"/>
                                        </p:tgtEl>
                                      </p:cBhvr>
                                    </p:animEffect>
                                  </p:childTnLst>
                                </p:cTn>
                              </p:par>
                              <p:par>
                                <p:cTn id="25" presetID="31" presetClass="entr" presetSubtype="0" fill="hold" nodeType="withEffect">
                                  <p:stCondLst>
                                    <p:cond delay="0"/>
                                  </p:stCondLst>
                                  <p:childTnLst>
                                    <p:set>
                                      <p:cBhvr>
                                        <p:cTn id="26" dur="1" fill="hold">
                                          <p:stCondLst>
                                            <p:cond delay="0"/>
                                          </p:stCondLst>
                                        </p:cTn>
                                        <p:tgtEl>
                                          <p:spTgt spid="10244"/>
                                        </p:tgtEl>
                                        <p:attrNameLst>
                                          <p:attrName>style.visibility</p:attrName>
                                        </p:attrNameLst>
                                      </p:cBhvr>
                                      <p:to>
                                        <p:strVal val="visible"/>
                                      </p:to>
                                    </p:set>
                                    <p:anim calcmode="lin" valueType="num">
                                      <p:cBhvr>
                                        <p:cTn id="27" dur="1000" fill="hold"/>
                                        <p:tgtEl>
                                          <p:spTgt spid="10244"/>
                                        </p:tgtEl>
                                        <p:attrNameLst>
                                          <p:attrName>ppt_w</p:attrName>
                                        </p:attrNameLst>
                                      </p:cBhvr>
                                      <p:tavLst>
                                        <p:tav tm="0">
                                          <p:val>
                                            <p:fltVal val="0"/>
                                          </p:val>
                                        </p:tav>
                                        <p:tav tm="100000">
                                          <p:val>
                                            <p:strVal val="#ppt_w"/>
                                          </p:val>
                                        </p:tav>
                                      </p:tavLst>
                                    </p:anim>
                                    <p:anim calcmode="lin" valueType="num">
                                      <p:cBhvr>
                                        <p:cTn id="28" dur="1000" fill="hold"/>
                                        <p:tgtEl>
                                          <p:spTgt spid="10244"/>
                                        </p:tgtEl>
                                        <p:attrNameLst>
                                          <p:attrName>ppt_h</p:attrName>
                                        </p:attrNameLst>
                                      </p:cBhvr>
                                      <p:tavLst>
                                        <p:tav tm="0">
                                          <p:val>
                                            <p:fltVal val="0"/>
                                          </p:val>
                                        </p:tav>
                                        <p:tav tm="100000">
                                          <p:val>
                                            <p:strVal val="#ppt_h"/>
                                          </p:val>
                                        </p:tav>
                                      </p:tavLst>
                                    </p:anim>
                                    <p:anim calcmode="lin" valueType="num">
                                      <p:cBhvr>
                                        <p:cTn id="29" dur="1000" fill="hold"/>
                                        <p:tgtEl>
                                          <p:spTgt spid="10244"/>
                                        </p:tgtEl>
                                        <p:attrNameLst>
                                          <p:attrName>style.rotation</p:attrName>
                                        </p:attrNameLst>
                                      </p:cBhvr>
                                      <p:tavLst>
                                        <p:tav tm="0">
                                          <p:val>
                                            <p:fltVal val="90"/>
                                          </p:val>
                                        </p:tav>
                                        <p:tav tm="100000">
                                          <p:val>
                                            <p:fltVal val="0"/>
                                          </p:val>
                                        </p:tav>
                                      </p:tavLst>
                                    </p:anim>
                                    <p:animEffect transition="in" filter="fade">
                                      <p:cBhvr>
                                        <p:cTn id="30" dur="1000"/>
                                        <p:tgtEl>
                                          <p:spTgt spid="1024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EED1AA-1437-49A3-9B49-CA158BCAC99C}"/>
              </a:ext>
            </a:extLst>
          </p:cNvPr>
          <p:cNvSpPr/>
          <p:nvPr/>
        </p:nvSpPr>
        <p:spPr>
          <a:xfrm>
            <a:off x="2551134" y="217894"/>
            <a:ext cx="7089731" cy="1077218"/>
          </a:xfrm>
          <a:prstGeom prst="rect">
            <a:avLst/>
          </a:prstGeom>
        </p:spPr>
        <p:txBody>
          <a:bodyPr wrap="square">
            <a:spAutoFit/>
          </a:bodyPr>
          <a:lstStyle/>
          <a:p>
            <a:pPr algn="ctr"/>
            <a:r>
              <a:rPr lang="en-US" sz="3200" b="1" dirty="0">
                <a:latin typeface="Times New Roman" panose="02020603050405020304" pitchFamily="18" charset="0"/>
                <a:ea typeface="Martel Sans Light" pitchFamily="34" charset="-122"/>
                <a:cs typeface="Times New Roman" panose="02020603050405020304" pitchFamily="18" charset="0"/>
              </a:rPr>
              <a:t>People instinctively trust nonverbal messages more than spoken words</a:t>
            </a:r>
            <a:endParaRPr lang="en-US" sz="3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0021C1E-ED09-4612-8A1F-A5B87EA21AFE}"/>
              </a:ext>
            </a:extLst>
          </p:cNvPr>
          <p:cNvSpPr/>
          <p:nvPr/>
        </p:nvSpPr>
        <p:spPr>
          <a:xfrm>
            <a:off x="1693099" y="1808058"/>
            <a:ext cx="8805798" cy="1477328"/>
          </a:xfrm>
          <a:prstGeom prst="rect">
            <a:avLst/>
          </a:prstGeom>
        </p:spPr>
        <p:txBody>
          <a:bodyPr wrap="square">
            <a:spAutoFit/>
          </a:bodyPr>
          <a:lstStyle/>
          <a:p>
            <a:pPr algn="ctr"/>
            <a:r>
              <a:rPr lang="en-US" dirty="0">
                <a:latin typeface="Times New Roman" panose="02020603050405020304" pitchFamily="18" charset="0"/>
                <a:ea typeface="Martel Sans Light" pitchFamily="34" charset="-122"/>
                <a:cs typeface="Times New Roman" panose="02020603050405020304" pitchFamily="18" charset="0"/>
              </a:rPr>
              <a:t>When your body language contradicts your verbal message. </a:t>
            </a:r>
          </a:p>
          <a:p>
            <a:pPr algn="ctr"/>
            <a:endParaRPr lang="en-US" dirty="0">
              <a:latin typeface="Times New Roman" panose="02020603050405020304" pitchFamily="18" charset="0"/>
              <a:ea typeface="Martel Sans Light" pitchFamily="34" charset="-122"/>
              <a:cs typeface="Times New Roman" panose="02020603050405020304" pitchFamily="18" charset="0"/>
            </a:endParaRPr>
          </a:p>
          <a:p>
            <a:pPr algn="ctr"/>
            <a:endParaRPr lang="en-US" dirty="0">
              <a:latin typeface="Times New Roman" panose="02020603050405020304" pitchFamily="18" charset="0"/>
              <a:ea typeface="Martel Sans Light" pitchFamily="34" charset="-122"/>
              <a:cs typeface="Times New Roman" panose="02020603050405020304" pitchFamily="18" charset="0"/>
            </a:endParaRPr>
          </a:p>
          <a:p>
            <a:pPr algn="ctr"/>
            <a:r>
              <a:rPr lang="en-US" dirty="0">
                <a:latin typeface="Times New Roman" panose="02020603050405020304" pitchFamily="18" charset="0"/>
                <a:ea typeface="Martel Sans Light" pitchFamily="34" charset="-122"/>
                <a:cs typeface="Times New Roman" panose="02020603050405020304" pitchFamily="18" charset="0"/>
              </a:rPr>
              <a:t>For instance, saying "I'm perfectly fine" with crossed arms and a tense jaw – audiences will almost always believe your actions over your words.</a:t>
            </a:r>
            <a:endParaRPr lang="en-US"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1386C78-1210-4E64-B865-15BAD1249DD1}"/>
              </a:ext>
            </a:extLst>
          </p:cNvPr>
          <p:cNvSpPr/>
          <p:nvPr/>
        </p:nvSpPr>
        <p:spPr>
          <a:xfrm>
            <a:off x="3292816" y="4607323"/>
            <a:ext cx="5606365" cy="1107996"/>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impressions = </a:t>
            </a:r>
            <a:r>
              <a:rPr lang="en-US" sz="2400" b="1" dirty="0">
                <a:solidFill>
                  <a:srgbClr val="FF0000"/>
                </a:solidFill>
                <a:latin typeface="Times New Roman" panose="02020603050405020304" pitchFamily="18" charset="0"/>
                <a:cs typeface="Times New Roman" panose="02020603050405020304" pitchFamily="18" charset="0"/>
              </a:rPr>
              <a:t>mostly non-verbal</a:t>
            </a:r>
            <a:endParaRPr lang="en-US"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Your vibe enters the room </a:t>
            </a:r>
            <a:r>
              <a:rPr lang="en-US" dirty="0">
                <a:latin typeface="Times New Roman" panose="02020603050405020304" pitchFamily="18" charset="0"/>
                <a:cs typeface="Times New Roman" panose="02020603050405020304" pitchFamily="18" charset="0"/>
              </a:rPr>
              <a:t>before you do</a:t>
            </a:r>
          </a:p>
        </p:txBody>
      </p:sp>
      <p:sp>
        <p:nvSpPr>
          <p:cNvPr id="11" name="Rectangle 10">
            <a:extLst>
              <a:ext uri="{FF2B5EF4-FFF2-40B4-BE49-F238E27FC236}">
                <a16:creationId xmlns:a16="http://schemas.microsoft.com/office/drawing/2014/main" id="{3F8B7F6B-6E65-4AB9-8506-E31572F5EE7F}"/>
              </a:ext>
            </a:extLst>
          </p:cNvPr>
          <p:cNvSpPr/>
          <p:nvPr/>
        </p:nvSpPr>
        <p:spPr>
          <a:xfrm>
            <a:off x="5566933" y="3862961"/>
            <a:ext cx="852340"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Hence, </a:t>
            </a:r>
          </a:p>
        </p:txBody>
      </p:sp>
      <p:sp>
        <p:nvSpPr>
          <p:cNvPr id="12" name="Arrow: Down 11">
            <a:extLst>
              <a:ext uri="{FF2B5EF4-FFF2-40B4-BE49-F238E27FC236}">
                <a16:creationId xmlns:a16="http://schemas.microsoft.com/office/drawing/2014/main" id="{76D60D2E-69C2-4C0D-870C-BA514D464843}"/>
              </a:ext>
            </a:extLst>
          </p:cNvPr>
          <p:cNvSpPr/>
          <p:nvPr/>
        </p:nvSpPr>
        <p:spPr>
          <a:xfrm>
            <a:off x="5754256" y="1366982"/>
            <a:ext cx="341745" cy="3693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84866D-514C-429C-89AA-0DF740E6BEE9}"/>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B40B5F12-CCFE-4317-B57E-5686C32246B7}"/>
              </a:ext>
            </a:extLst>
          </p:cNvPr>
          <p:cNvGrpSpPr/>
          <p:nvPr/>
        </p:nvGrpSpPr>
        <p:grpSpPr>
          <a:xfrm>
            <a:off x="0" y="5908403"/>
            <a:ext cx="12192000" cy="949597"/>
            <a:chOff x="0" y="5908403"/>
            <a:chExt cx="12192000" cy="949597"/>
          </a:xfrm>
        </p:grpSpPr>
        <p:cxnSp>
          <p:nvCxnSpPr>
            <p:cNvPr id="14" name="Straight Connector 13">
              <a:extLst>
                <a:ext uri="{FF2B5EF4-FFF2-40B4-BE49-F238E27FC236}">
                  <a16:creationId xmlns:a16="http://schemas.microsoft.com/office/drawing/2014/main" id="{1DBDC34E-A344-4D53-AA9D-ACB66392D252}"/>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8617B44-165D-409C-AC02-977F26571720}"/>
                </a:ext>
              </a:extLst>
            </p:cNvPr>
            <p:cNvGrpSpPr/>
            <p:nvPr/>
          </p:nvGrpSpPr>
          <p:grpSpPr>
            <a:xfrm>
              <a:off x="1847415" y="5969407"/>
              <a:ext cx="8497169" cy="888593"/>
              <a:chOff x="1288939" y="5997032"/>
              <a:chExt cx="8497169" cy="888593"/>
            </a:xfrm>
          </p:grpSpPr>
          <p:pic>
            <p:nvPicPr>
              <p:cNvPr id="16" name="Picture 15">
                <a:extLst>
                  <a:ext uri="{FF2B5EF4-FFF2-40B4-BE49-F238E27FC236}">
                    <a16:creationId xmlns:a16="http://schemas.microsoft.com/office/drawing/2014/main" id="{CBF3E84C-542E-4E95-9B73-5A87B58573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17" name="Group 16">
                <a:extLst>
                  <a:ext uri="{FF2B5EF4-FFF2-40B4-BE49-F238E27FC236}">
                    <a16:creationId xmlns:a16="http://schemas.microsoft.com/office/drawing/2014/main" id="{F984E653-4B1C-4EBA-BC77-D6733ED4C1DF}"/>
                  </a:ext>
                </a:extLst>
              </p:cNvPr>
              <p:cNvGrpSpPr/>
              <p:nvPr/>
            </p:nvGrpSpPr>
            <p:grpSpPr>
              <a:xfrm>
                <a:off x="1288939" y="5997032"/>
                <a:ext cx="6760541" cy="888593"/>
                <a:chOff x="1288939" y="5997032"/>
                <a:chExt cx="6760541" cy="888593"/>
              </a:xfrm>
            </p:grpSpPr>
            <p:pic>
              <p:nvPicPr>
                <p:cNvPr id="18" name="Picture 17">
                  <a:extLst>
                    <a:ext uri="{FF2B5EF4-FFF2-40B4-BE49-F238E27FC236}">
                      <a16:creationId xmlns:a16="http://schemas.microsoft.com/office/drawing/2014/main" id="{77635D71-4C95-4282-805F-9D2ABCF3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9" name="Picture 18">
                  <a:extLst>
                    <a:ext uri="{FF2B5EF4-FFF2-40B4-BE49-F238E27FC236}">
                      <a16:creationId xmlns:a16="http://schemas.microsoft.com/office/drawing/2014/main" id="{7B5E3C38-10A8-433E-B589-C05DBADD07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20" name="Picture 19">
                  <a:extLst>
                    <a:ext uri="{FF2B5EF4-FFF2-40B4-BE49-F238E27FC236}">
                      <a16:creationId xmlns:a16="http://schemas.microsoft.com/office/drawing/2014/main" id="{D1ABFC52-92A3-4CED-B9F2-E32CB48D798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21" name="Picture 20">
                  <a:extLst>
                    <a:ext uri="{FF2B5EF4-FFF2-40B4-BE49-F238E27FC236}">
                      <a16:creationId xmlns:a16="http://schemas.microsoft.com/office/drawing/2014/main" id="{5E8448BC-3320-4028-9608-E00B70EB35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22" name="Picture 21">
                  <a:extLst>
                    <a:ext uri="{FF2B5EF4-FFF2-40B4-BE49-F238E27FC236}">
                      <a16:creationId xmlns:a16="http://schemas.microsoft.com/office/drawing/2014/main" id="{42C79D3E-B1C6-4A22-B29B-F65DE347B2B6}"/>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23" name="Picture 22">
                  <a:extLst>
                    <a:ext uri="{FF2B5EF4-FFF2-40B4-BE49-F238E27FC236}">
                      <a16:creationId xmlns:a16="http://schemas.microsoft.com/office/drawing/2014/main" id="{08F07AE5-A189-498E-B28A-3CC94A7946C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24" name="Picture 23">
                  <a:extLst>
                    <a:ext uri="{FF2B5EF4-FFF2-40B4-BE49-F238E27FC236}">
                      <a16:creationId xmlns:a16="http://schemas.microsoft.com/office/drawing/2014/main" id="{CEFEF3B6-F362-40FF-8A99-0093C2CFB2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328" y="2373745"/>
            <a:ext cx="8229600" cy="1143000"/>
          </a:xfrm>
        </p:spPr>
        <p:txBody>
          <a:bodyPr>
            <a:noAutofit/>
          </a:bodyPr>
          <a:lstStyle/>
          <a:p>
            <a:pPr>
              <a:lnSpc>
                <a:spcPts val="7300"/>
              </a:lnSpc>
            </a:pPr>
            <a:r>
              <a:rPr lang="en-US" sz="3200" b="1" dirty="0">
                <a:latin typeface="Times New Roman" panose="02020603050405020304" pitchFamily="18" charset="0"/>
                <a:ea typeface="Kanit" pitchFamily="34" charset="-122"/>
                <a:cs typeface="Times New Roman" panose="02020603050405020304" pitchFamily="18" charset="0"/>
              </a:rPr>
              <a:t>Key Principles of Nonverbal Communication</a:t>
            </a:r>
          </a:p>
        </p:txBody>
      </p:sp>
      <p:sp>
        <p:nvSpPr>
          <p:cNvPr id="3" name="TextBox 2">
            <a:extLst>
              <a:ext uri="{FF2B5EF4-FFF2-40B4-BE49-F238E27FC236}">
                <a16:creationId xmlns:a16="http://schemas.microsoft.com/office/drawing/2014/main" id="{C563368B-75FA-45A6-B848-06B94A7A0BD3}"/>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B218F833-9AF0-4A1F-82BA-6A6456643C9F}"/>
              </a:ext>
            </a:extLst>
          </p:cNvPr>
          <p:cNvGrpSpPr/>
          <p:nvPr/>
        </p:nvGrpSpPr>
        <p:grpSpPr>
          <a:xfrm>
            <a:off x="0" y="5908403"/>
            <a:ext cx="12192000" cy="949597"/>
            <a:chOff x="0" y="5908403"/>
            <a:chExt cx="12192000" cy="949597"/>
          </a:xfrm>
        </p:grpSpPr>
        <p:cxnSp>
          <p:nvCxnSpPr>
            <p:cNvPr id="5" name="Straight Connector 4">
              <a:extLst>
                <a:ext uri="{FF2B5EF4-FFF2-40B4-BE49-F238E27FC236}">
                  <a16:creationId xmlns:a16="http://schemas.microsoft.com/office/drawing/2014/main" id="{B9EBE728-2088-41F3-8A37-26301105F20F}"/>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0842ABC-D6D6-4680-9690-60FD957B833D}"/>
                </a:ext>
              </a:extLst>
            </p:cNvPr>
            <p:cNvGrpSpPr/>
            <p:nvPr/>
          </p:nvGrpSpPr>
          <p:grpSpPr>
            <a:xfrm>
              <a:off x="1847415" y="5969407"/>
              <a:ext cx="8497169" cy="888593"/>
              <a:chOff x="1288939" y="5997032"/>
              <a:chExt cx="8497169" cy="888593"/>
            </a:xfrm>
          </p:grpSpPr>
          <p:pic>
            <p:nvPicPr>
              <p:cNvPr id="7" name="Picture 6">
                <a:extLst>
                  <a:ext uri="{FF2B5EF4-FFF2-40B4-BE49-F238E27FC236}">
                    <a16:creationId xmlns:a16="http://schemas.microsoft.com/office/drawing/2014/main" id="{CB2CFC49-4977-4A1B-997C-3248D0267BA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8089114" y="6138394"/>
                <a:ext cx="1696994" cy="477963"/>
              </a:xfrm>
              <a:prstGeom prst="rect">
                <a:avLst/>
              </a:prstGeom>
              <a:ln w="3175">
                <a:solidFill>
                  <a:srgbClr val="F0EAED"/>
                </a:solidFill>
              </a:ln>
            </p:spPr>
          </p:pic>
          <p:grpSp>
            <p:nvGrpSpPr>
              <p:cNvPr id="8" name="Group 7">
                <a:extLst>
                  <a:ext uri="{FF2B5EF4-FFF2-40B4-BE49-F238E27FC236}">
                    <a16:creationId xmlns:a16="http://schemas.microsoft.com/office/drawing/2014/main" id="{074B7494-CB92-49E6-A833-FC17DD419F95}"/>
                  </a:ext>
                </a:extLst>
              </p:cNvPr>
              <p:cNvGrpSpPr/>
              <p:nvPr/>
            </p:nvGrpSpPr>
            <p:grpSpPr>
              <a:xfrm>
                <a:off x="1288939" y="5997032"/>
                <a:ext cx="6760541" cy="888593"/>
                <a:chOff x="1288939" y="5997032"/>
                <a:chExt cx="6760541" cy="888593"/>
              </a:xfrm>
            </p:grpSpPr>
            <p:pic>
              <p:nvPicPr>
                <p:cNvPr id="9" name="Picture 8">
                  <a:extLst>
                    <a:ext uri="{FF2B5EF4-FFF2-40B4-BE49-F238E27FC236}">
                      <a16:creationId xmlns:a16="http://schemas.microsoft.com/office/drawing/2014/main" id="{3E56CD96-7ACA-4093-B223-3E7294C6F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39" y="6070748"/>
                  <a:ext cx="570671" cy="663507"/>
                </a:xfrm>
                <a:prstGeom prst="rect">
                  <a:avLst/>
                </a:prstGeom>
              </p:spPr>
            </p:pic>
            <p:pic>
              <p:nvPicPr>
                <p:cNvPr id="10" name="Picture 9">
                  <a:extLst>
                    <a:ext uri="{FF2B5EF4-FFF2-40B4-BE49-F238E27FC236}">
                      <a16:creationId xmlns:a16="http://schemas.microsoft.com/office/drawing/2014/main" id="{2951BE7F-16DB-44FF-9C2D-3B3B169BD79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3548586" y="6002542"/>
                  <a:ext cx="1105235" cy="749665"/>
                </a:xfrm>
                <a:prstGeom prst="rect">
                  <a:avLst/>
                </a:prstGeom>
                <a:ln w="3175">
                  <a:solidFill>
                    <a:srgbClr val="F0EAED"/>
                  </a:solidFill>
                </a:ln>
              </p:spPr>
            </p:pic>
            <p:pic>
              <p:nvPicPr>
                <p:cNvPr id="11" name="Picture 10">
                  <a:extLst>
                    <a:ext uri="{FF2B5EF4-FFF2-40B4-BE49-F238E27FC236}">
                      <a16:creationId xmlns:a16="http://schemas.microsoft.com/office/drawing/2014/main" id="{50406916-3846-4CF6-8F9A-38AF524A9D9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9307" y="6082873"/>
                  <a:ext cx="1397178" cy="680116"/>
                </a:xfrm>
                <a:prstGeom prst="rect">
                  <a:avLst/>
                </a:prstGeom>
                <a:ln w="3175">
                  <a:solidFill>
                    <a:srgbClr val="F0EAED"/>
                  </a:solidFill>
                </a:ln>
              </p:spPr>
            </p:pic>
            <p:pic>
              <p:nvPicPr>
                <p:cNvPr id="12" name="Picture 11">
                  <a:extLst>
                    <a:ext uri="{FF2B5EF4-FFF2-40B4-BE49-F238E27FC236}">
                      <a16:creationId xmlns:a16="http://schemas.microsoft.com/office/drawing/2014/main" id="{C66CDF07-E5CF-44D0-82F1-67738AC11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624" y="6036082"/>
                  <a:ext cx="736903" cy="698173"/>
                </a:xfrm>
                <a:prstGeom prst="rect">
                  <a:avLst/>
                </a:prstGeom>
                <a:ln w="3175">
                  <a:solidFill>
                    <a:srgbClr val="F0EAED"/>
                  </a:solidFill>
                </a:ln>
              </p:spPr>
            </p:pic>
            <p:pic>
              <p:nvPicPr>
                <p:cNvPr id="13" name="Picture 12">
                  <a:extLst>
                    <a:ext uri="{FF2B5EF4-FFF2-40B4-BE49-F238E27FC236}">
                      <a16:creationId xmlns:a16="http://schemas.microsoft.com/office/drawing/2014/main" id="{8920B55F-C7EC-4951-83FB-62FEFB6AD48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2663161" y="5997032"/>
                  <a:ext cx="831398" cy="851797"/>
                </a:xfrm>
                <a:prstGeom prst="rect">
                  <a:avLst/>
                </a:prstGeom>
              </p:spPr>
            </p:pic>
            <p:pic>
              <p:nvPicPr>
                <p:cNvPr id="14" name="Picture 13">
                  <a:extLst>
                    <a:ext uri="{FF2B5EF4-FFF2-40B4-BE49-F238E27FC236}">
                      <a16:creationId xmlns:a16="http://schemas.microsoft.com/office/drawing/2014/main" id="{AA81A79B-757B-4638-879D-1B713A91BC4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0172" y="6032875"/>
                  <a:ext cx="659308" cy="730114"/>
                </a:xfrm>
                <a:prstGeom prst="rect">
                  <a:avLst/>
                </a:prstGeom>
              </p:spPr>
            </p:pic>
            <p:pic>
              <p:nvPicPr>
                <p:cNvPr id="15" name="Picture 14">
                  <a:extLst>
                    <a:ext uri="{FF2B5EF4-FFF2-40B4-BE49-F238E27FC236}">
                      <a16:creationId xmlns:a16="http://schemas.microsoft.com/office/drawing/2014/main" id="{A6584FA5-0FC6-4EFA-AE90-DBFD43F1A7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733" y="6032875"/>
                  <a:ext cx="1697015" cy="852750"/>
                </a:xfrm>
                <a:prstGeom prst="rect">
                  <a:avLst/>
                </a:prstGeom>
              </p:spPr>
            </p:pic>
          </p:grpSp>
        </p:grpSp>
      </p:grpSp>
      <p:sp>
        <p:nvSpPr>
          <p:cNvPr id="16" name="TextBox 15">
            <a:extLst>
              <a:ext uri="{FF2B5EF4-FFF2-40B4-BE49-F238E27FC236}">
                <a16:creationId xmlns:a16="http://schemas.microsoft.com/office/drawing/2014/main" id="{6A2AC7D5-D7E5-4A0B-8DD5-88DC22C2AC42}"/>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17" name="Group 16">
            <a:extLst>
              <a:ext uri="{FF2B5EF4-FFF2-40B4-BE49-F238E27FC236}">
                <a16:creationId xmlns:a16="http://schemas.microsoft.com/office/drawing/2014/main" id="{32143062-414A-43B5-B138-C76665298E73}"/>
              </a:ext>
            </a:extLst>
          </p:cNvPr>
          <p:cNvGrpSpPr/>
          <p:nvPr/>
        </p:nvGrpSpPr>
        <p:grpSpPr>
          <a:xfrm>
            <a:off x="0" y="-127513"/>
            <a:ext cx="12192000" cy="1517499"/>
            <a:chOff x="0" y="-127513"/>
            <a:chExt cx="12192000" cy="1517499"/>
          </a:xfrm>
        </p:grpSpPr>
        <p:grpSp>
          <p:nvGrpSpPr>
            <p:cNvPr id="18" name="Group 17">
              <a:extLst>
                <a:ext uri="{FF2B5EF4-FFF2-40B4-BE49-F238E27FC236}">
                  <a16:creationId xmlns:a16="http://schemas.microsoft.com/office/drawing/2014/main" id="{9C4B7E16-C62E-42F9-A211-3896D826CD25}"/>
                </a:ext>
              </a:extLst>
            </p:cNvPr>
            <p:cNvGrpSpPr/>
            <p:nvPr/>
          </p:nvGrpSpPr>
          <p:grpSpPr>
            <a:xfrm>
              <a:off x="0" y="-127513"/>
              <a:ext cx="7064829" cy="1517499"/>
              <a:chOff x="0" y="-127513"/>
              <a:chExt cx="7064829" cy="1517499"/>
            </a:xfrm>
          </p:grpSpPr>
          <p:pic>
            <p:nvPicPr>
              <p:cNvPr id="20" name="Picture 19">
                <a:extLst>
                  <a:ext uri="{FF2B5EF4-FFF2-40B4-BE49-F238E27FC236}">
                    <a16:creationId xmlns:a16="http://schemas.microsoft.com/office/drawing/2014/main" id="{644E6C26-AF5E-4673-8ECC-E70F3C550B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21" name="TextBox 20">
                <a:extLst>
                  <a:ext uri="{FF2B5EF4-FFF2-40B4-BE49-F238E27FC236}">
                    <a16:creationId xmlns:a16="http://schemas.microsoft.com/office/drawing/2014/main" id="{8275B968-9688-4CF8-8BCD-DE23BCEA1DE0}"/>
                  </a:ext>
                </a:extLst>
              </p:cNvPr>
              <p:cNvSpPr txBox="1"/>
              <p:nvPr/>
            </p:nvSpPr>
            <p:spPr>
              <a:xfrm>
                <a:off x="1478616" y="238419"/>
                <a:ext cx="5586213" cy="646331"/>
              </a:xfrm>
              <a:prstGeom prst="rect">
                <a:avLst/>
              </a:prstGeom>
              <a:noFill/>
            </p:spPr>
            <p:txBody>
              <a:bodyPr wrap="square" rtlCol="0">
                <a:spAutoFit/>
              </a:bodyPr>
              <a:lstStyle/>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Tishk International University</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Faculty of Administrative Sciences and Economics</a:t>
                </a:r>
              </a:p>
              <a:p>
                <a:r>
                  <a:rPr lang="en-US" sz="1200" b="1" dirty="0">
                    <a:solidFill>
                      <a:srgbClr val="852151"/>
                    </a:solidFill>
                    <a:latin typeface="Times New Roman" panose="02020603050405020304" pitchFamily="18" charset="0"/>
                    <a:ea typeface="ADLaM Display" panose="02010000000000000000" pitchFamily="2" charset="0"/>
                    <a:cs typeface="Times New Roman" panose="02020603050405020304" pitchFamily="18" charset="0"/>
                  </a:rPr>
                  <a:t>Business and Management Department</a:t>
                </a:r>
              </a:p>
            </p:txBody>
          </p:sp>
        </p:grpSp>
        <p:cxnSp>
          <p:nvCxnSpPr>
            <p:cNvPr id="19" name="Straight Connector 18">
              <a:extLst>
                <a:ext uri="{FF2B5EF4-FFF2-40B4-BE49-F238E27FC236}">
                  <a16:creationId xmlns:a16="http://schemas.microsoft.com/office/drawing/2014/main" id="{D9879877-50CC-4F2D-A554-330064A32A48}"/>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36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1723</Words>
  <Application>Microsoft Office PowerPoint</Application>
  <PresentationFormat>Widescreen</PresentationFormat>
  <Paragraphs>292</Paragraphs>
  <Slides>32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ADLaM Display</vt:lpstr>
      <vt:lpstr>Arial</vt:lpstr>
      <vt:lpstr>Calibri</vt:lpstr>
      <vt:lpstr>Calibri Light</vt:lpstr>
      <vt:lpstr>Kanit</vt:lpstr>
      <vt:lpstr>Martel Sans Light</vt:lpstr>
      <vt:lpstr>Times New Roman</vt:lpstr>
      <vt:lpstr>Office Theme</vt:lpstr>
      <vt:lpstr>Non-verbal Communication</vt:lpstr>
      <vt:lpstr>Non-verbal Communication</vt:lpstr>
      <vt:lpstr>Non-verbal Communication</vt:lpstr>
      <vt:lpstr>Do they mean the same???</vt:lpstr>
      <vt:lpstr>As you saw, Non-verbal is something we should not ignore </vt:lpstr>
      <vt:lpstr>PowerPoint Presentation</vt:lpstr>
      <vt:lpstr>PowerPoint Presentation</vt:lpstr>
      <vt:lpstr>PowerPoint Presentation</vt:lpstr>
      <vt:lpstr>Key Principles of Nonverbal Communication</vt:lpstr>
      <vt:lpstr>Nonverbal Communication Is Fluid </vt:lpstr>
      <vt:lpstr>Nonverbal Communication Is Irreversible</vt:lpstr>
      <vt:lpstr>Nonverbal Communication Can Add to or Replace Verbal Communication</vt:lpstr>
      <vt:lpstr>Non-verbal Communication Is Universal</vt:lpstr>
      <vt:lpstr>Nonverbal Communication Is Confusing and Contextual</vt:lpstr>
      <vt:lpstr>Nonverbal Communication Can Be Intentional or Unintentional</vt:lpstr>
      <vt:lpstr>Nonverbal Messages Communicate Feelings and Attitudes </vt:lpstr>
      <vt:lpstr>Nonverbal Communication Is Key in the Speaker/Audience Relationship</vt:lpstr>
      <vt:lpstr>Types of Nonverbal Communication</vt:lpstr>
      <vt:lpstr>Space (The Personal Bubble)</vt:lpstr>
      <vt:lpstr>Time (Chronemics)</vt:lpstr>
      <vt:lpstr>Physical Characteristics</vt:lpstr>
      <vt:lpstr>Body Movements</vt:lpstr>
      <vt:lpstr>Touch (Haptics)</vt:lpstr>
      <vt:lpstr>Paralanguage</vt:lpstr>
      <vt:lpstr>Artifacts</vt:lpstr>
      <vt:lpstr>Environment</vt:lpstr>
      <vt:lpstr>Movement in your speech </vt:lpstr>
      <vt:lpstr>Behaviors to</vt:lpstr>
      <vt:lpstr>Using Movement Purposefully</vt:lpstr>
      <vt:lpstr>Gestures</vt:lpstr>
      <vt:lpstr>Facial Gestures and Eye Contact</vt:lpstr>
      <vt:lpstr>Non-verbal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Non-verbal Communication</dc:title>
  <dc:creator>Thikra Mohammed</dc:creator>
  <cp:lastModifiedBy>Omer Farouk</cp:lastModifiedBy>
  <cp:revision>8</cp:revision>
  <dcterms:created xsi:type="dcterms:W3CDTF">2025-09-14T12:25:09Z</dcterms:created>
  <dcterms:modified xsi:type="dcterms:W3CDTF">2025-11-26T09:52:43Z</dcterms:modified>
</cp:coreProperties>
</file>