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74" r:id="rId2"/>
    <p:sldMasterId id="2147483786" r:id="rId3"/>
    <p:sldMasterId id="214748379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96" r:id="rId6"/>
    <p:sldId id="283" r:id="rId7"/>
    <p:sldId id="284" r:id="rId8"/>
    <p:sldId id="297" r:id="rId9"/>
    <p:sldId id="287" r:id="rId10"/>
    <p:sldId id="288" r:id="rId11"/>
    <p:sldId id="290" r:id="rId12"/>
    <p:sldId id="291" r:id="rId13"/>
    <p:sldId id="293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10" r:id="rId22"/>
    <p:sldId id="306" r:id="rId23"/>
    <p:sldId id="307" r:id="rId24"/>
    <p:sldId id="292" r:id="rId25"/>
    <p:sldId id="295" r:id="rId26"/>
    <p:sldId id="308" r:id="rId27"/>
    <p:sldId id="2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2C4D31-1E75-4F07-8A52-5D18F01073B4}">
          <p14:sldIdLst>
            <p14:sldId id="256"/>
            <p14:sldId id="296"/>
            <p14:sldId id="283"/>
            <p14:sldId id="284"/>
            <p14:sldId id="297"/>
            <p14:sldId id="287"/>
            <p14:sldId id="288"/>
            <p14:sldId id="290"/>
            <p14:sldId id="291"/>
            <p14:sldId id="293"/>
            <p14:sldId id="299"/>
            <p14:sldId id="300"/>
            <p14:sldId id="301"/>
            <p14:sldId id="302"/>
            <p14:sldId id="303"/>
            <p14:sldId id="304"/>
            <p14:sldId id="305"/>
            <p14:sldId id="310"/>
            <p14:sldId id="306"/>
            <p14:sldId id="307"/>
            <p14:sldId id="292"/>
            <p14:sldId id="295"/>
            <p14:sldId id="308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 Abdullah" initials="SA" lastIdx="1" clrIdx="0">
    <p:extLst>
      <p:ext uri="{19B8F6BF-5375-455C-9EA6-DF929625EA0E}">
        <p15:presenceInfo xmlns:p15="http://schemas.microsoft.com/office/powerpoint/2012/main" userId="40b99cb0caba5c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 Mirza Abdulla" userId="f83a65cf-1219-4c65-9ba5-da9274ec8045" providerId="ADAL" clId="{3C5D2842-7200-4B7B-BDAE-9B32FED5A4F7}"/>
    <pc:docChg chg="custSel modSld">
      <pc:chgData name="Saman Mirza Abdulla" userId="f83a65cf-1219-4c65-9ba5-da9274ec8045" providerId="ADAL" clId="{3C5D2842-7200-4B7B-BDAE-9B32FED5A4F7}" dt="2023-02-05T09:22:19.445" v="16" actId="20577"/>
      <pc:docMkLst>
        <pc:docMk/>
      </pc:docMkLst>
      <pc:sldChg chg="modSp mod">
        <pc:chgData name="Saman Mirza Abdulla" userId="f83a65cf-1219-4c65-9ba5-da9274ec8045" providerId="ADAL" clId="{3C5D2842-7200-4B7B-BDAE-9B32FED5A4F7}" dt="2023-02-05T09:22:19.445" v="16" actId="20577"/>
        <pc:sldMkLst>
          <pc:docMk/>
          <pc:sldMk cId="3420011302" sldId="287"/>
        </pc:sldMkLst>
        <pc:spChg chg="mod">
          <ac:chgData name="Saman Mirza Abdulla" userId="f83a65cf-1219-4c65-9ba5-da9274ec8045" providerId="ADAL" clId="{3C5D2842-7200-4B7B-BDAE-9B32FED5A4F7}" dt="2023-02-05T09:22:19.445" v="16" actId="20577"/>
          <ac:spMkLst>
            <pc:docMk/>
            <pc:sldMk cId="3420011302" sldId="287"/>
            <ac:spMk id="12" creationId="{51CCD752-5DAA-4D08-B44C-9D0EE4A9837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EFB65-691D-4780-B39C-036FCFAFEE4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D04DA9-5695-43B7-8D6C-F5D18D523818}">
      <dgm:prSet/>
      <dgm:spPr/>
      <dgm:t>
        <a:bodyPr/>
        <a:lstStyle/>
        <a:p>
          <a:r>
            <a:rPr lang="en-US"/>
            <a:t>25 key space of Caesar in not adequate number.</a:t>
          </a:r>
        </a:p>
      </dgm:t>
    </dgm:pt>
    <dgm:pt modelId="{0053C731-D666-4201-AD81-90C8A6F31099}" type="parTrans" cxnId="{36725089-418D-495A-BE3C-D7F0F0F7A47B}">
      <dgm:prSet/>
      <dgm:spPr/>
      <dgm:t>
        <a:bodyPr/>
        <a:lstStyle/>
        <a:p>
          <a:endParaRPr lang="en-US"/>
        </a:p>
      </dgm:t>
    </dgm:pt>
    <dgm:pt modelId="{1DE0BF52-3F84-4C03-AA72-67476C24529A}" type="sibTrans" cxnId="{36725089-418D-495A-BE3C-D7F0F0F7A47B}">
      <dgm:prSet/>
      <dgm:spPr/>
      <dgm:t>
        <a:bodyPr/>
        <a:lstStyle/>
        <a:p>
          <a:endParaRPr lang="en-US"/>
        </a:p>
      </dgm:t>
    </dgm:pt>
    <dgm:pt modelId="{95303B2B-1E7D-4F19-95C5-98643D6938F6}">
      <dgm:prSet/>
      <dgm:spPr/>
      <dgm:t>
        <a:bodyPr/>
        <a:lstStyle/>
        <a:p>
          <a:r>
            <a:rPr lang="en-US"/>
            <a:t>We need to increase and expand the space of the key.</a:t>
          </a:r>
        </a:p>
      </dgm:t>
    </dgm:pt>
    <dgm:pt modelId="{0121EC6C-CF93-441E-AB49-E686EC79DCD9}" type="parTrans" cxnId="{DF69C8A1-F21D-49E0-90D4-C5B34AB37547}">
      <dgm:prSet/>
      <dgm:spPr/>
      <dgm:t>
        <a:bodyPr/>
        <a:lstStyle/>
        <a:p>
          <a:endParaRPr lang="en-US"/>
        </a:p>
      </dgm:t>
    </dgm:pt>
    <dgm:pt modelId="{876B81DA-0225-49F1-A5F6-AFA8B4481B40}" type="sibTrans" cxnId="{DF69C8A1-F21D-49E0-90D4-C5B34AB37547}">
      <dgm:prSet/>
      <dgm:spPr/>
      <dgm:t>
        <a:bodyPr/>
        <a:lstStyle/>
        <a:p>
          <a:endParaRPr lang="en-US"/>
        </a:p>
      </dgm:t>
    </dgm:pt>
    <dgm:pt modelId="{529F6AB8-998B-4954-A0EF-67A16DC8C64C}">
      <dgm:prSet/>
      <dgm:spPr/>
      <dgm:t>
        <a:bodyPr/>
        <a:lstStyle/>
        <a:p>
          <a:r>
            <a:rPr lang="en-US"/>
            <a:t>We can expand each key of Caesar ciphering to more than 26! (Factorial of 26).</a:t>
          </a:r>
        </a:p>
      </dgm:t>
    </dgm:pt>
    <dgm:pt modelId="{ECC31C75-4209-40E4-A0EA-06BBC4D5C534}" type="parTrans" cxnId="{949BCFA9-4949-4146-9CE0-07AC6556C586}">
      <dgm:prSet/>
      <dgm:spPr/>
      <dgm:t>
        <a:bodyPr/>
        <a:lstStyle/>
        <a:p>
          <a:endParaRPr lang="en-US"/>
        </a:p>
      </dgm:t>
    </dgm:pt>
    <dgm:pt modelId="{ED70EA0F-DAD7-49FF-9780-A003CFE4162A}" type="sibTrans" cxnId="{949BCFA9-4949-4146-9CE0-07AC6556C586}">
      <dgm:prSet/>
      <dgm:spPr/>
      <dgm:t>
        <a:bodyPr/>
        <a:lstStyle/>
        <a:p>
          <a:endParaRPr lang="en-US"/>
        </a:p>
      </dgm:t>
    </dgm:pt>
    <dgm:pt modelId="{F756FDD8-A0C0-4F23-B0EB-DD1CB3BBA99C}">
      <dgm:prSet/>
      <dgm:spPr/>
      <dgm:t>
        <a:bodyPr/>
        <a:lstStyle/>
        <a:p>
          <a:r>
            <a:rPr lang="en-US"/>
            <a:t>For this expansion, we need to define </a:t>
          </a:r>
          <a:r>
            <a:rPr lang="en-US" b="1"/>
            <a:t>Permutation</a:t>
          </a:r>
          <a:r>
            <a:rPr lang="en-US"/>
            <a:t>.</a:t>
          </a:r>
        </a:p>
      </dgm:t>
    </dgm:pt>
    <dgm:pt modelId="{C22FB850-8381-4030-8D20-D6662A346E64}" type="parTrans" cxnId="{1B285B48-D773-4630-BA4B-5FE30E80539B}">
      <dgm:prSet/>
      <dgm:spPr/>
      <dgm:t>
        <a:bodyPr/>
        <a:lstStyle/>
        <a:p>
          <a:endParaRPr lang="en-US"/>
        </a:p>
      </dgm:t>
    </dgm:pt>
    <dgm:pt modelId="{B59B1337-B3F4-4A6B-8502-7250CF18ACF5}" type="sibTrans" cxnId="{1B285B48-D773-4630-BA4B-5FE30E80539B}">
      <dgm:prSet/>
      <dgm:spPr/>
      <dgm:t>
        <a:bodyPr/>
        <a:lstStyle/>
        <a:p>
          <a:endParaRPr lang="en-US"/>
        </a:p>
      </dgm:t>
    </dgm:pt>
    <dgm:pt modelId="{2DBF2B3E-9B43-4708-895B-8E951CB8D932}" type="pres">
      <dgm:prSet presAssocID="{D04EFB65-691D-4780-B39C-036FCFAFEE4B}" presName="vert0" presStyleCnt="0">
        <dgm:presLayoutVars>
          <dgm:dir/>
          <dgm:animOne val="branch"/>
          <dgm:animLvl val="lvl"/>
        </dgm:presLayoutVars>
      </dgm:prSet>
      <dgm:spPr/>
    </dgm:pt>
    <dgm:pt modelId="{AD506E81-F223-426D-89FA-0C408A037D52}" type="pres">
      <dgm:prSet presAssocID="{AAD04DA9-5695-43B7-8D6C-F5D18D523818}" presName="thickLine" presStyleLbl="alignNode1" presStyleIdx="0" presStyleCnt="4"/>
      <dgm:spPr/>
    </dgm:pt>
    <dgm:pt modelId="{38C182D5-D50C-4119-BA39-625EE1955887}" type="pres">
      <dgm:prSet presAssocID="{AAD04DA9-5695-43B7-8D6C-F5D18D523818}" presName="horz1" presStyleCnt="0"/>
      <dgm:spPr/>
    </dgm:pt>
    <dgm:pt modelId="{590FE656-EC31-41E0-A4ED-C829AB6E55F5}" type="pres">
      <dgm:prSet presAssocID="{AAD04DA9-5695-43B7-8D6C-F5D18D523818}" presName="tx1" presStyleLbl="revTx" presStyleIdx="0" presStyleCnt="4"/>
      <dgm:spPr/>
    </dgm:pt>
    <dgm:pt modelId="{71BA5A93-E85D-486F-AD47-4DA8637AA33D}" type="pres">
      <dgm:prSet presAssocID="{AAD04DA9-5695-43B7-8D6C-F5D18D523818}" presName="vert1" presStyleCnt="0"/>
      <dgm:spPr/>
    </dgm:pt>
    <dgm:pt modelId="{746F6CC6-049C-4B66-917F-145E56A005DF}" type="pres">
      <dgm:prSet presAssocID="{95303B2B-1E7D-4F19-95C5-98643D6938F6}" presName="thickLine" presStyleLbl="alignNode1" presStyleIdx="1" presStyleCnt="4"/>
      <dgm:spPr/>
    </dgm:pt>
    <dgm:pt modelId="{8EF7BA43-B01B-4F05-9CC2-C2E0FE995219}" type="pres">
      <dgm:prSet presAssocID="{95303B2B-1E7D-4F19-95C5-98643D6938F6}" presName="horz1" presStyleCnt="0"/>
      <dgm:spPr/>
    </dgm:pt>
    <dgm:pt modelId="{03A00E99-3DE5-4F0A-8A19-A4F9DCD21083}" type="pres">
      <dgm:prSet presAssocID="{95303B2B-1E7D-4F19-95C5-98643D6938F6}" presName="tx1" presStyleLbl="revTx" presStyleIdx="1" presStyleCnt="4"/>
      <dgm:spPr/>
    </dgm:pt>
    <dgm:pt modelId="{8A3CD858-1F71-46B9-8895-1E98F91E1263}" type="pres">
      <dgm:prSet presAssocID="{95303B2B-1E7D-4F19-95C5-98643D6938F6}" presName="vert1" presStyleCnt="0"/>
      <dgm:spPr/>
    </dgm:pt>
    <dgm:pt modelId="{2C53315F-9F8C-4F52-BBB1-0ED83AF811DE}" type="pres">
      <dgm:prSet presAssocID="{529F6AB8-998B-4954-A0EF-67A16DC8C64C}" presName="thickLine" presStyleLbl="alignNode1" presStyleIdx="2" presStyleCnt="4"/>
      <dgm:spPr/>
    </dgm:pt>
    <dgm:pt modelId="{97EF774C-440E-458D-86D5-2F0277D396B1}" type="pres">
      <dgm:prSet presAssocID="{529F6AB8-998B-4954-A0EF-67A16DC8C64C}" presName="horz1" presStyleCnt="0"/>
      <dgm:spPr/>
    </dgm:pt>
    <dgm:pt modelId="{894DDD5C-7C24-4BA3-916C-25DABA40C9AD}" type="pres">
      <dgm:prSet presAssocID="{529F6AB8-998B-4954-A0EF-67A16DC8C64C}" presName="tx1" presStyleLbl="revTx" presStyleIdx="2" presStyleCnt="4"/>
      <dgm:spPr/>
    </dgm:pt>
    <dgm:pt modelId="{579B356B-F1D0-41EA-A076-7FEF229BD44C}" type="pres">
      <dgm:prSet presAssocID="{529F6AB8-998B-4954-A0EF-67A16DC8C64C}" presName="vert1" presStyleCnt="0"/>
      <dgm:spPr/>
    </dgm:pt>
    <dgm:pt modelId="{88C1054A-0518-4A94-AEC8-4CD1F7D82B8A}" type="pres">
      <dgm:prSet presAssocID="{F756FDD8-A0C0-4F23-B0EB-DD1CB3BBA99C}" presName="thickLine" presStyleLbl="alignNode1" presStyleIdx="3" presStyleCnt="4"/>
      <dgm:spPr/>
    </dgm:pt>
    <dgm:pt modelId="{64CA571E-1C86-4C19-82EA-931E214DEC55}" type="pres">
      <dgm:prSet presAssocID="{F756FDD8-A0C0-4F23-B0EB-DD1CB3BBA99C}" presName="horz1" presStyleCnt="0"/>
      <dgm:spPr/>
    </dgm:pt>
    <dgm:pt modelId="{6F748A52-2A34-4884-BD9B-5A22AC7B7F46}" type="pres">
      <dgm:prSet presAssocID="{F756FDD8-A0C0-4F23-B0EB-DD1CB3BBA99C}" presName="tx1" presStyleLbl="revTx" presStyleIdx="3" presStyleCnt="4"/>
      <dgm:spPr/>
    </dgm:pt>
    <dgm:pt modelId="{02B874B4-5356-420F-9D59-591FA54039A2}" type="pres">
      <dgm:prSet presAssocID="{F756FDD8-A0C0-4F23-B0EB-DD1CB3BBA99C}" presName="vert1" presStyleCnt="0"/>
      <dgm:spPr/>
    </dgm:pt>
  </dgm:ptLst>
  <dgm:cxnLst>
    <dgm:cxn modelId="{90162428-A33D-47AE-80A4-03F17E02054F}" type="presOf" srcId="{D04EFB65-691D-4780-B39C-036FCFAFEE4B}" destId="{2DBF2B3E-9B43-4708-895B-8E951CB8D932}" srcOrd="0" destOrd="0" presId="urn:microsoft.com/office/officeart/2008/layout/LinedList"/>
    <dgm:cxn modelId="{2723C233-99F7-4814-86B2-2B23074F9B9D}" type="presOf" srcId="{529F6AB8-998B-4954-A0EF-67A16DC8C64C}" destId="{894DDD5C-7C24-4BA3-916C-25DABA40C9AD}" srcOrd="0" destOrd="0" presId="urn:microsoft.com/office/officeart/2008/layout/LinedList"/>
    <dgm:cxn modelId="{1B285B48-D773-4630-BA4B-5FE30E80539B}" srcId="{D04EFB65-691D-4780-B39C-036FCFAFEE4B}" destId="{F756FDD8-A0C0-4F23-B0EB-DD1CB3BBA99C}" srcOrd="3" destOrd="0" parTransId="{C22FB850-8381-4030-8D20-D6662A346E64}" sibTransId="{B59B1337-B3F4-4A6B-8502-7250CF18ACF5}"/>
    <dgm:cxn modelId="{257A7B87-69B6-47C6-BB9B-61CDBB3FFEB2}" type="presOf" srcId="{95303B2B-1E7D-4F19-95C5-98643D6938F6}" destId="{03A00E99-3DE5-4F0A-8A19-A4F9DCD21083}" srcOrd="0" destOrd="0" presId="urn:microsoft.com/office/officeart/2008/layout/LinedList"/>
    <dgm:cxn modelId="{36725089-418D-495A-BE3C-D7F0F0F7A47B}" srcId="{D04EFB65-691D-4780-B39C-036FCFAFEE4B}" destId="{AAD04DA9-5695-43B7-8D6C-F5D18D523818}" srcOrd="0" destOrd="0" parTransId="{0053C731-D666-4201-AD81-90C8A6F31099}" sibTransId="{1DE0BF52-3F84-4C03-AA72-67476C24529A}"/>
    <dgm:cxn modelId="{6395B4A1-D07F-47DB-91F0-1593335550B2}" type="presOf" srcId="{AAD04DA9-5695-43B7-8D6C-F5D18D523818}" destId="{590FE656-EC31-41E0-A4ED-C829AB6E55F5}" srcOrd="0" destOrd="0" presId="urn:microsoft.com/office/officeart/2008/layout/LinedList"/>
    <dgm:cxn modelId="{DF69C8A1-F21D-49E0-90D4-C5B34AB37547}" srcId="{D04EFB65-691D-4780-B39C-036FCFAFEE4B}" destId="{95303B2B-1E7D-4F19-95C5-98643D6938F6}" srcOrd="1" destOrd="0" parTransId="{0121EC6C-CF93-441E-AB49-E686EC79DCD9}" sibTransId="{876B81DA-0225-49F1-A5F6-AFA8B4481B40}"/>
    <dgm:cxn modelId="{949BCFA9-4949-4146-9CE0-07AC6556C586}" srcId="{D04EFB65-691D-4780-B39C-036FCFAFEE4B}" destId="{529F6AB8-998B-4954-A0EF-67A16DC8C64C}" srcOrd="2" destOrd="0" parTransId="{ECC31C75-4209-40E4-A0EA-06BBC4D5C534}" sibTransId="{ED70EA0F-DAD7-49FF-9780-A003CFE4162A}"/>
    <dgm:cxn modelId="{72530DE9-8739-4D48-80CE-4802CEF53A81}" type="presOf" srcId="{F756FDD8-A0C0-4F23-B0EB-DD1CB3BBA99C}" destId="{6F748A52-2A34-4884-BD9B-5A22AC7B7F46}" srcOrd="0" destOrd="0" presId="urn:microsoft.com/office/officeart/2008/layout/LinedList"/>
    <dgm:cxn modelId="{98AF913A-CC8B-4A3F-BC51-6AAD59105CB7}" type="presParOf" srcId="{2DBF2B3E-9B43-4708-895B-8E951CB8D932}" destId="{AD506E81-F223-426D-89FA-0C408A037D52}" srcOrd="0" destOrd="0" presId="urn:microsoft.com/office/officeart/2008/layout/LinedList"/>
    <dgm:cxn modelId="{CAAFAE3C-1140-4629-87FC-7D7BAAFCD24C}" type="presParOf" srcId="{2DBF2B3E-9B43-4708-895B-8E951CB8D932}" destId="{38C182D5-D50C-4119-BA39-625EE1955887}" srcOrd="1" destOrd="0" presId="urn:microsoft.com/office/officeart/2008/layout/LinedList"/>
    <dgm:cxn modelId="{E2620D26-077E-4E48-8C77-F06967EC9BDE}" type="presParOf" srcId="{38C182D5-D50C-4119-BA39-625EE1955887}" destId="{590FE656-EC31-41E0-A4ED-C829AB6E55F5}" srcOrd="0" destOrd="0" presId="urn:microsoft.com/office/officeart/2008/layout/LinedList"/>
    <dgm:cxn modelId="{B54D0017-44E8-4C92-8D9F-F01F91F886A7}" type="presParOf" srcId="{38C182D5-D50C-4119-BA39-625EE1955887}" destId="{71BA5A93-E85D-486F-AD47-4DA8637AA33D}" srcOrd="1" destOrd="0" presId="urn:microsoft.com/office/officeart/2008/layout/LinedList"/>
    <dgm:cxn modelId="{879C1081-F5FF-4DB6-A985-D23F474E8B8F}" type="presParOf" srcId="{2DBF2B3E-9B43-4708-895B-8E951CB8D932}" destId="{746F6CC6-049C-4B66-917F-145E56A005DF}" srcOrd="2" destOrd="0" presId="urn:microsoft.com/office/officeart/2008/layout/LinedList"/>
    <dgm:cxn modelId="{7C9F1A0C-931E-4D7C-856F-A3976A6C7FF6}" type="presParOf" srcId="{2DBF2B3E-9B43-4708-895B-8E951CB8D932}" destId="{8EF7BA43-B01B-4F05-9CC2-C2E0FE995219}" srcOrd="3" destOrd="0" presId="urn:microsoft.com/office/officeart/2008/layout/LinedList"/>
    <dgm:cxn modelId="{F81506D9-0842-4F72-B827-00DBED444A46}" type="presParOf" srcId="{8EF7BA43-B01B-4F05-9CC2-C2E0FE995219}" destId="{03A00E99-3DE5-4F0A-8A19-A4F9DCD21083}" srcOrd="0" destOrd="0" presId="urn:microsoft.com/office/officeart/2008/layout/LinedList"/>
    <dgm:cxn modelId="{838B50FB-742E-400F-BC43-493C0EDF3A84}" type="presParOf" srcId="{8EF7BA43-B01B-4F05-9CC2-C2E0FE995219}" destId="{8A3CD858-1F71-46B9-8895-1E98F91E1263}" srcOrd="1" destOrd="0" presId="urn:microsoft.com/office/officeart/2008/layout/LinedList"/>
    <dgm:cxn modelId="{427406F9-3E39-4927-88EA-00624687C490}" type="presParOf" srcId="{2DBF2B3E-9B43-4708-895B-8E951CB8D932}" destId="{2C53315F-9F8C-4F52-BBB1-0ED83AF811DE}" srcOrd="4" destOrd="0" presId="urn:microsoft.com/office/officeart/2008/layout/LinedList"/>
    <dgm:cxn modelId="{91F14A32-2281-444B-8461-014ADA49C826}" type="presParOf" srcId="{2DBF2B3E-9B43-4708-895B-8E951CB8D932}" destId="{97EF774C-440E-458D-86D5-2F0277D396B1}" srcOrd="5" destOrd="0" presId="urn:microsoft.com/office/officeart/2008/layout/LinedList"/>
    <dgm:cxn modelId="{9098D442-6ACE-4CE0-9A08-E72778005DEF}" type="presParOf" srcId="{97EF774C-440E-458D-86D5-2F0277D396B1}" destId="{894DDD5C-7C24-4BA3-916C-25DABA40C9AD}" srcOrd="0" destOrd="0" presId="urn:microsoft.com/office/officeart/2008/layout/LinedList"/>
    <dgm:cxn modelId="{764BA962-B945-4C14-9423-A0B4C3EB3C89}" type="presParOf" srcId="{97EF774C-440E-458D-86D5-2F0277D396B1}" destId="{579B356B-F1D0-41EA-A076-7FEF229BD44C}" srcOrd="1" destOrd="0" presId="urn:microsoft.com/office/officeart/2008/layout/LinedList"/>
    <dgm:cxn modelId="{20D7FFF3-CA38-4E29-AA50-5AADB65A5372}" type="presParOf" srcId="{2DBF2B3E-9B43-4708-895B-8E951CB8D932}" destId="{88C1054A-0518-4A94-AEC8-4CD1F7D82B8A}" srcOrd="6" destOrd="0" presId="urn:microsoft.com/office/officeart/2008/layout/LinedList"/>
    <dgm:cxn modelId="{67B587F5-06D9-437E-845B-11406387668D}" type="presParOf" srcId="{2DBF2B3E-9B43-4708-895B-8E951CB8D932}" destId="{64CA571E-1C86-4C19-82EA-931E214DEC55}" srcOrd="7" destOrd="0" presId="urn:microsoft.com/office/officeart/2008/layout/LinedList"/>
    <dgm:cxn modelId="{14B54AB2-C9C6-4D3A-9ADB-BC08E8BB92AF}" type="presParOf" srcId="{64CA571E-1C86-4C19-82EA-931E214DEC55}" destId="{6F748A52-2A34-4884-BD9B-5A22AC7B7F46}" srcOrd="0" destOrd="0" presId="urn:microsoft.com/office/officeart/2008/layout/LinedList"/>
    <dgm:cxn modelId="{12BD6719-9656-4436-8830-083E79C8EF51}" type="presParOf" srcId="{64CA571E-1C86-4C19-82EA-931E214DEC55}" destId="{02B874B4-5356-420F-9D59-591FA54039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C3EFCD-16DC-46FE-ACE4-4CD464DD5DA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FC8F5D-CDD0-4081-80D1-AD47B8F036E7}">
      <dgm:prSet/>
      <dgm:spPr/>
      <dgm:t>
        <a:bodyPr/>
        <a:lstStyle/>
        <a:p>
          <a:r>
            <a:rPr lang="en-US" dirty="0"/>
            <a:t>With Caesar and Monoalphabetic ciphering</a:t>
          </a:r>
        </a:p>
      </dgm:t>
    </dgm:pt>
    <dgm:pt modelId="{B88A4DDF-43BD-470F-BD36-96050C244687}" type="parTrans" cxnId="{290E6132-699C-4AAC-9833-12DBB4C5CE65}">
      <dgm:prSet/>
      <dgm:spPr/>
      <dgm:t>
        <a:bodyPr/>
        <a:lstStyle/>
        <a:p>
          <a:endParaRPr lang="en-US"/>
        </a:p>
      </dgm:t>
    </dgm:pt>
    <dgm:pt modelId="{D7E9FC11-827A-4C04-A6AA-74BFB69F3B9C}" type="sibTrans" cxnId="{290E6132-699C-4AAC-9833-12DBB4C5CE65}">
      <dgm:prSet/>
      <dgm:spPr/>
      <dgm:t>
        <a:bodyPr/>
        <a:lstStyle/>
        <a:p>
          <a:endParaRPr lang="en-US"/>
        </a:p>
      </dgm:t>
    </dgm:pt>
    <dgm:pt modelId="{E8D5DA4B-E376-4148-A071-75F5071A6615}">
      <dgm:prSet/>
      <dgm:spPr/>
      <dgm:t>
        <a:bodyPr/>
        <a:lstStyle/>
        <a:p>
          <a:r>
            <a:rPr lang="en-US"/>
            <a:t>Can read only one letter in the ciphertext.</a:t>
          </a:r>
        </a:p>
      </dgm:t>
    </dgm:pt>
    <dgm:pt modelId="{566B0BB9-5AF1-4138-8017-D8DB893A0D8C}" type="parTrans" cxnId="{3A1A7C85-166B-4B61-93C0-49692338305C}">
      <dgm:prSet/>
      <dgm:spPr/>
      <dgm:t>
        <a:bodyPr/>
        <a:lstStyle/>
        <a:p>
          <a:endParaRPr lang="en-US"/>
        </a:p>
      </dgm:t>
    </dgm:pt>
    <dgm:pt modelId="{46EE9589-4785-4428-864A-3CCEF6C47790}" type="sibTrans" cxnId="{3A1A7C85-166B-4B61-93C0-49692338305C}">
      <dgm:prSet/>
      <dgm:spPr/>
      <dgm:t>
        <a:bodyPr/>
        <a:lstStyle/>
        <a:p>
          <a:endParaRPr lang="en-US"/>
        </a:p>
      </dgm:t>
    </dgm:pt>
    <dgm:pt modelId="{68A57206-4997-4B0A-9B9D-57DCCE9870DB}">
      <dgm:prSet/>
      <dgm:spPr/>
      <dgm:t>
        <a:bodyPr/>
        <a:lstStyle/>
        <a:p>
          <a:r>
            <a:rPr lang="en-US"/>
            <a:t>Each letter in plaintext affect only one letter in the ciphertext.</a:t>
          </a:r>
        </a:p>
      </dgm:t>
    </dgm:pt>
    <dgm:pt modelId="{491885EE-1DD7-4EAD-B57C-512D874DB8AB}" type="parTrans" cxnId="{8D221172-DB38-44E9-9F6B-142C89989106}">
      <dgm:prSet/>
      <dgm:spPr/>
      <dgm:t>
        <a:bodyPr/>
        <a:lstStyle/>
        <a:p>
          <a:endParaRPr lang="en-US"/>
        </a:p>
      </dgm:t>
    </dgm:pt>
    <dgm:pt modelId="{6D1A7A9F-786B-461C-B525-EA198550558A}" type="sibTrans" cxnId="{8D221172-DB38-44E9-9F6B-142C89989106}">
      <dgm:prSet/>
      <dgm:spPr/>
      <dgm:t>
        <a:bodyPr/>
        <a:lstStyle/>
        <a:p>
          <a:endParaRPr lang="en-US"/>
        </a:p>
      </dgm:t>
    </dgm:pt>
    <dgm:pt modelId="{293DEE21-11D6-4B28-90D7-249D02A41E99}">
      <dgm:prSet/>
      <dgm:spPr/>
      <dgm:t>
        <a:bodyPr/>
        <a:lstStyle/>
        <a:p>
          <a:r>
            <a:rPr lang="en-US" dirty="0"/>
            <a:t>Order of letters in the plaintext has no effect on the ciphertext.</a:t>
          </a:r>
        </a:p>
      </dgm:t>
    </dgm:pt>
    <dgm:pt modelId="{B2B6F307-93F4-4779-A156-85740308BD34}" type="parTrans" cxnId="{F07E6AD1-DA51-4771-94C3-D508AD0C13CF}">
      <dgm:prSet/>
      <dgm:spPr/>
      <dgm:t>
        <a:bodyPr/>
        <a:lstStyle/>
        <a:p>
          <a:endParaRPr lang="en-US"/>
        </a:p>
      </dgm:t>
    </dgm:pt>
    <dgm:pt modelId="{E2E08049-2F3D-4826-A646-B8F6C911E1C9}" type="sibTrans" cxnId="{F07E6AD1-DA51-4771-94C3-D508AD0C13CF}">
      <dgm:prSet/>
      <dgm:spPr/>
      <dgm:t>
        <a:bodyPr/>
        <a:lstStyle/>
        <a:p>
          <a:endParaRPr lang="en-US"/>
        </a:p>
      </dgm:t>
    </dgm:pt>
    <dgm:pt modelId="{476A9B29-E54C-43F8-9AD5-53CA2BAE06A0}">
      <dgm:prSet/>
      <dgm:spPr/>
      <dgm:t>
        <a:bodyPr/>
        <a:lstStyle/>
        <a:p>
          <a:r>
            <a:rPr lang="en-US"/>
            <a:t>Still attacks can reveal or disclose the plaintext. </a:t>
          </a:r>
        </a:p>
      </dgm:t>
    </dgm:pt>
    <dgm:pt modelId="{CFE6958F-B788-432E-B96D-BB8A84BD36EE}" type="parTrans" cxnId="{9D4F209E-F846-4234-BB9F-A440E4E5E48C}">
      <dgm:prSet/>
      <dgm:spPr/>
      <dgm:t>
        <a:bodyPr/>
        <a:lstStyle/>
        <a:p>
          <a:endParaRPr lang="en-US"/>
        </a:p>
      </dgm:t>
    </dgm:pt>
    <dgm:pt modelId="{12A2318C-FE32-4859-BBA4-161023434A52}" type="sibTrans" cxnId="{9D4F209E-F846-4234-BB9F-A440E4E5E48C}">
      <dgm:prSet/>
      <dgm:spPr/>
      <dgm:t>
        <a:bodyPr/>
        <a:lstStyle/>
        <a:p>
          <a:endParaRPr lang="en-US"/>
        </a:p>
      </dgm:t>
    </dgm:pt>
    <dgm:pt modelId="{0CCC3233-453E-4F24-9CE4-4ED445CD556A}">
      <dgm:prSet/>
      <dgm:spPr/>
      <dgm:t>
        <a:bodyPr/>
        <a:lstStyle/>
        <a:p>
          <a:r>
            <a:rPr lang="en-US"/>
            <a:t>We need a ciphering method that can</a:t>
          </a:r>
        </a:p>
      </dgm:t>
    </dgm:pt>
    <dgm:pt modelId="{F83AA970-5511-40F1-8675-C96FA0A16CE9}" type="parTrans" cxnId="{97FBF825-B139-4EEA-9916-8AC75B579E3D}">
      <dgm:prSet/>
      <dgm:spPr/>
      <dgm:t>
        <a:bodyPr/>
        <a:lstStyle/>
        <a:p>
          <a:endParaRPr lang="en-US"/>
        </a:p>
      </dgm:t>
    </dgm:pt>
    <dgm:pt modelId="{CEFC7507-CF85-4AD1-A65A-7AB1AED55D43}" type="sibTrans" cxnId="{97FBF825-B139-4EEA-9916-8AC75B579E3D}">
      <dgm:prSet/>
      <dgm:spPr/>
      <dgm:t>
        <a:bodyPr/>
        <a:lstStyle/>
        <a:p>
          <a:endParaRPr lang="en-US"/>
        </a:p>
      </dgm:t>
    </dgm:pt>
    <dgm:pt modelId="{929A7E51-48A1-4D9C-8E81-A3598843402E}">
      <dgm:prSet/>
      <dgm:spPr/>
      <dgm:t>
        <a:bodyPr/>
        <a:lstStyle/>
        <a:p>
          <a:r>
            <a:rPr lang="en-US"/>
            <a:t>Keep the impact of the word structure on the encryption process.</a:t>
          </a:r>
        </a:p>
      </dgm:t>
    </dgm:pt>
    <dgm:pt modelId="{A07A6829-398B-46A5-836F-3AD8C564B5AC}" type="parTrans" cxnId="{62AA1105-F7B2-402B-95A0-88DBCC4811FF}">
      <dgm:prSet/>
      <dgm:spPr/>
      <dgm:t>
        <a:bodyPr/>
        <a:lstStyle/>
        <a:p>
          <a:endParaRPr lang="en-US"/>
        </a:p>
      </dgm:t>
    </dgm:pt>
    <dgm:pt modelId="{B32FD786-12E2-47D7-A961-20A98158CE62}" type="sibTrans" cxnId="{62AA1105-F7B2-402B-95A0-88DBCC4811FF}">
      <dgm:prSet/>
      <dgm:spPr/>
      <dgm:t>
        <a:bodyPr/>
        <a:lstStyle/>
        <a:p>
          <a:endParaRPr lang="en-US"/>
        </a:p>
      </dgm:t>
    </dgm:pt>
    <dgm:pt modelId="{BDA64F44-0F2E-4467-9930-C7A6A63F4071}">
      <dgm:prSet/>
      <dgm:spPr/>
      <dgm:t>
        <a:bodyPr/>
        <a:lstStyle/>
        <a:p>
          <a:r>
            <a:rPr lang="en-US"/>
            <a:t>can read multiple letters at a time. </a:t>
          </a:r>
        </a:p>
      </dgm:t>
    </dgm:pt>
    <dgm:pt modelId="{CEC73411-73C5-441C-965B-8DC04F3D5100}" type="parTrans" cxnId="{5E147B3F-F784-4588-9E4F-AFDE8F89100F}">
      <dgm:prSet/>
      <dgm:spPr/>
      <dgm:t>
        <a:bodyPr/>
        <a:lstStyle/>
        <a:p>
          <a:endParaRPr lang="en-US"/>
        </a:p>
      </dgm:t>
    </dgm:pt>
    <dgm:pt modelId="{6163559F-FCE5-4716-BAC7-54CDEF12AA30}" type="sibTrans" cxnId="{5E147B3F-F784-4588-9E4F-AFDE8F89100F}">
      <dgm:prSet/>
      <dgm:spPr/>
      <dgm:t>
        <a:bodyPr/>
        <a:lstStyle/>
        <a:p>
          <a:endParaRPr lang="en-US"/>
        </a:p>
      </dgm:t>
    </dgm:pt>
    <dgm:pt modelId="{F023C326-CEB5-4485-9CE3-6D3076C8044C}">
      <dgm:prSet/>
      <dgm:spPr/>
      <dgm:t>
        <a:bodyPr/>
        <a:lstStyle/>
        <a:p>
          <a:r>
            <a:rPr lang="en-US"/>
            <a:t>One of the method is Playfair ciphering. </a:t>
          </a:r>
        </a:p>
      </dgm:t>
    </dgm:pt>
    <dgm:pt modelId="{0817DC54-61B6-49AA-A88B-62F6554F2779}" type="parTrans" cxnId="{ED2F147A-C097-4072-9C37-B3BF940DA658}">
      <dgm:prSet/>
      <dgm:spPr/>
      <dgm:t>
        <a:bodyPr/>
        <a:lstStyle/>
        <a:p>
          <a:endParaRPr lang="en-US"/>
        </a:p>
      </dgm:t>
    </dgm:pt>
    <dgm:pt modelId="{6C34C403-054E-4853-8767-A03B20D870F9}" type="sibTrans" cxnId="{ED2F147A-C097-4072-9C37-B3BF940DA658}">
      <dgm:prSet/>
      <dgm:spPr/>
      <dgm:t>
        <a:bodyPr/>
        <a:lstStyle/>
        <a:p>
          <a:endParaRPr lang="en-US"/>
        </a:p>
      </dgm:t>
    </dgm:pt>
    <dgm:pt modelId="{DFB633CB-7ECB-48D5-9D22-F9F1C5552D9D}" type="pres">
      <dgm:prSet presAssocID="{D5C3EFCD-16DC-46FE-ACE4-4CD464DD5DA9}" presName="linear" presStyleCnt="0">
        <dgm:presLayoutVars>
          <dgm:animLvl val="lvl"/>
          <dgm:resizeHandles val="exact"/>
        </dgm:presLayoutVars>
      </dgm:prSet>
      <dgm:spPr/>
    </dgm:pt>
    <dgm:pt modelId="{4411F963-0ED9-41C5-A7BA-E0DD49184D26}" type="pres">
      <dgm:prSet presAssocID="{86FC8F5D-CDD0-4081-80D1-AD47B8F036E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685E485-41A5-4C59-A87D-EFB86BC69D43}" type="pres">
      <dgm:prSet presAssocID="{86FC8F5D-CDD0-4081-80D1-AD47B8F036E7}" presName="childText" presStyleLbl="revTx" presStyleIdx="0" presStyleCnt="2">
        <dgm:presLayoutVars>
          <dgm:bulletEnabled val="1"/>
        </dgm:presLayoutVars>
      </dgm:prSet>
      <dgm:spPr/>
    </dgm:pt>
    <dgm:pt modelId="{80AB3601-AC78-4ED5-89A6-4848709602D2}" type="pres">
      <dgm:prSet presAssocID="{0CCC3233-453E-4F24-9CE4-4ED445CD556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C6D3E8-DC9B-4D34-BD68-4F7AB50CBBD8}" type="pres">
      <dgm:prSet presAssocID="{0CCC3233-453E-4F24-9CE4-4ED445CD556A}" presName="childText" presStyleLbl="revTx" presStyleIdx="1" presStyleCnt="2">
        <dgm:presLayoutVars>
          <dgm:bulletEnabled val="1"/>
        </dgm:presLayoutVars>
      </dgm:prSet>
      <dgm:spPr/>
    </dgm:pt>
    <dgm:pt modelId="{4C2326F9-3FD7-4A17-AF4E-A4D729200E60}" type="pres">
      <dgm:prSet presAssocID="{F023C326-CEB5-4485-9CE3-6D3076C8044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2AA1105-F7B2-402B-95A0-88DBCC4811FF}" srcId="{0CCC3233-453E-4F24-9CE4-4ED445CD556A}" destId="{929A7E51-48A1-4D9C-8E81-A3598843402E}" srcOrd="0" destOrd="0" parTransId="{A07A6829-398B-46A5-836F-3AD8C564B5AC}" sibTransId="{B32FD786-12E2-47D7-A961-20A98158CE62}"/>
    <dgm:cxn modelId="{8861D21A-F7DC-41F6-B0CA-D411AC45EFF8}" type="presOf" srcId="{476A9B29-E54C-43F8-9AD5-53CA2BAE06A0}" destId="{C685E485-41A5-4C59-A87D-EFB86BC69D43}" srcOrd="0" destOrd="3" presId="urn:microsoft.com/office/officeart/2005/8/layout/vList2"/>
    <dgm:cxn modelId="{97FBF825-B139-4EEA-9916-8AC75B579E3D}" srcId="{D5C3EFCD-16DC-46FE-ACE4-4CD464DD5DA9}" destId="{0CCC3233-453E-4F24-9CE4-4ED445CD556A}" srcOrd="1" destOrd="0" parTransId="{F83AA970-5511-40F1-8675-C96FA0A16CE9}" sibTransId="{CEFC7507-CF85-4AD1-A65A-7AB1AED55D43}"/>
    <dgm:cxn modelId="{290E6132-699C-4AAC-9833-12DBB4C5CE65}" srcId="{D5C3EFCD-16DC-46FE-ACE4-4CD464DD5DA9}" destId="{86FC8F5D-CDD0-4081-80D1-AD47B8F036E7}" srcOrd="0" destOrd="0" parTransId="{B88A4DDF-43BD-470F-BD36-96050C244687}" sibTransId="{D7E9FC11-827A-4C04-A6AA-74BFB69F3B9C}"/>
    <dgm:cxn modelId="{5E147B3F-F784-4588-9E4F-AFDE8F89100F}" srcId="{0CCC3233-453E-4F24-9CE4-4ED445CD556A}" destId="{BDA64F44-0F2E-4467-9930-C7A6A63F4071}" srcOrd="1" destOrd="0" parTransId="{CEC73411-73C5-441C-965B-8DC04F3D5100}" sibTransId="{6163559F-FCE5-4716-BAC7-54CDEF12AA30}"/>
    <dgm:cxn modelId="{56EFB963-7294-45A3-A31E-F57189AE1AE1}" type="presOf" srcId="{929A7E51-48A1-4D9C-8E81-A3598843402E}" destId="{B4C6D3E8-DC9B-4D34-BD68-4F7AB50CBBD8}" srcOrd="0" destOrd="0" presId="urn:microsoft.com/office/officeart/2005/8/layout/vList2"/>
    <dgm:cxn modelId="{2E8E3E64-D26C-4239-90EE-B0134C1C1F4D}" type="presOf" srcId="{BDA64F44-0F2E-4467-9930-C7A6A63F4071}" destId="{B4C6D3E8-DC9B-4D34-BD68-4F7AB50CBBD8}" srcOrd="0" destOrd="1" presId="urn:microsoft.com/office/officeart/2005/8/layout/vList2"/>
    <dgm:cxn modelId="{3462B346-7FD9-4151-985F-FD73C19A7164}" type="presOf" srcId="{E8D5DA4B-E376-4148-A071-75F5071A6615}" destId="{C685E485-41A5-4C59-A87D-EFB86BC69D43}" srcOrd="0" destOrd="0" presId="urn:microsoft.com/office/officeart/2005/8/layout/vList2"/>
    <dgm:cxn modelId="{8D221172-DB38-44E9-9F6B-142C89989106}" srcId="{86FC8F5D-CDD0-4081-80D1-AD47B8F036E7}" destId="{68A57206-4997-4B0A-9B9D-57DCCE9870DB}" srcOrd="1" destOrd="0" parTransId="{491885EE-1DD7-4EAD-B57C-512D874DB8AB}" sibTransId="{6D1A7A9F-786B-461C-B525-EA198550558A}"/>
    <dgm:cxn modelId="{E57A0D78-A957-44DB-A529-8B7CB5E5B4B6}" type="presOf" srcId="{68A57206-4997-4B0A-9B9D-57DCCE9870DB}" destId="{C685E485-41A5-4C59-A87D-EFB86BC69D43}" srcOrd="0" destOrd="1" presId="urn:microsoft.com/office/officeart/2005/8/layout/vList2"/>
    <dgm:cxn modelId="{ED2F147A-C097-4072-9C37-B3BF940DA658}" srcId="{D5C3EFCD-16DC-46FE-ACE4-4CD464DD5DA9}" destId="{F023C326-CEB5-4485-9CE3-6D3076C8044C}" srcOrd="2" destOrd="0" parTransId="{0817DC54-61B6-49AA-A88B-62F6554F2779}" sibTransId="{6C34C403-054E-4853-8767-A03B20D870F9}"/>
    <dgm:cxn modelId="{E0F2397B-8DBA-47C9-A325-1262A193AF74}" type="presOf" srcId="{D5C3EFCD-16DC-46FE-ACE4-4CD464DD5DA9}" destId="{DFB633CB-7ECB-48D5-9D22-F9F1C5552D9D}" srcOrd="0" destOrd="0" presId="urn:microsoft.com/office/officeart/2005/8/layout/vList2"/>
    <dgm:cxn modelId="{3A1A7C85-166B-4B61-93C0-49692338305C}" srcId="{86FC8F5D-CDD0-4081-80D1-AD47B8F036E7}" destId="{E8D5DA4B-E376-4148-A071-75F5071A6615}" srcOrd="0" destOrd="0" parTransId="{566B0BB9-5AF1-4138-8017-D8DB893A0D8C}" sibTransId="{46EE9589-4785-4428-864A-3CCEF6C47790}"/>
    <dgm:cxn modelId="{9D4F209E-F846-4234-BB9F-A440E4E5E48C}" srcId="{86FC8F5D-CDD0-4081-80D1-AD47B8F036E7}" destId="{476A9B29-E54C-43F8-9AD5-53CA2BAE06A0}" srcOrd="3" destOrd="0" parTransId="{CFE6958F-B788-432E-B96D-BB8A84BD36EE}" sibTransId="{12A2318C-FE32-4859-BBA4-161023434A52}"/>
    <dgm:cxn modelId="{0E5E88B9-F441-478F-828B-B42D2E00FE01}" type="presOf" srcId="{0CCC3233-453E-4F24-9CE4-4ED445CD556A}" destId="{80AB3601-AC78-4ED5-89A6-4848709602D2}" srcOrd="0" destOrd="0" presId="urn:microsoft.com/office/officeart/2005/8/layout/vList2"/>
    <dgm:cxn modelId="{813A35CF-D4FE-45BE-9540-D7B5AF55AC39}" type="presOf" srcId="{293DEE21-11D6-4B28-90D7-249D02A41E99}" destId="{C685E485-41A5-4C59-A87D-EFB86BC69D43}" srcOrd="0" destOrd="2" presId="urn:microsoft.com/office/officeart/2005/8/layout/vList2"/>
    <dgm:cxn modelId="{F07E6AD1-DA51-4771-94C3-D508AD0C13CF}" srcId="{86FC8F5D-CDD0-4081-80D1-AD47B8F036E7}" destId="{293DEE21-11D6-4B28-90D7-249D02A41E99}" srcOrd="2" destOrd="0" parTransId="{B2B6F307-93F4-4779-A156-85740308BD34}" sibTransId="{E2E08049-2F3D-4826-A646-B8F6C911E1C9}"/>
    <dgm:cxn modelId="{867E00D4-665D-462E-A629-A73C26F4A9EA}" type="presOf" srcId="{F023C326-CEB5-4485-9CE3-6D3076C8044C}" destId="{4C2326F9-3FD7-4A17-AF4E-A4D729200E60}" srcOrd="0" destOrd="0" presId="urn:microsoft.com/office/officeart/2005/8/layout/vList2"/>
    <dgm:cxn modelId="{5656CCE3-E608-4693-86E5-8D4CF11FBA81}" type="presOf" srcId="{86FC8F5D-CDD0-4081-80D1-AD47B8F036E7}" destId="{4411F963-0ED9-41C5-A7BA-E0DD49184D26}" srcOrd="0" destOrd="0" presId="urn:microsoft.com/office/officeart/2005/8/layout/vList2"/>
    <dgm:cxn modelId="{119635B8-C95E-4083-A5C8-B5FB8AF4DB0B}" type="presParOf" srcId="{DFB633CB-7ECB-48D5-9D22-F9F1C5552D9D}" destId="{4411F963-0ED9-41C5-A7BA-E0DD49184D26}" srcOrd="0" destOrd="0" presId="urn:microsoft.com/office/officeart/2005/8/layout/vList2"/>
    <dgm:cxn modelId="{B0312A0F-020C-4143-9AE6-C17CB88B0F24}" type="presParOf" srcId="{DFB633CB-7ECB-48D5-9D22-F9F1C5552D9D}" destId="{C685E485-41A5-4C59-A87D-EFB86BC69D43}" srcOrd="1" destOrd="0" presId="urn:microsoft.com/office/officeart/2005/8/layout/vList2"/>
    <dgm:cxn modelId="{D8EF0EC8-C4A5-4B18-86B4-306DD89F548F}" type="presParOf" srcId="{DFB633CB-7ECB-48D5-9D22-F9F1C5552D9D}" destId="{80AB3601-AC78-4ED5-89A6-4848709602D2}" srcOrd="2" destOrd="0" presId="urn:microsoft.com/office/officeart/2005/8/layout/vList2"/>
    <dgm:cxn modelId="{645A0B38-3FBD-4BF3-8F81-B43BA18A5F1D}" type="presParOf" srcId="{DFB633CB-7ECB-48D5-9D22-F9F1C5552D9D}" destId="{B4C6D3E8-DC9B-4D34-BD68-4F7AB50CBBD8}" srcOrd="3" destOrd="0" presId="urn:microsoft.com/office/officeart/2005/8/layout/vList2"/>
    <dgm:cxn modelId="{DE752A6B-86F2-4825-A96D-634852B6A716}" type="presParOf" srcId="{DFB633CB-7ECB-48D5-9D22-F9F1C5552D9D}" destId="{4C2326F9-3FD7-4A17-AF4E-A4D729200E6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06E81-F223-426D-89FA-0C408A037D52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FE656-EC31-41E0-A4ED-C829AB6E55F5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25 key space of Caesar in not adequate number.</a:t>
          </a:r>
        </a:p>
      </dsp:txBody>
      <dsp:txXfrm>
        <a:off x="0" y="0"/>
        <a:ext cx="6900512" cy="1384035"/>
      </dsp:txXfrm>
    </dsp:sp>
    <dsp:sp modelId="{746F6CC6-049C-4B66-917F-145E56A005DF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00E99-3DE5-4F0A-8A19-A4F9DCD21083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We need to increase and expand the space of the key.</a:t>
          </a:r>
        </a:p>
      </dsp:txBody>
      <dsp:txXfrm>
        <a:off x="0" y="1384035"/>
        <a:ext cx="6900512" cy="1384035"/>
      </dsp:txXfrm>
    </dsp:sp>
    <dsp:sp modelId="{2C53315F-9F8C-4F52-BBB1-0ED83AF811DE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DDD5C-7C24-4BA3-916C-25DABA40C9AD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We can expand each key of Caesar ciphering to more than 26! (Factorial of 26).</a:t>
          </a:r>
        </a:p>
      </dsp:txBody>
      <dsp:txXfrm>
        <a:off x="0" y="2768070"/>
        <a:ext cx="6900512" cy="1384035"/>
      </dsp:txXfrm>
    </dsp:sp>
    <dsp:sp modelId="{88C1054A-0518-4A94-AEC8-4CD1F7D82B8A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48A52-2A34-4884-BD9B-5A22AC7B7F46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For this expansion, we need to define </a:t>
          </a:r>
          <a:r>
            <a:rPr lang="en-US" sz="2900" b="1" kern="1200"/>
            <a:t>Permutation</a:t>
          </a:r>
          <a:r>
            <a:rPr lang="en-US" sz="2900" kern="1200"/>
            <a:t>.</a:t>
          </a:r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1F963-0ED9-41C5-A7BA-E0DD49184D26}">
      <dsp:nvSpPr>
        <dsp:cNvPr id="0" name=""/>
        <dsp:cNvSpPr/>
      </dsp:nvSpPr>
      <dsp:spPr>
        <a:xfrm>
          <a:off x="0" y="420373"/>
          <a:ext cx="6513603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With Caesar and Monoalphabetic ciphering</a:t>
          </a:r>
        </a:p>
      </dsp:txBody>
      <dsp:txXfrm>
        <a:off x="31613" y="451986"/>
        <a:ext cx="6450377" cy="584369"/>
      </dsp:txXfrm>
    </dsp:sp>
    <dsp:sp modelId="{C685E485-41A5-4C59-A87D-EFB86BC69D43}">
      <dsp:nvSpPr>
        <dsp:cNvPr id="0" name=""/>
        <dsp:cNvSpPr/>
      </dsp:nvSpPr>
      <dsp:spPr>
        <a:xfrm>
          <a:off x="0" y="1067968"/>
          <a:ext cx="6513603" cy="2067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Can read only one letter in the ciphertext.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Each letter in plaintext affect only one letter in the ciphertext.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Order of letters in the plaintext has no effect on the ciphertext.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Still attacks can reveal or disclose the plaintext. </a:t>
          </a:r>
        </a:p>
      </dsp:txBody>
      <dsp:txXfrm>
        <a:off x="0" y="1067968"/>
        <a:ext cx="6513603" cy="2067929"/>
      </dsp:txXfrm>
    </dsp:sp>
    <dsp:sp modelId="{80AB3601-AC78-4ED5-89A6-4848709602D2}">
      <dsp:nvSpPr>
        <dsp:cNvPr id="0" name=""/>
        <dsp:cNvSpPr/>
      </dsp:nvSpPr>
      <dsp:spPr>
        <a:xfrm>
          <a:off x="0" y="3135897"/>
          <a:ext cx="6513603" cy="64759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We need a ciphering method that can</a:t>
          </a:r>
        </a:p>
      </dsp:txBody>
      <dsp:txXfrm>
        <a:off x="31613" y="3167510"/>
        <a:ext cx="6450377" cy="584369"/>
      </dsp:txXfrm>
    </dsp:sp>
    <dsp:sp modelId="{B4C6D3E8-DC9B-4D34-BD68-4F7AB50CBBD8}">
      <dsp:nvSpPr>
        <dsp:cNvPr id="0" name=""/>
        <dsp:cNvSpPr/>
      </dsp:nvSpPr>
      <dsp:spPr>
        <a:xfrm>
          <a:off x="0" y="3783493"/>
          <a:ext cx="6513603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Keep the impact of the word structure on the encryption process.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can read multiple letters at a time. </a:t>
          </a:r>
        </a:p>
      </dsp:txBody>
      <dsp:txXfrm>
        <a:off x="0" y="3783493"/>
        <a:ext cx="6513603" cy="1033964"/>
      </dsp:txXfrm>
    </dsp:sp>
    <dsp:sp modelId="{4C2326F9-3FD7-4A17-AF4E-A4D729200E60}">
      <dsp:nvSpPr>
        <dsp:cNvPr id="0" name=""/>
        <dsp:cNvSpPr/>
      </dsp:nvSpPr>
      <dsp:spPr>
        <a:xfrm>
          <a:off x="0" y="4817458"/>
          <a:ext cx="6513603" cy="64759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One of the method is Playfair ciphering. </a:t>
          </a:r>
        </a:p>
      </dsp:txBody>
      <dsp:txXfrm>
        <a:off x="31613" y="4849071"/>
        <a:ext cx="6450377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AEEB35-E99B-44B1-A4F6-766AFD5038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3220F-70BE-4B17-A899-B34233D0CD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D7260-415F-4F44-B3C9-263777818498}" type="datetime1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83402-FDB0-42BB-87DA-7298C4D2CA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5C935-89D9-4763-8546-C6B0834F98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54794-A643-40E8-97E2-9C88E6D0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9229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637BD-8298-4274-8765-BFD4265571CF}" type="datetime1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22D12-7C7B-4AC1-A397-0FE6BE5F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382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A1CC-268F-4C91-9612-A68B33162D6E}" type="datetime3">
              <a:rPr lang="en-US" smtClean="0"/>
              <a:t>19 October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525-58D3-4536-B499-CC93BCB0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6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9F74-558A-403E-A884-9E8A34210BD8}" type="datetime3">
              <a:rPr lang="en-US" smtClean="0"/>
              <a:t>19 October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4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AED9-F58E-49C3-98F4-10E026E96C02}" type="datetime3">
              <a:rPr lang="en-US" smtClean="0"/>
              <a:t>19 October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8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B50E-64E3-4F0B-9354-AF93B6CEC0A2}" type="datetime3">
              <a:rPr lang="en-US" smtClean="0"/>
              <a:t>19 October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84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S02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049471-C428-2E5D-E04D-53197496D0C1}"/>
              </a:ext>
            </a:extLst>
          </p:cNvPr>
          <p:cNvSpPr/>
          <p:nvPr userDrawn="1"/>
        </p:nvSpPr>
        <p:spPr>
          <a:xfrm>
            <a:off x="1" y="4343423"/>
            <a:ext cx="11060906" cy="8686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829799" y="3246438"/>
            <a:ext cx="4114800" cy="36512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986CB4B-8D0F-4F5D-E6A8-37A1BE8D90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065" y="4389136"/>
            <a:ext cx="5508936" cy="777218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711E10-61DA-0C4E-6449-6C1C595C3EE0}"/>
              </a:ext>
            </a:extLst>
          </p:cNvPr>
          <p:cNvCxnSpPr>
            <a:cxnSpLocks/>
          </p:cNvCxnSpPr>
          <p:nvPr userDrawn="1"/>
        </p:nvCxnSpPr>
        <p:spPr>
          <a:xfrm>
            <a:off x="587375" y="4188920"/>
            <a:ext cx="1440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6501A14-3AE7-B43F-7906-530D98D6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065" y="1249683"/>
            <a:ext cx="5508936" cy="2784735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3510C1-97DA-651B-B07A-057B868FC3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3206" y="584201"/>
            <a:ext cx="4457700" cy="5689599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08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AD66-FCBB-4F30-A777-C0AC71AC3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4F9E-DDAF-4D46-9A6C-4BE498299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60E7E-B1B6-4979-BECC-2A714CF29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9279-0FB6-47D6-A85B-4758E3930D68}" type="datetime3">
              <a:rPr lang="en-US" smtClean="0"/>
              <a:t>19 October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8A38-FF49-4529-BC28-151E94A3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7A5A3-34BE-4725-AF7A-903CEEE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4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EAAC-B829-4773-8853-CB0B63A81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4EA5-84C6-4A47-94C6-4FCB781A0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4549C-FCDA-4186-9E8E-8C7CD76B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4682-9C92-4BD5-9365-660FA540090D}" type="datetime3">
              <a:rPr lang="en-US" smtClean="0"/>
              <a:t>19 October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39494-D291-46C8-8BD6-97A37B65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9D336-0193-4E29-BCAA-4DC99426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71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D7E8D-35ED-421A-A1A0-7B1F48F4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F4611-E9DE-408E-8846-AE09AB902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C449D-BE33-412A-92F5-14E71FFC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94FC-75F6-4DD1-9DF3-4084A189B48E}" type="datetime3">
              <a:rPr lang="en-US" smtClean="0"/>
              <a:t>19 October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852DA-12EC-42EF-B23F-A367F7CF9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F17A6-3C03-4BB9-846A-6118ED4D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5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2CA3-21BA-449A-BB3E-C73BAD4B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7CD1-0135-4C95-BB5C-6EC91470E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A66A8-BC98-4173-9C50-C25DEFB51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37E4B-3A91-4CC2-919B-4BA344E5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4588-8F60-4F9F-8244-2BC7256E2C60}" type="datetime3">
              <a:rPr lang="en-US" smtClean="0"/>
              <a:t>19 October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7DC5E-6326-406F-B911-251CA0F8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B68E6-DD20-4960-AA0E-86BBAA76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07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CDDC4-3893-4753-80E0-7A74AC61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4B4A9-59E1-46CF-8818-B67A2ED84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11B12-12CE-45FE-B05F-B66BFD5A0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EC78C-0180-4207-8F67-E68C3C363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BAD76-015C-4F3D-8EE5-0D62BC45A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87AEE-161F-4784-BA41-3C1CB25A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45F1-D655-4B8E-A62A-D84B3FBB6083}" type="datetime3">
              <a:rPr lang="en-US" smtClean="0"/>
              <a:t>19 October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FF4A2-B9CB-4C06-881E-87553F6E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6EBC85-2872-4B4F-8765-91BE11FB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73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DFB9-7AB2-423C-A148-3C256DA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2AD17-669A-4F04-9D98-C114F2E7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EC2E-D1CF-48C1-9ECE-292965DB86C1}" type="datetime3">
              <a:rPr lang="en-US" smtClean="0"/>
              <a:t>19 October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4C7B8-70FD-451E-934E-C30FFB9D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ED17-0E47-43B7-B26C-50EB9E37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9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1AE4-4F12-401E-B498-76725D64B60F}" type="datetime3">
              <a:rPr lang="en-US" smtClean="0"/>
              <a:t>19 October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84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AEF8D4-4148-48AF-8949-672F856B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42F0-671A-4525-BE2F-187081D47B77}" type="datetime3">
              <a:rPr lang="en-US" smtClean="0"/>
              <a:t>19 October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98F2B3-0029-4D79-9135-058695FC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94068-FADD-4D37-BA7A-9DB9075A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55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3B94-A694-47A8-A77A-A4FF11E6C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A892A-881E-482A-B97B-3E5258BB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E3935-1CBA-48C0-829E-A153B7E61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2B600-82E7-43C4-9AF3-113CCD96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582D-FEA0-4644-8B6A-4C16D977C33A}" type="datetime3">
              <a:rPr lang="en-US" smtClean="0"/>
              <a:t>19 October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A6F57-C9F7-4715-A2E7-17A58D41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0881D-1E85-4A6D-A522-3D89A9C7E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4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8E86-F787-4F38-A708-3F29551B9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D8638-FE02-48A2-ABE5-B6D248B9D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23994-FC23-4423-958C-B9B1B9CA7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FB426-4C98-4E7A-BC95-F9C8D365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054F-D266-4963-9AFA-A9CC46E16364}" type="datetime3">
              <a:rPr lang="en-US" smtClean="0"/>
              <a:t>19 October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DD6CE-E7EE-44E4-BC85-0FDD190A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4B6CC-BD3F-4A4C-981C-ABE614E8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56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E6FC-18FF-41CC-9D15-71BFFB8A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D551C-C729-423D-A973-345C3F946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3E106-637A-4A81-8BD5-70FF95E0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2B31-75E2-4439-847A-964B5322D12D}" type="datetime3">
              <a:rPr lang="en-US" smtClean="0"/>
              <a:t>19 October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F4748-82AE-4B98-8BBD-CB68767D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6F0C4-A15D-4D24-A1FC-ADE0DDA8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48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09F4A-78A0-41C7-B0AD-EAFDBAD81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B75E7-021B-40BE-88F9-9DBC2E1DD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668EE-9276-4877-8ACC-732385E7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2F1F-8169-48FA-8801-25498F0F966F}" type="datetime3">
              <a:rPr lang="en-US" smtClean="0"/>
              <a:t>19 October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CCCA-15AA-42F4-BA49-8FFA0F40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E53FC-9D05-4A1B-9A33-F04B93CD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83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781-21F8-4ED0-BCE6-7EA907A43863}" type="datetime3">
              <a:rPr lang="en-US" smtClean="0"/>
              <a:t>19 October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525-58D3-4536-B499-CC93BCB0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6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C9B3-9E87-4CDA-BCF9-F75D6173CBE7}" type="datetime3">
              <a:rPr lang="en-US" smtClean="0"/>
              <a:t>19 October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4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D37D-F870-464C-BBC6-EB45F06B0170}" type="datetime3">
              <a:rPr lang="en-US" smtClean="0"/>
              <a:t>19 October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8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5AAC-F54F-4988-A9E6-83ECD6A596FA}" type="datetime3">
              <a:rPr lang="en-US" smtClean="0"/>
              <a:t>19 October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8BC1-8677-4AE3-8519-28AE7A1F6D59}" type="datetime3">
              <a:rPr lang="en-US" smtClean="0"/>
              <a:t>19 October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6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5907-9A7F-477C-B8F3-E7FCEF7D6D75}" type="datetime3">
              <a:rPr lang="en-US" smtClean="0"/>
              <a:t>19 October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6D63-C726-47DD-9336-0FB54BCAF3C5}" type="datetime3">
              <a:rPr lang="en-US" smtClean="0"/>
              <a:t>19 October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2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B20B-683C-436C-B6DD-0C249885EF9D}" type="datetime3">
              <a:rPr lang="en-US" smtClean="0"/>
              <a:t>19 October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8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12253-39CE-4168-AEF7-F5D61C7BC9BC}" type="datetime3">
              <a:rPr lang="en-US" smtClean="0"/>
              <a:t>19 October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Data Security (DSC5329)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B525-58D3-4536-B499-CC93BCB0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3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65405-DA27-4785-AA43-82F36D7DAF1F}" type="datetime3">
              <a:rPr lang="en-US" smtClean="0"/>
              <a:t>19 October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Data Security (DSC5329)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B525-58D3-4536-B499-CC93BCB0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80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72F4D-D8CF-4BDA-B410-1A4199BCF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2DF6E-42CB-42EA-B4C3-DB80E0330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46A35-5C19-441C-8FA5-9CECE8F7C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F51DF-7450-4F62-A37B-E656726EE24D}" type="datetime3">
              <a:rPr lang="en-US" smtClean="0"/>
              <a:t>19 October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CC7A9-C7A9-4765-BFBB-3B2E04AA7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Data Security (DSC5329)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FDB0F-127C-477F-AD1F-FA80B5F21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5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BA5F-5BEE-49C0-85CD-8B56F1F83C22}" type="datetime3">
              <a:rPr lang="en-US" smtClean="0"/>
              <a:t>19 October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Data Security (DSC5329)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B525-58D3-4536-B499-CC93BCB0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5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aman.mirza@tiu.edu.iq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uspeakgreek.com/tag/kryptos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828951-1982-1219-84FA-66B3CB253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29799" y="3246438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ID"/>
              <a:t>PRINCIPLE OF CRYPTOGRAPHY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F9D49-E002-4B13-E32D-1E52FFA4EA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065" y="4389136"/>
            <a:ext cx="5508936" cy="777218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NAME: Assistant Prof. Dr. Saman Mirza </a:t>
            </a:r>
            <a:r>
              <a:rPr lang="en-US" dirty="0" err="1"/>
              <a:t>Abdualalh</a:t>
            </a:r>
            <a:r>
              <a:rPr lang="en-US" dirty="0"/>
              <a:t>
</a:t>
            </a:r>
            <a:r>
              <a:rPr lang="en-US" i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saman.mirza@tiu.edu.iq</a:t>
            </a:r>
            <a:r>
              <a:rPr lang="en-US" i="1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6BBBD-0F3C-53BD-A2D6-BE013B09C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065" y="1249683"/>
            <a:ext cx="5508936" cy="2784735"/>
          </a:xfrm>
        </p:spPr>
        <p:txBody>
          <a:bodyPr anchor="b">
            <a:normAutofit/>
          </a:bodyPr>
          <a:lstStyle/>
          <a:p>
            <a:r>
              <a:rPr lang="en-US"/>
              <a:t>PRINCIPLE OF CRYPTOGRAPHY</a:t>
            </a:r>
          </a:p>
        </p:txBody>
      </p:sp>
      <p:pic>
        <p:nvPicPr>
          <p:cNvPr id="6" name="Picture Placeholder 5" descr="A digital image of a padlock&#10;&#10;AI-generated content may be incorrect.">
            <a:extLst>
              <a:ext uri="{FF2B5EF4-FFF2-40B4-BE49-F238E27FC236}">
                <a16:creationId xmlns:a16="http://schemas.microsoft.com/office/drawing/2014/main" id="{CC2784B6-1306-7BA5-7A92-EDD14FF0C1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466" r="11186"/>
          <a:stretch>
            <a:fillRect/>
          </a:stretch>
        </p:blipFill>
        <p:spPr>
          <a:xfrm>
            <a:off x="6603206" y="584201"/>
            <a:ext cx="4457700" cy="5689599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A8103A-4A99-EAB0-B462-CD729F839CFB}"/>
              </a:ext>
            </a:extLst>
          </p:cNvPr>
          <p:cNvSpPr txBox="1"/>
          <p:nvPr/>
        </p:nvSpPr>
        <p:spPr>
          <a:xfrm>
            <a:off x="8753864" y="60737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s://uspeakgreek.com/tag/krypto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8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87133-BED2-42A7-8CA0-731D46B7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Caesar and Monoalphabetic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9E767-CDC6-49CD-8ADD-D99C76BA4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Caesar and Monoalphabetic can read only one letter from the plaintext and encode it to ciphertext.</a:t>
            </a:r>
          </a:p>
          <a:p>
            <a:r>
              <a:rPr lang="en-US" dirty="0"/>
              <a:t>Therefore, the coding is having high time complexity and need memory spaces. </a:t>
            </a:r>
          </a:p>
          <a:p>
            <a:r>
              <a:rPr lang="en-US" dirty="0"/>
              <a:t>The solution is to read more than one letter at a time. </a:t>
            </a:r>
          </a:p>
          <a:p>
            <a:endParaRPr lang="en-US" dirty="0"/>
          </a:p>
          <a:p>
            <a:r>
              <a:rPr lang="en-US" u="sng" dirty="0">
                <a:solidFill>
                  <a:srgbClr val="FF0000"/>
                </a:solidFill>
              </a:rPr>
              <a:t>Playfair</a:t>
            </a:r>
            <a:r>
              <a:rPr lang="en-US" dirty="0"/>
              <a:t> is the best-known multiple-letter encryption letter ciphering.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5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A1440-4141-4777-9F36-29ED3D41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Introduction (Playfair Ciphering)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AA7596F-4105-42A7-B5F5-20B95EC94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7795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5806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62615-A6D7-433E-A585-1800357A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Keeping the impact of the word structure?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54553-AE98-4A80-A930-4EED70D82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Changes of the plaintext’s word structure could be seen in the ciphertext through one of the following approaches:</a:t>
            </a:r>
          </a:p>
          <a:p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One approach is to encrypt multiple letters of plaintext, such as (Playfair).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other is to use multiple cipher alphabets</a:t>
            </a:r>
          </a:p>
        </p:txBody>
      </p:sp>
    </p:spTree>
    <p:extLst>
      <p:ext uri="{BB962C8B-B14F-4D97-AF65-F5344CB8AC3E}">
        <p14:creationId xmlns:p14="http://schemas.microsoft.com/office/powerpoint/2010/main" val="2697858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76B8CC-240F-412C-8663-DF853EB2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Playfair Method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4ED35-8884-45B7-BEF1-449B40317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The best-known multiple-letter encryption cipher is the Playfair, which treats </a:t>
            </a:r>
            <a:r>
              <a:rPr lang="en-US" sz="2400" b="1" dirty="0" err="1"/>
              <a:t>digrams</a:t>
            </a:r>
            <a:r>
              <a:rPr lang="en-US" sz="2400" dirty="0"/>
              <a:t> in the plaintext as single units and translates these units into ciphertext </a:t>
            </a:r>
            <a:r>
              <a:rPr lang="en-US" sz="2400" b="1" dirty="0" err="1"/>
              <a:t>digrams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lvl="1"/>
            <a:r>
              <a:rPr lang="en-US" dirty="0" err="1"/>
              <a:t>Digram</a:t>
            </a:r>
            <a:r>
              <a:rPr lang="en-US" dirty="0"/>
              <a:t> = Bigram = sequence of two letters. </a:t>
            </a:r>
          </a:p>
          <a:p>
            <a:pPr lvl="1"/>
            <a:endParaRPr lang="en-US" dirty="0"/>
          </a:p>
          <a:p>
            <a:r>
              <a:rPr lang="en-US" sz="2400" dirty="0"/>
              <a:t>Each time it reads two letters from the plaintext and encrypt them to two letters as ciphertext.</a:t>
            </a:r>
          </a:p>
        </p:txBody>
      </p:sp>
    </p:spTree>
    <p:extLst>
      <p:ext uri="{BB962C8B-B14F-4D97-AF65-F5344CB8AC3E}">
        <p14:creationId xmlns:p14="http://schemas.microsoft.com/office/powerpoint/2010/main" val="142185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3EAEC-904B-4234-80EF-AD2680BE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Playfair Method Procedure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A5E5F3D-DAA4-489B-88CA-137177EA3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459396"/>
            <a:ext cx="6649910" cy="5574083"/>
          </a:xfrm>
        </p:spPr>
        <p:txBody>
          <a:bodyPr anchor="ctr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Transforming the letters of the plaintext: (First Step)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971550" lvl="1" indent="-514350">
              <a:buFont typeface="+mj-lt"/>
              <a:buAutoNum type="alphaLcParenR"/>
            </a:pPr>
            <a:r>
              <a:rPr lang="en-US" sz="2000" dirty="0"/>
              <a:t>Replace all </a:t>
            </a:r>
            <a:r>
              <a:rPr lang="en-US" sz="2000" b="1" i="1" dirty="0"/>
              <a:t>J</a:t>
            </a:r>
            <a:r>
              <a:rPr lang="en-US" sz="2000" dirty="0"/>
              <a:t> letters to </a:t>
            </a:r>
            <a:r>
              <a:rPr lang="en-US" sz="2000" b="1" i="1" dirty="0"/>
              <a:t>I</a:t>
            </a:r>
            <a:r>
              <a:rPr lang="en-US" sz="2000" dirty="0"/>
              <a:t> letters.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000" dirty="0"/>
              <a:t>Write the plaintext in pairs of letter.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000" dirty="0"/>
              <a:t>Separate any identical letters by a X.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000" dirty="0"/>
              <a:t>If there is an odd letter at the end of plaintext add a X to the end.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u="sng" dirty="0"/>
              <a:t>Example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Transform the given plaintext bellow so that it becomes ready for Playfair method encryption.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M= “</a:t>
            </a:r>
            <a:r>
              <a:rPr lang="en-US" sz="2000" dirty="0" err="1"/>
              <a:t>datasecurityjournal</a:t>
            </a:r>
            <a:r>
              <a:rPr lang="en-US" sz="2000" dirty="0"/>
              <a:t>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1.a 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 err="1">
                <a:sym typeface="Wingdings" panose="05000000000000000000" pitchFamily="2" charset="2"/>
              </a:rPr>
              <a:t>datasecurityiournal</a:t>
            </a:r>
            <a:endParaRPr lang="en-US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1.b  da ta se cu </a:t>
            </a:r>
            <a:r>
              <a:rPr lang="en-US" sz="2000" dirty="0" err="1">
                <a:sym typeface="Wingdings" panose="05000000000000000000" pitchFamily="2" charset="2"/>
              </a:rPr>
              <a:t>ri</a:t>
            </a:r>
            <a:r>
              <a:rPr lang="en-US" sz="2000" dirty="0">
                <a:sym typeface="Wingdings" panose="05000000000000000000" pitchFamily="2" charset="2"/>
              </a:rPr>
              <a:t> ty </a:t>
            </a:r>
            <a:r>
              <a:rPr lang="en-US" sz="2000" dirty="0" err="1">
                <a:sym typeface="Wingdings" panose="05000000000000000000" pitchFamily="2" charset="2"/>
              </a:rPr>
              <a:t>io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ur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na</a:t>
            </a:r>
            <a:r>
              <a:rPr lang="en-US" sz="2000" dirty="0">
                <a:sym typeface="Wingdings" panose="05000000000000000000" pitchFamily="2" charset="2"/>
              </a:rPr>
              <a:t> l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1.d   da ta se cu </a:t>
            </a:r>
            <a:r>
              <a:rPr lang="en-US" sz="2000" dirty="0" err="1">
                <a:sym typeface="Wingdings" panose="05000000000000000000" pitchFamily="2" charset="2"/>
              </a:rPr>
              <a:t>ri</a:t>
            </a:r>
            <a:r>
              <a:rPr lang="en-US" sz="2000" dirty="0">
                <a:sym typeface="Wingdings" panose="05000000000000000000" pitchFamily="2" charset="2"/>
              </a:rPr>
              <a:t> ty </a:t>
            </a:r>
            <a:r>
              <a:rPr lang="en-US" sz="2000" dirty="0" err="1">
                <a:sym typeface="Wingdings" panose="05000000000000000000" pitchFamily="2" charset="2"/>
              </a:rPr>
              <a:t>io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ur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na</a:t>
            </a:r>
            <a:r>
              <a:rPr lang="en-US" sz="2000" dirty="0">
                <a:sym typeface="Wingdings" panose="05000000000000000000" pitchFamily="2" charset="2"/>
              </a:rPr>
              <a:t> lx</a:t>
            </a:r>
          </a:p>
        </p:txBody>
      </p:sp>
    </p:spTree>
    <p:extLst>
      <p:ext uri="{BB962C8B-B14F-4D97-AF65-F5344CB8AC3E}">
        <p14:creationId xmlns:p14="http://schemas.microsoft.com/office/powerpoint/2010/main" val="3507451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E0EF-3072-43A2-B8B2-34F60A4C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Playfair Method Procedure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C86536-1F06-4C79-9E6A-D89FE0FA3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Create a (5 x 5) metrics, as below, for replacing letters 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3A9C6B6C-0ADE-455A-9C87-2DEB3C7BBB17}"/>
              </a:ext>
            </a:extLst>
          </p:cNvPr>
          <p:cNvGraphicFramePr>
            <a:graphicFrameLocks noGrp="1"/>
          </p:cNvGraphicFramePr>
          <p:nvPr/>
        </p:nvGraphicFramePr>
        <p:xfrm>
          <a:off x="1400176" y="2942361"/>
          <a:ext cx="218122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">
                  <a:extLst>
                    <a:ext uri="{9D8B030D-6E8A-4147-A177-3AD203B41FA5}">
                      <a16:colId xmlns:a16="http://schemas.microsoft.com/office/drawing/2014/main" val="841682793"/>
                    </a:ext>
                  </a:extLst>
                </a:gridCol>
                <a:gridCol w="443230">
                  <a:extLst>
                    <a:ext uri="{9D8B030D-6E8A-4147-A177-3AD203B41FA5}">
                      <a16:colId xmlns:a16="http://schemas.microsoft.com/office/drawing/2014/main" val="337280733"/>
                    </a:ext>
                  </a:extLst>
                </a:gridCol>
                <a:gridCol w="386080">
                  <a:extLst>
                    <a:ext uri="{9D8B030D-6E8A-4147-A177-3AD203B41FA5}">
                      <a16:colId xmlns:a16="http://schemas.microsoft.com/office/drawing/2014/main" val="2226833663"/>
                    </a:ext>
                  </a:extLst>
                </a:gridCol>
                <a:gridCol w="574992">
                  <a:extLst>
                    <a:ext uri="{9D8B030D-6E8A-4147-A177-3AD203B41FA5}">
                      <a16:colId xmlns:a16="http://schemas.microsoft.com/office/drawing/2014/main" val="3955707548"/>
                    </a:ext>
                  </a:extLst>
                </a:gridCol>
                <a:gridCol w="384492">
                  <a:extLst>
                    <a:ext uri="{9D8B030D-6E8A-4147-A177-3AD203B41FA5}">
                      <a16:colId xmlns:a16="http://schemas.microsoft.com/office/drawing/2014/main" val="2200918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405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 / 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34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916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164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834338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68672DB6-C040-40AB-950D-F2527BDA47E9}"/>
              </a:ext>
            </a:extLst>
          </p:cNvPr>
          <p:cNvGraphicFramePr>
            <a:graphicFrameLocks noGrp="1"/>
          </p:cNvGraphicFramePr>
          <p:nvPr/>
        </p:nvGraphicFramePr>
        <p:xfrm>
          <a:off x="6898299" y="2942361"/>
          <a:ext cx="206768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630">
                  <a:extLst>
                    <a:ext uri="{9D8B030D-6E8A-4147-A177-3AD203B41FA5}">
                      <a16:colId xmlns:a16="http://schemas.microsoft.com/office/drawing/2014/main" val="841682793"/>
                    </a:ext>
                  </a:extLst>
                </a:gridCol>
                <a:gridCol w="443230">
                  <a:extLst>
                    <a:ext uri="{9D8B030D-6E8A-4147-A177-3AD203B41FA5}">
                      <a16:colId xmlns:a16="http://schemas.microsoft.com/office/drawing/2014/main" val="337280733"/>
                    </a:ext>
                  </a:extLst>
                </a:gridCol>
                <a:gridCol w="386080">
                  <a:extLst>
                    <a:ext uri="{9D8B030D-6E8A-4147-A177-3AD203B41FA5}">
                      <a16:colId xmlns:a16="http://schemas.microsoft.com/office/drawing/2014/main" val="2226833663"/>
                    </a:ext>
                  </a:extLst>
                </a:gridCol>
                <a:gridCol w="389255">
                  <a:extLst>
                    <a:ext uri="{9D8B030D-6E8A-4147-A177-3AD203B41FA5}">
                      <a16:colId xmlns:a16="http://schemas.microsoft.com/office/drawing/2014/main" val="3955707548"/>
                    </a:ext>
                  </a:extLst>
                </a:gridCol>
                <a:gridCol w="384492">
                  <a:extLst>
                    <a:ext uri="{9D8B030D-6E8A-4147-A177-3AD203B41FA5}">
                      <a16:colId xmlns:a16="http://schemas.microsoft.com/office/drawing/2014/main" val="2200918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405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I/J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34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916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164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8343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EBC5303-6525-4987-A6B7-35D5F5F6655E}"/>
              </a:ext>
            </a:extLst>
          </p:cNvPr>
          <p:cNvSpPr txBox="1"/>
          <p:nvPr/>
        </p:nvSpPr>
        <p:spPr>
          <a:xfrm>
            <a:off x="1400176" y="5134708"/>
            <a:ext cx="218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Without using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AE08FD-9DEB-4121-96FD-FD521B078212}"/>
              </a:ext>
            </a:extLst>
          </p:cNvPr>
          <p:cNvSpPr txBox="1"/>
          <p:nvPr/>
        </p:nvSpPr>
        <p:spPr>
          <a:xfrm>
            <a:off x="6274191" y="5102442"/>
            <a:ext cx="339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While using 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as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662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E0EF-3072-43A2-B8B2-34F60A4C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Playfair Method Procedure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C86536-1F06-4C79-9E6A-D89FE0FA3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Encryption process with THREE rules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68672DB6-C040-40AB-950D-F2527BDA47E9}"/>
              </a:ext>
            </a:extLst>
          </p:cNvPr>
          <p:cNvGraphicFramePr>
            <a:graphicFrameLocks noGrp="1"/>
          </p:cNvGraphicFramePr>
          <p:nvPr/>
        </p:nvGraphicFramePr>
        <p:xfrm>
          <a:off x="4464589" y="3248242"/>
          <a:ext cx="206768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630">
                  <a:extLst>
                    <a:ext uri="{9D8B030D-6E8A-4147-A177-3AD203B41FA5}">
                      <a16:colId xmlns:a16="http://schemas.microsoft.com/office/drawing/2014/main" val="841682793"/>
                    </a:ext>
                  </a:extLst>
                </a:gridCol>
                <a:gridCol w="443230">
                  <a:extLst>
                    <a:ext uri="{9D8B030D-6E8A-4147-A177-3AD203B41FA5}">
                      <a16:colId xmlns:a16="http://schemas.microsoft.com/office/drawing/2014/main" val="337280733"/>
                    </a:ext>
                  </a:extLst>
                </a:gridCol>
                <a:gridCol w="386080">
                  <a:extLst>
                    <a:ext uri="{9D8B030D-6E8A-4147-A177-3AD203B41FA5}">
                      <a16:colId xmlns:a16="http://schemas.microsoft.com/office/drawing/2014/main" val="2226833663"/>
                    </a:ext>
                  </a:extLst>
                </a:gridCol>
                <a:gridCol w="389255">
                  <a:extLst>
                    <a:ext uri="{9D8B030D-6E8A-4147-A177-3AD203B41FA5}">
                      <a16:colId xmlns:a16="http://schemas.microsoft.com/office/drawing/2014/main" val="3955707548"/>
                    </a:ext>
                  </a:extLst>
                </a:gridCol>
                <a:gridCol w="384492">
                  <a:extLst>
                    <a:ext uri="{9D8B030D-6E8A-4147-A177-3AD203B41FA5}">
                      <a16:colId xmlns:a16="http://schemas.microsoft.com/office/drawing/2014/main" val="2200918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405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I/J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34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916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164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83433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C3EFCE6-71BB-4711-8753-A9F683BC6CFA}"/>
              </a:ext>
            </a:extLst>
          </p:cNvPr>
          <p:cNvSpPr/>
          <p:nvPr/>
        </p:nvSpPr>
        <p:spPr>
          <a:xfrm>
            <a:off x="4038600" y="2799471"/>
            <a:ext cx="2868637" cy="26165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631207-20A4-4FB2-89EF-CC155BD1819F}"/>
              </a:ext>
            </a:extLst>
          </p:cNvPr>
          <p:cNvSpPr txBox="1"/>
          <p:nvPr/>
        </p:nvSpPr>
        <p:spPr>
          <a:xfrm>
            <a:off x="7765366" y="562708"/>
            <a:ext cx="384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have the following possibilities: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letters on the same row.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letters on the same column.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letter on the different rows / columns.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3AC9FE-5037-4764-B2AA-E42E43F28B19}"/>
              </a:ext>
            </a:extLst>
          </p:cNvPr>
          <p:cNvSpPr/>
          <p:nvPr/>
        </p:nvSpPr>
        <p:spPr>
          <a:xfrm>
            <a:off x="1739800" y="2673841"/>
            <a:ext cx="47000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da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cu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io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lx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8FDF19-03C0-423E-A3D7-3C8DC2B7BF8F}"/>
              </a:ext>
            </a:extLst>
          </p:cNvPr>
          <p:cNvCxnSpPr>
            <a:stCxn id="12" idx="3"/>
            <a:endCxn id="8" idx="1"/>
          </p:cNvCxnSpPr>
          <p:nvPr/>
        </p:nvCxnSpPr>
        <p:spPr>
          <a:xfrm>
            <a:off x="2209800" y="4105002"/>
            <a:ext cx="1828800" cy="27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40CA4BB-2853-44DA-8B7C-F74D37853915}"/>
              </a:ext>
            </a:extLst>
          </p:cNvPr>
          <p:cNvSpPr/>
          <p:nvPr/>
        </p:nvSpPr>
        <p:spPr>
          <a:xfrm>
            <a:off x="9080791" y="2673841"/>
            <a:ext cx="47000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hi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yb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sb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oy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qo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6B91C2-AB93-4C32-8B61-37815DF135EB}"/>
              </a:ext>
            </a:extLst>
          </p:cNvPr>
          <p:cNvCxnSpPr>
            <a:stCxn id="8" idx="3"/>
            <a:endCxn id="16" idx="1"/>
          </p:cNvCxnSpPr>
          <p:nvPr/>
        </p:nvCxnSpPr>
        <p:spPr>
          <a:xfrm flipV="1">
            <a:off x="6907237" y="4105002"/>
            <a:ext cx="2173554" cy="27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495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A33F1-CB6B-4F7A-85A5-EB40ADB8E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3400">
                <a:solidFill>
                  <a:schemeClr val="accent1"/>
                </a:solidFill>
              </a:rPr>
              <a:t>How Playfair better than Monoalphabetic?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00F69583-FA61-4827-80A2-EB03C85A5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Playfair depends on pair of letters not single. </a:t>
            </a:r>
          </a:p>
          <a:p>
            <a:r>
              <a:rPr lang="en-US" sz="2400" dirty="0"/>
              <a:t>With Playfair, 26 x 26 = 676 </a:t>
            </a:r>
            <a:r>
              <a:rPr lang="en-US" sz="2400" dirty="0" err="1"/>
              <a:t>digrams</a:t>
            </a:r>
            <a:r>
              <a:rPr lang="en-US" sz="2400" dirty="0"/>
              <a:t> are possible.</a:t>
            </a:r>
          </a:p>
          <a:p>
            <a:r>
              <a:rPr lang="en-US" sz="2400" dirty="0"/>
              <a:t>Therefore, we can say that Playfair is 676 times are securable than Monoalphabetic ciphering against  </a:t>
            </a:r>
          </a:p>
          <a:p>
            <a:endParaRPr lang="en-US" sz="2400" dirty="0"/>
          </a:p>
          <a:p>
            <a:r>
              <a:rPr lang="en-US" sz="2400" dirty="0"/>
              <a:t>However, still statistic frequency of letters can be used by attackers for revealing the original message. </a:t>
            </a:r>
          </a:p>
        </p:txBody>
      </p:sp>
    </p:spTree>
    <p:extLst>
      <p:ext uri="{BB962C8B-B14F-4D97-AF65-F5344CB8AC3E}">
        <p14:creationId xmlns:p14="http://schemas.microsoft.com/office/powerpoint/2010/main" val="1463694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B0D55D2-386B-75D9-AF4F-7984288F4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36" y="2807208"/>
            <a:ext cx="3429000" cy="3410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Here's a simple comparison between 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effectLst/>
              </a:rPr>
              <a:t>Monoalphabetic Cipher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 and 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effectLst/>
              </a:rPr>
              <a:t>Playfair Cipher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 in table format: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7DA2B5-40AF-2783-349D-3B52FEA64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222988"/>
              </p:ext>
            </p:extLst>
          </p:nvPr>
        </p:nvGraphicFramePr>
        <p:xfrm>
          <a:off x="4174435" y="336340"/>
          <a:ext cx="6898259" cy="6173787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2049599">
                  <a:extLst>
                    <a:ext uri="{9D8B030D-6E8A-4147-A177-3AD203B41FA5}">
                      <a16:colId xmlns:a16="http://schemas.microsoft.com/office/drawing/2014/main" val="452145170"/>
                    </a:ext>
                  </a:extLst>
                </a:gridCol>
                <a:gridCol w="2084052">
                  <a:extLst>
                    <a:ext uri="{9D8B030D-6E8A-4147-A177-3AD203B41FA5}">
                      <a16:colId xmlns:a16="http://schemas.microsoft.com/office/drawing/2014/main" val="1124060903"/>
                    </a:ext>
                  </a:extLst>
                </a:gridCol>
                <a:gridCol w="2764608">
                  <a:extLst>
                    <a:ext uri="{9D8B030D-6E8A-4147-A177-3AD203B41FA5}">
                      <a16:colId xmlns:a16="http://schemas.microsoft.com/office/drawing/2014/main" val="1119124175"/>
                    </a:ext>
                  </a:extLst>
                </a:gridCol>
              </a:tblGrid>
              <a:tr h="365283"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Feature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Monoalphabetic Cipher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Playfair Cipher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338854"/>
                  </a:ext>
                </a:extLst>
              </a:tr>
              <a:tr h="545351"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Encryption Unit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letters (e.g., A → D)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Letter pairs (digraphs, e.g., HE → GR)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661978"/>
                  </a:ext>
                </a:extLst>
              </a:tr>
              <a:tr h="905489"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 Space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26! (extremely large)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Smaller, depends on the </a:t>
                      </a:r>
                      <a:r>
                        <a:rPr lang="en-US" sz="1200" b="0" cap="none" spc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5x5</a:t>
                      </a: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matrix, (25!).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851808"/>
                  </a:ext>
                </a:extLst>
              </a:tr>
              <a:tr h="545351"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 Patterns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Retains single-letter frequency patterns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Breaks single-letter patterns but retains digraph patterns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528891"/>
                  </a:ext>
                </a:extLst>
              </a:tr>
              <a:tr h="725420"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Ease of Breaking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Easily broken using single-letter frequency analysis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Harder to break, but digraph frequency analysis can still be effective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336306"/>
                  </a:ext>
                </a:extLst>
              </a:tr>
              <a:tr h="545351"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 Structure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Substitution table (simple mapping for 26 letters)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5x5 matrix derived from a keyword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277486"/>
                  </a:ext>
                </a:extLst>
              </a:tr>
              <a:tr h="905489"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Vulnerability to Brute Force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 key space makes brute force infeasible but irrelevant due to frequency patterns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Smaller key space but more secure due to encryption of digraphs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930368"/>
                  </a:ext>
                </a:extLst>
              </a:tr>
              <a:tr h="545351"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Repetition Handling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Does not break repeated letters (e.g., LL → KK)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Breaks repetitions using filler letters (e.g., LL → KF)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677906"/>
                  </a:ext>
                </a:extLst>
              </a:tr>
              <a:tr h="545351"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Security Level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Low, due to clear patterns in ciphertext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Moderate, due to digraph encryption masking patterns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469445"/>
                  </a:ext>
                </a:extLst>
              </a:tr>
              <a:tr h="545351"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Practical Use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Rarely used due to low security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secure than monoalphabetic but obsolete for modern encryption</a:t>
                      </a:r>
                    </a:p>
                  </a:txBody>
                  <a:tcPr marL="90640" marR="45121" marT="69723" marB="6972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747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759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DA9C7-6EC3-4B24-8E31-5A7E44862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Hill Ciphering Algorithm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8CE6D5-E932-484A-8ED7-68F57E4C5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6031" y="588579"/>
                <a:ext cx="6377769" cy="5654566"/>
              </a:xfrm>
            </p:spPr>
            <p:txBody>
              <a:bodyPr anchor="ctr">
                <a:normAutofit lnSpcReduction="10000"/>
              </a:bodyPr>
              <a:lstStyle/>
              <a:p>
                <a:r>
                  <a:rPr lang="en-US" sz="2400" dirty="0"/>
                  <a:t>Playfair can take only two letters. If we need </a:t>
                </a:r>
                <a:r>
                  <a:rPr lang="en-US" sz="2400" b="1" i="1" dirty="0"/>
                  <a:t>m</a:t>
                </a:r>
                <a:r>
                  <a:rPr lang="en-US" sz="2400" dirty="0"/>
                  <a:t> letter, this algorithm doesn't work.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Hill ciphering algorithm is the solution.</a:t>
                </a:r>
              </a:p>
              <a:p>
                <a:pPr lvl="1"/>
                <a:r>
                  <a:rPr lang="en-US" sz="2000" dirty="0"/>
                  <a:t>The concept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000" dirty="0"/>
              </a:p>
              <a:p>
                <a:endParaRPr lang="en-US" sz="2400" dirty="0"/>
              </a:p>
              <a:p>
                <a:r>
                  <a:rPr lang="en-US" sz="2400" dirty="0"/>
                  <a:t>It is a mathematical based algorithm.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 it can replace </a:t>
                </a:r>
                <a:r>
                  <a:rPr lang="en-US" sz="2400" b="1" i="1" dirty="0"/>
                  <a:t>m</a:t>
                </a:r>
                <a:r>
                  <a:rPr lang="en-US" sz="2400" i="1" dirty="0"/>
                  <a:t> </a:t>
                </a:r>
                <a:r>
                  <a:rPr lang="en-US" sz="2400" dirty="0"/>
                  <a:t>letters of plaintext to </a:t>
                </a:r>
                <a:r>
                  <a:rPr lang="en-US" sz="2400" b="1" i="1" dirty="0"/>
                  <a:t>m</a:t>
                </a:r>
                <a:r>
                  <a:rPr lang="en-US" sz="2400" i="1" dirty="0"/>
                  <a:t> </a:t>
                </a:r>
                <a:r>
                  <a:rPr lang="en-US" sz="2400" dirty="0"/>
                  <a:t>letters of ciphertext using metrics operations.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 substitution is determined by </a:t>
                </a:r>
                <a:r>
                  <a:rPr lang="en-US" sz="2400" b="1" i="1" dirty="0"/>
                  <a:t>m</a:t>
                </a:r>
                <a:r>
                  <a:rPr lang="en-US" sz="2400" i="1" dirty="0"/>
                  <a:t> </a:t>
                </a:r>
                <a:r>
                  <a:rPr lang="en-US" sz="2400" dirty="0"/>
                  <a:t>linear equations in which each character is assigned a numerical value </a:t>
                </a:r>
                <a:r>
                  <a:rPr lang="pl-PL" sz="2400" i="1" dirty="0"/>
                  <a:t>(a = 0, b = 1, c, z = 25)</a:t>
                </a:r>
                <a:r>
                  <a:rPr lang="en-US" sz="2400" i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8CE6D5-E932-484A-8ED7-68F57E4C5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31" y="588579"/>
                <a:ext cx="6377769" cy="5654566"/>
              </a:xfrm>
              <a:blipFill>
                <a:blip r:embed="rId2"/>
                <a:stretch>
                  <a:fillRect l="-1242" r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57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6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A9ACC-159A-4D6F-BFDD-534DFE179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Class Objective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453EB74-E9E0-4950-A12E-491CF4A5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The main objectives of this class are: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To show the weaknesses of Caesar, accordingly, introducing the Monoalphabetic method.</a:t>
            </a:r>
          </a:p>
          <a:p>
            <a:r>
              <a:rPr lang="en-US" sz="2400" dirty="0"/>
              <a:t>To explain the possible attacks on the Monoalphabetic method.</a:t>
            </a:r>
          </a:p>
          <a:p>
            <a:r>
              <a:rPr lang="en-US" sz="2400" dirty="0"/>
              <a:t>To introduce ciphering methods that accepts message size as two or more characters. (Playfair and Hill Ciphering methods )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3051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DA9C7-6EC3-4B24-8E31-5A7E44862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Hill Ciphering Algorithm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CE6D5-E932-484A-8ED7-68F57E4C5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dirty="0"/>
              <a:t>For </a:t>
            </a:r>
            <a:r>
              <a:rPr lang="en-US" i="1" dirty="0"/>
              <a:t>m </a:t>
            </a:r>
            <a:r>
              <a:rPr lang="en-US" dirty="0"/>
              <a:t>= 3, the system can be described as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i="1" dirty="0"/>
          </a:p>
          <a:p>
            <a:endParaRPr lang="en-US" sz="24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1E0621-8AAF-4A45-A963-7EAE3B10D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49"/>
          <a:stretch/>
        </p:blipFill>
        <p:spPr>
          <a:xfrm>
            <a:off x="6163544" y="4391145"/>
            <a:ext cx="4407972" cy="1477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5C507A-65FF-411F-8945-1F84AAF05A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11" b="27356"/>
          <a:stretch/>
        </p:blipFill>
        <p:spPr>
          <a:xfrm>
            <a:off x="6163544" y="2790274"/>
            <a:ext cx="4100915" cy="1461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82F538-C72B-40AB-8128-BC413E8DC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362" y="1691244"/>
            <a:ext cx="2596837" cy="91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34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99C9D-3BDE-47BC-8646-4C9574236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u="sng" dirty="0"/>
              <a:t>Example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135F8-C2C4-426A-A8A3-4CF8EB342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51" y="1685896"/>
            <a:ext cx="4453987" cy="1325563"/>
          </a:xfrm>
        </p:spPr>
        <p:txBody>
          <a:bodyPr>
            <a:normAutofit fontScale="92500"/>
          </a:bodyPr>
          <a:lstStyle/>
          <a:p>
            <a:r>
              <a:rPr lang="en-US" dirty="0"/>
              <a:t>Use Hill ciphering algorithm to encrypt “</a:t>
            </a:r>
            <a:r>
              <a:rPr lang="en-US" b="1" dirty="0" err="1"/>
              <a:t>paymoremoney</a:t>
            </a:r>
            <a:r>
              <a:rPr lang="en-US" dirty="0"/>
              <a:t>” </a:t>
            </a:r>
          </a:p>
          <a:p>
            <a:pPr marL="0" indent="0">
              <a:buNone/>
            </a:pPr>
            <a:r>
              <a:rPr lang="en-US" dirty="0"/>
              <a:t>based on the key given below.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2B60CF-7D4B-473C-A6B5-1B745ACA7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94" y="3190661"/>
            <a:ext cx="2587413" cy="13767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4B7ED3-EE99-4073-BE41-3B42F09F2B45}"/>
              </a:ext>
            </a:extLst>
          </p:cNvPr>
          <p:cNvSpPr txBox="1"/>
          <p:nvPr/>
        </p:nvSpPr>
        <p:spPr>
          <a:xfrm>
            <a:off x="5384800" y="856343"/>
            <a:ext cx="6589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still using the index of each alphabet. A=0, B=1, C=2…Z=25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Build the input metrics. Look at the size of the key to know the value of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Replace each letter with its index.  Find the metrics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metrics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given always.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Find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BB70B-52C8-4079-A11A-8F064E8CD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524" y="1499168"/>
            <a:ext cx="6315075" cy="141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E059A9-C062-456C-AB04-19513EF74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94" y="4632693"/>
            <a:ext cx="2587413" cy="139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64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2D789-A846-4914-8C51-84545546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on Hill Ciphering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7B5726-D5BD-449F-BBE0-BA3EBC15EB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2356"/>
                <a:ext cx="10515600" cy="4638237"/>
              </a:xfrm>
            </p:spPr>
            <p:txBody>
              <a:bodyPr/>
              <a:lstStyle/>
              <a:p>
                <a:r>
                  <a:rPr lang="en-US" dirty="0"/>
                  <a:t>If both P and C for a specific text are known, it will be easy for an attacker to reveal or to disclose the key.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26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C and P are known.</a:t>
                </a:r>
              </a:p>
              <a:p>
                <a:pPr lvl="1"/>
                <a:r>
                  <a:rPr lang="en-US" dirty="0"/>
                  <a:t>In an equation if there is three variables, two of them are known, it will be easy to compute the third.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7B5726-D5BD-449F-BBE0-BA3EBC15E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2356"/>
                <a:ext cx="10515600" cy="4638237"/>
              </a:xfrm>
              <a:blipFill>
                <a:blip r:embed="rId2"/>
                <a:stretch>
                  <a:fillRect l="-1043" t="-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805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2D789-A846-4914-8C51-84545546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29"/>
            <a:ext cx="10515600" cy="801523"/>
          </a:xfrm>
        </p:spPr>
        <p:txBody>
          <a:bodyPr/>
          <a:lstStyle/>
          <a:p>
            <a:r>
              <a:rPr lang="en-US" u="sng" dirty="0"/>
              <a:t>Attack on Hill Ciphering _ Example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7B5726-D5BD-449F-BBE0-BA3EBC15EB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5952" y="966953"/>
                <a:ext cx="11290738" cy="5423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26=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26=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26=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Inverse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r>
                  <a:rPr lang="en-US" dirty="0"/>
                  <a:t>  is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 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49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600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58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77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26=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7B5726-D5BD-449F-BBE0-BA3EBC15E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5952" y="966953"/>
                <a:ext cx="11290738" cy="5423338"/>
              </a:xfrm>
              <a:blipFill>
                <a:blip r:embed="rId2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ABA96DF-40C2-40AB-BAF6-D9608768F526}"/>
              </a:ext>
            </a:extLst>
          </p:cNvPr>
          <p:cNvSpPr txBox="1"/>
          <p:nvPr/>
        </p:nvSpPr>
        <p:spPr>
          <a:xfrm>
            <a:off x="8429296" y="4598276"/>
            <a:ext cx="216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key</a:t>
            </a:r>
          </a:p>
        </p:txBody>
      </p:sp>
    </p:spTree>
    <p:extLst>
      <p:ext uri="{BB962C8B-B14F-4D97-AF65-F5344CB8AC3E}">
        <p14:creationId xmlns:p14="http://schemas.microsoft.com/office/powerpoint/2010/main" val="1134162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Desks in empty classroom">
            <a:extLst>
              <a:ext uri="{FF2B5EF4-FFF2-40B4-BE49-F238E27FC236}">
                <a16:creationId xmlns:a16="http://schemas.microsoft.com/office/drawing/2014/main" id="{1E7F1243-097A-4E1B-9DB9-BA1C8C5AD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3" b="1543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7B924-9E20-4D2B-87FE-42C6D973F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3133" y="2021606"/>
            <a:ext cx="5257800" cy="30298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000" b="1" dirty="0">
                <a:solidFill>
                  <a:srgbClr val="0070C0"/>
                </a:solidFill>
              </a:rPr>
              <a:t>CLASS is </a:t>
            </a:r>
          </a:p>
          <a:p>
            <a:pPr marL="0" indent="0" algn="ctr">
              <a:buNone/>
            </a:pPr>
            <a:r>
              <a:rPr lang="en-US" sz="10000" b="1" dirty="0">
                <a:solidFill>
                  <a:srgbClr val="0070C0"/>
                </a:solidFill>
              </a:rPr>
              <a:t>END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E5519F-418C-487E-9205-FEAEAD18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354A-8752-4872-8725-0F858DC1BF1A}" type="datetime3">
              <a:rPr lang="en-US" smtClean="0"/>
              <a:t>19 October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8B17D7-36F0-4248-976B-2DBB09DF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C39174-4E2B-47CD-BF2D-A786F4F4D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4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7277-8E7F-489B-8044-6A3D77E3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/>
              <a:t>Why not Caesar Ciphering?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6D287-E4F9-4BF6-A1D2-759682BBA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1600" dirty="0"/>
              <a:t>With only 25 possible keys, the Caesar cipher is far from secure.</a:t>
            </a:r>
          </a:p>
          <a:p>
            <a:endParaRPr lang="en-US" sz="1600" dirty="0"/>
          </a:p>
          <a:p>
            <a:r>
              <a:rPr lang="en-US" sz="1600" dirty="0"/>
              <a:t>If “data security” ciphered with Caesar using key range “k=1,26” same cipher text will be generated.</a:t>
            </a:r>
          </a:p>
          <a:p>
            <a:pPr lvl="1"/>
            <a:r>
              <a:rPr lang="en-US" sz="1600" dirty="0"/>
              <a:t>Plaintext = </a:t>
            </a:r>
            <a:r>
              <a:rPr lang="en-US" sz="1600" dirty="0" err="1"/>
              <a:t>datasecurity</a:t>
            </a:r>
            <a:r>
              <a:rPr lang="en-US" sz="1600" dirty="0"/>
              <a:t>, K=1 , ciphertext=</a:t>
            </a:r>
            <a:r>
              <a:rPr lang="en-US" sz="1600" dirty="0" err="1"/>
              <a:t>ebubtfdvsjuz</a:t>
            </a:r>
            <a:endParaRPr lang="en-US" sz="1600" dirty="0"/>
          </a:p>
          <a:p>
            <a:pPr lvl="1"/>
            <a:r>
              <a:rPr lang="en-US" sz="1600" dirty="0"/>
              <a:t>Plaintext= </a:t>
            </a:r>
            <a:r>
              <a:rPr lang="en-US" sz="1600" dirty="0" err="1"/>
              <a:t>datasecurity</a:t>
            </a:r>
            <a:r>
              <a:rPr lang="en-US" sz="1600" dirty="0"/>
              <a:t>, k=27, ciphertext=</a:t>
            </a:r>
            <a:r>
              <a:rPr lang="en-US" sz="1600" dirty="0" err="1"/>
              <a:t>ebubtfdvsjuz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Caesar ciphering is not securable. </a:t>
            </a:r>
          </a:p>
          <a:p>
            <a:pPr lvl="1"/>
            <a:r>
              <a:rPr lang="en-US" sz="1600" dirty="0"/>
              <a:t>A brute-force attack can easily recover the key and plaintext.</a:t>
            </a:r>
          </a:p>
          <a:p>
            <a:endParaRPr lang="en-US" sz="1600" dirty="0"/>
          </a:p>
          <a:p>
            <a:r>
              <a:rPr lang="en-US" sz="1600" dirty="0"/>
              <a:t>There are many securable algorithms than Caesar, such as Monoalphabetic.</a:t>
            </a:r>
          </a:p>
          <a:p>
            <a:endParaRPr lang="en-US" sz="1600" dirty="0"/>
          </a:p>
        </p:txBody>
      </p:sp>
      <p:pic>
        <p:nvPicPr>
          <p:cNvPr id="8" name="Picture 7" descr="Padlock on computer motherboard">
            <a:extLst>
              <a:ext uri="{FF2B5EF4-FFF2-40B4-BE49-F238E27FC236}">
                <a16:creationId xmlns:a16="http://schemas.microsoft.com/office/drawing/2014/main" id="{3AD73A28-BDBE-4370-83B6-6E7B663D5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63" r="3911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23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3883C-FF7D-44B7-9FF5-2D5D3A4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3800"/>
              <a:t>Monoalphabetic Ciphering (Introduction)</a:t>
            </a:r>
          </a:p>
        </p:txBody>
      </p:sp>
      <p:sp>
        <p:nvSpPr>
          <p:cNvPr id="6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Content Placeholder 2">
            <a:extLst>
              <a:ext uri="{FF2B5EF4-FFF2-40B4-BE49-F238E27FC236}">
                <a16:creationId xmlns:a16="http://schemas.microsoft.com/office/drawing/2014/main" id="{5CAB085A-56DB-421B-8E88-B0F1F9718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03799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318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3883C-FF7D-44B7-9FF5-2D5D3A4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Monoalphabetic Ciphering (Introduction)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774EE608-23A9-4BFA-99C6-ECE98A4A87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7624" y="2490436"/>
                <a:ext cx="9708995" cy="3567173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400" dirty="0"/>
                  <a:t>A</a:t>
                </a:r>
                <a:r>
                  <a:rPr lang="en-US" sz="2400" b="1" dirty="0"/>
                  <a:t> permutation </a:t>
                </a:r>
                <a:r>
                  <a:rPr lang="en-US" sz="2400" dirty="0"/>
                  <a:t>of a finite set of elements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is an ordered sequence of all the elements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with each element appearing exactly once.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 example,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 there are six permutations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𝑎𝑏𝑐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𝑎𝑐𝑏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𝑏𝑎𝑐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𝑏𝑐𝑎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𝑐𝑎𝑏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𝑐𝑏𝑎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In general, there are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!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permutations of a set of elements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774EE608-23A9-4BFA-99C6-ECE98A4A87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7624" y="2490436"/>
                <a:ext cx="9708995" cy="3567173"/>
              </a:xfrm>
              <a:blipFill>
                <a:blip r:embed="rId2"/>
                <a:stretch>
                  <a:fillRect l="-816" t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82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D3F7-B7B1-4F0B-96E6-BD23D404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CF364-441C-4444-BBCA-FFD5D8B6D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keys are not changed regularly; they are changed randomly.</a:t>
            </a:r>
          </a:p>
          <a:p>
            <a:r>
              <a:rPr lang="en-US" dirty="0"/>
              <a:t>The difference between k=3 to k=4 could be shown below: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D704D8-E9AE-4E5F-92B9-F65A8230B944}"/>
              </a:ext>
            </a:extLst>
          </p:cNvPr>
          <p:cNvGraphicFramePr>
            <a:graphicFrameLocks noGrp="1"/>
          </p:cNvGraphicFramePr>
          <p:nvPr/>
        </p:nvGraphicFramePr>
        <p:xfrm>
          <a:off x="2679114" y="3058160"/>
          <a:ext cx="812799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2615">
                  <a:extLst>
                    <a:ext uri="{9D8B030D-6E8A-4147-A177-3AD203B41FA5}">
                      <a16:colId xmlns:a16="http://schemas.microsoft.com/office/drawing/2014/main" val="3389903140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410219802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434555352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387185330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4028014995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43170037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2148394094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412921712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769382932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070904891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463040942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895898641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862836718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566360690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631610793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608551567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943740283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659996731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2884435464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4274646516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737820422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2024916786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2793533004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46458519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4221498792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905672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60493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6290875-7C92-4731-9AA6-62A0FF38BE45}"/>
              </a:ext>
            </a:extLst>
          </p:cNvPr>
          <p:cNvGraphicFramePr>
            <a:graphicFrameLocks noGrp="1"/>
          </p:cNvGraphicFramePr>
          <p:nvPr/>
        </p:nvGraphicFramePr>
        <p:xfrm>
          <a:off x="2679114" y="3636523"/>
          <a:ext cx="812799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2615">
                  <a:extLst>
                    <a:ext uri="{9D8B030D-6E8A-4147-A177-3AD203B41FA5}">
                      <a16:colId xmlns:a16="http://schemas.microsoft.com/office/drawing/2014/main" val="3389903140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4163011063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556716419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615026579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410219802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434555352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387185330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4028014995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43170037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2148394094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412921712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769382932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070904891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463040942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895898641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862836718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566360690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631610793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608551567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943740283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659996731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2884435464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4274646516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737820422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2024916786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2793533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60493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47535A0-6401-43B6-ACBB-F96787396640}"/>
              </a:ext>
            </a:extLst>
          </p:cNvPr>
          <p:cNvGraphicFramePr>
            <a:graphicFrameLocks noGrp="1"/>
          </p:cNvGraphicFramePr>
          <p:nvPr/>
        </p:nvGraphicFramePr>
        <p:xfrm>
          <a:off x="2679114" y="4150945"/>
          <a:ext cx="812799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2615">
                  <a:extLst>
                    <a:ext uri="{9D8B030D-6E8A-4147-A177-3AD203B41FA5}">
                      <a16:colId xmlns:a16="http://schemas.microsoft.com/office/drawing/2014/main" val="1023526875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389903140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4163011063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556716419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615026579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410219802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434555352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387185330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4028014995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43170037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2148394094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412921712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769382932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070904891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463040942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895898641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862836718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566360690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631610793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608551567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943740283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659996731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2884435464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4274646516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737820422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2024916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60493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7D753D6-6084-417B-BF58-1CB0A39E293A}"/>
              </a:ext>
            </a:extLst>
          </p:cNvPr>
          <p:cNvGraphicFramePr>
            <a:graphicFrameLocks noGrp="1"/>
          </p:cNvGraphicFramePr>
          <p:nvPr/>
        </p:nvGraphicFramePr>
        <p:xfrm>
          <a:off x="2679114" y="5163954"/>
          <a:ext cx="812799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2615">
                  <a:extLst>
                    <a:ext uri="{9D8B030D-6E8A-4147-A177-3AD203B41FA5}">
                      <a16:colId xmlns:a16="http://schemas.microsoft.com/office/drawing/2014/main" val="3395806473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687014980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265871274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2628457103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896760597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949314167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4202968008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892807555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580283691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730365373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979014759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335981586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350012740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4011976438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231214006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838476916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3099044926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241861328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054984764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596541408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2647692335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2344257325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2748099870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2975195150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1125853727"/>
                    </a:ext>
                  </a:extLst>
                </a:gridCol>
                <a:gridCol w="312615">
                  <a:extLst>
                    <a:ext uri="{9D8B030D-6E8A-4147-A177-3AD203B41FA5}">
                      <a16:colId xmlns:a16="http://schemas.microsoft.com/office/drawing/2014/main" val="768731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25153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1CCD752-5DAA-4D08-B44C-9D0EE4A9837C}"/>
              </a:ext>
            </a:extLst>
          </p:cNvPr>
          <p:cNvSpPr txBox="1"/>
          <p:nvPr/>
        </p:nvSpPr>
        <p:spPr>
          <a:xfrm>
            <a:off x="838200" y="3058159"/>
            <a:ext cx="179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Normal alphabet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5FA6F8-10AB-4132-B751-853417AEF71A}"/>
              </a:ext>
            </a:extLst>
          </p:cNvPr>
          <p:cNvSpPr txBox="1"/>
          <p:nvPr/>
        </p:nvSpPr>
        <p:spPr>
          <a:xfrm>
            <a:off x="838200" y="3645195"/>
            <a:ext cx="19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Caesar with k=3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B5C9C2-380F-4324-A6CD-3C0B604C5B6C}"/>
              </a:ext>
            </a:extLst>
          </p:cNvPr>
          <p:cNvSpPr txBox="1"/>
          <p:nvPr/>
        </p:nvSpPr>
        <p:spPr>
          <a:xfrm>
            <a:off x="838200" y="4158109"/>
            <a:ext cx="19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Caesar with k=4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DDFC8A-1C14-42BE-B303-9FBFED388505}"/>
              </a:ext>
            </a:extLst>
          </p:cNvPr>
          <p:cNvSpPr txBox="1"/>
          <p:nvPr/>
        </p:nvSpPr>
        <p:spPr>
          <a:xfrm>
            <a:off x="681502" y="5082559"/>
            <a:ext cx="199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permutation Monoalphabetic</a:t>
            </a:r>
          </a:p>
        </p:txBody>
      </p:sp>
    </p:spTree>
    <p:extLst>
      <p:ext uri="{BB962C8B-B14F-4D97-AF65-F5344CB8AC3E}">
        <p14:creationId xmlns:p14="http://schemas.microsoft.com/office/powerpoint/2010/main" val="342001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5D440-75C4-433A-8478-18FC230BA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Attacks on Monoalphabetic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5298B-58A5-45E0-A1C8-A071FD6B0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Because with monoalphabetic, there are more than 4x10</a:t>
            </a:r>
            <a:r>
              <a:rPr lang="en-US" sz="2200" baseline="30000" dirty="0"/>
              <a:t>26 </a:t>
            </a:r>
            <a:r>
              <a:rPr lang="en-US" sz="2200" dirty="0"/>
              <a:t>keys, brute-force is not adequate attack.</a:t>
            </a:r>
          </a:p>
          <a:p>
            <a:endParaRPr lang="en-US" sz="2200" dirty="0"/>
          </a:p>
          <a:p>
            <a:r>
              <a:rPr lang="en-US" sz="2200" dirty="0"/>
              <a:t>However, another line of attack , known as cryptanalyst, knows the nature of the plaintext (e.g., non-compressed English text), then the analyst can exploit the regularities of the language</a:t>
            </a:r>
          </a:p>
          <a:p>
            <a:endParaRPr lang="en-US" sz="2200" dirty="0"/>
          </a:p>
          <a:p>
            <a:r>
              <a:rPr lang="en-US" sz="2200" dirty="0"/>
              <a:t>If the nature of the language is known, the regularities of the language may be used for breaking the ciphertext. </a:t>
            </a:r>
          </a:p>
        </p:txBody>
      </p:sp>
    </p:spTree>
    <p:extLst>
      <p:ext uri="{BB962C8B-B14F-4D97-AF65-F5344CB8AC3E}">
        <p14:creationId xmlns:p14="http://schemas.microsoft.com/office/powerpoint/2010/main" val="157161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CA51-A822-4743-8B55-0F52A118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Example of Monoalphabetic attack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E803A-776A-4AD1-9970-8946332C4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First, we will compute the frequency of each letter in the ciphertext.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65F084-3629-42A1-9924-0C85AF2D6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40" y="1398731"/>
            <a:ext cx="8334829" cy="1451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49A371-2261-4109-B1FD-E38DEC315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057" y="3414117"/>
            <a:ext cx="8334828" cy="28977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27F821-23D4-4926-B747-01A08D896549}"/>
              </a:ext>
            </a:extLst>
          </p:cNvPr>
          <p:cNvSpPr txBox="1"/>
          <p:nvPr/>
        </p:nvSpPr>
        <p:spPr>
          <a:xfrm>
            <a:off x="508000" y="3947179"/>
            <a:ext cx="307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 (P) = (16/120)x 100 </a:t>
            </a:r>
          </a:p>
          <a:p>
            <a:r>
              <a:rPr lang="en-US" sz="2400" dirty="0"/>
              <a:t>F (P) = 13.33</a:t>
            </a:r>
          </a:p>
        </p:txBody>
      </p:sp>
    </p:spTree>
    <p:extLst>
      <p:ext uri="{BB962C8B-B14F-4D97-AF65-F5344CB8AC3E}">
        <p14:creationId xmlns:p14="http://schemas.microsoft.com/office/powerpoint/2010/main" val="425065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CA51-A822-4743-8B55-0F52A118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Example of Monoalphabetic attack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E803A-776A-4AD1-9970-8946332C4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3" y="1477282"/>
            <a:ext cx="6883400" cy="1142179"/>
          </a:xfrm>
        </p:spPr>
        <p:txBody>
          <a:bodyPr/>
          <a:lstStyle/>
          <a:p>
            <a:r>
              <a:rPr lang="en-US" dirty="0"/>
              <a:t>Compare ciphertext frequency with regular English language.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65F084-3629-42A1-9924-0C85AF2D6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373" y="1168034"/>
            <a:ext cx="4147512" cy="1451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49A371-2261-4109-B1FD-E38DEC315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056" y="2874056"/>
            <a:ext cx="4513943" cy="28977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9C9190-26C2-4D67-8C97-CE652AF4D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42" y="2279650"/>
            <a:ext cx="6418943" cy="40767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17A109-72D6-4175-BACC-35CD3B59A718}"/>
              </a:ext>
            </a:extLst>
          </p:cNvPr>
          <p:cNvCxnSpPr>
            <a:stCxn id="10" idx="3"/>
            <a:endCxn id="8" idx="1"/>
          </p:cNvCxnSpPr>
          <p:nvPr/>
        </p:nvCxnSpPr>
        <p:spPr>
          <a:xfrm>
            <a:off x="6894285" y="4318000"/>
            <a:ext cx="783771" cy="494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207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2_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1703</Words>
  <Application>Microsoft Office PowerPoint</Application>
  <PresentationFormat>Widescreen</PresentationFormat>
  <Paragraphs>407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1_Office Theme</vt:lpstr>
      <vt:lpstr>2_Office Theme</vt:lpstr>
      <vt:lpstr>3_Office Theme</vt:lpstr>
      <vt:lpstr>PRINCIPLE OF CRYPTOGRAPHY</vt:lpstr>
      <vt:lpstr>Class Objective</vt:lpstr>
      <vt:lpstr>Why not Caesar Ciphering?</vt:lpstr>
      <vt:lpstr>Monoalphabetic Ciphering (Introduction)</vt:lpstr>
      <vt:lpstr>Monoalphabetic Ciphering (Introduction)</vt:lpstr>
      <vt:lpstr>Where is the idea?</vt:lpstr>
      <vt:lpstr>Attacks on Monoalphabetic</vt:lpstr>
      <vt:lpstr>Example of Monoalphabetic attack</vt:lpstr>
      <vt:lpstr>Example of Monoalphabetic attack</vt:lpstr>
      <vt:lpstr>Disadvantages of Caesar and Monoalphabetic </vt:lpstr>
      <vt:lpstr>Introduction (Playfair Ciphering)</vt:lpstr>
      <vt:lpstr>Keeping the impact of the word structure? </vt:lpstr>
      <vt:lpstr>Playfair Method</vt:lpstr>
      <vt:lpstr>Playfair Method Procedure </vt:lpstr>
      <vt:lpstr>Playfair Method Procedure </vt:lpstr>
      <vt:lpstr>Playfair Method Procedure </vt:lpstr>
      <vt:lpstr>How Playfair better than Monoalphabetic?</vt:lpstr>
      <vt:lpstr>PowerPoint Presentation</vt:lpstr>
      <vt:lpstr>Hill Ciphering Algorithm</vt:lpstr>
      <vt:lpstr>Hill Ciphering Algorithm</vt:lpstr>
      <vt:lpstr>Example:</vt:lpstr>
      <vt:lpstr>Attack on Hill Ciphering </vt:lpstr>
      <vt:lpstr>Attack on Hill Ciphering _ Example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Security</dc:title>
  <dc:creator>Saman Abdullah</dc:creator>
  <cp:lastModifiedBy>Saman Abdullah</cp:lastModifiedBy>
  <cp:revision>33</cp:revision>
  <dcterms:created xsi:type="dcterms:W3CDTF">2019-07-19T07:08:17Z</dcterms:created>
  <dcterms:modified xsi:type="dcterms:W3CDTF">2025-10-19T14:34:33Z</dcterms:modified>
</cp:coreProperties>
</file>