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</p:sldMasterIdLst>
  <p:notesMasterIdLst>
    <p:notesMasterId r:id="rId43"/>
  </p:notesMasterIdLst>
  <p:handoutMasterIdLst>
    <p:handoutMasterId r:id="rId44"/>
  </p:handoutMasterIdLst>
  <p:sldIdLst>
    <p:sldId id="256" r:id="rId3"/>
    <p:sldId id="300" r:id="rId4"/>
    <p:sldId id="388" r:id="rId5"/>
    <p:sldId id="453" r:id="rId6"/>
    <p:sldId id="455" r:id="rId7"/>
    <p:sldId id="454" r:id="rId8"/>
    <p:sldId id="456" r:id="rId9"/>
    <p:sldId id="457" r:id="rId10"/>
    <p:sldId id="458" r:id="rId11"/>
    <p:sldId id="389" r:id="rId12"/>
    <p:sldId id="417" r:id="rId13"/>
    <p:sldId id="285" r:id="rId14"/>
    <p:sldId id="460" r:id="rId15"/>
    <p:sldId id="422" r:id="rId16"/>
    <p:sldId id="390" r:id="rId17"/>
    <p:sldId id="459" r:id="rId18"/>
    <p:sldId id="337" r:id="rId19"/>
    <p:sldId id="391" r:id="rId20"/>
    <p:sldId id="381" r:id="rId21"/>
    <p:sldId id="385" r:id="rId22"/>
    <p:sldId id="395" r:id="rId23"/>
    <p:sldId id="398" r:id="rId24"/>
    <p:sldId id="400" r:id="rId25"/>
    <p:sldId id="401" r:id="rId26"/>
    <p:sldId id="402" r:id="rId27"/>
    <p:sldId id="403" r:id="rId28"/>
    <p:sldId id="404" r:id="rId29"/>
    <p:sldId id="384" r:id="rId30"/>
    <p:sldId id="410" r:id="rId31"/>
    <p:sldId id="405" r:id="rId32"/>
    <p:sldId id="407" r:id="rId33"/>
    <p:sldId id="396" r:id="rId34"/>
    <p:sldId id="447" r:id="rId35"/>
    <p:sldId id="448" r:id="rId36"/>
    <p:sldId id="452" r:id="rId37"/>
    <p:sldId id="449" r:id="rId38"/>
    <p:sldId id="413" r:id="rId39"/>
    <p:sldId id="450" r:id="rId40"/>
    <p:sldId id="451" r:id="rId41"/>
    <p:sldId id="2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56"/>
            <p14:sldId id="300"/>
            <p14:sldId id="388"/>
            <p14:sldId id="453"/>
            <p14:sldId id="455"/>
            <p14:sldId id="454"/>
            <p14:sldId id="456"/>
            <p14:sldId id="457"/>
            <p14:sldId id="458"/>
            <p14:sldId id="389"/>
            <p14:sldId id="417"/>
            <p14:sldId id="285"/>
            <p14:sldId id="460"/>
            <p14:sldId id="422"/>
            <p14:sldId id="390"/>
            <p14:sldId id="459"/>
            <p14:sldId id="337"/>
            <p14:sldId id="391"/>
            <p14:sldId id="381"/>
            <p14:sldId id="385"/>
            <p14:sldId id="395"/>
            <p14:sldId id="398"/>
            <p14:sldId id="400"/>
            <p14:sldId id="401"/>
            <p14:sldId id="402"/>
            <p14:sldId id="403"/>
            <p14:sldId id="404"/>
            <p14:sldId id="384"/>
            <p14:sldId id="410"/>
            <p14:sldId id="405"/>
            <p14:sldId id="407"/>
            <p14:sldId id="396"/>
            <p14:sldId id="447"/>
            <p14:sldId id="448"/>
            <p14:sldId id="452"/>
            <p14:sldId id="449"/>
            <p14:sldId id="413"/>
            <p14:sldId id="450"/>
            <p14:sldId id="451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3265" autoAdjust="0"/>
  </p:normalViewPr>
  <p:slideViewPr>
    <p:cSldViewPr snapToGrid="0">
      <p:cViewPr varScale="1">
        <p:scale>
          <a:sx n="122" d="100"/>
          <a:sy n="122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275A-4C20-499B-9C17-829C56C92AF3}" type="datetime1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5184C-E8AE-43FE-87A1-3066D87197F6}" type="datetime1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 what is the difference</a:t>
            </a:r>
            <a:r>
              <a:rPr lang="en-US" baseline="0" dirty="0"/>
              <a:t> between symmetric and asymmetric key block </a:t>
            </a:r>
          </a:p>
          <a:p>
            <a:r>
              <a:rPr lang="en-US" baseline="0" dirty="0"/>
              <a:t>Symmetric is one secret key using between sender and receiver. </a:t>
            </a:r>
          </a:p>
          <a:p>
            <a:r>
              <a:rPr lang="en-US" baseline="0" dirty="0"/>
              <a:t>Asymmetric is using public key at sender side and private key at receiver side. So, it utilizes two keys.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2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43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7934-DD00-42FE-9966-A4825E8ED92D}" type="datetime3">
              <a:rPr lang="en-US" smtClean="0"/>
              <a:t>27 October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BC94-C608-43C9-A1EA-EDA59BFFCC7F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9456-1A57-46E6-AC8C-F51887216A5E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49471-C428-2E5D-E04D-53197496D0C1}"/>
              </a:ext>
            </a:extLst>
          </p:cNvPr>
          <p:cNvSpPr/>
          <p:nvPr userDrawn="1"/>
        </p:nvSpPr>
        <p:spPr>
          <a:xfrm>
            <a:off x="1" y="4343423"/>
            <a:ext cx="11060906" cy="868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188920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3510C1-97DA-651B-B07A-057B868FC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3206" y="584201"/>
            <a:ext cx="4457700" cy="568959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0A92-C66A-4250-AFBB-0E2B859793A1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E674-CAEC-4FBB-88C9-7F27FB377F31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2AAF-CEE6-4346-B690-D62517CB4ED6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AAE4-ABBD-4DC1-B4AB-A0A2C4729AD9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D01-EF41-4EC1-9EB7-C0FA8C11F71B}" type="datetime3">
              <a:rPr lang="en-US" smtClean="0"/>
              <a:t>27 October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599B-DC24-4302-BE11-9FEBCC7D18D8}" type="datetime3">
              <a:rPr lang="en-US" smtClean="0"/>
              <a:t>27 October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7CA2-AF45-4C84-B080-EC82F986EDA8}" type="datetime3">
              <a:rPr lang="en-US" smtClean="0"/>
              <a:t>27 October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7624-344D-423A-ABA6-126362AFA887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DF-947A-4D9B-BB06-B531BBD1041E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708F-716F-46E2-84DF-5A16654BA79C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7FA7-690E-461F-AC22-C6F400583FC0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D27-1531-46C9-A476-2B4F74A62E43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ED71-308A-4D7F-9716-EEA9C4509A6E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D040-78AD-4225-A78D-DA31F107E904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A6D7-8E12-4E21-916F-02E2E1571818}" type="datetime3">
              <a:rPr lang="en-US" smtClean="0"/>
              <a:t>27 October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9E9-E4C3-405D-B87B-013193644931}" type="datetime3">
              <a:rPr lang="en-US" smtClean="0"/>
              <a:t>27 October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4F3-2131-46EA-B1E9-3AA4925A520F}" type="datetime3">
              <a:rPr lang="en-US" smtClean="0"/>
              <a:t>27 October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662-EBB0-4E2B-8191-1A6A42640DB7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01C1-F0FA-4E1D-859B-8B57BD77CB89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9436-1381-4681-9FA7-A39D7A8323C0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9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644D-B3BB-4250-810C-812D09D9F497}" type="datetime3">
              <a:rPr lang="en-US" smtClean="0"/>
              <a:t>27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man.mirza@tiu.edu.iq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peakgreek.com/tag/krypto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F9D49-E002-4B13-E32D-1E52FFA4E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NAME: Assistant Prof. Dr. Saman Mirza </a:t>
            </a:r>
            <a:r>
              <a:rPr lang="en-US" dirty="0" err="1"/>
              <a:t>Abdualalh</a:t>
            </a:r>
            <a:r>
              <a:rPr lang="en-US" dirty="0"/>
              <a:t>
</a:t>
            </a:r>
            <a:r>
              <a:rPr lang="en-US" i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saman.mirza@tiu.edu.iq</a:t>
            </a:r>
            <a:r>
              <a:rPr lang="en-US" i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BBBD-0F3C-53BD-A2D6-BE013B09C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rmAutofit/>
          </a:bodyPr>
          <a:lstStyle/>
          <a:p>
            <a:r>
              <a:rPr lang="en-US"/>
              <a:t>PRINCIPLE OF CRYPTOGRAPHY</a:t>
            </a:r>
          </a:p>
        </p:txBody>
      </p:sp>
      <p:pic>
        <p:nvPicPr>
          <p:cNvPr id="6" name="Picture Placeholder 5" descr="A digital image of a padlock&#10;&#10;AI-generated content may be incorrect.">
            <a:extLst>
              <a:ext uri="{FF2B5EF4-FFF2-40B4-BE49-F238E27FC236}">
                <a16:creationId xmlns:a16="http://schemas.microsoft.com/office/drawing/2014/main" id="{CC2784B6-1306-7BA5-7A92-EDD14FF0C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66" r="11186"/>
          <a:stretch>
            <a:fillRect/>
          </a:stretch>
        </p:blipFill>
        <p:spPr>
          <a:xfrm>
            <a:off x="6603206" y="584201"/>
            <a:ext cx="4457700" cy="5689599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8103A-4A99-EAB0-B462-CD729F839CFB}"/>
              </a:ext>
            </a:extLst>
          </p:cNvPr>
          <p:cNvSpPr txBox="1"/>
          <p:nvPr/>
        </p:nvSpPr>
        <p:spPr>
          <a:xfrm>
            <a:off x="8753864" y="60737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uspeakgreek.com/tag/krypt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0E37-D5C1-4B2A-84B4-7CF8185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Feistel Ciphering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E60-0998-4562-B1D0-6854D339A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endParaRPr lang="en-US" sz="2200" dirty="0"/>
              </a:p>
              <a:p>
                <a:r>
                  <a:rPr lang="en-US" sz="2200" dirty="0"/>
                  <a:t>Feistel proposes the execution of two or more simple ciphers in sequence in such a way that the final result or product is cryptographically stronger than any of the component ciphers. (</a:t>
                </a:r>
                <a:r>
                  <a:rPr lang="en-US" sz="2200" b="1"/>
                  <a:t>Product Ciphering</a:t>
                </a:r>
                <a:r>
                  <a:rPr lang="en-US" sz="2200"/>
                  <a:t>).</a:t>
                </a:r>
                <a:endParaRPr lang="en-US" sz="2200" dirty="0"/>
              </a:p>
              <a:p>
                <a:pPr marL="465138" indent="-465138"/>
                <a:endParaRPr lang="en-US" sz="2200" dirty="0"/>
              </a:p>
              <a:p>
                <a:r>
                  <a:rPr lang="en-US" sz="2200" dirty="0"/>
                  <a:t>The essence of the approach is to develop a block cipher with a key length of </a:t>
                </a:r>
                <a14:m>
                  <m:oMath xmlns:m="http://schemas.openxmlformats.org/officeDocument/2006/math">
                    <m:r>
                      <a:rPr lang="en-US" sz="22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bits and a block length of </a:t>
                </a:r>
                <a14:m>
                  <m:oMath xmlns:m="http://schemas.openxmlformats.org/officeDocument/2006/math">
                    <m:r>
                      <a:rPr lang="en-US" sz="22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/>
                  <a:t> bits, allowing a total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/>
                  <a:t> possible transformations, rather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>
                    <a:highlight>
                      <a:srgbClr val="FFFF00"/>
                    </a:highlight>
                  </a:rPr>
                  <a:t>! </a:t>
                </a:r>
                <a:r>
                  <a:rPr lang="en-US" sz="2200" dirty="0"/>
                  <a:t>transformations available with the ideal block cipher.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E60-0998-4562-B1D0-6854D339A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r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F68F-00B7-4403-B433-65AC2BDE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89C9BC-1E9C-4D59-AFB8-B1CC5C142F31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5AB9-51D4-410F-A9DF-11D87C98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0E37-D5C1-4B2A-84B4-7CF8185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Feistel Ciphering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E60-0998-4562-B1D0-6854D339A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922338" lvl="1" indent="-465138"/>
                <a:r>
                  <a:rPr lang="en-US" sz="2200" dirty="0"/>
                  <a:t>A block cipher operates on a plaintext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block of </a:t>
                </a:r>
                <a:r>
                  <a:rPr lang="en-US" sz="2200" dirty="0">
                    <a:highlight>
                      <a:srgbClr val="FFFF00"/>
                    </a:highlight>
                  </a:rPr>
                  <a:t>bits</a:t>
                </a:r>
                <a:r>
                  <a:rPr lang="en-US" sz="2200" dirty="0"/>
                  <a:t> to produce a ciphertext block of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bits.</a:t>
                </a:r>
              </a:p>
              <a:p>
                <a:pPr marL="922338" lvl="1" indent="-465138"/>
                <a:endParaRPr lang="en-US" sz="2200" dirty="0"/>
              </a:p>
              <a:p>
                <a:pPr marL="922338" lvl="1" indent="-465138"/>
                <a:r>
                  <a:rPr lang="en-US" sz="2200" dirty="0"/>
                  <a:t>There are possible different plaintext blocks and, for the encryption to be </a:t>
                </a:r>
                <a:r>
                  <a:rPr lang="en-US" sz="2200" dirty="0">
                    <a:highlight>
                      <a:srgbClr val="FFFF00"/>
                    </a:highlight>
                  </a:rPr>
                  <a:t>reversible</a:t>
                </a:r>
              </a:p>
              <a:p>
                <a:pPr marL="922338" lvl="1" indent="-465138"/>
                <a:endParaRPr lang="en-US" sz="2200" dirty="0">
                  <a:highlight>
                    <a:srgbClr val="FFFF00"/>
                  </a:highlight>
                </a:endParaRPr>
              </a:p>
              <a:p>
                <a:pPr marL="922338" lvl="1" indent="-465138"/>
                <a:r>
                  <a:rPr lang="en-US" sz="2200" dirty="0"/>
                  <a:t>It is not working with a </a:t>
                </a:r>
                <a:r>
                  <a:rPr lang="en-US" sz="2200" dirty="0">
                    <a:highlight>
                      <a:srgbClr val="FFFF00"/>
                    </a:highlight>
                  </a:rPr>
                  <a:t>symmetric</a:t>
                </a:r>
                <a:r>
                  <a:rPr lang="en-US" sz="2200" dirty="0"/>
                  <a:t> ciphering algorithms.</a:t>
                </a:r>
              </a:p>
              <a:p>
                <a:pPr marL="922338" lvl="1" indent="-465138"/>
                <a:endParaRPr lang="en-US" sz="2200" dirty="0"/>
              </a:p>
              <a:p>
                <a:pPr marL="922338" lvl="1" indent="-465138"/>
                <a:r>
                  <a:rPr lang="en-US" sz="2200" dirty="0"/>
                  <a:t>The input plaintext has fixed length (usually 64-bit or 128-bit) with adding pad to short blocks. </a:t>
                </a:r>
              </a:p>
              <a:p>
                <a:pPr marL="922338" lvl="1" indent="-465138"/>
                <a:r>
                  <a:rPr lang="en-US" sz="2200" dirty="0"/>
                  <a:t>Such a transformation is called reversible, or nonsingular.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E60-0998-4562-B1D0-6854D339A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t="-2090" r="-1086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F68F-00B7-4403-B433-65AC2BDE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72E34B-EAAA-4E93-B739-B2031B359EAE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5AB9-51D4-410F-A9DF-11D87C98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6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0E37-D5C1-4B2A-84B4-7CF8185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Feistel Ciphering </a:t>
            </a:r>
            <a:br>
              <a:rPr lang="en-US" sz="5400" dirty="0"/>
            </a:br>
            <a:r>
              <a:rPr lang="en-US" sz="4900" b="1" i="1" dirty="0">
                <a:solidFill>
                  <a:schemeClr val="accent4">
                    <a:lumMod val="75000"/>
                  </a:schemeClr>
                </a:solidFill>
              </a:rPr>
              <a:t>New terms</a:t>
            </a:r>
            <a:endParaRPr lang="en-US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2E60-0998-4562-B1D0-6854D339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/>
              <a:t>The Feistel ciphering depends on two operations:</a:t>
            </a:r>
          </a:p>
          <a:p>
            <a:pPr marL="922338" lvl="1" indent="-465138"/>
            <a:endParaRPr lang="en-US" sz="2200" dirty="0"/>
          </a:p>
          <a:p>
            <a:pPr marL="922338" lvl="1" indent="-465138"/>
            <a:r>
              <a:rPr lang="en-US" sz="2200" i="1" dirty="0">
                <a:highlight>
                  <a:srgbClr val="FFFF00"/>
                </a:highlight>
              </a:rPr>
              <a:t>Substitution</a:t>
            </a:r>
            <a:r>
              <a:rPr lang="en-US" sz="2200" dirty="0"/>
              <a:t>: Each plaintext element or group of elements is uniquely replaced by a corresponding ciphertext element or group of elements.</a:t>
            </a:r>
          </a:p>
          <a:p>
            <a:pPr marL="922338" lvl="1" indent="-465138"/>
            <a:endParaRPr lang="en-US" sz="2200" dirty="0"/>
          </a:p>
          <a:p>
            <a:pPr marL="922338" lvl="1" indent="-465138"/>
            <a:endParaRPr lang="en-US" sz="2200" dirty="0"/>
          </a:p>
          <a:p>
            <a:pPr marL="922338" lvl="1" indent="-465138"/>
            <a:r>
              <a:rPr lang="en-US" sz="2200" i="1" dirty="0">
                <a:highlight>
                  <a:srgbClr val="FFFF00"/>
                </a:highlight>
              </a:rPr>
              <a:t>Permutation</a:t>
            </a:r>
            <a:r>
              <a:rPr lang="en-US" sz="2200" dirty="0"/>
              <a:t>: A sequence of plaintext elements is replaced by a permutation of that sequence. That is, no elements are added or deleted or replaced in the sequence, rather the order in which the elements appear in the sequence is changed.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F68F-00B7-4403-B433-65AC2BDE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90D7CF-90FB-46A0-8CC7-68E56831E75F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5AB9-51D4-410F-A9DF-11D87C98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71D7C1-4D32-5754-8316-8A71B31C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8B9E0-C102-2A87-B0C2-0C66D2F4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Feistel Ciphering </a:t>
            </a:r>
            <a:br>
              <a:rPr lang="en-US" sz="5400" dirty="0"/>
            </a:br>
            <a:r>
              <a:rPr lang="en-US" sz="4900" b="1" i="1" dirty="0">
                <a:solidFill>
                  <a:schemeClr val="accent4">
                    <a:lumMod val="75000"/>
                  </a:schemeClr>
                </a:solidFill>
              </a:rPr>
              <a:t>New terms</a:t>
            </a:r>
            <a:endParaRPr lang="en-US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3962-6729-355E-2859-2D86496BF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The ciphering can satisfy the </a:t>
            </a:r>
            <a:r>
              <a:rPr lang="en-US" sz="2200" dirty="0">
                <a:solidFill>
                  <a:srgbClr val="FF0000"/>
                </a:solidFill>
              </a:rPr>
              <a:t>Confusion</a:t>
            </a:r>
            <a:r>
              <a:rPr lang="en-US" sz="2200" dirty="0"/>
              <a:t> (Substitution) and </a:t>
            </a:r>
            <a:r>
              <a:rPr lang="en-US" sz="2200" dirty="0">
                <a:solidFill>
                  <a:srgbClr val="FF0000"/>
                </a:solidFill>
              </a:rPr>
              <a:t>Diffusion </a:t>
            </a:r>
            <a:r>
              <a:rPr lang="en-US" sz="2200" dirty="0"/>
              <a:t>(Permutation or transposition). The ciphertext: </a:t>
            </a:r>
          </a:p>
          <a:p>
            <a:pPr marL="922338" lvl="1" indent="-465138"/>
            <a:endParaRPr lang="en-US" sz="2200" dirty="0"/>
          </a:p>
          <a:p>
            <a:pPr marL="922338" lvl="1" indent="-465138"/>
            <a:endParaRPr lang="en-US" sz="2200" dirty="0"/>
          </a:p>
          <a:p>
            <a:pPr marL="922338" lvl="1" indent="-465138"/>
            <a:r>
              <a:rPr lang="en-US" sz="2200" dirty="0"/>
              <a:t>Should has strong </a:t>
            </a:r>
            <a:r>
              <a:rPr lang="en-US" sz="2200" i="1" dirty="0">
                <a:highlight>
                  <a:srgbClr val="FFFF00"/>
                </a:highlight>
              </a:rPr>
              <a:t>Confusion</a:t>
            </a:r>
            <a:r>
              <a:rPr lang="en-US" sz="2200" dirty="0"/>
              <a:t>; (a) It is difficult to obtain the key from the ciphertext (b) relation between key and ciphertext should be very complicated. </a:t>
            </a:r>
          </a:p>
          <a:p>
            <a:pPr marL="922338" lvl="1" indent="-465138"/>
            <a:endParaRPr lang="en-US" sz="2200" dirty="0"/>
          </a:p>
          <a:p>
            <a:pPr marL="922338" lvl="1" indent="-465138"/>
            <a:r>
              <a:rPr lang="en-US" sz="2200" dirty="0"/>
              <a:t>Should has strong </a:t>
            </a:r>
            <a:r>
              <a:rPr lang="en-US" sz="2200" i="1" dirty="0">
                <a:highlight>
                  <a:srgbClr val="FFFF00"/>
                </a:highlight>
              </a:rPr>
              <a:t>Diffusion</a:t>
            </a:r>
            <a:r>
              <a:rPr lang="en-US" sz="2200" dirty="0"/>
              <a:t>; (a) input and output relation should be very complex (b) a bit change in input should at least make 50% difference at output.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834D0-CE43-4989-3A5C-F37AF15D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464CFA-7CFB-4287-A88D-7DEBE2F0732A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C84A-1377-9BF3-02CC-A54CE8DA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0E37-D5C1-4B2A-84B4-7CF8185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Feistel Block Cipher</a:t>
            </a:r>
            <a:br>
              <a:rPr lang="en-US" sz="4200"/>
            </a:br>
            <a:r>
              <a:rPr lang="en-US" sz="4200" i="1"/>
              <a:t>Design Principle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2E60-0998-4562-B1D0-6854D339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65138" indent="-465138"/>
            <a:r>
              <a:rPr lang="en-US" sz="2000" dirty="0"/>
              <a:t>Any algorithm that follow the block ciphering principles should deal with the following parameters.</a:t>
            </a:r>
          </a:p>
          <a:p>
            <a:pPr marL="922338" lvl="1" indent="-465138"/>
            <a:endParaRPr lang="en-US" sz="2000" dirty="0"/>
          </a:p>
          <a:p>
            <a:pPr marL="922338" lvl="1" indent="-465138"/>
            <a:r>
              <a:rPr lang="en-US" sz="2000" dirty="0"/>
              <a:t>Block size at input, which in most cases should be equal to output.</a:t>
            </a:r>
          </a:p>
          <a:p>
            <a:pPr marL="922338" lvl="1" indent="-465138"/>
            <a:r>
              <a:rPr lang="en-US" sz="2000" dirty="0"/>
              <a:t>The key size (master key or original key)</a:t>
            </a:r>
          </a:p>
          <a:p>
            <a:pPr marL="922338" lvl="1" indent="-465138"/>
            <a:r>
              <a:rPr lang="en-US" sz="2000" dirty="0"/>
              <a:t>Function of generating subkeys.</a:t>
            </a:r>
          </a:p>
          <a:p>
            <a:pPr marL="922338" lvl="1" indent="-465138"/>
            <a:r>
              <a:rPr lang="en-US" sz="2000" dirty="0"/>
              <a:t>Number of rounds.</a:t>
            </a:r>
          </a:p>
          <a:p>
            <a:pPr marL="922338" lvl="1" indent="-465138"/>
            <a:r>
              <a:rPr lang="en-US" sz="2000" dirty="0"/>
              <a:t>Number of subkeys (most cases equal to number of rounds)</a:t>
            </a:r>
          </a:p>
          <a:p>
            <a:pPr marL="922338" lvl="1" indent="-465138"/>
            <a:r>
              <a:rPr lang="en-US" sz="2000" dirty="0"/>
              <a:t>Round function</a:t>
            </a:r>
          </a:p>
          <a:p>
            <a:pPr marL="465138" indent="-465138"/>
            <a:endParaRPr lang="en-US" sz="2000" dirty="0"/>
          </a:p>
          <a:p>
            <a:pPr marL="465138" indent="-465138"/>
            <a:r>
              <a:rPr lang="en-US" sz="2000" dirty="0"/>
              <a:t>Any algorithm that following these principles could be defined as </a:t>
            </a:r>
            <a:r>
              <a:rPr lang="en-US" sz="2000" i="1" dirty="0">
                <a:highlight>
                  <a:srgbClr val="FFFF00"/>
                </a:highlight>
              </a:rPr>
              <a:t>Feistel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i="1" dirty="0">
                <a:highlight>
                  <a:srgbClr val="FFFF00"/>
                </a:highlight>
              </a:rPr>
              <a:t>Structure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algorithm.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F68F-00B7-4403-B433-65AC2BDE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6B33E3E-5060-4E29-AE66-C0C40C406D12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5AB9-51D4-410F-A9DF-11D87C98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0AEA-7E61-4653-93E5-45075558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184503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 dirty="0"/>
              <a:t>Feistel Structure </a:t>
            </a:r>
            <a:br>
              <a:rPr lang="en-US" sz="3700" dirty="0"/>
            </a:br>
            <a:r>
              <a:rPr lang="en-US" sz="3700" i="1" dirty="0"/>
              <a:t>Encryption and </a:t>
            </a:r>
            <a:r>
              <a:rPr lang="en-US" sz="3700" i="1" u="sng" dirty="0"/>
              <a:t>Decryption</a:t>
            </a:r>
            <a:r>
              <a:rPr lang="en-US" sz="3700" i="1" dirty="0"/>
              <a:t> </a:t>
            </a:r>
            <a:endParaRPr lang="en-US" sz="37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7290BCD-81EE-4B35-8471-EBF9AB34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70" y="1861106"/>
            <a:ext cx="4365786" cy="4362714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Blocks</a:t>
            </a:r>
            <a:r>
              <a:rPr lang="en-US" sz="2000" dirty="0"/>
              <a:t> of the plaintext divided to </a:t>
            </a:r>
            <a:r>
              <a:rPr lang="en-US" sz="2000" dirty="0">
                <a:highlight>
                  <a:srgbClr val="FFFF00"/>
                </a:highlight>
              </a:rPr>
              <a:t>two equal halves</a:t>
            </a:r>
            <a:r>
              <a:rPr lang="en-US" sz="2000" dirty="0"/>
              <a:t>. Pad will be added for shorter size block.</a:t>
            </a:r>
          </a:p>
          <a:p>
            <a:r>
              <a:rPr lang="en-US" sz="2000" dirty="0"/>
              <a:t>There is a </a:t>
            </a:r>
            <a:r>
              <a:rPr lang="en-US" sz="2000" dirty="0">
                <a:highlight>
                  <a:srgbClr val="FFFF00"/>
                </a:highlight>
              </a:rPr>
              <a:t>master</a:t>
            </a:r>
            <a:r>
              <a:rPr lang="en-US" sz="2000" dirty="0"/>
              <a:t> key, which will be used for </a:t>
            </a:r>
            <a:r>
              <a:rPr lang="en-US" sz="2000" dirty="0">
                <a:highlight>
                  <a:srgbClr val="FFFF00"/>
                </a:highlight>
              </a:rPr>
              <a:t>generating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subkeys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Right</a:t>
            </a:r>
            <a:r>
              <a:rPr lang="en-US" sz="2000" dirty="0"/>
              <a:t> side will be </a:t>
            </a:r>
            <a:r>
              <a:rPr lang="en-US" sz="2000" dirty="0">
                <a:highlight>
                  <a:srgbClr val="FFFF00"/>
                </a:highlight>
              </a:rPr>
              <a:t>added</a:t>
            </a:r>
            <a:r>
              <a:rPr lang="en-US" sz="2000" dirty="0"/>
              <a:t> to a </a:t>
            </a:r>
            <a:r>
              <a:rPr lang="en-US" sz="2000" dirty="0">
                <a:highlight>
                  <a:srgbClr val="FFFF00"/>
                </a:highlight>
              </a:rPr>
              <a:t>predefined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function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Swapping</a:t>
            </a:r>
            <a:r>
              <a:rPr lang="en-US" sz="2000" dirty="0"/>
              <a:t> right with left and start new round.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C43495-105C-4B11-908A-F82310B1E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4111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E2740-C68E-443E-A80D-E59427A5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1856" y="635635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A532908-6AB3-4C41-8255-613027ABB8C7}" type="datetime3">
              <a:rPr lang="en-US" smtClean="0">
                <a:solidFill>
                  <a:srgbClr val="FFFFFF"/>
                </a:solidFill>
              </a:rPr>
              <a:t>27 October 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6F73-4F8E-446C-A6FF-95FA4075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66AB525-58D3-4536-B499-CC93BCB052FD}" type="slidenum">
              <a:rPr lang="en-US" smtClean="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F171-D091-ED20-E87D-546C1921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728-29C1-4A91-B220-6746F688BDF8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0A52-7F70-EA96-B334-9F0C84D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BFD16-88FA-6247-DB7F-8607147FBE20}"/>
              </a:ext>
            </a:extLst>
          </p:cNvPr>
          <p:cNvSpPr txBox="1"/>
          <p:nvPr/>
        </p:nvSpPr>
        <p:spPr>
          <a:xfrm>
            <a:off x="838200" y="1851645"/>
            <a:ext cx="107806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00" dirty="0"/>
              <a:t>Next Class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09159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Data Encryption Standard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(DES) is</a:t>
            </a:r>
            <a:r>
              <a:rPr lang="en-US" dirty="0"/>
              <a:t> a block cipher, meaning a </a:t>
            </a:r>
            <a:r>
              <a:rPr lang="en-US" b="1" dirty="0"/>
              <a:t>cryptographic</a:t>
            </a:r>
            <a:r>
              <a:rPr lang="en-US" dirty="0"/>
              <a:t> key and </a:t>
            </a:r>
            <a:r>
              <a:rPr lang="en-US" b="1" dirty="0"/>
              <a:t>algorithm</a:t>
            </a:r>
            <a:r>
              <a:rPr lang="en-US" dirty="0"/>
              <a:t> are applied to a block of </a:t>
            </a:r>
            <a:r>
              <a:rPr lang="en-US" b="1" dirty="0"/>
              <a:t>data</a:t>
            </a:r>
            <a:r>
              <a:rPr lang="en-US" dirty="0"/>
              <a:t> simultaneously rather than one bit at a time.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symmetric-key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block cipher published in 1973 by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Institute of Standards and Technology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(NIST), as a proposal.</a:t>
            </a:r>
          </a:p>
          <a:p>
            <a:pPr lvl="1" algn="just"/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has been accepted by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 draft of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Information Processing Standard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(FIPS), in March 1975 .</a:t>
            </a:r>
          </a:p>
          <a:p>
            <a:pPr lvl="1" algn="just"/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the draft was criticized, in 1977 the draft has been published.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39BC-F54F-464D-AFC7-B6F8EC55AD34}" type="datetime3">
              <a:rPr lang="en-US" smtClean="0"/>
              <a:t>27 October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A2F-4F4A-48D9-B47B-3629FCD5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sv-SE" dirty="0"/>
              <a:t>DES Principal Desing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2DF3FA-34A2-40CE-86A4-D104EFFE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1"/>
            <a:ext cx="3990125" cy="3216812"/>
          </a:xfrm>
        </p:spPr>
        <p:txBody>
          <a:bodyPr>
            <a:normAutofit/>
          </a:bodyPr>
          <a:lstStyle/>
          <a:p>
            <a:pPr marL="465138" indent="-465138"/>
            <a:r>
              <a:rPr lang="sv-SE" sz="1800" dirty="0"/>
              <a:t>Block size is 64-bit. (Plaintext size)</a:t>
            </a:r>
          </a:p>
          <a:p>
            <a:pPr marL="465138" indent="-465138"/>
            <a:r>
              <a:rPr lang="sv-SE" sz="1800" dirty="0"/>
              <a:t>Number of rounds is 16.</a:t>
            </a:r>
          </a:p>
          <a:p>
            <a:pPr marL="465138" indent="-465138"/>
            <a:r>
              <a:rPr lang="sv-SE" sz="1800" dirty="0"/>
              <a:t>Master key size is 64-bit.</a:t>
            </a:r>
          </a:p>
          <a:p>
            <a:pPr marL="465138" indent="-465138"/>
            <a:r>
              <a:rPr lang="sv-SE" sz="1800" dirty="0"/>
              <a:t>Number of sub-keys is 16.</a:t>
            </a:r>
          </a:p>
          <a:p>
            <a:pPr marL="465138" indent="-465138"/>
            <a:r>
              <a:rPr lang="sv-SE" sz="1800" dirty="0"/>
              <a:t>The size of sub-key is 48-bit.</a:t>
            </a:r>
          </a:p>
          <a:p>
            <a:pPr marL="465138" indent="-465138"/>
            <a:r>
              <a:rPr lang="sv-SE" sz="1800" dirty="0"/>
              <a:t>Output is 64-bit size. (Ciphertext)</a:t>
            </a:r>
          </a:p>
          <a:p>
            <a:pPr marL="465138" indent="-465138"/>
            <a:endParaRPr lang="sv-SE" sz="1800" dirty="0"/>
          </a:p>
          <a:p>
            <a:pPr marL="465138" indent="-465138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30EC-35B3-4D2F-827F-92BCD45B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1856" y="635635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83624E0-2CEC-45C8-A85F-74296D9B4B5C}" type="datetime3">
              <a:rPr lang="en-US" smtClean="0">
                <a:solidFill>
                  <a:srgbClr val="FFFFFF"/>
                </a:solidFill>
              </a:rPr>
              <a:t>27 October 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9994-C010-47C8-88E3-AC90D249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66AB525-58D3-4536-B499-CC93BCB052F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317CC-8F8E-4DFD-8CCA-8F3A5AA321EC}"/>
              </a:ext>
            </a:extLst>
          </p:cNvPr>
          <p:cNvGrpSpPr/>
          <p:nvPr/>
        </p:nvGrpSpPr>
        <p:grpSpPr>
          <a:xfrm>
            <a:off x="4639056" y="10"/>
            <a:ext cx="7552944" cy="6857990"/>
            <a:chOff x="4639056" y="10"/>
            <a:chExt cx="7552944" cy="68579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F98524-B426-4FD1-9158-5A8C70FEC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38"/>
            <a:stretch/>
          </p:blipFill>
          <p:spPr>
            <a:xfrm>
              <a:off x="4639056" y="10"/>
              <a:ext cx="7552944" cy="6857990"/>
            </a:xfrm>
            <a:prstGeom prst="rect">
              <a:avLst/>
            </a:prstGeom>
            <a:effectLst/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8AB2E4-25BC-49B3-90E4-285156426EFC}"/>
                </a:ext>
              </a:extLst>
            </p:cNvPr>
            <p:cNvSpPr txBox="1"/>
            <p:nvPr/>
          </p:nvSpPr>
          <p:spPr>
            <a:xfrm>
              <a:off x="10874324" y="3179298"/>
              <a:ext cx="13176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64-bit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94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altLang="en-US" dirty="0"/>
              <a:t>DES Structure </a:t>
            </a:r>
            <a:r>
              <a:rPr lang="en-US" altLang="en-US" i="1" dirty="0"/>
              <a:t>Encryption 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altLang="en-US" sz="1800"/>
              <a:t>Has two </a:t>
            </a:r>
            <a:r>
              <a:rPr lang="en-US" altLang="en-US" sz="1800" i="1"/>
              <a:t>P-box</a:t>
            </a:r>
            <a:r>
              <a:rPr lang="en-US" altLang="en-US" sz="1800"/>
              <a:t>es:</a:t>
            </a:r>
          </a:p>
          <a:p>
            <a:pPr lvl="1"/>
            <a:r>
              <a:rPr lang="en-US" altLang="en-US" sz="1800"/>
              <a:t>Initial and final permutation.</a:t>
            </a:r>
          </a:p>
          <a:p>
            <a:pPr lvl="1"/>
            <a:r>
              <a:rPr lang="en-US" altLang="en-US" sz="1800"/>
              <a:t>Each is inverse to the other.</a:t>
            </a:r>
          </a:p>
          <a:p>
            <a:pPr marL="457200" lvl="1" indent="0">
              <a:buNone/>
            </a:pPr>
            <a:endParaRPr lang="en-US" altLang="en-US" sz="1800"/>
          </a:p>
          <a:p>
            <a:r>
              <a:rPr lang="en-US" altLang="en-US" sz="1800"/>
              <a:t>Has 16 rounding or (S-box).</a:t>
            </a:r>
          </a:p>
          <a:p>
            <a:endParaRPr lang="en-US" altLang="en-US" sz="1800"/>
          </a:p>
          <a:p>
            <a:r>
              <a:rPr lang="en-US" altLang="en-US" sz="1800"/>
              <a:t>Accepts 64-bit Plaintext.</a:t>
            </a:r>
          </a:p>
          <a:p>
            <a:endParaRPr lang="en-US" altLang="en-US" sz="1800"/>
          </a:p>
          <a:p>
            <a:r>
              <a:rPr lang="en-US" altLang="en-US" sz="1800"/>
              <a:t>Has 56-bit cipher key, 48-bit used.</a:t>
            </a:r>
          </a:p>
          <a:p>
            <a:pPr lvl="1"/>
            <a:r>
              <a:rPr lang="en-US" altLang="en-US" sz="1800"/>
              <a:t>Based on some predefined algorithms.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856" y="635635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ADF7295-8B47-4B63-8AF2-D5D4FF8F8763}" type="datetime3">
              <a:rPr lang="en-US" altLang="en-US" smtClean="0">
                <a:solidFill>
                  <a:srgbClr val="FFFFFF"/>
                </a:solidFill>
              </a:rPr>
              <a:t>27 October 2025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CA1DE-3F6F-437D-9A17-3D0F5608D4DE}"/>
              </a:ext>
            </a:extLst>
          </p:cNvPr>
          <p:cNvGrpSpPr/>
          <p:nvPr/>
        </p:nvGrpSpPr>
        <p:grpSpPr>
          <a:xfrm>
            <a:off x="4639055" y="-249697"/>
            <a:ext cx="8063153" cy="6857990"/>
            <a:chOff x="4639055" y="-249697"/>
            <a:chExt cx="8221837" cy="6857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88311F-CB2F-42A7-8611-2A676B158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-1303"/>
            <a:stretch>
              <a:fillRect/>
            </a:stretch>
          </p:blipFill>
          <p:spPr>
            <a:xfrm>
              <a:off x="4639055" y="-249697"/>
              <a:ext cx="8221837" cy="6857990"/>
            </a:xfrm>
            <a:prstGeom prst="rect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2E1261-68A8-4C56-B529-B560D707CAD3}"/>
                </a:ext>
              </a:extLst>
            </p:cNvPr>
            <p:cNvSpPr txBox="1"/>
            <p:nvPr/>
          </p:nvSpPr>
          <p:spPr>
            <a:xfrm>
              <a:off x="10884458" y="2438400"/>
              <a:ext cx="13176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64-bit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64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A9ACC-159A-4D6F-BFDD-534DFE17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15" y="170602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Class Objectives</a:t>
            </a:r>
          </a:p>
        </p:txBody>
      </p:sp>
      <p:pic>
        <p:nvPicPr>
          <p:cNvPr id="36" name="Graphic 35" descr="Encryption">
            <a:extLst>
              <a:ext uri="{FF2B5EF4-FFF2-40B4-BE49-F238E27FC236}">
                <a16:creationId xmlns:a16="http://schemas.microsoft.com/office/drawing/2014/main" id="{7B281F7D-AEFF-D679-D87F-6F723B35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53EB74-E9E0-4950-A12E-491CF4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491344"/>
            <a:ext cx="5568026" cy="45696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class, you should be able to: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distinction between stream ciphers and block ciphers.</a:t>
            </a:r>
          </a:p>
          <a:p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an overview of the Feistel cipher and explain how decryption is the inverse of encryption.</a:t>
            </a:r>
          </a:p>
          <a:p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an overview of Data Encryption Standard (DES).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F485-53AA-4040-917E-626E001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A07FA6-D624-4189-A667-414B7993EFBC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8E2F-9D15-4C56-88D9-FF130DD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5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02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DES Structure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i="1" dirty="0">
                <a:solidFill>
                  <a:schemeClr val="bg1"/>
                </a:solidFill>
              </a:rPr>
              <a:t> (P-box )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map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3" y="1387388"/>
            <a:ext cx="6250769" cy="3922357"/>
          </a:xfrm>
          <a:prstGeom prst="rect">
            <a:avLst/>
          </a:prstGeom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8566" y="1483362"/>
            <a:ext cx="4593020" cy="3826384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P-box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es: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permutation.</a:t>
            </a: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is inverse to the other.</a:t>
            </a:r>
          </a:p>
          <a:p>
            <a:pPr marL="457200" lvl="1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applied directly on 64 bit of the plaintext.</a:t>
            </a:r>
          </a:p>
          <a:p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keyless.</a:t>
            </a:r>
          </a:p>
          <a:p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role of hardware in encryption process.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25132" y="6356350"/>
            <a:ext cx="1064287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028" y="6356350"/>
            <a:ext cx="1786981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D34457F-6FA2-4AD9-A63B-6978664EC3F4}" type="datetime3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October 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8EDD8-1F9A-4BD8-B6B4-D363893EADF1}"/>
              </a:ext>
            </a:extLst>
          </p:cNvPr>
          <p:cNvSpPr txBox="1"/>
          <p:nvPr/>
        </p:nvSpPr>
        <p:spPr>
          <a:xfrm>
            <a:off x="649564" y="159922"/>
            <a:ext cx="1019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Permutation</a:t>
            </a:r>
          </a:p>
        </p:txBody>
      </p:sp>
    </p:spTree>
    <p:extLst>
      <p:ext uri="{BB962C8B-B14F-4D97-AF65-F5344CB8AC3E}">
        <p14:creationId xmlns:p14="http://schemas.microsoft.com/office/powerpoint/2010/main" val="251498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74E1-DF0B-40A9-A738-FDB933E8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0" y="228540"/>
            <a:ext cx="10515600" cy="825046"/>
          </a:xfrm>
        </p:spPr>
        <p:txBody>
          <a:bodyPr/>
          <a:lstStyle/>
          <a:p>
            <a:r>
              <a:rPr lang="en-US" dirty="0"/>
              <a:t>DES Structure / P-Box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0100-D738-4A0B-8F18-CC947718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765BD-40E1-4F38-A574-97DD5F331F0E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October 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A4CB-1734-43E8-919D-49E88587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AB525-58D3-4536-B499-CC93BCB052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F5AE4-834F-4ED9-AC81-38A5419F49DC}"/>
              </a:ext>
            </a:extLst>
          </p:cNvPr>
          <p:cNvSpPr txBox="1"/>
          <p:nvPr/>
        </p:nvSpPr>
        <p:spPr>
          <a:xfrm>
            <a:off x="3906244" y="1187403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Plaintext with size = 64-bit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0757B0-BF4A-48D6-A2A9-33A4041B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36" y="3145088"/>
            <a:ext cx="2560728" cy="2525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1147E7-9A87-4AA2-A666-5F17158F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0" y="1629620"/>
            <a:ext cx="10651529" cy="5135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8A4EF3-D904-4956-8E86-01E2E25FB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8" y="2323738"/>
            <a:ext cx="10639251" cy="51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45A52-E6AF-4733-A09C-5F47F207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846" y="3136722"/>
            <a:ext cx="2560728" cy="2525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B2708-B87F-B258-51AF-10C55F283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425" y="3461466"/>
            <a:ext cx="2560729" cy="22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DBE55-2F45-4EE3-8AA6-18BB724E7F95}" type="datetime3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October 2025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8925"/>
            <a:ext cx="8229600" cy="822325"/>
          </a:xfrm>
        </p:spPr>
        <p:txBody>
          <a:bodyPr>
            <a:normAutofit/>
          </a:bodyPr>
          <a:lstStyle/>
          <a:p>
            <a:r>
              <a:rPr lang="en-US" altLang="en-US" dirty="0"/>
              <a:t>DES Structure </a:t>
            </a:r>
            <a:r>
              <a:rPr lang="en-US" altLang="en-US" i="1" dirty="0"/>
              <a:t>Encryption 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8" y="1689100"/>
            <a:ext cx="4848225" cy="4667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2362200"/>
            <a:ext cx="1752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77122" y="5410200"/>
            <a:ext cx="1685279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819400"/>
            <a:ext cx="133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399" y="5410200"/>
            <a:ext cx="133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505200"/>
            <a:ext cx="185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going on inside the rounds?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3455636" y="2819400"/>
            <a:ext cx="659165" cy="2425700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F39-2A1E-452F-996D-F9D6C4231824}" type="datetime3">
              <a:rPr lang="en-US" altLang="en-US" smtClean="0"/>
              <a:t>27 October 2025</a:t>
            </a:fld>
            <a:endParaRPr lang="en-US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27" y="52386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DES Structure </a:t>
            </a:r>
            <a:br>
              <a:rPr lang="en-US" altLang="en-US" dirty="0"/>
            </a:br>
            <a:r>
              <a:rPr lang="en-US" altLang="en-US" i="1" u="sng" dirty="0"/>
              <a:t>Encryption / Rounds</a:t>
            </a:r>
            <a:endParaRPr lang="en-US" alt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469606" y="1347786"/>
                <a:ext cx="5212352" cy="4873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input to the rounds will be divided into two parts (Left and Right).</a:t>
                </a:r>
              </a:p>
              <a:p>
                <a:pPr algn="just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round has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Swapper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Mixer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processes.</a:t>
                </a:r>
              </a:p>
              <a:p>
                <a:pPr algn="just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just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Swapper inverted the right half of the plaintext with left half.</a:t>
                </a:r>
              </a:p>
              <a:p>
                <a:pPr algn="just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just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Mixer uses a 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Function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mix the first half of plaintext with a sub-key.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6" y="1347786"/>
                <a:ext cx="5212352" cy="4873626"/>
              </a:xfrm>
              <a:prstGeom prst="rect">
                <a:avLst/>
              </a:prstGeom>
              <a:blipFill>
                <a:blip r:embed="rId3"/>
                <a:stretch>
                  <a:fillRect l="-1520" t="-1000" r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42" y="842111"/>
            <a:ext cx="5212352" cy="54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2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407E-1448-41C7-B1BD-79E938B61C40}" type="datetime3">
              <a:rPr lang="en-US" altLang="en-US" smtClean="0"/>
              <a:t>27 October 2025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7827" y="70972"/>
                <a:ext cx="8229600" cy="1295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en-US" dirty="0"/>
                  <a:t>DES Structure </a:t>
                </a:r>
                <a:br>
                  <a:rPr lang="en-US" altLang="en-US" dirty="0"/>
                </a:br>
                <a:r>
                  <a:rPr lang="en-US" altLang="en-US" i="1" u="sng" dirty="0"/>
                  <a:t>…/ Rounds/</a:t>
                </a:r>
                <a:r>
                  <a:rPr lang="en-US" u="sng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7827" y="70972"/>
                <a:ext cx="8229600" cy="1295400"/>
              </a:xfrm>
              <a:blipFill>
                <a:blip r:embed="rId3"/>
                <a:stretch>
                  <a:fillRect l="-2593" t="-943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5953" y="1424548"/>
            <a:ext cx="5212352" cy="487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Called the DSE function.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hart of the DES structure.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applying a 48-bit key to the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32-bit input.  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gives at output 32 bit.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comes in different steps.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03" y="1752601"/>
            <a:ext cx="3600450" cy="37623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2667000"/>
            <a:ext cx="1752600" cy="1219200"/>
          </a:xfrm>
          <a:prstGeom prst="ellipse">
            <a:avLst/>
          </a:prstGeom>
          <a:solidFill>
            <a:srgbClr val="FFC000">
              <a:alpha val="25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CDC6-0C21-4F9C-95A5-F7C919D2156E}" type="datetime3">
              <a:rPr lang="en-US" altLang="en-US" smtClean="0"/>
              <a:t>27 October 2025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81000" y="103603"/>
                <a:ext cx="8229600" cy="1295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en-US" dirty="0"/>
                  <a:t>DES Structure </a:t>
                </a:r>
                <a:br>
                  <a:rPr lang="en-US" altLang="en-US" dirty="0"/>
                </a:br>
                <a:r>
                  <a:rPr lang="en-US" altLang="en-US" i="1" u="sng" dirty="0"/>
                  <a:t>…/ …/</a:t>
                </a:r>
                <a:r>
                  <a:rPr lang="en-US" u="sng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𝑠𝑡𝑒𝑝𝑠</m:t>
                    </m:r>
                  </m:oMath>
                </a14:m>
                <a:endParaRPr lang="en-US" altLang="en-US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103603"/>
                <a:ext cx="8229600" cy="1295400"/>
              </a:xfrm>
              <a:blipFill>
                <a:blip r:embed="rId3"/>
                <a:stretch>
                  <a:fillRect l="-2667" t="-8962" b="-1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2562" y="1482724"/>
            <a:ext cx="5056484" cy="487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steps are occurred in the DES Function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D-box.</a:t>
            </a:r>
          </a:p>
          <a:p>
            <a:pPr lvl="1"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Whitener XOR</a:t>
            </a:r>
          </a:p>
          <a:p>
            <a:pPr lvl="1"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S-Box</a:t>
            </a:r>
          </a:p>
          <a:p>
            <a:pPr lvl="1"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D-box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730283"/>
            <a:ext cx="4572001" cy="48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4975-D30E-4EE0-B189-23A66FD7A2CA}" type="datetime3">
              <a:rPr lang="en-US" altLang="en-US" smtClean="0"/>
              <a:t>27 October 2025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118665" y="187325"/>
                <a:ext cx="8229600" cy="9302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𝐸𝑥𝑝𝑎𝑛𝑠𝑖𝑜𝑛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18665" y="187325"/>
                <a:ext cx="8229600" cy="9302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16451" y="1482724"/>
            <a:ext cx="8470549" cy="187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070C0"/>
                </a:solidFill>
              </a:rPr>
              <a:t>Why is Expansion needed?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Input to the round steps has 32 bits size, the Key has 48 bits. So, expansion needed.</a:t>
            </a: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347117"/>
            <a:ext cx="5029200" cy="27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59AD-0A82-4FE4-8897-BC5C3E486CC7}" type="datetime3">
              <a:rPr lang="en-US" altLang="en-US" smtClean="0"/>
              <a:t>27 October 2025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0"/>
                <a:ext cx="8229600" cy="9302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𝐸𝑥𝑝𝑎𝑛𝑠𝑖𝑜𝑛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9302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16450" y="1482724"/>
            <a:ext cx="4023818" cy="217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070C0"/>
                </a:solidFill>
              </a:rPr>
              <a:t>Input will be divided into 8  four-bit sections.</a:t>
            </a:r>
          </a:p>
          <a:p>
            <a:pPr algn="just"/>
            <a:r>
              <a:rPr lang="en-US" dirty="0">
                <a:solidFill>
                  <a:srgbClr val="0070C0"/>
                </a:solidFill>
              </a:rPr>
              <a:t>Each 4-bit section expends to 6 bits section.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lvl="1" algn="just"/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4357772"/>
            <a:ext cx="8782050" cy="1776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41" t="11495" r="6010" b="5875"/>
          <a:stretch>
            <a:fillRect/>
          </a:stretch>
        </p:blipFill>
        <p:spPr>
          <a:xfrm>
            <a:off x="6653947" y="1206500"/>
            <a:ext cx="3721603" cy="2875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E0D8EA-6900-4138-3FAE-61F7B97C2FDD}"/>
              </a:ext>
            </a:extLst>
          </p:cNvPr>
          <p:cNvSpPr txBox="1"/>
          <p:nvPr/>
        </p:nvSpPr>
        <p:spPr>
          <a:xfrm>
            <a:off x="7438988" y="842792"/>
            <a:ext cx="279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Expansion D-Box</a:t>
            </a:r>
          </a:p>
        </p:txBody>
      </p:sp>
    </p:spTree>
    <p:extLst>
      <p:ext uri="{BB962C8B-B14F-4D97-AF65-F5344CB8AC3E}">
        <p14:creationId xmlns:p14="http://schemas.microsoft.com/office/powerpoint/2010/main" val="91889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Whitener XOR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AC2E-0612-46BD-B776-8AC4481124D7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600201"/>
            <a:ext cx="4648200" cy="45259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20469" y="2957512"/>
            <a:ext cx="2447778" cy="1043782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468247" y="3653629"/>
            <a:ext cx="838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6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S-Boxes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C372-F365-4817-9748-57A8D3D989A9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600201"/>
            <a:ext cx="4648200" cy="45259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76711" y="3653629"/>
            <a:ext cx="2447778" cy="1043782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468247" y="3653629"/>
            <a:ext cx="838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0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6972-78D0-4D02-AB0F-D632A34C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D1B9-AAC4-45AF-8465-BC0595040723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271-482D-4BED-9C49-DE3E0081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525-58D3-4536-B499-CC93BCB052FD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DCB37-EDAB-A3B1-66CB-C32857779611}"/>
              </a:ext>
            </a:extLst>
          </p:cNvPr>
          <p:cNvGrpSpPr/>
          <p:nvPr/>
        </p:nvGrpSpPr>
        <p:grpSpPr>
          <a:xfrm>
            <a:off x="5310808" y="1689651"/>
            <a:ext cx="6042992" cy="2435087"/>
            <a:chOff x="436098" y="478764"/>
            <a:chExt cx="9706708" cy="4205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9A637D-B8A6-4759-AD3B-5C1FDE43BCB6}"/>
                </a:ext>
              </a:extLst>
            </p:cNvPr>
            <p:cNvSpPr/>
            <p:nvPr/>
          </p:nvSpPr>
          <p:spPr>
            <a:xfrm>
              <a:off x="2630658" y="2489982"/>
              <a:ext cx="5317588" cy="21945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Encryption System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0041B4E-6D02-4146-B747-BFBD689AFA0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436098" y="3587262"/>
              <a:ext cx="219456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4DD89A-3924-468F-8021-644EB5976657}"/>
                </a:ext>
              </a:extLst>
            </p:cNvPr>
            <p:cNvCxnSpPr>
              <a:cxnSpLocks/>
            </p:cNvCxnSpPr>
            <p:nvPr/>
          </p:nvCxnSpPr>
          <p:spPr>
            <a:xfrm>
              <a:off x="7948246" y="3587262"/>
              <a:ext cx="219456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A4548-D321-4C9D-8B2A-44845680B93D}"/>
                </a:ext>
              </a:extLst>
            </p:cNvPr>
            <p:cNvSpPr txBox="1"/>
            <p:nvPr/>
          </p:nvSpPr>
          <p:spPr>
            <a:xfrm>
              <a:off x="604911" y="3024554"/>
              <a:ext cx="174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Plaintext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F79E37-6593-4AC4-BCB4-97BC84809C57}"/>
                </a:ext>
              </a:extLst>
            </p:cNvPr>
            <p:cNvSpPr txBox="1"/>
            <p:nvPr/>
          </p:nvSpPr>
          <p:spPr>
            <a:xfrm>
              <a:off x="7939639" y="2755991"/>
              <a:ext cx="2194561" cy="63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Ciphertext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499AF43C-D9DF-4423-97BF-998347386362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3348111" y="998806"/>
              <a:ext cx="1941341" cy="1491176"/>
            </a:xfrm>
            <a:prstGeom prst="bentConnector2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3B65CB-1AEF-425B-A520-324D051FDC58}"/>
                </a:ext>
              </a:extLst>
            </p:cNvPr>
            <p:cNvSpPr txBox="1"/>
            <p:nvPr/>
          </p:nvSpPr>
          <p:spPr>
            <a:xfrm>
              <a:off x="3446584" y="478764"/>
              <a:ext cx="174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Key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B786F2-A4D3-F394-BBB1-3B2D2AE6DFB7}"/>
              </a:ext>
            </a:extLst>
          </p:cNvPr>
          <p:cNvSpPr txBox="1"/>
          <p:nvPr/>
        </p:nvSpPr>
        <p:spPr>
          <a:xfrm>
            <a:off x="462963" y="2223304"/>
            <a:ext cx="457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70707"/>
                </a:solidFill>
                <a:latin typeface="PalatinoETW02-Roman"/>
              </a:rPr>
              <a:t>The content of this class:</a:t>
            </a:r>
            <a:br>
              <a:rPr lang="sv-SE" dirty="0"/>
            </a:br>
            <a:endParaRPr lang="sv-SE" dirty="0"/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70707"/>
                </a:solidFill>
                <a:latin typeface="PalatinoETW02-Roman"/>
              </a:rPr>
              <a:t>To illustrate the principles of modern symmetric ciphers.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>
              <a:solidFill>
                <a:srgbClr val="070707"/>
              </a:solidFill>
              <a:latin typeface="PalatinoETW02-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070707"/>
                </a:solidFill>
                <a:latin typeface="PalatinoETW02-Roman"/>
              </a:rPr>
              <a:t>The focus will be on the Data Encryption Ciphering (DEC).</a:t>
            </a:r>
            <a:br>
              <a:rPr lang="sv-S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9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9372" y="0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372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S-boxes are doing real mixing. (Confusion).</a:t>
            </a:r>
          </a:p>
          <a:p>
            <a:r>
              <a:rPr lang="en-US" dirty="0">
                <a:solidFill>
                  <a:schemeClr val="tx2"/>
                </a:solidFill>
              </a:rPr>
              <a:t>DSE has 8 S-boxes, each.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Has 6 inputs and 4 outputs.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628A-CC40-4F23-81EE-4208DFA520C9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3048002"/>
            <a:ext cx="8620125" cy="28289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81200" y="3733800"/>
            <a:ext cx="1219200" cy="1066800"/>
          </a:xfrm>
          <a:prstGeom prst="ellipse">
            <a:avLst/>
          </a:prstGeom>
          <a:solidFill>
            <a:srgbClr val="FFFF00">
              <a:alpha val="16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2819401" y="4800600"/>
            <a:ext cx="82488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3166" y="5257801"/>
            <a:ext cx="2922235" cy="646331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the process is going on inside each </a:t>
            </a:r>
            <a:r>
              <a:rPr lang="en-US" i="1" dirty="0"/>
              <a:t>S-boxes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76784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7678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91000" cy="83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For each </a:t>
            </a:r>
            <a:r>
              <a:rPr lang="en-US" i="1" dirty="0">
                <a:solidFill>
                  <a:schemeClr val="tx2"/>
                </a:solidFill>
              </a:rPr>
              <a:t>S-box</a:t>
            </a:r>
            <a:r>
              <a:rPr lang="en-US" dirty="0">
                <a:solidFill>
                  <a:schemeClr val="tx2"/>
                </a:solidFill>
              </a:rPr>
              <a:t>, we have a truth table.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6590-2CB8-4228-825D-F41D12145773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99" y="2209801"/>
            <a:ext cx="3911913" cy="276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536" y="2625475"/>
            <a:ext cx="4936562" cy="18192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505092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The truth table for </a:t>
            </a:r>
            <a:r>
              <a:rPr lang="en-US" i="1" dirty="0">
                <a:solidFill>
                  <a:schemeClr val="tx2"/>
                </a:solidFill>
              </a:rPr>
              <a:t>S-box 1 is differ from others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There is no similar truth table among the eight boxes.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𝑏𝑜𝑥𝑒𝑠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775" y="1600200"/>
            <a:ext cx="8675625" cy="838200"/>
          </a:xfrm>
        </p:spPr>
        <p:txBody>
          <a:bodyPr>
            <a:normAutofit/>
          </a:bodyPr>
          <a:lstStyle/>
          <a:p>
            <a:r>
              <a:rPr lang="en-US" dirty="0"/>
              <a:t>Use the S-box below to get the output of the  </a:t>
            </a:r>
            <a:r>
              <a:rPr lang="en-US" b="1" dirty="0"/>
              <a:t>110001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19B-FCCC-486D-AF3B-DF0FD2F9944C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43" y="2219326"/>
            <a:ext cx="8463464" cy="18192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94763" y="4337050"/>
            <a:ext cx="8675625" cy="2019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bit is (1) and the 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bit is (1), so the row is 11 which means (3)</a:t>
            </a:r>
          </a:p>
          <a:p>
            <a:r>
              <a:rPr lang="en-US" dirty="0">
                <a:solidFill>
                  <a:schemeClr val="tx1"/>
                </a:solidFill>
              </a:rPr>
              <a:t>The rest of the bits are (1000) which means (8).</a:t>
            </a:r>
          </a:p>
          <a:p>
            <a:r>
              <a:rPr lang="en-US" dirty="0">
                <a:solidFill>
                  <a:schemeClr val="tx1"/>
                </a:solidFill>
              </a:rPr>
              <a:t>The box with index (3,8) has a value of (05).</a:t>
            </a:r>
          </a:p>
          <a:p>
            <a:r>
              <a:rPr lang="en-US" dirty="0">
                <a:solidFill>
                  <a:schemeClr val="tx1"/>
                </a:solidFill>
              </a:rPr>
              <a:t>Converting (05) to binary, it will be (0101).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2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D-Box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F525-E39F-4BA2-9279-340A26E480F3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600201"/>
            <a:ext cx="4648200" cy="45259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1828" y="4431326"/>
            <a:ext cx="2516419" cy="1050301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468247" y="3653629"/>
            <a:ext cx="838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7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8229600" cy="13716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𝑆𝑡𝑟𝑎𝑖𝑔h𝑡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𝑃𝑒𝑟𝑚𝑢𝑡𝑎𝑡𝑖𝑜𝑛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1371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654" y="1262576"/>
            <a:ext cx="8675625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is the final stage of DES function. Sometimes called as Final Permutation.</a:t>
            </a:r>
          </a:p>
          <a:p>
            <a:r>
              <a:rPr lang="en-US" dirty="0"/>
              <a:t>It is the 32 bits input / 32 bites output permutation operation.</a:t>
            </a:r>
          </a:p>
          <a:p>
            <a:r>
              <a:rPr lang="en-US" dirty="0"/>
              <a:t>It follows a straight permutation truth table, as shown below: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ACC1-DD6D-4F4A-BAB5-6606AB9D2F0D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22" t="6897" r="1748" b="10345"/>
          <a:stretch/>
        </p:blipFill>
        <p:spPr>
          <a:xfrm>
            <a:off x="2966212" y="3200400"/>
            <a:ext cx="6248400" cy="18288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72654" y="5181601"/>
            <a:ext cx="8675625" cy="93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According to the above table,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bit of the input will be the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bit of the output.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D-Box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8229600" cy="1219200"/>
              </a:xfr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06A8-32B1-4E83-926A-06BE2EC788A9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4648200" cy="51323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03827" y="4656750"/>
            <a:ext cx="2516419" cy="1050301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DC25F-E1F8-F03E-1D9B-E2DF638A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366" y="1219200"/>
            <a:ext cx="3870434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/>
              <a:t>Key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86" y="1066800"/>
            <a:ext cx="5186685" cy="5213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First step is Parity drop: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Removing the parity bit. (if Available).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Do permutation according to a give table.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Output of the 64 bits input becomes 56 bits.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Divide the 56 bits into two parts, each 28 bits.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Left part and right part.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Do left bit shifting.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Given permutation / compression table, do permutation to reduce the size to 48 bits.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481B-A310-40A3-AD35-A0095C71B2B7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Key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8" y="136525"/>
            <a:ext cx="4863274" cy="59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ft circular shift">
            <a:extLst>
              <a:ext uri="{FF2B5EF4-FFF2-40B4-BE49-F238E27FC236}">
                <a16:creationId xmlns:a16="http://schemas.microsoft.com/office/drawing/2014/main" id="{B11570BA-813E-8B5E-3699-4448D37C9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30287"/>
          <a:stretch/>
        </p:blipFill>
        <p:spPr bwMode="auto">
          <a:xfrm>
            <a:off x="5413689" y="2830363"/>
            <a:ext cx="2478718" cy="20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73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A2F-4F4A-48D9-B47B-3629FCD5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DES Structure / Key generation</a:t>
            </a:r>
            <a:br>
              <a:rPr lang="sv-SE" dirty="0"/>
            </a:br>
            <a:r>
              <a:rPr lang="sv-SE" dirty="0"/>
              <a:t>Dropping Parity Bit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30EC-35B3-4D2F-827F-92BCD45B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474166-7E3E-44EC-83F7-62B1A808628F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9994-C010-47C8-88E3-AC90D249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6AB525-58D3-4536-B499-CC93BCB052FD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2" descr="Key Generation">
            <a:extLst>
              <a:ext uri="{FF2B5EF4-FFF2-40B4-BE49-F238E27FC236}">
                <a16:creationId xmlns:a16="http://schemas.microsoft.com/office/drawing/2014/main" id="{8C774F95-0797-4146-A9C7-53B7C7228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6"/>
          <a:stretch/>
        </p:blipFill>
        <p:spPr bwMode="auto">
          <a:xfrm>
            <a:off x="7284071" y="1133743"/>
            <a:ext cx="4929680" cy="30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EF57CF7-92A1-4184-ACB5-6C45861C5075}"/>
              </a:ext>
            </a:extLst>
          </p:cNvPr>
          <p:cNvSpPr/>
          <p:nvPr/>
        </p:nvSpPr>
        <p:spPr>
          <a:xfrm>
            <a:off x="9766083" y="1395798"/>
            <a:ext cx="1885071" cy="768618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24B58EE-1D65-46C2-9E3D-F4CDA8B5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13" y="2180853"/>
            <a:ext cx="3897573" cy="6305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Key with parity bits </a:t>
            </a:r>
          </a:p>
          <a:p>
            <a:pPr marL="0" indent="0" algn="ctr">
              <a:buNone/>
            </a:pPr>
            <a:r>
              <a:rPr lang="en-US" dirty="0"/>
              <a:t>64-bit.</a:t>
            </a:r>
          </a:p>
          <a:p>
            <a:endParaRPr lang="en-US" dirty="0"/>
          </a:p>
        </p:txBody>
      </p:sp>
      <p:sp>
        <p:nvSpPr>
          <p:cNvPr id="24" name="Content Placeholder 26">
            <a:extLst>
              <a:ext uri="{FF2B5EF4-FFF2-40B4-BE49-F238E27FC236}">
                <a16:creationId xmlns:a16="http://schemas.microsoft.com/office/drawing/2014/main" id="{7E22A3F1-DADE-4365-A5EF-BF212EBA7EF7}"/>
              </a:ext>
            </a:extLst>
          </p:cNvPr>
          <p:cNvSpPr txBox="1">
            <a:spLocks/>
          </p:cNvSpPr>
          <p:nvPr/>
        </p:nvSpPr>
        <p:spPr>
          <a:xfrm>
            <a:off x="3869993" y="2164416"/>
            <a:ext cx="4452014" cy="630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Key without parity bits </a:t>
            </a:r>
          </a:p>
          <a:p>
            <a:pPr marL="0" indent="0" algn="ctr">
              <a:buNone/>
            </a:pPr>
            <a:r>
              <a:rPr lang="en-US" dirty="0"/>
              <a:t> 56-bit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4B7E9-1122-4FD1-88A9-959C0922C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937680"/>
            <a:ext cx="2743200" cy="2415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3F839-7196-42C4-9E91-83B6603B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93" y="2934076"/>
            <a:ext cx="4452014" cy="12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4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A2F-4F4A-48D9-B47B-3629FCD5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DES Structure / Key generation</a:t>
            </a:r>
            <a:br>
              <a:rPr lang="sv-SE" dirty="0"/>
            </a:br>
            <a:r>
              <a:rPr lang="sv-SE" dirty="0"/>
              <a:t>Dropping Parity Bit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30EC-35B3-4D2F-827F-92BCD45B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0D3642-E570-4732-B419-F71D4EC926AA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9994-C010-47C8-88E3-AC90D249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6AB525-58D3-4536-B499-CC93BCB052FD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2" descr="Key Generation">
            <a:extLst>
              <a:ext uri="{FF2B5EF4-FFF2-40B4-BE49-F238E27FC236}">
                <a16:creationId xmlns:a16="http://schemas.microsoft.com/office/drawing/2014/main" id="{8C774F95-0797-4146-A9C7-53B7C7228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6"/>
          <a:stretch/>
        </p:blipFill>
        <p:spPr bwMode="auto">
          <a:xfrm>
            <a:off x="7262320" y="0"/>
            <a:ext cx="4929680" cy="30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EF57CF7-92A1-4184-ACB5-6C45861C5075}"/>
              </a:ext>
            </a:extLst>
          </p:cNvPr>
          <p:cNvSpPr/>
          <p:nvPr/>
        </p:nvSpPr>
        <p:spPr>
          <a:xfrm>
            <a:off x="9727160" y="1780107"/>
            <a:ext cx="1885071" cy="768618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24B58EE-1D65-46C2-9E3D-F4CDA8B5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13" y="2180853"/>
            <a:ext cx="3897573" cy="6305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Key with parity bits </a:t>
            </a:r>
          </a:p>
          <a:p>
            <a:pPr marL="0" indent="0" algn="ctr">
              <a:buNone/>
            </a:pPr>
            <a:r>
              <a:rPr lang="en-US" dirty="0"/>
              <a:t>64-bit.</a:t>
            </a:r>
          </a:p>
          <a:p>
            <a:endParaRPr lang="en-US" dirty="0"/>
          </a:p>
        </p:txBody>
      </p:sp>
      <p:sp>
        <p:nvSpPr>
          <p:cNvPr id="24" name="Content Placeholder 26">
            <a:extLst>
              <a:ext uri="{FF2B5EF4-FFF2-40B4-BE49-F238E27FC236}">
                <a16:creationId xmlns:a16="http://schemas.microsoft.com/office/drawing/2014/main" id="{7E22A3F1-DADE-4365-A5EF-BF212EBA7EF7}"/>
              </a:ext>
            </a:extLst>
          </p:cNvPr>
          <p:cNvSpPr txBox="1">
            <a:spLocks/>
          </p:cNvSpPr>
          <p:nvPr/>
        </p:nvSpPr>
        <p:spPr>
          <a:xfrm>
            <a:off x="3869993" y="2164416"/>
            <a:ext cx="4452014" cy="630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Key without parity bits </a:t>
            </a:r>
          </a:p>
          <a:p>
            <a:pPr marL="0" indent="0" algn="ctr">
              <a:buNone/>
            </a:pPr>
            <a:r>
              <a:rPr lang="en-US" dirty="0"/>
              <a:t> 56-bit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4B7E9-1122-4FD1-88A9-959C0922C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937680"/>
            <a:ext cx="2743200" cy="2415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3F839-7196-42C4-9E91-83B6603B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93" y="2934076"/>
            <a:ext cx="4452014" cy="1211239"/>
          </a:xfrm>
          <a:prstGeom prst="rect">
            <a:avLst/>
          </a:prstGeom>
        </p:spPr>
      </p:pic>
      <p:sp>
        <p:nvSpPr>
          <p:cNvPr id="12" name="Content Placeholder 26">
            <a:extLst>
              <a:ext uri="{FF2B5EF4-FFF2-40B4-BE49-F238E27FC236}">
                <a16:creationId xmlns:a16="http://schemas.microsoft.com/office/drawing/2014/main" id="{B4E49CB9-1916-420F-991C-3C4039B350E7}"/>
              </a:ext>
            </a:extLst>
          </p:cNvPr>
          <p:cNvSpPr txBox="1">
            <a:spLocks/>
          </p:cNvSpPr>
          <p:nvPr/>
        </p:nvSpPr>
        <p:spPr>
          <a:xfrm>
            <a:off x="8875643" y="4063750"/>
            <a:ext cx="2478157" cy="630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Key without parity bits </a:t>
            </a:r>
          </a:p>
          <a:p>
            <a:pPr marL="0" indent="0" algn="ctr">
              <a:buNone/>
            </a:pPr>
            <a:r>
              <a:rPr lang="en-US" dirty="0"/>
              <a:t> 48-bit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B0F46-825B-458C-8854-77D7333FB19E}"/>
              </a:ext>
            </a:extLst>
          </p:cNvPr>
          <p:cNvSpPr txBox="1"/>
          <p:nvPr/>
        </p:nvSpPr>
        <p:spPr>
          <a:xfrm>
            <a:off x="3869993" y="4259179"/>
            <a:ext cx="445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stage, permutation could be done too.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BF36DA-E826-5F12-EEAF-33CE851B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7" r="1"/>
          <a:stretch>
            <a:fillRect/>
          </a:stretch>
        </p:blipFill>
        <p:spPr>
          <a:xfrm>
            <a:off x="6708913" y="4835901"/>
            <a:ext cx="5330545" cy="13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14F9E-8BF1-DE5B-3406-2B424EC1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Triple DES Algorithm 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CB0B71-639A-303B-D326-73EBA487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2807208"/>
            <a:ext cx="9670774" cy="341071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It uses three different keys (</a:t>
            </a:r>
            <a:r>
              <a:rPr lang="en-US" sz="1800" dirty="0" err="1"/>
              <a:t>K1</a:t>
            </a:r>
            <a:r>
              <a:rPr lang="en-US" sz="1800" dirty="0"/>
              <a:t>, K2, and </a:t>
            </a:r>
            <a:r>
              <a:rPr lang="en-US" sz="1800" dirty="0" err="1"/>
              <a:t>K3</a:t>
            </a:r>
            <a:r>
              <a:rPr lang="en-US" sz="18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key length become 3 x 56 = 168 bits.</a:t>
            </a:r>
          </a:p>
          <a:p>
            <a:pPr>
              <a:lnSpc>
                <a:spcPct val="150000"/>
              </a:lnSpc>
            </a:pPr>
            <a:r>
              <a:rPr lang="en-US" sz="1800" b="0" i="0" dirty="0">
                <a:effectLst/>
                <a:latin typeface="Nunito" pitchFamily="2" charset="0"/>
              </a:rPr>
              <a:t>The encryption-decryption process is as follows −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Nunito" pitchFamily="2" charset="0"/>
              </a:rPr>
              <a:t>Encrypt the plaintext blocks using single DES with key </a:t>
            </a:r>
            <a:r>
              <a:rPr lang="en-US" sz="1800" b="0" i="0" dirty="0" err="1">
                <a:effectLst/>
                <a:latin typeface="Nunito" pitchFamily="2" charset="0"/>
              </a:rPr>
              <a:t>K</a:t>
            </a:r>
            <a:r>
              <a:rPr lang="en-US" sz="1800" b="0" i="0" baseline="-25000" dirty="0" err="1">
                <a:effectLst/>
                <a:latin typeface="Nunito" pitchFamily="2" charset="0"/>
              </a:rPr>
              <a:t>1</a:t>
            </a:r>
            <a:r>
              <a:rPr lang="en-US" sz="1800" b="0" i="0" dirty="0">
                <a:effectLst/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Nunito" pitchFamily="2" charset="0"/>
              </a:rPr>
              <a:t>Now decrypt the output of step 1 using single DES with key K</a:t>
            </a:r>
            <a:r>
              <a:rPr lang="en-US" sz="1800" b="0" i="0" baseline="-25000" dirty="0">
                <a:effectLst/>
                <a:latin typeface="Nunito" pitchFamily="2" charset="0"/>
              </a:rPr>
              <a:t>2</a:t>
            </a:r>
            <a:r>
              <a:rPr lang="en-US" sz="1800" b="0" i="0" dirty="0">
                <a:effectLst/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Nunito" pitchFamily="2" charset="0"/>
              </a:rPr>
              <a:t>Finally, encrypt the output of step 2 using single DES with key </a:t>
            </a:r>
            <a:r>
              <a:rPr lang="en-US" sz="1800" b="0" i="0" dirty="0" err="1">
                <a:effectLst/>
                <a:latin typeface="Nunito" pitchFamily="2" charset="0"/>
              </a:rPr>
              <a:t>K</a:t>
            </a:r>
            <a:r>
              <a:rPr lang="en-US" sz="1800" b="0" i="0" baseline="-25000" dirty="0" err="1">
                <a:effectLst/>
                <a:latin typeface="Nunito" pitchFamily="2" charset="0"/>
              </a:rPr>
              <a:t>3</a:t>
            </a:r>
            <a:r>
              <a:rPr lang="en-US" sz="1800" b="0" i="0" dirty="0">
                <a:effectLst/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Nunito" pitchFamily="2" charset="0"/>
              </a:rPr>
              <a:t>The output of step 3 is the ciphertext.</a:t>
            </a:r>
          </a:p>
        </p:txBody>
      </p:sp>
      <p:pic>
        <p:nvPicPr>
          <p:cNvPr id="2050" name="Picture 2" descr="Flowchart of 3DES encryption and decryption algorithm [40]. ">
            <a:extLst>
              <a:ext uri="{FF2B5EF4-FFF2-40B4-BE49-F238E27FC236}">
                <a16:creationId xmlns:a16="http://schemas.microsoft.com/office/drawing/2014/main" id="{6CC16EDD-E2E1-859E-A2EB-CA77B32DD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/>
          <a:stretch>
            <a:fillRect/>
          </a:stretch>
        </p:blipFill>
        <p:spPr bwMode="auto">
          <a:xfrm>
            <a:off x="5867400" y="289107"/>
            <a:ext cx="6071616" cy="34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4D0A-3D9C-94C8-5769-E15647B4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91C9F1-CBCF-4B48-BA73-041E33B26CFA}" type="datetime3">
              <a:rPr lang="en-US" smtClean="0"/>
              <a:pPr>
                <a:spcAft>
                  <a:spcPts val="600"/>
                </a:spcAft>
              </a:pPr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0D93D-E6D9-F245-3A7B-0ABE0072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E801-5F86-792F-1CDF-36D7595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Traditional Block Cipher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25FE-5DFD-F684-AC46-2E86255E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important </a:t>
            </a:r>
            <a:r>
              <a:rPr lang="en-US" dirty="0">
                <a:highlight>
                  <a:srgbClr val="FFFF00"/>
                </a:highlight>
              </a:rPr>
              <a:t>symmetric block encryption algorithms </a:t>
            </a:r>
            <a:r>
              <a:rPr lang="en-US" dirty="0"/>
              <a:t>in current use are based on a structure referred to as a </a:t>
            </a:r>
            <a:r>
              <a:rPr lang="en-US" dirty="0">
                <a:highlight>
                  <a:srgbClr val="FFFF00"/>
                </a:highlight>
              </a:rPr>
              <a:t>Feistel block cipher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need to understand both:</a:t>
            </a:r>
          </a:p>
          <a:p>
            <a:pPr algn="l"/>
            <a:endParaRPr lang="en-US" dirty="0"/>
          </a:p>
          <a:p>
            <a:pPr lvl="1"/>
            <a:r>
              <a:rPr lang="en-US" dirty="0"/>
              <a:t>Block Ciphering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Stream Ciphering..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69F3A-4B79-ABA3-A32F-75971F01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59A7-E19C-48CF-8388-2766C5F3FC94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F7BF2-3689-8E7A-E57D-72C86319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1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C012-DFC2-45FB-868D-2837FAC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EF3-CC46-499D-8BB7-8CC9FC9C0B2C}" type="datetime3">
              <a:rPr lang="en-US" smtClean="0"/>
              <a:t>27 October 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7BC1-AAA6-4315-BEAD-77A572B5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3055F-48A5-93A1-E054-9BF7C6AFA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DDC88-1E96-C0A6-B07D-14864B09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Stream Ciphers and Block Ciphers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45D5-355A-05F3-DF41-5A61730D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90" y="2208772"/>
            <a:ext cx="5126333" cy="3917773"/>
          </a:xfrm>
        </p:spPr>
        <p:txBody>
          <a:bodyPr>
            <a:normAutofit/>
          </a:bodyPr>
          <a:lstStyle/>
          <a:p>
            <a:pPr algn="l"/>
            <a:endParaRPr lang="en-US" sz="1900" b="1" dirty="0">
              <a:highlight>
                <a:srgbClr val="FFFF00"/>
              </a:highlight>
            </a:endParaRPr>
          </a:p>
          <a:p>
            <a:pPr algn="l"/>
            <a:r>
              <a:rPr lang="en-US" sz="2300" b="1" dirty="0">
                <a:highlight>
                  <a:srgbClr val="FFFF00"/>
                </a:highlight>
              </a:rPr>
              <a:t>A block cipher </a:t>
            </a:r>
            <a:r>
              <a:rPr lang="en-US" sz="2300" dirty="0"/>
              <a:t>is one in which a block of plaintext is treated as a whole and used to produce a ciphertext block of equal length.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The block size is usually 64-bits or 128 bits.</a:t>
            </a:r>
          </a:p>
          <a:p>
            <a:endParaRPr lang="en-US" sz="2300" dirty="0"/>
          </a:p>
          <a:p>
            <a:r>
              <a:rPr lang="en-US" sz="2300" dirty="0"/>
              <a:t>The key will be shared between both sides.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7B183-943F-58C2-EAA5-F33AACA6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r="4126"/>
          <a:stretch/>
        </p:blipFill>
        <p:spPr>
          <a:xfrm>
            <a:off x="5469548" y="1994766"/>
            <a:ext cx="6347130" cy="36506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92CB-2CB0-4683-A5A8-C06438E4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9C27A9-F403-4AAF-9591-FDD167E77DB9}" type="datetime3">
              <a:rPr lang="en-US" sz="1000" smtClean="0"/>
              <a:t>27 October 2025</a:t>
            </a:fld>
            <a:endParaRPr lang="en-US" sz="10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8DB2-3199-F9D0-515C-8B0FDAFC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1000" smtClean="0"/>
              <a:pPr>
                <a:spcAft>
                  <a:spcPts val="600"/>
                </a:spcAft>
              </a:pPr>
              <a:t>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576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76976-C58F-1DAA-7E8E-F27EBE56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Stream Ciphers and 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4F9A-F831-F682-CF28-E015F260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91" y="2176738"/>
            <a:ext cx="5718652" cy="3917773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A stream cipher </a:t>
            </a:r>
            <a:r>
              <a:rPr lang="en-US" sz="2000" dirty="0"/>
              <a:t>is one that encrypts a digital data stream one bit or one byte at a time.</a:t>
            </a:r>
          </a:p>
          <a:p>
            <a:pPr lvl="1"/>
            <a:r>
              <a:rPr lang="en-US" sz="2000" dirty="0"/>
              <a:t>The keystream is as long as the plaintext bit stream.</a:t>
            </a:r>
          </a:p>
          <a:p>
            <a:pPr lvl="1"/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Random</a:t>
            </a:r>
            <a:r>
              <a:rPr lang="en-US" sz="2000" dirty="0"/>
              <a:t> keystream is  </a:t>
            </a:r>
            <a:r>
              <a:rPr lang="en-US" sz="2000" dirty="0">
                <a:highlight>
                  <a:srgbClr val="FFFF00"/>
                </a:highlight>
              </a:rPr>
              <a:t>breakable</a:t>
            </a:r>
            <a:r>
              <a:rPr lang="en-US" sz="2000" dirty="0"/>
              <a:t> but </a:t>
            </a:r>
            <a:r>
              <a:rPr lang="en-US" sz="2000" dirty="0">
                <a:highlight>
                  <a:srgbClr val="FFFF00"/>
                </a:highlight>
              </a:rPr>
              <a:t>difficult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For practical reasons, the </a:t>
            </a:r>
            <a:r>
              <a:rPr lang="en-US" sz="2000" dirty="0">
                <a:highlight>
                  <a:srgbClr val="FFFF00"/>
                </a:highlight>
              </a:rPr>
              <a:t>bit-stream generator </a:t>
            </a:r>
            <a:r>
              <a:rPr lang="en-US" sz="2000" dirty="0"/>
              <a:t>must be implemented as an </a:t>
            </a:r>
            <a:r>
              <a:rPr lang="en-US" sz="2000" dirty="0">
                <a:highlight>
                  <a:srgbClr val="FFFF00"/>
                </a:highlight>
              </a:rPr>
              <a:t>algorithmic</a:t>
            </a:r>
            <a:r>
              <a:rPr lang="en-US" sz="2000" dirty="0"/>
              <a:t> procedure. </a:t>
            </a:r>
          </a:p>
          <a:p>
            <a:pPr lvl="1"/>
            <a:r>
              <a:rPr lang="en-US" sz="1600" dirty="0"/>
              <a:t>The cryptographic bit stream can be produced by both users.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E20E5-C7CE-4107-EA21-6A46EDC4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65"/>
          <a:stretch/>
        </p:blipFill>
        <p:spPr>
          <a:xfrm>
            <a:off x="6096000" y="2055341"/>
            <a:ext cx="5973943" cy="39177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C09C1-6CCD-EB90-5C0F-DE322631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58AF2-ED72-4544-96B2-3DD3121DC1B5}" type="datetime3">
              <a:rPr lang="en-US" sz="1000" smtClean="0"/>
              <a:t>27 October 2025</a:t>
            </a:fld>
            <a:endParaRPr lang="en-US" sz="1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03B8B-23E6-770C-1A7D-14ECA3B6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100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1026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C9896-C1BC-9972-58FF-00C8598D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sv-SE" sz="4000"/>
              <a:t>Motivation of Block Ciphering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672D57-2477-F9E3-ADE3-D97022BDB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905" y="1969357"/>
                <a:ext cx="5593445" cy="4126415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A block cipher operates on a </a:t>
                </a:r>
                <a14:m>
                  <m:oMath xmlns:m="http://schemas.openxmlformats.org/officeDocument/2006/math">
                    <m:r>
                      <a:rPr lang="en-US" sz="200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>
                    <a:highlight>
                      <a:srgbClr val="FFFF00"/>
                    </a:highlight>
                  </a:rPr>
                  <a:t> </a:t>
                </a:r>
                <a:r>
                  <a:rPr lang="en-US" sz="2000" dirty="0"/>
                  <a:t>plaintext block of bits to produce a </a:t>
                </a:r>
                <a14:m>
                  <m:oMath xmlns:m="http://schemas.openxmlformats.org/officeDocument/2006/math">
                    <m:r>
                      <a:rPr lang="en-US" sz="200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ciphertext block of bits.</a:t>
                </a:r>
              </a:p>
              <a:p>
                <a:pPr lvl="1"/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sz="20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v-SE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possibles.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We have </a:t>
                </a:r>
                <a:r>
                  <a:rPr lang="en-US" sz="2000" dirty="0">
                    <a:highlight>
                      <a:srgbClr val="FFFF00"/>
                    </a:highlight>
                  </a:rPr>
                  <a:t>reversable</a:t>
                </a:r>
                <a:r>
                  <a:rPr lang="en-US" sz="2000" dirty="0"/>
                  <a:t> (nonsingular) and </a:t>
                </a:r>
                <a:r>
                  <a:rPr lang="en-US" sz="2000" dirty="0">
                    <a:highlight>
                      <a:srgbClr val="FFFF00"/>
                    </a:highlight>
                  </a:rPr>
                  <a:t>irreversible</a:t>
                </a:r>
                <a:r>
                  <a:rPr lang="en-US" sz="2000" dirty="0"/>
                  <a:t> (singular). </a:t>
                </a:r>
              </a:p>
              <a:p>
                <a:pPr lvl="1"/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sz="20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v-SE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v-SE" sz="2000" b="0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/>
                  <a:t> key length. </a:t>
                </a:r>
              </a:p>
              <a:p>
                <a:endParaRPr lang="en-US" sz="2000" dirty="0"/>
              </a:p>
              <a:p>
                <a:r>
                  <a:rPr lang="en-US" sz="2000" b="1" i="1" dirty="0">
                    <a:highlight>
                      <a:srgbClr val="FFFF00"/>
                    </a:highlight>
                  </a:rPr>
                  <a:t>Feistel</a:t>
                </a:r>
                <a:r>
                  <a:rPr lang="en-US" sz="2000" dirty="0"/>
                  <a:t> refers to this as the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ideal block cipher</a:t>
                </a:r>
                <a:r>
                  <a:rPr lang="en-US" sz="2000" dirty="0"/>
                  <a:t>, because it allows for the </a:t>
                </a:r>
                <a:r>
                  <a:rPr lang="en-US" sz="2000" dirty="0">
                    <a:highlight>
                      <a:srgbClr val="FFFF00"/>
                    </a:highlight>
                  </a:rPr>
                  <a:t>maximum number of possible encryption mappings </a:t>
                </a:r>
                <a:r>
                  <a:rPr lang="en-US" sz="2000" dirty="0"/>
                  <a:t>from the plaintext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672D57-2477-F9E3-ADE3-D97022BDB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905" y="1969357"/>
                <a:ext cx="5593445" cy="4126415"/>
              </a:xfrm>
              <a:blipFill>
                <a:blip r:embed="rId2"/>
                <a:stretch>
                  <a:fillRect l="-981" r="-327" b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C8F1C-2A70-D33F-A957-CB5A4D4D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692C54-F709-490E-9D27-04D16CD7761B}" type="datetime3">
              <a:rPr lang="en-US" smtClean="0">
                <a:solidFill>
                  <a:schemeClr val="tx1"/>
                </a:solidFill>
              </a:rPr>
              <a:t>27 October 2025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4B41-EF4B-B8CF-6AD0-5F729D4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D534EC-FEEC-1EBE-2E3C-CE60E3109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44274"/>
              </p:ext>
            </p:extLst>
          </p:nvPr>
        </p:nvGraphicFramePr>
        <p:xfrm>
          <a:off x="6343650" y="2998520"/>
          <a:ext cx="5178208" cy="2453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0658">
                  <a:extLst>
                    <a:ext uri="{9D8B030D-6E8A-4147-A177-3AD203B41FA5}">
                      <a16:colId xmlns:a16="http://schemas.microsoft.com/office/drawing/2014/main" val="3564765419"/>
                    </a:ext>
                  </a:extLst>
                </a:gridCol>
                <a:gridCol w="1378446">
                  <a:extLst>
                    <a:ext uri="{9D8B030D-6E8A-4147-A177-3AD203B41FA5}">
                      <a16:colId xmlns:a16="http://schemas.microsoft.com/office/drawing/2014/main" val="1195613485"/>
                    </a:ext>
                  </a:extLst>
                </a:gridCol>
                <a:gridCol w="1210658">
                  <a:extLst>
                    <a:ext uri="{9D8B030D-6E8A-4147-A177-3AD203B41FA5}">
                      <a16:colId xmlns:a16="http://schemas.microsoft.com/office/drawing/2014/main" val="2028273817"/>
                    </a:ext>
                  </a:extLst>
                </a:gridCol>
                <a:gridCol w="1378446">
                  <a:extLst>
                    <a:ext uri="{9D8B030D-6E8A-4147-A177-3AD203B41FA5}">
                      <a16:colId xmlns:a16="http://schemas.microsoft.com/office/drawing/2014/main" val="2464537165"/>
                    </a:ext>
                  </a:extLst>
                </a:gridCol>
              </a:tblGrid>
              <a:tr h="4088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Reversable </a:t>
                      </a:r>
                    </a:p>
                  </a:txBody>
                  <a:tcPr marL="92929" marR="92929" marT="46464" marB="464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Irreversible </a:t>
                      </a:r>
                    </a:p>
                  </a:txBody>
                  <a:tcPr marL="92929" marR="92929" marT="46464" marB="464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717897"/>
                  </a:ext>
                </a:extLst>
              </a:tr>
              <a:tr h="40888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Plaintext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Ciphertext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Plaintext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Ciphertext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6304819"/>
                  </a:ext>
                </a:extLst>
              </a:tr>
              <a:tr h="40888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00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00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57566535"/>
                  </a:ext>
                </a:extLst>
              </a:tr>
              <a:tr h="40888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01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01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3666507"/>
                  </a:ext>
                </a:extLst>
              </a:tr>
              <a:tr h="40888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01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8339338"/>
                  </a:ext>
                </a:extLst>
              </a:tr>
              <a:tr h="40888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00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</a:t>
                      </a:r>
                    </a:p>
                  </a:txBody>
                  <a:tcPr marL="92929" marR="92929" marT="46464" marB="464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</a:t>
                      </a:r>
                    </a:p>
                  </a:txBody>
                  <a:tcPr marL="92929" marR="92929" marT="46464" marB="464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547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05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0AA33-B0E3-D612-EB13-0720AE729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EFB73-C3CB-9CF3-8636-1747E3B1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7565"/>
            <a:ext cx="4221353" cy="381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it works, 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i="1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Ideal  Block Cipher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9686-B77C-9712-41D8-5398D700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10D2D8-7EC6-438E-B1D8-7CF2C7509885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C7224-A967-CE1C-54FF-A0D9B3A0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8" descr="A diagram of a block subcutaneous function">
            <a:extLst>
              <a:ext uri="{FF2B5EF4-FFF2-40B4-BE49-F238E27FC236}">
                <a16:creationId xmlns:a16="http://schemas.microsoft.com/office/drawing/2014/main" id="{F28C7E72-BD0C-2D04-7E88-0E0CF9351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92" y="415853"/>
            <a:ext cx="7256430" cy="5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91751-D89F-F5E2-16F4-8DC4AD30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Ideal Block Cipher</a:t>
            </a:r>
            <a:br>
              <a:rPr lang="sv-SE" sz="5400" dirty="0"/>
            </a:br>
            <a:r>
              <a:rPr lang="sv-SE" sz="4900" b="1" i="1" dirty="0">
                <a:solidFill>
                  <a:schemeClr val="accent4">
                    <a:lumMod val="75000"/>
                  </a:schemeClr>
                </a:solidFill>
              </a:rPr>
              <a:t>Problems and Solution</a:t>
            </a:r>
            <a:endParaRPr lang="en-US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DA8B-4874-E9A2-F870-17E1ABFF31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sz="2200" dirty="0"/>
              </a:p>
              <a:p>
                <a:r>
                  <a:rPr lang="en-US" dirty="0"/>
                  <a:t>There is a practical problem with block ciphering, especially when the block size is small,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could be observed as classical substitution. </a:t>
                </a:r>
              </a:p>
              <a:p>
                <a:pPr lvl="1"/>
                <a:r>
                  <a:rPr lang="en-US" dirty="0"/>
                  <a:t>Such system is vulnerable against statistical analysis of ciphertext.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To solve this problem, the encryption should use a large size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However, the size could not set on very large number. </a:t>
                </a:r>
              </a:p>
              <a:p>
                <a:pPr lvl="1"/>
                <a:r>
                  <a:rPr lang="en-US" dirty="0"/>
                  <a:t>Key size = number of bits x number of rows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n = 4;  key size = 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= 64 bit (vulnerable)</a:t>
                </a:r>
              </a:p>
              <a:p>
                <a:pPr lvl="1"/>
                <a:r>
                  <a:rPr lang="en-US" dirty="0"/>
                  <a:t>For n = 64; key size = 64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sz="2200" dirty="0"/>
                  <a:t>To solve this problem, Feistel points out that what needed is an approximation to the ideal block cipher system for large , built up out of components.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DA8B-4874-E9A2-F870-17E1ABFF3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EF4D-84B0-41AA-6A81-0D0A840F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7BEB74-4479-4DBE-8E08-0CE8835B14BA}" type="datetime3">
              <a:rPr lang="en-US" smtClean="0"/>
              <a:t>27 October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102A-D794-25FA-3D09-A1C18D59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84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2059</Words>
  <Application>Microsoft Macintosh PowerPoint</Application>
  <PresentationFormat>Widescreen</PresentationFormat>
  <Paragraphs>368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Nunito</vt:lpstr>
      <vt:lpstr>PalatinoETW02-Roman</vt:lpstr>
      <vt:lpstr>Times New Roman</vt:lpstr>
      <vt:lpstr>1_Office Theme</vt:lpstr>
      <vt:lpstr>2_Office Theme</vt:lpstr>
      <vt:lpstr>PRINCIPLE OF CRYPTOGRAPHY</vt:lpstr>
      <vt:lpstr>Class Objectives</vt:lpstr>
      <vt:lpstr>PowerPoint Presentation</vt:lpstr>
      <vt:lpstr>Traditional Block Cipher Structure</vt:lpstr>
      <vt:lpstr>Stream Ciphers and Block Ciphers</vt:lpstr>
      <vt:lpstr>Stream Ciphers and Block Ciphers</vt:lpstr>
      <vt:lpstr>Motivation of Block Ciphering</vt:lpstr>
      <vt:lpstr>How it works,  Ideal  Block Cipher</vt:lpstr>
      <vt:lpstr>Ideal Block Cipher Problems and Solution</vt:lpstr>
      <vt:lpstr>Feistel Ciphering </vt:lpstr>
      <vt:lpstr>Feistel Ciphering </vt:lpstr>
      <vt:lpstr>Feistel Ciphering  New terms</vt:lpstr>
      <vt:lpstr>Feistel Ciphering  New terms</vt:lpstr>
      <vt:lpstr>Feistel Block Cipher Design Principle</vt:lpstr>
      <vt:lpstr>Feistel Structure  Encryption and Decryption </vt:lpstr>
      <vt:lpstr>PowerPoint Presentation</vt:lpstr>
      <vt:lpstr>Data Encryption Standard</vt:lpstr>
      <vt:lpstr>DES Principal Desing</vt:lpstr>
      <vt:lpstr>DES Structure Encryption </vt:lpstr>
      <vt:lpstr>DES Structure   (P-box )</vt:lpstr>
      <vt:lpstr>DES Structure / P-Box</vt:lpstr>
      <vt:lpstr>DES Structure Encryption </vt:lpstr>
      <vt:lpstr>DES Structure  Encryption / Rounds</vt:lpstr>
      <vt:lpstr>DES Structure  …/ Rounds/ f(R_(i-1),K_i)</vt:lpstr>
      <vt:lpstr>DES Structure  …/ …/ f(R_(i-1),K_i)/steps</vt:lpstr>
      <vt:lpstr>f(R_(i-1),K_i)/Expansion</vt:lpstr>
      <vt:lpstr>f(R_(i-1),K_i)/Expansion</vt:lpstr>
      <vt:lpstr>f(R_(i-1),K_i)/Whitener XOR </vt:lpstr>
      <vt:lpstr>f(R_(i-1),K_i)/S-Boxes</vt:lpstr>
      <vt:lpstr>f(R_(i-1),K_i )  /S-boxes</vt:lpstr>
      <vt:lpstr>f(R_(i-1),K_i )  /S-boxes</vt:lpstr>
      <vt:lpstr>f(R_(i-1),K_i )  /S-boxes</vt:lpstr>
      <vt:lpstr>f(R_(i-1),K_i)/D-Box</vt:lpstr>
      <vt:lpstr>f(R_(i-1),K_i )  Straight Permutation</vt:lpstr>
      <vt:lpstr>f(R_(i-1),K_i)/D-Box</vt:lpstr>
      <vt:lpstr>Key Generation</vt:lpstr>
      <vt:lpstr>DES Structure / Key generation Dropping Parity Bit</vt:lpstr>
      <vt:lpstr>DES Structure / Key generation Dropping Parity Bit</vt:lpstr>
      <vt:lpstr>Triple DES Algorithm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Sivan Haji Rasool</cp:lastModifiedBy>
  <cp:revision>71</cp:revision>
  <dcterms:created xsi:type="dcterms:W3CDTF">2019-07-19T07:08:17Z</dcterms:created>
  <dcterms:modified xsi:type="dcterms:W3CDTF">2025-10-27T10:32:52Z</dcterms:modified>
</cp:coreProperties>
</file>