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84" r:id="rId4"/>
    <p:sldId id="261" r:id="rId5"/>
    <p:sldId id="285" r:id="rId6"/>
    <p:sldId id="262" r:id="rId7"/>
    <p:sldId id="302" r:id="rId8"/>
    <p:sldId id="263" r:id="rId9"/>
    <p:sldId id="266" r:id="rId10"/>
    <p:sldId id="289" r:id="rId11"/>
    <p:sldId id="290" r:id="rId12"/>
    <p:sldId id="277" r:id="rId13"/>
    <p:sldId id="291" r:id="rId14"/>
    <p:sldId id="280" r:id="rId15"/>
    <p:sldId id="292" r:id="rId16"/>
    <p:sldId id="267" r:id="rId17"/>
    <p:sldId id="268" r:id="rId18"/>
    <p:sldId id="293" r:id="rId19"/>
    <p:sldId id="294" r:id="rId20"/>
    <p:sldId id="270" r:id="rId21"/>
    <p:sldId id="278" r:id="rId22"/>
    <p:sldId id="303" r:id="rId23"/>
    <p:sldId id="264" r:id="rId24"/>
    <p:sldId id="304" r:id="rId25"/>
    <p:sldId id="279" r:id="rId26"/>
    <p:sldId id="286" r:id="rId27"/>
    <p:sldId id="300" r:id="rId28"/>
    <p:sldId id="305" r:id="rId29"/>
    <p:sldId id="287" r:id="rId30"/>
    <p:sldId id="288" r:id="rId31"/>
    <p:sldId id="301" r:id="rId32"/>
    <p:sldId id="306" r:id="rId33"/>
    <p:sldId id="271" r:id="rId34"/>
    <p:sldId id="281" r:id="rId35"/>
    <p:sldId id="295" r:id="rId36"/>
    <p:sldId id="272" r:id="rId37"/>
    <p:sldId id="296" r:id="rId38"/>
    <p:sldId id="297" r:id="rId39"/>
    <p:sldId id="299" r:id="rId40"/>
    <p:sldId id="282" r:id="rId41"/>
    <p:sldId id="298" r:id="rId42"/>
    <p:sldId id="307"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641F-EB1B-B41D-8B2C-1FC619E71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FEA6FB-656A-3A9D-C447-5F26D76CB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1CD77D-E4C5-4E64-A03E-7A3A39BA4600}"/>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5" name="Footer Placeholder 4">
            <a:extLst>
              <a:ext uri="{FF2B5EF4-FFF2-40B4-BE49-F238E27FC236}">
                <a16:creationId xmlns:a16="http://schemas.microsoft.com/office/drawing/2014/main" id="{D44AA969-AE1A-F653-A93C-0F7CB60CE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2C5CA-5598-93AA-C350-423C364FFD55}"/>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43552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D475-93AB-30C0-FDD4-2900DB46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7415BA-C67C-2BB9-1402-6774CB60E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157FD-2970-EA15-9461-3E28D33D9BE6}"/>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5" name="Footer Placeholder 4">
            <a:extLst>
              <a:ext uri="{FF2B5EF4-FFF2-40B4-BE49-F238E27FC236}">
                <a16:creationId xmlns:a16="http://schemas.microsoft.com/office/drawing/2014/main" id="{8DD054EA-7EC9-1770-F587-25EF21951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D8ACC-45EB-3083-870A-94F53365D179}"/>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02427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7774B3-0424-3797-6CAF-915E16123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21DDAE-8311-B645-EA43-8F0F21584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329E1-86C9-DB6B-00B0-F34E6FDC7428}"/>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5" name="Footer Placeholder 4">
            <a:extLst>
              <a:ext uri="{FF2B5EF4-FFF2-40B4-BE49-F238E27FC236}">
                <a16:creationId xmlns:a16="http://schemas.microsoft.com/office/drawing/2014/main" id="{E1C300E3-2AC8-A723-9761-59096280B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87448-29F8-F364-4C3A-9EB0A87A84CC}"/>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3828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C67C-BB88-227C-8430-04E34F1F6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4E110-7BDC-7B8F-5634-0DA426220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7F3C6-E1AC-252A-1C64-416208F8B23E}"/>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5" name="Footer Placeholder 4">
            <a:extLst>
              <a:ext uri="{FF2B5EF4-FFF2-40B4-BE49-F238E27FC236}">
                <a16:creationId xmlns:a16="http://schemas.microsoft.com/office/drawing/2014/main" id="{78715738-6C8D-BA52-4D7F-AB9FF677B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F1407-95D8-4274-FA95-D85B87EC1481}"/>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86181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B25B-F803-2E1D-3157-67EB0ADF6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F120B-E305-5188-0C03-CF7C5EAFC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817D4-908A-4593-9267-C52A40997542}"/>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5" name="Footer Placeholder 4">
            <a:extLst>
              <a:ext uri="{FF2B5EF4-FFF2-40B4-BE49-F238E27FC236}">
                <a16:creationId xmlns:a16="http://schemas.microsoft.com/office/drawing/2014/main" id="{0EA9DFD3-869E-FE29-7F73-818F7C593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0DD8-3256-F2F8-1FCC-02D44A24B3E3}"/>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2169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BDC-8AC0-86E9-CDF3-E888793C6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E5500-C82F-EFAC-22C7-2EAB21918C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2DFA5-3ED1-6A92-D19A-CD985E916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3BFF7-7BC8-3983-44C6-0964235F0DD6}"/>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6" name="Footer Placeholder 5">
            <a:extLst>
              <a:ext uri="{FF2B5EF4-FFF2-40B4-BE49-F238E27FC236}">
                <a16:creationId xmlns:a16="http://schemas.microsoft.com/office/drawing/2014/main" id="{34E9D353-8838-E4B9-2A1E-7BC4B0183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64D7D-3C01-45AC-E4E4-2BB6F681A638}"/>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55350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AFAD-CFFC-30B3-17ED-313A92847E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1C2ED1-A224-D009-E89F-5B6CCF58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8A7D6-F09B-9C6A-94D7-9CFB30DDC8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CA825-5291-BC78-DF79-B676B5BD1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ABB3B-8B6F-5F35-CA1B-CAC479C9C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FDD12-39E5-019F-C631-122F0F5B4719}"/>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8" name="Footer Placeholder 7">
            <a:extLst>
              <a:ext uri="{FF2B5EF4-FFF2-40B4-BE49-F238E27FC236}">
                <a16:creationId xmlns:a16="http://schemas.microsoft.com/office/drawing/2014/main" id="{35A46B8B-E124-3D7C-D1E8-52CCE1055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F0021-BBA6-19CB-5FFD-6B35EE078BD0}"/>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28501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7D07-A6F4-8CE1-81F3-906B2A2B75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BEC114-4269-A975-39A3-4A4840D6BD30}"/>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4" name="Footer Placeholder 3">
            <a:extLst>
              <a:ext uri="{FF2B5EF4-FFF2-40B4-BE49-F238E27FC236}">
                <a16:creationId xmlns:a16="http://schemas.microsoft.com/office/drawing/2014/main" id="{A3D4A2F8-DE9C-1F3C-1FF4-03C1C7FDB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D90E3-3696-9A62-39D7-E5FD4806FD51}"/>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98181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1826D-C27F-4751-4B09-204177BF2836}"/>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3" name="Footer Placeholder 2">
            <a:extLst>
              <a:ext uri="{FF2B5EF4-FFF2-40B4-BE49-F238E27FC236}">
                <a16:creationId xmlns:a16="http://schemas.microsoft.com/office/drawing/2014/main" id="{DE6640DC-0BB3-B780-4719-88018ABE7C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BE3BF4-3323-0CF5-B36A-439C2C1721A6}"/>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413568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BE2C-F56A-5456-D67F-78EA61C93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6408C-DD54-86D2-916A-FF1BFB3EB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7BA7F7-F2DB-E718-79BB-B39467D5F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D6016-3308-B3B0-0B2D-452FC412432C}"/>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6" name="Footer Placeholder 5">
            <a:extLst>
              <a:ext uri="{FF2B5EF4-FFF2-40B4-BE49-F238E27FC236}">
                <a16:creationId xmlns:a16="http://schemas.microsoft.com/office/drawing/2014/main" id="{D6BF6A4B-7150-7AD3-C99C-6F7FA42B2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FB32D-1B89-03DC-F018-B36A61DB8706}"/>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355920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B2F-8752-E636-201C-40F8293C5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1F6C6C-4C1A-137C-521E-10F8AF8E0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CD66A8-5243-8C4B-E076-D4853D098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965E5-52B1-B22D-3607-F7FB7E02A729}"/>
              </a:ext>
            </a:extLst>
          </p:cNvPr>
          <p:cNvSpPr>
            <a:spLocks noGrp="1"/>
          </p:cNvSpPr>
          <p:nvPr>
            <p:ph type="dt" sz="half" idx="10"/>
          </p:nvPr>
        </p:nvSpPr>
        <p:spPr/>
        <p:txBody>
          <a:bodyPr/>
          <a:lstStyle/>
          <a:p>
            <a:fld id="{2C36A373-13ED-4407-A490-3FA56FD2E397}" type="datetimeFigureOut">
              <a:rPr lang="en-US" smtClean="0"/>
              <a:t>9/26/2025</a:t>
            </a:fld>
            <a:endParaRPr lang="en-US"/>
          </a:p>
        </p:txBody>
      </p:sp>
      <p:sp>
        <p:nvSpPr>
          <p:cNvPr id="6" name="Footer Placeholder 5">
            <a:extLst>
              <a:ext uri="{FF2B5EF4-FFF2-40B4-BE49-F238E27FC236}">
                <a16:creationId xmlns:a16="http://schemas.microsoft.com/office/drawing/2014/main" id="{DE416BB3-2908-5139-B757-C09774DF3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86028-81F7-F221-DB41-78B83C3FE163}"/>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3686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3A72E-A7BA-70D5-01E8-FC7702668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DC077-6B34-0A43-B97C-7FF6AB3A2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54FB3-2F45-0A5A-4954-8829C096C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6A373-13ED-4407-A490-3FA56FD2E397}" type="datetimeFigureOut">
              <a:rPr lang="en-US" smtClean="0"/>
              <a:t>9/26/2025</a:t>
            </a:fld>
            <a:endParaRPr lang="en-US"/>
          </a:p>
        </p:txBody>
      </p:sp>
      <p:sp>
        <p:nvSpPr>
          <p:cNvPr id="5" name="Footer Placeholder 4">
            <a:extLst>
              <a:ext uri="{FF2B5EF4-FFF2-40B4-BE49-F238E27FC236}">
                <a16:creationId xmlns:a16="http://schemas.microsoft.com/office/drawing/2014/main" id="{DD5C017B-EFCF-296B-236E-719F2643D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9FC8F5-0E32-3909-8C14-500803EEA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95E0-557E-43DA-B3A2-3854C004E11B}" type="slidenum">
              <a:rPr lang="en-US" smtClean="0"/>
              <a:t>‹#›</a:t>
            </a:fld>
            <a:endParaRPr lang="en-US"/>
          </a:p>
        </p:txBody>
      </p:sp>
    </p:spTree>
    <p:extLst>
      <p:ext uri="{BB962C8B-B14F-4D97-AF65-F5344CB8AC3E}">
        <p14:creationId xmlns:p14="http://schemas.microsoft.com/office/powerpoint/2010/main" val="40201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5276-8E5C-4EFB-FB02-115AB405BA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FCE4FE-1EAC-ED0F-061E-14104A54D5FE}"/>
              </a:ext>
            </a:extLst>
          </p:cNvPr>
          <p:cNvSpPr>
            <a:spLocks noGrp="1"/>
          </p:cNvSpPr>
          <p:nvPr>
            <p:ph type="subTitle" idx="1"/>
          </p:nvPr>
        </p:nvSpPr>
        <p:spPr>
          <a:xfrm>
            <a:off x="0" y="71919"/>
            <a:ext cx="12192000" cy="686313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nSpc>
                <a:spcPct val="100000"/>
              </a:lnSpc>
              <a:spcAft>
                <a:spcPts val="600"/>
              </a:spcAft>
            </a:pPr>
            <a:r>
              <a:rPr lang="en-US" sz="3200" b="1" dirty="0"/>
              <a:t>Social Structure Part 2</a:t>
            </a:r>
          </a:p>
          <a:p>
            <a:pPr>
              <a:lnSpc>
                <a:spcPct val="100000"/>
              </a:lnSpc>
              <a:spcAft>
                <a:spcPts val="600"/>
              </a:spcAft>
            </a:pPr>
            <a:r>
              <a:rPr lang="en-US" b="1" dirty="0"/>
              <a:t>Dr. Salih A Abdulla</a:t>
            </a:r>
            <a:br>
              <a:rPr lang="en-US" b="1" dirty="0"/>
            </a:br>
            <a:r>
              <a:rPr lang="en-US" dirty="0"/>
              <a:t>Sociology for Nurses</a:t>
            </a:r>
            <a:br>
              <a:rPr lang="en-US" dirty="0"/>
            </a:br>
            <a:r>
              <a:rPr lang="en-US" dirty="0"/>
              <a:t>Fall Semester</a:t>
            </a:r>
            <a:br>
              <a:rPr lang="en-US" dirty="0"/>
            </a:br>
            <a:r>
              <a:rPr lang="en-US" dirty="0"/>
              <a:t>Week 3</a:t>
            </a:r>
            <a:br>
              <a:rPr lang="en-US" dirty="0"/>
            </a:br>
            <a:r>
              <a:rPr lang="en-US" dirty="0"/>
              <a:t>2025-2026</a:t>
            </a:r>
            <a:r>
              <a:rPr lang="en-US" sz="3200" dirty="0"/>
              <a:t> </a:t>
            </a:r>
            <a:endParaRPr lang="en-US" dirty="0"/>
          </a:p>
        </p:txBody>
      </p:sp>
      <p:pic>
        <p:nvPicPr>
          <p:cNvPr id="2" name="Picture 1" descr="A logo of a university&#10;&#10;Description automatically generated">
            <a:extLst>
              <a:ext uri="{FF2B5EF4-FFF2-40B4-BE49-F238E27FC236}">
                <a16:creationId xmlns:a16="http://schemas.microsoft.com/office/drawing/2014/main" id="{9D403F19-1B79-0AC6-51BF-2A363F1A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1" y="170393"/>
            <a:ext cx="2869809" cy="2305521"/>
          </a:xfrm>
          <a:prstGeom prst="rect">
            <a:avLst/>
          </a:prstGeom>
        </p:spPr>
      </p:pic>
    </p:spTree>
    <p:extLst>
      <p:ext uri="{BB962C8B-B14F-4D97-AF65-F5344CB8AC3E}">
        <p14:creationId xmlns:p14="http://schemas.microsoft.com/office/powerpoint/2010/main" val="405612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A9E2C-C0B1-EE78-4D8A-125365E593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B1404-7990-0874-4096-48F1E8C423C0}"/>
              </a:ext>
            </a:extLst>
          </p:cNvPr>
          <p:cNvSpPr>
            <a:spLocks noGrp="1"/>
          </p:cNvSpPr>
          <p:nvPr>
            <p:ph idx="1"/>
          </p:nvPr>
        </p:nvSpPr>
        <p:spPr>
          <a:xfrm>
            <a:off x="0" y="0"/>
            <a:ext cx="12192000" cy="6858000"/>
          </a:xfrm>
        </p:spPr>
        <p:txBody>
          <a:bodyPr>
            <a:normAutofit/>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Characteristics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Universality: </a:t>
            </a:r>
            <a:r>
              <a:rPr lang="en-US" sz="3200" dirty="0">
                <a:latin typeface="Times New Roman" panose="02020603050405020304" pitchFamily="18" charset="0"/>
                <a:cs typeface="Times New Roman" panose="02020603050405020304" pitchFamily="18" charset="0"/>
              </a:rPr>
              <a:t>Conflicts present in all places and at all times.</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 part of life: </a:t>
            </a:r>
            <a:r>
              <a:rPr lang="en-US" sz="3200" dirty="0">
                <a:latin typeface="Times New Roman" panose="02020603050405020304" pitchFamily="18" charset="0"/>
                <a:cs typeface="Times New Roman" panose="02020603050405020304" pitchFamily="18" charset="0"/>
              </a:rPr>
              <a:t>Conflict is normally seen among individuals, groups in organization. Hence, it a normal part of life. </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79158A5-B841-D240-3A45-554192A72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245974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19217-597D-D6B6-C9C1-0F818B7806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2FF6DB-674F-AEFD-3508-833D48577C46}"/>
              </a:ext>
            </a:extLst>
          </p:cNvPr>
          <p:cNvSpPr>
            <a:spLocks noGrp="1"/>
          </p:cNvSpPr>
          <p:nvPr>
            <p:ph idx="1"/>
          </p:nvPr>
        </p:nvSpPr>
        <p:spPr>
          <a:xfrm>
            <a:off x="0" y="0"/>
            <a:ext cx="12192000" cy="6858000"/>
          </a:xfrm>
        </p:spPr>
        <p:txBody>
          <a:bodyPr>
            <a:normAutofit/>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Personal in nature: </a:t>
            </a:r>
            <a:r>
              <a:rPr lang="en-US" sz="3200" dirty="0">
                <a:latin typeface="Times New Roman" panose="02020603050405020304" pitchFamily="18" charset="0"/>
                <a:cs typeface="Times New Roman" panose="02020603050405020304" pitchFamily="18" charset="0"/>
              </a:rPr>
              <a:t>Conflict exists only due to strong personal ideas of the individuals’ opposing others.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Deliberate conscious activity: </a:t>
            </a:r>
            <a:r>
              <a:rPr lang="en-US" sz="3200" dirty="0">
                <a:latin typeface="Times New Roman" panose="02020603050405020304" pitchFamily="18" charset="0"/>
                <a:cs typeface="Times New Roman" panose="02020603050405020304" pitchFamily="18" charset="0"/>
              </a:rPr>
              <a:t>Individual or group involves in conflicts knowingly, deliberately and consciously. </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FBDA8C0-8185-89DE-CEC4-BCBD34429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262811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60F92-BA29-56A1-47EF-051755826C87}"/>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a:lnSpc>
                <a:spcPct val="150000"/>
              </a:lnSpc>
              <a:spcBef>
                <a:spcPts val="0"/>
              </a:spcBef>
            </a:pPr>
            <a:r>
              <a:rPr lang="en-US" sz="3200" b="1" dirty="0">
                <a:latin typeface="Times New Roman" panose="02020603050405020304" pitchFamily="18" charset="0"/>
                <a:cs typeface="Times New Roman" panose="02020603050405020304" pitchFamily="18" charset="0"/>
              </a:rPr>
              <a:t>Conflict is a process: </a:t>
            </a:r>
            <a:r>
              <a:rPr lang="en-US" sz="3200" dirty="0">
                <a:latin typeface="Times New Roman" panose="02020603050405020304" pitchFamily="18" charset="0"/>
                <a:cs typeface="Times New Roman" panose="02020603050405020304" pitchFamily="18" charset="0"/>
              </a:rPr>
              <a:t>Conflicts happens in the stages. </a:t>
            </a: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Stage I: Misunderstanding (or) Understand at different point of view from  another person </a:t>
            </a: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Stage II: Having differences of opinions </a:t>
            </a: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Stage III: Competing, negotiating or avoiding the situation </a:t>
            </a: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22EA3788-3FB3-DC95-1DFA-BCAD681A4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2931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561B5-11FE-18BC-C987-C49BC61BB2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01433-4EA0-62FB-738D-BD37DEFB56F4}"/>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Conflict is dimensional: </a:t>
            </a:r>
            <a:r>
              <a:rPr lang="en-US" sz="3200" dirty="0">
                <a:latin typeface="Times New Roman" panose="02020603050405020304" pitchFamily="18" charset="0"/>
                <a:cs typeface="Times New Roman" panose="02020603050405020304" pitchFamily="18" charset="0"/>
              </a:rPr>
              <a:t>Conflict presents at the various degrees of capacity or seriousness. </a:t>
            </a:r>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Unavoidable: </a:t>
            </a:r>
            <a:r>
              <a:rPr lang="en-US" sz="3200" dirty="0">
                <a:latin typeface="Times New Roman" panose="02020603050405020304" pitchFamily="18" charset="0"/>
                <a:cs typeface="Times New Roman" panose="02020603050405020304" pitchFamily="18" charset="0"/>
              </a:rPr>
              <a:t>Conflict is unavoidable since the ideas will often vary from person to person</a:t>
            </a:r>
            <a:r>
              <a:rPr lang="en-US"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DDEA4E76-FAD9-2059-46CF-BE4B52E03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8887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1A21F-CB82-842C-C1DF-D6BA5A3AE8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A40AD-BB99-1673-B06E-E0097F49EA94}"/>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a:lnSpc>
                <a:spcPct val="150000"/>
              </a:lnSpc>
              <a:spcBef>
                <a:spcPts val="0"/>
              </a:spcBef>
            </a:pPr>
            <a:r>
              <a:rPr lang="en-US" sz="3200" b="1" dirty="0">
                <a:latin typeface="Times New Roman" panose="02020603050405020304" pitchFamily="18" charset="0"/>
                <a:cs typeface="Times New Roman" panose="02020603050405020304" pitchFamily="18" charset="0"/>
              </a:rPr>
              <a:t>On the basis of perception rather than reality: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Conflict always relies on how the individual perceives rather than  ground level reality. </a:t>
            </a: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5BAF6577-C3B0-9E61-A156-445603FED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57968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E842-32D7-D85C-5CEA-92C9D0E6F9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36D3D-65C3-25DA-E60F-67CB7758D15E}"/>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Need interventions to resolve: </a:t>
            </a:r>
            <a:r>
              <a:rPr lang="en-US" sz="3200" dirty="0">
                <a:latin typeface="Times New Roman" panose="02020603050405020304" pitchFamily="18" charset="0"/>
                <a:cs typeface="Times New Roman" panose="02020603050405020304" pitchFamily="18" charset="0"/>
              </a:rPr>
              <a:t>Conflict resolution requires the systematic interventions performed in step-by-step manner. </a:t>
            </a:r>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Lacks continuity and intermittent process: </a:t>
            </a:r>
            <a:r>
              <a:rPr lang="en-US" sz="3200" dirty="0">
                <a:latin typeface="Times New Roman" panose="02020603050405020304" pitchFamily="18" charset="0"/>
                <a:cs typeface="Times New Roman" panose="02020603050405020304" pitchFamily="18" charset="0"/>
              </a:rPr>
              <a:t>Unlike the cooperation and competition, conflict lacks continuity since it may take place all of the sudden and may end soon.</a:t>
            </a:r>
            <a:r>
              <a:rPr lang="en-US" sz="3200" b="1"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1D583F12-7256-319C-8536-FDC2CC72F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216937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CE3C4-59E6-668C-7E98-3431038B33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74BC6-97FC-4C93-72C3-161F064AA487}"/>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Causes of Conflict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 Struggle for existence and survival of the fittest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Inmate aggressive tendency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Desire for the social change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To follow right moral values and expectations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Differences of opinions </a:t>
            </a: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Struggle for materials and goods</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EA5E5C32-3ABB-4F31-B44D-63293F1D6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75641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4BE73-A0B4-A100-055F-A7C6F3064E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CC9BE-52CD-E4B4-4A4F-8152D973ECE5}"/>
              </a:ext>
            </a:extLst>
          </p:cNvPr>
          <p:cNvSpPr>
            <a:spLocks noGrp="1"/>
          </p:cNvSpPr>
          <p:nvPr>
            <p:ph idx="1"/>
          </p:nvPr>
        </p:nvSpPr>
        <p:spPr>
          <a:xfrm>
            <a:off x="0" y="0"/>
            <a:ext cx="12192000" cy="6858000"/>
          </a:xfrm>
        </p:spPr>
        <p:txBody>
          <a:bodyPr>
            <a:no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Effects of Conflict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Positive Effects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promotes solidarity of in-group and feelings of patriotism.</a:t>
            </a: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helps to establish the intimate relations. </a:t>
            </a: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will empower the decision-making skills. </a:t>
            </a:r>
            <a:endParaRPr lang="en-GB" sz="32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D64CA56-759A-9749-2003-BE898CF60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8109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550E-1A40-FC03-869B-6E262073D4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E3394-4A9A-7099-864B-5932CC021A7C}"/>
              </a:ext>
            </a:extLst>
          </p:cNvPr>
          <p:cNvSpPr>
            <a:spLocks noGrp="1"/>
          </p:cNvSpPr>
          <p:nvPr>
            <p:ph idx="1"/>
          </p:nvPr>
        </p:nvSpPr>
        <p:spPr>
          <a:xfrm>
            <a:off x="0" y="0"/>
            <a:ext cx="12192000" cy="6858000"/>
          </a:xfrm>
        </p:spPr>
        <p:txBody>
          <a:bodyPr>
            <a:noAutofit/>
          </a:bodyPr>
          <a:lstStyle/>
          <a:p>
            <a:pPr marL="0" indent="0">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enlarges the victorious group. </a:t>
            </a: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might allow the reconciliation of both groups. </a:t>
            </a:r>
          </a:p>
          <a:p>
            <a:pPr marL="0" indent="0">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enhances the group Cooperation and accommodation. </a:t>
            </a:r>
            <a:endParaRPr lang="en-GB" sz="32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07C9F6F3-A4EE-2BD8-A13C-B1DF10318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160413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E576-9169-7A2F-3328-AA6130DDC1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C7559-2F15-7B33-0D6A-A50DF373ADD6}"/>
              </a:ext>
            </a:extLst>
          </p:cNvPr>
          <p:cNvSpPr>
            <a:spLocks noGrp="1"/>
          </p:cNvSpPr>
          <p:nvPr>
            <p:ph idx="1"/>
          </p:nvPr>
        </p:nvSpPr>
        <p:spPr>
          <a:xfrm>
            <a:off x="0" y="0"/>
            <a:ext cx="12192000" cy="6858000"/>
          </a:xfrm>
        </p:spPr>
        <p:txBody>
          <a:bodyPr>
            <a:no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It gives chance to find the novel solutions to the problems.</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It helps to share and respect the opinions of others.</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Conflict exists within the institution might give chance for the further resolution of conflicts in future. </a:t>
            </a:r>
            <a:endParaRPr lang="en-GB" sz="32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6E199B42-6953-C9D1-C5DF-6483435CA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205774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52B12-D318-4713-7104-FD5508C536D3}"/>
              </a:ext>
            </a:extLst>
          </p:cNvPr>
          <p:cNvSpPr>
            <a:spLocks noGrp="1"/>
          </p:cNvSpPr>
          <p:nvPr>
            <p:ph idx="1"/>
          </p:nvPr>
        </p:nvSpPr>
        <p:spPr>
          <a:xfrm>
            <a:off x="0" y="-2"/>
            <a:ext cx="12192000" cy="6955605"/>
          </a:xfrm>
        </p:spPr>
        <p:txBody>
          <a:bodyPr>
            <a:normAutofit/>
          </a:bodyPr>
          <a:lstStyle/>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LEARNING OBJECTIVES</a:t>
            </a:r>
          </a:p>
          <a:p>
            <a:pPr>
              <a:lnSpc>
                <a:spcPct val="115000"/>
              </a:lnSpc>
              <a:spcAft>
                <a:spcPts val="800"/>
              </a:spcAft>
              <a:buNone/>
            </a:pP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After reading this chapter, students will be able to:</a:t>
            </a:r>
            <a:br>
              <a:rPr lang="en-US" sz="3200" b="1" kern="100" dirty="0">
                <a:latin typeface="Times New Roman" panose="02020603050405020304" pitchFamily="18" charset="0"/>
                <a:ea typeface="Calibri" panose="020F0502020204030204" pitchFamily="34" charset="0"/>
                <a:cs typeface="Times New Roman" panose="02020603050405020304" pitchFamily="18" charset="0"/>
              </a:rPr>
            </a:br>
            <a:r>
              <a:rPr lang="en-US" sz="3200" kern="100" dirty="0">
                <a:latin typeface="Times New Roman" panose="02020603050405020304" pitchFamily="18" charset="0"/>
                <a:ea typeface="Calibri" panose="020F0502020204030204" pitchFamily="34" charset="0"/>
                <a:cs typeface="Times New Roman" panose="02020603050405020304" pitchFamily="18" charset="0"/>
              </a:rPr>
              <a:t>• Develop good knowledge on basics of personal disorganizations</a:t>
            </a:r>
            <a:br>
              <a:rPr lang="en-US" sz="3200" kern="100" dirty="0">
                <a:latin typeface="Times New Roman" panose="02020603050405020304" pitchFamily="18" charset="0"/>
                <a:ea typeface="Calibri" panose="020F0502020204030204" pitchFamily="34" charset="0"/>
                <a:cs typeface="Times New Roman" panose="02020603050405020304" pitchFamily="18" charset="0"/>
              </a:rPr>
            </a:br>
            <a:r>
              <a:rPr lang="en-US" sz="3200" kern="100" dirty="0">
                <a:latin typeface="Times New Roman" panose="02020603050405020304" pitchFamily="18" charset="0"/>
                <a:ea typeface="Calibri" panose="020F0502020204030204" pitchFamily="34" charset="0"/>
                <a:cs typeface="Times New Roman" panose="02020603050405020304" pitchFamily="18" charset="0"/>
              </a:rPr>
              <a:t>• Be also to implement the knowledge in their clinical practice</a:t>
            </a:r>
            <a:br>
              <a:rPr lang="en-US" sz="3200" kern="100" dirty="0">
                <a:latin typeface="Times New Roman" panose="02020603050405020304" pitchFamily="18" charset="0"/>
                <a:ea typeface="Calibri" panose="020F0502020204030204" pitchFamily="34" charset="0"/>
                <a:cs typeface="Times New Roman" panose="02020603050405020304" pitchFamily="18" charset="0"/>
              </a:rPr>
            </a:br>
            <a:r>
              <a:rPr lang="en-US" sz="3200" kern="100" dirty="0">
                <a:latin typeface="Times New Roman" panose="02020603050405020304" pitchFamily="18" charset="0"/>
                <a:ea typeface="Calibri" panose="020F0502020204030204" pitchFamily="34" charset="0"/>
                <a:cs typeface="Times New Roman" panose="02020603050405020304" pitchFamily="18" charset="0"/>
              </a:rPr>
              <a:t>• Know about c</a:t>
            </a:r>
            <a:r>
              <a:rPr lang="en-US" sz="3200" dirty="0">
                <a:latin typeface="Times New Roman" panose="02020603050405020304" pitchFamily="18" charset="0"/>
                <a:cs typeface="Times New Roman" panose="02020603050405020304" pitchFamily="18" charset="0"/>
              </a:rPr>
              <a:t>haracteristics </a:t>
            </a:r>
            <a:r>
              <a:rPr lang="en-GB" sz="3200" dirty="0">
                <a:latin typeface="Times New Roman" panose="02020603050405020304" pitchFamily="18" charset="0"/>
                <a:cs typeface="Times New Roman" panose="02020603050405020304" pitchFamily="18" charset="0"/>
              </a:rPr>
              <a:t>of conflict</a:t>
            </a:r>
            <a:br>
              <a:rPr lang="en-US" sz="3200" kern="100" dirty="0">
                <a:latin typeface="Times New Roman" panose="02020603050405020304" pitchFamily="18" charset="0"/>
                <a:ea typeface="Calibri" panose="020F0502020204030204" pitchFamily="34" charset="0"/>
                <a:cs typeface="Times New Roman" panose="02020603050405020304" pitchFamily="18" charset="0"/>
              </a:rPr>
            </a:br>
            <a:r>
              <a:rPr lang="en-US" sz="3200" kern="100" dirty="0">
                <a:latin typeface="Times New Roman" panose="02020603050405020304" pitchFamily="18" charset="0"/>
                <a:ea typeface="Calibri" panose="020F0502020204030204" pitchFamily="34" charset="0"/>
                <a:cs typeface="Times New Roman" panose="02020603050405020304" pitchFamily="18" charset="0"/>
              </a:rPr>
              <a:t>• Learn the e</a:t>
            </a:r>
            <a:r>
              <a:rPr lang="en-US" sz="3200" dirty="0">
                <a:latin typeface="Times New Roman" panose="02020603050405020304" pitchFamily="18" charset="0"/>
                <a:cs typeface="Times New Roman" panose="02020603050405020304" pitchFamily="18" charset="0"/>
              </a:rPr>
              <a:t>ffects of conflict </a:t>
            </a:r>
            <a:br>
              <a:rPr lang="en-US" sz="3200" kern="100" dirty="0">
                <a:latin typeface="Times New Roman" panose="02020603050405020304" pitchFamily="18" charset="0"/>
                <a:ea typeface="Calibri" panose="020F0502020204030204" pitchFamily="34" charset="0"/>
                <a:cs typeface="Times New Roman" panose="02020603050405020304" pitchFamily="18" charset="0"/>
              </a:rPr>
            </a:br>
            <a:r>
              <a:rPr lang="en-US" sz="3200" kern="100" dirty="0">
                <a:latin typeface="Times New Roman" panose="02020603050405020304" pitchFamily="18" charset="0"/>
                <a:ea typeface="Calibri" panose="020F0502020204030204" pitchFamily="34" charset="0"/>
                <a:cs typeface="Times New Roman" panose="02020603050405020304" pitchFamily="18" charset="0"/>
              </a:rPr>
              <a:t>• Become aware of the types and characteristics of social group</a:t>
            </a:r>
          </a:p>
          <a:p>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4B7BDECD-C9C9-AA78-B384-15A8D2A6D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212351"/>
          </a:xfrm>
          <a:prstGeom prst="rect">
            <a:avLst/>
          </a:prstGeom>
        </p:spPr>
      </p:pic>
    </p:spTree>
    <p:extLst>
      <p:ext uri="{BB962C8B-B14F-4D97-AF65-F5344CB8AC3E}">
        <p14:creationId xmlns:p14="http://schemas.microsoft.com/office/powerpoint/2010/main" val="644523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91D4C-D822-3979-86E5-270CC28A3C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412F7-C825-CA23-77C4-46D724CD7458}"/>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Negative Effects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may weaken the solidarity and causes social disorder.</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may aggravate violence.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may lower the moral values.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reduces the productive functions or ability. </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It affects the psychological health of the members.</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A2639DE-75D2-E35F-D882-779B98A25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26374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D0D74-6F12-8EFE-5190-A4FEE86C59E4}"/>
              </a:ext>
            </a:extLst>
          </p:cNvPr>
          <p:cNvSpPr>
            <a:spLocks noGrp="1"/>
          </p:cNvSpPr>
          <p:nvPr>
            <p:ph idx="1"/>
          </p:nvPr>
        </p:nvSpPr>
        <p:spPr>
          <a:xfrm>
            <a:off x="0" y="0"/>
            <a:ext cx="12192000" cy="6858000"/>
          </a:xfrm>
        </p:spPr>
        <p:txBody>
          <a:bodyPr>
            <a:normAutofit/>
          </a:bodyPr>
          <a:lstStyle/>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SOCIAL GROUPS</a:t>
            </a:r>
          </a:p>
          <a:p>
            <a:pPr marL="0" indent="0">
              <a:buNone/>
            </a:pPr>
            <a:endParaRPr lang="en-US" sz="32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Society consists of groups. No man lives alone, as man is social creature he lives in aggregation.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Social groups exist when two or more people are in direct or indirect contact and communication. </a:t>
            </a:r>
          </a:p>
        </p:txBody>
      </p:sp>
      <p:pic>
        <p:nvPicPr>
          <p:cNvPr id="4" name="Picture 3" descr="A logo of a university&#10;&#10;Description automatically generated">
            <a:extLst>
              <a:ext uri="{FF2B5EF4-FFF2-40B4-BE49-F238E27FC236}">
                <a16:creationId xmlns:a16="http://schemas.microsoft.com/office/drawing/2014/main" id="{0613A7DD-9804-4892-0C82-BBF226F5B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81118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3D78-C6FC-A32C-F0D7-66CF13039F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87ACD-9F6D-6A6D-132B-165AE918D885}"/>
              </a:ext>
            </a:extLst>
          </p:cNvPr>
          <p:cNvSpPr>
            <a:spLocks noGrp="1"/>
          </p:cNvSpPr>
          <p:nvPr>
            <p:ph idx="1"/>
          </p:nvPr>
        </p:nvSpPr>
        <p:spPr>
          <a:xfrm>
            <a:off x="0" y="0"/>
            <a:ext cx="12192000" cy="6858000"/>
          </a:xfrm>
        </p:spPr>
        <p:txBody>
          <a:bodyPr>
            <a:normAutofit/>
          </a:bodyPr>
          <a:lstStyle/>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Social group is used to refer to entire human group, sometimes used to mean a small group which consists of two or more individuals.</a:t>
            </a: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4131856D-5642-7023-4032-EAE8416D0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64106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4DC79-C327-7D80-84C2-104B4982CE7A}"/>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b="1" dirty="0">
                <a:latin typeface="Times New Roman" panose="02020603050405020304" pitchFamily="18" charset="0"/>
                <a:cs typeface="Times New Roman" panose="02020603050405020304" pitchFamily="18" charset="0"/>
              </a:rPr>
              <a:t>Definitions </a:t>
            </a:r>
          </a:p>
          <a:p>
            <a:pPr marL="0" indent="0" algn="just">
              <a:lnSpc>
                <a:spcPct val="150000"/>
              </a:lnSpc>
              <a:spcBef>
                <a:spcPts val="0"/>
              </a:spcBef>
              <a:buNone/>
            </a:pP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Social group is defined as an aggregate of individuals which persists in time, which has one or more interests and activities in common and which is organized.”  </a:t>
            </a: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522D547F-CD5B-F04E-B6F1-9B59B1683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5" y="0"/>
            <a:ext cx="2166424" cy="1883490"/>
          </a:xfrm>
          <a:prstGeom prst="rect">
            <a:avLst/>
          </a:prstGeom>
        </p:spPr>
      </p:pic>
    </p:spTree>
    <p:extLst>
      <p:ext uri="{BB962C8B-B14F-4D97-AF65-F5344CB8AC3E}">
        <p14:creationId xmlns:p14="http://schemas.microsoft.com/office/powerpoint/2010/main" val="198576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781DA-9617-CBF0-70E5-12EA3DC10D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DA2ED-CFC3-FE65-6149-329BB5CAC73A}"/>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“Social group is defined as the collection of humans who get into the social relationship with one another. It involves some level of reciprocity and mutual awareness among the group members.”</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4963B2CE-4B35-2C99-497B-28308D729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5" y="0"/>
            <a:ext cx="2166424" cy="1883490"/>
          </a:xfrm>
          <a:prstGeom prst="rect">
            <a:avLst/>
          </a:prstGeom>
        </p:spPr>
      </p:pic>
    </p:spTree>
    <p:extLst>
      <p:ext uri="{BB962C8B-B14F-4D97-AF65-F5344CB8AC3E}">
        <p14:creationId xmlns:p14="http://schemas.microsoft.com/office/powerpoint/2010/main" val="86397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B04A3-6774-69E9-28EF-DCC38D7AE7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84604-CD1D-5ECA-EF6D-F5108C3E95D8}"/>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Types:</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Involuntary and voluntary groups: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Involuntary groups include family, community, city, state, race, etc. Voluntary groups youth association, political party, religious association, trade unions, etc.</a:t>
            </a: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EB4EB371-4A40-9EFE-2FFF-D7137ADEF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5" y="0"/>
            <a:ext cx="2166424" cy="1883490"/>
          </a:xfrm>
          <a:prstGeom prst="rect">
            <a:avLst/>
          </a:prstGeom>
        </p:spPr>
      </p:pic>
    </p:spTree>
    <p:extLst>
      <p:ext uri="{BB962C8B-B14F-4D97-AF65-F5344CB8AC3E}">
        <p14:creationId xmlns:p14="http://schemas.microsoft.com/office/powerpoint/2010/main" val="396559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0AA1-8206-1ABF-1169-97548F3D70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455FB-9A39-44C9-FAF1-058051193F43}"/>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Institutional (permanent) and non-institutional (temporary):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Institutional groups are permanent one mostly. These include school, caste, church, etc. Non-institutional groups are mostly temporary and it includes public audience, crowd, etc.</a:t>
            </a: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48C3B443-83B2-D12F-0987-3A5FD03CB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5" y="0"/>
            <a:ext cx="2166424" cy="1883490"/>
          </a:xfrm>
          <a:prstGeom prst="rect">
            <a:avLst/>
          </a:prstGeom>
        </p:spPr>
      </p:pic>
    </p:spTree>
    <p:extLst>
      <p:ext uri="{BB962C8B-B14F-4D97-AF65-F5344CB8AC3E}">
        <p14:creationId xmlns:p14="http://schemas.microsoft.com/office/powerpoint/2010/main" val="398955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5280-7582-926D-64D6-EACAA7F208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DADFF-0A44-C960-861A-12C0EF1813DE}"/>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Horizontal and vertical groups: </a:t>
            </a:r>
            <a:r>
              <a:rPr lang="en-US" sz="3200" dirty="0">
                <a:latin typeface="Times New Roman" panose="02020603050405020304" pitchFamily="18" charset="0"/>
                <a:cs typeface="Times New Roman" panose="02020603050405020304" pitchFamily="18" charset="0"/>
              </a:rPr>
              <a:t>Horizontal groups are large such as religious organization, nation and political parties. Vertical groups are the small divisions such as social status, etc</a:t>
            </a:r>
            <a:r>
              <a:rPr lang="en-US" dirty="0"/>
              <a:t>.</a:t>
            </a:r>
            <a:r>
              <a:rPr lang="en-US" sz="3200" dirty="0"/>
              <a:t> </a:t>
            </a:r>
          </a:p>
          <a:p>
            <a:pPr marL="0" indent="0" algn="just">
              <a:lnSpc>
                <a:spcPct val="150000"/>
              </a:lnSpc>
              <a:spcBef>
                <a:spcPts val="0"/>
              </a:spcBef>
              <a:buNone/>
            </a:pPr>
            <a:endParaRPr lang="en-US" sz="3200" dirty="0"/>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246BE7E0-1134-7DF6-BA78-A93BFD4D2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5" y="0"/>
            <a:ext cx="2166424" cy="1883490"/>
          </a:xfrm>
          <a:prstGeom prst="rect">
            <a:avLst/>
          </a:prstGeom>
        </p:spPr>
      </p:pic>
    </p:spTree>
    <p:extLst>
      <p:ext uri="{BB962C8B-B14F-4D97-AF65-F5344CB8AC3E}">
        <p14:creationId xmlns:p14="http://schemas.microsoft.com/office/powerpoint/2010/main" val="361567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68654-3935-EC73-11E5-00D0DE22F4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7EA86-E3E6-F95B-47F7-226767AF11C5}"/>
              </a:ext>
            </a:extLst>
          </p:cNvPr>
          <p:cNvSpPr>
            <a:spLocks noGrp="1"/>
          </p:cNvSpPr>
          <p:nvPr>
            <p:ph idx="1"/>
          </p:nvPr>
        </p:nvSpPr>
        <p:spPr>
          <a:xfrm>
            <a:off x="0" y="0"/>
            <a:ext cx="12192000" cy="6858000"/>
          </a:xfrm>
        </p:spPr>
        <p:txBody>
          <a:bodyPr>
            <a:normAutofit fontScale="62500" lnSpcReduction="20000"/>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b="1" dirty="0"/>
              <a:t>Horizontal Group (Same Level)</a:t>
            </a:r>
          </a:p>
          <a:p>
            <a:pPr marL="0" indent="0" algn="just">
              <a:lnSpc>
                <a:spcPct val="150000"/>
              </a:lnSpc>
              <a:spcBef>
                <a:spcPts val="0"/>
              </a:spcBef>
              <a:buNone/>
            </a:pPr>
            <a:r>
              <a:rPr lang="en-US" sz="3200" dirty="0"/>
              <a:t>-----------------------------</a:t>
            </a:r>
          </a:p>
          <a:p>
            <a:pPr marL="0" indent="0" algn="just">
              <a:lnSpc>
                <a:spcPct val="150000"/>
              </a:lnSpc>
              <a:spcBef>
                <a:spcPts val="0"/>
              </a:spcBef>
              <a:buNone/>
            </a:pPr>
            <a:r>
              <a:rPr lang="en-US" sz="3200" dirty="0"/>
              <a:t>[Person]  [Person]  [Person]</a:t>
            </a:r>
          </a:p>
          <a:p>
            <a:pPr marL="0" indent="0" algn="just">
              <a:lnSpc>
                <a:spcPct val="150000"/>
              </a:lnSpc>
              <a:spcBef>
                <a:spcPts val="0"/>
              </a:spcBef>
              <a:buNone/>
            </a:pPr>
            <a:r>
              <a:rPr lang="en-US" sz="3200" dirty="0"/>
              <a:t>   |         |         |</a:t>
            </a:r>
          </a:p>
          <a:p>
            <a:pPr marL="0" indent="0" algn="just">
              <a:lnSpc>
                <a:spcPct val="150000"/>
              </a:lnSpc>
              <a:spcBef>
                <a:spcPts val="0"/>
              </a:spcBef>
              <a:buNone/>
            </a:pPr>
            <a:r>
              <a:rPr lang="en-US" sz="3200" dirty="0"/>
              <a:t>Equal Status, same rank</a:t>
            </a:r>
          </a:p>
          <a:p>
            <a:pPr marL="0" indent="0" algn="just">
              <a:lnSpc>
                <a:spcPct val="150000"/>
              </a:lnSpc>
              <a:spcBef>
                <a:spcPts val="0"/>
              </a:spcBef>
              <a:buNone/>
            </a:pPr>
            <a:r>
              <a:rPr lang="en-US" sz="3200" dirty="0"/>
              <a:t>Example: Classmates</a:t>
            </a:r>
          </a:p>
          <a:p>
            <a:pPr marL="0" indent="0" algn="just">
              <a:lnSpc>
                <a:spcPct val="150000"/>
              </a:lnSpc>
              <a:spcBef>
                <a:spcPts val="0"/>
              </a:spcBef>
              <a:buNone/>
            </a:pPr>
            <a:endParaRPr lang="en-US" sz="3200" dirty="0"/>
          </a:p>
          <a:p>
            <a:pPr marL="0" indent="0" algn="just">
              <a:lnSpc>
                <a:spcPct val="150000"/>
              </a:lnSpc>
              <a:spcBef>
                <a:spcPts val="0"/>
              </a:spcBef>
              <a:buNone/>
            </a:pPr>
            <a:r>
              <a:rPr lang="en-US" sz="3200" b="1" dirty="0"/>
              <a:t>Vertical Group (Different Levels)</a:t>
            </a:r>
          </a:p>
          <a:p>
            <a:pPr marL="0" indent="0" algn="just">
              <a:lnSpc>
                <a:spcPct val="150000"/>
              </a:lnSpc>
              <a:spcBef>
                <a:spcPts val="0"/>
              </a:spcBef>
              <a:buNone/>
            </a:pPr>
            <a:r>
              <a:rPr lang="en-US" sz="3200" dirty="0"/>
              <a:t>-------------------------------</a:t>
            </a:r>
          </a:p>
          <a:p>
            <a:pPr marL="0" indent="0" algn="just">
              <a:lnSpc>
                <a:spcPct val="150000"/>
              </a:lnSpc>
              <a:spcBef>
                <a:spcPts val="0"/>
              </a:spcBef>
              <a:buNone/>
            </a:pPr>
            <a:r>
              <a:rPr lang="en-US" sz="3200" dirty="0"/>
              <a:t>       [C</a:t>
            </a:r>
            <a:r>
              <a:rPr lang="en-US" dirty="0"/>
              <a:t>hief Executive Officer (CEO)</a:t>
            </a:r>
            <a:r>
              <a:rPr lang="en-US" sz="3200" dirty="0"/>
              <a:t>]</a:t>
            </a:r>
          </a:p>
          <a:p>
            <a:pPr marL="0" indent="0" algn="just">
              <a:lnSpc>
                <a:spcPct val="150000"/>
              </a:lnSpc>
              <a:spcBef>
                <a:spcPts val="0"/>
              </a:spcBef>
              <a:buNone/>
            </a:pPr>
            <a:r>
              <a:rPr lang="en-US" sz="3200" dirty="0"/>
              <a:t>        |</a:t>
            </a:r>
          </a:p>
          <a:p>
            <a:pPr marL="0" indent="0" algn="just">
              <a:lnSpc>
                <a:spcPct val="150000"/>
              </a:lnSpc>
              <a:spcBef>
                <a:spcPts val="0"/>
              </a:spcBef>
              <a:buNone/>
            </a:pPr>
            <a:r>
              <a:rPr lang="en-US" sz="3200" dirty="0"/>
              <a:t>     [Manager]</a:t>
            </a:r>
          </a:p>
          <a:p>
            <a:pPr marL="0" indent="0" algn="just">
              <a:lnSpc>
                <a:spcPct val="150000"/>
              </a:lnSpc>
              <a:spcBef>
                <a:spcPts val="0"/>
              </a:spcBef>
              <a:buNone/>
            </a:pPr>
            <a:r>
              <a:rPr lang="en-US" sz="3200" dirty="0"/>
              <a:t>        |</a:t>
            </a:r>
          </a:p>
          <a:p>
            <a:pPr marL="0" indent="0" algn="just">
              <a:lnSpc>
                <a:spcPct val="150000"/>
              </a:lnSpc>
              <a:spcBef>
                <a:spcPts val="0"/>
              </a:spcBef>
              <a:buNone/>
            </a:pPr>
            <a:r>
              <a:rPr lang="en-US" sz="3200" dirty="0"/>
              <a:t>     [Worker]</a:t>
            </a:r>
          </a:p>
          <a:p>
            <a:pPr marL="0" indent="0" algn="just">
              <a:lnSpc>
                <a:spcPct val="150000"/>
              </a:lnSpc>
              <a:spcBef>
                <a:spcPts val="0"/>
              </a:spcBef>
              <a:buNone/>
            </a:pPr>
            <a:r>
              <a:rPr lang="en-US" sz="3200" dirty="0"/>
              <a:t>Different Status, hierarchy</a:t>
            </a:r>
          </a:p>
          <a:p>
            <a:pPr marL="0" indent="0" algn="just">
              <a:lnSpc>
                <a:spcPct val="150000"/>
              </a:lnSpc>
              <a:spcBef>
                <a:spcPts val="0"/>
              </a:spcBef>
              <a:buNone/>
            </a:pPr>
            <a:r>
              <a:rPr lang="en-US" sz="3200" dirty="0"/>
              <a:t>Example: Company Team </a:t>
            </a:r>
          </a:p>
          <a:p>
            <a:pPr marL="0" indent="0" algn="just">
              <a:lnSpc>
                <a:spcPct val="150000"/>
              </a:lnSpc>
              <a:spcBef>
                <a:spcPts val="0"/>
              </a:spcBef>
              <a:buNone/>
            </a:pPr>
            <a:endParaRPr lang="en-US" sz="3200" dirty="0"/>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DF6AFD4C-EE2D-92AE-55A5-BC6F7AB81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5" y="0"/>
            <a:ext cx="2166424" cy="719191"/>
          </a:xfrm>
          <a:prstGeom prst="rect">
            <a:avLst/>
          </a:prstGeom>
        </p:spPr>
      </p:pic>
    </p:spTree>
    <p:extLst>
      <p:ext uri="{BB962C8B-B14F-4D97-AF65-F5344CB8AC3E}">
        <p14:creationId xmlns:p14="http://schemas.microsoft.com/office/powerpoint/2010/main" val="4216747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B61F5-B4EA-B2B5-7845-064F652CE4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16755-7CAC-4231-63C0-F292579A27D4}"/>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Formal and Informal groups: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In the formal group, membership is defined and the entry is made under the written rules/regulation. Informal group the membership is not well defined and individuals can enter or leave the group as per their wishes. </a:t>
            </a: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59FEB99A-EC1E-CF83-A352-D64619174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521" y="0"/>
            <a:ext cx="2316480" cy="1856935"/>
          </a:xfrm>
          <a:prstGeom prst="rect">
            <a:avLst/>
          </a:prstGeom>
        </p:spPr>
      </p:pic>
    </p:spTree>
    <p:extLst>
      <p:ext uri="{BB962C8B-B14F-4D97-AF65-F5344CB8AC3E}">
        <p14:creationId xmlns:p14="http://schemas.microsoft.com/office/powerpoint/2010/main" val="17556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7ED11-2FAE-0A85-40B6-B7297A38FED1}"/>
              </a:ext>
            </a:extLst>
          </p:cNvPr>
          <p:cNvSpPr>
            <a:spLocks noGrp="1"/>
          </p:cNvSpPr>
          <p:nvPr>
            <p:ph idx="1"/>
          </p:nvPr>
        </p:nvSpPr>
        <p:spPr>
          <a:xfrm>
            <a:off x="0" y="0"/>
            <a:ext cx="12192000" cy="6858000"/>
          </a:xfrm>
        </p:spPr>
        <p:txBody>
          <a:bodyPr>
            <a:normAutofit/>
          </a:bodyPr>
          <a:lstStyle/>
          <a:p>
            <a:pPr>
              <a:lnSpc>
                <a:spcPct val="115000"/>
              </a:lnSpc>
              <a:spcAft>
                <a:spcPts val="800"/>
              </a:spcAft>
              <a:buNone/>
            </a:pPr>
            <a:r>
              <a:rPr lang="en-US" sz="3600" b="1" kern="100" dirty="0">
                <a:latin typeface="Times New Roman" panose="02020603050405020304" pitchFamily="18" charset="0"/>
                <a:ea typeface="Calibri" panose="020F0502020204030204" pitchFamily="34" charset="0"/>
                <a:cs typeface="Arial" panose="020B0604020202020204" pitchFamily="34" charset="0"/>
              </a:rPr>
              <a:t>Outline</a:t>
            </a:r>
          </a:p>
          <a:p>
            <a:pPr>
              <a:lnSpc>
                <a:spcPct val="115000"/>
              </a:lnSpc>
              <a:spcAft>
                <a:spcPts val="800"/>
              </a:spcAft>
              <a:buNone/>
            </a:pPr>
            <a:r>
              <a:rPr lang="en-US" kern="100" dirty="0">
                <a:latin typeface="Times New Roman" panose="02020603050405020304" pitchFamily="18" charset="0"/>
                <a:ea typeface="Calibri" panose="020F0502020204030204" pitchFamily="34" charset="0"/>
                <a:cs typeface="Arial" panose="020B0604020202020204" pitchFamily="34" charset="0"/>
              </a:rPr>
              <a:t>Introduction</a:t>
            </a:r>
          </a:p>
          <a:p>
            <a:pPr>
              <a:lnSpc>
                <a:spcPct val="115000"/>
              </a:lnSpc>
              <a:spcAft>
                <a:spcPts val="800"/>
              </a:spcAft>
              <a:buNone/>
            </a:pPr>
            <a:r>
              <a:rPr lang="en-US" dirty="0">
                <a:latin typeface="Times New Roman" panose="02020603050405020304" pitchFamily="18" charset="0"/>
                <a:cs typeface="Times New Roman" panose="02020603050405020304" pitchFamily="18" charset="0"/>
              </a:rPr>
              <a:t>Personal disorganization</a:t>
            </a:r>
          </a:p>
          <a:p>
            <a:pPr>
              <a:lnSpc>
                <a:spcPct val="115000"/>
              </a:lnSpc>
              <a:spcAft>
                <a:spcPts val="800"/>
              </a:spcAft>
              <a:buNone/>
            </a:pPr>
            <a:r>
              <a:rPr lang="en-US" dirty="0">
                <a:latin typeface="Times New Roman" panose="02020603050405020304" pitchFamily="18" charset="0"/>
                <a:cs typeface="Times New Roman" panose="02020603050405020304" pitchFamily="18" charset="0"/>
              </a:rPr>
              <a:t>Conflict</a:t>
            </a:r>
          </a:p>
          <a:p>
            <a:pPr>
              <a:lnSpc>
                <a:spcPct val="115000"/>
              </a:lnSpc>
              <a:spcAft>
                <a:spcPts val="800"/>
              </a:spcAft>
              <a:buNone/>
            </a:pPr>
            <a:r>
              <a:rPr lang="en-US" dirty="0">
                <a:latin typeface="Times New Roman" panose="02020603050405020304" pitchFamily="18" charset="0"/>
                <a:cs typeface="Times New Roman" panose="02020603050405020304" pitchFamily="18" charset="0"/>
              </a:rPr>
              <a:t>Social groups </a:t>
            </a:r>
          </a:p>
          <a:p>
            <a:pPr>
              <a:lnSpc>
                <a:spcPct val="115000"/>
              </a:lnSpc>
              <a:spcAft>
                <a:spcPts val="800"/>
              </a:spcAft>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983B5CBC-B3F6-0E9F-0A1C-316019100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76552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1D13C-6677-CC62-12D8-48ABA357B6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B796F-3330-2ADD-40BE-7E7DC9186342}"/>
              </a:ext>
            </a:extLst>
          </p:cNvPr>
          <p:cNvSpPr>
            <a:spLocks noGrp="1"/>
          </p:cNvSpPr>
          <p:nvPr>
            <p:ph idx="1"/>
          </p:nvPr>
        </p:nvSpPr>
        <p:spPr>
          <a:xfrm>
            <a:off x="0" y="0"/>
            <a:ext cx="12192000" cy="6858000"/>
          </a:xfrm>
        </p:spPr>
        <p:txBody>
          <a:bodyPr>
            <a:normAutofit/>
          </a:bodyPr>
          <a:lstStyle/>
          <a:p>
            <a:pPr marL="0" indent="0" algn="just">
              <a:lnSpc>
                <a:spcPct val="15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Territorial and non-territorial groups: </a:t>
            </a:r>
            <a:r>
              <a:rPr lang="en-US" dirty="0">
                <a:latin typeface="Times New Roman" panose="02020603050405020304" pitchFamily="18" charset="0"/>
                <a:cs typeface="Times New Roman" panose="02020603050405020304" pitchFamily="18" charset="0"/>
              </a:rPr>
              <a:t>Territorial group includes states and communities. Nonterritorial group includes, crowd, classes and public.</a:t>
            </a: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38CD0AA9-19C1-B25D-C42D-6BFA80BD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0880" y="0"/>
            <a:ext cx="1291120" cy="839698"/>
          </a:xfrm>
          <a:prstGeom prst="rect">
            <a:avLst/>
          </a:prstGeom>
        </p:spPr>
      </p:pic>
      <p:graphicFrame>
        <p:nvGraphicFramePr>
          <p:cNvPr id="5" name="Table 4">
            <a:extLst>
              <a:ext uri="{FF2B5EF4-FFF2-40B4-BE49-F238E27FC236}">
                <a16:creationId xmlns:a16="http://schemas.microsoft.com/office/drawing/2014/main" id="{D22F4D48-F3F6-40D2-0730-4E3C8E1223BF}"/>
              </a:ext>
            </a:extLst>
          </p:cNvPr>
          <p:cNvGraphicFramePr>
            <a:graphicFrameLocks noGrp="1"/>
          </p:cNvGraphicFramePr>
          <p:nvPr>
            <p:extLst>
              <p:ext uri="{D42A27DB-BD31-4B8C-83A1-F6EECF244321}">
                <p14:modId xmlns:p14="http://schemas.microsoft.com/office/powerpoint/2010/main" val="563481841"/>
              </p:ext>
            </p:extLst>
          </p:nvPr>
        </p:nvGraphicFramePr>
        <p:xfrm>
          <a:off x="-1" y="2003461"/>
          <a:ext cx="12192000" cy="4867596"/>
        </p:xfrm>
        <a:graphic>
          <a:graphicData uri="http://schemas.openxmlformats.org/drawingml/2006/table">
            <a:tbl>
              <a:tblPr firstRow="1" bandRow="1">
                <a:tableStyleId>{5C22544A-7EE6-4342-B048-85BDC9FD1C3A}</a:tableStyleId>
              </a:tblPr>
              <a:tblGrid>
                <a:gridCol w="2917862">
                  <a:extLst>
                    <a:ext uri="{9D8B030D-6E8A-4147-A177-3AD203B41FA5}">
                      <a16:colId xmlns:a16="http://schemas.microsoft.com/office/drawing/2014/main" val="4013695746"/>
                    </a:ext>
                  </a:extLst>
                </a:gridCol>
                <a:gridCol w="3729519">
                  <a:extLst>
                    <a:ext uri="{9D8B030D-6E8A-4147-A177-3AD203B41FA5}">
                      <a16:colId xmlns:a16="http://schemas.microsoft.com/office/drawing/2014/main" val="2046742119"/>
                    </a:ext>
                  </a:extLst>
                </a:gridCol>
                <a:gridCol w="5544619">
                  <a:extLst>
                    <a:ext uri="{9D8B030D-6E8A-4147-A177-3AD203B41FA5}">
                      <a16:colId xmlns:a16="http://schemas.microsoft.com/office/drawing/2014/main" val="2102898711"/>
                    </a:ext>
                  </a:extLst>
                </a:gridCol>
              </a:tblGrid>
              <a:tr h="1617689">
                <a:tc>
                  <a:txBody>
                    <a:bodyPr/>
                    <a:lstStyle/>
                    <a:p>
                      <a:pPr>
                        <a:lnSpc>
                          <a:spcPct val="150000"/>
                        </a:lnSpc>
                        <a:buNone/>
                      </a:pPr>
                      <a:r>
                        <a:rPr lang="en-US" sz="3200">
                          <a:latin typeface="Times New Roman" panose="02020603050405020304" pitchFamily="18" charset="0"/>
                          <a:cs typeface="Times New Roman" panose="02020603050405020304" pitchFamily="18" charset="0"/>
                        </a:rPr>
                        <a:t>Type</a:t>
                      </a:r>
                    </a:p>
                  </a:txBody>
                  <a:tcPr anchor="ctr"/>
                </a:tc>
                <a:tc>
                  <a:txBody>
                    <a:bodyPr/>
                    <a:lstStyle/>
                    <a:p>
                      <a:pPr>
                        <a:lnSpc>
                          <a:spcPct val="150000"/>
                        </a:lnSpc>
                        <a:buNone/>
                      </a:pPr>
                      <a:r>
                        <a:rPr lang="en-US" sz="3200">
                          <a:latin typeface="Times New Roman" panose="02020603050405020304" pitchFamily="18" charset="0"/>
                          <a:cs typeface="Times New Roman" panose="02020603050405020304" pitchFamily="18" charset="0"/>
                        </a:rPr>
                        <a:t>Basis of Group</a:t>
                      </a:r>
                    </a:p>
                  </a:txBody>
                  <a:tcPr anchor="ctr"/>
                </a:tc>
                <a:tc>
                  <a:txBody>
                    <a:bodyPr/>
                    <a:lstStyle/>
                    <a:p>
                      <a:pPr>
                        <a:lnSpc>
                          <a:spcPct val="150000"/>
                        </a:lnSpc>
                        <a:buNone/>
                      </a:pPr>
                      <a:r>
                        <a:rPr lang="en-US" sz="3200">
                          <a:latin typeface="Times New Roman" panose="02020603050405020304" pitchFamily="18" charset="0"/>
                          <a:cs typeface="Times New Roman" panose="02020603050405020304" pitchFamily="18" charset="0"/>
                        </a:rPr>
                        <a:t>Example</a:t>
                      </a:r>
                    </a:p>
                  </a:txBody>
                  <a:tcPr anchor="ctr"/>
                </a:tc>
                <a:extLst>
                  <a:ext uri="{0D108BD9-81ED-4DB2-BD59-A6C34878D82A}">
                    <a16:rowId xmlns:a16="http://schemas.microsoft.com/office/drawing/2014/main" val="1456232948"/>
                  </a:ext>
                </a:extLst>
              </a:tr>
              <a:tr h="1617689">
                <a:tc>
                  <a:txBody>
                    <a:bodyPr/>
                    <a:lstStyle/>
                    <a:p>
                      <a:pPr>
                        <a:lnSpc>
                          <a:spcPct val="150000"/>
                        </a:lnSpc>
                        <a:buNone/>
                      </a:pPr>
                      <a:r>
                        <a:rPr lang="en-US" sz="3200">
                          <a:latin typeface="Times New Roman" panose="02020603050405020304" pitchFamily="18" charset="0"/>
                          <a:cs typeface="Times New Roman" panose="02020603050405020304" pitchFamily="18" charset="0"/>
                        </a:rPr>
                        <a:t>Territorial</a:t>
                      </a:r>
                    </a:p>
                  </a:txBody>
                  <a:tcPr anchor="ctr"/>
                </a:tc>
                <a:tc>
                  <a:txBody>
                    <a:bodyPr/>
                    <a:lstStyle/>
                    <a:p>
                      <a:pPr>
                        <a:lnSpc>
                          <a:spcPct val="150000"/>
                        </a:lnSpc>
                        <a:buNone/>
                      </a:pPr>
                      <a:r>
                        <a:rPr lang="en-US" sz="3200">
                          <a:latin typeface="Times New Roman" panose="02020603050405020304" pitchFamily="18" charset="0"/>
                          <a:cs typeface="Times New Roman" panose="02020603050405020304" pitchFamily="18" charset="0"/>
                        </a:rPr>
                        <a:t>Geographic location</a:t>
                      </a:r>
                    </a:p>
                  </a:txBody>
                  <a:tcPr anchor="ctr"/>
                </a:tc>
                <a:tc>
                  <a:txBody>
                    <a:bodyPr/>
                    <a:lstStyle/>
                    <a:p>
                      <a:pPr>
                        <a:lnSpc>
                          <a:spcPct val="150000"/>
                        </a:lnSpc>
                        <a:buNone/>
                      </a:pPr>
                      <a:r>
                        <a:rPr lang="en-US" sz="3200">
                          <a:latin typeface="Times New Roman" panose="02020603050405020304" pitchFamily="18" charset="0"/>
                          <a:cs typeface="Times New Roman" panose="02020603050405020304" pitchFamily="18" charset="0"/>
                        </a:rPr>
                        <a:t>Neighborhood residents</a:t>
                      </a:r>
                    </a:p>
                  </a:txBody>
                  <a:tcPr anchor="ctr"/>
                </a:tc>
                <a:extLst>
                  <a:ext uri="{0D108BD9-81ED-4DB2-BD59-A6C34878D82A}">
                    <a16:rowId xmlns:a16="http://schemas.microsoft.com/office/drawing/2014/main" val="675474750"/>
                  </a:ext>
                </a:extLst>
              </a:tr>
              <a:tr h="1632218">
                <a:tc>
                  <a:txBody>
                    <a:bodyPr/>
                    <a:lstStyle/>
                    <a:p>
                      <a:pPr>
                        <a:lnSpc>
                          <a:spcPct val="150000"/>
                        </a:lnSpc>
                        <a:buNone/>
                      </a:pPr>
                      <a:r>
                        <a:rPr lang="en-US" sz="3200">
                          <a:latin typeface="Times New Roman" panose="02020603050405020304" pitchFamily="18" charset="0"/>
                          <a:cs typeface="Times New Roman" panose="02020603050405020304" pitchFamily="18" charset="0"/>
                        </a:rPr>
                        <a:t>Non-Territorial</a:t>
                      </a:r>
                    </a:p>
                  </a:txBody>
                  <a:tcPr anchor="ctr"/>
                </a:tc>
                <a:tc>
                  <a:txBody>
                    <a:bodyPr/>
                    <a:lstStyle/>
                    <a:p>
                      <a:pPr>
                        <a:lnSpc>
                          <a:spcPct val="150000"/>
                        </a:lnSpc>
                        <a:buNone/>
                      </a:pPr>
                      <a:r>
                        <a:rPr lang="en-US" sz="3200">
                          <a:latin typeface="Times New Roman" panose="02020603050405020304" pitchFamily="18" charset="0"/>
                          <a:cs typeface="Times New Roman" panose="02020603050405020304" pitchFamily="18" charset="0"/>
                        </a:rPr>
                        <a:t>Shared interest/goals</a:t>
                      </a:r>
                    </a:p>
                  </a:txBody>
                  <a:tcPr anchor="ctr"/>
                </a:tc>
                <a:tc>
                  <a:txBody>
                    <a:bodyPr/>
                    <a:lstStyle/>
                    <a:p>
                      <a:pPr>
                        <a:lnSpc>
                          <a:spcPct val="150000"/>
                        </a:lnSpc>
                        <a:buNone/>
                      </a:pPr>
                      <a:r>
                        <a:rPr lang="en-US" sz="3200" dirty="0">
                          <a:latin typeface="Times New Roman" panose="02020603050405020304" pitchFamily="18" charset="0"/>
                          <a:cs typeface="Times New Roman" panose="02020603050405020304" pitchFamily="18" charset="0"/>
                        </a:rPr>
                        <a:t>Online forum, professional association</a:t>
                      </a:r>
                    </a:p>
                  </a:txBody>
                  <a:tcPr anchor="ctr"/>
                </a:tc>
                <a:extLst>
                  <a:ext uri="{0D108BD9-81ED-4DB2-BD59-A6C34878D82A}">
                    <a16:rowId xmlns:a16="http://schemas.microsoft.com/office/drawing/2014/main" val="393527046"/>
                  </a:ext>
                </a:extLst>
              </a:tr>
            </a:tbl>
          </a:graphicData>
        </a:graphic>
      </p:graphicFrame>
    </p:spTree>
    <p:extLst>
      <p:ext uri="{BB962C8B-B14F-4D97-AF65-F5344CB8AC3E}">
        <p14:creationId xmlns:p14="http://schemas.microsoft.com/office/powerpoint/2010/main" val="325037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0DD39-CC45-D83C-FC5D-34F3209B9A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191D2-65DD-8689-1A21-DB9EF4A75E11}"/>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Genetic and congregate group: </a:t>
            </a:r>
            <a:r>
              <a:rPr lang="en-US" sz="3200" dirty="0">
                <a:latin typeface="Times New Roman" panose="02020603050405020304" pitchFamily="18" charset="0"/>
                <a:cs typeface="Times New Roman" panose="02020603050405020304" pitchFamily="18" charset="0"/>
              </a:rPr>
              <a:t>Genetic groups are involuntary in nature and the persons are born in them. For example, ethnic group, family group and racial group. Congregate groups are voluntary in nature and the persons have their own liberty to join or not, e.g., political parties, genetic groups and trade unions. </a:t>
            </a:r>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EE28DB40-893D-CFAF-DC81-E40202FE7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521" y="0"/>
            <a:ext cx="2316480" cy="1856935"/>
          </a:xfrm>
          <a:prstGeom prst="rect">
            <a:avLst/>
          </a:prstGeom>
        </p:spPr>
      </p:pic>
    </p:spTree>
    <p:extLst>
      <p:ext uri="{BB962C8B-B14F-4D97-AF65-F5344CB8AC3E}">
        <p14:creationId xmlns:p14="http://schemas.microsoft.com/office/powerpoint/2010/main" val="261398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2B1B-B4E3-280A-C637-0619822CFB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9C158-AAF4-8623-3CD3-DEF13C39ED1B}"/>
              </a:ext>
            </a:extLst>
          </p:cNvPr>
          <p:cNvSpPr>
            <a:spLocks noGrp="1"/>
          </p:cNvSpPr>
          <p:nvPr>
            <p:ph idx="1"/>
          </p:nvPr>
        </p:nvSpPr>
        <p:spPr>
          <a:xfrm>
            <a:off x="0" y="0"/>
            <a:ext cx="12192000" cy="6858000"/>
          </a:xfrm>
        </p:spPr>
        <p:txBody>
          <a:bodyPr>
            <a:normAutofit lnSpcReduction="10000"/>
          </a:bodyPr>
          <a:lstStyle/>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b="1" dirty="0">
                <a:latin typeface="Times New Roman" panose="02020603050405020304" pitchFamily="18" charset="0"/>
                <a:cs typeface="Times New Roman" panose="02020603050405020304" pitchFamily="18" charset="0"/>
              </a:rPr>
              <a:t>Genetic Group (By Blood/Family)</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[Grandparents] </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      |</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[Parents] - [Uncle/Aunt]</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      |</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[Children]</a:t>
            </a: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b="1" dirty="0">
                <a:latin typeface="Times New Roman" panose="02020603050405020304" pitchFamily="18" charset="0"/>
                <a:cs typeface="Times New Roman" panose="02020603050405020304" pitchFamily="18" charset="0"/>
              </a:rPr>
              <a:t>Congregate Group (Temporary Gathering)</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[Person]  [Person]  [Person]  [Person]</a:t>
            </a:r>
          </a:p>
          <a:p>
            <a:pPr marL="0"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       (e.g., Concert audience, bus passengers)</a:t>
            </a: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18C9475E-F02E-F37A-C1FF-4EDE6D6A2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1429" y="0"/>
            <a:ext cx="1270572" cy="708917"/>
          </a:xfrm>
          <a:prstGeom prst="rect">
            <a:avLst/>
          </a:prstGeom>
        </p:spPr>
      </p:pic>
    </p:spTree>
    <p:extLst>
      <p:ext uri="{BB962C8B-B14F-4D97-AF65-F5344CB8AC3E}">
        <p14:creationId xmlns:p14="http://schemas.microsoft.com/office/powerpoint/2010/main" val="423657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D64F-E7CD-ABF9-0B13-BDB174F604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95685-BD0C-C97E-E9CE-4D034DA412B6}"/>
              </a:ext>
            </a:extLst>
          </p:cNvPr>
          <p:cNvSpPr>
            <a:spLocks noGrp="1"/>
          </p:cNvSpPr>
          <p:nvPr>
            <p:ph idx="1"/>
          </p:nvPr>
        </p:nvSpPr>
        <p:spPr>
          <a:xfrm>
            <a:off x="0" y="0"/>
            <a:ext cx="12192000" cy="6858000"/>
          </a:xfrm>
        </p:spPr>
        <p:txBody>
          <a:bodyPr>
            <a:normAutofit fontScale="92500" lnSpcReduction="10000"/>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500" b="1" dirty="0">
                <a:latin typeface="Times New Roman" panose="02020603050405020304" pitchFamily="18" charset="0"/>
                <a:cs typeface="Times New Roman" panose="02020603050405020304" pitchFamily="18" charset="0"/>
              </a:rPr>
              <a:t>Characteristics</a:t>
            </a:r>
          </a:p>
          <a:p>
            <a:pPr marL="0" indent="0" algn="just">
              <a:lnSpc>
                <a:spcPct val="150000"/>
              </a:lnSpc>
              <a:spcBef>
                <a:spcPts val="0"/>
              </a:spcBef>
              <a:buNone/>
            </a:pP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 Collection of individuals: Social group consists of people. Without individuals there can be no group. Just as college without students is nothing but only a building. </a:t>
            </a:r>
          </a:p>
          <a:p>
            <a:pPr marL="0" indent="0" algn="just">
              <a:lnSpc>
                <a:spcPct val="150000"/>
              </a:lnSpc>
              <a:spcBef>
                <a:spcPts val="0"/>
              </a:spcBef>
              <a:buNone/>
            </a:pPr>
            <a:endParaRPr lang="en-GB" sz="35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500" dirty="0">
                <a:latin typeface="Times New Roman" panose="02020603050405020304" pitchFamily="18" charset="0"/>
                <a:cs typeface="Times New Roman" panose="02020603050405020304" pitchFamily="18" charset="0"/>
              </a:rPr>
              <a:t>• Social interactions: Interaction among members is the basis of group life. Members must have interactions.</a:t>
            </a:r>
          </a:p>
        </p:txBody>
      </p:sp>
      <p:pic>
        <p:nvPicPr>
          <p:cNvPr id="2" name="Picture 1" descr="A logo of a university&#10;&#10;Description automatically generated">
            <a:extLst>
              <a:ext uri="{FF2B5EF4-FFF2-40B4-BE49-F238E27FC236}">
                <a16:creationId xmlns:a16="http://schemas.microsoft.com/office/drawing/2014/main" id="{2ADC5515-9B66-1523-9BAE-893B27E00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1941342"/>
          </a:xfrm>
          <a:prstGeom prst="rect">
            <a:avLst/>
          </a:prstGeom>
        </p:spPr>
      </p:pic>
    </p:spTree>
    <p:extLst>
      <p:ext uri="{BB962C8B-B14F-4D97-AF65-F5344CB8AC3E}">
        <p14:creationId xmlns:p14="http://schemas.microsoft.com/office/powerpoint/2010/main" val="201189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EF82C-2EEE-07C1-AC3A-618C07B26E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A9C84-5AA1-0810-BC28-22C13CFF232A}"/>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Feel of unity: ‘We’ feeling, refers to the tendency on the part of the members  to identify themselves with the group, it represents group unity and fosters  cooperation. </a:t>
            </a:r>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Common interest: Groups are mostly formed for the fulfilment of certain interests. </a:t>
            </a:r>
          </a:p>
        </p:txBody>
      </p:sp>
      <p:pic>
        <p:nvPicPr>
          <p:cNvPr id="2" name="Picture 1" descr="A logo of a university&#10;&#10;Description automatically generated">
            <a:extLst>
              <a:ext uri="{FF2B5EF4-FFF2-40B4-BE49-F238E27FC236}">
                <a16:creationId xmlns:a16="http://schemas.microsoft.com/office/drawing/2014/main" id="{352ECC8F-E4DB-E3A7-AE77-713FD8185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3037590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2106C-E63C-978F-18B2-CBFE94A5C5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F6940-C4EA-E17D-7E36-3FBF40178AB9}"/>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Group norms: Every group has some norms and values which the members of group must follow. </a:t>
            </a: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Influence on personality: Social groups, directly or indirectly, shape the personality of their members. They also provide opportunities for the expression of individuality.</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1471ACF2-0CAE-03EA-8231-53D60586F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1479479"/>
          </a:xfrm>
          <a:prstGeom prst="rect">
            <a:avLst/>
          </a:prstGeom>
        </p:spPr>
      </p:pic>
    </p:spTree>
    <p:extLst>
      <p:ext uri="{BB962C8B-B14F-4D97-AF65-F5344CB8AC3E}">
        <p14:creationId xmlns:p14="http://schemas.microsoft.com/office/powerpoint/2010/main" val="4147448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F892-3181-8852-98A6-E138BA0950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C8B64-78E9-5CF9-1FD1-29F1E81A1404}"/>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Classification</a:t>
            </a: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Social groups are complex in nature. That is why sociologists have classified social groups on the basis of different criteria, like class, occupation, religious beliefs and territory. </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552593D-58F8-C7D7-F44F-C9929F175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44709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B021C-DB78-C9E9-1BE6-1CE006E4D5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03CFC-5607-5BC0-F917-DDE6B48D82B8}"/>
              </a:ext>
            </a:extLst>
          </p:cNvPr>
          <p:cNvSpPr>
            <a:spLocks noGrp="1"/>
          </p:cNvSpPr>
          <p:nvPr>
            <p:ph idx="1"/>
          </p:nvPr>
        </p:nvSpPr>
        <p:spPr>
          <a:xfrm>
            <a:off x="0" y="0"/>
            <a:ext cx="12192000" cy="6858000"/>
          </a:xfrm>
        </p:spPr>
        <p:txBody>
          <a:bodyPr>
            <a:normAutofit/>
          </a:bodyPr>
          <a:lstStyle/>
          <a:p>
            <a:pPr>
              <a:lnSpc>
                <a:spcPct val="150000"/>
              </a:lnSpc>
              <a:spcBef>
                <a:spcPts val="0"/>
              </a:spcBef>
            </a:pPr>
            <a:endParaRPr lang="en-US" sz="2400" b="1" dirty="0">
              <a:latin typeface="Times New Roman" panose="02020603050405020304" pitchFamily="18" charset="0"/>
              <a:cs typeface="Times New Roman" panose="02020603050405020304" pitchFamily="18" charset="0"/>
            </a:endParaRPr>
          </a:p>
          <a:p>
            <a:pPr>
              <a:lnSpc>
                <a:spcPct val="150000"/>
              </a:lnSpc>
              <a:spcBef>
                <a:spcPts val="0"/>
              </a:spcBef>
            </a:pPr>
            <a:endParaRPr lang="en-US" sz="2400" b="1" dirty="0">
              <a:latin typeface="Times New Roman" panose="02020603050405020304" pitchFamily="18" charset="0"/>
              <a:cs typeface="Times New Roman" panose="02020603050405020304" pitchFamily="18" charset="0"/>
            </a:endParaRPr>
          </a:p>
          <a:p>
            <a:pPr>
              <a:lnSpc>
                <a:spcPct val="150000"/>
              </a:lnSpc>
              <a:spcBef>
                <a:spcPts val="0"/>
              </a:spcBef>
            </a:pPr>
            <a:endParaRPr lang="en-US" sz="2400" b="1" dirty="0">
              <a:latin typeface="Times New Roman" panose="02020603050405020304" pitchFamily="18" charset="0"/>
              <a:cs typeface="Times New Roman" panose="02020603050405020304" pitchFamily="18" charset="0"/>
            </a:endParaRPr>
          </a:p>
          <a:p>
            <a:pPr>
              <a:lnSpc>
                <a:spcPct val="150000"/>
              </a:lnSpc>
              <a:spcBef>
                <a:spcPts val="0"/>
              </a:spcBef>
            </a:pPr>
            <a:endParaRPr lang="en-US" sz="2400" b="1" dirty="0">
              <a:latin typeface="Times New Roman" panose="02020603050405020304" pitchFamily="18" charset="0"/>
              <a:cs typeface="Times New Roman" panose="02020603050405020304" pitchFamily="18" charset="0"/>
            </a:endParaRPr>
          </a:p>
          <a:p>
            <a:pPr>
              <a:lnSpc>
                <a:spcPct val="150000"/>
              </a:lnSpc>
              <a:spcBef>
                <a:spcPts val="0"/>
              </a:spcBef>
            </a:pPr>
            <a:endParaRPr lang="en-US" sz="2400" b="1" dirty="0">
              <a:latin typeface="Times New Roman" panose="02020603050405020304" pitchFamily="18" charset="0"/>
              <a:cs typeface="Times New Roman" panose="02020603050405020304" pitchFamily="18" charset="0"/>
            </a:endParaRPr>
          </a:p>
          <a:p>
            <a:pPr>
              <a:lnSpc>
                <a:spcPct val="150000"/>
              </a:lnSpc>
              <a:spcBef>
                <a:spcPts val="0"/>
              </a:spcBef>
            </a:pPr>
            <a:r>
              <a:rPr lang="en-US" sz="3200" b="1" dirty="0">
                <a:latin typeface="Times New Roman" panose="02020603050405020304" pitchFamily="18" charset="0"/>
                <a:cs typeface="Times New Roman" panose="02020603050405020304" pitchFamily="18" charset="0"/>
              </a:rPr>
              <a:t>Ingroup and outgroup: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WG Sumner classified groups in ingroup and outgroup where in group is we-group on the other hand outgroup is they-group. For example, for a Hindu, people believed in Hinduism which is their ingroup, whereas people of other religions are of outgroup. </a:t>
            </a:r>
          </a:p>
        </p:txBody>
      </p:sp>
      <p:pic>
        <p:nvPicPr>
          <p:cNvPr id="2" name="Picture 1" descr="A logo of a university&#10;&#10;Description automatically generated">
            <a:extLst>
              <a:ext uri="{FF2B5EF4-FFF2-40B4-BE49-F238E27FC236}">
                <a16:creationId xmlns:a16="http://schemas.microsoft.com/office/drawing/2014/main" id="{81811DDB-C860-3C3E-BCF4-0B4D45023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1350988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DB4E-D014-32FE-5CF4-38B3BA94D1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778E-6099-79B1-66D6-E8BF68DF07BF}"/>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Primary group and secondary group: </a:t>
            </a:r>
            <a:r>
              <a:rPr lang="en-US" sz="3200" dirty="0">
                <a:latin typeface="Times New Roman" panose="02020603050405020304" pitchFamily="18" charset="0"/>
                <a:cs typeface="Times New Roman" panose="02020603050405020304" pitchFamily="18" charset="0"/>
              </a:rPr>
              <a:t>CH Cooley classified groups in these categories. Groups in which interaction is face to face and intimate is primary group like family (Table 8). On the other hand, groups in which formal interaction takes place and less intimate, known as secondary group.</a:t>
            </a:r>
          </a:p>
          <a:p>
            <a:pPr marL="0" indent="0" algn="just">
              <a:lnSpc>
                <a:spcPct val="150000"/>
              </a:lnSpc>
              <a:spcBef>
                <a:spcPts val="0"/>
              </a:spcBef>
              <a:buNone/>
            </a:pPr>
            <a:r>
              <a:rPr lang="en-US" b="1" dirty="0">
                <a:latin typeface="Times New Roman" panose="02020603050405020304" pitchFamily="18" charset="0"/>
                <a:cs typeface="Times New Roman" panose="02020603050405020304" pitchFamily="18" charset="0"/>
              </a:rPr>
              <a:t>TABLE 8: Differences between the primary group and secondary group</a:t>
            </a: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A75A480-A842-0CA2-53BB-74C3EDE3B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2720495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9BD1-2528-ECE9-F50F-859E2D8E51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816F6-BCD1-7F50-327E-50E2A623C94E}"/>
              </a:ext>
            </a:extLst>
          </p:cNvPr>
          <p:cNvSpPr>
            <a:spLocks noGrp="1"/>
          </p:cNvSpPr>
          <p:nvPr>
            <p:ph idx="1"/>
          </p:nvPr>
        </p:nvSpPr>
        <p:spPr>
          <a:xfrm>
            <a:off x="0" y="0"/>
            <a:ext cx="12192000" cy="6858000"/>
          </a:xfrm>
        </p:spPr>
        <p:txBody>
          <a:bodyPr>
            <a:normAutofit/>
          </a:bodyPr>
          <a:lstStyle/>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endParaRPr lang="en-GB" sz="32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66A0419-CC3D-58D3-F6ED-CB2A5CEC43BF}"/>
              </a:ext>
            </a:extLst>
          </p:cNvPr>
          <p:cNvGraphicFramePr>
            <a:graphicFrameLocks noGrp="1"/>
          </p:cNvGraphicFramePr>
          <p:nvPr>
            <p:extLst>
              <p:ext uri="{D42A27DB-BD31-4B8C-83A1-F6EECF244321}">
                <p14:modId xmlns:p14="http://schemas.microsoft.com/office/powerpoint/2010/main" val="1270430798"/>
              </p:ext>
            </p:extLst>
          </p:nvPr>
        </p:nvGraphicFramePr>
        <p:xfrm>
          <a:off x="-1" y="-92466"/>
          <a:ext cx="12192000" cy="6950469"/>
        </p:xfrm>
        <a:graphic>
          <a:graphicData uri="http://schemas.openxmlformats.org/drawingml/2006/table">
            <a:tbl>
              <a:tblPr firstRow="1" bandRow="1">
                <a:tableStyleId>{5C22544A-7EE6-4342-B048-85BDC9FD1C3A}</a:tableStyleId>
              </a:tblPr>
              <a:tblGrid>
                <a:gridCol w="4962419">
                  <a:extLst>
                    <a:ext uri="{9D8B030D-6E8A-4147-A177-3AD203B41FA5}">
                      <a16:colId xmlns:a16="http://schemas.microsoft.com/office/drawing/2014/main" val="1873128325"/>
                    </a:ext>
                  </a:extLst>
                </a:gridCol>
                <a:gridCol w="3165581">
                  <a:extLst>
                    <a:ext uri="{9D8B030D-6E8A-4147-A177-3AD203B41FA5}">
                      <a16:colId xmlns:a16="http://schemas.microsoft.com/office/drawing/2014/main" val="1280930963"/>
                    </a:ext>
                  </a:extLst>
                </a:gridCol>
                <a:gridCol w="4064000">
                  <a:extLst>
                    <a:ext uri="{9D8B030D-6E8A-4147-A177-3AD203B41FA5}">
                      <a16:colId xmlns:a16="http://schemas.microsoft.com/office/drawing/2014/main" val="2001509504"/>
                    </a:ext>
                  </a:extLst>
                </a:gridCol>
              </a:tblGrid>
              <a:tr h="529092">
                <a:tc>
                  <a:txBody>
                    <a:bodyPr/>
                    <a:lstStyle/>
                    <a:p>
                      <a:pPr>
                        <a:buNone/>
                      </a:pPr>
                      <a:r>
                        <a:rPr lang="en-US" sz="2400" b="1" i="0" dirty="0">
                          <a:solidFill>
                            <a:srgbClr val="FFFFFF"/>
                          </a:solidFill>
                          <a:effectLst/>
                          <a:latin typeface="MyriadPro-Bold"/>
                        </a:rPr>
                        <a:t>Aspects </a:t>
                      </a:r>
                      <a:endParaRPr lang="en-US" sz="2400" dirty="0">
                        <a:effectLst/>
                      </a:endParaRPr>
                    </a:p>
                  </a:txBody>
                  <a:tcPr anchor="ctr"/>
                </a:tc>
                <a:tc>
                  <a:txBody>
                    <a:bodyPr/>
                    <a:lstStyle/>
                    <a:p>
                      <a:pPr>
                        <a:buNone/>
                      </a:pPr>
                      <a:r>
                        <a:rPr lang="en-US" sz="2400" b="1" i="0" dirty="0">
                          <a:solidFill>
                            <a:srgbClr val="FFFFFF"/>
                          </a:solidFill>
                          <a:effectLst/>
                          <a:latin typeface="MyriadPro-Bold"/>
                        </a:rPr>
                        <a:t>Primary group </a:t>
                      </a:r>
                      <a:endParaRPr lang="en-US" sz="2400" dirty="0">
                        <a:effectLst/>
                      </a:endParaRPr>
                    </a:p>
                  </a:txBody>
                  <a:tcPr anchor="ctr"/>
                </a:tc>
                <a:tc>
                  <a:txBody>
                    <a:bodyPr/>
                    <a:lstStyle/>
                    <a:p>
                      <a:pPr>
                        <a:buNone/>
                      </a:pPr>
                      <a:r>
                        <a:rPr lang="en-US" sz="2400" b="1" i="0" dirty="0">
                          <a:solidFill>
                            <a:srgbClr val="FFFFFF"/>
                          </a:solidFill>
                          <a:effectLst/>
                          <a:latin typeface="MyriadPro-Bold"/>
                        </a:rPr>
                        <a:t>Secondary group</a:t>
                      </a:r>
                      <a:endParaRPr lang="en-US" sz="2400" dirty="0">
                        <a:effectLst/>
                      </a:endParaRPr>
                    </a:p>
                  </a:txBody>
                  <a:tcPr anchor="ctr"/>
                </a:tc>
                <a:extLst>
                  <a:ext uri="{0D108BD9-81ED-4DB2-BD59-A6C34878D82A}">
                    <a16:rowId xmlns:a16="http://schemas.microsoft.com/office/drawing/2014/main" val="2503846739"/>
                  </a:ext>
                </a:extLst>
              </a:tr>
              <a:tr h="523302">
                <a:tc>
                  <a:txBody>
                    <a:bodyPr/>
                    <a:lstStyle/>
                    <a:p>
                      <a:pPr>
                        <a:buNone/>
                      </a:pPr>
                      <a:r>
                        <a:rPr lang="en-US" sz="2400" b="0" i="0" dirty="0">
                          <a:solidFill>
                            <a:srgbClr val="221F1F"/>
                          </a:solidFill>
                          <a:effectLst/>
                          <a:latin typeface="Calibri" panose="020F0502020204030204" pitchFamily="34" charset="0"/>
                        </a:rPr>
                        <a:t>Size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Small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Large</a:t>
                      </a:r>
                      <a:endParaRPr lang="en-US" sz="2400">
                        <a:effectLst/>
                      </a:endParaRPr>
                    </a:p>
                  </a:txBody>
                  <a:tcPr anchor="ctr"/>
                </a:tc>
                <a:extLst>
                  <a:ext uri="{0D108BD9-81ED-4DB2-BD59-A6C34878D82A}">
                    <a16:rowId xmlns:a16="http://schemas.microsoft.com/office/drawing/2014/main" val="2097326606"/>
                  </a:ext>
                </a:extLst>
              </a:tr>
              <a:tr h="941943">
                <a:tc>
                  <a:txBody>
                    <a:bodyPr/>
                    <a:lstStyle/>
                    <a:p>
                      <a:pPr>
                        <a:buNone/>
                      </a:pPr>
                      <a:r>
                        <a:rPr lang="en-US" sz="2400" b="0" i="0" dirty="0">
                          <a:solidFill>
                            <a:srgbClr val="221F1F"/>
                          </a:solidFill>
                          <a:effectLst/>
                          <a:latin typeface="Calibri" panose="020F0502020204030204" pitchFamily="34" charset="0"/>
                        </a:rPr>
                        <a:t>Area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Limited to the small area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Extended to large area</a:t>
                      </a:r>
                      <a:endParaRPr lang="en-US" sz="2400">
                        <a:effectLst/>
                      </a:endParaRPr>
                    </a:p>
                  </a:txBody>
                  <a:tcPr anchor="ctr"/>
                </a:tc>
                <a:extLst>
                  <a:ext uri="{0D108BD9-81ED-4DB2-BD59-A6C34878D82A}">
                    <a16:rowId xmlns:a16="http://schemas.microsoft.com/office/drawing/2014/main" val="2611416980"/>
                  </a:ext>
                </a:extLst>
              </a:tr>
              <a:tr h="523302">
                <a:tc>
                  <a:txBody>
                    <a:bodyPr/>
                    <a:lstStyle/>
                    <a:p>
                      <a:pPr>
                        <a:buNone/>
                      </a:pPr>
                      <a:r>
                        <a:rPr lang="en-US" sz="2400" b="0" i="0" dirty="0">
                          <a:solidFill>
                            <a:srgbClr val="221F1F"/>
                          </a:solidFill>
                          <a:effectLst/>
                          <a:latin typeface="Calibri" panose="020F0502020204030204" pitchFamily="34" charset="0"/>
                        </a:rPr>
                        <a:t>Durability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Durable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Short lasting</a:t>
                      </a:r>
                      <a:endParaRPr lang="en-US" sz="2400">
                        <a:effectLst/>
                      </a:endParaRPr>
                    </a:p>
                  </a:txBody>
                  <a:tcPr anchor="ctr"/>
                </a:tc>
                <a:extLst>
                  <a:ext uri="{0D108BD9-81ED-4DB2-BD59-A6C34878D82A}">
                    <a16:rowId xmlns:a16="http://schemas.microsoft.com/office/drawing/2014/main" val="3161390103"/>
                  </a:ext>
                </a:extLst>
              </a:tr>
              <a:tr h="523302">
                <a:tc>
                  <a:txBody>
                    <a:bodyPr/>
                    <a:lstStyle/>
                    <a:p>
                      <a:pPr>
                        <a:buNone/>
                      </a:pPr>
                      <a:r>
                        <a:rPr lang="en-US" sz="2400" b="0" i="0" dirty="0">
                          <a:solidFill>
                            <a:srgbClr val="221F1F"/>
                          </a:solidFill>
                          <a:effectLst/>
                          <a:latin typeface="Calibri" panose="020F0502020204030204" pitchFamily="34" charset="0"/>
                        </a:rPr>
                        <a:t>Relationship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Close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Distant</a:t>
                      </a:r>
                      <a:endParaRPr lang="en-US" sz="2400">
                        <a:effectLst/>
                      </a:endParaRPr>
                    </a:p>
                  </a:txBody>
                  <a:tcPr anchor="ctr"/>
                </a:tc>
                <a:extLst>
                  <a:ext uri="{0D108BD9-81ED-4DB2-BD59-A6C34878D82A}">
                    <a16:rowId xmlns:a16="http://schemas.microsoft.com/office/drawing/2014/main" val="1520737836"/>
                  </a:ext>
                </a:extLst>
              </a:tr>
              <a:tr h="523302">
                <a:tc>
                  <a:txBody>
                    <a:bodyPr/>
                    <a:lstStyle/>
                    <a:p>
                      <a:pPr>
                        <a:buNone/>
                      </a:pPr>
                      <a:r>
                        <a:rPr lang="en-US" sz="2400" b="0" i="0" dirty="0">
                          <a:solidFill>
                            <a:srgbClr val="221F1F"/>
                          </a:solidFill>
                          <a:effectLst/>
                          <a:latin typeface="Calibri" panose="020F0502020204030204" pitchFamily="34" charset="0"/>
                        </a:rPr>
                        <a:t>Purpose based relationship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No </a:t>
                      </a:r>
                      <a:endParaRPr lang="en-US" sz="2400">
                        <a:effectLst/>
                      </a:endParaRPr>
                    </a:p>
                  </a:txBody>
                  <a:tcPr anchor="ctr"/>
                </a:tc>
                <a:tc>
                  <a:txBody>
                    <a:bodyPr/>
                    <a:lstStyle/>
                    <a:p>
                      <a:pPr>
                        <a:buNone/>
                      </a:pPr>
                      <a:r>
                        <a:rPr lang="en-US" sz="2400" b="0" i="0">
                          <a:solidFill>
                            <a:srgbClr val="221F1F"/>
                          </a:solidFill>
                          <a:effectLst/>
                          <a:latin typeface="Calibri" panose="020F0502020204030204" pitchFamily="34" charset="0"/>
                        </a:rPr>
                        <a:t>Yes</a:t>
                      </a:r>
                      <a:endParaRPr lang="en-US" sz="2400">
                        <a:effectLst/>
                      </a:endParaRPr>
                    </a:p>
                  </a:txBody>
                  <a:tcPr anchor="ctr"/>
                </a:tc>
                <a:extLst>
                  <a:ext uri="{0D108BD9-81ED-4DB2-BD59-A6C34878D82A}">
                    <a16:rowId xmlns:a16="http://schemas.microsoft.com/office/drawing/2014/main" val="679684499"/>
                  </a:ext>
                </a:extLst>
              </a:tr>
              <a:tr h="523302">
                <a:tc>
                  <a:txBody>
                    <a:bodyPr/>
                    <a:lstStyle/>
                    <a:p>
                      <a:pPr>
                        <a:buNone/>
                      </a:pPr>
                      <a:r>
                        <a:rPr lang="en-US" sz="2400" b="0" i="0" dirty="0">
                          <a:solidFill>
                            <a:srgbClr val="221F1F"/>
                          </a:solidFill>
                          <a:effectLst/>
                          <a:latin typeface="Calibri" panose="020F0502020204030204" pitchFamily="34" charset="0"/>
                        </a:rPr>
                        <a:t>Type of relationship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Personal </a:t>
                      </a:r>
                      <a:endParaRPr lang="en-US" sz="2400">
                        <a:effectLst/>
                      </a:endParaRPr>
                    </a:p>
                  </a:txBody>
                  <a:tcPr anchor="ctr"/>
                </a:tc>
                <a:tc>
                  <a:txBody>
                    <a:bodyPr/>
                    <a:lstStyle/>
                    <a:p>
                      <a:pPr>
                        <a:buNone/>
                      </a:pPr>
                      <a:r>
                        <a:rPr lang="en-US" sz="2400" b="0" i="0">
                          <a:solidFill>
                            <a:srgbClr val="221F1F"/>
                          </a:solidFill>
                          <a:effectLst/>
                          <a:latin typeface="Calibri" panose="020F0502020204030204" pitchFamily="34" charset="0"/>
                        </a:rPr>
                        <a:t>Impersonal and nominal</a:t>
                      </a:r>
                      <a:endParaRPr lang="en-US" sz="2400">
                        <a:effectLst/>
                      </a:endParaRPr>
                    </a:p>
                  </a:txBody>
                  <a:tcPr anchor="ctr"/>
                </a:tc>
                <a:extLst>
                  <a:ext uri="{0D108BD9-81ED-4DB2-BD59-A6C34878D82A}">
                    <a16:rowId xmlns:a16="http://schemas.microsoft.com/office/drawing/2014/main" val="466678999"/>
                  </a:ext>
                </a:extLst>
              </a:tr>
              <a:tr h="523302">
                <a:tc>
                  <a:txBody>
                    <a:bodyPr/>
                    <a:lstStyle/>
                    <a:p>
                      <a:pPr>
                        <a:buNone/>
                      </a:pPr>
                      <a:r>
                        <a:rPr lang="en-US" sz="2400" b="0" i="0" dirty="0">
                          <a:solidFill>
                            <a:srgbClr val="221F1F"/>
                          </a:solidFill>
                          <a:effectLst/>
                          <a:latin typeface="Calibri" panose="020F0502020204030204" pitchFamily="34" charset="0"/>
                        </a:rPr>
                        <a:t>Blood relatives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Mostly </a:t>
                      </a:r>
                      <a:endParaRPr lang="en-US" sz="2400">
                        <a:effectLst/>
                      </a:endParaRPr>
                    </a:p>
                  </a:txBody>
                  <a:tcPr anchor="ctr"/>
                </a:tc>
                <a:tc>
                  <a:txBody>
                    <a:bodyPr/>
                    <a:lstStyle/>
                    <a:p>
                      <a:pPr>
                        <a:buNone/>
                      </a:pPr>
                      <a:r>
                        <a:rPr lang="en-US" sz="2400" b="0" i="0">
                          <a:solidFill>
                            <a:srgbClr val="221F1F"/>
                          </a:solidFill>
                          <a:effectLst/>
                          <a:latin typeface="Calibri" panose="020F0502020204030204" pitchFamily="34" charset="0"/>
                        </a:rPr>
                        <a:t>Not so</a:t>
                      </a:r>
                      <a:endParaRPr lang="en-US" sz="2400">
                        <a:effectLst/>
                      </a:endParaRPr>
                    </a:p>
                  </a:txBody>
                  <a:tcPr anchor="ctr"/>
                </a:tc>
                <a:extLst>
                  <a:ext uri="{0D108BD9-81ED-4DB2-BD59-A6C34878D82A}">
                    <a16:rowId xmlns:a16="http://schemas.microsoft.com/office/drawing/2014/main" val="4230812359"/>
                  </a:ext>
                </a:extLst>
              </a:tr>
              <a:tr h="523302">
                <a:tc>
                  <a:txBody>
                    <a:bodyPr/>
                    <a:lstStyle/>
                    <a:p>
                      <a:pPr>
                        <a:buNone/>
                      </a:pPr>
                      <a:r>
                        <a:rPr lang="en-US" sz="2400" b="0" i="0" dirty="0">
                          <a:solidFill>
                            <a:srgbClr val="221F1F"/>
                          </a:solidFill>
                          <a:effectLst/>
                          <a:latin typeface="Calibri" panose="020F0502020204030204" pitchFamily="34" charset="0"/>
                        </a:rPr>
                        <a:t>Concept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Olden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New concern</a:t>
                      </a:r>
                      <a:endParaRPr lang="en-US" sz="2400">
                        <a:effectLst/>
                      </a:endParaRPr>
                    </a:p>
                  </a:txBody>
                  <a:tcPr anchor="ctr"/>
                </a:tc>
                <a:extLst>
                  <a:ext uri="{0D108BD9-81ED-4DB2-BD59-A6C34878D82A}">
                    <a16:rowId xmlns:a16="http://schemas.microsoft.com/office/drawing/2014/main" val="227578579"/>
                  </a:ext>
                </a:extLst>
              </a:tr>
              <a:tr h="523302">
                <a:tc>
                  <a:txBody>
                    <a:bodyPr/>
                    <a:lstStyle/>
                    <a:p>
                      <a:pPr>
                        <a:buNone/>
                      </a:pPr>
                      <a:r>
                        <a:rPr lang="en-US" sz="2400" b="0" i="0" dirty="0">
                          <a:solidFill>
                            <a:srgbClr val="221F1F"/>
                          </a:solidFill>
                          <a:effectLst/>
                          <a:latin typeface="Calibri" panose="020F0502020204030204" pitchFamily="34" charset="0"/>
                        </a:rPr>
                        <a:t>Process of socialization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Play significant role </a:t>
                      </a:r>
                      <a:endParaRPr lang="en-US" sz="2400" dirty="0">
                        <a:effectLst/>
                      </a:endParaRPr>
                    </a:p>
                  </a:txBody>
                  <a:tcPr anchor="ctr"/>
                </a:tc>
                <a:tc>
                  <a:txBody>
                    <a:bodyPr/>
                    <a:lstStyle/>
                    <a:p>
                      <a:pPr>
                        <a:buNone/>
                      </a:pPr>
                      <a:r>
                        <a:rPr lang="en-US" sz="2400" b="0" i="0">
                          <a:solidFill>
                            <a:srgbClr val="221F1F"/>
                          </a:solidFill>
                          <a:effectLst/>
                          <a:latin typeface="Calibri" panose="020F0502020204030204" pitchFamily="34" charset="0"/>
                        </a:rPr>
                        <a:t>Not very important</a:t>
                      </a:r>
                      <a:endParaRPr lang="en-US" sz="2400">
                        <a:effectLst/>
                      </a:endParaRPr>
                    </a:p>
                  </a:txBody>
                  <a:tcPr anchor="ctr"/>
                </a:tc>
                <a:extLst>
                  <a:ext uri="{0D108BD9-81ED-4DB2-BD59-A6C34878D82A}">
                    <a16:rowId xmlns:a16="http://schemas.microsoft.com/office/drawing/2014/main" val="1149998206"/>
                  </a:ext>
                </a:extLst>
              </a:tr>
              <a:tr h="1293018">
                <a:tc>
                  <a:txBody>
                    <a:bodyPr/>
                    <a:lstStyle/>
                    <a:p>
                      <a:pPr>
                        <a:buNone/>
                      </a:pPr>
                      <a:r>
                        <a:rPr lang="en-US" sz="2400" b="0" i="0" dirty="0">
                          <a:solidFill>
                            <a:srgbClr val="221F1F"/>
                          </a:solidFill>
                          <a:effectLst/>
                          <a:latin typeface="Calibri" panose="020F0502020204030204" pitchFamily="34" charset="0"/>
                        </a:rPr>
                        <a:t>Personality of the individual involved</a:t>
                      </a:r>
                      <a:br>
                        <a:rPr lang="en-US" sz="2400" b="0" i="0" dirty="0">
                          <a:solidFill>
                            <a:srgbClr val="221F1F"/>
                          </a:solidFill>
                          <a:effectLst/>
                          <a:latin typeface="Calibri" panose="020F0502020204030204" pitchFamily="34" charset="0"/>
                        </a:rPr>
                      </a:br>
                      <a:r>
                        <a:rPr lang="en-US" sz="2400" b="0" i="0" dirty="0">
                          <a:solidFill>
                            <a:srgbClr val="221F1F"/>
                          </a:solidFill>
                          <a:effectLst/>
                          <a:latin typeface="Calibri" panose="020F0502020204030204" pitchFamily="34" charset="0"/>
                        </a:rPr>
                        <a:t>in the relationship</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As a whole </a:t>
                      </a:r>
                      <a:endParaRPr lang="en-US" sz="2400" dirty="0">
                        <a:effectLst/>
                      </a:endParaRPr>
                    </a:p>
                  </a:txBody>
                  <a:tcPr anchor="ctr"/>
                </a:tc>
                <a:tc>
                  <a:txBody>
                    <a:bodyPr/>
                    <a:lstStyle/>
                    <a:p>
                      <a:pPr>
                        <a:buNone/>
                      </a:pPr>
                      <a:r>
                        <a:rPr lang="en-US" sz="2400" b="0" i="0" dirty="0">
                          <a:solidFill>
                            <a:srgbClr val="221F1F"/>
                          </a:solidFill>
                          <a:effectLst/>
                          <a:latin typeface="Calibri" panose="020F0502020204030204" pitchFamily="34" charset="0"/>
                        </a:rPr>
                        <a:t>Limited aspects</a:t>
                      </a:r>
                      <a:endParaRPr lang="en-US" sz="2400" dirty="0">
                        <a:effectLst/>
                      </a:endParaRPr>
                    </a:p>
                  </a:txBody>
                  <a:tcPr anchor="ctr"/>
                </a:tc>
                <a:extLst>
                  <a:ext uri="{0D108BD9-81ED-4DB2-BD59-A6C34878D82A}">
                    <a16:rowId xmlns:a16="http://schemas.microsoft.com/office/drawing/2014/main" val="3622802986"/>
                  </a:ext>
                </a:extLst>
              </a:tr>
            </a:tbl>
          </a:graphicData>
        </a:graphic>
      </p:graphicFrame>
    </p:spTree>
    <p:extLst>
      <p:ext uri="{BB962C8B-B14F-4D97-AF65-F5344CB8AC3E}">
        <p14:creationId xmlns:p14="http://schemas.microsoft.com/office/powerpoint/2010/main" val="90327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E04AB-209C-18F2-6B96-359D290609F4}"/>
              </a:ext>
            </a:extLst>
          </p:cNvPr>
          <p:cNvSpPr>
            <a:spLocks noGrp="1"/>
          </p:cNvSpPr>
          <p:nvPr>
            <p:ph idx="1"/>
          </p:nvPr>
        </p:nvSpPr>
        <p:spPr>
          <a:xfrm>
            <a:off x="0" y="-1"/>
            <a:ext cx="12192000" cy="6858001"/>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PERSONAL DISORGANIZATION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Personal disorganization represents the behavior of an individual,  when the behavior of any person deviates from social norms, where the individual is not able to adjust with society anymore and it disturbs the life of an individual, the condition is called personal disorganization</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698081D5-ED0F-46E5-9391-25890E04E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7578" y="0"/>
            <a:ext cx="2164421" cy="1099336"/>
          </a:xfrm>
          <a:prstGeom prst="rect">
            <a:avLst/>
          </a:prstGeom>
        </p:spPr>
      </p:pic>
    </p:spTree>
    <p:extLst>
      <p:ext uri="{BB962C8B-B14F-4D97-AF65-F5344CB8AC3E}">
        <p14:creationId xmlns:p14="http://schemas.microsoft.com/office/powerpoint/2010/main" val="2500049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CB80-0173-1C2A-1515-4F631D8FB9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96021-DFEF-585E-E8E9-843C31E1F7BC}"/>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Small group and large group: </a:t>
            </a:r>
            <a:r>
              <a:rPr lang="en-US" sz="3200" dirty="0">
                <a:latin typeface="Times New Roman" panose="02020603050405020304" pitchFamily="18" charset="0"/>
                <a:cs typeface="Times New Roman" panose="02020603050405020304" pitchFamily="18" charset="0"/>
              </a:rPr>
              <a:t>George Simmel introduced this classification  in which small group includes ‘Dyad’, ‘triad’ and other small groups. Whereas large groups represent racial, political and other</a:t>
            </a: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E377F5B-204E-EA55-4DEF-323ACE390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1025979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5A43D-4C7D-3598-4AE8-AA7DC3FAA3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5EEEC-E6C6-595E-D0D7-739034558A45}"/>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Homogeneous and heterogeneous groups: </a:t>
            </a:r>
            <a:r>
              <a:rPr lang="en-US" sz="3200" dirty="0">
                <a:latin typeface="Times New Roman" panose="02020603050405020304" pitchFamily="18" charset="0"/>
                <a:cs typeface="Times New Roman" panose="02020603050405020304" pitchFamily="18" charset="0"/>
              </a:rPr>
              <a:t>Homogeneous group is uniform in composition or character (i.e., color, shape, size, weight, height, distribution, texture, language). </a:t>
            </a:r>
          </a:p>
        </p:txBody>
      </p:sp>
      <p:pic>
        <p:nvPicPr>
          <p:cNvPr id="2" name="Picture 1" descr="A logo of a university&#10;&#10;Description automatically generated">
            <a:extLst>
              <a:ext uri="{FF2B5EF4-FFF2-40B4-BE49-F238E27FC236}">
                <a16:creationId xmlns:a16="http://schemas.microsoft.com/office/drawing/2014/main" id="{712F69C4-44A0-0BC2-8D38-9B00EFC14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290644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7281-B044-58CC-C37E-30B146F527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12AE8-80A1-D53D-C586-2AEBA4386F10}"/>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When people with similar attributes come together and form group it is known as Homogeneous group, like Religious group and in contrast when people with different attributes come together and form group, it is known as Heterogeneous group like classroom.</a:t>
            </a:r>
            <a:endParaRPr lang="en-GB"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ADBEB59D-5B2F-33E6-9847-02B56028A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123157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7378-E588-CB09-9EE4-ED54C67C81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A0DF9-3F4B-36B8-5433-AF11A6AC251A}"/>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ctr">
              <a:lnSpc>
                <a:spcPct val="150000"/>
              </a:lnSpc>
              <a:spcBef>
                <a:spcPts val="0"/>
              </a:spcBef>
              <a:buNone/>
            </a:pPr>
            <a:r>
              <a:rPr lang="en-US" sz="3200" b="1" dirty="0">
                <a:latin typeface="Times New Roman" panose="02020603050405020304" pitchFamily="18" charset="0"/>
                <a:cs typeface="Times New Roman" panose="02020603050405020304" pitchFamily="18" charset="0"/>
              </a:rPr>
              <a:t>THANKS</a:t>
            </a:r>
            <a:endParaRPr lang="en-GB" sz="3200" b="1"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E527BB9-2305-6D1E-F574-19CFE3813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spTree>
    <p:extLst>
      <p:ext uri="{BB962C8B-B14F-4D97-AF65-F5344CB8AC3E}">
        <p14:creationId xmlns:p14="http://schemas.microsoft.com/office/powerpoint/2010/main" val="58144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29C4-F0A2-62F7-E3AB-8CBEEC5ED1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61D7E-A8E5-43E1-6C58-43489FF72D5B}"/>
              </a:ext>
            </a:extLst>
          </p:cNvPr>
          <p:cNvSpPr>
            <a:spLocks noGrp="1"/>
          </p:cNvSpPr>
          <p:nvPr>
            <p:ph idx="1"/>
          </p:nvPr>
        </p:nvSpPr>
        <p:spPr>
          <a:xfrm>
            <a:off x="0" y="-1"/>
            <a:ext cx="12192000" cy="6858001"/>
          </a:xfrm>
        </p:spPr>
        <p:txBody>
          <a:bodyPr>
            <a:normAutofit/>
          </a:bodyPr>
          <a:lstStyle/>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Definition</a:t>
            </a: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Personal disorganization is defined as the individual’s behavior which deviates from the social norms results in the social disapproval.</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GB" sz="24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1DC8B3E3-2FDF-4AEC-2394-25E834E51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7578" y="0"/>
            <a:ext cx="2164421" cy="1099336"/>
          </a:xfrm>
          <a:prstGeom prst="rect">
            <a:avLst/>
          </a:prstGeom>
        </p:spPr>
      </p:pic>
    </p:spTree>
    <p:extLst>
      <p:ext uri="{BB962C8B-B14F-4D97-AF65-F5344CB8AC3E}">
        <p14:creationId xmlns:p14="http://schemas.microsoft.com/office/powerpoint/2010/main" val="60627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46627-795B-4E9B-D6EC-2F06D7C13CE5}"/>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Types of Personal Disorganization</a:t>
            </a:r>
            <a:endParaRPr lang="en-GB"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Situational disorganization </a:t>
            </a:r>
          </a:p>
          <a:p>
            <a:pPr marL="0" indent="0">
              <a:lnSpc>
                <a:spcPct val="150000"/>
              </a:lnSpc>
              <a:spcBef>
                <a:spcPts val="0"/>
              </a:spcBef>
              <a:buNone/>
            </a:pPr>
            <a:r>
              <a:rPr lang="en-US" sz="2400" i="1" dirty="0"/>
              <a:t>A student fails an important exam and feels confused and stressed for a while</a:t>
            </a:r>
            <a:endParaRPr lang="en-GB" sz="2400" i="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Habitual disorganization</a:t>
            </a:r>
          </a:p>
          <a:p>
            <a:pPr marL="0" indent="0">
              <a:lnSpc>
                <a:spcPct val="150000"/>
              </a:lnSpc>
              <a:spcBef>
                <a:spcPts val="0"/>
              </a:spcBef>
              <a:buNone/>
            </a:pPr>
            <a:r>
              <a:rPr lang="en-US" sz="2400" i="1" dirty="0"/>
              <a:t>A worker always forgets deadlines because of poor time management.</a:t>
            </a:r>
            <a:endParaRPr lang="en-GB" sz="2400" i="1" dirty="0"/>
          </a:p>
          <a:p>
            <a:pPr marL="0" indent="0">
              <a:lnSpc>
                <a:spcPct val="150000"/>
              </a:lnSpc>
              <a:spcBef>
                <a:spcPts val="0"/>
              </a:spcBef>
              <a:buNone/>
            </a:pPr>
            <a:r>
              <a:rPr lang="en-US" sz="3200" dirty="0">
                <a:latin typeface="Times New Roman" panose="02020603050405020304" pitchFamily="18" charset="0"/>
                <a:cs typeface="Times New Roman" panose="02020603050405020304" pitchFamily="18" charset="0"/>
              </a:rPr>
              <a:t>• Historical disorganization</a:t>
            </a:r>
          </a:p>
          <a:p>
            <a:pPr marL="0" indent="0">
              <a:lnSpc>
                <a:spcPct val="150000"/>
              </a:lnSpc>
              <a:spcBef>
                <a:spcPts val="0"/>
              </a:spcBef>
              <a:buNone/>
            </a:pPr>
            <a:r>
              <a:rPr lang="en-US" sz="2400" i="1" dirty="0"/>
              <a:t>A person who grew up in a violent home struggles to trust others in adulthood </a:t>
            </a:r>
            <a:endParaRPr lang="en-GB" sz="2400" i="1" dirty="0"/>
          </a:p>
        </p:txBody>
      </p:sp>
      <p:pic>
        <p:nvPicPr>
          <p:cNvPr id="4" name="Picture 3" descr="A logo of a university&#10;&#10;Description automatically generated">
            <a:extLst>
              <a:ext uri="{FF2B5EF4-FFF2-40B4-BE49-F238E27FC236}">
                <a16:creationId xmlns:a16="http://schemas.microsoft.com/office/drawing/2014/main" id="{BC62AA41-74D5-5F1A-3F64-26AA2333D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92" y="0"/>
            <a:ext cx="2518116" cy="1969477"/>
          </a:xfrm>
          <a:prstGeom prst="rect">
            <a:avLst/>
          </a:prstGeom>
        </p:spPr>
      </p:pic>
    </p:spTree>
    <p:extLst>
      <p:ext uri="{BB962C8B-B14F-4D97-AF65-F5344CB8AC3E}">
        <p14:creationId xmlns:p14="http://schemas.microsoft.com/office/powerpoint/2010/main" val="383760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031A6-F5ED-1246-AAF7-C237C74B72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D2108-5BE2-CD22-32C4-2E8451A9143D}"/>
              </a:ext>
            </a:extLst>
          </p:cNvPr>
          <p:cNvSpPr>
            <a:spLocks noGrp="1"/>
          </p:cNvSpPr>
          <p:nvPr>
            <p:ph idx="1"/>
          </p:nvPr>
        </p:nvSpPr>
        <p:spPr>
          <a:xfrm>
            <a:off x="0" y="0"/>
            <a:ext cx="12192000" cy="6858000"/>
          </a:xfrm>
        </p:spPr>
        <p:txBody>
          <a:bodyPr>
            <a:normAutofit/>
          </a:bodyPr>
          <a:lstStyle/>
          <a:p>
            <a:pPr marL="0" indent="0">
              <a:buNone/>
            </a:pPr>
            <a:r>
              <a:rPr lang="en-US" sz="3200" b="1" dirty="0"/>
              <a:t>Comparison table of the three types of personal </a:t>
            </a:r>
          </a:p>
          <a:p>
            <a:pPr marL="0" indent="0">
              <a:buNone/>
            </a:pPr>
            <a:r>
              <a:rPr lang="en-US" sz="3200" b="1" dirty="0"/>
              <a:t>disorganization</a:t>
            </a:r>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87A6E324-6332-00D2-2DD8-24DC0A573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92" y="0"/>
            <a:ext cx="2518116" cy="1119882"/>
          </a:xfrm>
          <a:prstGeom prst="rect">
            <a:avLst/>
          </a:prstGeom>
        </p:spPr>
      </p:pic>
      <p:graphicFrame>
        <p:nvGraphicFramePr>
          <p:cNvPr id="8" name="Table 7">
            <a:extLst>
              <a:ext uri="{FF2B5EF4-FFF2-40B4-BE49-F238E27FC236}">
                <a16:creationId xmlns:a16="http://schemas.microsoft.com/office/drawing/2014/main" id="{8ECFB230-DA30-3569-257A-3E0D5BF39F94}"/>
              </a:ext>
            </a:extLst>
          </p:cNvPr>
          <p:cNvGraphicFramePr>
            <a:graphicFrameLocks noGrp="1"/>
          </p:cNvGraphicFramePr>
          <p:nvPr>
            <p:extLst>
              <p:ext uri="{D42A27DB-BD31-4B8C-83A1-F6EECF244321}">
                <p14:modId xmlns:p14="http://schemas.microsoft.com/office/powerpoint/2010/main" val="279823332"/>
              </p:ext>
            </p:extLst>
          </p:nvPr>
        </p:nvGraphicFramePr>
        <p:xfrm>
          <a:off x="-2" y="1119883"/>
          <a:ext cx="12192000" cy="5738117"/>
        </p:xfrm>
        <a:graphic>
          <a:graphicData uri="http://schemas.openxmlformats.org/drawingml/2006/table">
            <a:tbl>
              <a:tblPr firstRow="1" bandRow="1">
                <a:tableStyleId>{5C22544A-7EE6-4342-B048-85BDC9FD1C3A}</a:tableStyleId>
              </a:tblPr>
              <a:tblGrid>
                <a:gridCol w="2378423">
                  <a:extLst>
                    <a:ext uri="{9D8B030D-6E8A-4147-A177-3AD203B41FA5}">
                      <a16:colId xmlns:a16="http://schemas.microsoft.com/office/drawing/2014/main" val="3214844248"/>
                    </a:ext>
                  </a:extLst>
                </a:gridCol>
                <a:gridCol w="3717577">
                  <a:extLst>
                    <a:ext uri="{9D8B030D-6E8A-4147-A177-3AD203B41FA5}">
                      <a16:colId xmlns:a16="http://schemas.microsoft.com/office/drawing/2014/main" val="545564245"/>
                    </a:ext>
                  </a:extLst>
                </a:gridCol>
                <a:gridCol w="3048000">
                  <a:extLst>
                    <a:ext uri="{9D8B030D-6E8A-4147-A177-3AD203B41FA5}">
                      <a16:colId xmlns:a16="http://schemas.microsoft.com/office/drawing/2014/main" val="811560543"/>
                    </a:ext>
                  </a:extLst>
                </a:gridCol>
                <a:gridCol w="3048000">
                  <a:extLst>
                    <a:ext uri="{9D8B030D-6E8A-4147-A177-3AD203B41FA5}">
                      <a16:colId xmlns:a16="http://schemas.microsoft.com/office/drawing/2014/main" val="1378473374"/>
                    </a:ext>
                  </a:extLst>
                </a:gridCol>
              </a:tblGrid>
              <a:tr h="656165">
                <a:tc>
                  <a:txBody>
                    <a:bodyPr/>
                    <a:lstStyle/>
                    <a:p>
                      <a:pPr algn="just">
                        <a:lnSpc>
                          <a:spcPct val="150000"/>
                        </a:lnSpc>
                        <a:buNone/>
                      </a:pPr>
                      <a:r>
                        <a:rPr lang="en-US" sz="2400" b="1">
                          <a:latin typeface="Times New Roman" panose="02020603050405020304" pitchFamily="18" charset="0"/>
                          <a:cs typeface="Times New Roman" panose="02020603050405020304" pitchFamily="18" charset="0"/>
                        </a:rPr>
                        <a:t>Type</a:t>
                      </a:r>
                      <a:endParaRPr lang="en-US" sz="2400">
                        <a:latin typeface="Times New Roman" panose="02020603050405020304" pitchFamily="18" charset="0"/>
                        <a:cs typeface="Times New Roman" panose="02020603050405020304" pitchFamily="18" charset="0"/>
                      </a:endParaRPr>
                    </a:p>
                  </a:txBody>
                  <a:tcPr anchor="ctr"/>
                </a:tc>
                <a:tc>
                  <a:txBody>
                    <a:bodyPr/>
                    <a:lstStyle/>
                    <a:p>
                      <a:pPr algn="just">
                        <a:lnSpc>
                          <a:spcPct val="150000"/>
                        </a:lnSpc>
                        <a:buNone/>
                      </a:pPr>
                      <a:r>
                        <a:rPr lang="en-US" sz="2400" b="1">
                          <a:latin typeface="Times New Roman" panose="02020603050405020304" pitchFamily="18" charset="0"/>
                          <a:cs typeface="Times New Roman" panose="02020603050405020304" pitchFamily="18" charset="0"/>
                        </a:rPr>
                        <a:t>Cause</a:t>
                      </a:r>
                      <a:endParaRPr lang="en-US" sz="2400">
                        <a:latin typeface="Times New Roman" panose="02020603050405020304" pitchFamily="18" charset="0"/>
                        <a:cs typeface="Times New Roman" panose="02020603050405020304" pitchFamily="18" charset="0"/>
                      </a:endParaRPr>
                    </a:p>
                  </a:txBody>
                  <a:tcPr anchor="ctr"/>
                </a:tc>
                <a:tc>
                  <a:txBody>
                    <a:bodyPr/>
                    <a:lstStyle/>
                    <a:p>
                      <a:pPr algn="just">
                        <a:lnSpc>
                          <a:spcPct val="150000"/>
                        </a:lnSpc>
                        <a:buNone/>
                      </a:pPr>
                      <a:r>
                        <a:rPr lang="en-US" sz="2400" b="1" dirty="0">
                          <a:latin typeface="Times New Roman" panose="02020603050405020304" pitchFamily="18" charset="0"/>
                          <a:cs typeface="Times New Roman" panose="02020603050405020304" pitchFamily="18" charset="0"/>
                        </a:rPr>
                        <a:t>Nature</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just">
                        <a:lnSpc>
                          <a:spcPct val="150000"/>
                        </a:lnSpc>
                        <a:buNone/>
                      </a:pPr>
                      <a:r>
                        <a:rPr lang="en-US" sz="2400" b="1">
                          <a:latin typeface="Times New Roman" panose="02020603050405020304" pitchFamily="18" charset="0"/>
                          <a:cs typeface="Times New Roman" panose="02020603050405020304" pitchFamily="18" charset="0"/>
                        </a:rPr>
                        <a:t>Example</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27113652"/>
                  </a:ext>
                </a:extLst>
              </a:tr>
              <a:tr h="1667004">
                <a:tc>
                  <a:txBody>
                    <a:bodyPr/>
                    <a:lstStyle/>
                    <a:p>
                      <a:pPr algn="just">
                        <a:lnSpc>
                          <a:spcPct val="150000"/>
                        </a:lnSpc>
                        <a:buNone/>
                      </a:pPr>
                      <a:r>
                        <a:rPr lang="en-US" sz="2200" b="1" dirty="0">
                          <a:latin typeface="Times New Roman" panose="02020603050405020304" pitchFamily="18" charset="0"/>
                          <a:cs typeface="Times New Roman" panose="02020603050405020304" pitchFamily="18" charset="0"/>
                        </a:rPr>
                        <a:t>Situational Disorganization</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just">
                        <a:lnSpc>
                          <a:spcPct val="150000"/>
                        </a:lnSpc>
                        <a:buNone/>
                      </a:pPr>
                      <a:r>
                        <a:rPr lang="en-US" sz="2200" dirty="0">
                          <a:latin typeface="Times New Roman" panose="02020603050405020304" pitchFamily="18" charset="0"/>
                          <a:cs typeface="Times New Roman" panose="02020603050405020304" pitchFamily="18" charset="0"/>
                        </a:rPr>
                        <a:t>Sudden or unexpected life events (crisis, accident, loss)</a:t>
                      </a:r>
                    </a:p>
                  </a:txBody>
                  <a:tcPr anchor="ctr"/>
                </a:tc>
                <a:tc>
                  <a:txBody>
                    <a:bodyPr/>
                    <a:lstStyle/>
                    <a:p>
                      <a:pPr algn="just">
                        <a:lnSpc>
                          <a:spcPct val="150000"/>
                        </a:lnSpc>
                        <a:buNone/>
                      </a:pPr>
                      <a:r>
                        <a:rPr lang="en-US" sz="2200" dirty="0">
                          <a:latin typeface="Times New Roman" panose="02020603050405020304" pitchFamily="18" charset="0"/>
                          <a:cs typeface="Times New Roman" panose="02020603050405020304" pitchFamily="18" charset="0"/>
                        </a:rPr>
                        <a:t>Temporary; person can recover after situation improves</a:t>
                      </a:r>
                    </a:p>
                  </a:txBody>
                  <a:tcPr anchor="ctr"/>
                </a:tc>
                <a:tc>
                  <a:txBody>
                    <a:bodyPr/>
                    <a:lstStyle/>
                    <a:p>
                      <a:pPr algn="just">
                        <a:lnSpc>
                          <a:spcPct val="150000"/>
                        </a:lnSpc>
                        <a:buNone/>
                      </a:pPr>
                      <a:r>
                        <a:rPr lang="en-US" sz="2200">
                          <a:latin typeface="Times New Roman" panose="02020603050405020304" pitchFamily="18" charset="0"/>
                          <a:cs typeface="Times New Roman" panose="02020603050405020304" pitchFamily="18" charset="0"/>
                        </a:rPr>
                        <a:t>Losing a job and feeling unstable until a new one is found</a:t>
                      </a:r>
                    </a:p>
                  </a:txBody>
                  <a:tcPr anchor="ctr"/>
                </a:tc>
                <a:extLst>
                  <a:ext uri="{0D108BD9-81ED-4DB2-BD59-A6C34878D82A}">
                    <a16:rowId xmlns:a16="http://schemas.microsoft.com/office/drawing/2014/main" val="2459060257"/>
                  </a:ext>
                </a:extLst>
              </a:tr>
              <a:tr h="1203549">
                <a:tc>
                  <a:txBody>
                    <a:bodyPr/>
                    <a:lstStyle/>
                    <a:p>
                      <a:pPr algn="just">
                        <a:lnSpc>
                          <a:spcPct val="150000"/>
                        </a:lnSpc>
                        <a:buNone/>
                      </a:pPr>
                      <a:r>
                        <a:rPr lang="en-US" sz="2200" b="1">
                          <a:latin typeface="Times New Roman" panose="02020603050405020304" pitchFamily="18" charset="0"/>
                          <a:cs typeface="Times New Roman" panose="02020603050405020304" pitchFamily="18" charset="0"/>
                        </a:rPr>
                        <a:t>Habitual Disorganization</a:t>
                      </a:r>
                      <a:endParaRPr lang="en-US" sz="2200">
                        <a:latin typeface="Times New Roman" panose="02020603050405020304" pitchFamily="18" charset="0"/>
                        <a:cs typeface="Times New Roman" panose="02020603050405020304" pitchFamily="18" charset="0"/>
                      </a:endParaRPr>
                    </a:p>
                  </a:txBody>
                  <a:tcPr anchor="ctr"/>
                </a:tc>
                <a:tc>
                  <a:txBody>
                    <a:bodyPr/>
                    <a:lstStyle/>
                    <a:p>
                      <a:pPr algn="just">
                        <a:lnSpc>
                          <a:spcPct val="150000"/>
                        </a:lnSpc>
                        <a:buNone/>
                      </a:pPr>
                      <a:r>
                        <a:rPr lang="en-US" sz="2200" dirty="0">
                          <a:latin typeface="Times New Roman" panose="02020603050405020304" pitchFamily="18" charset="0"/>
                          <a:cs typeface="Times New Roman" panose="02020603050405020304" pitchFamily="18" charset="0"/>
                        </a:rPr>
                        <a:t>Poor habits, lack of planning, negligence</a:t>
                      </a:r>
                    </a:p>
                  </a:txBody>
                  <a:tcPr anchor="ctr"/>
                </a:tc>
                <a:tc>
                  <a:txBody>
                    <a:bodyPr/>
                    <a:lstStyle/>
                    <a:p>
                      <a:pPr algn="just">
                        <a:lnSpc>
                          <a:spcPct val="150000"/>
                        </a:lnSpc>
                        <a:buNone/>
                      </a:pPr>
                      <a:r>
                        <a:rPr lang="en-US" sz="2200" dirty="0">
                          <a:latin typeface="Times New Roman" panose="02020603050405020304" pitchFamily="18" charset="0"/>
                          <a:cs typeface="Times New Roman" panose="02020603050405020304" pitchFamily="18" charset="0"/>
                        </a:rPr>
                        <a:t>Continuous; becomes part of daily lifestyle</a:t>
                      </a:r>
                    </a:p>
                  </a:txBody>
                  <a:tcPr anchor="ctr"/>
                </a:tc>
                <a:tc>
                  <a:txBody>
                    <a:bodyPr/>
                    <a:lstStyle/>
                    <a:p>
                      <a:pPr algn="just">
                        <a:lnSpc>
                          <a:spcPct val="150000"/>
                        </a:lnSpc>
                        <a:buNone/>
                      </a:pPr>
                      <a:r>
                        <a:rPr lang="en-US" sz="2200">
                          <a:latin typeface="Times New Roman" panose="02020603050405020304" pitchFamily="18" charset="0"/>
                          <a:cs typeface="Times New Roman" panose="02020603050405020304" pitchFamily="18" charset="0"/>
                        </a:rPr>
                        <a:t>Always late to work due to poor time management</a:t>
                      </a:r>
                    </a:p>
                  </a:txBody>
                  <a:tcPr anchor="ctr"/>
                </a:tc>
                <a:extLst>
                  <a:ext uri="{0D108BD9-81ED-4DB2-BD59-A6C34878D82A}">
                    <a16:rowId xmlns:a16="http://schemas.microsoft.com/office/drawing/2014/main" val="2371388925"/>
                  </a:ext>
                </a:extLst>
              </a:tr>
              <a:tr h="2211399">
                <a:tc>
                  <a:txBody>
                    <a:bodyPr/>
                    <a:lstStyle/>
                    <a:p>
                      <a:pPr algn="just">
                        <a:lnSpc>
                          <a:spcPct val="150000"/>
                        </a:lnSpc>
                        <a:buNone/>
                      </a:pPr>
                      <a:r>
                        <a:rPr lang="en-US" sz="2200" b="1" dirty="0">
                          <a:latin typeface="Times New Roman" panose="02020603050405020304" pitchFamily="18" charset="0"/>
                          <a:cs typeface="Times New Roman" panose="02020603050405020304" pitchFamily="18" charset="0"/>
                        </a:rPr>
                        <a:t>Historical Disorganization</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just">
                        <a:lnSpc>
                          <a:spcPct val="150000"/>
                        </a:lnSpc>
                        <a:buNone/>
                      </a:pPr>
                      <a:r>
                        <a:rPr lang="en-US" sz="2200" dirty="0">
                          <a:latin typeface="Times New Roman" panose="02020603050405020304" pitchFamily="18" charset="0"/>
                          <a:cs typeface="Times New Roman" panose="02020603050405020304" pitchFamily="18" charset="0"/>
                        </a:rPr>
                        <a:t>Past traumatic experiences, broken family background, unresolved conflicts</a:t>
                      </a:r>
                    </a:p>
                  </a:txBody>
                  <a:tcPr anchor="ctr"/>
                </a:tc>
                <a:tc>
                  <a:txBody>
                    <a:bodyPr/>
                    <a:lstStyle/>
                    <a:p>
                      <a:pPr algn="just">
                        <a:lnSpc>
                          <a:spcPct val="150000"/>
                        </a:lnSpc>
                        <a:buNone/>
                      </a:pPr>
                      <a:r>
                        <a:rPr lang="en-US" sz="2200">
                          <a:latin typeface="Times New Roman" panose="02020603050405020304" pitchFamily="18" charset="0"/>
                          <a:cs typeface="Times New Roman" panose="02020603050405020304" pitchFamily="18" charset="0"/>
                        </a:rPr>
                        <a:t>Deep-rooted; long-term and may need therapy</a:t>
                      </a:r>
                    </a:p>
                  </a:txBody>
                  <a:tcPr anchor="ctr"/>
                </a:tc>
                <a:tc>
                  <a:txBody>
                    <a:bodyPr/>
                    <a:lstStyle/>
                    <a:p>
                      <a:pPr algn="just">
                        <a:lnSpc>
                          <a:spcPct val="150000"/>
                        </a:lnSpc>
                        <a:buNone/>
                      </a:pPr>
                      <a:r>
                        <a:rPr lang="en-US" sz="2200" dirty="0">
                          <a:latin typeface="Times New Roman" panose="02020603050405020304" pitchFamily="18" charset="0"/>
                          <a:cs typeface="Times New Roman" panose="02020603050405020304" pitchFamily="18" charset="0"/>
                        </a:rPr>
                        <a:t>A person from an abusive childhood struggling to form healthy relationships</a:t>
                      </a:r>
                    </a:p>
                  </a:txBody>
                  <a:tcPr anchor="ctr"/>
                </a:tc>
                <a:extLst>
                  <a:ext uri="{0D108BD9-81ED-4DB2-BD59-A6C34878D82A}">
                    <a16:rowId xmlns:a16="http://schemas.microsoft.com/office/drawing/2014/main" val="573963643"/>
                  </a:ext>
                </a:extLst>
              </a:tr>
            </a:tbl>
          </a:graphicData>
        </a:graphic>
      </p:graphicFrame>
    </p:spTree>
    <p:extLst>
      <p:ext uri="{BB962C8B-B14F-4D97-AF65-F5344CB8AC3E}">
        <p14:creationId xmlns:p14="http://schemas.microsoft.com/office/powerpoint/2010/main" val="36629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25CC3-7425-A769-4C3F-2BA0AF93A302}"/>
              </a:ext>
            </a:extLst>
          </p:cNvPr>
          <p:cNvSpPr>
            <a:spLocks noGrp="1"/>
          </p:cNvSpPr>
          <p:nvPr>
            <p:ph idx="1"/>
          </p:nvPr>
        </p:nvSpPr>
        <p:spPr>
          <a:xfrm>
            <a:off x="0" y="0"/>
            <a:ext cx="12192000" cy="6858000"/>
          </a:xfrm>
        </p:spPr>
        <p:txBody>
          <a:bodyPr>
            <a:normAutofit/>
          </a:bodyPr>
          <a:lstStyle/>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3200" b="1" dirty="0">
                <a:latin typeface="Times New Roman" panose="02020603050405020304" pitchFamily="18" charset="0"/>
                <a:cs typeface="Times New Roman" panose="02020603050405020304" pitchFamily="18" charset="0"/>
              </a:rPr>
              <a:t>Effects of Personal Disorganization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Physical health effects: </a:t>
            </a:r>
            <a:r>
              <a:rPr lang="en-US" sz="3200" dirty="0">
                <a:latin typeface="Times New Roman" panose="02020603050405020304" pitchFamily="18" charset="0"/>
                <a:cs typeface="Times New Roman" panose="02020603050405020304" pitchFamily="18" charset="0"/>
              </a:rPr>
              <a:t>Hypertension, Heart attack, Headache, Heart diseases, Gastro-intestinal problems, etc.</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Psychological effects: </a:t>
            </a:r>
            <a:r>
              <a:rPr lang="en-US" sz="3200" dirty="0">
                <a:latin typeface="Times New Roman" panose="02020603050405020304" pitchFamily="18" charset="0"/>
                <a:cs typeface="Times New Roman" panose="02020603050405020304" pitchFamily="18" charset="0"/>
              </a:rPr>
              <a:t>Fear of uncertainty, Anxiety, Lack of concentration or Absent mindedness, Depression, Poor sleep pattern, etc.</a:t>
            </a:r>
            <a:endParaRPr lang="en-GB"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6DCC51EC-5533-43A4-316E-16593A355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899" y="0"/>
            <a:ext cx="2307101" cy="2305521"/>
          </a:xfrm>
          <a:prstGeom prst="rect">
            <a:avLst/>
          </a:prstGeom>
        </p:spPr>
      </p:pic>
    </p:spTree>
    <p:extLst>
      <p:ext uri="{BB962C8B-B14F-4D97-AF65-F5344CB8AC3E}">
        <p14:creationId xmlns:p14="http://schemas.microsoft.com/office/powerpoint/2010/main" val="322268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B41A-E327-E4EC-CC65-4E18335A30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C342E-322B-1C60-074A-6A3C29D19FC4}"/>
              </a:ext>
            </a:extLst>
          </p:cNvPr>
          <p:cNvSpPr>
            <a:spLocks noGrp="1"/>
          </p:cNvSpPr>
          <p:nvPr>
            <p:ph idx="1"/>
          </p:nvPr>
        </p:nvSpPr>
        <p:spPr>
          <a:xfrm>
            <a:off x="0" y="0"/>
            <a:ext cx="12192000" cy="6858000"/>
          </a:xfrm>
        </p:spPr>
        <p:txBody>
          <a:bodyPr>
            <a:normAutofit/>
          </a:bodyPr>
          <a:lstStyle/>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CONFLICT</a:t>
            </a:r>
          </a:p>
          <a:p>
            <a:pPr marL="0" indent="0">
              <a:buNone/>
            </a:pP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Definitions</a:t>
            </a:r>
            <a:endParaRPr lang="en-GB"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“Conflict is the two opposing ideas exist among the two individuals.”</a:t>
            </a:r>
          </a:p>
          <a:p>
            <a:pPr marL="0" indent="0">
              <a:buNone/>
            </a:pPr>
            <a:endParaRPr lang="en-GB" sz="24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8DE8692C-047E-85D0-F157-7C8BD394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035" y="0"/>
            <a:ext cx="2278965" cy="2066370"/>
          </a:xfrm>
          <a:prstGeom prst="rect">
            <a:avLst/>
          </a:prstGeom>
        </p:spPr>
      </p:pic>
      <p:pic>
        <p:nvPicPr>
          <p:cNvPr id="5" name="Picture 4">
            <a:extLst>
              <a:ext uri="{FF2B5EF4-FFF2-40B4-BE49-F238E27FC236}">
                <a16:creationId xmlns:a16="http://schemas.microsoft.com/office/drawing/2014/main" id="{20D1A15B-8828-06FF-5515-081E78C34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3893906"/>
            <a:ext cx="3962400" cy="2964094"/>
          </a:xfrm>
          <a:prstGeom prst="rect">
            <a:avLst/>
          </a:prstGeom>
        </p:spPr>
      </p:pic>
    </p:spTree>
    <p:extLst>
      <p:ext uri="{BB962C8B-B14F-4D97-AF65-F5344CB8AC3E}">
        <p14:creationId xmlns:p14="http://schemas.microsoft.com/office/powerpoint/2010/main" val="1152298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1804</Words>
  <Application>Microsoft Office PowerPoint</Application>
  <PresentationFormat>Widescreen</PresentationFormat>
  <Paragraphs>318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MyriadPro-Bold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Salih Ahmed</dc:creator>
  <cp:lastModifiedBy>Salih Ahmed</cp:lastModifiedBy>
  <cp:revision>47</cp:revision>
  <dcterms:created xsi:type="dcterms:W3CDTF">2025-09-13T20:38:58Z</dcterms:created>
  <dcterms:modified xsi:type="dcterms:W3CDTF">2025-09-26T11:42:03Z</dcterms:modified>
</cp:coreProperties>
</file>