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0" r:id="rId3"/>
    <p:sldId id="281" r:id="rId4"/>
    <p:sldId id="275" r:id="rId5"/>
    <p:sldId id="276" r:id="rId6"/>
    <p:sldId id="282" r:id="rId7"/>
    <p:sldId id="286" r:id="rId8"/>
    <p:sldId id="309" r:id="rId9"/>
    <p:sldId id="287" r:id="rId10"/>
    <p:sldId id="313" r:id="rId11"/>
    <p:sldId id="288" r:id="rId12"/>
    <p:sldId id="314" r:id="rId13"/>
    <p:sldId id="289" r:id="rId14"/>
    <p:sldId id="290" r:id="rId15"/>
    <p:sldId id="291" r:id="rId16"/>
    <p:sldId id="293" r:id="rId17"/>
    <p:sldId id="261" r:id="rId18"/>
    <p:sldId id="315" r:id="rId19"/>
    <p:sldId id="262" r:id="rId20"/>
    <p:sldId id="316" r:id="rId21"/>
    <p:sldId id="266" r:id="rId22"/>
    <p:sldId id="317" r:id="rId23"/>
    <p:sldId id="267" r:id="rId24"/>
    <p:sldId id="310" r:id="rId25"/>
    <p:sldId id="264" r:id="rId26"/>
    <p:sldId id="318" r:id="rId27"/>
    <p:sldId id="265" r:id="rId28"/>
    <p:sldId id="311" r:id="rId29"/>
    <p:sldId id="268" r:id="rId30"/>
    <p:sldId id="269" r:id="rId31"/>
    <p:sldId id="270" r:id="rId32"/>
    <p:sldId id="278" r:id="rId33"/>
    <p:sldId id="271" r:id="rId34"/>
    <p:sldId id="272" r:id="rId35"/>
    <p:sldId id="279" r:id="rId36"/>
    <p:sldId id="294" r:id="rId37"/>
    <p:sldId id="295" r:id="rId38"/>
    <p:sldId id="319" r:id="rId39"/>
    <p:sldId id="296" r:id="rId40"/>
    <p:sldId id="320" r:id="rId4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80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9641F-EB1B-B41D-8B2C-1FC619E715A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FEA6FB-656A-3A9D-C447-5F26D76CB9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A1CD77D-E4C5-4E64-A03E-7A3A39BA4600}"/>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D44AA969-AE1A-F653-A93C-0F7CB60CE4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2C5CA-5598-93AA-C350-423C364FFD55}"/>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4355268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9ED475-93AB-30C0-FDD4-2900DB460BF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67415BA-C67C-2BB9-1402-6774CB60E2B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4C157FD-2970-EA15-9461-3E28D33D9BE6}"/>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8DD054EA-7EC9-1770-F587-25EF21951B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BD8ACC-45EB-3083-870A-94F53365D179}"/>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024277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7774B3-0424-3797-6CAF-915E1612365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921DDAE-8311-B645-EA43-8F0F21584A5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22329E1-86C9-DB6B-00B0-F34E6FDC7428}"/>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E1C300E3-2AC8-A723-9761-59096280B2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987448-29F8-F364-4C3A-9EB0A87A84CC}"/>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382853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BC67C-BB88-227C-8430-04E34F1F6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FE4E110-7BDC-7B8F-5634-0DA42622001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47F3C6-E1AC-252A-1C64-416208F8B23E}"/>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78715738-6C8D-BA52-4D7F-AB9FF677BA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4BF1407-95D8-4274-FA95-D85B87EC148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8618105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17B25B-F803-2E1D-3157-67EB0ADF6D0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C1F120B-E305-5188-0C03-CF7C5EAFCE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57817D4-908A-4593-9267-C52A40997542}"/>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0EA9DFD3-869E-FE29-7F73-818F7C593BA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2B0DD8-3256-F2F8-1FCC-02D44A24B3E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1697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FEBDC-8AC0-86E9-CDF3-E888793C67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CE5500-C82F-EFAC-22C7-2EAB21918C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9A2DFA5-3ED1-6A92-D19A-CD985E916E0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EC3BFF7-7BC8-3983-44C6-0964235F0DD6}"/>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6" name="Footer Placeholder 5">
            <a:extLst>
              <a:ext uri="{FF2B5EF4-FFF2-40B4-BE49-F238E27FC236}">
                <a16:creationId xmlns:a16="http://schemas.microsoft.com/office/drawing/2014/main" id="{34E9D353-8838-E4B9-2A1E-7BC4B01839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564D7D-3C01-45AC-E4E4-2BB6F681A638}"/>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15535089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BAFAD-CFFC-30B3-17ED-313A92847E2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1C2ED1-A224-D009-E89F-5B6CCF58EB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D8A7D6-F09B-9C6A-94D7-9CFB30DDC8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2BCA825-5291-BC78-DF79-B676B5BD14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0ABB3B-8B6F-5F35-CA1B-CAC479C9C89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DEFDD12-39E5-019F-C631-122F0F5B4719}"/>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8" name="Footer Placeholder 7">
            <a:extLst>
              <a:ext uri="{FF2B5EF4-FFF2-40B4-BE49-F238E27FC236}">
                <a16:creationId xmlns:a16="http://schemas.microsoft.com/office/drawing/2014/main" id="{35A46B8B-E124-3D7C-D1E8-52CCE105593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F0021-BBA6-19CB-5FFD-6B35EE078BD0}"/>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285019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77D07-A6F4-8CE1-81F3-906B2A2B75A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BEC114-4269-A975-39A3-4A4840D6BD30}"/>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4" name="Footer Placeholder 3">
            <a:extLst>
              <a:ext uri="{FF2B5EF4-FFF2-40B4-BE49-F238E27FC236}">
                <a16:creationId xmlns:a16="http://schemas.microsoft.com/office/drawing/2014/main" id="{A3D4A2F8-DE9C-1F3C-1FF4-03C1C7FDB6F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AD90E3-3696-9A62-39D7-E5FD4806FD51}"/>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9818145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01826D-C27F-4751-4B09-204177BF2836}"/>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3" name="Footer Placeholder 2">
            <a:extLst>
              <a:ext uri="{FF2B5EF4-FFF2-40B4-BE49-F238E27FC236}">
                <a16:creationId xmlns:a16="http://schemas.microsoft.com/office/drawing/2014/main" id="{DE6640DC-0BB3-B780-4719-88018ABE7CA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BE3BF4-3323-0CF5-B36A-439C2C1721A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41356844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6BE2C-F56A-5456-D67F-78EA61C939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B56408C-DD54-86D2-916A-FF1BFB3EBC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7BA7F7-F2DB-E718-79BB-B39467D5FB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AD6016-3308-B3B0-0B2D-452FC412432C}"/>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6" name="Footer Placeholder 5">
            <a:extLst>
              <a:ext uri="{FF2B5EF4-FFF2-40B4-BE49-F238E27FC236}">
                <a16:creationId xmlns:a16="http://schemas.microsoft.com/office/drawing/2014/main" id="{D6BF6A4B-7150-7AD3-C99C-6F7FA42B2E8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D4FB32D-1B89-03DC-F018-B36A61DB8706}"/>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35592017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D09B2F-8752-E636-201C-40F8293C5F8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C1F6C6C-4C1A-137C-521E-10F8AF8E00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0CD66A8-5243-8C4B-E076-D4853D0989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EA965E5-52B1-B22D-3607-F7FB7E02A729}"/>
              </a:ext>
            </a:extLst>
          </p:cNvPr>
          <p:cNvSpPr>
            <a:spLocks noGrp="1"/>
          </p:cNvSpPr>
          <p:nvPr>
            <p:ph type="dt" sz="half" idx="10"/>
          </p:nvPr>
        </p:nvSpPr>
        <p:spPr/>
        <p:txBody>
          <a:bodyPr/>
          <a:lstStyle/>
          <a:p>
            <a:fld id="{2C36A373-13ED-4407-A490-3FA56FD2E397}" type="datetimeFigureOut">
              <a:rPr lang="en-US" smtClean="0"/>
              <a:t>11/2/2025</a:t>
            </a:fld>
            <a:endParaRPr lang="en-US"/>
          </a:p>
        </p:txBody>
      </p:sp>
      <p:sp>
        <p:nvSpPr>
          <p:cNvPr id="6" name="Footer Placeholder 5">
            <a:extLst>
              <a:ext uri="{FF2B5EF4-FFF2-40B4-BE49-F238E27FC236}">
                <a16:creationId xmlns:a16="http://schemas.microsoft.com/office/drawing/2014/main" id="{DE416BB3-2908-5139-B757-C09774DF3A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A286028-81F7-F221-DB41-78B83C3FE163}"/>
              </a:ext>
            </a:extLst>
          </p:cNvPr>
          <p:cNvSpPr>
            <a:spLocks noGrp="1"/>
          </p:cNvSpPr>
          <p:nvPr>
            <p:ph type="sldNum" sz="quarter" idx="12"/>
          </p:nvPr>
        </p:nvSpPr>
        <p:spPr/>
        <p:txBody>
          <a:bodyPr/>
          <a:lstStyle/>
          <a:p>
            <a:fld id="{FE3A95E0-557E-43DA-B3A2-3854C004E11B}" type="slidenum">
              <a:rPr lang="en-US" smtClean="0"/>
              <a:t>‹#›</a:t>
            </a:fld>
            <a:endParaRPr lang="en-US"/>
          </a:p>
        </p:txBody>
      </p:sp>
    </p:spTree>
    <p:extLst>
      <p:ext uri="{BB962C8B-B14F-4D97-AF65-F5344CB8AC3E}">
        <p14:creationId xmlns:p14="http://schemas.microsoft.com/office/powerpoint/2010/main" val="2368681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83A72E-A7BA-70D5-01E8-FC7702668FF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FDC077-6B34-0A43-B97C-7FF6AB3A2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54FB3-2F45-0A5A-4954-8829C096C7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36A373-13ED-4407-A490-3FA56FD2E397}" type="datetimeFigureOut">
              <a:rPr lang="en-US" smtClean="0"/>
              <a:t>11/2/2025</a:t>
            </a:fld>
            <a:endParaRPr lang="en-US"/>
          </a:p>
        </p:txBody>
      </p:sp>
      <p:sp>
        <p:nvSpPr>
          <p:cNvPr id="5" name="Footer Placeholder 4">
            <a:extLst>
              <a:ext uri="{FF2B5EF4-FFF2-40B4-BE49-F238E27FC236}">
                <a16:creationId xmlns:a16="http://schemas.microsoft.com/office/drawing/2014/main" id="{DD5C017B-EFCF-296B-236E-719F2643D05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19FC8F5-0E32-3909-8C14-500803EEA4C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3A95E0-557E-43DA-B3A2-3854C004E11B}" type="slidenum">
              <a:rPr lang="en-US" smtClean="0"/>
              <a:t>‹#›</a:t>
            </a:fld>
            <a:endParaRPr lang="en-US"/>
          </a:p>
        </p:txBody>
      </p:sp>
    </p:spTree>
    <p:extLst>
      <p:ext uri="{BB962C8B-B14F-4D97-AF65-F5344CB8AC3E}">
        <p14:creationId xmlns:p14="http://schemas.microsoft.com/office/powerpoint/2010/main" val="402014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195276-8E5C-4EFB-FB02-115AB405BA33}"/>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1DFCE4FE-1EAC-ED0F-061E-14104A54D5FE}"/>
              </a:ext>
            </a:extLst>
          </p:cNvPr>
          <p:cNvSpPr>
            <a:spLocks noGrp="1"/>
          </p:cNvSpPr>
          <p:nvPr>
            <p:ph type="subTitle" idx="1"/>
          </p:nvPr>
        </p:nvSpPr>
        <p:spPr>
          <a:xfrm>
            <a:off x="0" y="1"/>
            <a:ext cx="12192000" cy="6935056"/>
          </a:xfrm>
        </p:spPr>
        <p:txBody>
          <a:bodyPr>
            <a:normAutofit/>
          </a:bodyPr>
          <a:lstStyle/>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Psychological changes of ageing</a:t>
            </a:r>
          </a:p>
          <a:p>
            <a:endParaRPr lang="en-US" sz="2800" b="1" dirty="0">
              <a:latin typeface="Times New Roman" panose="02020603050405020304" pitchFamily="18" charset="0"/>
              <a:cs typeface="Times New Roman" panose="02020603050405020304" pitchFamily="18" charset="0"/>
            </a:endParaRPr>
          </a:p>
          <a:p>
            <a:pPr>
              <a:lnSpc>
                <a:spcPct val="100000"/>
              </a:lnSpc>
              <a:spcAft>
                <a:spcPts val="600"/>
              </a:spcAft>
            </a:pPr>
            <a:r>
              <a:rPr lang="en-US" sz="2800" b="1" dirty="0">
                <a:latin typeface="Times New Roman" panose="02020603050405020304" pitchFamily="18" charset="0"/>
                <a:cs typeface="Times New Roman" panose="02020603050405020304" pitchFamily="18" charset="0"/>
              </a:rPr>
              <a:t>Dr. Salih A Abdulla</a:t>
            </a:r>
            <a:br>
              <a:rPr lang="en-US" sz="2800" b="1"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Geriatric and Gerontology</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Fall Semester</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Week 5</a:t>
            </a:r>
            <a:br>
              <a:rPr lang="en-US" sz="2800"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2025-2026 </a:t>
            </a:r>
          </a:p>
        </p:txBody>
      </p:sp>
      <p:pic>
        <p:nvPicPr>
          <p:cNvPr id="2" name="Picture 1" descr="A logo of a university&#10;&#10;Description automatically generated">
            <a:extLst>
              <a:ext uri="{FF2B5EF4-FFF2-40B4-BE49-F238E27FC236}">
                <a16:creationId xmlns:a16="http://schemas.microsoft.com/office/drawing/2014/main" id="{9D403F19-1B79-0AC6-51BF-2A363F1AEB4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01661" y="170393"/>
            <a:ext cx="2869809" cy="2305521"/>
          </a:xfrm>
          <a:prstGeom prst="rect">
            <a:avLst/>
          </a:prstGeom>
        </p:spPr>
      </p:pic>
    </p:spTree>
    <p:extLst>
      <p:ext uri="{BB962C8B-B14F-4D97-AF65-F5344CB8AC3E}">
        <p14:creationId xmlns:p14="http://schemas.microsoft.com/office/powerpoint/2010/main" val="40561288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6907FD-57E5-6D49-A584-307CCF61B72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B90CCC-274E-C4CC-A8B2-FA3DA2BE1BA2}"/>
              </a:ext>
            </a:extLst>
          </p:cNvPr>
          <p:cNvSpPr>
            <a:spLocks noGrp="1"/>
          </p:cNvSpPr>
          <p:nvPr>
            <p:ph idx="1"/>
          </p:nvPr>
        </p:nvSpPr>
        <p:spPr>
          <a:xfrm>
            <a:off x="0" y="0"/>
            <a:ext cx="12192000" cy="6858000"/>
          </a:xfrm>
        </p:spPr>
        <p:txBody>
          <a:bodyPr>
            <a:noAutofit/>
          </a:bodyPr>
          <a:lstStyle/>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Intelligent: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Intelligent is mental alertness and includes the ability to learn new</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material, make wise decisions, and deal with stressful situation.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IQ test performance of older adults may be hindered because of sensory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deficits or the stress of being tested. These factors must be considered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when assessing.</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Intelligent does not become less with age.</a:t>
            </a:r>
          </a:p>
        </p:txBody>
      </p:sp>
      <p:pic>
        <p:nvPicPr>
          <p:cNvPr id="4" name="Picture 3" descr="A logo of a university&#10;&#10;Description automatically generated">
            <a:extLst>
              <a:ext uri="{FF2B5EF4-FFF2-40B4-BE49-F238E27FC236}">
                <a16:creationId xmlns:a16="http://schemas.microsoft.com/office/drawing/2014/main" id="{EC400038-E80C-D85B-BB70-9DDE7FEB350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7551" y="0"/>
            <a:ext cx="1894449" cy="970671"/>
          </a:xfrm>
          <a:prstGeom prst="rect">
            <a:avLst/>
          </a:prstGeom>
        </p:spPr>
      </p:pic>
    </p:spTree>
    <p:extLst>
      <p:ext uri="{BB962C8B-B14F-4D97-AF65-F5344CB8AC3E}">
        <p14:creationId xmlns:p14="http://schemas.microsoft.com/office/powerpoint/2010/main" val="16390294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DB154A-C53D-C137-A22A-28C5B3841864}"/>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8958B8-2911-64F0-1F93-58A196DC11C3}"/>
              </a:ext>
            </a:extLst>
          </p:cNvPr>
          <p:cNvSpPr>
            <a:spLocks noGrp="1"/>
          </p:cNvSpPr>
          <p:nvPr>
            <p:ph idx="1"/>
          </p:nvPr>
        </p:nvSpPr>
        <p:spPr>
          <a:xfrm>
            <a:off x="0" y="0"/>
            <a:ext cx="12192000" cy="6858000"/>
          </a:xfrm>
        </p:spPr>
        <p:txBody>
          <a:bodyPr>
            <a:normAutofit/>
          </a:bodyPr>
          <a:lstStyle/>
          <a:p>
            <a:pPr algn="just">
              <a:lnSpc>
                <a:spcPct val="160000"/>
              </a:lnSpc>
              <a:spcBef>
                <a:spcPts val="0"/>
              </a:spcBef>
            </a:pPr>
            <a:r>
              <a:rPr lang="en-GB" sz="3200" dirty="0">
                <a:latin typeface="Times New Roman" panose="02020603050405020304" pitchFamily="18" charset="0"/>
                <a:cs typeface="Times New Roman" panose="02020603050405020304" pitchFamily="18" charset="0"/>
              </a:rPr>
              <a:t>Memory:</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Memory is the faculty of the mind by which information is encoded, stored, and retrieved.</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Memory is vital to experiences and related to limbic systems, it is the retention of information over time for the purpose of influencing future action. If could not remember past events, could not learn or develop language, relationships, nor personal identity.</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A994926E-C032-6449-1FD0-3F95F720A9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587412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9688EB-BCDC-24E7-C524-B3893AB4597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EECADCC-A38A-E4F3-D44A-D36C65145057}"/>
              </a:ext>
            </a:extLst>
          </p:cNvPr>
          <p:cNvSpPr>
            <a:spLocks noGrp="1"/>
          </p:cNvSpPr>
          <p:nvPr>
            <p:ph idx="1"/>
          </p:nvPr>
        </p:nvSpPr>
        <p:spPr>
          <a:xfrm>
            <a:off x="0" y="0"/>
            <a:ext cx="12192000" cy="6858000"/>
          </a:xfrm>
        </p:spPr>
        <p:txBody>
          <a:bodyPr>
            <a:normAutofit/>
          </a:bodyPr>
          <a:lstStyle/>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Often memory is understood as an informational processing system with explicit and implicit functioning that is made up of a sensory processor, short-term (or working) memory, and long-term memory:</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 The most notice memory change with age is that of short term memory</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 Long term memory is also called remote memory and does not change</a:t>
            </a:r>
          </a:p>
          <a:p>
            <a:pPr marL="0" indent="0">
              <a:lnSpc>
                <a:spcPct val="100000"/>
              </a:lnSpc>
              <a:buNone/>
            </a:pPr>
            <a:r>
              <a:rPr lang="en-GB" sz="3200" dirty="0">
                <a:latin typeface="Times New Roman" panose="02020603050405020304" pitchFamily="18" charset="0"/>
                <a:cs typeface="Times New Roman" panose="02020603050405020304" pitchFamily="18" charset="0"/>
              </a:rPr>
              <a:t>with age</a:t>
            </a:r>
          </a:p>
        </p:txBody>
      </p:sp>
      <p:pic>
        <p:nvPicPr>
          <p:cNvPr id="4" name="Picture 3" descr="A logo of a university&#10;&#10;Description automatically generated">
            <a:extLst>
              <a:ext uri="{FF2B5EF4-FFF2-40B4-BE49-F238E27FC236}">
                <a16:creationId xmlns:a16="http://schemas.microsoft.com/office/drawing/2014/main" id="{52686573-E04B-D619-F651-738AB92468A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18448425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8BA514-6CF6-0244-F978-9CAEE09AF82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3F511E-C6B4-3360-C776-FD293D9A2762}"/>
              </a:ext>
            </a:extLst>
          </p:cNvPr>
          <p:cNvSpPr>
            <a:spLocks noGrp="1"/>
          </p:cNvSpPr>
          <p:nvPr>
            <p:ph idx="1"/>
          </p:nvPr>
        </p:nvSpPr>
        <p:spPr>
          <a:xfrm>
            <a:off x="0" y="0"/>
            <a:ext cx="12192000" cy="6858000"/>
          </a:xfrm>
        </p:spPr>
        <p:txBody>
          <a:bodyPr>
            <a:normAutofit fontScale="92500" lnSpcReduction="10000"/>
          </a:bodyPr>
          <a:lstStyle/>
          <a:p>
            <a:pPr marL="0" indent="0">
              <a:buNone/>
            </a:pPr>
            <a:endParaRPr lang="en-GB" sz="3200" dirty="0">
              <a:latin typeface="Times New Roman" panose="02020603050405020304" pitchFamily="18" charset="0"/>
              <a:cs typeface="Times New Roman" panose="02020603050405020304" pitchFamily="18" charset="0"/>
            </a:endParaRPr>
          </a:p>
          <a:p>
            <a:pPr marL="0" indent="0">
              <a:buNone/>
            </a:pPr>
            <a:endParaRPr lang="en-GB" sz="3200" dirty="0">
              <a:latin typeface="Times New Roman" panose="02020603050405020304" pitchFamily="18" charset="0"/>
              <a:cs typeface="Times New Roman" panose="02020603050405020304" pitchFamily="18" charset="0"/>
            </a:endParaRPr>
          </a:p>
          <a:p>
            <a:pPr marL="0" indent="0">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Recent memory is defined as a recall of items learned more than a few minutes earlier, e.g., the day's new events, what was eaten for breakfast, the date.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Recent memory generally declines with age.</a:t>
            </a:r>
          </a:p>
          <a:p>
            <a:pPr marL="0" indent="0">
              <a:buNone/>
            </a:pPr>
            <a:endParaRPr lang="en-GB" sz="3500" dirty="0">
              <a:latin typeface="Times New Roman" panose="02020603050405020304" pitchFamily="18" charset="0"/>
              <a:cs typeface="Times New Roman" panose="02020603050405020304" pitchFamily="18" charset="0"/>
            </a:endParaRPr>
          </a:p>
          <a:p>
            <a:pPr marL="0" indent="0">
              <a:buNone/>
            </a:pPr>
            <a:endParaRPr lang="en-GB" sz="3500" dirty="0">
              <a:latin typeface="Times New Roman" panose="02020603050405020304" pitchFamily="18" charset="0"/>
              <a:cs typeface="Times New Roman" panose="02020603050405020304" pitchFamily="18" charset="0"/>
            </a:endParaRPr>
          </a:p>
          <a:p>
            <a:pPr marL="0" indent="0">
              <a:buNone/>
            </a:pPr>
            <a:br>
              <a:rPr lang="en-GB" sz="3600" dirty="0"/>
            </a:b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A8809D91-9959-1D20-FEA1-F87B76E256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91446" y="0"/>
            <a:ext cx="1500554" cy="1308295"/>
          </a:xfrm>
          <a:prstGeom prst="rect">
            <a:avLst/>
          </a:prstGeom>
        </p:spPr>
      </p:pic>
    </p:spTree>
    <p:extLst>
      <p:ext uri="{BB962C8B-B14F-4D97-AF65-F5344CB8AC3E}">
        <p14:creationId xmlns:p14="http://schemas.microsoft.com/office/powerpoint/2010/main" val="35956263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CA1491-E679-2619-6A9C-B55CB2EFE58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2BFD74-3C3C-5809-E49E-26F65B5E7C85}"/>
              </a:ext>
            </a:extLst>
          </p:cNvPr>
          <p:cNvSpPr>
            <a:spLocks noGrp="1"/>
          </p:cNvSpPr>
          <p:nvPr>
            <p:ph idx="1"/>
          </p:nvPr>
        </p:nvSpPr>
        <p:spPr>
          <a:xfrm>
            <a:off x="0" y="0"/>
            <a:ext cx="12192000" cy="6858000"/>
          </a:xfrm>
        </p:spPr>
        <p:txBody>
          <a:bodyPr>
            <a:normAutofit/>
          </a:bodyPr>
          <a:lstStyle/>
          <a:p>
            <a:pPr algn="just"/>
            <a:r>
              <a:rPr lang="en-GB" sz="3200" dirty="0">
                <a:latin typeface="Times New Roman" panose="02020603050405020304" pitchFamily="18" charset="0"/>
                <a:cs typeface="Times New Roman" panose="02020603050405020304" pitchFamily="18" charset="0"/>
              </a:rPr>
              <a:t>Learning:</a:t>
            </a:r>
          </a:p>
          <a:p>
            <a:pPr marL="0" indent="0" algn="just">
              <a:buNone/>
            </a:pPr>
            <a:r>
              <a:rPr lang="en-GB" sz="3200" dirty="0">
                <a:latin typeface="Times New Roman" panose="02020603050405020304" pitchFamily="18" charset="0"/>
                <a:cs typeface="Times New Roman" panose="02020603050405020304" pitchFamily="18" charset="0"/>
              </a:rPr>
              <a:t>Learning is the acquisition of new knowledge or skills</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The ability of the mind to learn and retain new information remains</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unaltered, particularly when mind is stimulated through regular use.</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The ability to solve complex problems decline with age.</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Hearing and visual deficits related to aging process can affect learning </a:t>
            </a: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9908C4FB-6996-BAFF-F059-C6C645943A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84738"/>
          </a:xfrm>
          <a:prstGeom prst="rect">
            <a:avLst/>
          </a:prstGeom>
        </p:spPr>
      </p:pic>
    </p:spTree>
    <p:extLst>
      <p:ext uri="{BB962C8B-B14F-4D97-AF65-F5344CB8AC3E}">
        <p14:creationId xmlns:p14="http://schemas.microsoft.com/office/powerpoint/2010/main" val="10880998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F4C2EA-F281-A776-C3A2-14F386DBFF5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FCC8C43-6B92-D606-4340-A36712614CBF}"/>
              </a:ext>
            </a:extLst>
          </p:cNvPr>
          <p:cNvSpPr>
            <a:spLocks noGrp="1"/>
          </p:cNvSpPr>
          <p:nvPr>
            <p:ph idx="1"/>
          </p:nvPr>
        </p:nvSpPr>
        <p:spPr>
          <a:xfrm>
            <a:off x="0" y="0"/>
            <a:ext cx="12192000" cy="6858000"/>
          </a:xfrm>
        </p:spPr>
        <p:txBody>
          <a:bodyPr>
            <a:normAutofit lnSpcReduction="10000"/>
          </a:bodyPr>
          <a:lstStyle/>
          <a:p>
            <a:pPr algn="just">
              <a:lnSpc>
                <a:spcPct val="160000"/>
              </a:lnSpc>
              <a:spcBef>
                <a:spcPts val="0"/>
              </a:spcBef>
            </a:pPr>
            <a:r>
              <a:rPr lang="en-GB" sz="3200" dirty="0">
                <a:latin typeface="Times New Roman" panose="02020603050405020304" pitchFamily="18" charset="0"/>
                <a:cs typeface="Times New Roman" panose="02020603050405020304" pitchFamily="18" charset="0"/>
              </a:rPr>
              <a:t>Attention span:</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There is decrease in vigilance performance.</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Vigilance performance is the ability to retain attention longer than 45</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minutes. The elderly is more liable to distract (divert) attention by</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irrelevant information and stimuli.</a:t>
            </a:r>
          </a:p>
          <a:p>
            <a:pPr marL="0" indent="0" algn="just">
              <a:lnSpc>
                <a:spcPct val="16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Deficits in attention may affect learning and memory.</a:t>
            </a: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888A67F2-B9C0-FF02-4C35-4572BC5D92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22634" y="0"/>
            <a:ext cx="1669366" cy="1125415"/>
          </a:xfrm>
          <a:prstGeom prst="rect">
            <a:avLst/>
          </a:prstGeom>
        </p:spPr>
      </p:pic>
    </p:spTree>
    <p:extLst>
      <p:ext uri="{BB962C8B-B14F-4D97-AF65-F5344CB8AC3E}">
        <p14:creationId xmlns:p14="http://schemas.microsoft.com/office/powerpoint/2010/main" val="36520335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2E8B74-AA3F-95DB-F0D1-FD022DCB7C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570BE6-A0C3-F33D-95E9-CB18152C7169}"/>
              </a:ext>
            </a:extLst>
          </p:cNvPr>
          <p:cNvSpPr>
            <a:spLocks noGrp="1"/>
          </p:cNvSpPr>
          <p:nvPr>
            <p:ph idx="1"/>
          </p:nvPr>
        </p:nvSpPr>
        <p:spPr>
          <a:xfrm>
            <a:off x="0" y="0"/>
            <a:ext cx="12192000" cy="6858000"/>
          </a:xfrm>
        </p:spPr>
        <p:txBody>
          <a:bodyPr>
            <a:noAutofit/>
          </a:bodyPr>
          <a:lstStyle/>
          <a:p>
            <a:endParaRPr lang="en-GB" b="1" dirty="0"/>
          </a:p>
          <a:p>
            <a:pPr marL="0" indent="0" algn="just">
              <a:lnSpc>
                <a:spcPct val="160000"/>
              </a:lnSpc>
              <a:spcBef>
                <a:spcPts val="0"/>
              </a:spcBef>
              <a:buNone/>
            </a:pPr>
            <a:r>
              <a:rPr lang="en-GB" sz="3200" b="1" dirty="0">
                <a:latin typeface="Times New Roman" panose="02020603050405020304" pitchFamily="18" charset="0"/>
                <a:cs typeface="Times New Roman" panose="02020603050405020304" pitchFamily="18" charset="0"/>
              </a:rPr>
              <a:t>Social changes:</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Introduction:</a:t>
            </a:r>
          </a:p>
          <a:p>
            <a:pPr marL="0" indent="0" algn="just">
              <a:lnSpc>
                <a:spcPct val="160000"/>
              </a:lnSpc>
              <a:spcBef>
                <a:spcPts val="0"/>
              </a:spcBef>
              <a:buNone/>
            </a:pPr>
            <a:r>
              <a:rPr lang="en-GB" sz="3200" dirty="0">
                <a:latin typeface="Times New Roman" panose="02020603050405020304" pitchFamily="18" charset="0"/>
                <a:cs typeface="Times New Roman" panose="02020603050405020304" pitchFamily="18" charset="0"/>
              </a:rPr>
              <a:t>The social changes that come with life are change in lifestyle, loss of other family members, </a:t>
            </a:r>
            <a:r>
              <a:rPr lang="en-GB" sz="3200" dirty="0" err="1">
                <a:latin typeface="Times New Roman" panose="02020603050405020304" pitchFamily="18" charset="0"/>
                <a:cs typeface="Times New Roman" panose="02020603050405020304" pitchFamily="18" charset="0"/>
              </a:rPr>
              <a:t>neighbors</a:t>
            </a:r>
            <a:r>
              <a:rPr lang="en-GB" sz="3200" dirty="0">
                <a:latin typeface="Times New Roman" panose="02020603050405020304" pitchFamily="18" charset="0"/>
                <a:cs typeface="Times New Roman" panose="02020603050405020304" pitchFamily="18" charset="0"/>
              </a:rPr>
              <a:t> and friends. Main social problems, which confront elderly persons, are social isolation, finance, housing, loneliness, rejection and loss of purpose in life. Added that the elderly has a sense of social deprivation and together with less income this causes deterioration housing standard and poor nutritional level. </a:t>
            </a:r>
            <a:br>
              <a:rPr lang="en-GB" sz="3200" dirty="0"/>
            </a:b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D0179461-C392-0182-8753-78C31DEBCD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125415"/>
          </a:xfrm>
          <a:prstGeom prst="rect">
            <a:avLst/>
          </a:prstGeom>
        </p:spPr>
      </p:pic>
    </p:spTree>
    <p:extLst>
      <p:ext uri="{BB962C8B-B14F-4D97-AF65-F5344CB8AC3E}">
        <p14:creationId xmlns:p14="http://schemas.microsoft.com/office/powerpoint/2010/main" val="30888478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2E04AB-209C-18F2-6B96-359D290609F4}"/>
              </a:ext>
            </a:extLst>
          </p:cNvPr>
          <p:cNvSpPr>
            <a:spLocks noGrp="1"/>
          </p:cNvSpPr>
          <p:nvPr>
            <p:ph idx="1"/>
          </p:nvPr>
        </p:nvSpPr>
        <p:spPr>
          <a:xfrm>
            <a:off x="0" y="-1"/>
            <a:ext cx="12192000" cy="6858001"/>
          </a:xfrm>
        </p:spPr>
        <p:txBody>
          <a:bodyPr>
            <a:normAutofit/>
          </a:bodyPr>
          <a:lstStyle/>
          <a:p>
            <a:pPr marL="0" indent="0">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GB" sz="3200" b="1" dirty="0">
                <a:latin typeface="Times New Roman" panose="02020603050405020304" pitchFamily="18" charset="0"/>
                <a:cs typeface="Times New Roman" panose="02020603050405020304" pitchFamily="18" charset="0"/>
              </a:rPr>
              <a:t>The common social changes associated with aging: </a:t>
            </a:r>
            <a:br>
              <a:rPr lang="en-GB" sz="3200" dirty="0">
                <a:latin typeface="Times New Roman" panose="02020603050405020304" pitchFamily="18" charset="0"/>
                <a:cs typeface="Times New Roman" panose="02020603050405020304" pitchFamily="18" charset="0"/>
              </a:rPr>
            </a:br>
            <a:endParaRPr lang="en-GB" sz="3200" dirty="0">
              <a:latin typeface="Times New Roman" panose="02020603050405020304" pitchFamily="18" charset="0"/>
              <a:cs typeface="Times New Roman" panose="02020603050405020304" pitchFamily="18" charset="0"/>
            </a:endParaRPr>
          </a:p>
          <a:p>
            <a:pPr marL="0" indent="0">
              <a:lnSpc>
                <a:spcPct val="150000"/>
              </a:lnSpc>
              <a:spcBef>
                <a:spcPts val="0"/>
              </a:spcBef>
              <a:buNone/>
            </a:pPr>
            <a:r>
              <a:rPr lang="en-GB" sz="3200" b="1" dirty="0">
                <a:latin typeface="Times New Roman" panose="02020603050405020304" pitchFamily="18" charset="0"/>
                <a:cs typeface="Times New Roman" panose="02020603050405020304" pitchFamily="18" charset="0"/>
              </a:rPr>
              <a:t>1.Retirement:</a:t>
            </a:r>
          </a:p>
          <a:p>
            <a:pPr marL="0" indent="0">
              <a:lnSpc>
                <a:spcPct val="150000"/>
              </a:lnSpc>
              <a:spcBef>
                <a:spcPts val="0"/>
              </a:spcBef>
              <a:buNone/>
            </a:pPr>
            <a:r>
              <a:rPr lang="en-GB" sz="3200" dirty="0">
                <a:latin typeface="Times New Roman" panose="02020603050405020304" pitchFamily="18" charset="0"/>
                <a:cs typeface="Times New Roman" panose="02020603050405020304" pitchFamily="18" charset="0"/>
              </a:rPr>
              <a:t>One of the major stressors of an aging individual is the loss of the work role through retirement. For many, this is the first experience of the impact of aging.</a:t>
            </a:r>
          </a:p>
        </p:txBody>
      </p:sp>
      <p:pic>
        <p:nvPicPr>
          <p:cNvPr id="4" name="Picture 3" descr="A logo of a university&#10;&#10;Description automatically generated">
            <a:extLst>
              <a:ext uri="{FF2B5EF4-FFF2-40B4-BE49-F238E27FC236}">
                <a16:creationId xmlns:a16="http://schemas.microsoft.com/office/drawing/2014/main" id="{698081D5-ED0F-46E5-9391-25890E04E44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3310" y="-1"/>
            <a:ext cx="1528689" cy="1195754"/>
          </a:xfrm>
          <a:prstGeom prst="rect">
            <a:avLst/>
          </a:prstGeom>
        </p:spPr>
      </p:pic>
    </p:spTree>
    <p:extLst>
      <p:ext uri="{BB962C8B-B14F-4D97-AF65-F5344CB8AC3E}">
        <p14:creationId xmlns:p14="http://schemas.microsoft.com/office/powerpoint/2010/main" val="2500049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28DF7B-A0DA-4EE8-DCAF-2404D8BC1E7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7E97739-CCAF-74FB-C57D-FBE5235FEAC3}"/>
              </a:ext>
            </a:extLst>
          </p:cNvPr>
          <p:cNvSpPr>
            <a:spLocks noGrp="1"/>
          </p:cNvSpPr>
          <p:nvPr>
            <p:ph idx="1"/>
          </p:nvPr>
        </p:nvSpPr>
        <p:spPr>
          <a:xfrm>
            <a:off x="0" y="-1"/>
            <a:ext cx="12192000" cy="6858001"/>
          </a:xfrm>
        </p:spPr>
        <p:txBody>
          <a:bodyPr>
            <a:normAutofit/>
          </a:bodyPr>
          <a:lstStyle/>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Phases of retirement: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 Remote phase: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Early in the occupational career, future retirement is anticipated, but rational preparation is seldom done.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 Near phase: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When the reality of retirement is evident, preparation for leaving one's job begins, as does fantasy regarding the retirement role.</a:t>
            </a:r>
          </a:p>
        </p:txBody>
      </p:sp>
      <p:pic>
        <p:nvPicPr>
          <p:cNvPr id="4" name="Picture 3" descr="A logo of a university&#10;&#10;Description automatically generated">
            <a:extLst>
              <a:ext uri="{FF2B5EF4-FFF2-40B4-BE49-F238E27FC236}">
                <a16:creationId xmlns:a16="http://schemas.microsoft.com/office/drawing/2014/main" id="{EEE72AC1-96C2-D774-ABDA-420F2C0932F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663310" y="-1"/>
            <a:ext cx="1528689" cy="1195754"/>
          </a:xfrm>
          <a:prstGeom prst="rect">
            <a:avLst/>
          </a:prstGeom>
        </p:spPr>
      </p:pic>
    </p:spTree>
    <p:extLst>
      <p:ext uri="{BB962C8B-B14F-4D97-AF65-F5344CB8AC3E}">
        <p14:creationId xmlns:p14="http://schemas.microsoft.com/office/powerpoint/2010/main" val="3706934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346627-795B-4E9B-D6EC-2F06D7C13CE5}"/>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 Honeymoon phase: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Following the retirement event, a somewhat euphoric period begins, in which fantasies from the pre-retirement phase are tested.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Retires attempt to do everything they never had time for simultaneously. A variety of factors (</a:t>
            </a:r>
            <a:r>
              <a:rPr lang="en-GB" sz="3200" dirty="0" err="1">
                <a:latin typeface="Times New Roman" panose="02020603050405020304" pitchFamily="18" charset="0"/>
                <a:cs typeface="Times New Roman" panose="02020603050405020304" pitchFamily="18" charset="0"/>
              </a:rPr>
              <a:t>e.g</a:t>
            </a:r>
            <a:r>
              <a:rPr lang="en-GB" sz="3200" dirty="0">
                <a:latin typeface="Times New Roman" panose="02020603050405020304" pitchFamily="18" charset="0"/>
                <a:cs typeface="Times New Roman" panose="02020603050405020304" pitchFamily="18" charset="0"/>
              </a:rPr>
              <a:t>:­ finances, health) limit this, leading to the development of a stable lifestyle.</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BC62AA41-74D5-5F1A-3F64-26AA2333D51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5692" y="1"/>
            <a:ext cx="2518116" cy="1012874"/>
          </a:xfrm>
          <a:prstGeom prst="rect">
            <a:avLst/>
          </a:prstGeom>
        </p:spPr>
      </p:pic>
    </p:spTree>
    <p:extLst>
      <p:ext uri="{BB962C8B-B14F-4D97-AF65-F5344CB8AC3E}">
        <p14:creationId xmlns:p14="http://schemas.microsoft.com/office/powerpoint/2010/main" val="38376079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53843-D1C9-56B0-96FF-793C7A3393D5}"/>
              </a:ext>
            </a:extLst>
          </p:cNvPr>
          <p:cNvSpPr>
            <a:spLocks noGrp="1"/>
          </p:cNvSpPr>
          <p:nvPr>
            <p:ph idx="1"/>
          </p:nvPr>
        </p:nvSpPr>
        <p:spPr>
          <a:xfrm>
            <a:off x="0" y="1"/>
            <a:ext cx="12192000" cy="6858000"/>
          </a:xfrm>
        </p:spPr>
        <p:txBody>
          <a:bodyPr/>
          <a:lstStyle/>
          <a:p>
            <a:pPr marL="0" indent="0">
              <a:buNone/>
            </a:pPr>
            <a:endParaRPr lang="en-GB" sz="3200" b="1" dirty="0">
              <a:latin typeface="Times New Roman" panose="02020603050405020304" pitchFamily="18" charset="0"/>
              <a:cs typeface="Times New Roman" panose="02020603050405020304" pitchFamily="18" charset="0"/>
            </a:endParaRPr>
          </a:p>
          <a:p>
            <a:pPr marL="0" indent="0">
              <a:buNone/>
            </a:pPr>
            <a:r>
              <a:rPr lang="en-GB" sz="3200" b="1" dirty="0">
                <a:latin typeface="Times New Roman" panose="02020603050405020304" pitchFamily="18" charset="0"/>
                <a:cs typeface="Times New Roman" panose="02020603050405020304" pitchFamily="18" charset="0"/>
              </a:rPr>
              <a:t>Learning objectives:</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Know about common social changes associated with aging</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Clarify psychosocial problems </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Discuss common psychosocial challenges that face older adults</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Discuss role of the gerontological nurse to promote psychosocial adaptation</a:t>
            </a: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endParaRPr lang="en-GB" sz="3200" b="1" dirty="0">
              <a:latin typeface="Times New Roman" panose="02020603050405020304" pitchFamily="18" charset="0"/>
              <a:cs typeface="Times New Roman" panose="02020603050405020304" pitchFamily="18" charset="0"/>
            </a:endParaRPr>
          </a:p>
          <a:p>
            <a:pPr marL="0" indent="0">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endParaRPr lang="en-GB" dirty="0"/>
          </a:p>
          <a:p>
            <a:endParaRPr lang="en-GB" dirty="0"/>
          </a:p>
        </p:txBody>
      </p:sp>
      <p:pic>
        <p:nvPicPr>
          <p:cNvPr id="4" name="Picture 3" descr="A logo of a university&#10;&#10;Description automatically generated">
            <a:extLst>
              <a:ext uri="{FF2B5EF4-FFF2-40B4-BE49-F238E27FC236}">
                <a16:creationId xmlns:a16="http://schemas.microsoft.com/office/drawing/2014/main" id="{2C6B65E6-1BBC-EFEB-F5EE-D24B2217CE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1195754"/>
          </a:xfrm>
          <a:prstGeom prst="rect">
            <a:avLst/>
          </a:prstGeom>
        </p:spPr>
      </p:pic>
    </p:spTree>
    <p:extLst>
      <p:ext uri="{BB962C8B-B14F-4D97-AF65-F5344CB8AC3E}">
        <p14:creationId xmlns:p14="http://schemas.microsoft.com/office/powerpoint/2010/main" val="23274727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9B1399-7A2D-EE59-7E73-A0ECA5020F8A}"/>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96975E-596E-4465-AA99-9D686CB30F57}"/>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 Disenchantment phase: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As life begins to stabilize, a letdown, sometimes a depression is experienced. The more unrealistic the pre-retirement fantasy, the greater the degree of disenchantment.</a:t>
            </a:r>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EC8654E7-43A1-B0E0-C1F0-EB3C9B7F9A2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5692" y="1"/>
            <a:ext cx="2518116" cy="1012874"/>
          </a:xfrm>
          <a:prstGeom prst="rect">
            <a:avLst/>
          </a:prstGeom>
        </p:spPr>
      </p:pic>
    </p:spTree>
    <p:extLst>
      <p:ext uri="{BB962C8B-B14F-4D97-AF65-F5344CB8AC3E}">
        <p14:creationId xmlns:p14="http://schemas.microsoft.com/office/powerpoint/2010/main" val="8360091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96B41A-E327-E4EC-CC65-4E18335A303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BC342E-322B-1C60-074A-6A3C29D19FC4}"/>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 Reorientation phase: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As realistic choices and alternative sources of satisfaction are considered, the disenchantment with the new retirement routine can be replaced by developing a lifestyle that provides some satisfaction.</a:t>
            </a:r>
          </a:p>
        </p:txBody>
      </p:sp>
      <p:pic>
        <p:nvPicPr>
          <p:cNvPr id="2" name="Picture 1" descr="A logo of a university&#10;&#10;Description automatically generated">
            <a:extLst>
              <a:ext uri="{FF2B5EF4-FFF2-40B4-BE49-F238E27FC236}">
                <a16:creationId xmlns:a16="http://schemas.microsoft.com/office/drawing/2014/main" id="{8DE8692C-047E-85D0-F157-7C8BD3940B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63040"/>
          </a:xfrm>
          <a:prstGeom prst="rect">
            <a:avLst/>
          </a:prstGeom>
        </p:spPr>
      </p:pic>
    </p:spTree>
    <p:extLst>
      <p:ext uri="{BB962C8B-B14F-4D97-AF65-F5344CB8AC3E}">
        <p14:creationId xmlns:p14="http://schemas.microsoft.com/office/powerpoint/2010/main" val="11522984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7ADE68-37B2-89EC-6C15-B986E52F249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506F554-A8EA-4342-1147-9D310E44356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 Stability phase: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An understanding of the retirement role is achieved, and this provides a framework for concern, involvement, and action in the older person's life. Some enter this phase directly after the honeymoon phase, and some never reach it at all.</a:t>
            </a:r>
          </a:p>
        </p:txBody>
      </p:sp>
      <p:pic>
        <p:nvPicPr>
          <p:cNvPr id="2" name="Picture 1" descr="A logo of a university&#10;&#10;Description automatically generated">
            <a:extLst>
              <a:ext uri="{FF2B5EF4-FFF2-40B4-BE49-F238E27FC236}">
                <a16:creationId xmlns:a16="http://schemas.microsoft.com/office/drawing/2014/main" id="{0F7A0C91-91B2-6752-D699-6DD2885BB5A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463040"/>
          </a:xfrm>
          <a:prstGeom prst="rect">
            <a:avLst/>
          </a:prstGeom>
        </p:spPr>
      </p:pic>
    </p:spTree>
    <p:extLst>
      <p:ext uri="{BB962C8B-B14F-4D97-AF65-F5344CB8AC3E}">
        <p14:creationId xmlns:p14="http://schemas.microsoft.com/office/powerpoint/2010/main" val="237834019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FCE3C4-59E6-668C-7E98-3431038B337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674BC6-97FC-4C93-72C3-161F064AA487}"/>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7) Termination phase: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retirement role is lost as a result of either the resumption of a work role or dependency due to illness or disability.</a:t>
            </a:r>
            <a:endParaRPr lang="en-GB"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EA5E5C32-3ABB-4F31-B44D-63293F1D600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16088" y="0"/>
            <a:ext cx="2278965" cy="1237957"/>
          </a:xfrm>
          <a:prstGeom prst="rect">
            <a:avLst/>
          </a:prstGeom>
        </p:spPr>
      </p:pic>
    </p:spTree>
    <p:extLst>
      <p:ext uri="{BB962C8B-B14F-4D97-AF65-F5344CB8AC3E}">
        <p14:creationId xmlns:p14="http://schemas.microsoft.com/office/powerpoint/2010/main" val="375641020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D97D7A-DABA-948E-F635-58BE136CB96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Psychosocial problems include: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Poor adjustment to role change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Poor adjustment to lifestyle changes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Family relationship problems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Low self-esteem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Anxiety and depression</a:t>
            </a:r>
          </a:p>
          <a:p>
            <a:pPr marL="0" indent="0">
              <a:buNone/>
            </a:pPr>
            <a:endParaRPr lang="en-GB" sz="3200" dirty="0"/>
          </a:p>
        </p:txBody>
      </p:sp>
      <p:pic>
        <p:nvPicPr>
          <p:cNvPr id="4" name="Picture 3" descr="A logo of a university&#10;&#10;Description automatically generated">
            <a:extLst>
              <a:ext uri="{FF2B5EF4-FFF2-40B4-BE49-F238E27FC236}">
                <a16:creationId xmlns:a16="http://schemas.microsoft.com/office/drawing/2014/main" id="{5FD68A6F-8487-1F47-9C6B-5C93FD3C521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67889" y="0"/>
            <a:ext cx="1627164" cy="872197"/>
          </a:xfrm>
          <a:prstGeom prst="rect">
            <a:avLst/>
          </a:prstGeom>
        </p:spPr>
      </p:pic>
    </p:spTree>
    <p:extLst>
      <p:ext uri="{BB962C8B-B14F-4D97-AF65-F5344CB8AC3E}">
        <p14:creationId xmlns:p14="http://schemas.microsoft.com/office/powerpoint/2010/main" val="8855518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84DC79-C327-7D80-84C2-104B4982CE7A}"/>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Psychosocial challenges in older adults can have a negative impact on their overall quality of life and well-being. Addressing these issues through social support, healthcare, &amp; community resources can improve outcomes &amp; promote healthy ageing.</a:t>
            </a:r>
          </a:p>
        </p:txBody>
      </p:sp>
      <p:pic>
        <p:nvPicPr>
          <p:cNvPr id="4" name="Picture 3" descr="A logo of a university&#10;&#10;Description automatically generated">
            <a:extLst>
              <a:ext uri="{FF2B5EF4-FFF2-40B4-BE49-F238E27FC236}">
                <a16:creationId xmlns:a16="http://schemas.microsoft.com/office/drawing/2014/main" id="{522D547F-CD5B-F04E-B6F1-9B59B1683AE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4671" y="0"/>
            <a:ext cx="1955408" cy="1139483"/>
          </a:xfrm>
          <a:prstGeom prst="rect">
            <a:avLst/>
          </a:prstGeom>
        </p:spPr>
      </p:pic>
    </p:spTree>
    <p:extLst>
      <p:ext uri="{BB962C8B-B14F-4D97-AF65-F5344CB8AC3E}">
        <p14:creationId xmlns:p14="http://schemas.microsoft.com/office/powerpoint/2010/main" val="109846306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E56BE9-3DF0-292E-8033-0D6F72B5F02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421F7E-796C-BEA6-A76A-278A976B98B2}"/>
              </a:ext>
            </a:extLst>
          </p:cNvPr>
          <p:cNvSpPr>
            <a:spLocks noGrp="1"/>
          </p:cNvSpPr>
          <p:nvPr>
            <p:ph idx="1"/>
          </p:nvPr>
        </p:nvSpPr>
        <p:spPr>
          <a:xfrm>
            <a:off x="0" y="0"/>
            <a:ext cx="12192000" cy="6858000"/>
          </a:xfrm>
        </p:spPr>
        <p:txBody>
          <a:bodyPr>
            <a:normAutofit lnSpcReduction="10000"/>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The following are some common psychosocial challenges that face older adults:</a:t>
            </a: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1.Social isolation and loneliness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Because of changes in their social network, such as the loss of friends and family members, retirement, or decreased mobility, older adults may experience social isolation and loneliness. </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This can result in feelings of sadness, anxiety, &amp; depression, as well as a negative impact on their physical health.</a:t>
            </a:r>
          </a:p>
        </p:txBody>
      </p:sp>
      <p:pic>
        <p:nvPicPr>
          <p:cNvPr id="4" name="Picture 3" descr="A logo of a university&#10;&#10;Description automatically generated">
            <a:extLst>
              <a:ext uri="{FF2B5EF4-FFF2-40B4-BE49-F238E27FC236}">
                <a16:creationId xmlns:a16="http://schemas.microsoft.com/office/drawing/2014/main" id="{685365AC-D01D-09C2-61FE-88B36CE9A05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4671" y="0"/>
            <a:ext cx="1955408" cy="1139483"/>
          </a:xfrm>
          <a:prstGeom prst="rect">
            <a:avLst/>
          </a:prstGeom>
        </p:spPr>
      </p:pic>
    </p:spTree>
    <p:extLst>
      <p:ext uri="{BB962C8B-B14F-4D97-AF65-F5344CB8AC3E}">
        <p14:creationId xmlns:p14="http://schemas.microsoft.com/office/powerpoint/2010/main" val="408632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847517-6487-0717-7E89-8EBA0C3145BD}"/>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2.Concerns about health</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Older adults may have a variety of physical health issues, such as chronic diseases, physical impairments, &amp; cognitive decline.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These health issues can limit their ability to participate in activities they enjoy, as well as have an impact on their mental health.</a:t>
            </a:r>
          </a:p>
          <a:p>
            <a:endParaRPr lang="en-GB" sz="36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92618AC1-C583-3B80-7AEB-1A89DAF327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41009"/>
          </a:xfrm>
          <a:prstGeom prst="rect">
            <a:avLst/>
          </a:prstGeom>
        </p:spPr>
      </p:pic>
    </p:spTree>
    <p:extLst>
      <p:ext uri="{BB962C8B-B14F-4D97-AF65-F5344CB8AC3E}">
        <p14:creationId xmlns:p14="http://schemas.microsoft.com/office/powerpoint/2010/main" val="2248410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B2D56B-BA7F-3224-74E8-296DC506BC1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B81C5-79BC-AEF7-C00E-8E8978DDF82D}"/>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3.Ageism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Older adults may face age-based discrimination and stereotypes, affecting their sense of self-worth &amp; limiting their opportunities for social and professional engagement.</a:t>
            </a:r>
          </a:p>
        </p:txBody>
      </p:sp>
      <p:pic>
        <p:nvPicPr>
          <p:cNvPr id="4" name="Picture 3" descr="A logo of a university&#10;&#10;Description automatically generated">
            <a:extLst>
              <a:ext uri="{FF2B5EF4-FFF2-40B4-BE49-F238E27FC236}">
                <a16:creationId xmlns:a16="http://schemas.microsoft.com/office/drawing/2014/main" id="{03A53374-953B-E4A6-5BF6-43155BAECB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41009"/>
          </a:xfrm>
          <a:prstGeom prst="rect">
            <a:avLst/>
          </a:prstGeom>
        </p:spPr>
      </p:pic>
    </p:spTree>
    <p:extLst>
      <p:ext uri="{BB962C8B-B14F-4D97-AF65-F5344CB8AC3E}">
        <p14:creationId xmlns:p14="http://schemas.microsoft.com/office/powerpoint/2010/main" val="34883842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A4BE73-A0B4-A100-055F-A7C6F3064ED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8CC9BE-52CD-E4B4-4A4F-8152D973ECE5}"/>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4.Changes in living arrangements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As they get older, they may need to make changes in their living arrangements, such as moving to a retirement community, or relocating to be closer to family members.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These changes can be stressful &amp; difficult, affecting their sense of independence and control.</a:t>
            </a:r>
          </a:p>
          <a:p>
            <a:pPr marL="0" indent="0">
              <a:buNone/>
            </a:pPr>
            <a:br>
              <a:rPr lang="en-GB" sz="3600" dirty="0"/>
            </a:br>
            <a:endParaRPr lang="en-GB" sz="3600" dirty="0">
              <a:latin typeface="Times New Roman" panose="02020603050405020304" pitchFamily="18" charset="0"/>
              <a:cs typeface="Times New Roman" panose="02020603050405020304" pitchFamily="18" charset="0"/>
            </a:endParaRPr>
          </a:p>
        </p:txBody>
      </p:sp>
      <p:pic>
        <p:nvPicPr>
          <p:cNvPr id="5" name="Picture 4" descr="A logo of a university&#10;&#10;Description automatically generated">
            <a:extLst>
              <a:ext uri="{FF2B5EF4-FFF2-40B4-BE49-F238E27FC236}">
                <a16:creationId xmlns:a16="http://schemas.microsoft.com/office/drawing/2014/main" id="{DD64CA56-759A-9749-2003-BE898CF60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791114" y="0"/>
            <a:ext cx="2400886" cy="872197"/>
          </a:xfrm>
          <a:prstGeom prst="rect">
            <a:avLst/>
          </a:prstGeom>
        </p:spPr>
      </p:pic>
    </p:spTree>
    <p:extLst>
      <p:ext uri="{BB962C8B-B14F-4D97-AF65-F5344CB8AC3E}">
        <p14:creationId xmlns:p14="http://schemas.microsoft.com/office/powerpoint/2010/main" val="3810922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9F00F85-A862-324A-7ED3-C1961C0527C1}"/>
              </a:ext>
            </a:extLst>
          </p:cNvPr>
          <p:cNvSpPr>
            <a:spLocks noGrp="1"/>
          </p:cNvSpPr>
          <p:nvPr>
            <p:ph idx="1"/>
          </p:nvPr>
        </p:nvSpPr>
        <p:spPr>
          <a:xfrm>
            <a:off x="0" y="0"/>
            <a:ext cx="12192000" cy="6858000"/>
          </a:xfrm>
        </p:spPr>
        <p:txBody>
          <a:bodyPr>
            <a:normAutofit/>
          </a:bodyPr>
          <a:lstStyle/>
          <a:p>
            <a:pPr marL="0" indent="0">
              <a:lnSpc>
                <a:spcPct val="150000"/>
              </a:lnSpc>
              <a:spcBef>
                <a:spcPts val="0"/>
              </a:spcBef>
              <a:buNone/>
            </a:pPr>
            <a:r>
              <a:rPr lang="en-GB" sz="3200" b="1" dirty="0">
                <a:latin typeface="Times New Roman" panose="02020603050405020304" pitchFamily="18" charset="0"/>
                <a:cs typeface="Times New Roman" panose="02020603050405020304" pitchFamily="18" charset="0"/>
              </a:rPr>
              <a:t>Outline</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Introduction</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The common social changes associated with aging</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Psychosocial problems include</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The following are some common psychosocial challenges that face older adults</a:t>
            </a:r>
          </a:p>
          <a:p>
            <a:pPr>
              <a:lnSpc>
                <a:spcPct val="150000"/>
              </a:lnSpc>
              <a:spcBef>
                <a:spcPts val="0"/>
              </a:spcBef>
            </a:pPr>
            <a:r>
              <a:rPr lang="en-GB" sz="3200" dirty="0">
                <a:latin typeface="Times New Roman" panose="02020603050405020304" pitchFamily="18" charset="0"/>
                <a:cs typeface="Times New Roman" panose="02020603050405020304" pitchFamily="18" charset="0"/>
              </a:rPr>
              <a:t>Role of the gerontological nurse to promote psychosocial adaptation</a:t>
            </a:r>
          </a:p>
          <a:p>
            <a:pPr marL="0" indent="0">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a:p>
            <a:pPr marL="0" indent="0">
              <a:buNone/>
            </a:pPr>
            <a:endParaRPr lang="en-GB" sz="3200" dirty="0">
              <a:latin typeface="Times New Roman" panose="02020603050405020304" pitchFamily="18" charset="0"/>
              <a:cs typeface="Times New Roman" panose="02020603050405020304" pitchFamily="18" charset="0"/>
            </a:endParaRPr>
          </a:p>
          <a:p>
            <a:endParaRPr lang="en-GB" sz="3200" dirty="0">
              <a:latin typeface="Times New Roman" panose="02020603050405020304" pitchFamily="18" charset="0"/>
              <a:cs typeface="Times New Roman" panose="02020603050405020304" pitchFamily="18" charset="0"/>
            </a:endParaRPr>
          </a:p>
        </p:txBody>
      </p:sp>
      <p:pic>
        <p:nvPicPr>
          <p:cNvPr id="4" name="Picture 3" descr="A logo of a university&#10;&#10;Description automatically generated">
            <a:extLst>
              <a:ext uri="{FF2B5EF4-FFF2-40B4-BE49-F238E27FC236}">
                <a16:creationId xmlns:a16="http://schemas.microsoft.com/office/drawing/2014/main" id="{D994389E-5A6D-8170-9D6E-22D87F5AFA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11508" y="1"/>
            <a:ext cx="2180492" cy="1350498"/>
          </a:xfrm>
          <a:prstGeom prst="rect">
            <a:avLst/>
          </a:prstGeom>
        </p:spPr>
      </p:pic>
    </p:spTree>
    <p:extLst>
      <p:ext uri="{BB962C8B-B14F-4D97-AF65-F5344CB8AC3E}">
        <p14:creationId xmlns:p14="http://schemas.microsoft.com/office/powerpoint/2010/main" val="1143639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1D36BC-A0C0-865E-25CE-93389C116CD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79E433F-EE46-567E-2929-F605B77D03DE}"/>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5.Caregiving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Older adults may be called upon to provide care for a spouse, partner, or family member. This can be a stressful and difficult role, affecting their physical &amp; mental health.</a:t>
            </a:r>
          </a:p>
        </p:txBody>
      </p:sp>
      <p:pic>
        <p:nvPicPr>
          <p:cNvPr id="2" name="Picture 1" descr="A logo of a university&#10;&#10;Description automatically generated">
            <a:extLst>
              <a:ext uri="{FF2B5EF4-FFF2-40B4-BE49-F238E27FC236}">
                <a16:creationId xmlns:a16="http://schemas.microsoft.com/office/drawing/2014/main" id="{1A919ECB-2AFA-EAC7-A753-CEBACFE54A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08295"/>
          </a:xfrm>
          <a:prstGeom prst="rect">
            <a:avLst/>
          </a:prstGeom>
        </p:spPr>
      </p:pic>
    </p:spTree>
    <p:extLst>
      <p:ext uri="{BB962C8B-B14F-4D97-AF65-F5344CB8AC3E}">
        <p14:creationId xmlns:p14="http://schemas.microsoft.com/office/powerpoint/2010/main" val="377938109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191D4C-D822-3979-86E5-270CC28A3C1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1412F7-C825-CA23-77C4-46D724CD7458}"/>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Role of the gerontological nurse to promote psychosocial adaptation: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1) The psychosocial assessment is an essential component of the overall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health assessment; an accurate psychosocial assessment depends on the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development of a trusting relationship between the elderly and the nurse.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It requires more time to perform than a physical assessment. </a:t>
            </a:r>
          </a:p>
        </p:txBody>
      </p:sp>
      <p:pic>
        <p:nvPicPr>
          <p:cNvPr id="2" name="Picture 1" descr="A logo of a university&#10;&#10;Description automatically generated">
            <a:extLst>
              <a:ext uri="{FF2B5EF4-FFF2-40B4-BE49-F238E27FC236}">
                <a16:creationId xmlns:a16="http://schemas.microsoft.com/office/drawing/2014/main" id="{DA2639DE-75D2-E35F-D882-779B98A2586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72197"/>
          </a:xfrm>
          <a:prstGeom prst="rect">
            <a:avLst/>
          </a:prstGeom>
        </p:spPr>
      </p:pic>
    </p:spTree>
    <p:extLst>
      <p:ext uri="{BB962C8B-B14F-4D97-AF65-F5344CB8AC3E}">
        <p14:creationId xmlns:p14="http://schemas.microsoft.com/office/powerpoint/2010/main" val="32637447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7D0D74-6F12-8EFE-5190-A4FEE86C59E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2) Nursing interventions to increase self-esteem: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Develop a trusting relationship</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Treat the person with dignity and respect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Allow sufficient time for the performance of daily activities of self-care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verbalization </a:t>
            </a:r>
          </a:p>
        </p:txBody>
      </p:sp>
      <p:pic>
        <p:nvPicPr>
          <p:cNvPr id="4" name="Picture 3" descr="A logo of a university&#10;&#10;Description automatically generated">
            <a:extLst>
              <a:ext uri="{FF2B5EF4-FFF2-40B4-BE49-F238E27FC236}">
                <a16:creationId xmlns:a16="http://schemas.microsoft.com/office/drawing/2014/main" id="{0613A7DD-9804-4892-0C82-BBF226F5B3C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82057"/>
          </a:xfrm>
          <a:prstGeom prst="rect">
            <a:avLst/>
          </a:prstGeom>
        </p:spPr>
      </p:pic>
    </p:spTree>
    <p:extLst>
      <p:ext uri="{BB962C8B-B14F-4D97-AF65-F5344CB8AC3E}">
        <p14:creationId xmlns:p14="http://schemas.microsoft.com/office/powerpoint/2010/main" val="38111870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3AD64F-E7CD-ABF9-0B13-BDB174F60416}"/>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7E95685-BD0C-C97E-E9CE-4D034DA412B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3) Nursing interventions that foster positive personality traits in elderly are: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Accept the elderly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Identify the positive characteristic of each elderly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verbalization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Reward positive </a:t>
            </a:r>
            <a:r>
              <a:rPr lang="en-GB" sz="3200" dirty="0" err="1">
                <a:latin typeface="Times New Roman" panose="02020603050405020304" pitchFamily="18" charset="0"/>
                <a:cs typeface="Times New Roman" panose="02020603050405020304" pitchFamily="18" charset="0"/>
              </a:rPr>
              <a:t>behavior</a:t>
            </a: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Avoid a judgmental attitude </a:t>
            </a:r>
            <a:endParaRPr lang="en-GB" sz="3600" dirty="0">
              <a:latin typeface="Times New Roman" panose="02020603050405020304" pitchFamily="18" charset="0"/>
              <a:cs typeface="Times New Roman" panose="02020603050405020304" pitchFamily="18" charset="0"/>
            </a:endParaRPr>
          </a:p>
        </p:txBody>
      </p:sp>
      <p:pic>
        <p:nvPicPr>
          <p:cNvPr id="2" name="Picture 1" descr="A logo of a university&#10;&#10;Description automatically generated">
            <a:extLst>
              <a:ext uri="{FF2B5EF4-FFF2-40B4-BE49-F238E27FC236}">
                <a16:creationId xmlns:a16="http://schemas.microsoft.com/office/drawing/2014/main" id="{2ADC5515-9B66-1523-9BAE-893B27E0061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58129"/>
          </a:xfrm>
          <a:prstGeom prst="rect">
            <a:avLst/>
          </a:prstGeom>
        </p:spPr>
      </p:pic>
    </p:spTree>
    <p:extLst>
      <p:ext uri="{BB962C8B-B14F-4D97-AF65-F5344CB8AC3E}">
        <p14:creationId xmlns:p14="http://schemas.microsoft.com/office/powerpoint/2010/main" val="20118994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DBF892-3181-8852-98A6-E138BA0950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A8C8B64-78E9-5CF9-1FD1-29F1E81A140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4) Nursing interventions to enhance mental alertness: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Allow the client to do as many tasks for himself as possible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use of the mind in problem solving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use of numbers and calculations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creative activities ( e.g., painting, storytelling)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the discovery of new talents and abilities </a:t>
            </a: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1"/>
            <a:ext cx="2278965" cy="1111348"/>
          </a:xfrm>
          <a:prstGeom prst="rect">
            <a:avLst/>
          </a:prstGeom>
        </p:spPr>
      </p:pic>
    </p:spTree>
    <p:extLst>
      <p:ext uri="{BB962C8B-B14F-4D97-AF65-F5344CB8AC3E}">
        <p14:creationId xmlns:p14="http://schemas.microsoft.com/office/powerpoint/2010/main" val="44709375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2655F5-A9E7-FA19-22B4-A885302C696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5) Nursing interventions when caring for a client with a short-term memory loss: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Identify yourself each time there is an interaction with the client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Give instructions in simple, direct terms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Repeat instructions several times </a:t>
            </a:r>
          </a:p>
        </p:txBody>
      </p:sp>
      <p:pic>
        <p:nvPicPr>
          <p:cNvPr id="6" name="Picture 5" descr="A logo of a university&#10;&#10;Description automatically generated">
            <a:extLst>
              <a:ext uri="{FF2B5EF4-FFF2-40B4-BE49-F238E27FC236}">
                <a16:creationId xmlns:a16="http://schemas.microsoft.com/office/drawing/2014/main" id="{BD046304-1D5E-BC21-17B4-2DC17718A70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686" y="1"/>
            <a:ext cx="1866314" cy="844062"/>
          </a:xfrm>
          <a:prstGeom prst="rect">
            <a:avLst/>
          </a:prstGeom>
        </p:spPr>
      </p:pic>
    </p:spTree>
    <p:extLst>
      <p:ext uri="{BB962C8B-B14F-4D97-AF65-F5344CB8AC3E}">
        <p14:creationId xmlns:p14="http://schemas.microsoft.com/office/powerpoint/2010/main" val="350081378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B952F1-1B19-DCA4-D23E-12C9E0B7A2B5}"/>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A1DE8A-663E-A50B-B09E-5B07551B8E32}"/>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6) Nursing interventions when teaching an older person new information: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Assess current knowledge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Evaluate for any visual or hearing deficit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Determine the person's ability to learn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Identify any language barrier </a:t>
            </a:r>
          </a:p>
        </p:txBody>
      </p:sp>
      <p:pic>
        <p:nvPicPr>
          <p:cNvPr id="6" name="Picture 5" descr="A logo of a university&#10;&#10;Description automatically generated">
            <a:extLst>
              <a:ext uri="{FF2B5EF4-FFF2-40B4-BE49-F238E27FC236}">
                <a16:creationId xmlns:a16="http://schemas.microsoft.com/office/drawing/2014/main" id="{F03AB9F5-1B97-761C-04C3-A76AB04BEEB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297551" y="1"/>
            <a:ext cx="1894449" cy="984738"/>
          </a:xfrm>
          <a:prstGeom prst="rect">
            <a:avLst/>
          </a:prstGeom>
        </p:spPr>
      </p:pic>
    </p:spTree>
    <p:extLst>
      <p:ext uri="{BB962C8B-B14F-4D97-AF65-F5344CB8AC3E}">
        <p14:creationId xmlns:p14="http://schemas.microsoft.com/office/powerpoint/2010/main" val="140052283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2FF5F1-A7F6-6CF0-F723-30F972A27AC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D9BD6D6-F7D9-824B-4440-A33BF923364B}"/>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7) Adjusting to retirement: </a:t>
            </a: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It is easier if activities that will become prominent after retirement are begun during the working years.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Therefore, adjustments to retirement are influenced by pre-retirement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plan and engaging in other activities before withdrawing completely from</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their work.</a:t>
            </a:r>
          </a:p>
        </p:txBody>
      </p:sp>
      <p:pic>
        <p:nvPicPr>
          <p:cNvPr id="6" name="Picture 5" descr="A logo of a university&#10;&#10;Description automatically generated">
            <a:extLst>
              <a:ext uri="{FF2B5EF4-FFF2-40B4-BE49-F238E27FC236}">
                <a16:creationId xmlns:a16="http://schemas.microsoft.com/office/drawing/2014/main" id="{60F2276C-0991-F9E5-185E-B2BB558D4D1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195758193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20E96F-C378-819C-899D-0343F906310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D605E6-F284-CF06-45C1-13DCBB123C1B}"/>
              </a:ext>
            </a:extLst>
          </p:cNvPr>
          <p:cNvSpPr>
            <a:spLocks noGrp="1"/>
          </p:cNvSpPr>
          <p:nvPr>
            <p:ph idx="1"/>
          </p:nvPr>
        </p:nvSpPr>
        <p:spPr>
          <a:xfrm>
            <a:off x="0" y="0"/>
            <a:ext cx="12192000" cy="6858000"/>
          </a:xfrm>
        </p:spPr>
        <p:txBody>
          <a:bodyPr>
            <a:normAutofit/>
          </a:bodyPr>
          <a:lstStyle/>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Counselling and planning before retirement are offered by some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companies, group lectures, individual </a:t>
            </a:r>
            <a:r>
              <a:rPr lang="en-GB" sz="3200" dirty="0" err="1">
                <a:latin typeface="Times New Roman" panose="02020603050405020304" pitchFamily="18" charset="0"/>
                <a:cs typeface="Times New Roman" panose="02020603050405020304" pitchFamily="18" charset="0"/>
              </a:rPr>
              <a:t>counseling</a:t>
            </a:r>
            <a:r>
              <a:rPr lang="en-GB" sz="3200" dirty="0">
                <a:latin typeface="Times New Roman" panose="02020603050405020304" pitchFamily="18" charset="0"/>
                <a:cs typeface="Times New Roman" panose="02020603050405020304" pitchFamily="18" charset="0"/>
              </a:rPr>
              <a:t>, booklets, and</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computerized modules.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Leisure time increased with retirement. </a:t>
            </a:r>
          </a:p>
        </p:txBody>
      </p:sp>
      <p:pic>
        <p:nvPicPr>
          <p:cNvPr id="6" name="Picture 5" descr="A logo of a university&#10;&#10;Description automatically generated">
            <a:extLst>
              <a:ext uri="{FF2B5EF4-FFF2-40B4-BE49-F238E27FC236}">
                <a16:creationId xmlns:a16="http://schemas.microsoft.com/office/drawing/2014/main" id="{EFDF0429-65CB-3290-1F0B-26BC08D536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378857"/>
          </a:xfrm>
          <a:prstGeom prst="rect">
            <a:avLst/>
          </a:prstGeom>
        </p:spPr>
      </p:pic>
    </p:spTree>
    <p:extLst>
      <p:ext uri="{BB962C8B-B14F-4D97-AF65-F5344CB8AC3E}">
        <p14:creationId xmlns:p14="http://schemas.microsoft.com/office/powerpoint/2010/main" val="25302383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C5FEC-DED5-9F00-BAB3-DF1C225430A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0BDC503-9BAF-6BD6-3844-D485A41B9E96}"/>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8) Interventions that promote social support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Use interventions to deal with hearing impairments and other</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communication barriers.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Encourage participation in group activities.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For people using wheelchairs, especially those who cannot move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independently, position the chairs in a way that promotes social</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Interaction.</a:t>
            </a:r>
          </a:p>
        </p:txBody>
      </p:sp>
      <p:pic>
        <p:nvPicPr>
          <p:cNvPr id="6" name="Picture 5" descr="A logo of a university&#10;&#10;Description automatically generated">
            <a:extLst>
              <a:ext uri="{FF2B5EF4-FFF2-40B4-BE49-F238E27FC236}">
                <a16:creationId xmlns:a16="http://schemas.microsoft.com/office/drawing/2014/main" id="{784952B8-DCEA-AFA5-DFD0-0ED8581975D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686" y="0"/>
            <a:ext cx="1866314" cy="1378857"/>
          </a:xfrm>
          <a:prstGeom prst="rect">
            <a:avLst/>
          </a:prstGeom>
        </p:spPr>
      </p:pic>
    </p:spTree>
    <p:extLst>
      <p:ext uri="{BB962C8B-B14F-4D97-AF65-F5344CB8AC3E}">
        <p14:creationId xmlns:p14="http://schemas.microsoft.com/office/powerpoint/2010/main" val="9084019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FA7A9-200F-F6AA-9654-880E0FD036D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48B193-1577-861B-0489-24D05863552D}"/>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Introduction: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increase in the number of elderly people worldwide, alongside an increase in life expectancy, has led to a more attention to the psychological factors of ageing.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There is a growing body of evidence suggesting that successful ageing is multidimensional, including a level of psychological, physical and social, and well-being. Most of elderly people seem to be most vulnerable to psychological dysfunction when they are old. </a:t>
            </a:r>
          </a:p>
        </p:txBody>
      </p:sp>
      <p:pic>
        <p:nvPicPr>
          <p:cNvPr id="2" name="Picture 1" descr="A logo of a university&#10;&#10;Description automatically generated">
            <a:extLst>
              <a:ext uri="{FF2B5EF4-FFF2-40B4-BE49-F238E27FC236}">
                <a16:creationId xmlns:a16="http://schemas.microsoft.com/office/drawing/2014/main" id="{D552593D-58F8-C7D7-F44F-C9929F17586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998806"/>
          </a:xfrm>
          <a:prstGeom prst="rect">
            <a:avLst/>
          </a:prstGeom>
        </p:spPr>
      </p:pic>
    </p:spTree>
    <p:extLst>
      <p:ext uri="{BB962C8B-B14F-4D97-AF65-F5344CB8AC3E}">
        <p14:creationId xmlns:p14="http://schemas.microsoft.com/office/powerpoint/2010/main" val="117393858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1DEC52-212D-97FE-9A05-B2E66F7F5BAE}"/>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C1F53B4-BC2C-1251-2974-7CD3AAC9F9D3}"/>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ctr">
              <a:lnSpc>
                <a:spcPct val="150000"/>
              </a:lnSpc>
              <a:spcBef>
                <a:spcPts val="0"/>
              </a:spcBef>
              <a:buNone/>
            </a:pPr>
            <a:r>
              <a:rPr lang="en-GB" sz="6600">
                <a:latin typeface="Times New Roman" panose="02020603050405020304" pitchFamily="18" charset="0"/>
                <a:cs typeface="Times New Roman" panose="02020603050405020304" pitchFamily="18" charset="0"/>
              </a:rPr>
              <a:t>Thanks </a:t>
            </a:r>
            <a:endParaRPr lang="en-GB" sz="6600" dirty="0">
              <a:latin typeface="Times New Roman" panose="02020603050405020304" pitchFamily="18" charset="0"/>
              <a:cs typeface="Times New Roman" panose="02020603050405020304" pitchFamily="18" charset="0"/>
            </a:endParaRPr>
          </a:p>
        </p:txBody>
      </p:sp>
      <p:pic>
        <p:nvPicPr>
          <p:cNvPr id="6" name="Picture 5" descr="A logo of a university&#10;&#10;Description automatically generated">
            <a:extLst>
              <a:ext uri="{FF2B5EF4-FFF2-40B4-BE49-F238E27FC236}">
                <a16:creationId xmlns:a16="http://schemas.microsoft.com/office/drawing/2014/main" id="{645D4F16-53E9-CC7A-7544-6F920E266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25686" y="0"/>
            <a:ext cx="1866314" cy="1378857"/>
          </a:xfrm>
          <a:prstGeom prst="rect">
            <a:avLst/>
          </a:prstGeom>
        </p:spPr>
      </p:pic>
    </p:spTree>
    <p:extLst>
      <p:ext uri="{BB962C8B-B14F-4D97-AF65-F5344CB8AC3E}">
        <p14:creationId xmlns:p14="http://schemas.microsoft.com/office/powerpoint/2010/main" val="141309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3C1D456-CF33-6A87-4644-008244A968D4}"/>
              </a:ext>
            </a:extLst>
          </p:cNvPr>
          <p:cNvSpPr>
            <a:spLocks noGrp="1"/>
          </p:cNvSpPr>
          <p:nvPr>
            <p:ph idx="1"/>
          </p:nvPr>
        </p:nvSpPr>
        <p:spPr>
          <a:xfrm>
            <a:off x="0" y="0"/>
            <a:ext cx="12192000" cy="6858000"/>
          </a:xfrm>
        </p:spPr>
        <p:txBody>
          <a:bodyPr>
            <a:normAutofit/>
          </a:bodyPr>
          <a:lstStyle/>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A. Affective function: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Affect is a concept used to describe the experiences of feeling or emotion.</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It is influenced by the way an individual views the world and self.</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A positive view of self and surrounding environment promotes positive</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expression of mood and emotions. </a:t>
            </a:r>
          </a:p>
        </p:txBody>
      </p:sp>
      <p:pic>
        <p:nvPicPr>
          <p:cNvPr id="5" name="Picture 4" descr="A logo of a university&#10;&#10;Description automatically generated">
            <a:extLst>
              <a:ext uri="{FF2B5EF4-FFF2-40B4-BE49-F238E27FC236}">
                <a16:creationId xmlns:a16="http://schemas.microsoft.com/office/drawing/2014/main" id="{E4FE6C6D-598E-B366-4C00-DA7BFC388FA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886265"/>
          </a:xfrm>
          <a:prstGeom prst="rect">
            <a:avLst/>
          </a:prstGeom>
        </p:spPr>
      </p:pic>
    </p:spTree>
    <p:extLst>
      <p:ext uri="{BB962C8B-B14F-4D97-AF65-F5344CB8AC3E}">
        <p14:creationId xmlns:p14="http://schemas.microsoft.com/office/powerpoint/2010/main" val="15651367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19DA405-AE3F-80C4-C6D7-38E891823FC5}"/>
              </a:ext>
            </a:extLst>
          </p:cNvPr>
          <p:cNvSpPr>
            <a:spLocks noGrp="1"/>
          </p:cNvSpPr>
          <p:nvPr>
            <p:ph idx="1"/>
          </p:nvPr>
        </p:nvSpPr>
        <p:spPr>
          <a:xfrm>
            <a:off x="0" y="0"/>
            <a:ext cx="12192000" cy="6858000"/>
          </a:xfrm>
        </p:spPr>
        <p:txBody>
          <a:bodyPr>
            <a:normAutofit/>
          </a:bodyPr>
          <a:lstStyle/>
          <a:p>
            <a:pPr algn="just">
              <a:lnSpc>
                <a:spcPct val="150000"/>
              </a:lnSpc>
              <a:spcBef>
                <a:spcPts val="0"/>
              </a:spcBef>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Self-esteem is the cornerstone for healthy affective functioning: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Self-esteem reflects a person's overall subjective emotional evaluation of his or her own worth. </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Or, it is the way a person views himself/herself. A positive view of self-promotes health and enables the person to cope better with the changes and challenges of growing older. </a:t>
            </a:r>
          </a:p>
        </p:txBody>
      </p:sp>
      <p:pic>
        <p:nvPicPr>
          <p:cNvPr id="4" name="Picture 3" descr="A logo of a university&#10;&#10;Description automatically generated">
            <a:extLst>
              <a:ext uri="{FF2B5EF4-FFF2-40B4-BE49-F238E27FC236}">
                <a16:creationId xmlns:a16="http://schemas.microsoft.com/office/drawing/2014/main" id="{CCA399A1-D547-5F8C-CB1B-B32FB157009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05243"/>
          </a:xfrm>
          <a:prstGeom prst="rect">
            <a:avLst/>
          </a:prstGeom>
        </p:spPr>
      </p:pic>
    </p:spTree>
    <p:extLst>
      <p:ext uri="{BB962C8B-B14F-4D97-AF65-F5344CB8AC3E}">
        <p14:creationId xmlns:p14="http://schemas.microsoft.com/office/powerpoint/2010/main" val="1172642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3D3B6-D6DE-D4F9-7E84-2FF408C109D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E8A862-CCBF-F336-C473-BF04666DCD76}"/>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B. Factors contribute to decrease self-esteem among elderly: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Physiological age-related changes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Losses that occur with aging</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Chronic diseases</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Loss of independency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Function impairment</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 Lack of control over the person's environment </a:t>
            </a:r>
          </a:p>
        </p:txBody>
      </p:sp>
      <p:pic>
        <p:nvPicPr>
          <p:cNvPr id="4" name="Picture 3" descr="A logo of a university&#10;&#10;Description automatically generated">
            <a:extLst>
              <a:ext uri="{FF2B5EF4-FFF2-40B4-BE49-F238E27FC236}">
                <a16:creationId xmlns:a16="http://schemas.microsoft.com/office/drawing/2014/main" id="{07E3DCDA-164C-4C3A-6E60-58FBFD1D146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3212"/>
          </a:xfrm>
          <a:prstGeom prst="rect">
            <a:avLst/>
          </a:prstGeom>
        </p:spPr>
      </p:pic>
    </p:spTree>
    <p:extLst>
      <p:ext uri="{BB962C8B-B14F-4D97-AF65-F5344CB8AC3E}">
        <p14:creationId xmlns:p14="http://schemas.microsoft.com/office/powerpoint/2010/main" val="3424646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0383E5-EAEC-EFC6-9901-684B2DEC904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598BAF4-DE08-E397-2DA6-76091D66EEDD}"/>
              </a:ext>
            </a:extLst>
          </p:cNvPr>
          <p:cNvSpPr>
            <a:spLocks noGrp="1"/>
          </p:cNvSpPr>
          <p:nvPr>
            <p:ph idx="1"/>
          </p:nvPr>
        </p:nvSpPr>
        <p:spPr>
          <a:xfrm>
            <a:off x="0" y="0"/>
            <a:ext cx="12192000" cy="6858000"/>
          </a:xfrm>
        </p:spPr>
        <p:txBody>
          <a:bodyPr>
            <a:noAutofit/>
          </a:bodyPr>
          <a:lstStyle/>
          <a:p>
            <a:pPr algn="just">
              <a:lnSpc>
                <a:spcPct val="150000"/>
              </a:lnSpc>
              <a:spcBef>
                <a:spcPts val="0"/>
              </a:spcBef>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endParaRPr lang="en-GB" sz="3200" dirty="0">
              <a:latin typeface="Times New Roman" panose="02020603050405020304" pitchFamily="18" charset="0"/>
              <a:cs typeface="Times New Roman" panose="02020603050405020304" pitchFamily="18" charset="0"/>
            </a:endParaRPr>
          </a:p>
          <a:p>
            <a:pPr algn="just">
              <a:lnSpc>
                <a:spcPct val="150000"/>
              </a:lnSpc>
              <a:spcBef>
                <a:spcPts val="0"/>
              </a:spcBef>
            </a:pPr>
            <a:r>
              <a:rPr lang="en-GB" sz="3200" dirty="0">
                <a:latin typeface="Times New Roman" panose="02020603050405020304" pitchFamily="18" charset="0"/>
                <a:cs typeface="Times New Roman" panose="02020603050405020304" pitchFamily="18" charset="0"/>
              </a:rPr>
              <a:t>Personality:</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Personality is defined as the set of habitual </a:t>
            </a:r>
            <a:r>
              <a:rPr lang="en-GB" sz="3200" dirty="0" err="1">
                <a:latin typeface="Times New Roman" panose="02020603050405020304" pitchFamily="18" charset="0"/>
                <a:cs typeface="Times New Roman" panose="02020603050405020304" pitchFamily="18" charset="0"/>
              </a:rPr>
              <a:t>behaviors</a:t>
            </a:r>
            <a:r>
              <a:rPr lang="en-GB" sz="3200" dirty="0">
                <a:latin typeface="Times New Roman" panose="02020603050405020304" pitchFamily="18" charset="0"/>
                <a:cs typeface="Times New Roman" panose="02020603050405020304" pitchFamily="18" charset="0"/>
              </a:rPr>
              <a:t>, cognitions and emotional patterns that evolve from biological and environmental factors.</a:t>
            </a:r>
          </a:p>
          <a:p>
            <a:pPr marL="0" indent="0" algn="just">
              <a:lnSpc>
                <a:spcPct val="150000"/>
              </a:lnSpc>
              <a:spcBef>
                <a:spcPts val="0"/>
              </a:spcBef>
              <a:buNone/>
            </a:pPr>
            <a:endParaRPr lang="en-GB" sz="3200"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The basic personality does not change as a result of aging process but will be consistent with that of earlier years.</a:t>
            </a:r>
          </a:p>
        </p:txBody>
      </p:sp>
      <p:pic>
        <p:nvPicPr>
          <p:cNvPr id="4" name="Picture 3" descr="A logo of a university&#10;&#10;Description automatically generated">
            <a:extLst>
              <a:ext uri="{FF2B5EF4-FFF2-40B4-BE49-F238E27FC236}">
                <a16:creationId xmlns:a16="http://schemas.microsoft.com/office/drawing/2014/main" id="{FC15A28A-4822-20AD-8DAC-38CFF1631FA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083212"/>
          </a:xfrm>
          <a:prstGeom prst="rect">
            <a:avLst/>
          </a:prstGeom>
        </p:spPr>
      </p:pic>
    </p:spTree>
    <p:extLst>
      <p:ext uri="{BB962C8B-B14F-4D97-AF65-F5344CB8AC3E}">
        <p14:creationId xmlns:p14="http://schemas.microsoft.com/office/powerpoint/2010/main" val="42553956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2521F7-6747-244A-96CD-76EBFCB14452}"/>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1E7B848-E149-5486-1C58-0C042909C287}"/>
              </a:ext>
            </a:extLst>
          </p:cNvPr>
          <p:cNvSpPr>
            <a:spLocks noGrp="1"/>
          </p:cNvSpPr>
          <p:nvPr>
            <p:ph idx="1"/>
          </p:nvPr>
        </p:nvSpPr>
        <p:spPr>
          <a:xfrm>
            <a:off x="0" y="0"/>
            <a:ext cx="12192000" cy="6858000"/>
          </a:xfrm>
        </p:spPr>
        <p:txBody>
          <a:bodyPr>
            <a:noAutofit/>
          </a:bodyPr>
          <a:lstStyle/>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endParaRPr lang="en-GB" sz="3200" b="1" dirty="0">
              <a:latin typeface="Times New Roman" panose="02020603050405020304" pitchFamily="18" charset="0"/>
              <a:cs typeface="Times New Roman" panose="02020603050405020304" pitchFamily="18" charset="0"/>
            </a:endParaRPr>
          </a:p>
          <a:p>
            <a:pPr marL="0" indent="0" algn="just">
              <a:lnSpc>
                <a:spcPct val="150000"/>
              </a:lnSpc>
              <a:spcBef>
                <a:spcPts val="0"/>
              </a:spcBef>
              <a:buNone/>
            </a:pPr>
            <a:r>
              <a:rPr lang="en-GB" sz="3200" b="1" dirty="0">
                <a:latin typeface="Times New Roman" panose="02020603050405020304" pitchFamily="18" charset="0"/>
                <a:cs typeface="Times New Roman" panose="02020603050405020304" pitchFamily="18" charset="0"/>
              </a:rPr>
              <a:t>C. Cognitive function:</a:t>
            </a:r>
          </a:p>
          <a:p>
            <a:pPr marL="0" indent="0" algn="just">
              <a:lnSpc>
                <a:spcPct val="150000"/>
              </a:lnSpc>
              <a:spcBef>
                <a:spcPts val="0"/>
              </a:spcBef>
              <a:buNone/>
            </a:pPr>
            <a:r>
              <a:rPr lang="en-GB" sz="3200" dirty="0">
                <a:latin typeface="Times New Roman" panose="02020603050405020304" pitchFamily="18" charset="0"/>
                <a:cs typeface="Times New Roman" panose="02020603050405020304" pitchFamily="18" charset="0"/>
              </a:rPr>
              <a:t>Intelligent, memory, learning and attention span are all related to cognitive functioning and how well the mind is able to reason and make sound judgments.</a:t>
            </a:r>
          </a:p>
        </p:txBody>
      </p:sp>
      <p:pic>
        <p:nvPicPr>
          <p:cNvPr id="4" name="Picture 3" descr="A logo of a university&#10;&#10;Description automatically generated">
            <a:extLst>
              <a:ext uri="{FF2B5EF4-FFF2-40B4-BE49-F238E27FC236}">
                <a16:creationId xmlns:a16="http://schemas.microsoft.com/office/drawing/2014/main" id="{218BF50D-8348-2F3E-5409-58A660EF4F3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13035" y="0"/>
            <a:ext cx="2278965" cy="1505243"/>
          </a:xfrm>
          <a:prstGeom prst="rect">
            <a:avLst/>
          </a:prstGeom>
        </p:spPr>
      </p:pic>
    </p:spTree>
    <p:extLst>
      <p:ext uri="{BB962C8B-B14F-4D97-AF65-F5344CB8AC3E}">
        <p14:creationId xmlns:p14="http://schemas.microsoft.com/office/powerpoint/2010/main" val="36432235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650</TotalTime>
  <Words>1827</Words>
  <Application>Microsoft Office PowerPoint</Application>
  <PresentationFormat>Widescreen</PresentationFormat>
  <Paragraphs>238</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Salih Ahmed</dc:creator>
  <cp:lastModifiedBy>Salih Ahmed</cp:lastModifiedBy>
  <cp:revision>90</cp:revision>
  <dcterms:created xsi:type="dcterms:W3CDTF">2025-09-13T20:38:58Z</dcterms:created>
  <dcterms:modified xsi:type="dcterms:W3CDTF">2025-11-02T10:15:22Z</dcterms:modified>
</cp:coreProperties>
</file>