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96" r:id="rId9"/>
    <p:sldId id="264" r:id="rId10"/>
    <p:sldId id="265" r:id="rId11"/>
    <p:sldId id="297" r:id="rId12"/>
    <p:sldId id="266" r:id="rId13"/>
    <p:sldId id="298" r:id="rId14"/>
    <p:sldId id="267" r:id="rId15"/>
    <p:sldId id="268" r:id="rId16"/>
    <p:sldId id="269" r:id="rId17"/>
    <p:sldId id="270" r:id="rId18"/>
    <p:sldId id="299" r:id="rId19"/>
    <p:sldId id="271" r:id="rId20"/>
    <p:sldId id="272" r:id="rId21"/>
    <p:sldId id="273" r:id="rId22"/>
    <p:sldId id="274" r:id="rId23"/>
    <p:sldId id="275" r:id="rId24"/>
    <p:sldId id="276" r:id="rId25"/>
    <p:sldId id="277" r:id="rId26"/>
    <p:sldId id="278" r:id="rId27"/>
    <p:sldId id="302" r:id="rId28"/>
    <p:sldId id="300" r:id="rId29"/>
    <p:sldId id="301" r:id="rId30"/>
    <p:sldId id="279" r:id="rId31"/>
    <p:sldId id="280" r:id="rId32"/>
    <p:sldId id="281"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9641F-EB1B-B41D-8B2C-1FC619E715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CFEA6FB-656A-3A9D-C447-5F26D76CB9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A1CD77D-E4C5-4E64-A03E-7A3A39BA4600}"/>
              </a:ext>
            </a:extLst>
          </p:cNvPr>
          <p:cNvSpPr>
            <a:spLocks noGrp="1"/>
          </p:cNvSpPr>
          <p:nvPr>
            <p:ph type="dt" sz="half" idx="10"/>
          </p:nvPr>
        </p:nvSpPr>
        <p:spPr/>
        <p:txBody>
          <a:bodyPr/>
          <a:lstStyle/>
          <a:p>
            <a:fld id="{2C36A373-13ED-4407-A490-3FA56FD2E397}" type="datetimeFigureOut">
              <a:rPr lang="en-US" smtClean="0"/>
              <a:t>10/19/2025</a:t>
            </a:fld>
            <a:endParaRPr lang="en-US"/>
          </a:p>
        </p:txBody>
      </p:sp>
      <p:sp>
        <p:nvSpPr>
          <p:cNvPr id="5" name="Footer Placeholder 4">
            <a:extLst>
              <a:ext uri="{FF2B5EF4-FFF2-40B4-BE49-F238E27FC236}">
                <a16:creationId xmlns:a16="http://schemas.microsoft.com/office/drawing/2014/main" id="{D44AA969-AE1A-F653-A93C-0F7CB60CE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A2C5CA-5598-93AA-C350-423C364FFD55}"/>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435526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ED475-93AB-30C0-FDD4-2900DB460BF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7415BA-C67C-2BB9-1402-6774CB60E2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C157FD-2970-EA15-9461-3E28D33D9BE6}"/>
              </a:ext>
            </a:extLst>
          </p:cNvPr>
          <p:cNvSpPr>
            <a:spLocks noGrp="1"/>
          </p:cNvSpPr>
          <p:nvPr>
            <p:ph type="dt" sz="half" idx="10"/>
          </p:nvPr>
        </p:nvSpPr>
        <p:spPr/>
        <p:txBody>
          <a:bodyPr/>
          <a:lstStyle/>
          <a:p>
            <a:fld id="{2C36A373-13ED-4407-A490-3FA56FD2E397}" type="datetimeFigureOut">
              <a:rPr lang="en-US" smtClean="0"/>
              <a:t>10/19/2025</a:t>
            </a:fld>
            <a:endParaRPr lang="en-US"/>
          </a:p>
        </p:txBody>
      </p:sp>
      <p:sp>
        <p:nvSpPr>
          <p:cNvPr id="5" name="Footer Placeholder 4">
            <a:extLst>
              <a:ext uri="{FF2B5EF4-FFF2-40B4-BE49-F238E27FC236}">
                <a16:creationId xmlns:a16="http://schemas.microsoft.com/office/drawing/2014/main" id="{8DD054EA-7EC9-1770-F587-25EF21951B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BD8ACC-45EB-3083-870A-94F53365D179}"/>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024277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7774B3-0424-3797-6CAF-915E1612365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921DDAE-8311-B645-EA43-8F0F21584A5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2329E1-86C9-DB6B-00B0-F34E6FDC7428}"/>
              </a:ext>
            </a:extLst>
          </p:cNvPr>
          <p:cNvSpPr>
            <a:spLocks noGrp="1"/>
          </p:cNvSpPr>
          <p:nvPr>
            <p:ph type="dt" sz="half" idx="10"/>
          </p:nvPr>
        </p:nvSpPr>
        <p:spPr/>
        <p:txBody>
          <a:bodyPr/>
          <a:lstStyle/>
          <a:p>
            <a:fld id="{2C36A373-13ED-4407-A490-3FA56FD2E397}" type="datetimeFigureOut">
              <a:rPr lang="en-US" smtClean="0"/>
              <a:t>10/19/2025</a:t>
            </a:fld>
            <a:endParaRPr lang="en-US"/>
          </a:p>
        </p:txBody>
      </p:sp>
      <p:sp>
        <p:nvSpPr>
          <p:cNvPr id="5" name="Footer Placeholder 4">
            <a:extLst>
              <a:ext uri="{FF2B5EF4-FFF2-40B4-BE49-F238E27FC236}">
                <a16:creationId xmlns:a16="http://schemas.microsoft.com/office/drawing/2014/main" id="{E1C300E3-2AC8-A723-9761-59096280B2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987448-29F8-F364-4C3A-9EB0A87A84CC}"/>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382853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BC67C-BB88-227C-8430-04E34F1F66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E4E110-7BDC-7B8F-5634-0DA4262200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47F3C6-E1AC-252A-1C64-416208F8B23E}"/>
              </a:ext>
            </a:extLst>
          </p:cNvPr>
          <p:cNvSpPr>
            <a:spLocks noGrp="1"/>
          </p:cNvSpPr>
          <p:nvPr>
            <p:ph type="dt" sz="half" idx="10"/>
          </p:nvPr>
        </p:nvSpPr>
        <p:spPr/>
        <p:txBody>
          <a:bodyPr/>
          <a:lstStyle/>
          <a:p>
            <a:fld id="{2C36A373-13ED-4407-A490-3FA56FD2E397}" type="datetimeFigureOut">
              <a:rPr lang="en-US" smtClean="0"/>
              <a:t>10/19/2025</a:t>
            </a:fld>
            <a:endParaRPr lang="en-US"/>
          </a:p>
        </p:txBody>
      </p:sp>
      <p:sp>
        <p:nvSpPr>
          <p:cNvPr id="5" name="Footer Placeholder 4">
            <a:extLst>
              <a:ext uri="{FF2B5EF4-FFF2-40B4-BE49-F238E27FC236}">
                <a16:creationId xmlns:a16="http://schemas.microsoft.com/office/drawing/2014/main" id="{78715738-6C8D-BA52-4D7F-AB9FF677BA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BF1407-95D8-4274-FA95-D85B87EC1481}"/>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861810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7B25B-F803-2E1D-3157-67EB0ADF6D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C1F120B-E305-5188-0C03-CF7C5EAFCE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57817D4-908A-4593-9267-C52A40997542}"/>
              </a:ext>
            </a:extLst>
          </p:cNvPr>
          <p:cNvSpPr>
            <a:spLocks noGrp="1"/>
          </p:cNvSpPr>
          <p:nvPr>
            <p:ph type="dt" sz="half" idx="10"/>
          </p:nvPr>
        </p:nvSpPr>
        <p:spPr/>
        <p:txBody>
          <a:bodyPr/>
          <a:lstStyle/>
          <a:p>
            <a:fld id="{2C36A373-13ED-4407-A490-3FA56FD2E397}" type="datetimeFigureOut">
              <a:rPr lang="en-US" smtClean="0"/>
              <a:t>10/19/2025</a:t>
            </a:fld>
            <a:endParaRPr lang="en-US"/>
          </a:p>
        </p:txBody>
      </p:sp>
      <p:sp>
        <p:nvSpPr>
          <p:cNvPr id="5" name="Footer Placeholder 4">
            <a:extLst>
              <a:ext uri="{FF2B5EF4-FFF2-40B4-BE49-F238E27FC236}">
                <a16:creationId xmlns:a16="http://schemas.microsoft.com/office/drawing/2014/main" id="{0EA9DFD3-869E-FE29-7F73-818F7C593B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2B0DD8-3256-F2F8-1FCC-02D44A24B3E3}"/>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21697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FEBDC-8AC0-86E9-CDF3-E888793C67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CE5500-C82F-EFAC-22C7-2EAB21918C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9A2DFA5-3ED1-6A92-D19A-CD985E916E0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EC3BFF7-7BC8-3983-44C6-0964235F0DD6}"/>
              </a:ext>
            </a:extLst>
          </p:cNvPr>
          <p:cNvSpPr>
            <a:spLocks noGrp="1"/>
          </p:cNvSpPr>
          <p:nvPr>
            <p:ph type="dt" sz="half" idx="10"/>
          </p:nvPr>
        </p:nvSpPr>
        <p:spPr/>
        <p:txBody>
          <a:bodyPr/>
          <a:lstStyle/>
          <a:p>
            <a:fld id="{2C36A373-13ED-4407-A490-3FA56FD2E397}" type="datetimeFigureOut">
              <a:rPr lang="en-US" smtClean="0"/>
              <a:t>10/19/2025</a:t>
            </a:fld>
            <a:endParaRPr lang="en-US"/>
          </a:p>
        </p:txBody>
      </p:sp>
      <p:sp>
        <p:nvSpPr>
          <p:cNvPr id="6" name="Footer Placeholder 5">
            <a:extLst>
              <a:ext uri="{FF2B5EF4-FFF2-40B4-BE49-F238E27FC236}">
                <a16:creationId xmlns:a16="http://schemas.microsoft.com/office/drawing/2014/main" id="{34E9D353-8838-E4B9-2A1E-7BC4B01839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564D7D-3C01-45AC-E4E4-2BB6F681A638}"/>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553508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AFAD-CFFC-30B3-17ED-313A92847E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1C2ED1-A224-D009-E89F-5B6CCF58EB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D8A7D6-F09B-9C6A-94D7-9CFB30DDC88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BCA825-5291-BC78-DF79-B676B5BD14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0ABB3B-8B6F-5F35-CA1B-CAC479C9C89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EFDD12-39E5-019F-C631-122F0F5B4719}"/>
              </a:ext>
            </a:extLst>
          </p:cNvPr>
          <p:cNvSpPr>
            <a:spLocks noGrp="1"/>
          </p:cNvSpPr>
          <p:nvPr>
            <p:ph type="dt" sz="half" idx="10"/>
          </p:nvPr>
        </p:nvSpPr>
        <p:spPr/>
        <p:txBody>
          <a:bodyPr/>
          <a:lstStyle/>
          <a:p>
            <a:fld id="{2C36A373-13ED-4407-A490-3FA56FD2E397}" type="datetimeFigureOut">
              <a:rPr lang="en-US" smtClean="0"/>
              <a:t>10/19/2025</a:t>
            </a:fld>
            <a:endParaRPr lang="en-US"/>
          </a:p>
        </p:txBody>
      </p:sp>
      <p:sp>
        <p:nvSpPr>
          <p:cNvPr id="8" name="Footer Placeholder 7">
            <a:extLst>
              <a:ext uri="{FF2B5EF4-FFF2-40B4-BE49-F238E27FC236}">
                <a16:creationId xmlns:a16="http://schemas.microsoft.com/office/drawing/2014/main" id="{35A46B8B-E124-3D7C-D1E8-52CCE105593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BF0021-BBA6-19CB-5FFD-6B35EE078BD0}"/>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285019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77D07-A6F4-8CE1-81F3-906B2A2B75A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4BEC114-4269-A975-39A3-4A4840D6BD30}"/>
              </a:ext>
            </a:extLst>
          </p:cNvPr>
          <p:cNvSpPr>
            <a:spLocks noGrp="1"/>
          </p:cNvSpPr>
          <p:nvPr>
            <p:ph type="dt" sz="half" idx="10"/>
          </p:nvPr>
        </p:nvSpPr>
        <p:spPr/>
        <p:txBody>
          <a:bodyPr/>
          <a:lstStyle/>
          <a:p>
            <a:fld id="{2C36A373-13ED-4407-A490-3FA56FD2E397}" type="datetimeFigureOut">
              <a:rPr lang="en-US" smtClean="0"/>
              <a:t>10/19/2025</a:t>
            </a:fld>
            <a:endParaRPr lang="en-US"/>
          </a:p>
        </p:txBody>
      </p:sp>
      <p:sp>
        <p:nvSpPr>
          <p:cNvPr id="4" name="Footer Placeholder 3">
            <a:extLst>
              <a:ext uri="{FF2B5EF4-FFF2-40B4-BE49-F238E27FC236}">
                <a16:creationId xmlns:a16="http://schemas.microsoft.com/office/drawing/2014/main" id="{A3D4A2F8-DE9C-1F3C-1FF4-03C1C7FDB6F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AD90E3-3696-9A62-39D7-E5FD4806FD51}"/>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981814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01826D-C27F-4751-4B09-204177BF2836}"/>
              </a:ext>
            </a:extLst>
          </p:cNvPr>
          <p:cNvSpPr>
            <a:spLocks noGrp="1"/>
          </p:cNvSpPr>
          <p:nvPr>
            <p:ph type="dt" sz="half" idx="10"/>
          </p:nvPr>
        </p:nvSpPr>
        <p:spPr/>
        <p:txBody>
          <a:bodyPr/>
          <a:lstStyle/>
          <a:p>
            <a:fld id="{2C36A373-13ED-4407-A490-3FA56FD2E397}" type="datetimeFigureOut">
              <a:rPr lang="en-US" smtClean="0"/>
              <a:t>10/19/2025</a:t>
            </a:fld>
            <a:endParaRPr lang="en-US"/>
          </a:p>
        </p:txBody>
      </p:sp>
      <p:sp>
        <p:nvSpPr>
          <p:cNvPr id="3" name="Footer Placeholder 2">
            <a:extLst>
              <a:ext uri="{FF2B5EF4-FFF2-40B4-BE49-F238E27FC236}">
                <a16:creationId xmlns:a16="http://schemas.microsoft.com/office/drawing/2014/main" id="{DE6640DC-0BB3-B780-4719-88018ABE7C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BBE3BF4-3323-0CF5-B36A-439C2C1721A6}"/>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4135684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6BE2C-F56A-5456-D67F-78EA61C939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B56408C-DD54-86D2-916A-FF1BFB3EBC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F7BA7F7-F2DB-E718-79BB-B39467D5FB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AD6016-3308-B3B0-0B2D-452FC412432C}"/>
              </a:ext>
            </a:extLst>
          </p:cNvPr>
          <p:cNvSpPr>
            <a:spLocks noGrp="1"/>
          </p:cNvSpPr>
          <p:nvPr>
            <p:ph type="dt" sz="half" idx="10"/>
          </p:nvPr>
        </p:nvSpPr>
        <p:spPr/>
        <p:txBody>
          <a:bodyPr/>
          <a:lstStyle/>
          <a:p>
            <a:fld id="{2C36A373-13ED-4407-A490-3FA56FD2E397}" type="datetimeFigureOut">
              <a:rPr lang="en-US" smtClean="0"/>
              <a:t>10/19/2025</a:t>
            </a:fld>
            <a:endParaRPr lang="en-US"/>
          </a:p>
        </p:txBody>
      </p:sp>
      <p:sp>
        <p:nvSpPr>
          <p:cNvPr id="6" name="Footer Placeholder 5">
            <a:extLst>
              <a:ext uri="{FF2B5EF4-FFF2-40B4-BE49-F238E27FC236}">
                <a16:creationId xmlns:a16="http://schemas.microsoft.com/office/drawing/2014/main" id="{D6BF6A4B-7150-7AD3-C99C-6F7FA42B2E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4FB32D-1B89-03DC-F018-B36A61DB8706}"/>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3559201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09B2F-8752-E636-201C-40F8293C5F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C1F6C6C-4C1A-137C-521E-10F8AF8E00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0CD66A8-5243-8C4B-E076-D4853D0989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A965E5-52B1-B22D-3607-F7FB7E02A729}"/>
              </a:ext>
            </a:extLst>
          </p:cNvPr>
          <p:cNvSpPr>
            <a:spLocks noGrp="1"/>
          </p:cNvSpPr>
          <p:nvPr>
            <p:ph type="dt" sz="half" idx="10"/>
          </p:nvPr>
        </p:nvSpPr>
        <p:spPr/>
        <p:txBody>
          <a:bodyPr/>
          <a:lstStyle/>
          <a:p>
            <a:fld id="{2C36A373-13ED-4407-A490-3FA56FD2E397}" type="datetimeFigureOut">
              <a:rPr lang="en-US" smtClean="0"/>
              <a:t>10/19/2025</a:t>
            </a:fld>
            <a:endParaRPr lang="en-US"/>
          </a:p>
        </p:txBody>
      </p:sp>
      <p:sp>
        <p:nvSpPr>
          <p:cNvPr id="6" name="Footer Placeholder 5">
            <a:extLst>
              <a:ext uri="{FF2B5EF4-FFF2-40B4-BE49-F238E27FC236}">
                <a16:creationId xmlns:a16="http://schemas.microsoft.com/office/drawing/2014/main" id="{DE416BB3-2908-5139-B757-C09774DF3A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286028-81F7-F221-DB41-78B83C3FE163}"/>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368681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83A72E-A7BA-70D5-01E8-FC7702668F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FDC077-6B34-0A43-B97C-7FF6AB3A2A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E54FB3-2F45-0A5A-4954-8829C096C7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36A373-13ED-4407-A490-3FA56FD2E397}" type="datetimeFigureOut">
              <a:rPr lang="en-US" smtClean="0"/>
              <a:t>10/19/2025</a:t>
            </a:fld>
            <a:endParaRPr lang="en-US"/>
          </a:p>
        </p:txBody>
      </p:sp>
      <p:sp>
        <p:nvSpPr>
          <p:cNvPr id="5" name="Footer Placeholder 4">
            <a:extLst>
              <a:ext uri="{FF2B5EF4-FFF2-40B4-BE49-F238E27FC236}">
                <a16:creationId xmlns:a16="http://schemas.microsoft.com/office/drawing/2014/main" id="{DD5C017B-EFCF-296B-236E-719F2643D0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19FC8F5-0E32-3909-8C14-500803EEA4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3A95E0-557E-43DA-B3A2-3854C004E11B}" type="slidenum">
              <a:rPr lang="en-US" smtClean="0"/>
              <a:t>‹#›</a:t>
            </a:fld>
            <a:endParaRPr lang="en-US"/>
          </a:p>
        </p:txBody>
      </p:sp>
    </p:spTree>
    <p:extLst>
      <p:ext uri="{BB962C8B-B14F-4D97-AF65-F5344CB8AC3E}">
        <p14:creationId xmlns:p14="http://schemas.microsoft.com/office/powerpoint/2010/main" val="402014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E0DCCDF-D06F-697A-DBD7-39E8A4143143}"/>
              </a:ext>
            </a:extLst>
          </p:cNvPr>
          <p:cNvPicPr>
            <a:picLocks noChangeAspect="1"/>
          </p:cNvPicPr>
          <p:nvPr/>
        </p:nvPicPr>
        <p:blipFill>
          <a:blip r:embed="rId2"/>
          <a:stretch>
            <a:fillRect/>
          </a:stretch>
        </p:blipFill>
        <p:spPr>
          <a:xfrm>
            <a:off x="3390472" y="0"/>
            <a:ext cx="5280916" cy="2414427"/>
          </a:xfrm>
          <a:prstGeom prst="rect">
            <a:avLst/>
          </a:prstGeom>
        </p:spPr>
      </p:pic>
      <p:sp>
        <p:nvSpPr>
          <p:cNvPr id="5" name="Title 1">
            <a:extLst>
              <a:ext uri="{FF2B5EF4-FFF2-40B4-BE49-F238E27FC236}">
                <a16:creationId xmlns:a16="http://schemas.microsoft.com/office/drawing/2014/main" id="{7E0259C5-926A-2A90-D4ED-C0C6507F2A19}"/>
              </a:ext>
            </a:extLst>
          </p:cNvPr>
          <p:cNvSpPr>
            <a:spLocks noGrp="1"/>
          </p:cNvSpPr>
          <p:nvPr>
            <p:ph type="subTitle" idx="1"/>
          </p:nvPr>
        </p:nvSpPr>
        <p:spPr>
          <a:xfrm>
            <a:off x="0" y="71438"/>
            <a:ext cx="12192000" cy="6864350"/>
          </a:xfrm>
        </p:spPr>
        <p:txBody>
          <a:bodyPr>
            <a:normAutofit/>
          </a:bodyPr>
          <a:lstStyle/>
          <a:p>
            <a:pPr>
              <a:lnSpc>
                <a:spcPct val="100000"/>
              </a:lnSpc>
              <a:spcAft>
                <a:spcPts val="600"/>
              </a:spcAft>
            </a:pPr>
            <a:endParaRPr lang="en-US" sz="3200" b="1" dirty="0"/>
          </a:p>
          <a:p>
            <a:pPr algn="r">
              <a:lnSpc>
                <a:spcPct val="100000"/>
              </a:lnSpc>
              <a:spcAft>
                <a:spcPts val="600"/>
              </a:spcAft>
            </a:pPr>
            <a:endParaRPr lang="en-US" sz="3200" b="1" dirty="0"/>
          </a:p>
          <a:p>
            <a:pPr>
              <a:lnSpc>
                <a:spcPct val="100000"/>
              </a:lnSpc>
              <a:spcAft>
                <a:spcPts val="600"/>
              </a:spcAft>
            </a:pPr>
            <a:r>
              <a:rPr lang="en-US" b="1" dirty="0"/>
              <a:t>                                               </a:t>
            </a:r>
          </a:p>
          <a:p>
            <a:pPr>
              <a:lnSpc>
                <a:spcPct val="100000"/>
              </a:lnSpc>
              <a:spcAft>
                <a:spcPts val="600"/>
              </a:spcAft>
            </a:pPr>
            <a:r>
              <a:rPr lang="en-US" b="1" dirty="0"/>
              <a:t> </a:t>
            </a:r>
          </a:p>
          <a:p>
            <a:pPr>
              <a:lnSpc>
                <a:spcPct val="100000"/>
              </a:lnSpc>
              <a:spcAft>
                <a:spcPts val="600"/>
              </a:spcAft>
            </a:pPr>
            <a:r>
              <a:rPr lang="en-US" sz="3600" b="1" dirty="0">
                <a:latin typeface="Times New Roman" panose="02020603050405020304" pitchFamily="18" charset="0"/>
                <a:cs typeface="Times New Roman" panose="02020603050405020304" pitchFamily="18" charset="0"/>
              </a:rPr>
              <a:t>Family</a:t>
            </a:r>
            <a:r>
              <a:rPr lang="en-US" sz="3600" dirty="0">
                <a:latin typeface="Times New Roman" panose="02020603050405020304" pitchFamily="18" charset="0"/>
                <a:cs typeface="Times New Roman" panose="02020603050405020304" pitchFamily="18" charset="0"/>
              </a:rPr>
              <a:t> </a:t>
            </a:r>
            <a:br>
              <a:rPr lang="en-US" sz="2800" dirty="0"/>
            </a:br>
            <a:endParaRPr lang="en-US" sz="3200" b="1" dirty="0"/>
          </a:p>
          <a:p>
            <a:pPr>
              <a:lnSpc>
                <a:spcPct val="100000"/>
              </a:lnSpc>
              <a:spcAft>
                <a:spcPts val="600"/>
              </a:spcAft>
            </a:pPr>
            <a:r>
              <a:rPr lang="en-US" b="1" dirty="0"/>
              <a:t>Dr. Salih A Abdulla</a:t>
            </a:r>
            <a:br>
              <a:rPr lang="en-US" b="1" dirty="0"/>
            </a:br>
            <a:r>
              <a:rPr lang="en-US" dirty="0"/>
              <a:t>Sociology for Nurses</a:t>
            </a:r>
            <a:br>
              <a:rPr lang="en-US" dirty="0"/>
            </a:br>
            <a:r>
              <a:rPr lang="en-US" dirty="0"/>
              <a:t>Fall Semester</a:t>
            </a:r>
            <a:br>
              <a:rPr lang="en-US" dirty="0"/>
            </a:br>
            <a:r>
              <a:rPr lang="en-US" dirty="0"/>
              <a:t>Week 6</a:t>
            </a:r>
            <a:br>
              <a:rPr lang="en-US" dirty="0"/>
            </a:br>
            <a:r>
              <a:rPr lang="en-US" dirty="0"/>
              <a:t>2025-2026</a:t>
            </a:r>
            <a:r>
              <a:rPr lang="en-US" sz="3200" dirty="0"/>
              <a:t> </a:t>
            </a:r>
            <a:br>
              <a:rPr lang="en-US" sz="3200" dirty="0"/>
            </a:br>
            <a:endParaRPr lang="en-US" sz="5400" dirty="0">
              <a:solidFill>
                <a:schemeClr val="tx1"/>
              </a:solidFill>
            </a:endParaRPr>
          </a:p>
        </p:txBody>
      </p:sp>
      <p:sp>
        <p:nvSpPr>
          <p:cNvPr id="6" name="Rectangle 1">
            <a:extLst>
              <a:ext uri="{FF2B5EF4-FFF2-40B4-BE49-F238E27FC236}">
                <a16:creationId xmlns:a16="http://schemas.microsoft.com/office/drawing/2014/main" id="{A3FA2597-A07D-3D49-6417-2F1BC8FBC824}"/>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221F1F"/>
                </a:solidFill>
                <a:effectLst/>
                <a:latin typeface="MyriadPro-Bold"/>
              </a:rPr>
              <a:t>Introduction to Sociology—Definition, Nature and Scop</a:t>
            </a:r>
            <a:r>
              <a:rPr kumimoji="0" lang="en-US" altLang="en-US" sz="800" b="0" i="0" u="none" strike="noStrike" cap="none" normalizeH="0" baseline="0">
                <a:ln>
                  <a:noFill/>
                </a:ln>
                <a:solidFill>
                  <a:schemeClr val="tx1"/>
                </a:solidFill>
                <a:effectLst/>
              </a:rPr>
              <a:t> </a:t>
            </a: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77280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6BA6F-CFF0-DAA5-ED5A-E84327159084}"/>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C1F1F71-81A1-2577-EB0C-38B2FB916978}"/>
              </a:ext>
            </a:extLst>
          </p:cNvPr>
          <p:cNvSpPr>
            <a:spLocks noGrp="1"/>
          </p:cNvSpPr>
          <p:nvPr>
            <p:ph type="subTitle" idx="1"/>
          </p:nvPr>
        </p:nvSpPr>
        <p:spPr>
          <a:xfrm>
            <a:off x="0" y="71919"/>
            <a:ext cx="12192000" cy="6863137"/>
          </a:xfrm>
        </p:spPr>
        <p:txBody>
          <a:bodyPr>
            <a:normAutofit/>
          </a:bodyPr>
          <a:lstStyle/>
          <a:p>
            <a:pPr algn="just">
              <a:lnSpc>
                <a:spcPct val="150000"/>
              </a:lnSpc>
              <a:spcBef>
                <a:spcPts val="0"/>
              </a:spcBef>
            </a:pPr>
            <a:endParaRPr lang="en-US"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Characteristics of the Family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Relation between husband and wife: </a:t>
            </a:r>
            <a:r>
              <a:rPr lang="en-US" sz="3200" dirty="0">
                <a:latin typeface="Times New Roman" panose="02020603050405020304" pitchFamily="18" charset="0"/>
                <a:cs typeface="Times New Roman" panose="02020603050405020304" pitchFamily="18" charset="0"/>
              </a:rPr>
              <a:t>In a family, both husband and wife can maintain a relationship. The relation may be social, emotional, mental, or physical.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Particular descent: </a:t>
            </a:r>
            <a:r>
              <a:rPr lang="en-US" sz="3200" dirty="0">
                <a:latin typeface="Times New Roman" panose="02020603050405020304" pitchFamily="18" charset="0"/>
                <a:cs typeface="Times New Roman" panose="02020603050405020304" pitchFamily="18" charset="0"/>
              </a:rPr>
              <a:t>In every family, they had their ancestors or their descent. </a:t>
            </a:r>
          </a:p>
        </p:txBody>
      </p:sp>
      <p:pic>
        <p:nvPicPr>
          <p:cNvPr id="2" name="Picture 1" descr="A logo of a university&#10;&#10;Description automatically generated">
            <a:extLst>
              <a:ext uri="{FF2B5EF4-FFF2-40B4-BE49-F238E27FC236}">
                <a16:creationId xmlns:a16="http://schemas.microsoft.com/office/drawing/2014/main" id="{9FD758F4-A1C0-EE7D-5DCE-E47A75E936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1868746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29B8CE-5DFD-6433-8875-8A885B0CDD9C}"/>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5F6D33D-68FC-CBD6-AB82-8CAA5215C5DC}"/>
              </a:ext>
            </a:extLst>
          </p:cNvPr>
          <p:cNvSpPr>
            <a:spLocks noGrp="1"/>
          </p:cNvSpPr>
          <p:nvPr>
            <p:ph type="subTitle" idx="1"/>
          </p:nvPr>
        </p:nvSpPr>
        <p:spPr>
          <a:xfrm>
            <a:off x="0" y="71919"/>
            <a:ext cx="12192000" cy="6863137"/>
          </a:xfrm>
        </p:spPr>
        <p:txBody>
          <a:bodyPr>
            <a:normAutofit/>
          </a:bodyPr>
          <a:lstStyle/>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Universal primary group: </a:t>
            </a:r>
            <a:r>
              <a:rPr lang="en-US" sz="3200" dirty="0">
                <a:latin typeface="Times New Roman" panose="02020603050405020304" pitchFamily="18" charset="0"/>
                <a:cs typeface="Times New Roman" panose="02020603050405020304" pitchFamily="18" charset="0"/>
              </a:rPr>
              <a:t>A family is a group, which is universal. It can be found everywhere in the world. No culture; no institution can survive without family in the society.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Familial responsibility: </a:t>
            </a:r>
            <a:r>
              <a:rPr lang="en-US" sz="3200" dirty="0">
                <a:latin typeface="Times New Roman" panose="02020603050405020304" pitchFamily="18" charset="0"/>
                <a:cs typeface="Times New Roman" panose="02020603050405020304" pitchFamily="18" charset="0"/>
              </a:rPr>
              <a:t>Within a family certain kind of responsibility has been found. There are some duties, orders, and obligations too. MacIver aptly stated that “in times of crisis, men might work and fight and die for their country, but they tell their families all their lives.”  </a:t>
            </a:r>
          </a:p>
        </p:txBody>
      </p:sp>
      <p:pic>
        <p:nvPicPr>
          <p:cNvPr id="2" name="Picture 1" descr="A logo of a university&#10;&#10;Description automatically generated">
            <a:extLst>
              <a:ext uri="{FF2B5EF4-FFF2-40B4-BE49-F238E27FC236}">
                <a16:creationId xmlns:a16="http://schemas.microsoft.com/office/drawing/2014/main" id="{4D6EA69F-AF29-7DFC-E3DA-DBA11E394F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35949817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85725-5E54-3D26-F8A9-B7E107DAF4BC}"/>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B1308FF-00B6-FC33-A241-2E1ADBE8C596}"/>
              </a:ext>
            </a:extLst>
          </p:cNvPr>
          <p:cNvSpPr>
            <a:spLocks noGrp="1"/>
          </p:cNvSpPr>
          <p:nvPr>
            <p:ph type="subTitle" idx="1"/>
          </p:nvPr>
        </p:nvSpPr>
        <p:spPr>
          <a:xfrm>
            <a:off x="0" y="71919"/>
            <a:ext cx="12192000" cy="6863137"/>
          </a:xfrm>
        </p:spPr>
        <p:txBody>
          <a:bodyPr>
            <a:noAutofit/>
          </a:bodyPr>
          <a:lstStyle/>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Common habituation: </a:t>
            </a:r>
            <a:r>
              <a:rPr lang="en-US" sz="3200" dirty="0">
                <a:latin typeface="Times New Roman" panose="02020603050405020304" pitchFamily="18" charset="0"/>
                <a:cs typeface="Times New Roman" panose="02020603050405020304" pitchFamily="18" charset="0"/>
              </a:rPr>
              <a:t>All the family members are lived in a common place or under the same roof.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Economic interdependence: </a:t>
            </a:r>
            <a:r>
              <a:rPr lang="en-US" sz="3200" dirty="0">
                <a:latin typeface="Times New Roman" panose="02020603050405020304" pitchFamily="18" charset="0"/>
                <a:cs typeface="Times New Roman" panose="02020603050405020304" pitchFamily="18" charset="0"/>
              </a:rPr>
              <a:t>One family member can depend on another family member in terms of economic or financial aspects. A son or daughter can rely upon their parents, or an older man or woman can depend on their son or daughter. </a:t>
            </a:r>
          </a:p>
        </p:txBody>
      </p:sp>
      <p:pic>
        <p:nvPicPr>
          <p:cNvPr id="2" name="Picture 1" descr="A logo of a university&#10;&#10;Description automatically generated">
            <a:extLst>
              <a:ext uri="{FF2B5EF4-FFF2-40B4-BE49-F238E27FC236}">
                <a16:creationId xmlns:a16="http://schemas.microsoft.com/office/drawing/2014/main" id="{27331F7B-67B6-3469-C33E-40E225EF28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22216735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969419-AD28-31A7-9373-33CDA05B877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C8164224-A75C-609F-ECC8-57E58EBB80C4}"/>
              </a:ext>
            </a:extLst>
          </p:cNvPr>
          <p:cNvSpPr>
            <a:spLocks noGrp="1"/>
          </p:cNvSpPr>
          <p:nvPr>
            <p:ph type="subTitle" idx="1"/>
          </p:nvPr>
        </p:nvSpPr>
        <p:spPr>
          <a:xfrm>
            <a:off x="0" y="71919"/>
            <a:ext cx="12192000" cy="6863137"/>
          </a:xfrm>
        </p:spPr>
        <p:txBody>
          <a:bodyPr>
            <a:noAutofit/>
          </a:bodyPr>
          <a:lstStyle/>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Nomenclature: </a:t>
            </a:r>
            <a:r>
              <a:rPr lang="en-US" sz="3200" dirty="0">
                <a:latin typeface="Times New Roman" panose="02020603050405020304" pitchFamily="18" charset="0"/>
                <a:cs typeface="Times New Roman" panose="02020603050405020304" pitchFamily="18" charset="0"/>
              </a:rPr>
              <a:t>It is an essential character of the family. The families are known as their family tree through their title, through their clan.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Emotional basis: </a:t>
            </a:r>
            <a:r>
              <a:rPr lang="en-US" sz="3200" dirty="0">
                <a:latin typeface="Times New Roman" panose="02020603050405020304" pitchFamily="18" charset="0"/>
                <a:cs typeface="Times New Roman" panose="02020603050405020304" pitchFamily="18" charset="0"/>
              </a:rPr>
              <a:t>The family members bind together through emotions, love affections, respect, etc. Emotionally members are connected. </a:t>
            </a: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AC8146FB-57C4-5B20-32C0-469BE4B601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29032941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5354F-8ADC-FED5-6518-ED306FFC4EFA}"/>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3C864A4B-E6EF-C44A-3E20-FB1900020FA2}"/>
              </a:ext>
            </a:extLst>
          </p:cNvPr>
          <p:cNvSpPr>
            <a:spLocks noGrp="1"/>
          </p:cNvSpPr>
          <p:nvPr>
            <p:ph type="subTitle" idx="1"/>
          </p:nvPr>
        </p:nvSpPr>
        <p:spPr>
          <a:xfrm>
            <a:off x="0" y="71919"/>
            <a:ext cx="12192000" cy="6863137"/>
          </a:xfrm>
        </p:spPr>
        <p:txBody>
          <a:bodyPr>
            <a:noAutofit/>
          </a:bodyPr>
          <a:lstStyle/>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Basic Needs of the Family</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Emotional needs: </a:t>
            </a:r>
            <a:r>
              <a:rPr lang="en-US" sz="3200" dirty="0">
                <a:latin typeface="Times New Roman" panose="02020603050405020304" pitchFamily="18" charset="0"/>
                <a:cs typeface="Times New Roman" panose="02020603050405020304" pitchFamily="18" charset="0"/>
              </a:rPr>
              <a:t>Literally, emotional needs mean attention toward aged parents, children, or any family members. Emotional support should be needed. To removing anxiety, anger, fear, depression, any disease, socialization, security is required.</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Moral values: </a:t>
            </a:r>
            <a:r>
              <a:rPr lang="en-US" sz="3200" dirty="0">
                <a:latin typeface="Times New Roman" panose="02020603050405020304" pitchFamily="18" charset="0"/>
                <a:cs typeface="Times New Roman" panose="02020603050405020304" pitchFamily="18" charset="0"/>
              </a:rPr>
              <a:t>The concept of good and evil, right or wrong, learned from the family. To respect elder </a:t>
            </a:r>
            <a:r>
              <a:rPr lang="en-US" sz="3200" dirty="0" err="1">
                <a:latin typeface="Times New Roman" panose="02020603050405020304" pitchFamily="18" charset="0"/>
                <a:cs typeface="Times New Roman" panose="02020603050405020304" pitchFamily="18" charset="0"/>
              </a:rPr>
              <a:t>one,honesty</a:t>
            </a:r>
            <a:r>
              <a:rPr lang="en-US" sz="3200" dirty="0">
                <a:latin typeface="Times New Roman" panose="02020603050405020304" pitchFamily="18" charset="0"/>
                <a:cs typeface="Times New Roman" panose="02020603050405020304" pitchFamily="18" charset="0"/>
              </a:rPr>
              <a:t>, brotherhood, kindness, patience, etc.</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C094F9D0-E2E0-84D0-D7A5-6FC1DA3DDD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10474805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12481-B000-6882-3DBD-86DF19561412}"/>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C733AE6-E032-99FD-20A7-28C58B691DF7}"/>
              </a:ext>
            </a:extLst>
          </p:cNvPr>
          <p:cNvSpPr>
            <a:spLocks noGrp="1"/>
          </p:cNvSpPr>
          <p:nvPr>
            <p:ph type="subTitle" idx="1"/>
          </p:nvPr>
        </p:nvSpPr>
        <p:spPr>
          <a:xfrm>
            <a:off x="0" y="71919"/>
            <a:ext cx="12192000" cy="6863137"/>
          </a:xfrm>
        </p:spPr>
        <p:txBody>
          <a:bodyPr>
            <a:normAutofit/>
          </a:bodyPr>
          <a:lstStyle/>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Financial cooperation: </a:t>
            </a:r>
            <a:r>
              <a:rPr lang="en-US" sz="3200" dirty="0">
                <a:latin typeface="Times New Roman" panose="02020603050405020304" pitchFamily="18" charset="0"/>
                <a:cs typeface="Times New Roman" panose="02020603050405020304" pitchFamily="18" charset="0"/>
              </a:rPr>
              <a:t>Financial interdependence is an essential need for family members.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Biological needs: </a:t>
            </a:r>
            <a:r>
              <a:rPr lang="en-US" sz="3200" dirty="0">
                <a:latin typeface="Times New Roman" panose="02020603050405020304" pitchFamily="18" charset="0"/>
                <a:cs typeface="Times New Roman" panose="02020603050405020304" pitchFamily="18" charset="0"/>
              </a:rPr>
              <a:t>Biological needs include the sexual pleasure of a couple. It is also the primary needs of an individual like food, shelter, etc. </a:t>
            </a: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E1946DC0-6141-1F16-789B-048F5C3DAE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42672711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8220A5-25E7-760E-D747-AB5674FD110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2363D759-8076-67EE-F19F-934EDC899635}"/>
              </a:ext>
            </a:extLst>
          </p:cNvPr>
          <p:cNvSpPr>
            <a:spLocks noGrp="1"/>
          </p:cNvSpPr>
          <p:nvPr>
            <p:ph type="subTitle" idx="1"/>
          </p:nvPr>
        </p:nvSpPr>
        <p:spPr>
          <a:xfrm>
            <a:off x="0" y="71919"/>
            <a:ext cx="12192000" cy="6863137"/>
          </a:xfrm>
        </p:spPr>
        <p:txBody>
          <a:bodyPr>
            <a:normAutofit/>
          </a:bodyPr>
          <a:lstStyle/>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Psychological needs: </a:t>
            </a:r>
            <a:r>
              <a:rPr lang="en-US" sz="3200" dirty="0">
                <a:latin typeface="Times New Roman" panose="02020603050405020304" pitchFamily="18" charset="0"/>
                <a:cs typeface="Times New Roman" panose="02020603050405020304" pitchFamily="18" charset="0"/>
              </a:rPr>
              <a:t>Another essential need is a psychological need. For emotional well-being and mental support, family is needed.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Maintaining social order: </a:t>
            </a:r>
            <a:r>
              <a:rPr lang="en-US" sz="3200" dirty="0">
                <a:latin typeface="Times New Roman" panose="02020603050405020304" pitchFamily="18" charset="0"/>
                <a:cs typeface="Times New Roman" panose="02020603050405020304" pitchFamily="18" charset="0"/>
              </a:rPr>
              <a:t>To keep social order, family is needed. In the primitive age, there is no chance to identify the child or father or mother of the child. Sexual relation occurs with anyone. But now it helps us to maintain the social order.</a:t>
            </a:r>
          </a:p>
        </p:txBody>
      </p:sp>
      <p:pic>
        <p:nvPicPr>
          <p:cNvPr id="2" name="Picture 1" descr="A logo of a university&#10;&#10;Description automatically generated">
            <a:extLst>
              <a:ext uri="{FF2B5EF4-FFF2-40B4-BE49-F238E27FC236}">
                <a16:creationId xmlns:a16="http://schemas.microsoft.com/office/drawing/2014/main" id="{1893D689-30D0-4764-2A75-2A96112FE7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2484868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D6B0E-D033-A6DA-18FC-A70783A75C0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0D4A563-068A-D9B5-5913-9153C7C879AE}"/>
              </a:ext>
            </a:extLst>
          </p:cNvPr>
          <p:cNvSpPr>
            <a:spLocks noGrp="1"/>
          </p:cNvSpPr>
          <p:nvPr>
            <p:ph type="subTitle" idx="1"/>
          </p:nvPr>
        </p:nvSpPr>
        <p:spPr>
          <a:xfrm>
            <a:off x="0" y="71919"/>
            <a:ext cx="12192000" cy="6863137"/>
          </a:xfrm>
        </p:spPr>
        <p:txBody>
          <a:bodyPr>
            <a:normAutofit/>
          </a:bodyPr>
          <a:lstStyle/>
          <a:p>
            <a:pPr algn="just">
              <a:lnSpc>
                <a:spcPct val="150000"/>
              </a:lnSpc>
              <a:spcBef>
                <a:spcPts val="0"/>
              </a:spcBef>
            </a:pPr>
            <a:endParaRPr lang="en-US"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Types of the Family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Family can be divided into various categories based on its size, residence, nature, descents, etc. Broadly family has classified into two types: (1) Nuclear family; (2) Joint family.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A nuclear family means a family that consists of a father, mother and unmarried children, etc. </a:t>
            </a:r>
          </a:p>
        </p:txBody>
      </p:sp>
      <p:pic>
        <p:nvPicPr>
          <p:cNvPr id="2" name="Picture 1" descr="A logo of a university&#10;&#10;Description automatically generated">
            <a:extLst>
              <a:ext uri="{FF2B5EF4-FFF2-40B4-BE49-F238E27FC236}">
                <a16:creationId xmlns:a16="http://schemas.microsoft.com/office/drawing/2014/main" id="{22BD817A-6E22-BE90-0098-F4A2CE545C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1249496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AB62EB-C5F0-A6A9-CF56-8D477B5008D5}"/>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DFA5C8C-812F-2417-40CF-7B5C6DAD889C}"/>
              </a:ext>
            </a:extLst>
          </p:cNvPr>
          <p:cNvSpPr>
            <a:spLocks noGrp="1"/>
          </p:cNvSpPr>
          <p:nvPr>
            <p:ph type="subTitle" idx="1"/>
          </p:nvPr>
        </p:nvSpPr>
        <p:spPr>
          <a:xfrm>
            <a:off x="0" y="71919"/>
            <a:ext cx="12192000" cy="6863137"/>
          </a:xfrm>
        </p:spPr>
        <p:txBody>
          <a:bodyPr>
            <a:normAutofit/>
          </a:bodyPr>
          <a:lstStyle/>
          <a:p>
            <a:pPr algn="just">
              <a:lnSpc>
                <a:spcPct val="150000"/>
              </a:lnSpc>
              <a:spcBef>
                <a:spcPts val="0"/>
              </a:spcBef>
            </a:pPr>
            <a:endParaRPr lang="en-US"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Irawati Karve </a:t>
            </a:r>
            <a:r>
              <a:rPr lang="en-US" sz="3200" dirty="0">
                <a:latin typeface="Times New Roman" panose="02020603050405020304" pitchFamily="18" charset="0"/>
                <a:cs typeface="Times New Roman" panose="02020603050405020304" pitchFamily="18" charset="0"/>
              </a:rPr>
              <a:t>defines joint family: “A group of people who generally live under one roof, who eat food cooked at one hearth, who hold property in common, who participate in common family worship and who are related to each other as some particular type of kindred” </a:t>
            </a:r>
          </a:p>
        </p:txBody>
      </p:sp>
      <p:pic>
        <p:nvPicPr>
          <p:cNvPr id="2" name="Picture 1" descr="A logo of a university&#10;&#10;Description automatically generated">
            <a:extLst>
              <a:ext uri="{FF2B5EF4-FFF2-40B4-BE49-F238E27FC236}">
                <a16:creationId xmlns:a16="http://schemas.microsoft.com/office/drawing/2014/main" id="{9368EF07-C6D0-70EF-F149-74583E56CA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9813456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81537-95C6-41F1-3B77-7D9BD16B840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33BC99-AF81-65E2-A74A-4267DF218A51}"/>
              </a:ext>
            </a:extLst>
          </p:cNvPr>
          <p:cNvSpPr>
            <a:spLocks noGrp="1"/>
          </p:cNvSpPr>
          <p:nvPr>
            <p:ph type="subTitle" idx="1"/>
          </p:nvPr>
        </p:nvSpPr>
        <p:spPr>
          <a:xfrm>
            <a:off x="0" y="71919"/>
            <a:ext cx="12192000" cy="6863137"/>
          </a:xfrm>
        </p:spPr>
        <p:txBody>
          <a:bodyPr>
            <a:normAutofit/>
          </a:bodyPr>
          <a:lstStyle/>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Some characteristics of a joint family are: Joint responsibility, eldest male or female have authority of the whole family, fraternal and filial relationships are getting more preferences, etc. </a:t>
            </a:r>
          </a:p>
        </p:txBody>
      </p:sp>
      <p:pic>
        <p:nvPicPr>
          <p:cNvPr id="2" name="Picture 1" descr="A logo of a university&#10;&#10;Description automatically generated">
            <a:extLst>
              <a:ext uri="{FF2B5EF4-FFF2-40B4-BE49-F238E27FC236}">
                <a16:creationId xmlns:a16="http://schemas.microsoft.com/office/drawing/2014/main" id="{A100A13C-ECE4-A340-DEC6-E4E91301BD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3964110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95276-8E5C-4EFB-FB02-115AB405BA3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DFCE4FE-1EAC-ED0F-061E-14104A54D5FE}"/>
              </a:ext>
            </a:extLst>
          </p:cNvPr>
          <p:cNvSpPr>
            <a:spLocks noGrp="1"/>
          </p:cNvSpPr>
          <p:nvPr>
            <p:ph type="subTitle" idx="1"/>
          </p:nvPr>
        </p:nvSpPr>
        <p:spPr>
          <a:xfrm>
            <a:off x="0" y="71919"/>
            <a:ext cx="12192000" cy="6863137"/>
          </a:xfrm>
        </p:spPr>
        <p:txBody>
          <a:bodyPr>
            <a:no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b="1" dirty="0">
                <a:latin typeface="Times New Roman" panose="02020603050405020304" pitchFamily="18" charset="0"/>
                <a:cs typeface="Times New Roman" panose="02020603050405020304" pitchFamily="18" charset="0"/>
              </a:rPr>
              <a:t>After reading this chapter, students will be able to: </a:t>
            </a:r>
          </a:p>
          <a:p>
            <a:pPr marL="457200" indent="-457200" algn="just">
              <a:lnSpc>
                <a:spcPct val="150000"/>
              </a:lnSpc>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Gain good knowledge on Family &amp; Marriage </a:t>
            </a:r>
          </a:p>
          <a:p>
            <a:pPr marL="457200" indent="-457200" algn="just">
              <a:lnSpc>
                <a:spcPct val="150000"/>
              </a:lnSpc>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Implement the same in their Nursing practice</a:t>
            </a:r>
          </a:p>
          <a:p>
            <a:pPr marL="457200" indent="-457200" algn="just">
              <a:lnSpc>
                <a:spcPct val="150000"/>
              </a:lnSpc>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Discuss of Characteristics of family</a:t>
            </a:r>
          </a:p>
          <a:p>
            <a:pPr marL="457200" indent="-457200" algn="just">
              <a:lnSpc>
                <a:spcPct val="150000"/>
              </a:lnSpc>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Types</a:t>
            </a:r>
          </a:p>
          <a:p>
            <a:pPr marL="457200" indent="-457200" algn="just">
              <a:lnSpc>
                <a:spcPct val="150000"/>
              </a:lnSpc>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Identify Function of family </a:t>
            </a:r>
          </a:p>
        </p:txBody>
      </p:sp>
      <p:pic>
        <p:nvPicPr>
          <p:cNvPr id="2" name="Picture 1" descr="A logo of a university&#10;&#10;Description automatically generated">
            <a:extLst>
              <a:ext uri="{FF2B5EF4-FFF2-40B4-BE49-F238E27FC236}">
                <a16:creationId xmlns:a16="http://schemas.microsoft.com/office/drawing/2014/main" id="{9D403F19-1B79-0AC6-51BF-2A363F1AEB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40561288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ECABF9-F37A-CA2B-910D-4DFE25F3BAF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6769510-FFA8-C9B3-BD6C-97713F3BD38E}"/>
              </a:ext>
            </a:extLst>
          </p:cNvPr>
          <p:cNvSpPr>
            <a:spLocks noGrp="1"/>
          </p:cNvSpPr>
          <p:nvPr>
            <p:ph type="subTitle" idx="1"/>
          </p:nvPr>
        </p:nvSpPr>
        <p:spPr>
          <a:xfrm>
            <a:off x="0" y="71919"/>
            <a:ext cx="12192000" cy="6863137"/>
          </a:xfrm>
        </p:spPr>
        <p:txBody>
          <a:bodyPr/>
          <a:lstStyle/>
          <a:p>
            <a:endParaRPr lang="en-US" dirty="0"/>
          </a:p>
          <a:p>
            <a:endParaRPr lang="en-US" dirty="0"/>
          </a:p>
          <a:p>
            <a:endParaRPr lang="en-US" dirty="0"/>
          </a:p>
          <a:p>
            <a:r>
              <a:rPr lang="en-US" dirty="0"/>
              <a:t>Fig 3 p56</a:t>
            </a:r>
          </a:p>
        </p:txBody>
      </p:sp>
      <p:pic>
        <p:nvPicPr>
          <p:cNvPr id="2" name="Picture 1" descr="A logo of a university&#10;&#10;Description automatically generated">
            <a:extLst>
              <a:ext uri="{FF2B5EF4-FFF2-40B4-BE49-F238E27FC236}">
                <a16:creationId xmlns:a16="http://schemas.microsoft.com/office/drawing/2014/main" id="{F703AD1C-34BB-726E-0D67-243043598D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20328667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3CA9C-6A81-02E1-8338-F181CCBD8175}"/>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73A8ACD-4E28-DD1E-C762-A4931B984D53}"/>
              </a:ext>
            </a:extLst>
          </p:cNvPr>
          <p:cNvSpPr>
            <a:spLocks noGrp="1"/>
          </p:cNvSpPr>
          <p:nvPr>
            <p:ph type="subTitle" idx="1"/>
          </p:nvPr>
        </p:nvSpPr>
        <p:spPr>
          <a:xfrm>
            <a:off x="0" y="71919"/>
            <a:ext cx="12192000" cy="6863137"/>
          </a:xfrm>
        </p:spPr>
        <p:txBody>
          <a:bodyPr>
            <a:normAutofit/>
          </a:bodyPr>
          <a:lstStyle/>
          <a:p>
            <a:pPr algn="l">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l">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Other types of families are as follows: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Extended family: </a:t>
            </a:r>
            <a:r>
              <a:rPr lang="en-US" sz="3200" dirty="0">
                <a:latin typeface="Times New Roman" panose="02020603050405020304" pitchFamily="18" charset="0"/>
                <a:cs typeface="Times New Roman" panose="02020603050405020304" pitchFamily="18" charset="0"/>
              </a:rPr>
              <a:t>Extended family means a family consists of parents, children, and the other members related by blood and marriage.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Conjugal family: </a:t>
            </a:r>
            <a:r>
              <a:rPr lang="en-US" sz="3200" dirty="0">
                <a:latin typeface="Times New Roman" panose="02020603050405020304" pitchFamily="18" charset="0"/>
                <a:cs typeface="Times New Roman" panose="02020603050405020304" pitchFamily="18" charset="0"/>
              </a:rPr>
              <a:t>Conjugal family is based on marriage.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Consanguine family: </a:t>
            </a:r>
            <a:r>
              <a:rPr lang="en-US" sz="3200" dirty="0">
                <a:latin typeface="Times New Roman" panose="02020603050405020304" pitchFamily="18" charset="0"/>
                <a:cs typeface="Times New Roman" panose="02020603050405020304" pitchFamily="18" charset="0"/>
              </a:rPr>
              <a:t>It is based on blood. </a:t>
            </a:r>
          </a:p>
        </p:txBody>
      </p:sp>
      <p:pic>
        <p:nvPicPr>
          <p:cNvPr id="2" name="Picture 1" descr="A logo of a university&#10;&#10;Description automatically generated">
            <a:extLst>
              <a:ext uri="{FF2B5EF4-FFF2-40B4-BE49-F238E27FC236}">
                <a16:creationId xmlns:a16="http://schemas.microsoft.com/office/drawing/2014/main" id="{0E2B858A-60D7-BAA6-33CE-DB16AF3FEE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12657455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24A2A9-B810-787B-9CCA-71B328BB1619}"/>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3320E16-2153-0767-1322-6490891DB5CC}"/>
              </a:ext>
            </a:extLst>
          </p:cNvPr>
          <p:cNvSpPr>
            <a:spLocks noGrp="1"/>
          </p:cNvSpPr>
          <p:nvPr>
            <p:ph type="subTitle" idx="1"/>
          </p:nvPr>
        </p:nvSpPr>
        <p:spPr>
          <a:xfrm>
            <a:off x="0" y="71919"/>
            <a:ext cx="12192000" cy="6863137"/>
          </a:xfrm>
        </p:spPr>
        <p:txBody>
          <a:bodyPr>
            <a:normAutofit/>
          </a:bodyPr>
          <a:lstStyle/>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Family of orientation and family of procreation: </a:t>
            </a:r>
            <a:r>
              <a:rPr lang="en-US" sz="3200" dirty="0">
                <a:latin typeface="Times New Roman" panose="02020603050405020304" pitchFamily="18" charset="0"/>
                <a:cs typeface="Times New Roman" panose="02020603050405020304" pitchFamily="18" charset="0"/>
              </a:rPr>
              <a:t>Family of orientation means where people born, lived with mother, father, and siblings. People get an identity; name through this family of orientation. It is an ascribed status because people get this by birth, and socialization occurs in this family. On the other hand, the family of procreation means the family after marriage. The procreation of children or reproduction of the child has occurred</a:t>
            </a:r>
          </a:p>
        </p:txBody>
      </p:sp>
      <p:pic>
        <p:nvPicPr>
          <p:cNvPr id="2" name="Picture 1" descr="A logo of a university&#10;&#10;Description automatically generated">
            <a:extLst>
              <a:ext uri="{FF2B5EF4-FFF2-40B4-BE49-F238E27FC236}">
                <a16:creationId xmlns:a16="http://schemas.microsoft.com/office/drawing/2014/main" id="{0BD14B94-6EC9-8316-20AF-01BFF7E087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4420316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16820-BB02-57FB-C44E-EF2508DBCF5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9486749-29CF-EA8E-BD28-EB718E2C74CC}"/>
              </a:ext>
            </a:extLst>
          </p:cNvPr>
          <p:cNvSpPr>
            <a:spLocks noGrp="1"/>
          </p:cNvSpPr>
          <p:nvPr>
            <p:ph type="subTitle" idx="1"/>
          </p:nvPr>
        </p:nvSpPr>
        <p:spPr>
          <a:xfrm>
            <a:off x="0" y="71919"/>
            <a:ext cx="12192000" cy="6863137"/>
          </a:xfrm>
        </p:spPr>
        <p:txBody>
          <a:bodyPr/>
          <a:lstStyle/>
          <a:p>
            <a:endParaRPr lang="en-US" dirty="0"/>
          </a:p>
          <a:p>
            <a:endParaRPr lang="en-US" dirty="0"/>
          </a:p>
          <a:p>
            <a:r>
              <a:rPr lang="en-US" dirty="0">
                <a:latin typeface="Times New Roman" panose="02020603050405020304" pitchFamily="18" charset="0"/>
                <a:cs typeface="Times New Roman" panose="02020603050405020304" pitchFamily="18" charset="0"/>
              </a:rPr>
              <a:t>(Fig. 4)   p86</a:t>
            </a:r>
            <a:endParaRPr lang="en-US" dirty="0"/>
          </a:p>
        </p:txBody>
      </p:sp>
      <p:pic>
        <p:nvPicPr>
          <p:cNvPr id="2" name="Picture 1" descr="A logo of a university&#10;&#10;Description automatically generated">
            <a:extLst>
              <a:ext uri="{FF2B5EF4-FFF2-40B4-BE49-F238E27FC236}">
                <a16:creationId xmlns:a16="http://schemas.microsoft.com/office/drawing/2014/main" id="{FE2DC1AF-94C3-493A-2713-96750D3669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10712625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B88D87-EE09-20DA-5E98-8453851F40E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4C9C975-037A-B8C9-A78F-3BFFE9E9CF56}"/>
              </a:ext>
            </a:extLst>
          </p:cNvPr>
          <p:cNvSpPr>
            <a:spLocks noGrp="1"/>
          </p:cNvSpPr>
          <p:nvPr>
            <p:ph type="subTitle" idx="1"/>
          </p:nvPr>
        </p:nvSpPr>
        <p:spPr>
          <a:xfrm>
            <a:off x="0" y="71919"/>
            <a:ext cx="12192000" cy="6863137"/>
          </a:xfrm>
        </p:spPr>
        <p:txBody>
          <a:bodyPr>
            <a:normAutofit/>
          </a:bodyPr>
          <a:lstStyle/>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Based on the residence, the family can be divided into three types: </a:t>
            </a:r>
          </a:p>
          <a:p>
            <a:pPr marL="514350" indent="-514350" algn="just">
              <a:lnSpc>
                <a:spcPct val="150000"/>
              </a:lnSpc>
              <a:spcBef>
                <a:spcPts val="0"/>
              </a:spcBef>
              <a:buAutoNum type="arabicPeriod"/>
            </a:pPr>
            <a:r>
              <a:rPr lang="en-US" sz="3200" b="1" dirty="0">
                <a:latin typeface="Times New Roman" panose="02020603050405020304" pitchFamily="18" charset="0"/>
                <a:cs typeface="Times New Roman" panose="02020603050405020304" pitchFamily="18" charset="0"/>
              </a:rPr>
              <a:t>Patrilocal: </a:t>
            </a:r>
            <a:r>
              <a:rPr lang="en-US" sz="3200" dirty="0">
                <a:latin typeface="Times New Roman" panose="02020603050405020304" pitchFamily="18" charset="0"/>
                <a:cs typeface="Times New Roman" panose="02020603050405020304" pitchFamily="18" charset="0"/>
              </a:rPr>
              <a:t>Married couple lives in husband’s family. </a:t>
            </a: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2. Matrilocal: </a:t>
            </a:r>
            <a:r>
              <a:rPr lang="en-US" sz="3200" dirty="0">
                <a:latin typeface="Times New Roman" panose="02020603050405020304" pitchFamily="18" charset="0"/>
                <a:cs typeface="Times New Roman" panose="02020603050405020304" pitchFamily="18" charset="0"/>
              </a:rPr>
              <a:t>Married couple lives in wife’s family. </a:t>
            </a: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3. Neolocal: </a:t>
            </a:r>
            <a:r>
              <a:rPr lang="en-US" sz="3200" dirty="0">
                <a:latin typeface="Times New Roman" panose="02020603050405020304" pitchFamily="18" charset="0"/>
                <a:cs typeface="Times New Roman" panose="02020603050405020304" pitchFamily="18" charset="0"/>
              </a:rPr>
              <a:t>Married couple lives either in parent’s family or community. </a:t>
            </a:r>
          </a:p>
        </p:txBody>
      </p:sp>
      <p:pic>
        <p:nvPicPr>
          <p:cNvPr id="2" name="Picture 1" descr="A logo of a university&#10;&#10;Description automatically generated">
            <a:extLst>
              <a:ext uri="{FF2B5EF4-FFF2-40B4-BE49-F238E27FC236}">
                <a16:creationId xmlns:a16="http://schemas.microsoft.com/office/drawing/2014/main" id="{1AE3DCF5-1193-731F-992D-11D3279AA5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42564841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4D040-BF24-FDAE-7CD5-BA269969D72D}"/>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014723AB-2ECA-2C1F-F976-787F3003D70B}"/>
              </a:ext>
            </a:extLst>
          </p:cNvPr>
          <p:cNvSpPr>
            <a:spLocks noGrp="1"/>
          </p:cNvSpPr>
          <p:nvPr>
            <p:ph type="subTitle" idx="1"/>
          </p:nvPr>
        </p:nvSpPr>
        <p:spPr>
          <a:xfrm>
            <a:off x="0" y="71919"/>
            <a:ext cx="12192000" cy="6863137"/>
          </a:xfrm>
        </p:spPr>
        <p:txBody>
          <a:bodyPr>
            <a:normAutofit lnSpcReduction="10000"/>
          </a:bodyPr>
          <a:lstStyle/>
          <a:p>
            <a:pPr algn="l">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l">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The family also can be divided into two forms based on authority: </a:t>
            </a:r>
          </a:p>
          <a:p>
            <a:pPr marL="514350" indent="-514350" algn="just">
              <a:lnSpc>
                <a:spcPct val="150000"/>
              </a:lnSpc>
              <a:spcBef>
                <a:spcPts val="0"/>
              </a:spcBef>
              <a:buAutoNum type="arabicPeriod"/>
            </a:pPr>
            <a:r>
              <a:rPr lang="en-US" sz="3200" b="1" dirty="0">
                <a:latin typeface="Times New Roman" panose="02020603050405020304" pitchFamily="18" charset="0"/>
                <a:cs typeface="Times New Roman" panose="02020603050405020304" pitchFamily="18" charset="0"/>
              </a:rPr>
              <a:t>Matriarchal: </a:t>
            </a:r>
            <a:r>
              <a:rPr lang="en-US" sz="3200" dirty="0">
                <a:latin typeface="Times New Roman" panose="02020603050405020304" pitchFamily="18" charset="0"/>
                <a:cs typeface="Times New Roman" panose="02020603050405020304" pitchFamily="18" charset="0"/>
              </a:rPr>
              <a:t>In a matriarchal family, mother or elder women of the family-owned property and authority. </a:t>
            </a: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2. Patriarchal: </a:t>
            </a:r>
            <a:r>
              <a:rPr lang="en-US" sz="3200" dirty="0">
                <a:latin typeface="Times New Roman" panose="02020603050405020304" pitchFamily="18" charset="0"/>
                <a:cs typeface="Times New Roman" panose="02020603050405020304" pitchFamily="18" charset="0"/>
              </a:rPr>
              <a:t>It refers to the family-owned authority by men or men who control the family, and he also owns the property and can make decisions. </a:t>
            </a:r>
          </a:p>
          <a:p>
            <a:pPr algn="just">
              <a:lnSpc>
                <a:spcPct val="150000"/>
              </a:lnSpc>
              <a:spcBef>
                <a:spcPts val="0"/>
              </a:spcBef>
            </a:pP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E9821DFE-EE69-3E96-2F37-1A24873A2E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1194259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90F86-78D7-B61C-66CA-5E94C4C378AC}"/>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42011DC7-D392-ACB7-9AC3-6209F8BD04CF}"/>
              </a:ext>
            </a:extLst>
          </p:cNvPr>
          <p:cNvSpPr>
            <a:spLocks noGrp="1"/>
          </p:cNvSpPr>
          <p:nvPr>
            <p:ph type="subTitle" idx="1"/>
          </p:nvPr>
        </p:nvSpPr>
        <p:spPr>
          <a:xfrm>
            <a:off x="0" y="71919"/>
            <a:ext cx="12192000" cy="6863137"/>
          </a:xfrm>
        </p:spPr>
        <p:txBody>
          <a:bodyPr>
            <a:noAutofit/>
          </a:bodyPr>
          <a:lstStyle/>
          <a:p>
            <a:pPr algn="just">
              <a:lnSpc>
                <a:spcPct val="150000"/>
              </a:lnSpc>
              <a:spcBef>
                <a:spcPts val="0"/>
              </a:spcBef>
            </a:pPr>
            <a:endParaRPr lang="en-US" sz="2800" b="1"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sz="28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Functions of the Family</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Reproduction of child: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The essential function of the family is the reproduction of the child. Through the  family, a woman can give birth to a child. </a:t>
            </a:r>
          </a:p>
          <a:p>
            <a:pPr algn="just">
              <a:lnSpc>
                <a:spcPct val="150000"/>
              </a:lnSpc>
              <a:spcBef>
                <a:spcPts val="0"/>
              </a:spcBef>
            </a:pPr>
            <a:br>
              <a:rPr lang="en-US" sz="3200"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7A2C086F-164B-A989-B0D8-336CD65CB7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23494567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990974-6C29-5269-208A-8ABBD1FC9B35}"/>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BF9E490-17CB-5B3A-86A3-61C53727B456}"/>
              </a:ext>
            </a:extLst>
          </p:cNvPr>
          <p:cNvSpPr>
            <a:spLocks noGrp="1"/>
          </p:cNvSpPr>
          <p:nvPr>
            <p:ph type="subTitle" idx="1"/>
          </p:nvPr>
        </p:nvSpPr>
        <p:spPr>
          <a:xfrm>
            <a:off x="0" y="71919"/>
            <a:ext cx="12192000" cy="6863137"/>
          </a:xfrm>
        </p:spPr>
        <p:txBody>
          <a:bodyPr>
            <a:noAutofit/>
          </a:bodyPr>
          <a:lstStyle/>
          <a:p>
            <a:pPr algn="just">
              <a:lnSpc>
                <a:spcPct val="150000"/>
              </a:lnSpc>
              <a:spcBef>
                <a:spcPts val="0"/>
              </a:spcBef>
            </a:pPr>
            <a:endParaRPr lang="en-US" sz="28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sz="28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2800" dirty="0">
                <a:latin typeface="Times New Roman" panose="02020603050405020304" pitchFamily="18" charset="0"/>
                <a:cs typeface="Times New Roman" panose="02020603050405020304" pitchFamily="18" charset="0"/>
              </a:rPr>
              <a:t>• </a:t>
            </a:r>
            <a:r>
              <a:rPr lang="en-US" sz="2800" b="1" dirty="0">
                <a:latin typeface="Times New Roman" panose="02020603050405020304" pitchFamily="18" charset="0"/>
                <a:cs typeface="Times New Roman" panose="02020603050405020304" pitchFamily="18" charset="0"/>
              </a:rPr>
              <a:t>Socialization: </a:t>
            </a:r>
            <a:r>
              <a:rPr lang="en-US" sz="2800" dirty="0">
                <a:latin typeface="Times New Roman" panose="02020603050405020304" pitchFamily="18" charset="0"/>
                <a:cs typeface="Times New Roman" panose="02020603050405020304" pitchFamily="18" charset="0"/>
              </a:rPr>
              <a:t>Family is the primary agent of socialization. A child or an individual can be socialized through their family. Family is the primary place where a child can learn moral values, habits. A child also learns the languages from the family itself. </a:t>
            </a: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F6103514-DC1F-F86E-1CBA-500BD74444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31778625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FC4B9-3013-DCCE-7C8C-56CF0ADEE20A}"/>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64789F1-B6AB-8F9F-F6E5-390E0A698249}"/>
              </a:ext>
            </a:extLst>
          </p:cNvPr>
          <p:cNvSpPr>
            <a:spLocks noGrp="1"/>
          </p:cNvSpPr>
          <p:nvPr>
            <p:ph type="subTitle" idx="1"/>
          </p:nvPr>
        </p:nvSpPr>
        <p:spPr>
          <a:xfrm>
            <a:off x="0" y="71919"/>
            <a:ext cx="12192000" cy="6863137"/>
          </a:xfrm>
        </p:spPr>
        <p:txBody>
          <a:bodyPr>
            <a:normAutofit/>
          </a:bodyPr>
          <a:lstStyle/>
          <a:p>
            <a:endParaRPr lang="en-US" dirty="0"/>
          </a:p>
          <a:p>
            <a:endParaRPr lang="en-US" dirty="0"/>
          </a:p>
          <a:p>
            <a:pPr algn="just">
              <a:lnSpc>
                <a:spcPct val="150000"/>
              </a:lnSpc>
              <a:spcBef>
                <a:spcPts val="0"/>
              </a:spcBef>
            </a:pPr>
            <a:br>
              <a:rPr lang="en-US" dirty="0"/>
            </a:b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Transmission of culture: </a:t>
            </a:r>
            <a:r>
              <a:rPr lang="en-US" sz="3200" dirty="0">
                <a:latin typeface="Times New Roman" panose="02020603050405020304" pitchFamily="18" charset="0"/>
                <a:cs typeface="Times New Roman" panose="02020603050405020304" pitchFamily="18" charset="0"/>
              </a:rPr>
              <a:t>Transmission of culture is the critical function of the family. The culture of a clan/group culture can be transformed generation by generation within the family.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Personality development: </a:t>
            </a:r>
            <a:r>
              <a:rPr lang="en-US" sz="3200" dirty="0">
                <a:latin typeface="Times New Roman" panose="02020603050405020304" pitchFamily="18" charset="0"/>
                <a:cs typeface="Times New Roman" panose="02020603050405020304" pitchFamily="18" charset="0"/>
              </a:rPr>
              <a:t>A person can develop his or her personality from home. Parents, grandmother, grandfather, uncle, aunt, siblings, etc. all can help us to build character.</a:t>
            </a:r>
            <a:endParaRPr lang="en-US" sz="3200" dirty="0"/>
          </a:p>
        </p:txBody>
      </p:sp>
      <p:pic>
        <p:nvPicPr>
          <p:cNvPr id="2" name="Picture 1" descr="A logo of a university&#10;&#10;Description automatically generated">
            <a:extLst>
              <a:ext uri="{FF2B5EF4-FFF2-40B4-BE49-F238E27FC236}">
                <a16:creationId xmlns:a16="http://schemas.microsoft.com/office/drawing/2014/main" id="{8BAA9A24-C19E-44FB-A797-9FD4D762EF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9882105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9BAAB-DD47-32E5-286A-C94DC19A2F62}"/>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934D83F-8DBF-FA14-B4A5-572DE5E687ED}"/>
              </a:ext>
            </a:extLst>
          </p:cNvPr>
          <p:cNvSpPr>
            <a:spLocks noGrp="1"/>
          </p:cNvSpPr>
          <p:nvPr>
            <p:ph type="subTitle" idx="1"/>
          </p:nvPr>
        </p:nvSpPr>
        <p:spPr>
          <a:xfrm>
            <a:off x="0" y="71919"/>
            <a:ext cx="12192000" cy="6863137"/>
          </a:xfrm>
        </p:spPr>
        <p:txBody>
          <a:bodyPr>
            <a:normAutofit/>
          </a:bodyPr>
          <a:lstStyle/>
          <a:p>
            <a:pPr algn="just">
              <a:lnSpc>
                <a:spcPct val="150000"/>
              </a:lnSpc>
              <a:spcBef>
                <a:spcPts val="0"/>
              </a:spcBef>
            </a:pPr>
            <a:endParaRPr lang="en-US" sz="28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sz="2800" dirty="0">
              <a:latin typeface="Times New Roman" panose="02020603050405020304" pitchFamily="18" charset="0"/>
              <a:cs typeface="Times New Roman" panose="02020603050405020304" pitchFamily="18" charset="0"/>
            </a:endParaRPr>
          </a:p>
          <a:p>
            <a:pPr algn="just">
              <a:lnSpc>
                <a:spcPct val="150000"/>
              </a:lnSpc>
              <a:spcBef>
                <a:spcPts val="0"/>
              </a:spcBef>
            </a:pP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a:t>
            </a:r>
            <a:r>
              <a:rPr lang="en-US" sz="2800" b="1" dirty="0">
                <a:latin typeface="Times New Roman" panose="02020603050405020304" pitchFamily="18" charset="0"/>
                <a:cs typeface="Times New Roman" panose="02020603050405020304" pitchFamily="18" charset="0"/>
              </a:rPr>
              <a:t>Social control: </a:t>
            </a:r>
            <a:r>
              <a:rPr lang="en-US" sz="2800" dirty="0">
                <a:latin typeface="Times New Roman" panose="02020603050405020304" pitchFamily="18" charset="0"/>
                <a:cs typeface="Times New Roman" panose="02020603050405020304" pitchFamily="18" charset="0"/>
              </a:rPr>
              <a:t>The head of the family or parents or elders can control the younger one or their children. </a:t>
            </a:r>
          </a:p>
          <a:p>
            <a:pPr algn="just">
              <a:lnSpc>
                <a:spcPct val="150000"/>
              </a:lnSpc>
              <a:spcBef>
                <a:spcPts val="0"/>
              </a:spcBef>
            </a:pPr>
            <a:r>
              <a:rPr lang="en-US" sz="2800" dirty="0">
                <a:latin typeface="Times New Roman" panose="02020603050405020304" pitchFamily="18" charset="0"/>
                <a:cs typeface="Times New Roman" panose="02020603050405020304" pitchFamily="18" charset="0"/>
              </a:rPr>
              <a:t>Gift or reward for good work and punishment for bad work also given. </a:t>
            </a:r>
          </a:p>
          <a:p>
            <a:pPr algn="just">
              <a:lnSpc>
                <a:spcPct val="150000"/>
              </a:lnSpc>
              <a:spcBef>
                <a:spcPts val="0"/>
              </a:spcBef>
            </a:pPr>
            <a:r>
              <a:rPr lang="en-US" sz="2800" dirty="0">
                <a:latin typeface="Times New Roman" panose="02020603050405020304" pitchFamily="18" charset="0"/>
                <a:cs typeface="Times New Roman" panose="02020603050405020304" pitchFamily="18" charset="0"/>
              </a:rPr>
              <a:t>Through this, society control as well as maintaining social order. </a:t>
            </a:r>
          </a:p>
          <a:p>
            <a:pPr algn="just">
              <a:lnSpc>
                <a:spcPct val="150000"/>
              </a:lnSpc>
              <a:spcBef>
                <a:spcPts val="0"/>
              </a:spcBef>
            </a:pPr>
            <a:r>
              <a:rPr lang="en-US" sz="2800" dirty="0">
                <a:latin typeface="Times New Roman" panose="02020603050405020304" pitchFamily="18" charset="0"/>
                <a:cs typeface="Times New Roman" panose="02020603050405020304" pitchFamily="18" charset="0"/>
              </a:rPr>
              <a:t>The sexual relationship also controls through the family, and it helps to keep the social order. </a:t>
            </a:r>
          </a:p>
        </p:txBody>
      </p:sp>
      <p:pic>
        <p:nvPicPr>
          <p:cNvPr id="2" name="Picture 1" descr="A logo of a university&#10;&#10;Description automatically generated">
            <a:extLst>
              <a:ext uri="{FF2B5EF4-FFF2-40B4-BE49-F238E27FC236}">
                <a16:creationId xmlns:a16="http://schemas.microsoft.com/office/drawing/2014/main" id="{B3F24297-8D48-69AF-3D57-1E77A1577C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1424752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50D94-B8AC-CE24-74F7-09C55D109DA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3CEBAE60-1199-EFCC-3C07-E6C91BDC28FF}"/>
              </a:ext>
            </a:extLst>
          </p:cNvPr>
          <p:cNvSpPr>
            <a:spLocks noGrp="1"/>
          </p:cNvSpPr>
          <p:nvPr>
            <p:ph type="subTitle" idx="1"/>
          </p:nvPr>
        </p:nvSpPr>
        <p:spPr>
          <a:xfrm>
            <a:off x="0" y="71919"/>
            <a:ext cx="12192000" cy="6863137"/>
          </a:xfrm>
        </p:spPr>
        <p:txBody>
          <a:bodyPr>
            <a:noAutofit/>
          </a:bodyPr>
          <a:lstStyle/>
          <a:p>
            <a:pPr algn="l">
              <a:lnSpc>
                <a:spcPct val="150000"/>
              </a:lnSpc>
            </a:pPr>
            <a:r>
              <a:rPr lang="en-US" sz="3200" b="1" dirty="0">
                <a:latin typeface="Times New Roman" panose="02020603050405020304" pitchFamily="18" charset="0"/>
                <a:cs typeface="Times New Roman" panose="02020603050405020304" pitchFamily="18" charset="0"/>
              </a:rPr>
              <a:t>Outline </a:t>
            </a:r>
          </a:p>
          <a:p>
            <a:pPr marL="457200" indent="-457200" algn="l">
              <a:lnSpc>
                <a:spcPct val="150000"/>
              </a:lnSpc>
              <a:spcBef>
                <a:spcPts val="0"/>
              </a:spcBef>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Introduction</a:t>
            </a:r>
          </a:p>
          <a:p>
            <a:pPr marL="457200" indent="-457200" algn="l">
              <a:lnSpc>
                <a:spcPct val="150000"/>
              </a:lnSpc>
              <a:spcBef>
                <a:spcPts val="0"/>
              </a:spcBef>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Family</a:t>
            </a:r>
          </a:p>
          <a:p>
            <a:pPr marL="457200" indent="-457200" algn="l">
              <a:lnSpc>
                <a:spcPct val="150000"/>
              </a:lnSpc>
              <a:spcBef>
                <a:spcPts val="0"/>
              </a:spcBef>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Meaning and Definition</a:t>
            </a:r>
          </a:p>
          <a:p>
            <a:pPr marL="457200" indent="-457200" algn="l">
              <a:lnSpc>
                <a:spcPct val="150000"/>
              </a:lnSpc>
              <a:spcBef>
                <a:spcPts val="0"/>
              </a:spcBef>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Characteristics</a:t>
            </a:r>
          </a:p>
          <a:p>
            <a:pPr marL="457200" indent="-457200" algn="l">
              <a:lnSpc>
                <a:spcPct val="150000"/>
              </a:lnSpc>
              <a:spcBef>
                <a:spcPts val="0"/>
              </a:spcBef>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Basic needs</a:t>
            </a:r>
          </a:p>
          <a:p>
            <a:pPr marL="457200" indent="-457200" algn="l">
              <a:lnSpc>
                <a:spcPct val="150000"/>
              </a:lnSpc>
              <a:spcBef>
                <a:spcPts val="0"/>
              </a:spcBef>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Types of the Family </a:t>
            </a:r>
          </a:p>
          <a:p>
            <a:pPr marL="457200" indent="-457200" algn="l">
              <a:lnSpc>
                <a:spcPct val="150000"/>
              </a:lnSpc>
              <a:spcBef>
                <a:spcPts val="0"/>
              </a:spcBef>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Function of family</a:t>
            </a:r>
            <a:br>
              <a:rPr lang="en-US" sz="2800"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F1D1E1AA-31AB-F47F-DC51-510556F427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10677280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F9DF6E-0878-B9B6-4222-3A37BA255D3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2995DB4-C1D3-0CD3-A422-6F6B6F67FC48}"/>
              </a:ext>
            </a:extLst>
          </p:cNvPr>
          <p:cNvSpPr>
            <a:spLocks noGrp="1"/>
          </p:cNvSpPr>
          <p:nvPr>
            <p:ph type="subTitle" idx="1"/>
          </p:nvPr>
        </p:nvSpPr>
        <p:spPr>
          <a:xfrm>
            <a:off x="0" y="71919"/>
            <a:ext cx="12192000" cy="6863137"/>
          </a:xfrm>
        </p:spPr>
        <p:txBody>
          <a:bodyPr>
            <a:normAutofit/>
          </a:bodyPr>
          <a:lstStyle/>
          <a:p>
            <a:pPr algn="just">
              <a:lnSpc>
                <a:spcPct val="150000"/>
              </a:lnSpc>
              <a:spcBef>
                <a:spcPts val="0"/>
              </a:spcBef>
            </a:pPr>
            <a:endParaRPr lang="en-US" sz="28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sz="28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MacIver </a:t>
            </a:r>
            <a:r>
              <a:rPr lang="en-US" sz="3200" dirty="0">
                <a:latin typeface="Times New Roman" panose="02020603050405020304" pitchFamily="18" charset="0"/>
                <a:cs typeface="Times New Roman" panose="02020603050405020304" pitchFamily="18" charset="0"/>
              </a:rPr>
              <a:t>discussed two types of family functions: one is an essential function, and the other is a non-essential function. The essential functions inclined with sexual needs, reproduction of children, and a provision of a home. These are the primary functions of the family.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Secondly, non-essential functions comprise economic, educational, religious, recreational functions. </a:t>
            </a:r>
          </a:p>
        </p:txBody>
      </p:sp>
      <p:pic>
        <p:nvPicPr>
          <p:cNvPr id="2" name="Picture 1" descr="A logo of a university&#10;&#10;Description automatically generated">
            <a:extLst>
              <a:ext uri="{FF2B5EF4-FFF2-40B4-BE49-F238E27FC236}">
                <a16:creationId xmlns:a16="http://schemas.microsoft.com/office/drawing/2014/main" id="{90836D82-55FB-6284-C5B1-ADC9212D8F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20164571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E14BC6-0B7D-D840-4E24-7189C9B0271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C0E918C-085E-9404-4832-063321270CED}"/>
              </a:ext>
            </a:extLst>
          </p:cNvPr>
          <p:cNvSpPr>
            <a:spLocks noGrp="1"/>
          </p:cNvSpPr>
          <p:nvPr>
            <p:ph type="subTitle" idx="1"/>
          </p:nvPr>
        </p:nvSpPr>
        <p:spPr>
          <a:xfrm>
            <a:off x="0" y="71919"/>
            <a:ext cx="12192000" cy="6863137"/>
          </a:xfrm>
        </p:spPr>
        <p:txBody>
          <a:bodyPr/>
          <a:lstStyle/>
          <a:p>
            <a:pPr algn="just">
              <a:lnSpc>
                <a:spcPct val="150000"/>
              </a:lnSpc>
              <a:spcBef>
                <a:spcPts val="0"/>
              </a:spcBef>
            </a:pPr>
            <a:endParaRPr lang="en-US"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Difference between Family and Household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Family: </a:t>
            </a:r>
            <a:r>
              <a:rPr lang="en-US" sz="3200" dirty="0">
                <a:latin typeface="Times New Roman" panose="02020603050405020304" pitchFamily="18" charset="0"/>
                <a:cs typeface="Times New Roman" panose="02020603050405020304" pitchFamily="18" charset="0"/>
              </a:rPr>
              <a:t>Family is a married, civil-partnered or cohabiting couple with or without children, or a lone parent, with at-least one child, who live in the same address. </a:t>
            </a:r>
          </a:p>
        </p:txBody>
      </p:sp>
      <p:pic>
        <p:nvPicPr>
          <p:cNvPr id="2" name="Picture 1" descr="A logo of a university&#10;&#10;Description automatically generated">
            <a:extLst>
              <a:ext uri="{FF2B5EF4-FFF2-40B4-BE49-F238E27FC236}">
                <a16:creationId xmlns:a16="http://schemas.microsoft.com/office/drawing/2014/main" id="{FC43034E-C7B8-6B07-7A26-D3F05350FB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33578703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CF81F9-3E56-F703-21D6-E91B1384C77D}"/>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E74CEA6-829C-99B1-BB3F-A5224276E2AE}"/>
              </a:ext>
            </a:extLst>
          </p:cNvPr>
          <p:cNvSpPr>
            <a:spLocks noGrp="1"/>
          </p:cNvSpPr>
          <p:nvPr>
            <p:ph type="subTitle" idx="1"/>
          </p:nvPr>
        </p:nvSpPr>
        <p:spPr>
          <a:xfrm>
            <a:off x="0" y="71919"/>
            <a:ext cx="12192000" cy="6863137"/>
          </a:xfrm>
        </p:spPr>
        <p:txBody>
          <a:bodyPr>
            <a:normAutofit/>
          </a:bodyPr>
          <a:lstStyle/>
          <a:p>
            <a:pPr algn="l">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l">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Household</a:t>
            </a:r>
            <a:r>
              <a:rPr lang="en-US" sz="3200" b="1">
                <a:latin typeface="Times New Roman" panose="02020603050405020304" pitchFamily="18" charset="0"/>
                <a:cs typeface="Times New Roman" panose="02020603050405020304" pitchFamily="18" charset="0"/>
              </a:rPr>
              <a:t>: </a:t>
            </a:r>
          </a:p>
          <a:p>
            <a:pPr algn="just">
              <a:lnSpc>
                <a:spcPct val="150000"/>
              </a:lnSpc>
              <a:spcBef>
                <a:spcPts val="0"/>
              </a:spcBef>
            </a:pPr>
            <a:r>
              <a:rPr lang="en-US" sz="3200">
                <a:latin typeface="Times New Roman" panose="02020603050405020304" pitchFamily="18" charset="0"/>
                <a:cs typeface="Times New Roman" panose="02020603050405020304" pitchFamily="18" charset="0"/>
              </a:rPr>
              <a:t>A </a:t>
            </a:r>
            <a:r>
              <a:rPr lang="en-US" sz="3200" dirty="0">
                <a:latin typeface="Times New Roman" panose="02020603050405020304" pitchFamily="18" charset="0"/>
                <a:cs typeface="Times New Roman" panose="02020603050405020304" pitchFamily="18" charset="0"/>
              </a:rPr>
              <a:t>household is one person living alone, or a group of people (not necessarily related) living at the same address who share cooking facilities and share a living room, sitting room or dining area. </a:t>
            </a: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57322A9F-354E-37FA-591B-D82D4EFBE8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515912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AAB63-D42D-173E-FC3C-693A12B02F9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6555500-39AB-44AF-F034-480412F07513}"/>
              </a:ext>
            </a:extLst>
          </p:cNvPr>
          <p:cNvSpPr>
            <a:spLocks noGrp="1"/>
          </p:cNvSpPr>
          <p:nvPr>
            <p:ph type="subTitle" idx="1"/>
          </p:nvPr>
        </p:nvSpPr>
        <p:spPr>
          <a:xfrm>
            <a:off x="0" y="71919"/>
            <a:ext cx="12192000" cy="6863137"/>
          </a:xfrm>
        </p:spPr>
        <p:txBody>
          <a:bodyPr>
            <a:normAutofit/>
          </a:bodyPr>
          <a:lstStyle/>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b="1" dirty="0">
                <a:latin typeface="Times New Roman" panose="02020603050405020304" pitchFamily="18" charset="0"/>
                <a:cs typeface="Times New Roman" panose="02020603050405020304" pitchFamily="18" charset="0"/>
              </a:rPr>
              <a:t>INTRODUCTION</a:t>
            </a:r>
            <a:r>
              <a:rPr lang="en-US" sz="3200" dirty="0">
                <a:latin typeface="Times New Roman" panose="02020603050405020304" pitchFamily="18" charset="0"/>
                <a:cs typeface="Times New Roman" panose="02020603050405020304" pitchFamily="18" charset="0"/>
              </a:rPr>
              <a:t>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Family is an essential and primary social institution of society.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A family is a basic unit or group of people to bind together through blood or marriage.</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 It is the institution where an individual lives life from birth to death.  </a:t>
            </a:r>
          </a:p>
        </p:txBody>
      </p:sp>
      <p:pic>
        <p:nvPicPr>
          <p:cNvPr id="2" name="Picture 1" descr="A logo of a university&#10;&#10;Description automatically generated">
            <a:extLst>
              <a:ext uri="{FF2B5EF4-FFF2-40B4-BE49-F238E27FC236}">
                <a16:creationId xmlns:a16="http://schemas.microsoft.com/office/drawing/2014/main" id="{6DE8F48D-C676-A7F2-62F3-4BC14A4D0A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930349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7A3390-6BC9-4D3E-A971-E38E7C67FEA9}"/>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AD23788D-B70B-43DF-25C8-4DFD82A2C5F6}"/>
              </a:ext>
            </a:extLst>
          </p:cNvPr>
          <p:cNvSpPr>
            <a:spLocks noGrp="1"/>
          </p:cNvSpPr>
          <p:nvPr>
            <p:ph type="subTitle" idx="1"/>
          </p:nvPr>
        </p:nvSpPr>
        <p:spPr>
          <a:xfrm>
            <a:off x="0" y="71919"/>
            <a:ext cx="12192000" cy="6863137"/>
          </a:xfrm>
        </p:spPr>
        <p:txBody>
          <a:bodyPr>
            <a:normAutofit/>
          </a:bodyPr>
          <a:lstStyle/>
          <a:p>
            <a:pPr algn="just">
              <a:lnSpc>
                <a:spcPct val="150000"/>
              </a:lnSpc>
              <a:spcBef>
                <a:spcPts val="0"/>
              </a:spcBef>
            </a:pPr>
            <a:endParaRPr lang="en-US" sz="28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sz="28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Marriage is an institution that is socially recognized, and they have sexual relationships with one another.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Marriage is a universal social institution or complex of social norms that sanction a man and woman’s relationship and binds them in a mutual commitments and rights system essential to family life’s functioning </a:t>
            </a:r>
          </a:p>
        </p:txBody>
      </p:sp>
      <p:pic>
        <p:nvPicPr>
          <p:cNvPr id="2" name="Picture 1" descr="A logo of a university&#10;&#10;Description automatically generated">
            <a:extLst>
              <a:ext uri="{FF2B5EF4-FFF2-40B4-BE49-F238E27FC236}">
                <a16:creationId xmlns:a16="http://schemas.microsoft.com/office/drawing/2014/main" id="{60B75164-263E-456E-2144-B49D6744AD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2136923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30A47-A0B9-4898-3416-3EC7CCBED29F}"/>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5A4ADD01-5958-A290-3FCD-E3339E0DA867}"/>
              </a:ext>
            </a:extLst>
          </p:cNvPr>
          <p:cNvSpPr>
            <a:spLocks noGrp="1"/>
          </p:cNvSpPr>
          <p:nvPr>
            <p:ph type="subTitle" idx="1"/>
          </p:nvPr>
        </p:nvSpPr>
        <p:spPr>
          <a:xfrm>
            <a:off x="0" y="71919"/>
            <a:ext cx="12192000" cy="6863137"/>
          </a:xfrm>
        </p:spPr>
        <p:txBody>
          <a:bodyPr>
            <a:normAutofit/>
          </a:bodyPr>
          <a:lstStyle/>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AM Shah used the word family in a different sense—</a:t>
            </a:r>
          </a:p>
          <a:p>
            <a:pPr marL="514350" indent="-514350" algn="just">
              <a:lnSpc>
                <a:spcPct val="150000"/>
              </a:lnSpc>
              <a:spcBef>
                <a:spcPts val="0"/>
              </a:spcBef>
              <a:buAutoNum type="arabicParenBoth"/>
            </a:pPr>
            <a:r>
              <a:rPr lang="en-US" sz="3200" dirty="0">
                <a:latin typeface="Times New Roman" panose="02020603050405020304" pitchFamily="18" charset="0"/>
                <a:cs typeface="Times New Roman" panose="02020603050405020304" pitchFamily="18" charset="0"/>
              </a:rPr>
              <a:t>Household, where the family members are living in one house.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(2) Parents with children or parents without children. </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(3) People who are related by blood and affinity. </a:t>
            </a:r>
          </a:p>
        </p:txBody>
      </p:sp>
      <p:pic>
        <p:nvPicPr>
          <p:cNvPr id="2" name="Picture 1" descr="A logo of a university&#10;&#10;Description automatically generated">
            <a:extLst>
              <a:ext uri="{FF2B5EF4-FFF2-40B4-BE49-F238E27FC236}">
                <a16:creationId xmlns:a16="http://schemas.microsoft.com/office/drawing/2014/main" id="{9E64D329-CCAC-236B-CCE8-8BB301699B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235081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6FB548-34D2-E018-79F6-1CDBA5D66E1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5BCCD343-7796-2B0E-3628-91D839AA8C21}"/>
              </a:ext>
            </a:extLst>
          </p:cNvPr>
          <p:cNvSpPr>
            <a:spLocks noGrp="1"/>
          </p:cNvSpPr>
          <p:nvPr>
            <p:ph type="subTitle" idx="1"/>
          </p:nvPr>
        </p:nvSpPr>
        <p:spPr>
          <a:xfrm>
            <a:off x="0" y="71919"/>
            <a:ext cx="12192000" cy="6863137"/>
          </a:xfrm>
        </p:spPr>
        <p:txBody>
          <a:bodyPr>
            <a:normAutofit fontScale="85000" lnSpcReduction="20000"/>
          </a:bodyPr>
          <a:lstStyle/>
          <a:p>
            <a:pPr algn="just">
              <a:lnSpc>
                <a:spcPct val="17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7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70000"/>
              </a:lnSpc>
              <a:spcBef>
                <a:spcPts val="0"/>
              </a:spcBef>
            </a:pPr>
            <a:endParaRPr lang="en-US" sz="3200" dirty="0">
              <a:latin typeface="Times New Roman" panose="02020603050405020304" pitchFamily="18" charset="0"/>
              <a:cs typeface="Times New Roman" panose="02020603050405020304" pitchFamily="18" charset="0"/>
            </a:endParaRPr>
          </a:p>
          <a:p>
            <a:pPr algn="l">
              <a:lnSpc>
                <a:spcPct val="170000"/>
              </a:lnSpc>
              <a:spcBef>
                <a:spcPts val="0"/>
              </a:spcBef>
            </a:pPr>
            <a:r>
              <a:rPr lang="en-US" sz="4000" b="1" dirty="0">
                <a:latin typeface="Times New Roman" panose="02020603050405020304" pitchFamily="18" charset="0"/>
                <a:cs typeface="Times New Roman" panose="02020603050405020304" pitchFamily="18" charset="0"/>
              </a:rPr>
              <a:t>FAMILY</a:t>
            </a:r>
          </a:p>
          <a:p>
            <a:pPr algn="just">
              <a:lnSpc>
                <a:spcPct val="170000"/>
              </a:lnSpc>
              <a:spcBef>
                <a:spcPts val="0"/>
              </a:spcBef>
            </a:pPr>
            <a:r>
              <a:rPr lang="en-US" sz="4000" b="1" dirty="0">
                <a:latin typeface="Times New Roman" panose="02020603050405020304" pitchFamily="18" charset="0"/>
                <a:cs typeface="Times New Roman" panose="02020603050405020304" pitchFamily="18" charset="0"/>
              </a:rPr>
              <a:t>Meaning and Definition of Family </a:t>
            </a:r>
            <a:r>
              <a:rPr lang="en-US" sz="4000" dirty="0">
                <a:latin typeface="Times New Roman" panose="02020603050405020304" pitchFamily="18" charset="0"/>
                <a:cs typeface="Times New Roman" panose="02020603050405020304" pitchFamily="18" charset="0"/>
              </a:rPr>
              <a:t>Etymologically the term ‘family’ originated from the Latin word ‘famulus’. </a:t>
            </a:r>
          </a:p>
          <a:p>
            <a:pPr algn="just">
              <a:lnSpc>
                <a:spcPct val="170000"/>
              </a:lnSpc>
              <a:spcBef>
                <a:spcPts val="0"/>
              </a:spcBef>
            </a:pPr>
            <a:r>
              <a:rPr lang="en-US" sz="4000" dirty="0">
                <a:latin typeface="Times New Roman" panose="02020603050405020304" pitchFamily="18" charset="0"/>
                <a:cs typeface="Times New Roman" panose="02020603050405020304" pitchFamily="18" charset="0"/>
              </a:rPr>
              <a:t>It means a servant. Family refers to a basic kinship system, a biologically related group, or blood relations. It includes adopted children too. </a:t>
            </a:r>
          </a:p>
          <a:p>
            <a:pPr algn="just">
              <a:lnSpc>
                <a:spcPct val="170000"/>
              </a:lnSpc>
              <a:spcBef>
                <a:spcPts val="0"/>
              </a:spcBef>
            </a:pP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3FC65243-CE13-3D00-CF6F-ADC28FBAB3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3228545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E50C9-263F-F73F-8B80-0B909F00DBE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34684F35-5ED3-DE25-A0F8-762F1C14820F}"/>
              </a:ext>
            </a:extLst>
          </p:cNvPr>
          <p:cNvSpPr>
            <a:spLocks noGrp="1"/>
          </p:cNvSpPr>
          <p:nvPr>
            <p:ph type="subTitle" idx="1"/>
          </p:nvPr>
        </p:nvSpPr>
        <p:spPr>
          <a:xfrm>
            <a:off x="0" y="71919"/>
            <a:ext cx="12192000" cy="6863137"/>
          </a:xfrm>
        </p:spPr>
        <p:txBody>
          <a:bodyPr>
            <a:normAutofit/>
          </a:bodyPr>
          <a:lstStyle/>
          <a:p>
            <a:pPr algn="just">
              <a:lnSpc>
                <a:spcPct val="17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70000"/>
              </a:lnSpc>
              <a:spcBef>
                <a:spcPts val="0"/>
              </a:spcBef>
            </a:pPr>
            <a:endParaRPr lang="en-US" sz="3200" dirty="0">
              <a:latin typeface="Times New Roman" panose="02020603050405020304" pitchFamily="18" charset="0"/>
              <a:cs typeface="Times New Roman" panose="02020603050405020304" pitchFamily="18" charset="0"/>
            </a:endParaRPr>
          </a:p>
          <a:p>
            <a:pPr algn="just">
              <a:lnSpc>
                <a:spcPct val="170000"/>
              </a:lnSpc>
              <a:spcBef>
                <a:spcPts val="0"/>
              </a:spcBef>
            </a:pPr>
            <a:r>
              <a:rPr lang="en-US" sz="3200" dirty="0">
                <a:latin typeface="Times New Roman" panose="02020603050405020304" pitchFamily="18" charset="0"/>
                <a:cs typeface="Times New Roman" panose="02020603050405020304" pitchFamily="18" charset="0"/>
              </a:rPr>
              <a:t>According to </a:t>
            </a:r>
            <a:r>
              <a:rPr lang="en-US" sz="3200" b="1" dirty="0">
                <a:latin typeface="Times New Roman" panose="02020603050405020304" pitchFamily="18" charset="0"/>
                <a:cs typeface="Times New Roman" panose="02020603050405020304" pitchFamily="18" charset="0"/>
              </a:rPr>
              <a:t>MacIver </a:t>
            </a:r>
            <a:r>
              <a:rPr lang="en-US" sz="3200" dirty="0">
                <a:latin typeface="Times New Roman" panose="02020603050405020304" pitchFamily="18" charset="0"/>
                <a:cs typeface="Times New Roman" panose="02020603050405020304" pitchFamily="18" charset="0"/>
              </a:rPr>
              <a:t>and </a:t>
            </a:r>
            <a:r>
              <a:rPr lang="en-US" sz="3200" b="1" dirty="0">
                <a:latin typeface="Times New Roman" panose="02020603050405020304" pitchFamily="18" charset="0"/>
                <a:cs typeface="Times New Roman" panose="02020603050405020304" pitchFamily="18" charset="0"/>
              </a:rPr>
              <a:t>Page, </a:t>
            </a:r>
            <a:r>
              <a:rPr lang="en-US" sz="3200" dirty="0">
                <a:latin typeface="Times New Roman" panose="02020603050405020304" pitchFamily="18" charset="0"/>
                <a:cs typeface="Times New Roman" panose="02020603050405020304" pitchFamily="18" charset="0"/>
              </a:rPr>
              <a:t>“Family is a group defined by a sex relationship sufficiently precise and enduring to provide for the procreation and upbringing of children.” </a:t>
            </a:r>
          </a:p>
          <a:p>
            <a:pPr algn="just">
              <a:lnSpc>
                <a:spcPct val="170000"/>
              </a:lnSpc>
              <a:spcBef>
                <a:spcPts val="0"/>
              </a:spcBef>
            </a:pP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2AF97A4F-4517-4DFC-DADE-372C9B311B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1047363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A643B7-E4BD-EBF0-CC92-22F140F05292}"/>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DBCF47F-6555-F16E-B941-C6075653428D}"/>
              </a:ext>
            </a:extLst>
          </p:cNvPr>
          <p:cNvSpPr>
            <a:spLocks noGrp="1"/>
          </p:cNvSpPr>
          <p:nvPr>
            <p:ph type="subTitle" idx="1"/>
          </p:nvPr>
        </p:nvSpPr>
        <p:spPr>
          <a:xfrm>
            <a:off x="0" y="71919"/>
            <a:ext cx="12192000" cy="6863137"/>
          </a:xfrm>
        </p:spPr>
        <p:txBody>
          <a:bodyPr>
            <a:normAutofit/>
          </a:bodyPr>
          <a:lstStyle/>
          <a:p>
            <a:pPr algn="l">
              <a:lnSpc>
                <a:spcPct val="150000"/>
              </a:lnSpc>
            </a:pPr>
            <a:endParaRPr lang="en-US" sz="3200" dirty="0">
              <a:latin typeface="Times New Roman" panose="02020603050405020304" pitchFamily="18" charset="0"/>
              <a:cs typeface="Times New Roman" panose="02020603050405020304" pitchFamily="18" charset="0"/>
            </a:endParaRPr>
          </a:p>
          <a:p>
            <a:pPr algn="l">
              <a:lnSpc>
                <a:spcPct val="150000"/>
              </a:lnSpc>
            </a:pPr>
            <a:endParaRPr lang="en-US" sz="3200" dirty="0">
              <a:latin typeface="Times New Roman" panose="02020603050405020304" pitchFamily="18" charset="0"/>
              <a:cs typeface="Times New Roman" panose="02020603050405020304" pitchFamily="18" charset="0"/>
            </a:endParaRPr>
          </a:p>
          <a:p>
            <a:pPr algn="l">
              <a:lnSpc>
                <a:spcPct val="150000"/>
              </a:lnSpc>
              <a:spcBef>
                <a:spcPts val="0"/>
              </a:spcBef>
            </a:pPr>
            <a:r>
              <a:rPr lang="en-US" sz="3200" b="1" dirty="0">
                <a:latin typeface="Times New Roman" panose="02020603050405020304" pitchFamily="18" charset="0"/>
                <a:cs typeface="Times New Roman" panose="02020603050405020304" pitchFamily="18" charset="0"/>
              </a:rPr>
              <a:t>Eliott </a:t>
            </a:r>
            <a:r>
              <a:rPr lang="en-US" sz="3200" dirty="0">
                <a:latin typeface="Times New Roman" panose="02020603050405020304" pitchFamily="18" charset="0"/>
                <a:cs typeface="Times New Roman" panose="02020603050405020304" pitchFamily="18" charset="0"/>
              </a:rPr>
              <a:t>and </a:t>
            </a:r>
            <a:r>
              <a:rPr lang="en-US" sz="3200" b="1" dirty="0">
                <a:latin typeface="Times New Roman" panose="02020603050405020304" pitchFamily="18" charset="0"/>
                <a:cs typeface="Times New Roman" panose="02020603050405020304" pitchFamily="18" charset="0"/>
              </a:rPr>
              <a:t>Merril </a:t>
            </a:r>
            <a:r>
              <a:rPr lang="en-US" sz="3200" dirty="0">
                <a:latin typeface="Times New Roman" panose="02020603050405020304" pitchFamily="18" charset="0"/>
                <a:cs typeface="Times New Roman" panose="02020603050405020304" pitchFamily="18" charset="0"/>
              </a:rPr>
              <a:t>stated, “Family is the biological, social unit composed of husband, wife, and children. </a:t>
            </a: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D5C0673C-8B2C-BBA6-D0DF-A6EB65428D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894" y="71919"/>
            <a:ext cx="1348105" cy="965771"/>
          </a:xfrm>
          <a:prstGeom prst="rect">
            <a:avLst/>
          </a:prstGeom>
        </p:spPr>
      </p:pic>
    </p:spTree>
    <p:extLst>
      <p:ext uri="{BB962C8B-B14F-4D97-AF65-F5344CB8AC3E}">
        <p14:creationId xmlns:p14="http://schemas.microsoft.com/office/powerpoint/2010/main" val="2811579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239</TotalTime>
  <Words>1575</Words>
  <Application>Microsoft Office PowerPoint</Application>
  <PresentationFormat>Widescreen</PresentationFormat>
  <Paragraphs>149</Paragraphs>
  <Slides>32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Calibri</vt:lpstr>
      <vt:lpstr>Calibri Light</vt:lpstr>
      <vt:lpstr>MyriadPro-Bold</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Salih Ahmed</dc:creator>
  <cp:lastModifiedBy>Salih Ahmed</cp:lastModifiedBy>
  <cp:revision>6</cp:revision>
  <dcterms:created xsi:type="dcterms:W3CDTF">2025-09-13T20:38:58Z</dcterms:created>
  <dcterms:modified xsi:type="dcterms:W3CDTF">2025-10-19T17:38:48Z</dcterms:modified>
</cp:coreProperties>
</file>