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2" r:id="rId3"/>
    <p:sldId id="343" r:id="rId4"/>
    <p:sldId id="344" r:id="rId5"/>
    <p:sldId id="345" r:id="rId6"/>
    <p:sldId id="346" r:id="rId7"/>
    <p:sldId id="347" r:id="rId8"/>
    <p:sldId id="348" r:id="rId9"/>
    <p:sldId id="380" r:id="rId10"/>
    <p:sldId id="349" r:id="rId11"/>
    <p:sldId id="381" r:id="rId12"/>
    <p:sldId id="350" r:id="rId13"/>
    <p:sldId id="382" r:id="rId14"/>
    <p:sldId id="351" r:id="rId15"/>
    <p:sldId id="383" r:id="rId16"/>
    <p:sldId id="352" r:id="rId17"/>
    <p:sldId id="353" r:id="rId18"/>
    <p:sldId id="384" r:id="rId19"/>
    <p:sldId id="385" r:id="rId20"/>
    <p:sldId id="386" r:id="rId21"/>
    <p:sldId id="354" r:id="rId22"/>
    <p:sldId id="387" r:id="rId23"/>
    <p:sldId id="388" r:id="rId24"/>
    <p:sldId id="410" r:id="rId25"/>
    <p:sldId id="389" r:id="rId26"/>
    <p:sldId id="411" r:id="rId27"/>
    <p:sldId id="390" r:id="rId28"/>
    <p:sldId id="391" r:id="rId29"/>
    <p:sldId id="392" r:id="rId30"/>
    <p:sldId id="393" r:id="rId31"/>
    <p:sldId id="394" r:id="rId32"/>
    <p:sldId id="395" r:id="rId33"/>
    <p:sldId id="396" r:id="rId34"/>
    <p:sldId id="397" r:id="rId35"/>
    <p:sldId id="398" r:id="rId36"/>
    <p:sldId id="399" r:id="rId37"/>
    <p:sldId id="412" r:id="rId38"/>
    <p:sldId id="400" r:id="rId39"/>
    <p:sldId id="413" r:id="rId40"/>
    <p:sldId id="401" r:id="rId41"/>
    <p:sldId id="402" r:id="rId42"/>
    <p:sldId id="414" r:id="rId43"/>
    <p:sldId id="406" r:id="rId44"/>
    <p:sldId id="407" r:id="rId45"/>
    <p:sldId id="408" r:id="rId46"/>
    <p:sldId id="415" r:id="rId47"/>
    <p:sldId id="409" r:id="rId48"/>
    <p:sldId id="341"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9641F-EB1B-B41D-8B2C-1FC619E715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FEA6FB-656A-3A9D-C447-5F26D76CB9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1CD77D-E4C5-4E64-A03E-7A3A39BA4600}"/>
              </a:ext>
            </a:extLst>
          </p:cNvPr>
          <p:cNvSpPr>
            <a:spLocks noGrp="1"/>
          </p:cNvSpPr>
          <p:nvPr>
            <p:ph type="dt" sz="half" idx="10"/>
          </p:nvPr>
        </p:nvSpPr>
        <p:spPr/>
        <p:txBody>
          <a:bodyPr/>
          <a:lstStyle/>
          <a:p>
            <a:fld id="{2C36A373-13ED-4407-A490-3FA56FD2E397}" type="datetimeFigureOut">
              <a:rPr lang="en-US" smtClean="0"/>
              <a:t>10/23/2025</a:t>
            </a:fld>
            <a:endParaRPr lang="en-US"/>
          </a:p>
        </p:txBody>
      </p:sp>
      <p:sp>
        <p:nvSpPr>
          <p:cNvPr id="5" name="Footer Placeholder 4">
            <a:extLst>
              <a:ext uri="{FF2B5EF4-FFF2-40B4-BE49-F238E27FC236}">
                <a16:creationId xmlns:a16="http://schemas.microsoft.com/office/drawing/2014/main" id="{D44AA969-AE1A-F653-A93C-0F7CB60CE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2C5CA-5598-93AA-C350-423C364FFD55}"/>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435526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ED475-93AB-30C0-FDD4-2900DB460B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7415BA-C67C-2BB9-1402-6774CB60E2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157FD-2970-EA15-9461-3E28D33D9BE6}"/>
              </a:ext>
            </a:extLst>
          </p:cNvPr>
          <p:cNvSpPr>
            <a:spLocks noGrp="1"/>
          </p:cNvSpPr>
          <p:nvPr>
            <p:ph type="dt" sz="half" idx="10"/>
          </p:nvPr>
        </p:nvSpPr>
        <p:spPr/>
        <p:txBody>
          <a:bodyPr/>
          <a:lstStyle/>
          <a:p>
            <a:fld id="{2C36A373-13ED-4407-A490-3FA56FD2E397}" type="datetimeFigureOut">
              <a:rPr lang="en-US" smtClean="0"/>
              <a:t>10/23/2025</a:t>
            </a:fld>
            <a:endParaRPr lang="en-US"/>
          </a:p>
        </p:txBody>
      </p:sp>
      <p:sp>
        <p:nvSpPr>
          <p:cNvPr id="5" name="Footer Placeholder 4">
            <a:extLst>
              <a:ext uri="{FF2B5EF4-FFF2-40B4-BE49-F238E27FC236}">
                <a16:creationId xmlns:a16="http://schemas.microsoft.com/office/drawing/2014/main" id="{8DD054EA-7EC9-1770-F587-25EF21951B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BD8ACC-45EB-3083-870A-94F53365D179}"/>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024277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7774B3-0424-3797-6CAF-915E161236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21DDAE-8311-B645-EA43-8F0F21584A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329E1-86C9-DB6B-00B0-F34E6FDC7428}"/>
              </a:ext>
            </a:extLst>
          </p:cNvPr>
          <p:cNvSpPr>
            <a:spLocks noGrp="1"/>
          </p:cNvSpPr>
          <p:nvPr>
            <p:ph type="dt" sz="half" idx="10"/>
          </p:nvPr>
        </p:nvSpPr>
        <p:spPr/>
        <p:txBody>
          <a:bodyPr/>
          <a:lstStyle/>
          <a:p>
            <a:fld id="{2C36A373-13ED-4407-A490-3FA56FD2E397}" type="datetimeFigureOut">
              <a:rPr lang="en-US" smtClean="0"/>
              <a:t>10/23/2025</a:t>
            </a:fld>
            <a:endParaRPr lang="en-US"/>
          </a:p>
        </p:txBody>
      </p:sp>
      <p:sp>
        <p:nvSpPr>
          <p:cNvPr id="5" name="Footer Placeholder 4">
            <a:extLst>
              <a:ext uri="{FF2B5EF4-FFF2-40B4-BE49-F238E27FC236}">
                <a16:creationId xmlns:a16="http://schemas.microsoft.com/office/drawing/2014/main" id="{E1C300E3-2AC8-A723-9761-59096280B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987448-29F8-F364-4C3A-9EB0A87A84CC}"/>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382853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BC67C-BB88-227C-8430-04E34F1F6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4E110-7BDC-7B8F-5634-0DA4262200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7F3C6-E1AC-252A-1C64-416208F8B23E}"/>
              </a:ext>
            </a:extLst>
          </p:cNvPr>
          <p:cNvSpPr>
            <a:spLocks noGrp="1"/>
          </p:cNvSpPr>
          <p:nvPr>
            <p:ph type="dt" sz="half" idx="10"/>
          </p:nvPr>
        </p:nvSpPr>
        <p:spPr/>
        <p:txBody>
          <a:bodyPr/>
          <a:lstStyle/>
          <a:p>
            <a:fld id="{2C36A373-13ED-4407-A490-3FA56FD2E397}" type="datetimeFigureOut">
              <a:rPr lang="en-US" smtClean="0"/>
              <a:t>10/23/2025</a:t>
            </a:fld>
            <a:endParaRPr lang="en-US"/>
          </a:p>
        </p:txBody>
      </p:sp>
      <p:sp>
        <p:nvSpPr>
          <p:cNvPr id="5" name="Footer Placeholder 4">
            <a:extLst>
              <a:ext uri="{FF2B5EF4-FFF2-40B4-BE49-F238E27FC236}">
                <a16:creationId xmlns:a16="http://schemas.microsoft.com/office/drawing/2014/main" id="{78715738-6C8D-BA52-4D7F-AB9FF677BA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F1407-95D8-4274-FA95-D85B87EC148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861810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7B25B-F803-2E1D-3157-67EB0ADF6D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1F120B-E305-5188-0C03-CF7C5EAFCE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7817D4-908A-4593-9267-C52A40997542}"/>
              </a:ext>
            </a:extLst>
          </p:cNvPr>
          <p:cNvSpPr>
            <a:spLocks noGrp="1"/>
          </p:cNvSpPr>
          <p:nvPr>
            <p:ph type="dt" sz="half" idx="10"/>
          </p:nvPr>
        </p:nvSpPr>
        <p:spPr/>
        <p:txBody>
          <a:bodyPr/>
          <a:lstStyle/>
          <a:p>
            <a:fld id="{2C36A373-13ED-4407-A490-3FA56FD2E397}" type="datetimeFigureOut">
              <a:rPr lang="en-US" smtClean="0"/>
              <a:t>10/23/2025</a:t>
            </a:fld>
            <a:endParaRPr lang="en-US"/>
          </a:p>
        </p:txBody>
      </p:sp>
      <p:sp>
        <p:nvSpPr>
          <p:cNvPr id="5" name="Footer Placeholder 4">
            <a:extLst>
              <a:ext uri="{FF2B5EF4-FFF2-40B4-BE49-F238E27FC236}">
                <a16:creationId xmlns:a16="http://schemas.microsoft.com/office/drawing/2014/main" id="{0EA9DFD3-869E-FE29-7F73-818F7C593B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B0DD8-3256-F2F8-1FCC-02D44A24B3E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1697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FEBDC-8AC0-86E9-CDF3-E888793C67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CE5500-C82F-EFAC-22C7-2EAB21918C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A2DFA5-3ED1-6A92-D19A-CD985E916E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C3BFF7-7BC8-3983-44C6-0964235F0DD6}"/>
              </a:ext>
            </a:extLst>
          </p:cNvPr>
          <p:cNvSpPr>
            <a:spLocks noGrp="1"/>
          </p:cNvSpPr>
          <p:nvPr>
            <p:ph type="dt" sz="half" idx="10"/>
          </p:nvPr>
        </p:nvSpPr>
        <p:spPr/>
        <p:txBody>
          <a:bodyPr/>
          <a:lstStyle/>
          <a:p>
            <a:fld id="{2C36A373-13ED-4407-A490-3FA56FD2E397}" type="datetimeFigureOut">
              <a:rPr lang="en-US" smtClean="0"/>
              <a:t>10/23/2025</a:t>
            </a:fld>
            <a:endParaRPr lang="en-US"/>
          </a:p>
        </p:txBody>
      </p:sp>
      <p:sp>
        <p:nvSpPr>
          <p:cNvPr id="6" name="Footer Placeholder 5">
            <a:extLst>
              <a:ext uri="{FF2B5EF4-FFF2-40B4-BE49-F238E27FC236}">
                <a16:creationId xmlns:a16="http://schemas.microsoft.com/office/drawing/2014/main" id="{34E9D353-8838-E4B9-2A1E-7BC4B01839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64D7D-3C01-45AC-E4E4-2BB6F681A638}"/>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553508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AFAD-CFFC-30B3-17ED-313A92847E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1C2ED1-A224-D009-E89F-5B6CCF58E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8A7D6-F09B-9C6A-94D7-9CFB30DDC8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BCA825-5291-BC78-DF79-B676B5BD1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0ABB3B-8B6F-5F35-CA1B-CAC479C9C8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EFDD12-39E5-019F-C631-122F0F5B4719}"/>
              </a:ext>
            </a:extLst>
          </p:cNvPr>
          <p:cNvSpPr>
            <a:spLocks noGrp="1"/>
          </p:cNvSpPr>
          <p:nvPr>
            <p:ph type="dt" sz="half" idx="10"/>
          </p:nvPr>
        </p:nvSpPr>
        <p:spPr/>
        <p:txBody>
          <a:bodyPr/>
          <a:lstStyle/>
          <a:p>
            <a:fld id="{2C36A373-13ED-4407-A490-3FA56FD2E397}" type="datetimeFigureOut">
              <a:rPr lang="en-US" smtClean="0"/>
              <a:t>10/23/2025</a:t>
            </a:fld>
            <a:endParaRPr lang="en-US"/>
          </a:p>
        </p:txBody>
      </p:sp>
      <p:sp>
        <p:nvSpPr>
          <p:cNvPr id="8" name="Footer Placeholder 7">
            <a:extLst>
              <a:ext uri="{FF2B5EF4-FFF2-40B4-BE49-F238E27FC236}">
                <a16:creationId xmlns:a16="http://schemas.microsoft.com/office/drawing/2014/main" id="{35A46B8B-E124-3D7C-D1E8-52CCE10559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BF0021-BBA6-19CB-5FFD-6B35EE078BD0}"/>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85019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7D07-A6F4-8CE1-81F3-906B2A2B75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BEC114-4269-A975-39A3-4A4840D6BD30}"/>
              </a:ext>
            </a:extLst>
          </p:cNvPr>
          <p:cNvSpPr>
            <a:spLocks noGrp="1"/>
          </p:cNvSpPr>
          <p:nvPr>
            <p:ph type="dt" sz="half" idx="10"/>
          </p:nvPr>
        </p:nvSpPr>
        <p:spPr/>
        <p:txBody>
          <a:bodyPr/>
          <a:lstStyle/>
          <a:p>
            <a:fld id="{2C36A373-13ED-4407-A490-3FA56FD2E397}" type="datetimeFigureOut">
              <a:rPr lang="en-US" smtClean="0"/>
              <a:t>10/23/2025</a:t>
            </a:fld>
            <a:endParaRPr lang="en-US"/>
          </a:p>
        </p:txBody>
      </p:sp>
      <p:sp>
        <p:nvSpPr>
          <p:cNvPr id="4" name="Footer Placeholder 3">
            <a:extLst>
              <a:ext uri="{FF2B5EF4-FFF2-40B4-BE49-F238E27FC236}">
                <a16:creationId xmlns:a16="http://schemas.microsoft.com/office/drawing/2014/main" id="{A3D4A2F8-DE9C-1F3C-1FF4-03C1C7FDB6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AD90E3-3696-9A62-39D7-E5FD4806FD5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98181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01826D-C27F-4751-4B09-204177BF2836}"/>
              </a:ext>
            </a:extLst>
          </p:cNvPr>
          <p:cNvSpPr>
            <a:spLocks noGrp="1"/>
          </p:cNvSpPr>
          <p:nvPr>
            <p:ph type="dt" sz="half" idx="10"/>
          </p:nvPr>
        </p:nvSpPr>
        <p:spPr/>
        <p:txBody>
          <a:bodyPr/>
          <a:lstStyle/>
          <a:p>
            <a:fld id="{2C36A373-13ED-4407-A490-3FA56FD2E397}" type="datetimeFigureOut">
              <a:rPr lang="en-US" smtClean="0"/>
              <a:t>10/23/2025</a:t>
            </a:fld>
            <a:endParaRPr lang="en-US"/>
          </a:p>
        </p:txBody>
      </p:sp>
      <p:sp>
        <p:nvSpPr>
          <p:cNvPr id="3" name="Footer Placeholder 2">
            <a:extLst>
              <a:ext uri="{FF2B5EF4-FFF2-40B4-BE49-F238E27FC236}">
                <a16:creationId xmlns:a16="http://schemas.microsoft.com/office/drawing/2014/main" id="{DE6640DC-0BB3-B780-4719-88018ABE7C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BE3BF4-3323-0CF5-B36A-439C2C1721A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413568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6BE2C-F56A-5456-D67F-78EA61C939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56408C-DD54-86D2-916A-FF1BFB3EBC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7BA7F7-F2DB-E718-79BB-B39467D5FB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AD6016-3308-B3B0-0B2D-452FC412432C}"/>
              </a:ext>
            </a:extLst>
          </p:cNvPr>
          <p:cNvSpPr>
            <a:spLocks noGrp="1"/>
          </p:cNvSpPr>
          <p:nvPr>
            <p:ph type="dt" sz="half" idx="10"/>
          </p:nvPr>
        </p:nvSpPr>
        <p:spPr/>
        <p:txBody>
          <a:bodyPr/>
          <a:lstStyle/>
          <a:p>
            <a:fld id="{2C36A373-13ED-4407-A490-3FA56FD2E397}" type="datetimeFigureOut">
              <a:rPr lang="en-US" smtClean="0"/>
              <a:t>10/23/2025</a:t>
            </a:fld>
            <a:endParaRPr lang="en-US"/>
          </a:p>
        </p:txBody>
      </p:sp>
      <p:sp>
        <p:nvSpPr>
          <p:cNvPr id="6" name="Footer Placeholder 5">
            <a:extLst>
              <a:ext uri="{FF2B5EF4-FFF2-40B4-BE49-F238E27FC236}">
                <a16:creationId xmlns:a16="http://schemas.microsoft.com/office/drawing/2014/main" id="{D6BF6A4B-7150-7AD3-C99C-6F7FA42B2E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4FB32D-1B89-03DC-F018-B36A61DB870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3559201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9B2F-8752-E636-201C-40F8293C5F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1F6C6C-4C1A-137C-521E-10F8AF8E00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CD66A8-5243-8C4B-E076-D4853D0989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A965E5-52B1-B22D-3607-F7FB7E02A729}"/>
              </a:ext>
            </a:extLst>
          </p:cNvPr>
          <p:cNvSpPr>
            <a:spLocks noGrp="1"/>
          </p:cNvSpPr>
          <p:nvPr>
            <p:ph type="dt" sz="half" idx="10"/>
          </p:nvPr>
        </p:nvSpPr>
        <p:spPr/>
        <p:txBody>
          <a:bodyPr/>
          <a:lstStyle/>
          <a:p>
            <a:fld id="{2C36A373-13ED-4407-A490-3FA56FD2E397}" type="datetimeFigureOut">
              <a:rPr lang="en-US" smtClean="0"/>
              <a:t>10/23/2025</a:t>
            </a:fld>
            <a:endParaRPr lang="en-US"/>
          </a:p>
        </p:txBody>
      </p:sp>
      <p:sp>
        <p:nvSpPr>
          <p:cNvPr id="6" name="Footer Placeholder 5">
            <a:extLst>
              <a:ext uri="{FF2B5EF4-FFF2-40B4-BE49-F238E27FC236}">
                <a16:creationId xmlns:a16="http://schemas.microsoft.com/office/drawing/2014/main" id="{DE416BB3-2908-5139-B757-C09774DF3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286028-81F7-F221-DB41-78B83C3FE16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36868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3A72E-A7BA-70D5-01E8-FC7702668F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DC077-6B34-0A43-B97C-7FF6AB3A2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E54FB3-2F45-0A5A-4954-8829C096C7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6A373-13ED-4407-A490-3FA56FD2E397}" type="datetimeFigureOut">
              <a:rPr lang="en-US" smtClean="0"/>
              <a:t>10/23/2025</a:t>
            </a:fld>
            <a:endParaRPr lang="en-US"/>
          </a:p>
        </p:txBody>
      </p:sp>
      <p:sp>
        <p:nvSpPr>
          <p:cNvPr id="5" name="Footer Placeholder 4">
            <a:extLst>
              <a:ext uri="{FF2B5EF4-FFF2-40B4-BE49-F238E27FC236}">
                <a16:creationId xmlns:a16="http://schemas.microsoft.com/office/drawing/2014/main" id="{DD5C017B-EFCF-296B-236E-719F2643D0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19FC8F5-0E32-3909-8C14-500803EEA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A95E0-557E-43DA-B3A2-3854C004E11B}" type="slidenum">
              <a:rPr lang="en-US" smtClean="0"/>
              <a:t>‹#›</a:t>
            </a:fld>
            <a:endParaRPr lang="en-US"/>
          </a:p>
        </p:txBody>
      </p:sp>
    </p:spTree>
    <p:extLst>
      <p:ext uri="{BB962C8B-B14F-4D97-AF65-F5344CB8AC3E}">
        <p14:creationId xmlns:p14="http://schemas.microsoft.com/office/powerpoint/2010/main" val="402014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71919"/>
            <a:ext cx="12192000" cy="6863137"/>
          </a:xfrm>
        </p:spPr>
        <p:txBody>
          <a:bodyPr/>
          <a:lstStyle/>
          <a:p>
            <a:endParaRPr lang="en-US" dirty="0"/>
          </a:p>
          <a:p>
            <a:endParaRPr lang="en-US" dirty="0"/>
          </a:p>
          <a:p>
            <a:endParaRPr lang="en-US" dirty="0"/>
          </a:p>
          <a:p>
            <a:endParaRPr lang="en-US" dirty="0"/>
          </a:p>
          <a:p>
            <a:endParaRPr lang="en-US" dirty="0"/>
          </a:p>
          <a:p>
            <a:endParaRPr lang="en-US" dirty="0"/>
          </a:p>
          <a:p>
            <a:endParaRPr lang="en-US" dirty="0"/>
          </a:p>
          <a:p>
            <a:pPr>
              <a:lnSpc>
                <a:spcPct val="100000"/>
              </a:lnSpc>
              <a:spcAft>
                <a:spcPts val="600"/>
              </a:spcAft>
            </a:pPr>
            <a:r>
              <a:rPr lang="en-US" sz="3200" b="1" dirty="0"/>
              <a:t> Social changes  </a:t>
            </a:r>
          </a:p>
          <a:p>
            <a:pPr>
              <a:lnSpc>
                <a:spcPct val="100000"/>
              </a:lnSpc>
              <a:spcAft>
                <a:spcPts val="600"/>
              </a:spcAft>
            </a:pPr>
            <a:endParaRPr lang="en-US" sz="3200" b="1" dirty="0"/>
          </a:p>
          <a:p>
            <a:pPr>
              <a:lnSpc>
                <a:spcPct val="100000"/>
              </a:lnSpc>
              <a:spcAft>
                <a:spcPts val="600"/>
              </a:spcAft>
            </a:pPr>
            <a:r>
              <a:rPr lang="en-US" b="1" dirty="0"/>
              <a:t>Dr. Salih A Abdulla</a:t>
            </a:r>
            <a:br>
              <a:rPr lang="en-US" b="1" dirty="0"/>
            </a:br>
            <a:r>
              <a:rPr lang="en-US" b="1" dirty="0"/>
              <a:t>Geriatric and gerontology</a:t>
            </a:r>
            <a:br>
              <a:rPr lang="en-US" dirty="0"/>
            </a:br>
            <a:r>
              <a:rPr lang="en-US" dirty="0"/>
              <a:t>Fall Semester</a:t>
            </a:r>
            <a:br>
              <a:rPr lang="en-US" dirty="0"/>
            </a:br>
            <a:r>
              <a:rPr lang="en-US" dirty="0"/>
              <a:t>Week 6</a:t>
            </a:r>
            <a:br>
              <a:rPr lang="en-US" dirty="0"/>
            </a:br>
            <a:r>
              <a:rPr lang="en-US" dirty="0"/>
              <a:t>2025-2026</a:t>
            </a:r>
            <a:r>
              <a:rPr lang="en-US" sz="3200" dirty="0"/>
              <a:t> </a:t>
            </a:r>
            <a:endParaRPr lang="en-US" dirty="0"/>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35A64-9CD1-A0F7-4085-87A35EC6AE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713B8F-9FC5-56D5-23E2-03AEF87FCBE0}"/>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r>
              <a:rPr lang="en-US" sz="3200" b="1" dirty="0">
                <a:latin typeface="Times New Roman" panose="02020603050405020304" pitchFamily="18" charset="0"/>
                <a:cs typeface="Times New Roman" panose="02020603050405020304" pitchFamily="18" charset="0"/>
              </a:rPr>
              <a:t>3. Loneliness:</a:t>
            </a: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 Loneliness is the feeling of emotional isolation, being locked inside oneself and unable to obtain the warmth and comfort from others. Any loss that creates a deficit in intimacy and inner personal relationships can lead to loneliness </a:t>
            </a:r>
          </a:p>
          <a:p>
            <a:pPr marL="0" indent="0">
              <a:lnSpc>
                <a:spcPct val="115000"/>
              </a:lnSpc>
              <a:spcAft>
                <a:spcPts val="800"/>
              </a:spcAft>
              <a:buNone/>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marL="0" indent="0">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9E1B05A2-B25D-A690-F089-F75E603974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674955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C92AF-8A13-67DB-F0A1-0C8BAE963EB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D6F93E-CFC9-1EA3-44E4-289913CAB967}"/>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 With aging, children are grown and gone, friends and spouse may be deceased and others who could allay the loneliness may avoid the older individual because they find it difficult to accept the changes they see or to face the fact that they too will be old someday. Hearing and speech deficits can also foster loneliness</a:t>
            </a:r>
            <a:endParaRPr lang="en-US" sz="36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marL="0" indent="0">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5F86EC2A-CF92-7D7F-B620-7B4924E8C3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744138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83335-AE73-33A0-AD10-57F924688E6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0E8C68-9F75-CD87-C818-3E390A561AC6}"/>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4.Role change (role reversal):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Numerous role changes occur with the aging process, but the transitions expected by most elders are related to the work role and the role of spouse or partner. When a spouse is ill, the mate needs to take over functions for both, it is essential that someone be available to give reinforcement, encouragement, and relief</a:t>
            </a: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AE294E26-A019-2262-F1EB-1771E83C63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022216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4DF7D-BE2C-8436-1316-50618DC2176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6D154D-68A2-B0D6-5CF6-78155745BE37}"/>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b="1" dirty="0">
              <a:latin typeface="Times New Roman" panose="02020603050405020304" pitchFamily="18" charset="0"/>
              <a:cs typeface="Times New Roman" panose="02020603050405020304" pitchFamily="18" charset="0"/>
            </a:endParaRPr>
          </a:p>
          <a:p>
            <a:pPr marL="0" algn="just">
              <a:lnSpc>
                <a:spcPct val="160000"/>
              </a:lnSpc>
              <a:spcBef>
                <a:spcPts val="0"/>
              </a:spcBef>
              <a:buNone/>
            </a:pPr>
            <a:endParaRPr lang="en-US" dirty="0">
              <a:latin typeface="Times New Roman" panose="02020603050405020304" pitchFamily="18" charset="0"/>
              <a:cs typeface="Times New Roman" panose="02020603050405020304" pitchFamily="18" charset="0"/>
            </a:endParaRPr>
          </a:p>
          <a:p>
            <a:pPr marL="0" algn="just">
              <a:lnSpc>
                <a:spcPct val="160000"/>
              </a:lnSpc>
              <a:spcBef>
                <a:spcPts val="0"/>
              </a:spcBef>
              <a:buNone/>
            </a:pPr>
            <a:r>
              <a:rPr lang="en-US" sz="3200" dirty="0">
                <a:latin typeface="Times New Roman" panose="02020603050405020304" pitchFamily="18" charset="0"/>
                <a:cs typeface="Times New Roman" panose="02020603050405020304" pitchFamily="18" charset="0"/>
              </a:rPr>
              <a:t>• Another form of role reversal occurs in the parent child relationship in which the parent becomes increasingly dependent on the adult child for decision-making, financial support, and for physical care. The adult child then plays the role of parent </a:t>
            </a: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6F6683DD-1D45-A785-936F-3BD6375FA3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298942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4F301-0213-3ABD-2C50-2508914165A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5C4557-A4E4-E5C8-6F0E-9B4984ACE39C}"/>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5. Relocation: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Moving to another residence sometimes becomes an attractive option or even a necessity for older people after retirement or the death of a spouse or relative.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Older people may move when declining health uncovers a need for supervision or help with personal care. </a:t>
            </a: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A836369A-D960-1F34-57F4-15EA764C04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4160496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C3AE0-635E-B71A-2146-8C0A6CC62FD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189594-9C10-3FF6-CD73-5A3AB48C2EAC}"/>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Alternatively, a decision to relocate may be made simply because older people are looking for better weather, more companionship, a greater sense of safety and security, or closer proximity to a family member. In other instances, older people relocate to reduce costs or to establish a simpler lifestyle.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Usually, the move is from a larger to a smaller dwelling.</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0B08FA8D-A6EA-50C4-3CD0-5687729639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42175670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8C1DB-5767-AC7F-5D6F-EB43EB6773D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904241-B46E-DEFC-60B3-2F492FA6B375}"/>
              </a:ext>
            </a:extLst>
          </p:cNvPr>
          <p:cNvSpPr>
            <a:spLocks noGrp="1"/>
          </p:cNvSpPr>
          <p:nvPr>
            <p:ph idx="1"/>
          </p:nvPr>
        </p:nvSpPr>
        <p:spPr>
          <a:xfrm>
            <a:off x="0" y="0"/>
            <a:ext cx="12192000" cy="6858000"/>
          </a:xfrm>
        </p:spPr>
        <p:txBody>
          <a:bodyPr>
            <a:normAutofit/>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6. Multiple losses: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Aging is associated with major physical, psychological and sociologic losses as well as a reduced ability to adapt and compensate for stressors.</a:t>
            </a:r>
            <a:endParaRPr lang="en-US" sz="40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0FDC904C-B2F6-7935-A4CC-63FD83685F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983362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4BF20-12FD-6847-C244-FCF3B2D31F7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956316-C478-A4A0-93B5-C23FD5F62249}"/>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Elderly person experience many loss such as: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Loss of job (retirement)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Loss related to normal age-related changes</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Loss of significant person </a:t>
            </a: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DC59D65C-7178-6900-ED26-1EEA65754C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892360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A0940-93D0-4128-73D7-6749F154989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DEACF0-BD6F-B2DC-A9B0-2F3257D9FBCD}"/>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Limitations impose as a result of multiple chronic diseases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Loss of health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loss of friendships economic loss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loss of work role (retirement)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loss of spouse</a:t>
            </a: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98D17599-925E-3F46-D163-02CB0F574D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4182818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E6608-3491-12A0-C603-C4F41309299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524B39-1931-3FA9-8546-BD0AF7493949}"/>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Loss of meaning of life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Loss of power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Loss of self-esteem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Changes in personal appearance and sexual image </a:t>
            </a: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6691AE6F-F589-1C6E-3576-E5302D4F4F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375742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A5FD17-D41F-D0D6-05E1-74B9DA091DD5}"/>
              </a:ext>
            </a:extLst>
          </p:cNvPr>
          <p:cNvSpPr>
            <a:spLocks noGrp="1"/>
          </p:cNvSpPr>
          <p:nvPr>
            <p:ph idx="1"/>
          </p:nvPr>
        </p:nvSpPr>
        <p:spPr>
          <a:xfrm>
            <a:off x="0" y="0"/>
            <a:ext cx="12192000" cy="6858000"/>
          </a:xfrm>
        </p:spPr>
        <p:txBody>
          <a:bodyPr>
            <a:normAutofit fontScale="70000" lnSpcReduction="20000"/>
          </a:bodyPr>
          <a:lstStyle/>
          <a:p>
            <a:pPr>
              <a:lnSpc>
                <a:spcPct val="115000"/>
              </a:lnSpc>
              <a:spcAft>
                <a:spcPts val="800"/>
              </a:spcAft>
              <a:buNone/>
            </a:pPr>
            <a:r>
              <a:rPr lang="en-US" sz="3200" b="1" kern="100" dirty="0">
                <a:latin typeface="Times New Roman" panose="02020603050405020304" pitchFamily="18" charset="0"/>
                <a:ea typeface="Calibri" panose="020F0502020204030204" pitchFamily="34" charset="0"/>
                <a:cs typeface="Times New Roman" panose="02020603050405020304" pitchFamily="18" charset="0"/>
              </a:rPr>
              <a:t>LEARNING OBJECTIVES</a:t>
            </a:r>
          </a:p>
          <a:p>
            <a:pPr marL="0">
              <a:lnSpc>
                <a:spcPct val="170000"/>
              </a:lnSpc>
              <a:spcBef>
                <a:spcPts val="0"/>
              </a:spcBef>
            </a:pPr>
            <a:r>
              <a:rPr lang="en-US" sz="4100" kern="100" dirty="0">
                <a:latin typeface="Times New Roman" panose="02020603050405020304" pitchFamily="18" charset="0"/>
                <a:ea typeface="Calibri" panose="020F0502020204030204" pitchFamily="34" charset="0"/>
                <a:cs typeface="Times New Roman" panose="02020603050405020304" pitchFamily="18" charset="0"/>
              </a:rPr>
              <a:t> To introduce social changes</a:t>
            </a:r>
          </a:p>
          <a:p>
            <a:pPr marL="0">
              <a:lnSpc>
                <a:spcPct val="170000"/>
              </a:lnSpc>
              <a:spcBef>
                <a:spcPts val="0"/>
              </a:spcBef>
            </a:pPr>
            <a:r>
              <a:rPr lang="en-US" sz="4100" dirty="0">
                <a:latin typeface="Times New Roman" panose="02020603050405020304" pitchFamily="18" charset="0"/>
                <a:cs typeface="Times New Roman" panose="02020603050405020304" pitchFamily="18" charset="0"/>
              </a:rPr>
              <a:t>To understand the common social changes associated with aging</a:t>
            </a:r>
          </a:p>
          <a:p>
            <a:pPr marL="0">
              <a:lnSpc>
                <a:spcPct val="170000"/>
              </a:lnSpc>
              <a:spcBef>
                <a:spcPts val="0"/>
              </a:spcBef>
            </a:pPr>
            <a:r>
              <a:rPr lang="en-US" sz="4100" dirty="0">
                <a:latin typeface="Times New Roman" panose="02020603050405020304" pitchFamily="18" charset="0"/>
                <a:cs typeface="Times New Roman" panose="02020603050405020304" pitchFamily="18" charset="0"/>
              </a:rPr>
              <a:t> To identify Psychosocial problems</a:t>
            </a:r>
          </a:p>
          <a:p>
            <a:pPr marL="0">
              <a:lnSpc>
                <a:spcPct val="170000"/>
              </a:lnSpc>
              <a:spcBef>
                <a:spcPts val="0"/>
              </a:spcBef>
            </a:pPr>
            <a:r>
              <a:rPr lang="en-US" sz="4100" dirty="0">
                <a:latin typeface="Times New Roman" panose="02020603050405020304" pitchFamily="18" charset="0"/>
                <a:cs typeface="Times New Roman" panose="02020603050405020304" pitchFamily="18" charset="0"/>
              </a:rPr>
              <a:t>To determine Psychosocial challenges that face older adults</a:t>
            </a:r>
          </a:p>
          <a:p>
            <a:pPr marL="0">
              <a:lnSpc>
                <a:spcPct val="170000"/>
              </a:lnSpc>
              <a:spcBef>
                <a:spcPts val="0"/>
              </a:spcBef>
            </a:pPr>
            <a:r>
              <a:rPr lang="en-US" sz="4100" dirty="0">
                <a:latin typeface="Times New Roman" panose="02020603050405020304" pitchFamily="18" charset="0"/>
                <a:cs typeface="Times New Roman" panose="02020603050405020304" pitchFamily="18" charset="0"/>
              </a:rPr>
              <a:t>To describe Roles of the gerontological nurse to promote psychosocial adaptation </a:t>
            </a:r>
            <a:br>
              <a:rPr lang="en-US" sz="3200" dirty="0"/>
            </a:br>
            <a:r>
              <a:rPr lang="en-US" sz="3200" dirty="0">
                <a:latin typeface="Times New Roman" panose="02020603050405020304" pitchFamily="18" charset="0"/>
                <a:cs typeface="Times New Roman" panose="02020603050405020304" pitchFamily="18" charset="0"/>
              </a:rPr>
              <a:t> </a:t>
            </a:r>
            <a:br>
              <a:rPr lang="en-US" sz="3600" dirty="0"/>
            </a:br>
            <a:r>
              <a:rPr lang="en-US" sz="3600" dirty="0"/>
              <a:t> </a:t>
            </a:r>
            <a:br>
              <a:rPr lang="en-US" sz="3600" dirty="0"/>
            </a:br>
            <a:br>
              <a:rPr lang="en-US" sz="3600" dirty="0"/>
            </a:b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4B7BDECD-C9C9-AA78-B384-15A8D2A6DB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126165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4B551-3AF9-485D-60D3-5DC465FD61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A6BCE2-A6D6-B5F3-479A-8A8EC6E58686}"/>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Loss of home environment (relocation). All of these losses cause stress. Excessive stress can accelerate the aging process because it may lead to physical disease and may result in a grieving process or progress to depression.</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1AEF45DF-20A5-0EFE-087A-90AD4135E7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962300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0BF2D-0B52-4656-80DF-9588E1E824C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AEF30D-1C63-20BB-2004-627FD97D7995}"/>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Psychosocial problems include: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Poor adjustment to role change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Poor adjustment to lifestyle changes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Family relationship problems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Low self-esteem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Anxiety and depression</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88395CE6-A0B4-2A41-7695-567EFC2F1D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8190665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E152C-C583-41AF-4D42-5C64F5C4F9F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AC61BF-B7CF-54D3-5D8D-61AF59BEF4F2}"/>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Aggressive behavior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Loneliness and isolation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Problems with sexuality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Elderly abuse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Withdrawing and having a negative attitude toward life in general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607A0FDB-74E8-8499-6E47-BFFD28B5EB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1232414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09EE7-F7DF-0067-95CD-A2D0B393248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152D7D-95B1-B5E8-2107-36CCC23B0F9C}"/>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Psychosocial challenges that face older adults: </a:t>
            </a:r>
            <a:r>
              <a:rPr lang="en-US" sz="3200" dirty="0">
                <a:latin typeface="Times New Roman" panose="02020603050405020304" pitchFamily="18" charset="0"/>
                <a:cs typeface="Times New Roman" panose="02020603050405020304" pitchFamily="18" charset="0"/>
              </a:rPr>
              <a:t>Individuals face a variety of psychosocial challenges as they age, which can have an impact on their quality of life and well-being.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These difficulties can result from a variety of factors, such as changes in physical health, social relationships, &amp; life circumstances.</a:t>
            </a: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4B59783E-0120-8011-C540-4A61F499FF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41271431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147CC-A9AF-1D57-993F-793C579F54E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156E3A-3A36-6831-8676-6FC7185D6FB4}"/>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Psychosocial challenges in older adults can have a negative impact on their overall quality of life and well-being.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Addressing these issues through social support, healthcare, &amp; community resources can improve outcomes &amp; promote healthy ageing</a:t>
            </a:r>
            <a:r>
              <a:rPr lang="en-US" sz="3200" b="1" dirty="0">
                <a:latin typeface="Times New Roman" panose="02020603050405020304" pitchFamily="18" charset="0"/>
                <a:cs typeface="Times New Roman" panose="02020603050405020304" pitchFamily="18" charset="0"/>
              </a:rPr>
              <a:t>.</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C59E624D-3745-CBAC-A9BE-03FF8BB439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648090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A9D04-294E-21CC-3332-F22200009AD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E465D3-22F3-39C8-71BB-9B69D6B20739}"/>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The following are some common psychosocial challenges that face older adults: </a:t>
            </a:r>
          </a:p>
          <a:p>
            <a:pPr marL="0" algn="just">
              <a:lnSpc>
                <a:spcPct val="150000"/>
              </a:lnSpc>
              <a:spcBef>
                <a:spcPts val="0"/>
              </a:spcBef>
              <a:buNone/>
            </a:pPr>
            <a:r>
              <a:rPr lang="en-US" sz="3200" b="1" u="sng" dirty="0">
                <a:latin typeface="Times New Roman" panose="02020603050405020304" pitchFamily="18" charset="0"/>
                <a:cs typeface="Times New Roman" panose="02020603050405020304" pitchFamily="18" charset="0"/>
              </a:rPr>
              <a:t>Social isolation and loneliness</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Because of changes in their social network, such as the loss of friends and family members, retirement, or decreased mobility, older adults may experience social isolation and loneliness. </a:t>
            </a: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888FD1D0-D03B-A804-DC33-1CE54A73B3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8800393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CE582-7AC6-CBD4-148C-8A835962F76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B5E7FE-1C00-0050-AD6F-4C7960F79606}"/>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This can result in feelings of sadness, anxiety, &amp; depression, as well as a negative impact on their physical health.</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A92EE42A-8D71-D429-CE45-D3D62618BE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6501899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2BA71-CC2F-914C-12CD-38E18638383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F1AB9C-8994-4244-C063-BE3D82D0A0D7}"/>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r>
              <a:rPr lang="en-US" b="1" u="sng" dirty="0"/>
              <a:t>Concerns about health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Older adults may have a variety of physical health issues, such as chronic diseases, physical impairments, &amp; cognitive decline. </a:t>
            </a: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These health issues can limit their ability to participate in activities they enjoy, as well as have an impact on their mental health.</a:t>
            </a: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82120DE3-90AC-1F45-C44A-D498C14891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7142074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AF9F6-F105-DC98-ED22-6CDECE20ADA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B54E6-7796-B2C4-2A7F-672A4BD10C0E}"/>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b="1" dirty="0"/>
          </a:p>
          <a:p>
            <a:pPr marL="0" algn="just">
              <a:lnSpc>
                <a:spcPct val="150000"/>
              </a:lnSpc>
              <a:spcBef>
                <a:spcPts val="0"/>
              </a:spcBef>
              <a:buNone/>
            </a:pPr>
            <a:endParaRPr lang="en-US" b="1" dirty="0"/>
          </a:p>
          <a:p>
            <a:pPr marL="0" algn="just">
              <a:lnSpc>
                <a:spcPct val="150000"/>
              </a:lnSpc>
              <a:spcBef>
                <a:spcPts val="0"/>
              </a:spcBef>
              <a:buNone/>
            </a:pPr>
            <a:r>
              <a:rPr lang="en-US" b="1" u="sng" dirty="0"/>
              <a:t>Ageism</a:t>
            </a:r>
            <a:r>
              <a:rPr lang="en-US" b="1" dirty="0"/>
              <a: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Older adults may face age-based discrimination and stereotypes, affecting their sense of self-worth &amp; limiting their opportunities for social and professional engagement. </a:t>
            </a: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3C40F2BB-E4EE-616B-59E9-1C85088D76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7322488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4D272-C2C3-0370-E8D3-1EF86493709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0F2966-DDFF-9075-E57B-A3631BE0CCC0}"/>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Changes in living arrangements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As they get older, they may need to make changes in their living arrangements, such as moving to a retirement community, or relocating to be closer to family members.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These changes can be stressful &amp; difficult, affecting their sense of independence and control.</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32F7BD7A-EF10-8713-6434-8817AD1747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004814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6DA49-4AFC-1923-B267-FEE9914EC62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0F4E18-DDEC-AED4-C90B-436EA16FA2C5}"/>
              </a:ext>
            </a:extLst>
          </p:cNvPr>
          <p:cNvSpPr>
            <a:spLocks noGrp="1"/>
          </p:cNvSpPr>
          <p:nvPr>
            <p:ph idx="1"/>
          </p:nvPr>
        </p:nvSpPr>
        <p:spPr>
          <a:xfrm>
            <a:off x="0" y="0"/>
            <a:ext cx="12192000" cy="6858000"/>
          </a:xfrm>
        </p:spPr>
        <p:txBody>
          <a:bodyPr>
            <a:normAutofit/>
          </a:bodyPr>
          <a:lstStyle/>
          <a:p>
            <a:pPr>
              <a:lnSpc>
                <a:spcPct val="115000"/>
              </a:lnSpc>
              <a:spcAft>
                <a:spcPts val="800"/>
              </a:spcAft>
              <a:buNone/>
            </a:pPr>
            <a:r>
              <a:rPr lang="en-US" sz="3600" b="1" kern="100" dirty="0">
                <a:latin typeface="Times New Roman" panose="02020603050405020304" pitchFamily="18" charset="0"/>
                <a:ea typeface="Calibri" panose="020F0502020204030204" pitchFamily="34" charset="0"/>
                <a:cs typeface="Times New Roman" panose="02020603050405020304" pitchFamily="18" charset="0"/>
              </a:rPr>
              <a:t>Outline</a:t>
            </a:r>
          </a:p>
          <a:p>
            <a:pPr>
              <a:lnSpc>
                <a:spcPct val="115000"/>
              </a:lnSpc>
              <a:spcAft>
                <a:spcPts val="800"/>
              </a:spcAft>
            </a:pPr>
            <a:r>
              <a:rPr lang="en-US" sz="3600" kern="100" dirty="0">
                <a:latin typeface="Times New Roman" panose="02020603050405020304" pitchFamily="18" charset="0"/>
                <a:ea typeface="Calibri" panose="020F0502020204030204" pitchFamily="34" charset="0"/>
                <a:cs typeface="Times New Roman" panose="02020603050405020304" pitchFamily="18" charset="0"/>
              </a:rPr>
              <a:t> Introduction</a:t>
            </a:r>
          </a:p>
          <a:p>
            <a:pPr>
              <a:lnSpc>
                <a:spcPct val="115000"/>
              </a:lnSpc>
              <a:spcAft>
                <a:spcPts val="800"/>
              </a:spcAft>
            </a:pPr>
            <a:r>
              <a:rPr lang="en-US" sz="3600" dirty="0">
                <a:latin typeface="Times New Roman" panose="02020603050405020304" pitchFamily="18" charset="0"/>
                <a:cs typeface="Times New Roman" panose="02020603050405020304" pitchFamily="18" charset="0"/>
              </a:rPr>
              <a:t> Common social changes associated with aging</a:t>
            </a:r>
          </a:p>
          <a:p>
            <a:pPr>
              <a:lnSpc>
                <a:spcPct val="115000"/>
              </a:lnSpc>
              <a:spcAft>
                <a:spcPts val="800"/>
              </a:spcAft>
            </a:pPr>
            <a:r>
              <a:rPr lang="en-US" sz="3600" dirty="0">
                <a:latin typeface="Times New Roman" panose="02020603050405020304" pitchFamily="18" charset="0"/>
                <a:cs typeface="Times New Roman" panose="02020603050405020304" pitchFamily="18" charset="0"/>
              </a:rPr>
              <a:t> Psychosocial problems</a:t>
            </a:r>
          </a:p>
          <a:p>
            <a:pPr>
              <a:lnSpc>
                <a:spcPct val="115000"/>
              </a:lnSpc>
              <a:spcAft>
                <a:spcPts val="800"/>
              </a:spcAft>
            </a:pPr>
            <a:r>
              <a:rPr lang="en-US" sz="3600" dirty="0">
                <a:latin typeface="Times New Roman" panose="02020603050405020304" pitchFamily="18" charset="0"/>
                <a:cs typeface="Times New Roman" panose="02020603050405020304" pitchFamily="18" charset="0"/>
              </a:rPr>
              <a:t>Psychosocial challenges that face older adults</a:t>
            </a:r>
          </a:p>
          <a:p>
            <a:pPr>
              <a:lnSpc>
                <a:spcPct val="115000"/>
              </a:lnSpc>
              <a:spcAft>
                <a:spcPts val="800"/>
              </a:spcAft>
            </a:pPr>
            <a:r>
              <a:rPr lang="en-US" sz="3600" dirty="0">
                <a:latin typeface="Times New Roman" panose="02020603050405020304" pitchFamily="18" charset="0"/>
                <a:cs typeface="Times New Roman" panose="02020603050405020304" pitchFamily="18" charset="0"/>
              </a:rPr>
              <a:t>Role of the gerontological nurse to promote psychosocial adaptation </a:t>
            </a:r>
            <a:br>
              <a:rPr lang="en-US" sz="3600" dirty="0"/>
            </a:b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0DED7FC5-A9B5-389F-EFF5-9B040C029A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6644661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A1EA0-4691-FBBE-A4E6-F1AAF7EC1C3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7A58D2-865B-9680-FD56-0D2C825CA1BA}"/>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Caregiving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Older adults may be called upon to provide care for a spouse, partner, or family member.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This can be a stressful and difficult role, affecting their physical &amp; mental health.</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BBACBEDA-6D27-CA37-6DA9-C54788EFAA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2238949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A9ECF-8329-C8DD-2CFE-3471D894D94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1B9DD4-E81C-1E65-5CD7-1935B521F439}"/>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Role of the gerontological nurse to promote psychosocial adaptation: </a:t>
            </a:r>
          </a:p>
          <a:p>
            <a:pPr marL="285750" indent="-514350" algn="just">
              <a:lnSpc>
                <a:spcPct val="150000"/>
              </a:lnSpc>
              <a:spcBef>
                <a:spcPts val="0"/>
              </a:spcBef>
              <a:buAutoNum type="arabicParenR"/>
            </a:pPr>
            <a:r>
              <a:rPr lang="en-US" sz="3200" dirty="0">
                <a:latin typeface="Times New Roman" panose="02020603050405020304" pitchFamily="18" charset="0"/>
                <a:cs typeface="Times New Roman" panose="02020603050405020304" pitchFamily="18" charset="0"/>
              </a:rPr>
              <a:t>The psychosocial assessment is an essential component of the overall health assessment; an accurate psychosocial assessment depends on the development of a trusting relationship between the elderly and the nurse.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It requires more time to perform than a physical assessment.</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74FF192C-0F8B-A8ED-8236-8970A55FA4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5622689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F4EE6-626E-1CDE-FFE5-8C1D3608240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2A1F04-EFA5-1BB4-46F0-A7FB99C9F8DC}"/>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2) Nursing interventions to increase self-esteem: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Develop a trusting relationship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Treat the person with dignity and respect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Allow sufficient time for the performance of daily activities of self-care • Encourage verbalization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Practice active listening</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ADCD9A4C-48E8-FEB1-29A2-EBDAC30020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1046125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16673-2DC0-0BF2-F3C6-79C70F71A5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E923C0-022D-39F9-24D6-932F97C93A92}"/>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Encourage the use of positive self-statements rather than praise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Give positive reinforcement for progress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Use reminiscence therapy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Be alert for opportunities to include the elderly in decision making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Use verbal and nonverbal communication techniques that convey positive feelings toward the elderly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Encourage socialization</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E2A38E82-E925-57C7-D831-723B7EE312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1979910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CB014-8D4E-BE54-B34D-5EC240A4975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3022FE-8474-279C-E408-C37E8C30968B}"/>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3) Nursing interventions that foster positive personality traits in elderly are: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Accept the elderly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•Identify the positive characteristic of each elderly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Encourage verbalization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Reward positive behavior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Avoid a judgmental attitude</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49B034C6-A470-29CF-4E79-C3B646ED1A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1528625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8BA38-F5F5-CC91-B53F-A72B094F3A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C389DB-2D98-FF47-4F87-9A1157C0B365}"/>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b="1" dirty="0"/>
              <a:t>4) Nursing interventions to enhance mental alertness: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Allow the client to do as many tasks for himself as possible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Encourage use of the mind in problem solving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Encourage use of numbers and calculations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Encourage creative activities ( e.g., painting, storytelling)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Encourage the discovery of new talents and abilities</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D6128A0F-1E6C-85F7-4D91-5069E932D7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7954174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16288-CCAF-10DF-A4BE-9000E3C300B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48CABF-74FF-2D5B-751A-E2BCB905AE6A}"/>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5) Nursing interventions when caring for a client with a short-term memory loss: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Identify yourself each time there is an interaction with the client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Give instructions in simple, direct terms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Repeat instructions several times</a:t>
            </a: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799C8B81-EFCD-FAE9-D3BF-9F4AAF996C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729748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F2189-497F-D71C-4E63-21FE206142E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0C89FA-8E64-8803-6470-CB0F98D6982C}"/>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Explain everything that is happening, even if the client does not seem to understand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Perform only one activity at a time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Report any sudden confusion</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9B3FC4C5-CA5F-AD77-D2BE-63ECB96E59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9996471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8CFC6-84FC-98AE-C66C-4B9EAA70C75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BF57F2-B9E7-991A-3C4B-30F7451E9840}"/>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6) Nursing interventions when teaching an older person new information:</a:t>
            </a:r>
            <a:r>
              <a:rPr lang="en-US" sz="3200" dirty="0">
                <a:latin typeface="Times New Roman" panose="02020603050405020304" pitchFamily="18" charset="0"/>
                <a:cs typeface="Times New Roman" panose="02020603050405020304" pitchFamily="18" charset="0"/>
              </a:rPr>
              <a: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Assess current knowledge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Evaluate for any visual or hearing deficit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Determine the person's ability to learn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Identify any language barrier</a:t>
            </a: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0FB35BBE-5BC7-DB9B-78E9-27A3F7E640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4032641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5004B-3025-5090-F837-26A7C025173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8458EE-E3EB-14B1-AF9E-D0F194C617AE}"/>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Begin by reviewing familiar information and then move to new information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Teach the spouse or family member as well as the elderly person if possible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Allow time for feedback to evaluate knowledge</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92C22288-F364-9592-B9EA-82CAF36ED7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264717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0081B-C6E2-D0BE-2D31-A4F137C093F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1FA443-9541-BE77-5234-51B1DDE1654A}"/>
              </a:ext>
            </a:extLst>
          </p:cNvPr>
          <p:cNvSpPr>
            <a:spLocks noGrp="1"/>
          </p:cNvSpPr>
          <p:nvPr>
            <p:ph idx="1"/>
          </p:nvPr>
        </p:nvSpPr>
        <p:spPr>
          <a:xfrm>
            <a:off x="0" y="0"/>
            <a:ext cx="12192000" cy="6858000"/>
          </a:xfrm>
        </p:spPr>
        <p:txBody>
          <a:bodyPr>
            <a:normAutofit/>
          </a:bodyPr>
          <a:lstStyle/>
          <a:p>
            <a:pPr>
              <a:lnSpc>
                <a:spcPct val="115000"/>
              </a:lnSpc>
              <a:spcAft>
                <a:spcPts val="800"/>
              </a:spcAft>
              <a:buNone/>
            </a:pPr>
            <a:r>
              <a:rPr lang="en-US" sz="3600" b="1" kern="100" dirty="0">
                <a:latin typeface="Times New Roman" panose="02020603050405020304" pitchFamily="18" charset="0"/>
                <a:ea typeface="Calibri" panose="020F0502020204030204" pitchFamily="34" charset="0"/>
                <a:cs typeface="Times New Roman" panose="02020603050405020304" pitchFamily="18" charset="0"/>
              </a:rPr>
              <a:t>Introduction</a:t>
            </a:r>
          </a:p>
          <a:p>
            <a:pPr marL="0" algn="just">
              <a:lnSpc>
                <a:spcPct val="150000"/>
              </a:lnSpc>
              <a:spcBef>
                <a:spcPts val="0"/>
              </a:spcBef>
              <a:buNone/>
            </a:pPr>
            <a:endParaRPr lang="en-US"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dirty="0">
                <a:latin typeface="Times New Roman" panose="02020603050405020304" pitchFamily="18" charset="0"/>
                <a:cs typeface="Times New Roman" panose="02020603050405020304" pitchFamily="18" charset="0"/>
              </a:rPr>
              <a:t>The social changes that come with life are change in lifestyle, loss of other</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family members, neighbors and friends. </a:t>
            </a:r>
          </a:p>
          <a:p>
            <a:pPr marL="0" algn="just">
              <a:lnSpc>
                <a:spcPct val="150000"/>
              </a:lnSpc>
              <a:spcBef>
                <a:spcPts val="0"/>
              </a:spcBef>
              <a:buNone/>
            </a:pPr>
            <a:endParaRPr lang="en-US"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dirty="0">
                <a:latin typeface="Times New Roman" panose="02020603050405020304" pitchFamily="18" charset="0"/>
                <a:cs typeface="Times New Roman" panose="02020603050405020304" pitchFamily="18" charset="0"/>
              </a:rPr>
              <a:t>Main social problems, which confront elderly persons, are social isolation, finance, housing, loneliness, rejection and loss of purpose in life. </a:t>
            </a:r>
          </a:p>
          <a:p>
            <a:pPr marL="0" algn="just">
              <a:lnSpc>
                <a:spcPct val="150000"/>
              </a:lnSpc>
              <a:spcBef>
                <a:spcPts val="0"/>
              </a:spcBef>
              <a:buNone/>
            </a:pPr>
            <a:endParaRPr lang="en-US"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dirty="0">
                <a:latin typeface="Times New Roman" panose="02020603050405020304" pitchFamily="18" charset="0"/>
                <a:cs typeface="Times New Roman" panose="02020603050405020304" pitchFamily="18" charset="0"/>
              </a:rPr>
              <a:t>Added that the elderly has a sense of social deprivation and together with less income this causes deterioration housing standard and poor nutritional level.</a:t>
            </a:r>
            <a:r>
              <a:rPr lang="en-US" sz="3600" dirty="0">
                <a:latin typeface="Times New Roman" panose="02020603050405020304" pitchFamily="18" charset="0"/>
                <a:cs typeface="Times New Roman" panose="02020603050405020304" pitchFamily="18" charset="0"/>
              </a:rPr>
              <a:t> </a:t>
            </a:r>
            <a:endParaRPr lang="en-US" sz="36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60832E94-A4F4-6833-1FB2-4F97AA5667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2878675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7CED4-A1CA-DDEB-E961-0C3CA2E7A1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E9B48D-B624-88E9-9E3B-20217DF38234}"/>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7) Adjusting to retirement: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it is easier if activities that will become prominent after retirement are begun during the working years.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Therefore, adjustments to retirement are influenced by pre-retirement plan and engaging in other activities before withdrawing completely from their work</a:t>
            </a: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03AAB896-B638-1E8B-0BE5-040832899A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0857938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7FE8D-FA21-1541-D634-A5A28209434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43D73E-24D6-9C5F-EA4D-E18C71461C8C}"/>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b="1" dirty="0"/>
              <a:t>• Counseling and planning before retirement are offered by some companies, group lectures, individual counseling, booklets, and computerized modules </a:t>
            </a:r>
          </a:p>
          <a:p>
            <a:pPr marL="0" algn="just">
              <a:lnSpc>
                <a:spcPct val="150000"/>
              </a:lnSpc>
              <a:spcBef>
                <a:spcPts val="0"/>
              </a:spcBef>
              <a:buNone/>
            </a:pPr>
            <a:r>
              <a:rPr lang="en-US" b="1" dirty="0"/>
              <a:t>• Leisure time increased with retirement </a:t>
            </a: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24CF1059-7BAA-48B3-D2E0-2AC0C7FEC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9927512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7F835-665C-FF11-6E38-042616D56CC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3798CF-73D3-9779-3F60-D7BD177F4CC1}"/>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b="1" dirty="0"/>
              <a:t>• For older with adequate income may choose to: </a:t>
            </a:r>
          </a:p>
          <a:p>
            <a:pPr indent="-457200" algn="just">
              <a:lnSpc>
                <a:spcPct val="150000"/>
              </a:lnSpc>
              <a:spcBef>
                <a:spcPts val="0"/>
              </a:spcBef>
              <a:buFontTx/>
              <a:buChar char="-"/>
            </a:pPr>
            <a:r>
              <a:rPr lang="en-US" b="1" dirty="0"/>
              <a:t>Travel </a:t>
            </a:r>
          </a:p>
          <a:p>
            <a:pPr marL="0" indent="0" algn="just">
              <a:lnSpc>
                <a:spcPct val="150000"/>
              </a:lnSpc>
              <a:spcBef>
                <a:spcPts val="0"/>
              </a:spcBef>
              <a:buNone/>
            </a:pPr>
            <a:r>
              <a:rPr lang="en-US" b="1" dirty="0"/>
              <a:t>- Do voluntary work </a:t>
            </a:r>
          </a:p>
          <a:p>
            <a:pPr algn="just">
              <a:lnSpc>
                <a:spcPct val="150000"/>
              </a:lnSpc>
              <a:spcBef>
                <a:spcPts val="0"/>
              </a:spcBef>
              <a:buFontTx/>
              <a:buChar char="-"/>
            </a:pPr>
            <a:r>
              <a:rPr lang="en-US" b="1" dirty="0"/>
              <a:t>Engage in hobbies </a:t>
            </a:r>
          </a:p>
          <a:p>
            <a:pPr algn="just">
              <a:lnSpc>
                <a:spcPct val="150000"/>
              </a:lnSpc>
              <a:spcBef>
                <a:spcPts val="0"/>
              </a:spcBef>
              <a:buFontTx/>
              <a:buChar char="-"/>
            </a:pPr>
            <a:r>
              <a:rPr lang="en-US" b="1" dirty="0"/>
              <a:t>Take educational courses </a:t>
            </a:r>
          </a:p>
          <a:p>
            <a:pPr marL="0" indent="0" algn="just">
              <a:lnSpc>
                <a:spcPct val="150000"/>
              </a:lnSpc>
              <a:spcBef>
                <a:spcPts val="0"/>
              </a:spcBef>
              <a:buNone/>
            </a:pPr>
            <a:r>
              <a:rPr lang="en-US" b="1" dirty="0"/>
              <a:t>However, for other with limited income or for those with poor health, retirement can be a time of hardship.</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5591E31D-5D84-F8E7-BA4F-FA1C9C15A8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3009050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85340-91D8-CAF7-01C7-762AB8D52A0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E23DAA-5931-0B2C-535B-D71FB9389B9C}"/>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8) Facilitating maximum independence: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Make sure that the person has access to all necessary assistive devices and personal accessories (e.g., canes, dentures, walkers and hearing).</a:t>
            </a: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65E4FDDC-E8EC-6A57-8197-7E28C368E0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7782480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5CFB6-4BE1-2748-0F2B-9616F38BEEF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CDD676-ED92-867E-B2E7-19CB0897BA0C}"/>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dirty="0">
                <a:latin typeface="Times New Roman" panose="02020603050405020304" pitchFamily="18" charset="0"/>
                <a:cs typeface="Times New Roman" panose="02020603050405020304" pitchFamily="18" charset="0"/>
              </a:rPr>
              <a:t>• Allow enough time for the person to perform tasks at her or his own pace and avoid unnecessary dependence that results from an overemphasis on time efficiency. • Make sure that the environment has been adapted as much as possible to compensate for sensory losses and other functional impairments.</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121FAE58-8477-1EA2-90C4-922A2062C1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4604625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7DC24-A9EE-352F-F737-86090C82089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BBA7F9-BD19-0AC6-3E95-81E600F7DE23}"/>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9) Interventions that promote social support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Use interventions to deal with hearing impairments and other communication barriers.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Encourage participation in group activities.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9D666FA2-6BF4-4715-8CCB-4BDFEDAE5A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6375700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761E3-0238-1751-F327-D07CFDD3F7E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FE2B70-0BEE-10AF-36FE-95D7067AEDDA}"/>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b="1" dirty="0"/>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For people using wheelchairs, especially those who cannot move independently, position the chairs in a way that promotes social interaction.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For nursing home residents, plan tables and room arrangements in such a way that social relationships are fostered.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1FC97016-A916-96C0-E24C-6BDED2C58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3075693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09AED-359A-3659-739D-324BB705C84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D0DEE7-509A-2781-206A-E9516C8945CE}"/>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91B86C19-E1DF-A198-1816-E69715C4BF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1898483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7C554-F1A9-C47D-2A84-B88BE25D4BC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C2772F-FA2A-BE95-6CD6-2F2DB5F05F6E}"/>
              </a:ext>
            </a:extLst>
          </p:cNvPr>
          <p:cNvSpPr>
            <a:spLocks noGrp="1"/>
          </p:cNvSpPr>
          <p:nvPr>
            <p:ph idx="1"/>
          </p:nvPr>
        </p:nvSpPr>
        <p:spPr>
          <a:xfrm>
            <a:off x="0" y="0"/>
            <a:ext cx="12192000" cy="6858000"/>
          </a:xfrm>
        </p:spPr>
        <p:txBody>
          <a:bodyPr>
            <a:normAutofit/>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800"/>
              </a:spcAft>
              <a:buNone/>
            </a:pPr>
            <a:r>
              <a:rPr lang="en-US" sz="3600" b="1" kern="100">
                <a:latin typeface="Times New Roman" panose="02020603050405020304" pitchFamily="18" charset="0"/>
                <a:ea typeface="Calibri" panose="020F0502020204030204" pitchFamily="34" charset="0"/>
                <a:cs typeface="Times New Roman" panose="02020603050405020304" pitchFamily="18" charset="0"/>
              </a:rPr>
              <a:t>THANKS </a:t>
            </a: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9925F310-DDDA-DF80-49E4-1E8B28648C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898018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C5968-E642-6657-4AE2-A38BB2C838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9F82B2-8789-E517-161D-C93631663BE8}"/>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r>
              <a:rPr lang="en-US" dirty="0">
                <a:latin typeface="Times New Roman" panose="02020603050405020304" pitchFamily="18" charset="0"/>
                <a:cs typeface="Times New Roman" panose="02020603050405020304" pitchFamily="18" charset="0"/>
              </a:rPr>
              <a:t>The common social changes associated with aging:</a:t>
            </a:r>
          </a:p>
          <a:p>
            <a:pPr marL="0" algn="just">
              <a:lnSpc>
                <a:spcPct val="150000"/>
              </a:lnSpc>
              <a:spcBef>
                <a:spcPts val="0"/>
              </a:spcBef>
              <a:buNone/>
            </a:pPr>
            <a:endParaRPr lang="en-US" dirty="0">
              <a:latin typeface="Times New Roman" panose="02020603050405020304" pitchFamily="18" charset="0"/>
              <a:cs typeface="Times New Roman" panose="02020603050405020304" pitchFamily="18" charset="0"/>
            </a:endParaRPr>
          </a:p>
          <a:p>
            <a:pPr marL="285750" indent="-514350" algn="just">
              <a:lnSpc>
                <a:spcPct val="150000"/>
              </a:lnSpc>
              <a:spcBef>
                <a:spcPts val="0"/>
              </a:spcBef>
              <a:buAutoNum type="arabicPeriod"/>
            </a:pPr>
            <a:r>
              <a:rPr lang="en-US" dirty="0">
                <a:latin typeface="Times New Roman" panose="02020603050405020304" pitchFamily="18" charset="0"/>
                <a:cs typeface="Times New Roman" panose="02020603050405020304" pitchFamily="18" charset="0"/>
              </a:rPr>
              <a:t>Retirement </a:t>
            </a:r>
          </a:p>
          <a:p>
            <a:pPr marL="0" indent="0" algn="just">
              <a:lnSpc>
                <a:spcPct val="150000"/>
              </a:lnSpc>
              <a:spcBef>
                <a:spcPts val="0"/>
              </a:spcBef>
              <a:buNone/>
            </a:pPr>
            <a:r>
              <a:rPr lang="en-US" dirty="0">
                <a:latin typeface="Times New Roman" panose="02020603050405020304" pitchFamily="18" charset="0"/>
                <a:cs typeface="Times New Roman" panose="02020603050405020304" pitchFamily="18" charset="0"/>
              </a:rPr>
              <a:t>2. Widowhood </a:t>
            </a:r>
          </a:p>
          <a:p>
            <a:pPr marL="0" indent="0" algn="just">
              <a:lnSpc>
                <a:spcPct val="150000"/>
              </a:lnSpc>
              <a:spcBef>
                <a:spcPts val="0"/>
              </a:spcBef>
              <a:buNone/>
            </a:pPr>
            <a:r>
              <a:rPr lang="en-US" dirty="0">
                <a:latin typeface="Times New Roman" panose="02020603050405020304" pitchFamily="18" charset="0"/>
                <a:cs typeface="Times New Roman" panose="02020603050405020304" pitchFamily="18" charset="0"/>
              </a:rPr>
              <a:t>3. Loneliness </a:t>
            </a:r>
          </a:p>
          <a:p>
            <a:pPr marL="0" indent="0" algn="just">
              <a:lnSpc>
                <a:spcPct val="150000"/>
              </a:lnSpc>
              <a:spcBef>
                <a:spcPts val="0"/>
              </a:spcBef>
              <a:buNone/>
            </a:pPr>
            <a:r>
              <a:rPr lang="en-US" dirty="0">
                <a:latin typeface="Times New Roman" panose="02020603050405020304" pitchFamily="18" charset="0"/>
                <a:cs typeface="Times New Roman" panose="02020603050405020304" pitchFamily="18" charset="0"/>
              </a:rPr>
              <a:t>4. Role change (role reversal) </a:t>
            </a:r>
          </a:p>
          <a:p>
            <a:pPr marL="0" indent="0" algn="just">
              <a:lnSpc>
                <a:spcPct val="150000"/>
              </a:lnSpc>
              <a:spcBef>
                <a:spcPts val="0"/>
              </a:spcBef>
              <a:buNone/>
            </a:pPr>
            <a:r>
              <a:rPr lang="en-US" dirty="0">
                <a:latin typeface="Times New Roman" panose="02020603050405020304" pitchFamily="18" charset="0"/>
                <a:cs typeface="Times New Roman" panose="02020603050405020304" pitchFamily="18" charset="0"/>
              </a:rPr>
              <a:t>5. Relocation </a:t>
            </a:r>
          </a:p>
          <a:p>
            <a:pPr marL="0" indent="0" algn="just">
              <a:lnSpc>
                <a:spcPct val="150000"/>
              </a:lnSpc>
              <a:spcBef>
                <a:spcPts val="0"/>
              </a:spcBef>
              <a:buNone/>
            </a:pPr>
            <a:r>
              <a:rPr lang="en-US" dirty="0">
                <a:latin typeface="Times New Roman" panose="02020603050405020304" pitchFamily="18" charset="0"/>
                <a:cs typeface="Times New Roman" panose="02020603050405020304" pitchFamily="18" charset="0"/>
              </a:rPr>
              <a:t>6. multiple losses </a:t>
            </a:r>
          </a:p>
          <a:p>
            <a:pPr marL="0" indent="0" algn="just">
              <a:lnSpc>
                <a:spcPct val="150000"/>
              </a:lnSpc>
              <a:spcBef>
                <a:spcPts val="0"/>
              </a:spcBef>
              <a:buNone/>
            </a:pPr>
            <a:r>
              <a:rPr lang="en-US" dirty="0">
                <a:latin typeface="Times New Roman" panose="02020603050405020304" pitchFamily="18" charset="0"/>
                <a:cs typeface="Times New Roman" panose="02020603050405020304" pitchFamily="18" charset="0"/>
              </a:rPr>
              <a:t>7. Awareness of Mortality</a:t>
            </a:r>
            <a:r>
              <a:rPr lang="en-US" sz="3600" dirty="0">
                <a:latin typeface="Times New Roman" panose="02020603050405020304" pitchFamily="18" charset="0"/>
                <a:cs typeface="Times New Roman" panose="02020603050405020304" pitchFamily="18" charset="0"/>
              </a:rPr>
              <a:t>  </a:t>
            </a: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549E3895-4B0F-A1C4-7A94-6D729462E5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920435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2D84F-949B-16FC-9835-AABCF44E2DB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61E3B1-6D9C-F3DE-04F1-6A04F029F5B6}"/>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1.Retirement:</a:t>
            </a: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One of the major stressors of an aging individual is the loss of the work role through retirement. For many, this is the first experience of the impact of aging. </a:t>
            </a:r>
            <a:endParaRPr lang="en-US" sz="36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9A68B9DA-0606-E8EC-1F12-7859A560F2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467240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BD2F8-3460-9234-24BE-40D8542144B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85308A-9774-FE45-A283-1BA68BB9D489}"/>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Consequences of retirement: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feelings of isolation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loss of interaction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feelings of guilt about doing nothing of any value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weight gain/loss of muscle tone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minor health 'niggles' and worries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Alters identity, status, lack of self-satisfaction and self-esteem and sometimes friendship. </a:t>
            </a:r>
            <a:r>
              <a:rPr lang="en-US" sz="3600" dirty="0">
                <a:latin typeface="Times New Roman" panose="02020603050405020304" pitchFamily="18" charset="0"/>
                <a:cs typeface="Times New Roman" panose="02020603050405020304" pitchFamily="18" charset="0"/>
              </a:rPr>
              <a:t> </a:t>
            </a:r>
            <a:endParaRPr lang="en-US" sz="40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06B6DA29-5856-1C2F-4D52-2B8887E341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606117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DE1AB-99BB-CA56-4347-2BB2C49A859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A3FD83-0173-2AA9-5C0D-24A14F896939}"/>
              </a:ext>
            </a:extLst>
          </p:cNvPr>
          <p:cNvSpPr>
            <a:spLocks noGrp="1"/>
          </p:cNvSpPr>
          <p:nvPr>
            <p:ph idx="1"/>
          </p:nvPr>
        </p:nvSpPr>
        <p:spPr>
          <a:xfrm>
            <a:off x="0" y="0"/>
            <a:ext cx="12192000" cy="6858000"/>
          </a:xfrm>
        </p:spPr>
        <p:txBody>
          <a:bodyPr>
            <a:normAutofit/>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2. Widowhood: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 common event that alters family life for the aged is the death of a spouse. The spousal role composed of many sub roles, such as companion, sexual partner, confidante, cook, house-keeping, care provider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Spouse roles are interdependent, the relationship is reciprocal.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D4ADF705-F66D-9006-10E9-7B5ABCCDBB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025846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3403E-439D-236F-D3E1-836E9E5118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559641-1DF9-D033-75F1-F05BE0EF80DA}"/>
              </a:ext>
            </a:extLst>
          </p:cNvPr>
          <p:cNvSpPr>
            <a:spLocks noGrp="1"/>
          </p:cNvSpPr>
          <p:nvPr>
            <p:ph idx="1"/>
          </p:nvPr>
        </p:nvSpPr>
        <p:spPr>
          <a:xfrm>
            <a:off x="0" y="0"/>
            <a:ext cx="12192000" cy="6858000"/>
          </a:xfrm>
        </p:spPr>
        <p:txBody>
          <a:bodyPr>
            <a:normAutofit/>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b="1" dirty="0">
                <a:latin typeface="Times New Roman" panose="02020603050405020304" pitchFamily="18" charset="0"/>
                <a:cs typeface="Times New Roman" panose="02020603050405020304" pitchFamily="18" charset="0"/>
              </a:rPr>
              <a:t>• When the role of one partner change, the role of the other also changes </a:t>
            </a:r>
          </a:p>
          <a:p>
            <a:pPr marL="0" algn="just">
              <a:lnSpc>
                <a:spcPct val="150000"/>
              </a:lnSpc>
              <a:spcBef>
                <a:spcPts val="0"/>
              </a:spcBef>
              <a:buNone/>
            </a:pPr>
            <a:endParaRPr lang="en-US"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b="1" dirty="0">
                <a:latin typeface="Times New Roman" panose="02020603050405020304" pitchFamily="18" charset="0"/>
                <a:cs typeface="Times New Roman" panose="02020603050405020304" pitchFamily="18" charset="0"/>
              </a:rPr>
              <a:t>• Loss of spouse is a highly stressful experience. The loss of that individual, who has shared more love and life experiences, more joys, may be intolerable. Death of a spouse affects more women than men because most older men will marry again</a:t>
            </a:r>
            <a:r>
              <a:rPr lang="en-US" sz="3600" b="1" dirty="0">
                <a:latin typeface="Times New Roman" panose="02020603050405020304" pitchFamily="18" charset="0"/>
                <a:cs typeface="Times New Roman" panose="02020603050405020304" pitchFamily="18" charset="0"/>
              </a:rPr>
              <a:t>  </a:t>
            </a: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CDFD1789-3D71-017E-D139-109915EBB7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3678332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849</TotalTime>
  <Words>1950</Words>
  <Application>Microsoft Office PowerPoint</Application>
  <PresentationFormat>Widescreen</PresentationFormat>
  <Paragraphs>432</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Salih Ahmed</dc:creator>
  <cp:lastModifiedBy>Salih Ahmed</cp:lastModifiedBy>
  <cp:revision>45</cp:revision>
  <dcterms:created xsi:type="dcterms:W3CDTF">2025-09-13T20:38:58Z</dcterms:created>
  <dcterms:modified xsi:type="dcterms:W3CDTF">2025-10-23T20:05:09Z</dcterms:modified>
</cp:coreProperties>
</file>