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342" r:id="rId4"/>
    <p:sldId id="343" r:id="rId5"/>
    <p:sldId id="380" r:id="rId6"/>
    <p:sldId id="381" r:id="rId7"/>
    <p:sldId id="344" r:id="rId8"/>
    <p:sldId id="382" r:id="rId9"/>
    <p:sldId id="383" r:id="rId10"/>
    <p:sldId id="345" r:id="rId11"/>
    <p:sldId id="384" r:id="rId12"/>
    <p:sldId id="346" r:id="rId13"/>
    <p:sldId id="385" r:id="rId14"/>
    <p:sldId id="386" r:id="rId15"/>
    <p:sldId id="387" r:id="rId16"/>
    <p:sldId id="347" r:id="rId17"/>
    <p:sldId id="388" r:id="rId18"/>
    <p:sldId id="389" r:id="rId19"/>
    <p:sldId id="390" r:id="rId20"/>
    <p:sldId id="348" r:id="rId21"/>
    <p:sldId id="349" r:id="rId22"/>
    <p:sldId id="391" r:id="rId23"/>
    <p:sldId id="392" r:id="rId24"/>
    <p:sldId id="350" r:id="rId25"/>
    <p:sldId id="351" r:id="rId26"/>
    <p:sldId id="352" r:id="rId27"/>
    <p:sldId id="353" r:id="rId28"/>
    <p:sldId id="354" r:id="rId29"/>
    <p:sldId id="355" r:id="rId30"/>
    <p:sldId id="357" r:id="rId31"/>
    <p:sldId id="393" r:id="rId32"/>
    <p:sldId id="358" r:id="rId33"/>
    <p:sldId id="394" r:id="rId34"/>
    <p:sldId id="359" r:id="rId35"/>
    <p:sldId id="395" r:id="rId36"/>
    <p:sldId id="34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641F-EB1B-B41D-8B2C-1FC619E715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FEA6FB-656A-3A9D-C447-5F26D76CB9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1CD77D-E4C5-4E64-A03E-7A3A39BA4600}"/>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5" name="Footer Placeholder 4">
            <a:extLst>
              <a:ext uri="{FF2B5EF4-FFF2-40B4-BE49-F238E27FC236}">
                <a16:creationId xmlns:a16="http://schemas.microsoft.com/office/drawing/2014/main" id="{D44AA969-AE1A-F653-A93C-0F7CB60CE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2C5CA-5598-93AA-C350-423C364FFD55}"/>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43552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ED475-93AB-30C0-FDD4-2900DB460B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7415BA-C67C-2BB9-1402-6774CB60E2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157FD-2970-EA15-9461-3E28D33D9BE6}"/>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5" name="Footer Placeholder 4">
            <a:extLst>
              <a:ext uri="{FF2B5EF4-FFF2-40B4-BE49-F238E27FC236}">
                <a16:creationId xmlns:a16="http://schemas.microsoft.com/office/drawing/2014/main" id="{8DD054EA-7EC9-1770-F587-25EF21951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D8ACC-45EB-3083-870A-94F53365D179}"/>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02427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7774B3-0424-3797-6CAF-915E161236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21DDAE-8311-B645-EA43-8F0F21584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329E1-86C9-DB6B-00B0-F34E6FDC7428}"/>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5" name="Footer Placeholder 4">
            <a:extLst>
              <a:ext uri="{FF2B5EF4-FFF2-40B4-BE49-F238E27FC236}">
                <a16:creationId xmlns:a16="http://schemas.microsoft.com/office/drawing/2014/main" id="{E1C300E3-2AC8-A723-9761-59096280B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987448-29F8-F364-4C3A-9EB0A87A84CC}"/>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382853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BC67C-BB88-227C-8430-04E34F1F66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4E110-7BDC-7B8F-5634-0DA4262200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7F3C6-E1AC-252A-1C64-416208F8B23E}"/>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5" name="Footer Placeholder 4">
            <a:extLst>
              <a:ext uri="{FF2B5EF4-FFF2-40B4-BE49-F238E27FC236}">
                <a16:creationId xmlns:a16="http://schemas.microsoft.com/office/drawing/2014/main" id="{78715738-6C8D-BA52-4D7F-AB9FF677B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BF1407-95D8-4274-FA95-D85B87EC1481}"/>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86181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7B25B-F803-2E1D-3157-67EB0ADF6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1F120B-E305-5188-0C03-CF7C5EAFCE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7817D4-908A-4593-9267-C52A40997542}"/>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5" name="Footer Placeholder 4">
            <a:extLst>
              <a:ext uri="{FF2B5EF4-FFF2-40B4-BE49-F238E27FC236}">
                <a16:creationId xmlns:a16="http://schemas.microsoft.com/office/drawing/2014/main" id="{0EA9DFD3-869E-FE29-7F73-818F7C593B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B0DD8-3256-F2F8-1FCC-02D44A24B3E3}"/>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21697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FEBDC-8AC0-86E9-CDF3-E888793C67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CE5500-C82F-EFAC-22C7-2EAB21918C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A2DFA5-3ED1-6A92-D19A-CD985E916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C3BFF7-7BC8-3983-44C6-0964235F0DD6}"/>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6" name="Footer Placeholder 5">
            <a:extLst>
              <a:ext uri="{FF2B5EF4-FFF2-40B4-BE49-F238E27FC236}">
                <a16:creationId xmlns:a16="http://schemas.microsoft.com/office/drawing/2014/main" id="{34E9D353-8838-E4B9-2A1E-7BC4B0183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64D7D-3C01-45AC-E4E4-2BB6F681A638}"/>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155350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BAFAD-CFFC-30B3-17ED-313A92847E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1C2ED1-A224-D009-E89F-5B6CCF58E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D8A7D6-F09B-9C6A-94D7-9CFB30DDC8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BCA825-5291-BC78-DF79-B676B5BD14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ABB3B-8B6F-5F35-CA1B-CAC479C9C8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EFDD12-39E5-019F-C631-122F0F5B4719}"/>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8" name="Footer Placeholder 7">
            <a:extLst>
              <a:ext uri="{FF2B5EF4-FFF2-40B4-BE49-F238E27FC236}">
                <a16:creationId xmlns:a16="http://schemas.microsoft.com/office/drawing/2014/main" id="{35A46B8B-E124-3D7C-D1E8-52CCE10559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BF0021-BBA6-19CB-5FFD-6B35EE078BD0}"/>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285019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7D07-A6F4-8CE1-81F3-906B2A2B75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BEC114-4269-A975-39A3-4A4840D6BD30}"/>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4" name="Footer Placeholder 3">
            <a:extLst>
              <a:ext uri="{FF2B5EF4-FFF2-40B4-BE49-F238E27FC236}">
                <a16:creationId xmlns:a16="http://schemas.microsoft.com/office/drawing/2014/main" id="{A3D4A2F8-DE9C-1F3C-1FF4-03C1C7FDB6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D90E3-3696-9A62-39D7-E5FD4806FD51}"/>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981814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01826D-C27F-4751-4B09-204177BF2836}"/>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3" name="Footer Placeholder 2">
            <a:extLst>
              <a:ext uri="{FF2B5EF4-FFF2-40B4-BE49-F238E27FC236}">
                <a16:creationId xmlns:a16="http://schemas.microsoft.com/office/drawing/2014/main" id="{DE6640DC-0BB3-B780-4719-88018ABE7C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BE3BF4-3323-0CF5-B36A-439C2C1721A6}"/>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4135684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6BE2C-F56A-5456-D67F-78EA61C939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6408C-DD54-86D2-916A-FF1BFB3EB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7BA7F7-F2DB-E718-79BB-B39467D5F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AD6016-3308-B3B0-0B2D-452FC412432C}"/>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6" name="Footer Placeholder 5">
            <a:extLst>
              <a:ext uri="{FF2B5EF4-FFF2-40B4-BE49-F238E27FC236}">
                <a16:creationId xmlns:a16="http://schemas.microsoft.com/office/drawing/2014/main" id="{D6BF6A4B-7150-7AD3-C99C-6F7FA42B2E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4FB32D-1B89-03DC-F018-B36A61DB8706}"/>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355920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09B2F-8752-E636-201C-40F8293C5F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1F6C6C-4C1A-137C-521E-10F8AF8E00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CD66A8-5243-8C4B-E076-D4853D098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A965E5-52B1-B22D-3607-F7FB7E02A729}"/>
              </a:ext>
            </a:extLst>
          </p:cNvPr>
          <p:cNvSpPr>
            <a:spLocks noGrp="1"/>
          </p:cNvSpPr>
          <p:nvPr>
            <p:ph type="dt" sz="half" idx="10"/>
          </p:nvPr>
        </p:nvSpPr>
        <p:spPr/>
        <p:txBody>
          <a:bodyPr/>
          <a:lstStyle/>
          <a:p>
            <a:fld id="{2C36A373-13ED-4407-A490-3FA56FD2E397}" type="datetimeFigureOut">
              <a:rPr lang="en-US" smtClean="0"/>
              <a:t>10/25/2025</a:t>
            </a:fld>
            <a:endParaRPr lang="en-US"/>
          </a:p>
        </p:txBody>
      </p:sp>
      <p:sp>
        <p:nvSpPr>
          <p:cNvPr id="6" name="Footer Placeholder 5">
            <a:extLst>
              <a:ext uri="{FF2B5EF4-FFF2-40B4-BE49-F238E27FC236}">
                <a16:creationId xmlns:a16="http://schemas.microsoft.com/office/drawing/2014/main" id="{DE416BB3-2908-5139-B757-C09774DF3A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86028-81F7-F221-DB41-78B83C3FE163}"/>
              </a:ext>
            </a:extLst>
          </p:cNvPr>
          <p:cNvSpPr>
            <a:spLocks noGrp="1"/>
          </p:cNvSpPr>
          <p:nvPr>
            <p:ph type="sldNum" sz="quarter" idx="12"/>
          </p:nvPr>
        </p:nvSpPr>
        <p:spPr/>
        <p:txBody>
          <a:bodyPr/>
          <a:lstStyle/>
          <a:p>
            <a:fld id="{FE3A95E0-557E-43DA-B3A2-3854C004E11B}" type="slidenum">
              <a:rPr lang="en-US" smtClean="0"/>
              <a:t>‹#›</a:t>
            </a:fld>
            <a:endParaRPr lang="en-US"/>
          </a:p>
        </p:txBody>
      </p:sp>
    </p:spTree>
    <p:extLst>
      <p:ext uri="{BB962C8B-B14F-4D97-AF65-F5344CB8AC3E}">
        <p14:creationId xmlns:p14="http://schemas.microsoft.com/office/powerpoint/2010/main" val="2368681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83A72E-A7BA-70D5-01E8-FC7702668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FDC077-6B34-0A43-B97C-7FF6AB3A2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54FB3-2F45-0A5A-4954-8829C096C7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36A373-13ED-4407-A490-3FA56FD2E397}" type="datetimeFigureOut">
              <a:rPr lang="en-US" smtClean="0"/>
              <a:t>10/25/2025</a:t>
            </a:fld>
            <a:endParaRPr lang="en-US"/>
          </a:p>
        </p:txBody>
      </p:sp>
      <p:sp>
        <p:nvSpPr>
          <p:cNvPr id="5" name="Footer Placeholder 4">
            <a:extLst>
              <a:ext uri="{FF2B5EF4-FFF2-40B4-BE49-F238E27FC236}">
                <a16:creationId xmlns:a16="http://schemas.microsoft.com/office/drawing/2014/main" id="{DD5C017B-EFCF-296B-236E-719F2643D0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9FC8F5-0E32-3909-8C14-500803EEA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3A95E0-557E-43DA-B3A2-3854C004E11B}" type="slidenum">
              <a:rPr lang="en-US" smtClean="0"/>
              <a:t>‹#›</a:t>
            </a:fld>
            <a:endParaRPr lang="en-US"/>
          </a:p>
        </p:txBody>
      </p:sp>
    </p:spTree>
    <p:extLst>
      <p:ext uri="{BB962C8B-B14F-4D97-AF65-F5344CB8AC3E}">
        <p14:creationId xmlns:p14="http://schemas.microsoft.com/office/powerpoint/2010/main" val="402014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95276-8E5C-4EFB-FB02-115AB405BA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FCE4FE-1EAC-ED0F-061E-14104A54D5FE}"/>
              </a:ext>
            </a:extLst>
          </p:cNvPr>
          <p:cNvSpPr>
            <a:spLocks noGrp="1"/>
          </p:cNvSpPr>
          <p:nvPr>
            <p:ph type="subTitle" idx="1"/>
          </p:nvPr>
        </p:nvSpPr>
        <p:spPr>
          <a:xfrm>
            <a:off x="0" y="71919"/>
            <a:ext cx="12192000" cy="686313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nSpc>
                <a:spcPct val="100000"/>
              </a:lnSpc>
              <a:spcAft>
                <a:spcPts val="600"/>
              </a:spcAft>
            </a:pPr>
            <a:r>
              <a:rPr lang="en-US" sz="3200" b="1" dirty="0"/>
              <a:t> </a:t>
            </a:r>
            <a:r>
              <a:rPr lang="en-US" sz="3200" b="1"/>
              <a:t>Health Promotion Part 1</a:t>
            </a:r>
            <a:endParaRPr lang="en-US" sz="3200" b="1" dirty="0"/>
          </a:p>
          <a:p>
            <a:pPr>
              <a:lnSpc>
                <a:spcPct val="100000"/>
              </a:lnSpc>
              <a:spcAft>
                <a:spcPts val="600"/>
              </a:spcAft>
            </a:pPr>
            <a:endParaRPr lang="en-US" sz="3200" b="1" dirty="0"/>
          </a:p>
          <a:p>
            <a:pPr>
              <a:lnSpc>
                <a:spcPct val="100000"/>
              </a:lnSpc>
              <a:spcAft>
                <a:spcPts val="600"/>
              </a:spcAft>
            </a:pPr>
            <a:r>
              <a:rPr lang="en-US" b="1" dirty="0"/>
              <a:t>Dr. Salih A Abdulla</a:t>
            </a:r>
            <a:br>
              <a:rPr lang="en-US" b="1" dirty="0"/>
            </a:br>
            <a:r>
              <a:rPr lang="en-US" b="1" dirty="0"/>
              <a:t>Geriatric and gerontology</a:t>
            </a:r>
            <a:br>
              <a:rPr lang="en-US" dirty="0"/>
            </a:br>
            <a:r>
              <a:rPr lang="en-US" dirty="0"/>
              <a:t>Fall Semester</a:t>
            </a:r>
            <a:br>
              <a:rPr lang="en-US" dirty="0"/>
            </a:br>
            <a:r>
              <a:rPr lang="en-US" dirty="0"/>
              <a:t>Week 7</a:t>
            </a:r>
            <a:br>
              <a:rPr lang="en-US" dirty="0"/>
            </a:br>
            <a:r>
              <a:rPr lang="en-US" dirty="0"/>
              <a:t>2025-2026</a:t>
            </a:r>
            <a:r>
              <a:rPr lang="en-US" sz="3200" dirty="0"/>
              <a:t> </a:t>
            </a:r>
            <a:endParaRPr lang="en-US" dirty="0"/>
          </a:p>
        </p:txBody>
      </p:sp>
      <p:pic>
        <p:nvPicPr>
          <p:cNvPr id="2" name="Picture 1" descr="A logo of a university&#10;&#10;Description automatically generated">
            <a:extLst>
              <a:ext uri="{FF2B5EF4-FFF2-40B4-BE49-F238E27FC236}">
                <a16:creationId xmlns:a16="http://schemas.microsoft.com/office/drawing/2014/main" id="{9D403F19-1B79-0AC6-51BF-2A363F1AE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661" y="170393"/>
            <a:ext cx="2869809" cy="2305521"/>
          </a:xfrm>
          <a:prstGeom prst="rect">
            <a:avLst/>
          </a:prstGeom>
        </p:spPr>
      </p:pic>
    </p:spTree>
    <p:extLst>
      <p:ext uri="{BB962C8B-B14F-4D97-AF65-F5344CB8AC3E}">
        <p14:creationId xmlns:p14="http://schemas.microsoft.com/office/powerpoint/2010/main" val="405612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DAC3E-DE1E-AF06-5114-6605918842F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397556-2CF2-7FF5-C883-D375DC5B27CE}"/>
              </a:ext>
            </a:extLst>
          </p:cNvPr>
          <p:cNvSpPr>
            <a:spLocks noGrp="1"/>
          </p:cNvSpPr>
          <p:nvPr>
            <p:ph idx="1"/>
          </p:nvPr>
        </p:nvSpPr>
        <p:spPr>
          <a:xfrm>
            <a:off x="0" y="0"/>
            <a:ext cx="12192000" cy="6858000"/>
          </a:xfrm>
        </p:spPr>
        <p:txBody>
          <a:bodyPr>
            <a:normAutofit fontScale="62500" lnSpcReduction="20000"/>
          </a:bodyPr>
          <a:lstStyle/>
          <a:p>
            <a:pPr marL="0" algn="just">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60000"/>
              </a:lnSpc>
              <a:spcBef>
                <a:spcPts val="0"/>
              </a:spcBef>
              <a:buNone/>
            </a:pPr>
            <a:r>
              <a:rPr lang="en-US" sz="4600" b="1" dirty="0">
                <a:latin typeface="Times New Roman" panose="02020603050405020304" pitchFamily="18" charset="0"/>
                <a:cs typeface="Times New Roman" panose="02020603050405020304" pitchFamily="18" charset="0"/>
              </a:rPr>
              <a:t>Objectives of health promotion: </a:t>
            </a:r>
          </a:p>
          <a:p>
            <a:pPr marL="285750" indent="-514350" algn="just">
              <a:lnSpc>
                <a:spcPct val="160000"/>
              </a:lnSpc>
              <a:spcBef>
                <a:spcPts val="0"/>
              </a:spcBef>
              <a:buAutoNum type="arabicPeriod"/>
            </a:pPr>
            <a:r>
              <a:rPr lang="en-US" sz="4600" dirty="0">
                <a:latin typeface="Times New Roman" panose="02020603050405020304" pitchFamily="18" charset="0"/>
                <a:cs typeface="Times New Roman" panose="02020603050405020304" pitchFamily="18" charset="0"/>
              </a:rPr>
              <a:t>Extended life expectancy by reducing mortality caused by chronic and acute illness.</a:t>
            </a:r>
          </a:p>
          <a:p>
            <a:pPr marL="0" indent="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2. Maintain functional independence. </a:t>
            </a:r>
          </a:p>
          <a:p>
            <a:pPr marL="0" indent="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3. Enhance the quality of life. </a:t>
            </a:r>
          </a:p>
          <a:p>
            <a:pPr marL="0" algn="just">
              <a:lnSpc>
                <a:spcPct val="16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B0E8D794-AB7B-B442-FBFF-09A6606EC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29607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804B2-17C3-470E-F765-5E902DF9F4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70C6B2-A163-F05E-148A-400259BACC60}"/>
              </a:ext>
            </a:extLst>
          </p:cNvPr>
          <p:cNvSpPr>
            <a:spLocks noGrp="1"/>
          </p:cNvSpPr>
          <p:nvPr>
            <p:ph idx="1"/>
          </p:nvPr>
        </p:nvSpPr>
        <p:spPr>
          <a:xfrm>
            <a:off x="0" y="0"/>
            <a:ext cx="12192000" cy="6858000"/>
          </a:xfrm>
        </p:spPr>
        <p:txBody>
          <a:bodyPr>
            <a:normAutofit fontScale="77500" lnSpcReduction="20000"/>
          </a:bodyPr>
          <a:lstStyle/>
          <a:p>
            <a:pPr marL="0" algn="just">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4. Maximize the contribution of elderly people to society. </a:t>
            </a:r>
          </a:p>
          <a:p>
            <a:pPr marL="0" indent="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5. The effects of illness or disability in older people will be lessened. </a:t>
            </a:r>
          </a:p>
          <a:p>
            <a:pPr marL="0" algn="just">
              <a:lnSpc>
                <a:spcPct val="16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C934C13B-7F13-0D75-932D-694162575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254734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767BB-DA9A-D1AC-C73F-78A20016C0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1ED7A-C765-9E24-971F-4BD0CF842485}"/>
              </a:ext>
            </a:extLst>
          </p:cNvPr>
          <p:cNvSpPr>
            <a:spLocks noGrp="1"/>
          </p:cNvSpPr>
          <p:nvPr>
            <p:ph idx="1"/>
          </p:nvPr>
        </p:nvSpPr>
        <p:spPr>
          <a:xfrm>
            <a:off x="0" y="0"/>
            <a:ext cx="12192000" cy="6858000"/>
          </a:xfrm>
        </p:spPr>
        <p:txBody>
          <a:bodyPr>
            <a:normAutofit fontScale="55000" lnSpcReduction="20000"/>
          </a:bodyPr>
          <a:lstStyle/>
          <a:p>
            <a:pPr marL="0" algn="just">
              <a:lnSpc>
                <a:spcPct val="15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4600" b="1" dirty="0">
                <a:latin typeface="Times New Roman" panose="02020603050405020304" pitchFamily="18" charset="0"/>
                <a:cs typeface="Times New Roman" panose="02020603050405020304" pitchFamily="18" charset="0"/>
              </a:rPr>
              <a:t>Barrier to health promotion: </a:t>
            </a:r>
          </a:p>
          <a:p>
            <a:pPr marL="0" algn="just">
              <a:lnSpc>
                <a:spcPct val="170000"/>
              </a:lnSpc>
              <a:spcBef>
                <a:spcPts val="0"/>
              </a:spcBef>
              <a:buNone/>
            </a:pPr>
            <a:r>
              <a:rPr lang="en-US" sz="4600" b="1" dirty="0">
                <a:latin typeface="Times New Roman" panose="02020603050405020304" pitchFamily="18" charset="0"/>
                <a:cs typeface="Times New Roman" panose="02020603050405020304" pitchFamily="18" charset="0"/>
              </a:rPr>
              <a:t>• </a:t>
            </a:r>
            <a:r>
              <a:rPr lang="en-US" sz="4600" b="1" i="1" dirty="0">
                <a:latin typeface="Times New Roman" panose="02020603050405020304" pitchFamily="18" charset="0"/>
                <a:cs typeface="Times New Roman" panose="02020603050405020304" pitchFamily="18" charset="0"/>
              </a:rPr>
              <a:t>Barriers related to health professionals </a:t>
            </a:r>
          </a:p>
          <a:p>
            <a:pPr marL="285750" indent="-514350" algn="just">
              <a:lnSpc>
                <a:spcPct val="170000"/>
              </a:lnSpc>
              <a:spcBef>
                <a:spcPts val="0"/>
              </a:spcBef>
              <a:buAutoNum type="arabicPeriod"/>
            </a:pPr>
            <a:r>
              <a:rPr lang="en-US" sz="4600" dirty="0">
                <a:latin typeface="Times New Roman" panose="02020603050405020304" pitchFamily="18" charset="0"/>
                <a:cs typeface="Times New Roman" panose="02020603050405020304" pitchFamily="18" charset="0"/>
              </a:rPr>
              <a:t>Negative attitude regarding ageing. </a:t>
            </a:r>
          </a:p>
          <a:p>
            <a:pPr marL="0" indent="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2. Lack of knowledge regarding benefits of screening. </a:t>
            </a:r>
          </a:p>
          <a:p>
            <a:pPr marL="0" indent="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3. Limited screening standards specific to the elderly</a:t>
            </a:r>
            <a:r>
              <a:rPr lang="en-US" sz="4600" b="1" dirty="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D58196C4-BDBA-202D-C751-C1B014BD7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46577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C69A3-B410-0AE1-5FA7-D4880E37645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2CA80-7E84-5BD8-930C-EACE48E848E8}"/>
              </a:ext>
            </a:extLst>
          </p:cNvPr>
          <p:cNvSpPr>
            <a:spLocks noGrp="1"/>
          </p:cNvSpPr>
          <p:nvPr>
            <p:ph idx="1"/>
          </p:nvPr>
        </p:nvSpPr>
        <p:spPr>
          <a:xfrm>
            <a:off x="0" y="0"/>
            <a:ext cx="12192000" cy="6858000"/>
          </a:xfrm>
        </p:spPr>
        <p:txBody>
          <a:bodyPr>
            <a:normAutofit fontScale="47500" lnSpcReduction="20000"/>
          </a:bodyPr>
          <a:lstStyle/>
          <a:p>
            <a:pPr>
              <a:lnSpc>
                <a:spcPct val="115000"/>
              </a:lnSpc>
              <a:spcAft>
                <a:spcPts val="800"/>
              </a:spcAft>
              <a:buNone/>
            </a:pPr>
            <a:br>
              <a:rPr lang="en-US" b="1" dirty="0"/>
            </a:br>
            <a:endParaRPr lang="en-US" b="1" dirty="0"/>
          </a:p>
          <a:p>
            <a:pPr>
              <a:lnSpc>
                <a:spcPct val="115000"/>
              </a:lnSpc>
              <a:spcAft>
                <a:spcPts val="800"/>
              </a:spcAft>
              <a:buNone/>
            </a:pPr>
            <a:endParaRPr lang="en-US" b="1" dirty="0"/>
          </a:p>
          <a:p>
            <a:pPr marL="0">
              <a:lnSpc>
                <a:spcPct val="160000"/>
              </a:lnSpc>
              <a:spcBef>
                <a:spcPts val="0"/>
              </a:spcBef>
              <a:buNone/>
            </a:pPr>
            <a:endParaRPr lang="en-US" sz="3200" dirty="0">
              <a:latin typeface="Times New Roman" panose="02020603050405020304" pitchFamily="18" charset="0"/>
              <a:cs typeface="Times New Roman" panose="02020603050405020304" pitchFamily="18" charset="0"/>
            </a:endParaRPr>
          </a:p>
          <a:p>
            <a:pPr marL="0">
              <a:lnSpc>
                <a:spcPct val="160000"/>
              </a:lnSpc>
              <a:spcBef>
                <a:spcPts val="0"/>
              </a:spcBef>
              <a:buNone/>
            </a:pPr>
            <a:endParaRPr lang="en-US" sz="4600" dirty="0">
              <a:latin typeface="Times New Roman" panose="02020603050405020304" pitchFamily="18" charset="0"/>
              <a:cs typeface="Times New Roman" panose="02020603050405020304" pitchFamily="18" charset="0"/>
            </a:endParaRPr>
          </a:p>
          <a:p>
            <a:pPr marL="0">
              <a:lnSpc>
                <a:spcPct val="160000"/>
              </a:lnSpc>
              <a:spcBef>
                <a:spcPts val="0"/>
              </a:spcBef>
              <a:buNone/>
            </a:pPr>
            <a:endParaRPr lang="en-US" sz="4600" dirty="0">
              <a:latin typeface="Times New Roman" panose="02020603050405020304" pitchFamily="18" charset="0"/>
              <a:cs typeface="Times New Roman" panose="02020603050405020304" pitchFamily="18" charset="0"/>
            </a:endParaRPr>
          </a:p>
          <a:p>
            <a:pPr marL="0">
              <a:lnSpc>
                <a:spcPct val="160000"/>
              </a:lnSpc>
              <a:spcBef>
                <a:spcPts val="0"/>
              </a:spcBef>
              <a:buNone/>
            </a:pPr>
            <a:r>
              <a:rPr lang="en-US" sz="5800" dirty="0">
                <a:latin typeface="Times New Roman" panose="02020603050405020304" pitchFamily="18" charset="0"/>
                <a:cs typeface="Times New Roman" panose="02020603050405020304" pitchFamily="18" charset="0"/>
              </a:rPr>
              <a:t>4. Lack of consistent guidelines and screening standards specific to the elderly</a:t>
            </a:r>
            <a:br>
              <a:rPr lang="en-US"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exist.</a:t>
            </a:r>
            <a:br>
              <a:rPr lang="en-US"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5. Increased time spent with elders.</a:t>
            </a:r>
            <a:br>
              <a:rPr lang="en-US" b="1" dirty="0"/>
            </a:b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6E255F70-9BDD-3314-6336-774F41FD2D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375275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BFA1B-B207-D8AF-ADDE-1B32F94A73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06A3BA-5D35-906B-B0BE-9C6572823832}"/>
              </a:ext>
            </a:extLst>
          </p:cNvPr>
          <p:cNvSpPr>
            <a:spLocks noGrp="1"/>
          </p:cNvSpPr>
          <p:nvPr>
            <p:ph idx="1"/>
          </p:nvPr>
        </p:nvSpPr>
        <p:spPr>
          <a:xfrm>
            <a:off x="0" y="0"/>
            <a:ext cx="12192000" cy="6858000"/>
          </a:xfrm>
        </p:spPr>
        <p:txBody>
          <a:bodyPr>
            <a:normAutofit fontScale="62500" lnSpcReduction="20000"/>
          </a:bodyPr>
          <a:lstStyle/>
          <a:p>
            <a:pPr marL="0">
              <a:lnSpc>
                <a:spcPct val="160000"/>
              </a:lnSpc>
              <a:spcBef>
                <a:spcPts val="0"/>
              </a:spcBef>
              <a:buNone/>
            </a:pPr>
            <a:br>
              <a:rPr lang="en-US" b="1" dirty="0"/>
            </a:br>
            <a:endParaRPr lang="en-US" b="1" dirty="0"/>
          </a:p>
          <a:p>
            <a:pPr marL="0">
              <a:lnSpc>
                <a:spcPct val="16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nSpc>
                <a:spcPct val="160000"/>
              </a:lnSpc>
              <a:spcBef>
                <a:spcPts val="0"/>
              </a:spcBef>
              <a:buNone/>
            </a:pPr>
            <a:r>
              <a:rPr lang="en-US" sz="4600" dirty="0">
                <a:latin typeface="Times New Roman" panose="02020603050405020304" pitchFamily="18" charset="0"/>
                <a:cs typeface="Times New Roman" panose="02020603050405020304" pitchFamily="18" charset="0"/>
              </a:rPr>
              <a:t>• </a:t>
            </a:r>
            <a:r>
              <a:rPr lang="en-US" sz="4600" b="1" i="1" dirty="0">
                <a:latin typeface="Times New Roman" panose="02020603050405020304" pitchFamily="18" charset="0"/>
                <a:cs typeface="Times New Roman" panose="02020603050405020304" pitchFamily="18" charset="0"/>
              </a:rPr>
              <a:t>Barriers related to elders</a:t>
            </a:r>
            <a:br>
              <a:rPr lang="en-US" sz="4600" b="1" i="1"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1. Fatalism regarding own health.</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2. Limited access (transportation, convenience, lack of facility).</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3. Misperception of information regarding benefits of screening.</a:t>
            </a:r>
            <a:br>
              <a:rPr lang="en-US" sz="3200" b="1" dirty="0">
                <a:latin typeface="Times New Roman" panose="02020603050405020304" pitchFamily="18" charset="0"/>
                <a:cs typeface="Times New Roman" panose="02020603050405020304" pitchFamily="18" charset="0"/>
              </a:rPr>
            </a:b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7203709E-00FD-568B-F632-5B2A60B37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563379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56EC3-983F-3AA5-5F04-A811B59080A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E0E2F-55EB-CB79-FC7F-3373D2E948F5}"/>
              </a:ext>
            </a:extLst>
          </p:cNvPr>
          <p:cNvSpPr>
            <a:spLocks noGrp="1"/>
          </p:cNvSpPr>
          <p:nvPr>
            <p:ph idx="1"/>
          </p:nvPr>
        </p:nvSpPr>
        <p:spPr>
          <a:xfrm>
            <a:off x="0" y="0"/>
            <a:ext cx="12192000" cy="6858000"/>
          </a:xfrm>
        </p:spPr>
        <p:txBody>
          <a:bodyPr>
            <a:normAutofit fontScale="85000" lnSpcReduction="20000"/>
          </a:bodyPr>
          <a:lstStyle/>
          <a:p>
            <a:pPr>
              <a:lnSpc>
                <a:spcPct val="115000"/>
              </a:lnSpc>
              <a:spcAft>
                <a:spcPts val="800"/>
              </a:spcAft>
              <a:buNone/>
            </a:pPr>
            <a:br>
              <a:rPr lang="en-US" b="1" dirty="0"/>
            </a:br>
            <a:endParaRPr lang="en-US" b="1" dirty="0"/>
          </a:p>
          <a:p>
            <a:pPr>
              <a:lnSpc>
                <a:spcPct val="115000"/>
              </a:lnSpc>
              <a:spcAft>
                <a:spcPts val="800"/>
              </a:spcAft>
              <a:buNone/>
            </a:pPr>
            <a:endParaRPr lang="en-US" sz="3200" b="1" dirty="0"/>
          </a:p>
          <a:p>
            <a:pPr marL="0">
              <a:lnSpc>
                <a:spcPct val="160000"/>
              </a:lnSpc>
              <a:spcBef>
                <a:spcPts val="0"/>
              </a:spcBef>
              <a:buNone/>
            </a:pPr>
            <a:r>
              <a:rPr lang="en-US" sz="3800" dirty="0">
                <a:latin typeface="Times New Roman" panose="02020603050405020304" pitchFamily="18" charset="0"/>
                <a:cs typeface="Times New Roman" panose="02020603050405020304" pitchFamily="18" charset="0"/>
              </a:rPr>
              <a:t>4. Reliance on physician to make screening recommendations.</a:t>
            </a:r>
          </a:p>
          <a:p>
            <a:pPr marL="0">
              <a:lnSpc>
                <a:spcPct val="160000"/>
              </a:lnSpc>
              <a:spcBef>
                <a:spcPts val="0"/>
              </a:spcBef>
              <a:buNone/>
            </a:pPr>
            <a:r>
              <a:rPr lang="en-US" sz="3800" dirty="0">
                <a:latin typeface="Times New Roman" panose="02020603050405020304" pitchFamily="18" charset="0"/>
                <a:cs typeface="Times New Roman" panose="02020603050405020304" pitchFamily="18" charset="0"/>
              </a:rPr>
              <a:t>5. Emotional concerns (e.g. fears, embarrassment).</a:t>
            </a:r>
          </a:p>
          <a:p>
            <a:pPr marL="0">
              <a:lnSpc>
                <a:spcPct val="160000"/>
              </a:lnSpc>
              <a:spcBef>
                <a:spcPts val="0"/>
              </a:spcBef>
              <a:buNone/>
            </a:pPr>
            <a:r>
              <a:rPr lang="en-US" sz="3800" dirty="0">
                <a:latin typeface="Times New Roman" panose="02020603050405020304" pitchFamily="18" charset="0"/>
                <a:cs typeface="Times New Roman" panose="02020603050405020304" pitchFamily="18" charset="0"/>
              </a:rPr>
              <a:t>6. Costs of screening programs. </a:t>
            </a: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075DB563-3A83-7528-8225-E1A48DBE21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22788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D3AF8-DEBF-7354-3B6B-C1A7CACA28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E4BD92-93CD-B045-0C0D-F6BC807913B6}"/>
              </a:ext>
            </a:extLst>
          </p:cNvPr>
          <p:cNvSpPr>
            <a:spLocks noGrp="1"/>
          </p:cNvSpPr>
          <p:nvPr>
            <p:ph idx="1"/>
          </p:nvPr>
        </p:nvSpPr>
        <p:spPr>
          <a:xfrm>
            <a:off x="0" y="0"/>
            <a:ext cx="12192000" cy="6858000"/>
          </a:xfrm>
        </p:spPr>
        <p:txBody>
          <a:bodyPr>
            <a:normAutofit fontScale="70000" lnSpcReduction="20000"/>
          </a:bodyPr>
          <a:lstStyle/>
          <a:p>
            <a:pPr marL="0">
              <a:lnSpc>
                <a:spcPct val="170000"/>
              </a:lnSpc>
              <a:spcBef>
                <a:spcPts val="0"/>
              </a:spcBef>
              <a:buNone/>
            </a:pPr>
            <a:endParaRPr lang="en-US" sz="5800" b="1" dirty="0">
              <a:latin typeface="Times New Roman" panose="02020603050405020304" pitchFamily="18" charset="0"/>
              <a:cs typeface="Times New Roman" panose="02020603050405020304" pitchFamily="18" charset="0"/>
            </a:endParaRPr>
          </a:p>
          <a:p>
            <a:pPr marL="0">
              <a:lnSpc>
                <a:spcPct val="170000"/>
              </a:lnSpc>
              <a:spcBef>
                <a:spcPts val="0"/>
              </a:spcBef>
              <a:buNone/>
            </a:pPr>
            <a:r>
              <a:rPr lang="en-US" sz="5100" b="1" dirty="0">
                <a:latin typeface="Times New Roman" panose="02020603050405020304" pitchFamily="18" charset="0"/>
                <a:cs typeface="Times New Roman" panose="02020603050405020304" pitchFamily="18" charset="0"/>
              </a:rPr>
              <a:t>Component of health promotion:</a:t>
            </a:r>
            <a:br>
              <a:rPr lang="en-US" sz="5100" b="1" dirty="0">
                <a:latin typeface="Times New Roman" panose="02020603050405020304" pitchFamily="18" charset="0"/>
                <a:cs typeface="Times New Roman" panose="02020603050405020304" pitchFamily="18" charset="0"/>
              </a:rPr>
            </a:br>
            <a:r>
              <a:rPr lang="en-US" sz="5100" dirty="0">
                <a:latin typeface="Times New Roman" panose="02020603050405020304" pitchFamily="18" charset="0"/>
                <a:cs typeface="Times New Roman" panose="02020603050405020304" pitchFamily="18" charset="0"/>
              </a:rPr>
              <a:t>1. Physical exercise.</a:t>
            </a:r>
            <a:br>
              <a:rPr lang="en-US" sz="5100" dirty="0">
                <a:latin typeface="Times New Roman" panose="02020603050405020304" pitchFamily="18" charset="0"/>
                <a:cs typeface="Times New Roman" panose="02020603050405020304" pitchFamily="18" charset="0"/>
              </a:rPr>
            </a:br>
            <a:r>
              <a:rPr lang="en-US" sz="5100" dirty="0">
                <a:latin typeface="Times New Roman" panose="02020603050405020304" pitchFamily="18" charset="0"/>
                <a:cs typeface="Times New Roman" panose="02020603050405020304" pitchFamily="18" charset="0"/>
              </a:rPr>
              <a:t>2. Nutrition.</a:t>
            </a:r>
            <a:br>
              <a:rPr lang="en-US" sz="5800" dirty="0">
                <a:latin typeface="Times New Roman" panose="02020603050405020304" pitchFamily="18" charset="0"/>
                <a:cs typeface="Times New Roman" panose="02020603050405020304" pitchFamily="18" charset="0"/>
              </a:rPr>
            </a:b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00D46079-D8BB-6A1B-E727-F16D59872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746838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036F-51B3-75E6-38DD-0323D5AD66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57E69-B81A-EA76-C5EF-73719CB10FAD}"/>
              </a:ext>
            </a:extLst>
          </p:cNvPr>
          <p:cNvSpPr>
            <a:spLocks noGrp="1"/>
          </p:cNvSpPr>
          <p:nvPr>
            <p:ph idx="1"/>
          </p:nvPr>
        </p:nvSpPr>
        <p:spPr>
          <a:xfrm>
            <a:off x="0" y="0"/>
            <a:ext cx="12192000" cy="6858000"/>
          </a:xfrm>
        </p:spPr>
        <p:txBody>
          <a:bodyPr>
            <a:normAutofit fontScale="70000" lnSpcReduction="20000"/>
          </a:bodyPr>
          <a:lstStyle/>
          <a:p>
            <a:pPr marL="0">
              <a:lnSpc>
                <a:spcPct val="170000"/>
              </a:lnSpc>
              <a:spcBef>
                <a:spcPts val="0"/>
              </a:spcBef>
              <a:buNone/>
            </a:pPr>
            <a:br>
              <a:rPr lang="en-US" sz="5800" dirty="0">
                <a:latin typeface="Times New Roman" panose="02020603050405020304" pitchFamily="18" charset="0"/>
                <a:cs typeface="Times New Roman" panose="02020603050405020304" pitchFamily="18" charset="0"/>
              </a:rPr>
            </a:br>
            <a:endParaRPr lang="en-US" sz="5800" dirty="0">
              <a:latin typeface="Times New Roman" panose="02020603050405020304" pitchFamily="18" charset="0"/>
              <a:cs typeface="Times New Roman" panose="02020603050405020304" pitchFamily="18" charset="0"/>
            </a:endParaRPr>
          </a:p>
          <a:p>
            <a:pPr marL="0">
              <a:lnSpc>
                <a:spcPct val="170000"/>
              </a:lnSpc>
              <a:spcBef>
                <a:spcPts val="0"/>
              </a:spcBef>
              <a:buNone/>
            </a:pPr>
            <a:r>
              <a:rPr lang="en-US" sz="5100" dirty="0">
                <a:latin typeface="Times New Roman" panose="02020603050405020304" pitchFamily="18" charset="0"/>
                <a:cs typeface="Times New Roman" panose="02020603050405020304" pitchFamily="18" charset="0"/>
              </a:rPr>
              <a:t>3. Rest and sleep.</a:t>
            </a:r>
            <a:br>
              <a:rPr lang="en-US" sz="5100" dirty="0">
                <a:latin typeface="Times New Roman" panose="02020603050405020304" pitchFamily="18" charset="0"/>
                <a:cs typeface="Times New Roman" panose="02020603050405020304" pitchFamily="18" charset="0"/>
              </a:rPr>
            </a:br>
            <a:r>
              <a:rPr lang="en-US" sz="5100" dirty="0">
                <a:latin typeface="Times New Roman" panose="02020603050405020304" pitchFamily="18" charset="0"/>
                <a:cs typeface="Times New Roman" panose="02020603050405020304" pitchFamily="18" charset="0"/>
              </a:rPr>
              <a:t>4. Periodic medical examination.</a:t>
            </a:r>
            <a:br>
              <a:rPr lang="en-US" sz="5800" dirty="0">
                <a:latin typeface="Times New Roman" panose="02020603050405020304" pitchFamily="18" charset="0"/>
                <a:cs typeface="Times New Roman" panose="02020603050405020304" pitchFamily="18" charset="0"/>
              </a:rPr>
            </a:b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04AB07BB-56BA-3CEE-8552-F152C991CD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035611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7847-CBE2-BBBC-392F-1683F1161C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BCA04D-6B1D-1E9C-3931-8ED0EC83EAB8}"/>
              </a:ext>
            </a:extLst>
          </p:cNvPr>
          <p:cNvSpPr>
            <a:spLocks noGrp="1"/>
          </p:cNvSpPr>
          <p:nvPr>
            <p:ph idx="1"/>
          </p:nvPr>
        </p:nvSpPr>
        <p:spPr>
          <a:xfrm>
            <a:off x="0" y="0"/>
            <a:ext cx="12192000" cy="6858000"/>
          </a:xfrm>
        </p:spPr>
        <p:txBody>
          <a:bodyPr>
            <a:normAutofit fontScale="55000" lnSpcReduction="20000"/>
          </a:bodyPr>
          <a:lstStyle/>
          <a:p>
            <a:pPr marL="0">
              <a:lnSpc>
                <a:spcPct val="170000"/>
              </a:lnSpc>
              <a:spcBef>
                <a:spcPts val="0"/>
              </a:spcBef>
              <a:buNone/>
            </a:pPr>
            <a:endParaRPr lang="en-US" sz="5800" dirty="0">
              <a:latin typeface="Times New Roman" panose="02020603050405020304" pitchFamily="18" charset="0"/>
              <a:cs typeface="Times New Roman" panose="02020603050405020304" pitchFamily="18" charset="0"/>
            </a:endParaRPr>
          </a:p>
          <a:p>
            <a:pPr marL="0">
              <a:lnSpc>
                <a:spcPct val="170000"/>
              </a:lnSpc>
              <a:spcBef>
                <a:spcPts val="0"/>
              </a:spcBef>
              <a:buNone/>
            </a:pPr>
            <a:endParaRPr lang="en-US" sz="5800" dirty="0">
              <a:latin typeface="Times New Roman" panose="02020603050405020304" pitchFamily="18" charset="0"/>
              <a:cs typeface="Times New Roman" panose="02020603050405020304" pitchFamily="18" charset="0"/>
            </a:endParaRPr>
          </a:p>
          <a:p>
            <a:pPr marL="0">
              <a:lnSpc>
                <a:spcPct val="170000"/>
              </a:lnSpc>
              <a:spcBef>
                <a:spcPts val="0"/>
              </a:spcBef>
              <a:buNone/>
            </a:pPr>
            <a:endParaRPr lang="en-US" sz="5800" dirty="0">
              <a:latin typeface="Times New Roman" panose="02020603050405020304" pitchFamily="18" charset="0"/>
              <a:cs typeface="Times New Roman" panose="02020603050405020304" pitchFamily="18" charset="0"/>
            </a:endParaRPr>
          </a:p>
          <a:p>
            <a:pPr marL="0">
              <a:lnSpc>
                <a:spcPct val="170000"/>
              </a:lnSpc>
              <a:spcBef>
                <a:spcPts val="0"/>
              </a:spcBef>
              <a:buNone/>
            </a:pPr>
            <a:r>
              <a:rPr lang="en-US" sz="5800" dirty="0">
                <a:latin typeface="Times New Roman" panose="02020603050405020304" pitchFamily="18" charset="0"/>
                <a:cs typeface="Times New Roman" panose="02020603050405020304" pitchFamily="18" charset="0"/>
              </a:rPr>
              <a:t>5. Immunizations.</a:t>
            </a:r>
            <a:br>
              <a:rPr lang="en-US" sz="5800" dirty="0">
                <a:latin typeface="Times New Roman" panose="02020603050405020304" pitchFamily="18" charset="0"/>
                <a:cs typeface="Times New Roman" panose="02020603050405020304" pitchFamily="18" charset="0"/>
              </a:rPr>
            </a:br>
            <a:r>
              <a:rPr lang="en-US" sz="5800" dirty="0">
                <a:latin typeface="Times New Roman" panose="02020603050405020304" pitchFamily="18" charset="0"/>
                <a:cs typeface="Times New Roman" panose="02020603050405020304" pitchFamily="18" charset="0"/>
              </a:rPr>
              <a:t>6. High risk behaviors</a:t>
            </a:r>
            <a:br>
              <a:rPr lang="en-US" sz="5800" dirty="0">
                <a:latin typeface="Times New Roman" panose="02020603050405020304" pitchFamily="18" charset="0"/>
                <a:cs typeface="Times New Roman" panose="02020603050405020304" pitchFamily="18" charset="0"/>
              </a:rPr>
            </a:b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FBE91DB9-D794-CCFB-1521-69B0D6F75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27481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A828A-0DC9-C544-AF4F-68A8F22147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8C3B3C-8DE2-A13E-46DA-B29EDEACBB7A}"/>
              </a:ext>
            </a:extLst>
          </p:cNvPr>
          <p:cNvSpPr>
            <a:spLocks noGrp="1"/>
          </p:cNvSpPr>
          <p:nvPr>
            <p:ph idx="1"/>
          </p:nvPr>
        </p:nvSpPr>
        <p:spPr>
          <a:xfrm>
            <a:off x="0" y="0"/>
            <a:ext cx="12192000" cy="6858000"/>
          </a:xfrm>
        </p:spPr>
        <p:txBody>
          <a:bodyPr>
            <a:normAutofit fontScale="62500" lnSpcReduction="20000"/>
          </a:bodyPr>
          <a:lstStyle/>
          <a:p>
            <a:pPr marL="0">
              <a:lnSpc>
                <a:spcPct val="170000"/>
              </a:lnSpc>
              <a:spcBef>
                <a:spcPts val="0"/>
              </a:spcBef>
              <a:buNone/>
            </a:pPr>
            <a:br>
              <a:rPr lang="en-US" sz="5800" dirty="0">
                <a:latin typeface="Times New Roman" panose="02020603050405020304" pitchFamily="18" charset="0"/>
                <a:cs typeface="Times New Roman" panose="02020603050405020304" pitchFamily="18" charset="0"/>
              </a:rPr>
            </a:br>
            <a:endParaRPr lang="en-US" sz="5800" dirty="0">
              <a:latin typeface="Times New Roman" panose="02020603050405020304" pitchFamily="18" charset="0"/>
              <a:cs typeface="Times New Roman" panose="02020603050405020304" pitchFamily="18" charset="0"/>
            </a:endParaRPr>
          </a:p>
          <a:p>
            <a:pPr marL="0">
              <a:lnSpc>
                <a:spcPct val="170000"/>
              </a:lnSpc>
              <a:spcBef>
                <a:spcPts val="0"/>
              </a:spcBef>
              <a:buNone/>
            </a:pPr>
            <a:endParaRPr lang="en-US" sz="5800" dirty="0">
              <a:latin typeface="Times New Roman" panose="02020603050405020304" pitchFamily="18" charset="0"/>
              <a:cs typeface="Times New Roman" panose="02020603050405020304" pitchFamily="18" charset="0"/>
            </a:endParaRPr>
          </a:p>
          <a:p>
            <a:pPr marL="0">
              <a:lnSpc>
                <a:spcPct val="170000"/>
              </a:lnSpc>
              <a:spcBef>
                <a:spcPts val="0"/>
              </a:spcBef>
              <a:buNone/>
            </a:pPr>
            <a:r>
              <a:rPr lang="en-US" sz="5100" dirty="0">
                <a:latin typeface="Times New Roman" panose="02020603050405020304" pitchFamily="18" charset="0"/>
                <a:cs typeface="Times New Roman" panose="02020603050405020304" pitchFamily="18" charset="0"/>
              </a:rPr>
              <a:t>7. Psychosocial wellbeing</a:t>
            </a:r>
            <a:br>
              <a:rPr lang="en-US" sz="5100" dirty="0">
                <a:latin typeface="Times New Roman" panose="02020603050405020304" pitchFamily="18" charset="0"/>
                <a:cs typeface="Times New Roman" panose="02020603050405020304" pitchFamily="18" charset="0"/>
              </a:rPr>
            </a:br>
            <a:r>
              <a:rPr lang="en-US" sz="5100" dirty="0">
                <a:latin typeface="Times New Roman" panose="02020603050405020304" pitchFamily="18" charset="0"/>
                <a:cs typeface="Times New Roman" panose="02020603050405020304" pitchFamily="18" charset="0"/>
              </a:rPr>
              <a:t>8. Spiritual wellbeing. </a:t>
            </a:r>
            <a:br>
              <a:rPr lang="en-US" sz="3200" dirty="0"/>
            </a:b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337BC1F8-419F-DF04-D3AB-690758C15E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580454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A5FD17-D41F-D0D6-05E1-74B9DA091DD5}"/>
              </a:ext>
            </a:extLst>
          </p:cNvPr>
          <p:cNvSpPr>
            <a:spLocks noGrp="1"/>
          </p:cNvSpPr>
          <p:nvPr>
            <p:ph idx="1"/>
          </p:nvPr>
        </p:nvSpPr>
        <p:spPr>
          <a:xfrm>
            <a:off x="0" y="0"/>
            <a:ext cx="12192000" cy="6858000"/>
          </a:xfrm>
        </p:spPr>
        <p:txBody>
          <a:bodyPr>
            <a:normAutofit fontScale="92500" lnSpcReduction="20000"/>
          </a:bodyPr>
          <a:lstStyle/>
          <a:p>
            <a:pPr>
              <a:lnSpc>
                <a:spcPct val="115000"/>
              </a:lnSpc>
              <a:spcAft>
                <a:spcPts val="800"/>
              </a:spcAft>
              <a:buNone/>
            </a:pPr>
            <a:r>
              <a:rPr lang="en-US" sz="3500" b="1" kern="100" dirty="0">
                <a:latin typeface="Times New Roman" panose="02020603050405020304" pitchFamily="18" charset="0"/>
                <a:ea typeface="Calibri" panose="020F0502020204030204" pitchFamily="34" charset="0"/>
                <a:cs typeface="Times New Roman" panose="02020603050405020304" pitchFamily="18" charset="0"/>
              </a:rPr>
              <a:t>Learning outcome</a:t>
            </a:r>
          </a:p>
          <a:p>
            <a:pPr marL="0">
              <a:lnSpc>
                <a:spcPct val="160000"/>
              </a:lnSpc>
              <a:spcBef>
                <a:spcPts val="0"/>
              </a:spcBef>
            </a:pPr>
            <a:r>
              <a:rPr lang="en-US" sz="3500" kern="100" dirty="0">
                <a:latin typeface="Times New Roman" panose="02020603050405020304" pitchFamily="18" charset="0"/>
                <a:ea typeface="Calibri" panose="020F0502020204030204" pitchFamily="34" charset="0"/>
                <a:cs typeface="Times New Roman" panose="02020603050405020304" pitchFamily="18" charset="0"/>
              </a:rPr>
              <a:t>To introduce Health promotion</a:t>
            </a:r>
          </a:p>
          <a:p>
            <a:pPr marL="0">
              <a:lnSpc>
                <a:spcPct val="160000"/>
              </a:lnSpc>
              <a:spcBef>
                <a:spcPts val="0"/>
              </a:spcBef>
            </a:pPr>
            <a:r>
              <a:rPr lang="en-US" sz="3500" dirty="0">
                <a:latin typeface="Times New Roman" panose="02020603050405020304" pitchFamily="18" charset="0"/>
                <a:cs typeface="Times New Roman" panose="02020603050405020304" pitchFamily="18" charset="0"/>
              </a:rPr>
              <a:t>To define health promotion</a:t>
            </a:r>
          </a:p>
          <a:p>
            <a:pPr marL="0">
              <a:lnSpc>
                <a:spcPct val="160000"/>
              </a:lnSpc>
              <a:spcBef>
                <a:spcPts val="0"/>
              </a:spcBef>
            </a:pPr>
            <a:r>
              <a:rPr lang="en-US" sz="3500" dirty="0">
                <a:latin typeface="Times New Roman" panose="02020603050405020304" pitchFamily="18" charset="0"/>
                <a:cs typeface="Times New Roman" panose="02020603050405020304" pitchFamily="18" charset="0"/>
              </a:rPr>
              <a:t>To understand objectives of health promotion</a:t>
            </a:r>
          </a:p>
          <a:p>
            <a:pPr marL="0">
              <a:lnSpc>
                <a:spcPct val="160000"/>
              </a:lnSpc>
              <a:spcBef>
                <a:spcPts val="0"/>
              </a:spcBef>
            </a:pPr>
            <a:r>
              <a:rPr lang="en-US" sz="3500" dirty="0">
                <a:latin typeface="Times New Roman" panose="02020603050405020304" pitchFamily="18" charset="0"/>
                <a:cs typeface="Times New Roman" panose="02020603050405020304" pitchFamily="18" charset="0"/>
              </a:rPr>
              <a:t>To identify Barrier to health promotion</a:t>
            </a:r>
          </a:p>
          <a:p>
            <a:pPr marL="0">
              <a:lnSpc>
                <a:spcPct val="160000"/>
              </a:lnSpc>
              <a:spcBef>
                <a:spcPts val="0"/>
              </a:spcBef>
            </a:pPr>
            <a:r>
              <a:rPr lang="en-US" sz="3500" dirty="0">
                <a:latin typeface="Times New Roman" panose="02020603050405020304" pitchFamily="18" charset="0"/>
                <a:cs typeface="Times New Roman" panose="02020603050405020304" pitchFamily="18" charset="0"/>
              </a:rPr>
              <a:t>To identify Component of health promotion</a:t>
            </a: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4B7BDECD-C9C9-AA78-B384-15A8D2A6D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12616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BA849-4402-9091-964B-DE051E0A57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D883D9-3C74-7755-8BEA-5D9296BEC702}"/>
              </a:ext>
            </a:extLst>
          </p:cNvPr>
          <p:cNvSpPr>
            <a:spLocks noGrp="1"/>
          </p:cNvSpPr>
          <p:nvPr>
            <p:ph idx="1"/>
          </p:nvPr>
        </p:nvSpPr>
        <p:spPr>
          <a:xfrm>
            <a:off x="0" y="0"/>
            <a:ext cx="12192000" cy="6858000"/>
          </a:xfrm>
        </p:spPr>
        <p:txBody>
          <a:bodyPr>
            <a:noAutofit/>
          </a:bodyPr>
          <a:lstStyle/>
          <a:p>
            <a:pPr marL="0" indent="0" algn="just">
              <a:lnSpc>
                <a:spcPct val="17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indent="-514350" algn="just">
              <a:lnSpc>
                <a:spcPct val="170000"/>
              </a:lnSpc>
              <a:spcBef>
                <a:spcPts val="0"/>
              </a:spcBef>
              <a:buAutoNum type="arabicParenR"/>
            </a:pPr>
            <a:r>
              <a:rPr lang="en-US" sz="3200" b="1" dirty="0">
                <a:latin typeface="Times New Roman" panose="02020603050405020304" pitchFamily="18" charset="0"/>
                <a:cs typeface="Times New Roman" panose="02020603050405020304" pitchFamily="18" charset="0"/>
              </a:rPr>
              <a:t>Physical exercise: </a:t>
            </a:r>
          </a:p>
          <a:p>
            <a:pPr marL="0" indent="0" algn="just">
              <a:lnSpc>
                <a:spcPct val="170000"/>
              </a:lnSpc>
              <a:spcBef>
                <a:spcPts val="0"/>
              </a:spcBef>
              <a:buNone/>
            </a:pPr>
            <a:r>
              <a:rPr lang="en-US" sz="3000" dirty="0">
                <a:latin typeface="Times New Roman" panose="02020603050405020304" pitchFamily="18" charset="0"/>
                <a:cs typeface="Times New Roman" panose="02020603050405020304" pitchFamily="18" charset="0"/>
              </a:rPr>
              <a:t>Physical activity is central component of health promotion for elderly. </a:t>
            </a:r>
          </a:p>
          <a:p>
            <a:pPr marL="0" indent="0" algn="just">
              <a:lnSpc>
                <a:spcPct val="170000"/>
              </a:lnSpc>
              <a:spcBef>
                <a:spcPts val="0"/>
              </a:spcBef>
              <a:buNone/>
            </a:pPr>
            <a:r>
              <a:rPr lang="en-US" sz="3000" dirty="0">
                <a:latin typeface="Times New Roman" panose="02020603050405020304" pitchFamily="18" charset="0"/>
                <a:cs typeface="Times New Roman" panose="02020603050405020304" pitchFamily="18" charset="0"/>
              </a:rPr>
              <a:t>Physical activity is important to maintain health and improve the general quality of life. </a:t>
            </a:r>
          </a:p>
          <a:p>
            <a:pPr marL="0" indent="0" algn="just">
              <a:lnSpc>
                <a:spcPct val="170000"/>
              </a:lnSpc>
              <a:spcBef>
                <a:spcPts val="0"/>
              </a:spcBef>
              <a:buNone/>
            </a:pPr>
            <a:r>
              <a:rPr lang="en-US" sz="3000" dirty="0">
                <a:latin typeface="Times New Roman" panose="02020603050405020304" pitchFamily="18" charset="0"/>
                <a:cs typeface="Times New Roman" panose="02020603050405020304" pitchFamily="18" charset="0"/>
              </a:rPr>
              <a:t>Physical inactivity is associated with many age-related medical conditions such as heart diseases, hypertension, diabetes mellitus, and musculoskeletal disorders.</a:t>
            </a:r>
          </a:p>
          <a:p>
            <a:pPr marL="0" indent="0" algn="just">
              <a:lnSpc>
                <a:spcPct val="170000"/>
              </a:lnSpc>
              <a:spcBef>
                <a:spcPts val="0"/>
              </a:spcBef>
              <a:buNone/>
            </a:pPr>
            <a:r>
              <a:rPr lang="en-US" sz="3200" dirty="0">
                <a:latin typeface="Times New Roman" panose="02020603050405020304" pitchFamily="18" charset="0"/>
                <a:cs typeface="Times New Roman" panose="02020603050405020304" pitchFamily="18" charset="0"/>
              </a:rPr>
              <a:t> </a:t>
            </a:r>
          </a:p>
          <a:p>
            <a:pPr marL="0" indent="0" algn="just">
              <a:lnSpc>
                <a:spcPct val="170000"/>
              </a:lnSpc>
              <a:spcBef>
                <a:spcPts val="0"/>
              </a:spcBef>
              <a:buNone/>
            </a:pPr>
            <a:r>
              <a:rPr lang="en-US" sz="3200" dirty="0">
                <a:latin typeface="Times New Roman" panose="02020603050405020304" pitchFamily="18" charset="0"/>
                <a:cs typeface="Times New Roman" panose="02020603050405020304" pitchFamily="18" charset="0"/>
              </a:rPr>
              <a:t> </a:t>
            </a:r>
            <a:br>
              <a:rPr lang="en-US" sz="3200" dirty="0"/>
            </a:br>
            <a:r>
              <a:rPr lang="en-US" sz="3200" dirty="0"/>
              <a:t> </a:t>
            </a:r>
            <a:br>
              <a:rPr lang="en-US" sz="3200" dirty="0"/>
            </a:br>
            <a:br>
              <a:rPr lang="en-US" sz="3200" dirty="0"/>
            </a:br>
            <a:endParaRPr lang="en-US" sz="3200" b="1" kern="1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70000"/>
              </a:lnSpc>
              <a:spcBef>
                <a:spcPts val="0"/>
              </a:spcBef>
            </a:pPr>
            <a:endParaRPr lang="en-US" sz="3200" b="1" kern="1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70000"/>
              </a:lnSpc>
              <a:spcBef>
                <a:spcPts val="0"/>
              </a:spcBef>
            </a:pPr>
            <a:endParaRPr lang="en-US" sz="3200" dirty="0">
              <a:latin typeface="Times New Roman" panose="02020603050405020304" pitchFamily="18" charset="0"/>
              <a:cs typeface="Times New Roman" panose="02020603050405020304" pitchFamily="18" charset="0"/>
            </a:endParaRPr>
          </a:p>
          <a:p>
            <a:pPr marL="0">
              <a:lnSpc>
                <a:spcPct val="170000"/>
              </a:lnSpc>
              <a:spcBef>
                <a:spcPts val="0"/>
              </a:spcBef>
            </a:pPr>
            <a:endParaRPr lang="en-US" sz="3200" b="1" kern="1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70000"/>
              </a:lnSpc>
              <a:spcBef>
                <a:spcPts val="0"/>
              </a:spcBef>
              <a:buNone/>
            </a:pPr>
            <a:endParaRPr lang="en-US" sz="3200" b="1" kern="1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70000"/>
              </a:lnSpc>
              <a:spcBef>
                <a:spcPts val="0"/>
              </a:spcBef>
              <a:buNone/>
            </a:pPr>
            <a:endParaRPr lang="en-US" sz="3200" b="1" kern="100" dirty="0">
              <a:latin typeface="Times New Roman" panose="02020603050405020304" pitchFamily="18" charset="0"/>
              <a:ea typeface="Calibri" panose="020F0502020204030204" pitchFamily="34" charset="0"/>
              <a:cs typeface="Times New Roman" panose="02020603050405020304" pitchFamily="18" charset="0"/>
            </a:endParaRPr>
          </a:p>
          <a:p>
            <a:pPr marL="0">
              <a:lnSpc>
                <a:spcPct val="170000"/>
              </a:lnSpc>
              <a:spcBef>
                <a:spcPts val="0"/>
              </a:spcBef>
              <a:buNone/>
            </a:pPr>
            <a:endParaRPr lang="en-GB" sz="32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70000"/>
              </a:lnSpc>
              <a:spcBef>
                <a:spcPts val="0"/>
              </a:spcBef>
              <a:buNone/>
            </a:pPr>
            <a:endParaRPr lang="en-US" sz="3200" dirty="0"/>
          </a:p>
        </p:txBody>
      </p:sp>
      <p:pic>
        <p:nvPicPr>
          <p:cNvPr id="4" name="Content Placeholder 3" descr="A logo of a university&#10;&#10;Description automatically generated">
            <a:extLst>
              <a:ext uri="{FF2B5EF4-FFF2-40B4-BE49-F238E27FC236}">
                <a16:creationId xmlns:a16="http://schemas.microsoft.com/office/drawing/2014/main" id="{B6FD9373-A49D-CF78-84C7-3F73F5444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236529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EAF9-8E30-C0B0-8898-1DC5BA8CEF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AD1A3-6B99-98AC-228C-A693DB6AAF38}"/>
              </a:ext>
            </a:extLst>
          </p:cNvPr>
          <p:cNvSpPr>
            <a:spLocks noGrp="1"/>
          </p:cNvSpPr>
          <p:nvPr>
            <p:ph idx="1"/>
          </p:nvPr>
        </p:nvSpPr>
        <p:spPr>
          <a:xfrm>
            <a:off x="0" y="0"/>
            <a:ext cx="12192000" cy="6858000"/>
          </a:xfrm>
        </p:spPr>
        <p:txBody>
          <a:bodyPr>
            <a:normAutofit fontScale="85000" lnSpcReduction="10000"/>
          </a:bodyPr>
          <a:lstStyle/>
          <a:p>
            <a:pPr marL="0" algn="just">
              <a:lnSpc>
                <a:spcPct val="170000"/>
              </a:lnSpc>
              <a:spcBef>
                <a:spcPts val="0"/>
              </a:spcBef>
              <a:buNone/>
            </a:pPr>
            <a:endParaRPr lang="en-US" sz="41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41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4100" b="1" dirty="0">
                <a:latin typeface="Times New Roman" panose="02020603050405020304" pitchFamily="18" charset="0"/>
                <a:cs typeface="Times New Roman" panose="02020603050405020304" pitchFamily="18" charset="0"/>
              </a:rPr>
              <a:t>Benefits of exercise: </a:t>
            </a:r>
          </a:p>
          <a:p>
            <a:pPr marL="0" algn="just">
              <a:lnSpc>
                <a:spcPct val="170000"/>
              </a:lnSpc>
              <a:spcBef>
                <a:spcPts val="0"/>
              </a:spcBef>
              <a:buNone/>
            </a:pPr>
            <a:r>
              <a:rPr lang="en-US" sz="4100" b="1" i="1" dirty="0">
                <a:latin typeface="Times New Roman" panose="02020603050405020304" pitchFamily="18" charset="0"/>
                <a:cs typeface="Times New Roman" panose="02020603050405020304" pitchFamily="18" charset="0"/>
              </a:rPr>
              <a:t>Physical benefits of exercise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Increase blood flow and keeps tissues health.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Improve sense of well-being &amp;relaxation.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Maintains the mind's function&amp; promotes sense of normality. </a:t>
            </a: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91E22E1F-7AE3-4CB3-2283-4E68EF9D1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4250653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4A88C-3BC5-91A4-14B6-33F82F63CB4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391BF-B6C2-3D11-FDE5-5F66A83452CD}"/>
              </a:ext>
            </a:extLst>
          </p:cNvPr>
          <p:cNvSpPr>
            <a:spLocks noGrp="1"/>
          </p:cNvSpPr>
          <p:nvPr>
            <p:ph idx="1"/>
          </p:nvPr>
        </p:nvSpPr>
        <p:spPr>
          <a:xfrm>
            <a:off x="0" y="0"/>
            <a:ext cx="12192000" cy="6858000"/>
          </a:xfrm>
        </p:spPr>
        <p:txBody>
          <a:bodyPr>
            <a:normAutofit fontScale="92500"/>
          </a:bodyPr>
          <a:lstStyle/>
          <a:p>
            <a:pPr marL="0" algn="just">
              <a:lnSpc>
                <a:spcPct val="170000"/>
              </a:lnSpc>
              <a:spcBef>
                <a:spcPts val="0"/>
              </a:spcBef>
              <a:buNone/>
            </a:pPr>
            <a:endParaRPr lang="en-US" sz="41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41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Declines maximal oxygen uptake and improve functional reserve.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Increase peristaltic movement and decrease constipation.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It is the key for consumption of body fat. </a:t>
            </a: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7E8CF6D6-778E-B244-8892-AA3390FBF9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074682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070C5-F628-00AF-623A-937091380C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575AA4-1D5A-1E85-9A83-4923D7E9C196}"/>
              </a:ext>
            </a:extLst>
          </p:cNvPr>
          <p:cNvSpPr>
            <a:spLocks noGrp="1"/>
          </p:cNvSpPr>
          <p:nvPr>
            <p:ph idx="1"/>
          </p:nvPr>
        </p:nvSpPr>
        <p:spPr>
          <a:xfrm>
            <a:off x="0" y="0"/>
            <a:ext cx="12192000" cy="6858000"/>
          </a:xfrm>
        </p:spPr>
        <p:txBody>
          <a:bodyPr>
            <a:normAutofit fontScale="92500" lnSpcReduction="20000"/>
          </a:bodyPr>
          <a:lstStyle/>
          <a:p>
            <a:pPr marL="0" algn="just">
              <a:lnSpc>
                <a:spcPct val="170000"/>
              </a:lnSpc>
              <a:spcBef>
                <a:spcPts val="0"/>
              </a:spcBef>
              <a:buNone/>
            </a:pPr>
            <a:endParaRPr lang="en-US" sz="41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41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Improve the cardiovascular capacity.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Controls hypertension &amp;blood sugar.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Improve respiratory function and joint flexibility. </a:t>
            </a:r>
          </a:p>
          <a:p>
            <a:pPr marL="0" algn="just">
              <a:lnSpc>
                <a:spcPct val="170000"/>
              </a:lnSpc>
              <a:spcBef>
                <a:spcPts val="0"/>
              </a:spcBef>
              <a:buNone/>
            </a:pPr>
            <a:r>
              <a:rPr lang="en-US" sz="4100" dirty="0">
                <a:latin typeface="Times New Roman" panose="02020603050405020304" pitchFamily="18" charset="0"/>
                <a:cs typeface="Times New Roman" panose="02020603050405020304" pitchFamily="18" charset="0"/>
              </a:rPr>
              <a:t>• Improve pattern of rest &amp; sleep.</a:t>
            </a:r>
          </a:p>
          <a:p>
            <a:pPr marL="0" algn="just">
              <a:lnSpc>
                <a:spcPct val="170000"/>
              </a:lnSpc>
              <a:spcBef>
                <a:spcPts val="0"/>
              </a:spcBef>
              <a:buNone/>
            </a:pP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A2EE2E2F-D832-5192-F11E-BB7C28425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66072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B6A0C-F182-D8F4-6513-5E713B16B1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065E13-9633-A314-B672-6F8451138F19}"/>
              </a:ext>
            </a:extLst>
          </p:cNvPr>
          <p:cNvSpPr>
            <a:spLocks noGrp="1"/>
          </p:cNvSpPr>
          <p:nvPr>
            <p:ph idx="1"/>
          </p:nvPr>
        </p:nvSpPr>
        <p:spPr>
          <a:xfrm>
            <a:off x="0" y="0"/>
            <a:ext cx="12192000" cy="6858000"/>
          </a:xfrm>
        </p:spPr>
        <p:txBody>
          <a:bodyPr>
            <a:normAutofit fontScale="92500" lnSpcReduction="10000"/>
          </a:bodyPr>
          <a:lstStyle/>
          <a:p>
            <a:pPr marL="0" algn="just">
              <a:lnSpc>
                <a:spcPct val="150000"/>
              </a:lnSpc>
              <a:spcBef>
                <a:spcPts val="0"/>
              </a:spcBef>
              <a:buNone/>
            </a:pPr>
            <a:r>
              <a:rPr lang="en-US" sz="3200" b="1" i="1" dirty="0">
                <a:latin typeface="Times New Roman" panose="02020603050405020304" pitchFamily="18" charset="0"/>
                <a:cs typeface="Times New Roman" panose="02020603050405020304" pitchFamily="18" charset="0"/>
              </a:rPr>
              <a:t>Psychological benefits of exercise: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Improve mood state.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Improve self-image.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Improve depressive state of elderly.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Reduce stress and enhance sleep. </a:t>
            </a:r>
          </a:p>
          <a:p>
            <a:pPr marL="0" algn="just">
              <a:lnSpc>
                <a:spcPct val="150000"/>
              </a:lnSpc>
              <a:spcBef>
                <a:spcPts val="0"/>
              </a:spcBef>
              <a:buNone/>
            </a:pP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C1CEB359-0E67-5EC4-DC2A-ACEE9DB908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603635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6E1E3-3822-3A45-47CA-84E59185A3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74515-7929-AC6C-7F7B-56CFE0CD60A4}"/>
              </a:ext>
            </a:extLst>
          </p:cNvPr>
          <p:cNvSpPr>
            <a:spLocks noGrp="1"/>
          </p:cNvSpPr>
          <p:nvPr>
            <p:ph idx="1"/>
          </p:nvPr>
        </p:nvSpPr>
        <p:spPr>
          <a:xfrm>
            <a:off x="0" y="0"/>
            <a:ext cx="12192000" cy="6858000"/>
          </a:xfrm>
        </p:spPr>
        <p:txBody>
          <a:bodyPr>
            <a:normAutofit/>
          </a:bodyPr>
          <a:lstStyle/>
          <a:p>
            <a:pPr marL="0" algn="just">
              <a:lnSpc>
                <a:spcPct val="150000"/>
              </a:lnSpc>
              <a:spcBef>
                <a:spcPts val="0"/>
              </a:spcBef>
              <a:buNone/>
            </a:pPr>
            <a:r>
              <a:rPr lang="en-US" sz="3200" b="1" i="1" dirty="0">
                <a:latin typeface="Times New Roman" panose="02020603050405020304" pitchFamily="18" charset="0"/>
                <a:cs typeface="Times New Roman" panose="02020603050405020304" pitchFamily="18" charset="0"/>
              </a:rPr>
              <a:t>Social benefits of exercise: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Improve social interaction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Improve relation with others </a:t>
            </a:r>
          </a:p>
          <a:p>
            <a:pPr marL="0" algn="just">
              <a:lnSpc>
                <a:spcPct val="150000"/>
              </a:lnSpc>
              <a:spcBef>
                <a:spcPts val="0"/>
              </a:spcBef>
              <a:buNone/>
            </a:pP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542967C8-92F5-807D-1A6C-6768DAD0C6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888311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43D29-A741-40BB-BC60-16FAE7C5449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C2716-4B15-BD19-6004-3C592CF3612E}"/>
              </a:ext>
            </a:extLst>
          </p:cNvPr>
          <p:cNvSpPr>
            <a:spLocks noGrp="1"/>
          </p:cNvSpPr>
          <p:nvPr>
            <p:ph idx="1"/>
          </p:nvPr>
        </p:nvSpPr>
        <p:spPr>
          <a:xfrm>
            <a:off x="0" y="0"/>
            <a:ext cx="12192000" cy="6858000"/>
          </a:xfrm>
        </p:spPr>
        <p:txBody>
          <a:bodyPr>
            <a:normAutofit fontScale="77500" lnSpcReduction="20000"/>
          </a:bodyPr>
          <a:lstStyle/>
          <a:p>
            <a:pPr marL="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r>
              <a:rPr lang="en-US" sz="3800" b="1" dirty="0">
                <a:latin typeface="Times New Roman" panose="02020603050405020304" pitchFamily="18" charset="0"/>
                <a:cs typeface="Times New Roman" panose="02020603050405020304" pitchFamily="18" charset="0"/>
              </a:rPr>
              <a:t>Types of exercises: </a:t>
            </a:r>
          </a:p>
          <a:p>
            <a:pPr marL="0" algn="just">
              <a:lnSpc>
                <a:spcPct val="150000"/>
              </a:lnSpc>
              <a:spcBef>
                <a:spcPts val="0"/>
              </a:spcBef>
              <a:buNone/>
            </a:pPr>
            <a:r>
              <a:rPr lang="en-US" sz="3800" dirty="0">
                <a:latin typeface="Times New Roman" panose="02020603050405020304" pitchFamily="18" charset="0"/>
                <a:cs typeface="Times New Roman" panose="02020603050405020304" pitchFamily="18" charset="0"/>
              </a:rPr>
              <a:t>There are many types of exercises that can be practiced by older people as walking, swimming, gardening, general household work, stair climbing, aerobic and resistance exercise. </a:t>
            </a:r>
          </a:p>
          <a:p>
            <a:pPr marL="0" algn="just">
              <a:lnSpc>
                <a:spcPct val="150000"/>
              </a:lnSpc>
              <a:spcBef>
                <a:spcPts val="0"/>
              </a:spcBef>
              <a:buNone/>
            </a:pP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E19726A8-D7EA-0773-6A3C-8F6D2354F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759169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AA98C-B081-CEA0-30A1-2B44DB8FBB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C45EF-BD59-0CF1-FF55-B8B27B7B8910}"/>
              </a:ext>
            </a:extLst>
          </p:cNvPr>
          <p:cNvSpPr>
            <a:spLocks noGrp="1"/>
          </p:cNvSpPr>
          <p:nvPr>
            <p:ph idx="1"/>
          </p:nvPr>
        </p:nvSpPr>
        <p:spPr>
          <a:xfrm>
            <a:off x="0" y="0"/>
            <a:ext cx="12192000" cy="6858000"/>
          </a:xfrm>
        </p:spPr>
        <p:txBody>
          <a:bodyPr>
            <a:normAutofit fontScale="92500" lnSpcReduction="10000"/>
          </a:bodyPr>
          <a:lstStyle/>
          <a:p>
            <a:pPr indent="-457200" algn="just">
              <a:lnSpc>
                <a:spcPct val="150000"/>
              </a:lnSpc>
              <a:spcBef>
                <a:spcPts val="0"/>
              </a:spcBef>
            </a:pPr>
            <a:endParaRPr lang="en-US" sz="3200" b="1" i="1" dirty="0">
              <a:latin typeface="Times New Roman" panose="02020603050405020304" pitchFamily="18" charset="0"/>
              <a:cs typeface="Times New Roman" panose="02020603050405020304" pitchFamily="18" charset="0"/>
            </a:endParaRPr>
          </a:p>
          <a:p>
            <a:pPr indent="-457200" algn="just">
              <a:lnSpc>
                <a:spcPct val="150000"/>
              </a:lnSpc>
              <a:spcBef>
                <a:spcPts val="0"/>
              </a:spcBef>
            </a:pPr>
            <a:endParaRPr lang="en-US" sz="3200" b="1" i="1" dirty="0">
              <a:latin typeface="Times New Roman" panose="02020603050405020304" pitchFamily="18" charset="0"/>
              <a:cs typeface="Times New Roman" panose="02020603050405020304" pitchFamily="18" charset="0"/>
            </a:endParaRPr>
          </a:p>
          <a:p>
            <a:pPr indent="-457200" algn="just">
              <a:lnSpc>
                <a:spcPct val="150000"/>
              </a:lnSpc>
              <a:spcBef>
                <a:spcPts val="0"/>
              </a:spcBef>
            </a:pPr>
            <a:r>
              <a:rPr lang="en-US" sz="3200" b="1" i="1" dirty="0">
                <a:latin typeface="Times New Roman" panose="02020603050405020304" pitchFamily="18" charset="0"/>
                <a:cs typeface="Times New Roman" panose="02020603050405020304" pitchFamily="18" charset="0"/>
              </a:rPr>
              <a:t>Isotonic exercises: </a:t>
            </a:r>
          </a:p>
          <a:p>
            <a:pPr marL="0" indent="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which involve muscle contraction with body movement. In which there is shortening &amp; lengthening of muscle, causing joint to move. They make muscle better to work and increase strength.</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118742EC-8041-59EE-9A51-D994FB7D0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45953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AF28B-5B4D-511F-8953-82AFDB10A3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3E74F-CF6B-62CB-ACA8-FF9465DD9F3A}"/>
              </a:ext>
            </a:extLst>
          </p:cNvPr>
          <p:cNvSpPr>
            <a:spLocks noGrp="1"/>
          </p:cNvSpPr>
          <p:nvPr>
            <p:ph idx="1"/>
          </p:nvPr>
        </p:nvSpPr>
        <p:spPr>
          <a:xfrm>
            <a:off x="0" y="0"/>
            <a:ext cx="12192000" cy="6858000"/>
          </a:xfrm>
        </p:spPr>
        <p:txBody>
          <a:bodyPr>
            <a:normAutofit fontScale="92500" lnSpcReduction="20000"/>
          </a:bodyPr>
          <a:lstStyle/>
          <a:p>
            <a:pPr marL="0" algn="just">
              <a:lnSpc>
                <a:spcPct val="150000"/>
              </a:lnSpc>
              <a:spcBef>
                <a:spcPts val="0"/>
              </a:spcBef>
              <a:buNone/>
            </a:pPr>
            <a:endParaRPr lang="en-US" sz="3200" i="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200" i="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200" i="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r>
              <a:rPr lang="en-US" sz="3200" i="1" dirty="0">
                <a:latin typeface="Times New Roman" panose="02020603050405020304" pitchFamily="18" charset="0"/>
                <a:cs typeface="Times New Roman" panose="02020603050405020304" pitchFamily="18" charset="0"/>
              </a:rPr>
              <a:t>For Example: </a:t>
            </a:r>
            <a:r>
              <a:rPr lang="en-US" sz="3200" dirty="0">
                <a:latin typeface="Times New Roman" panose="02020603050405020304" pitchFamily="18" charset="0"/>
                <a:cs typeface="Times New Roman" panose="02020603050405020304" pitchFamily="18" charset="0"/>
              </a:rPr>
              <a:t>Walking for 20- 30 minutes, three to four times per week is suggested as a general exercise program for maintaining bone mass in postmenopausal women. </a:t>
            </a:r>
          </a:p>
          <a:p>
            <a:pPr marL="0" algn="just">
              <a:lnSpc>
                <a:spcPct val="150000"/>
              </a:lnSpc>
              <a:spcBef>
                <a:spcPts val="0"/>
              </a:spcBef>
              <a:buNone/>
            </a:pPr>
            <a:r>
              <a:rPr lang="en-US" sz="3200" i="1" dirty="0">
                <a:latin typeface="Times New Roman" panose="02020603050405020304" pitchFamily="18" charset="0"/>
                <a:cs typeface="Times New Roman" panose="02020603050405020304" pitchFamily="18" charset="0"/>
              </a:rPr>
              <a:t>Range of motion exercise is another type of isotonic exercise</a:t>
            </a:r>
            <a:r>
              <a:rPr lang="en-US" sz="3200" dirty="0">
                <a:latin typeface="Times New Roman" panose="02020603050405020304" pitchFamily="18" charset="0"/>
                <a:cs typeface="Times New Roman" panose="02020603050405020304" pitchFamily="18" charset="0"/>
              </a:rPr>
              <a:t>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1689958E-D228-6B41-ADD1-6142358A23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328902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44FE2-C28F-376E-0045-028BF98FE3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716DFD-3346-043A-EBC5-646E577E60E0}"/>
              </a:ext>
            </a:extLst>
          </p:cNvPr>
          <p:cNvSpPr>
            <a:spLocks noGrp="1"/>
          </p:cNvSpPr>
          <p:nvPr>
            <p:ph idx="1"/>
          </p:nvPr>
        </p:nvSpPr>
        <p:spPr>
          <a:xfrm>
            <a:off x="0" y="0"/>
            <a:ext cx="12192000" cy="6858000"/>
          </a:xfrm>
        </p:spPr>
        <p:txBody>
          <a:bodyPr>
            <a:normAutofit fontScale="92500" lnSpcReduction="20000"/>
          </a:bodyPr>
          <a:lstStyle/>
          <a:p>
            <a:pPr marL="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endParaRPr lang="en-US" sz="3200" b="1" dirty="0">
              <a:latin typeface="Times New Roman" panose="02020603050405020304" pitchFamily="18" charset="0"/>
              <a:cs typeface="Times New Roman" panose="02020603050405020304" pitchFamily="18" charset="0"/>
            </a:endParaRP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Isometric exercises: </a:t>
            </a:r>
            <a:r>
              <a:rPr lang="en-US" sz="3200" dirty="0">
                <a:latin typeface="Times New Roman" panose="02020603050405020304" pitchFamily="18" charset="0"/>
                <a:cs typeface="Times New Roman" panose="02020603050405020304" pitchFamily="18" charset="0"/>
              </a:rPr>
              <a:t>which involve muscle contraction without body movement. Muscles are contracted without changing their length or causing joint movement. </a:t>
            </a:r>
          </a:p>
          <a:p>
            <a:pPr marL="0" algn="just">
              <a:lnSpc>
                <a:spcPct val="150000"/>
              </a:lnSpc>
              <a:spcBef>
                <a:spcPts val="0"/>
              </a:spcBef>
              <a:buNone/>
            </a:pPr>
            <a:r>
              <a:rPr lang="en-US" sz="3200" i="1" dirty="0">
                <a:latin typeface="Times New Roman" panose="02020603050405020304" pitchFamily="18" charset="0"/>
                <a:cs typeface="Times New Roman" panose="02020603050405020304" pitchFamily="18" charset="0"/>
              </a:rPr>
              <a:t>For Example: </a:t>
            </a:r>
            <a:r>
              <a:rPr lang="en-US" sz="3200" dirty="0">
                <a:latin typeface="Times New Roman" panose="02020603050405020304" pitchFamily="18" charset="0"/>
                <a:cs typeface="Times New Roman" panose="02020603050405020304" pitchFamily="18" charset="0"/>
              </a:rPr>
              <a:t>Kegel's exercises </a:t>
            </a:r>
          </a:p>
          <a:p>
            <a:pPr marL="0" algn="just">
              <a:lnSpc>
                <a:spcPct val="15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A014D421-FB0C-6570-8CF9-54168D213D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pic>
        <p:nvPicPr>
          <p:cNvPr id="5" name="Picture 4">
            <a:extLst>
              <a:ext uri="{FF2B5EF4-FFF2-40B4-BE49-F238E27FC236}">
                <a16:creationId xmlns:a16="http://schemas.microsoft.com/office/drawing/2014/main" id="{2DF2254F-23C5-2990-2905-AE3AB1431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6830" y="4715838"/>
            <a:ext cx="5565170" cy="2142162"/>
          </a:xfrm>
          <a:prstGeom prst="rect">
            <a:avLst/>
          </a:prstGeom>
        </p:spPr>
      </p:pic>
    </p:spTree>
    <p:extLst>
      <p:ext uri="{BB962C8B-B14F-4D97-AF65-F5344CB8AC3E}">
        <p14:creationId xmlns:p14="http://schemas.microsoft.com/office/powerpoint/2010/main" val="256271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1C274-489C-EC01-476C-6D6EA75DB55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8DD96E-D50D-C689-55CD-9511F8BF2E4E}"/>
              </a:ext>
            </a:extLst>
          </p:cNvPr>
          <p:cNvSpPr>
            <a:spLocks noGrp="1"/>
          </p:cNvSpPr>
          <p:nvPr>
            <p:ph idx="1"/>
          </p:nvPr>
        </p:nvSpPr>
        <p:spPr>
          <a:xfrm>
            <a:off x="0" y="0"/>
            <a:ext cx="12192000" cy="6858000"/>
          </a:xfrm>
        </p:spPr>
        <p:txBody>
          <a:bodyPr>
            <a:normAutofit fontScale="70000" lnSpcReduction="20000"/>
          </a:bodyPr>
          <a:lstStyle/>
          <a:p>
            <a:pPr marL="0" algn="just">
              <a:lnSpc>
                <a:spcPct val="170000"/>
              </a:lnSpc>
              <a:spcBef>
                <a:spcPts val="0"/>
              </a:spcBef>
              <a:buNone/>
            </a:pPr>
            <a:r>
              <a:rPr lang="en-US" sz="4100" b="1" dirty="0">
                <a:latin typeface="Times New Roman" panose="02020603050405020304" pitchFamily="18" charset="0"/>
                <a:cs typeface="Times New Roman" panose="02020603050405020304" pitchFamily="18" charset="0"/>
              </a:rPr>
              <a:t>OUTLINE</a:t>
            </a:r>
          </a:p>
          <a:p>
            <a:pPr marL="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Introduction </a:t>
            </a:r>
          </a:p>
          <a:p>
            <a:pPr marL="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Definition of health promotion</a:t>
            </a:r>
          </a:p>
          <a:p>
            <a:pPr marL="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Objectives of health promotion</a:t>
            </a:r>
          </a:p>
          <a:p>
            <a:pPr marL="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Barrier to health promotion</a:t>
            </a:r>
          </a:p>
          <a:p>
            <a:pPr marL="0" algn="just">
              <a:lnSpc>
                <a:spcPct val="170000"/>
              </a:lnSpc>
              <a:spcBef>
                <a:spcPts val="0"/>
              </a:spcBef>
              <a:buNone/>
            </a:pPr>
            <a:r>
              <a:rPr lang="en-US" sz="4600" dirty="0">
                <a:latin typeface="Times New Roman" panose="02020603050405020304" pitchFamily="18" charset="0"/>
                <a:cs typeface="Times New Roman" panose="02020603050405020304" pitchFamily="18" charset="0"/>
              </a:rPr>
              <a:t>Component of health promotion</a:t>
            </a:r>
          </a:p>
          <a:p>
            <a:pPr marL="0" algn="just">
              <a:lnSpc>
                <a:spcPct val="170000"/>
              </a:lnSpc>
              <a:spcBef>
                <a:spcPts val="0"/>
              </a:spcBef>
              <a:buNone/>
            </a:pPr>
            <a:r>
              <a:rPr lang="en-US" sz="38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880F09D7-157A-519D-5378-FF7A732CD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062103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7DA0-A7D7-3CA4-8321-2B9C6D98F78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F86249-992C-7F78-9582-B643F4A16EB2}"/>
              </a:ext>
            </a:extLst>
          </p:cNvPr>
          <p:cNvSpPr>
            <a:spLocks noGrp="1"/>
          </p:cNvSpPr>
          <p:nvPr>
            <p:ph idx="1"/>
          </p:nvPr>
        </p:nvSpPr>
        <p:spPr>
          <a:xfrm>
            <a:off x="0" y="0"/>
            <a:ext cx="12192000" cy="6858000"/>
          </a:xfrm>
        </p:spPr>
        <p:txBody>
          <a:bodyPr>
            <a:normAutofit fontScale="47500" lnSpcReduction="20000"/>
          </a:bodyPr>
          <a:lstStyle/>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51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100" b="1" dirty="0">
                <a:latin typeface="Times New Roman" panose="02020603050405020304" pitchFamily="18" charset="0"/>
                <a:cs typeface="Times New Roman" panose="02020603050405020304" pitchFamily="18" charset="0"/>
              </a:rPr>
              <a:t>Role of the nurse during exercise program: </a:t>
            </a:r>
          </a:p>
          <a:p>
            <a:pPr marL="685800" indent="-914400" algn="just">
              <a:lnSpc>
                <a:spcPct val="170000"/>
              </a:lnSpc>
              <a:spcBef>
                <a:spcPts val="0"/>
              </a:spcBef>
              <a:buAutoNum type="arabicParenR"/>
            </a:pPr>
            <a:r>
              <a:rPr lang="en-US" sz="5100" i="1" dirty="0">
                <a:latin typeface="Times New Roman" panose="02020603050405020304" pitchFamily="18" charset="0"/>
                <a:cs typeface="Times New Roman" panose="02020603050405020304" pitchFamily="18" charset="0"/>
              </a:rPr>
              <a:t>Assessment done at the beginning of exercise program include: </a:t>
            </a: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History &amp; physical examinations (cardiovascular, respiratory, musculoskeletal &amp; neurological system). </a:t>
            </a: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Renal &amp; liver function tests. </a:t>
            </a: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ECG &amp;exercise stress test. </a:t>
            </a:r>
          </a:p>
          <a:p>
            <a:pPr marL="0" algn="just">
              <a:lnSpc>
                <a:spcPct val="17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844DF808-FE39-7427-5482-B38344BC6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285314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96BBB-E160-5E8C-0A9C-F477D4B6E3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027749-682C-DB20-B03A-3D1F962E9597}"/>
              </a:ext>
            </a:extLst>
          </p:cNvPr>
          <p:cNvSpPr>
            <a:spLocks noGrp="1"/>
          </p:cNvSpPr>
          <p:nvPr>
            <p:ph idx="1"/>
          </p:nvPr>
        </p:nvSpPr>
        <p:spPr>
          <a:xfrm>
            <a:off x="0" y="0"/>
            <a:ext cx="12192000" cy="6858000"/>
          </a:xfrm>
        </p:spPr>
        <p:txBody>
          <a:bodyPr>
            <a:normAutofit fontScale="55000" lnSpcReduction="20000"/>
          </a:bodyPr>
          <a:lstStyle/>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5100" dirty="0">
              <a:latin typeface="Times New Roman" panose="02020603050405020304" pitchFamily="18" charset="0"/>
              <a:cs typeface="Times New Roman" panose="02020603050405020304" pitchFamily="18" charset="0"/>
            </a:endParaRP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Assess the use of assistive devices.</a:t>
            </a: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Assess environmental hazards. </a:t>
            </a: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Assess muscle strength and tone.</a:t>
            </a:r>
          </a:p>
          <a:p>
            <a:pPr marL="0" indent="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 • Examine reflexes. </a:t>
            </a:r>
          </a:p>
          <a:p>
            <a:pPr marL="0" algn="just">
              <a:lnSpc>
                <a:spcPct val="17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6A12781F-46B8-FB81-3E06-F26F2348F8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47355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FF7DA-A060-D664-1385-F6D410EFCE4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6C04BC-BD15-211A-6E15-9B3EAFCDCF65}"/>
              </a:ext>
            </a:extLst>
          </p:cNvPr>
          <p:cNvSpPr>
            <a:spLocks noGrp="1"/>
          </p:cNvSpPr>
          <p:nvPr>
            <p:ph idx="1"/>
          </p:nvPr>
        </p:nvSpPr>
        <p:spPr>
          <a:xfrm>
            <a:off x="0" y="0"/>
            <a:ext cx="12192000" cy="6858000"/>
          </a:xfrm>
        </p:spPr>
        <p:txBody>
          <a:bodyPr>
            <a:normAutofit fontScale="32500" lnSpcReduction="20000"/>
          </a:bodyPr>
          <a:lstStyle/>
          <a:p>
            <a:pPr marL="0" algn="just">
              <a:lnSpc>
                <a:spcPct val="170000"/>
              </a:lnSpc>
              <a:spcBef>
                <a:spcPts val="0"/>
              </a:spcBef>
              <a:buNone/>
            </a:pPr>
            <a:endParaRPr lang="en-US" sz="3500" i="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i="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5800" b="1" i="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8000" b="1" i="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8000" b="1" i="1" dirty="0">
                <a:latin typeface="Times New Roman" panose="02020603050405020304" pitchFamily="18" charset="0"/>
                <a:cs typeface="Times New Roman" panose="02020603050405020304" pitchFamily="18" charset="0"/>
              </a:rPr>
              <a:t>2) Set a regular time to exercise each day</a:t>
            </a:r>
            <a:r>
              <a:rPr lang="en-US" sz="8000" i="1" dirty="0">
                <a:latin typeface="Times New Roman" panose="02020603050405020304" pitchFamily="18" charset="0"/>
                <a:cs typeface="Times New Roman" panose="02020603050405020304" pitchFamily="18" charset="0"/>
              </a:rPr>
              <a:t>. </a:t>
            </a:r>
          </a:p>
          <a:p>
            <a:pPr marL="0" algn="just">
              <a:lnSpc>
                <a:spcPct val="170000"/>
              </a:lnSpc>
              <a:spcBef>
                <a:spcPts val="0"/>
              </a:spcBef>
              <a:buNone/>
            </a:pPr>
            <a:r>
              <a:rPr lang="en-US" sz="8000" b="1" i="1" dirty="0">
                <a:latin typeface="Times New Roman" panose="02020603050405020304" pitchFamily="18" charset="0"/>
                <a:cs typeface="Times New Roman" panose="02020603050405020304" pitchFamily="18" charset="0"/>
              </a:rPr>
              <a:t>3) Before starting exercise </a:t>
            </a:r>
            <a:r>
              <a:rPr lang="en-US" sz="8000" b="1" dirty="0">
                <a:latin typeface="Times New Roman" panose="02020603050405020304" pitchFamily="18" charset="0"/>
                <a:cs typeface="Times New Roman" panose="02020603050405020304" pitchFamily="18" charset="0"/>
              </a:rPr>
              <a:t>the nurse should advice the elderly about: </a:t>
            </a:r>
          </a:p>
          <a:p>
            <a:pPr marL="0" algn="just">
              <a:lnSpc>
                <a:spcPct val="170000"/>
              </a:lnSpc>
              <a:spcBef>
                <a:spcPts val="0"/>
              </a:spcBef>
              <a:buNone/>
            </a:pPr>
            <a:r>
              <a:rPr lang="en-US" sz="8000" dirty="0">
                <a:latin typeface="Times New Roman" panose="02020603050405020304" pitchFamily="18" charset="0"/>
                <a:cs typeface="Times New Roman" panose="02020603050405020304" pitchFamily="18" charset="0"/>
              </a:rPr>
              <a:t>• Document baseline resting function status (HR, resp. rate, blood sugar). </a:t>
            </a:r>
          </a:p>
          <a:p>
            <a:pPr marL="0" algn="just">
              <a:lnSpc>
                <a:spcPct val="170000"/>
              </a:lnSpc>
              <a:spcBef>
                <a:spcPts val="0"/>
              </a:spcBef>
              <a:buNone/>
            </a:pPr>
            <a:r>
              <a:rPr lang="en-US" sz="8000" dirty="0">
                <a:latin typeface="Times New Roman" panose="02020603050405020304" pitchFamily="18" charset="0"/>
                <a:cs typeface="Times New Roman" panose="02020603050405020304" pitchFamily="18" charset="0"/>
              </a:rPr>
              <a:t>• 10 minutes warms up stretching exercise.</a:t>
            </a:r>
          </a:p>
          <a:p>
            <a:pPr marL="0" algn="just">
              <a:lnSpc>
                <a:spcPct val="170000"/>
              </a:lnSpc>
              <a:spcBef>
                <a:spcPts val="0"/>
              </a:spcBef>
              <a:buNone/>
            </a:pPr>
            <a:r>
              <a:rPr lang="en-US" sz="8000" dirty="0">
                <a:latin typeface="Times New Roman" panose="02020603050405020304" pitchFamily="18" charset="0"/>
                <a:cs typeface="Times New Roman" panose="02020603050405020304" pitchFamily="18" charset="0"/>
              </a:rPr>
              <a:t>• Drink water before and after exercise is important as water will be lost during exercise. </a:t>
            </a:r>
          </a:p>
          <a:p>
            <a:pPr marL="0" algn="just">
              <a:lnSpc>
                <a:spcPct val="170000"/>
              </a:lnSpc>
              <a:spcBef>
                <a:spcPts val="0"/>
              </a:spcBef>
              <a:buNone/>
            </a:pPr>
            <a:r>
              <a:rPr lang="en-US" sz="5800" dirty="0">
                <a:latin typeface="Times New Roman" panose="02020603050405020304" pitchFamily="18" charset="0"/>
                <a:cs typeface="Times New Roman" panose="02020603050405020304" pitchFamily="18" charset="0"/>
              </a:rPr>
              <a:t> </a:t>
            </a:r>
          </a:p>
          <a:p>
            <a:pPr marL="0" algn="just">
              <a:lnSpc>
                <a:spcPct val="170000"/>
              </a:lnSpc>
              <a:spcBef>
                <a:spcPts val="0"/>
              </a:spcBef>
              <a:buNone/>
            </a:pP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8B957D84-22C1-B4CD-8DE3-AF7A2E0DEF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4613421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43D32-67DA-83B1-D33A-EBF472E1CDB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B2CA7-FE1E-9357-5DC5-65B5B85B228B}"/>
              </a:ext>
            </a:extLst>
          </p:cNvPr>
          <p:cNvSpPr>
            <a:spLocks noGrp="1"/>
          </p:cNvSpPr>
          <p:nvPr>
            <p:ph idx="1"/>
          </p:nvPr>
        </p:nvSpPr>
        <p:spPr>
          <a:xfrm>
            <a:off x="0" y="0"/>
            <a:ext cx="12192000" cy="6858000"/>
          </a:xfrm>
        </p:spPr>
        <p:txBody>
          <a:bodyPr>
            <a:normAutofit fontScale="55000" lnSpcReduction="20000"/>
          </a:bodyPr>
          <a:lstStyle/>
          <a:p>
            <a:pPr marL="0" algn="just">
              <a:lnSpc>
                <a:spcPct val="170000"/>
              </a:lnSpc>
              <a:spcBef>
                <a:spcPts val="0"/>
              </a:spcBef>
              <a:buNone/>
            </a:pPr>
            <a:endParaRPr lang="en-US" sz="3500" i="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i="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58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800" dirty="0">
                <a:latin typeface="Times New Roman" panose="02020603050405020304" pitchFamily="18" charset="0"/>
                <a:cs typeface="Times New Roman" panose="02020603050405020304" pitchFamily="18" charset="0"/>
              </a:rPr>
              <a:t>• Clothes worn during exercise should allow for easy movement and perspiration. </a:t>
            </a:r>
          </a:p>
          <a:p>
            <a:pPr marL="0" algn="just">
              <a:lnSpc>
                <a:spcPct val="170000"/>
              </a:lnSpc>
              <a:spcBef>
                <a:spcPts val="0"/>
              </a:spcBef>
              <a:buNone/>
            </a:pPr>
            <a:r>
              <a:rPr lang="en-US" sz="5900" dirty="0">
                <a:latin typeface="Times New Roman" panose="02020603050405020304" pitchFamily="18" charset="0"/>
                <a:cs typeface="Times New Roman" panose="02020603050405020304" pitchFamily="18" charset="0"/>
              </a:rPr>
              <a:t>• Athletic shoes provide both support and protection.</a:t>
            </a:r>
          </a:p>
          <a:p>
            <a:pPr marL="0" algn="just">
              <a:lnSpc>
                <a:spcPct val="170000"/>
              </a:lnSpc>
              <a:spcBef>
                <a:spcPts val="0"/>
              </a:spcBef>
              <a:buNone/>
            </a:pPr>
            <a:r>
              <a:rPr lang="en-US" sz="5900" dirty="0">
                <a:latin typeface="Times New Roman" panose="02020603050405020304" pitchFamily="18" charset="0"/>
                <a:cs typeface="Times New Roman" panose="02020603050405020304" pitchFamily="18" charset="0"/>
              </a:rPr>
              <a:t>• Outdoor exercise should be avoided in extremely hot or cold weather. </a:t>
            </a:r>
          </a:p>
          <a:p>
            <a:pPr marL="0" algn="just">
              <a:lnSpc>
                <a:spcPct val="170000"/>
              </a:lnSpc>
              <a:spcBef>
                <a:spcPts val="0"/>
              </a:spcBef>
              <a:buNone/>
            </a:pP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ED2F7E34-8853-E238-7030-378287D6BF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540032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6F82D-0718-025A-3E59-CB2DE95E31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C569C2-6320-9197-B129-7CF020B0D10A}"/>
              </a:ext>
            </a:extLst>
          </p:cNvPr>
          <p:cNvSpPr>
            <a:spLocks noGrp="1"/>
          </p:cNvSpPr>
          <p:nvPr>
            <p:ph idx="1"/>
          </p:nvPr>
        </p:nvSpPr>
        <p:spPr>
          <a:xfrm>
            <a:off x="0" y="0"/>
            <a:ext cx="12192000" cy="6858000"/>
          </a:xfrm>
        </p:spPr>
        <p:txBody>
          <a:bodyPr>
            <a:normAutofit fontScale="77500" lnSpcReduction="20000"/>
          </a:bodyPr>
          <a:lstStyle/>
          <a:p>
            <a:pPr marL="0" algn="just">
              <a:lnSpc>
                <a:spcPct val="160000"/>
              </a:lnSpc>
              <a:spcBef>
                <a:spcPts val="0"/>
              </a:spcBef>
              <a:buNone/>
            </a:pPr>
            <a:endParaRPr lang="en-US" sz="3200" b="1" i="1" dirty="0">
              <a:latin typeface="Adobe Caslon Pro Bold" panose="0205070206050A020403" pitchFamily="18" charset="0"/>
            </a:endParaRPr>
          </a:p>
          <a:p>
            <a:pPr marL="0" algn="just">
              <a:lnSpc>
                <a:spcPct val="160000"/>
              </a:lnSpc>
              <a:spcBef>
                <a:spcPts val="0"/>
              </a:spcBef>
              <a:buNone/>
            </a:pPr>
            <a:endParaRPr lang="en-US" sz="3200" b="1" i="1" dirty="0">
              <a:latin typeface="Adobe Caslon Pro Bold" panose="0205070206050A020403" pitchFamily="18" charset="0"/>
            </a:endParaRPr>
          </a:p>
          <a:p>
            <a:pPr marL="0" algn="just">
              <a:lnSpc>
                <a:spcPct val="160000"/>
              </a:lnSpc>
              <a:spcBef>
                <a:spcPts val="0"/>
              </a:spcBef>
              <a:buNone/>
            </a:pPr>
            <a:endParaRPr lang="en-US" sz="3200" b="1" i="1" dirty="0">
              <a:latin typeface="Adobe Caslon Pro Bold" panose="0205070206050A020403" pitchFamily="18" charset="0"/>
            </a:endParaRPr>
          </a:p>
          <a:p>
            <a:pPr marL="0" algn="just">
              <a:lnSpc>
                <a:spcPct val="160000"/>
              </a:lnSpc>
              <a:spcBef>
                <a:spcPts val="0"/>
              </a:spcBef>
              <a:buNone/>
            </a:pPr>
            <a:r>
              <a:rPr lang="en-US" sz="4600" b="1" i="1" dirty="0">
                <a:latin typeface="Times New Roman" panose="02020603050405020304" pitchFamily="18" charset="0"/>
                <a:cs typeface="Times New Roman" panose="02020603050405020304" pitchFamily="18" charset="0"/>
              </a:rPr>
              <a:t>4) During exercise: </a:t>
            </a:r>
          </a:p>
          <a:p>
            <a:pPr marL="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 Monitor heart &amp; respiratory rate. </a:t>
            </a:r>
          </a:p>
          <a:p>
            <a:pPr marL="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 Stop exercise if elderly has fatigue, chest pain </a:t>
            </a:r>
          </a:p>
          <a:p>
            <a:pPr marL="0" algn="just">
              <a:lnSpc>
                <a:spcPct val="16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928C81AD-A6D7-60F9-B034-6FD9312FA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699766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BD933-463B-4B96-4AC1-48E178ED44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721F21-E11C-CD44-DB9E-15B18F221247}"/>
              </a:ext>
            </a:extLst>
          </p:cNvPr>
          <p:cNvSpPr>
            <a:spLocks noGrp="1"/>
          </p:cNvSpPr>
          <p:nvPr>
            <p:ph idx="1"/>
          </p:nvPr>
        </p:nvSpPr>
        <p:spPr>
          <a:xfrm>
            <a:off x="0" y="0"/>
            <a:ext cx="12192000" cy="6858000"/>
          </a:xfrm>
        </p:spPr>
        <p:txBody>
          <a:bodyPr>
            <a:normAutofit fontScale="70000" lnSpcReduction="20000"/>
          </a:bodyPr>
          <a:lstStyle/>
          <a:p>
            <a:pPr marL="0" algn="just">
              <a:lnSpc>
                <a:spcPct val="160000"/>
              </a:lnSpc>
              <a:spcBef>
                <a:spcPts val="0"/>
              </a:spcBef>
              <a:buNone/>
            </a:pPr>
            <a:endParaRPr lang="en-US" sz="3200" b="1" i="1" dirty="0">
              <a:latin typeface="Adobe Caslon Pro Bold" panose="0205070206050A020403" pitchFamily="18" charset="0"/>
            </a:endParaRPr>
          </a:p>
          <a:p>
            <a:pPr marL="0" algn="just">
              <a:lnSpc>
                <a:spcPct val="160000"/>
              </a:lnSpc>
              <a:spcBef>
                <a:spcPts val="0"/>
              </a:spcBef>
              <a:buNone/>
            </a:pPr>
            <a:endParaRPr lang="en-US" sz="3200" b="1" i="1" dirty="0">
              <a:latin typeface="Adobe Caslon Pro Bold" panose="0205070206050A020403" pitchFamily="18" charset="0"/>
            </a:endParaRPr>
          </a:p>
          <a:p>
            <a:pPr marL="0" algn="just">
              <a:lnSpc>
                <a:spcPct val="160000"/>
              </a:lnSpc>
              <a:spcBef>
                <a:spcPts val="0"/>
              </a:spcBef>
              <a:buNone/>
            </a:pPr>
            <a:endParaRPr lang="en-US" sz="3200" b="1" i="1" dirty="0">
              <a:latin typeface="Adobe Caslon Pro Bold" panose="0205070206050A020403" pitchFamily="18" charset="0"/>
            </a:endParaRPr>
          </a:p>
          <a:p>
            <a:pPr marL="0" algn="just">
              <a:lnSpc>
                <a:spcPct val="160000"/>
              </a:lnSpc>
              <a:spcBef>
                <a:spcPts val="0"/>
              </a:spcBef>
              <a:buNone/>
            </a:pPr>
            <a:r>
              <a:rPr lang="en-US" sz="4600" b="1" i="1" dirty="0">
                <a:latin typeface="Times New Roman" panose="02020603050405020304" pitchFamily="18" charset="0"/>
                <a:cs typeface="Times New Roman" panose="02020603050405020304" pitchFamily="18" charset="0"/>
              </a:rPr>
              <a:t>5) After exercise: </a:t>
            </a:r>
          </a:p>
          <a:p>
            <a:pPr marL="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 Give the elderly 10 minutes for rest at end of exercise </a:t>
            </a:r>
          </a:p>
          <a:p>
            <a:pPr marL="0" algn="just">
              <a:lnSpc>
                <a:spcPct val="160000"/>
              </a:lnSpc>
              <a:spcBef>
                <a:spcPts val="0"/>
              </a:spcBef>
              <a:buNone/>
            </a:pPr>
            <a:r>
              <a:rPr lang="en-US" sz="4600" dirty="0">
                <a:latin typeface="Times New Roman" panose="02020603050405020304" pitchFamily="18" charset="0"/>
                <a:cs typeface="Times New Roman" panose="02020603050405020304" pitchFamily="18" charset="0"/>
              </a:rPr>
              <a:t>• Monitor pulse rate during cooling down for returning to resting heart rate.</a:t>
            </a:r>
          </a:p>
          <a:p>
            <a:pPr marL="0" algn="just">
              <a:lnSpc>
                <a:spcPct val="160000"/>
              </a:lnSpc>
              <a:spcBef>
                <a:spcPts val="0"/>
              </a:spcBef>
              <a:buNone/>
            </a:pP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D185F62E-14EF-F45B-9915-AE609D21FC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425397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7C554-F1A9-C47D-2A84-B88BE25D4B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C2772F-FA2A-BE95-6CD6-2F2DB5F05F6E}"/>
              </a:ext>
            </a:extLst>
          </p:cNvPr>
          <p:cNvSpPr>
            <a:spLocks noGrp="1"/>
          </p:cNvSpPr>
          <p:nvPr>
            <p:ph idx="1"/>
          </p:nvPr>
        </p:nvSpPr>
        <p:spPr>
          <a:xfrm>
            <a:off x="0" y="0"/>
            <a:ext cx="12192000" cy="6858000"/>
          </a:xfrm>
        </p:spPr>
        <p:txBody>
          <a:bodyPr>
            <a:normAutofit/>
          </a:bodyPr>
          <a:lstStyle/>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800"/>
              </a:spcAft>
              <a:buNone/>
            </a:pPr>
            <a:r>
              <a:rPr lang="en-US" sz="3600" b="1" kern="100">
                <a:latin typeface="Times New Roman" panose="02020603050405020304" pitchFamily="18" charset="0"/>
                <a:ea typeface="Calibri" panose="020F0502020204030204" pitchFamily="34" charset="0"/>
                <a:cs typeface="Times New Roman" panose="02020603050405020304" pitchFamily="18" charset="0"/>
              </a:rPr>
              <a:t>THANKS </a:t>
            </a: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9925F310-DDDA-DF80-49E4-1E8B28648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89801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5AAF-265C-F008-B142-5E641B6A0D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C0D363-595C-45C9-1A04-3A17D875D55D}"/>
              </a:ext>
            </a:extLst>
          </p:cNvPr>
          <p:cNvSpPr>
            <a:spLocks noGrp="1"/>
          </p:cNvSpPr>
          <p:nvPr>
            <p:ph idx="1"/>
          </p:nvPr>
        </p:nvSpPr>
        <p:spPr>
          <a:xfrm>
            <a:off x="0" y="0"/>
            <a:ext cx="12192000" cy="6858000"/>
          </a:xfrm>
        </p:spPr>
        <p:txBody>
          <a:bodyPr>
            <a:normAutofit fontScale="55000" lnSpcReduction="20000"/>
          </a:bodyPr>
          <a:lstStyle/>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58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800" dirty="0">
                <a:latin typeface="Times New Roman" panose="02020603050405020304" pitchFamily="18" charset="0"/>
                <a:cs typeface="Times New Roman" panose="02020603050405020304" pitchFamily="18" charset="0"/>
              </a:rPr>
              <a:t>Health promotion programs are essential for Maintaining and improving the health of the elderly not only prevent chronic diseases but also greatly contribute to their independence and participation in family and social activities.</a:t>
            </a:r>
          </a:p>
          <a:p>
            <a:pPr marL="0" algn="just">
              <a:lnSpc>
                <a:spcPct val="170000"/>
              </a:lnSpc>
              <a:spcBef>
                <a:spcPts val="0"/>
              </a:spcBef>
              <a:buNone/>
            </a:pP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F9F4FFAF-C013-9192-0EB0-738A8ED8C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30974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D017B-0587-BD9C-60E2-112D0E06A0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CA5414-3F63-AEA6-FBF5-55F860DE5ADB}"/>
              </a:ext>
            </a:extLst>
          </p:cNvPr>
          <p:cNvSpPr>
            <a:spLocks noGrp="1"/>
          </p:cNvSpPr>
          <p:nvPr>
            <p:ph idx="1"/>
          </p:nvPr>
        </p:nvSpPr>
        <p:spPr>
          <a:xfrm>
            <a:off x="0" y="0"/>
            <a:ext cx="12192000" cy="6858000"/>
          </a:xfrm>
        </p:spPr>
        <p:txBody>
          <a:bodyPr>
            <a:normAutofit fontScale="62500" lnSpcReduction="20000"/>
          </a:bodyPr>
          <a:lstStyle/>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Even though, health promotion interventions are cost effective ways of preventing disease and disability and improving functioning and quality of life for older adults.</a:t>
            </a:r>
          </a:p>
          <a:p>
            <a:pPr marL="0" algn="just">
              <a:lnSpc>
                <a:spcPct val="170000"/>
              </a:lnSpc>
              <a:spcBef>
                <a:spcPts val="0"/>
              </a:spcBef>
              <a:buNone/>
            </a:pPr>
            <a:r>
              <a:rPr lang="en-US" sz="5800" dirty="0">
                <a:latin typeface="Times New Roman" panose="02020603050405020304" pitchFamily="18" charset="0"/>
                <a:cs typeface="Times New Roman" panose="02020603050405020304" pitchFamily="18" charset="0"/>
              </a:rPr>
              <a:t> </a:t>
            </a: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C6883A00-3774-105D-A4BB-C0B237071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389717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B2D6-7A50-C388-9A4E-4E57B57BF9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30D7A1-607C-D9A1-25E2-36A89522025B}"/>
              </a:ext>
            </a:extLst>
          </p:cNvPr>
          <p:cNvSpPr>
            <a:spLocks noGrp="1"/>
          </p:cNvSpPr>
          <p:nvPr>
            <p:ph idx="1"/>
          </p:nvPr>
        </p:nvSpPr>
        <p:spPr>
          <a:xfrm>
            <a:off x="0" y="0"/>
            <a:ext cx="12192000" cy="6858000"/>
          </a:xfrm>
        </p:spPr>
        <p:txBody>
          <a:bodyPr>
            <a:normAutofit fontScale="55000" lnSpcReduction="20000"/>
          </a:bodyPr>
          <a:lstStyle/>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800" dirty="0">
                <a:latin typeface="Times New Roman" panose="02020603050405020304" pitchFamily="18" charset="0"/>
                <a:cs typeface="Times New Roman" panose="02020603050405020304" pitchFamily="18" charset="0"/>
              </a:rPr>
              <a:t>Health promotion is essential for older adults because they have more chronic conditions, have complex health care needs, and use more health care services than younger adults.</a:t>
            </a:r>
          </a:p>
          <a:p>
            <a:pPr marL="0" algn="just">
              <a:lnSpc>
                <a:spcPct val="170000"/>
              </a:lnSpc>
              <a:spcBef>
                <a:spcPts val="0"/>
              </a:spcBef>
              <a:buNone/>
            </a:pPr>
            <a:br>
              <a:rPr lang="en-US" sz="3200" dirty="0"/>
            </a:br>
            <a:r>
              <a:rPr lang="en-US" sz="3200" dirty="0">
                <a:latin typeface="Times New Roman" panose="02020603050405020304" pitchFamily="18" charset="0"/>
                <a:cs typeface="Times New Roman" panose="02020603050405020304" pitchFamily="18" charset="0"/>
              </a:rPr>
              <a:t> </a:t>
            </a:r>
            <a:br>
              <a:rPr lang="en-US" sz="3600" dirty="0"/>
            </a:br>
            <a:r>
              <a:rPr lang="en-US" sz="3600" dirty="0"/>
              <a:t> </a:t>
            </a:r>
            <a:br>
              <a:rPr lang="en-US" sz="3600" dirty="0"/>
            </a:br>
            <a:br>
              <a:rPr lang="en-US" sz="3600" dirty="0"/>
            </a:b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B6604CFB-64BC-7D90-6E0E-04F96E387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883577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BF986-B5E5-5048-ACC1-D64D16F60DC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3EF85-17B4-8423-F0E6-9B5834A17108}"/>
              </a:ext>
            </a:extLst>
          </p:cNvPr>
          <p:cNvSpPr>
            <a:spLocks noGrp="1"/>
          </p:cNvSpPr>
          <p:nvPr>
            <p:ph idx="1"/>
          </p:nvPr>
        </p:nvSpPr>
        <p:spPr>
          <a:xfrm>
            <a:off x="0" y="0"/>
            <a:ext cx="12192000" cy="6858000"/>
          </a:xfrm>
        </p:spPr>
        <p:txBody>
          <a:bodyPr>
            <a:normAutofit/>
          </a:bodyPr>
          <a:lstStyle/>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3200" b="1" dirty="0">
                <a:latin typeface="Times New Roman" panose="02020603050405020304" pitchFamily="18" charset="0"/>
                <a:cs typeface="Times New Roman" panose="02020603050405020304" pitchFamily="18" charset="0"/>
              </a:rPr>
              <a:t>Definition of health promotion: </a:t>
            </a:r>
          </a:p>
          <a:p>
            <a:pPr marL="0" algn="just">
              <a:lnSpc>
                <a:spcPct val="170000"/>
              </a:lnSpc>
              <a:spcBef>
                <a:spcPts val="0"/>
              </a:spcBef>
              <a:buNone/>
            </a:pPr>
            <a:r>
              <a:rPr lang="en-US" sz="3200" dirty="0">
                <a:latin typeface="Times New Roman" panose="02020603050405020304" pitchFamily="18" charset="0"/>
                <a:cs typeface="Times New Roman" panose="02020603050405020304" pitchFamily="18" charset="0"/>
              </a:rPr>
              <a:t>It is the science and art of enabling people to change their life and move toward a state of optimum health. </a:t>
            </a:r>
          </a:p>
          <a:p>
            <a:pPr marL="0" algn="just">
              <a:lnSpc>
                <a:spcPct val="170000"/>
              </a:lnSpc>
              <a:spcBef>
                <a:spcPts val="0"/>
              </a:spcBef>
              <a:buNone/>
            </a:pPr>
            <a:r>
              <a:rPr lang="en-US" sz="35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600" dirty="0"/>
              <a:t> </a:t>
            </a: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27FA41CE-F0F6-37C8-DB95-69F473A05E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812838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03268-2876-9F7A-09F7-28943DD4CD5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11C4BD-6311-6618-27FF-7BB9914C1199}"/>
              </a:ext>
            </a:extLst>
          </p:cNvPr>
          <p:cNvSpPr>
            <a:spLocks noGrp="1"/>
          </p:cNvSpPr>
          <p:nvPr>
            <p:ph idx="1"/>
          </p:nvPr>
        </p:nvSpPr>
        <p:spPr>
          <a:xfrm>
            <a:off x="0" y="0"/>
            <a:ext cx="12192000" cy="6858000"/>
          </a:xfrm>
        </p:spPr>
        <p:txBody>
          <a:bodyPr>
            <a:normAutofit fontScale="62500" lnSpcReduction="20000"/>
          </a:bodyPr>
          <a:lstStyle/>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Or </a:t>
            </a:r>
          </a:p>
          <a:p>
            <a:pPr marL="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It is the development of individual, group, institutional, community and systemic strategies to improve health knowledge, attitudes, skills and behavior. </a:t>
            </a:r>
          </a:p>
          <a:p>
            <a:pPr marL="0" algn="just">
              <a:lnSpc>
                <a:spcPct val="170000"/>
              </a:lnSpc>
              <a:spcBef>
                <a:spcPts val="0"/>
              </a:spcBef>
              <a:buNone/>
            </a:pPr>
            <a:endParaRPr lang="en-US" sz="5100"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5100" dirty="0">
                <a:latin typeface="Times New Roman" panose="02020603050405020304" pitchFamily="18" charset="0"/>
                <a:cs typeface="Times New Roman" panose="02020603050405020304" pitchFamily="18" charset="0"/>
              </a:rPr>
              <a:t>.</a:t>
            </a:r>
          </a:p>
          <a:p>
            <a:pPr marL="0" algn="just">
              <a:lnSpc>
                <a:spcPct val="170000"/>
              </a:lnSpc>
              <a:spcBef>
                <a:spcPts val="0"/>
              </a:spcBef>
              <a:buNone/>
            </a:pPr>
            <a:r>
              <a:rPr lang="en-US" sz="35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600" dirty="0"/>
              <a:t> </a:t>
            </a: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3EB22BC5-54DC-D302-595C-C28CBA2E1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124808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5E26A-2CC7-1626-A591-26D44564F0F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3A0C90-A100-BEDD-2524-7849485BED8A}"/>
              </a:ext>
            </a:extLst>
          </p:cNvPr>
          <p:cNvSpPr>
            <a:spLocks noGrp="1"/>
          </p:cNvSpPr>
          <p:nvPr>
            <p:ph idx="1"/>
          </p:nvPr>
        </p:nvSpPr>
        <p:spPr>
          <a:xfrm>
            <a:off x="0" y="0"/>
            <a:ext cx="12192000" cy="6858000"/>
          </a:xfrm>
        </p:spPr>
        <p:txBody>
          <a:bodyPr>
            <a:normAutofit/>
          </a:bodyPr>
          <a:lstStyle/>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algn="just">
              <a:lnSpc>
                <a:spcPct val="170000"/>
              </a:lnSpc>
              <a:spcBef>
                <a:spcPts val="0"/>
              </a:spcBef>
              <a:buNone/>
            </a:pPr>
            <a:r>
              <a:rPr lang="en-US" sz="3200" b="1" dirty="0">
                <a:latin typeface="Times New Roman" panose="02020603050405020304" pitchFamily="18" charset="0"/>
                <a:cs typeface="Times New Roman" panose="02020603050405020304" pitchFamily="18" charset="0"/>
              </a:rPr>
              <a:t>N.B: Nota Bene (Latin phrase) means “note well.</a:t>
            </a:r>
          </a:p>
          <a:p>
            <a:pPr marL="0" algn="just">
              <a:lnSpc>
                <a:spcPct val="170000"/>
              </a:lnSpc>
              <a:spcBef>
                <a:spcPts val="0"/>
              </a:spcBef>
              <a:buNone/>
            </a:pPr>
            <a:r>
              <a:rPr lang="en-US" sz="3200" dirty="0">
                <a:latin typeface="Times New Roman" panose="02020603050405020304" pitchFamily="18" charset="0"/>
                <a:cs typeface="Times New Roman" panose="02020603050405020304" pitchFamily="18" charset="0"/>
              </a:rPr>
              <a:t>The focus of health promotion is on changing pattern of behavior to promote health rather than simply to avoid illness.</a:t>
            </a:r>
          </a:p>
          <a:p>
            <a:pPr marL="0" algn="just">
              <a:lnSpc>
                <a:spcPct val="170000"/>
              </a:lnSpc>
              <a:spcBef>
                <a:spcPts val="0"/>
              </a:spcBef>
              <a:buNone/>
            </a:pPr>
            <a:r>
              <a:rPr lang="en-US" sz="35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en-US" sz="3600" dirty="0"/>
              <a:t> </a:t>
            </a:r>
            <a:endParaRPr lang="en-US" sz="40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pPr>
            <a:endParaRPr lang="en-US" sz="3600" dirty="0">
              <a:latin typeface="Times New Roman" panose="02020603050405020304" pitchFamily="18" charset="0"/>
              <a:cs typeface="Times New Roman" panose="02020603050405020304" pitchFamily="18" charset="0"/>
            </a:endParaRPr>
          </a:p>
          <a:p>
            <a:pPr>
              <a:lnSpc>
                <a:spcPct val="115000"/>
              </a:lnSpc>
              <a:spcAft>
                <a:spcPts val="800"/>
              </a:spcAft>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sz="3600"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US" b="1"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800"/>
              </a:spcAft>
              <a:buNone/>
            </a:pPr>
            <a:endParaRPr lang="en-GB" sz="2000"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Content Placeholder 3" descr="A logo of a university&#10;&#10;Description automatically generated">
            <a:extLst>
              <a:ext uri="{FF2B5EF4-FFF2-40B4-BE49-F238E27FC236}">
                <a16:creationId xmlns:a16="http://schemas.microsoft.com/office/drawing/2014/main" id="{C1F86866-CD1C-219B-FE27-8FBB4E8C2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986" y="0"/>
            <a:ext cx="2095500" cy="1617785"/>
          </a:xfrm>
          <a:prstGeom prst="rect">
            <a:avLst/>
          </a:prstGeom>
        </p:spPr>
      </p:pic>
    </p:spTree>
    <p:extLst>
      <p:ext uri="{BB962C8B-B14F-4D97-AF65-F5344CB8AC3E}">
        <p14:creationId xmlns:p14="http://schemas.microsoft.com/office/powerpoint/2010/main" val="275893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1215</Words>
  <Application>Microsoft Office PowerPoint</Application>
  <PresentationFormat>Widescreen</PresentationFormat>
  <Paragraphs>391</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Adobe Caslon Pro Bold</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Salih Ahmed</dc:creator>
  <cp:lastModifiedBy>Salih Ahmed</cp:lastModifiedBy>
  <cp:revision>48</cp:revision>
  <dcterms:created xsi:type="dcterms:W3CDTF">2025-09-13T20:38:58Z</dcterms:created>
  <dcterms:modified xsi:type="dcterms:W3CDTF">2025-10-25T16:55:14Z</dcterms:modified>
</cp:coreProperties>
</file>