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82" r:id="rId3"/>
    <p:sldId id="342" r:id="rId4"/>
    <p:sldId id="343" r:id="rId5"/>
    <p:sldId id="344" r:id="rId6"/>
    <p:sldId id="345" r:id="rId7"/>
    <p:sldId id="377" r:id="rId8"/>
    <p:sldId id="376" r:id="rId9"/>
    <p:sldId id="346" r:id="rId10"/>
    <p:sldId id="347" r:id="rId11"/>
    <p:sldId id="348" r:id="rId12"/>
    <p:sldId id="378" r:id="rId13"/>
    <p:sldId id="349" r:id="rId14"/>
    <p:sldId id="379" r:id="rId15"/>
    <p:sldId id="350" r:id="rId16"/>
    <p:sldId id="380" r:id="rId17"/>
    <p:sldId id="351" r:id="rId18"/>
    <p:sldId id="381" r:id="rId19"/>
    <p:sldId id="352" r:id="rId20"/>
    <p:sldId id="382" r:id="rId21"/>
    <p:sldId id="353" r:id="rId22"/>
    <p:sldId id="383" r:id="rId23"/>
    <p:sldId id="354" r:id="rId24"/>
    <p:sldId id="355" r:id="rId25"/>
    <p:sldId id="356" r:id="rId26"/>
    <p:sldId id="384" r:id="rId27"/>
    <p:sldId id="385" r:id="rId28"/>
    <p:sldId id="341" r:id="rId2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2" d="100"/>
          <a:sy n="62" d="100"/>
        </p:scale>
        <p:origin x="804" y="4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09641F-EB1B-B41D-8B2C-1FC619E715AF}"/>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9CFEA6FB-656A-3A9D-C447-5F26D76CB9A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6A1CD77D-E4C5-4E64-A03E-7A3A39BA4600}"/>
              </a:ext>
            </a:extLst>
          </p:cNvPr>
          <p:cNvSpPr>
            <a:spLocks noGrp="1"/>
          </p:cNvSpPr>
          <p:nvPr>
            <p:ph type="dt" sz="half" idx="10"/>
          </p:nvPr>
        </p:nvSpPr>
        <p:spPr/>
        <p:txBody>
          <a:bodyPr/>
          <a:lstStyle/>
          <a:p>
            <a:fld id="{2C36A373-13ED-4407-A490-3FA56FD2E397}" type="datetimeFigureOut">
              <a:rPr lang="en-US" smtClean="0"/>
              <a:t>10/28/2025</a:t>
            </a:fld>
            <a:endParaRPr lang="en-US"/>
          </a:p>
        </p:txBody>
      </p:sp>
      <p:sp>
        <p:nvSpPr>
          <p:cNvPr id="5" name="Footer Placeholder 4">
            <a:extLst>
              <a:ext uri="{FF2B5EF4-FFF2-40B4-BE49-F238E27FC236}">
                <a16:creationId xmlns:a16="http://schemas.microsoft.com/office/drawing/2014/main" id="{D44AA969-AE1A-F653-A93C-0F7CB60CE47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1A2C5CA-5598-93AA-C350-423C364FFD55}"/>
              </a:ext>
            </a:extLst>
          </p:cNvPr>
          <p:cNvSpPr>
            <a:spLocks noGrp="1"/>
          </p:cNvSpPr>
          <p:nvPr>
            <p:ph type="sldNum" sz="quarter" idx="12"/>
          </p:nvPr>
        </p:nvSpPr>
        <p:spPr/>
        <p:txBody>
          <a:bodyPr/>
          <a:lstStyle/>
          <a:p>
            <a:fld id="{FE3A95E0-557E-43DA-B3A2-3854C004E11B}" type="slidenum">
              <a:rPr lang="en-US" smtClean="0"/>
              <a:t>‹#›</a:t>
            </a:fld>
            <a:endParaRPr lang="en-US"/>
          </a:p>
        </p:txBody>
      </p:sp>
    </p:spTree>
    <p:extLst>
      <p:ext uri="{BB962C8B-B14F-4D97-AF65-F5344CB8AC3E}">
        <p14:creationId xmlns:p14="http://schemas.microsoft.com/office/powerpoint/2010/main" val="143552684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9ED475-93AB-30C0-FDD4-2900DB460BFE}"/>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E67415BA-C67C-2BB9-1402-6774CB60E2B4}"/>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4C157FD-2970-EA15-9461-3E28D33D9BE6}"/>
              </a:ext>
            </a:extLst>
          </p:cNvPr>
          <p:cNvSpPr>
            <a:spLocks noGrp="1"/>
          </p:cNvSpPr>
          <p:nvPr>
            <p:ph type="dt" sz="half" idx="10"/>
          </p:nvPr>
        </p:nvSpPr>
        <p:spPr/>
        <p:txBody>
          <a:bodyPr/>
          <a:lstStyle/>
          <a:p>
            <a:fld id="{2C36A373-13ED-4407-A490-3FA56FD2E397}" type="datetimeFigureOut">
              <a:rPr lang="en-US" smtClean="0"/>
              <a:t>10/28/2025</a:t>
            </a:fld>
            <a:endParaRPr lang="en-US"/>
          </a:p>
        </p:txBody>
      </p:sp>
      <p:sp>
        <p:nvSpPr>
          <p:cNvPr id="5" name="Footer Placeholder 4">
            <a:extLst>
              <a:ext uri="{FF2B5EF4-FFF2-40B4-BE49-F238E27FC236}">
                <a16:creationId xmlns:a16="http://schemas.microsoft.com/office/drawing/2014/main" id="{8DD054EA-7EC9-1770-F587-25EF21951BD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CBD8ACC-45EB-3083-870A-94F53365D179}"/>
              </a:ext>
            </a:extLst>
          </p:cNvPr>
          <p:cNvSpPr>
            <a:spLocks noGrp="1"/>
          </p:cNvSpPr>
          <p:nvPr>
            <p:ph type="sldNum" sz="quarter" idx="12"/>
          </p:nvPr>
        </p:nvSpPr>
        <p:spPr/>
        <p:txBody>
          <a:bodyPr/>
          <a:lstStyle/>
          <a:p>
            <a:fld id="{FE3A95E0-557E-43DA-B3A2-3854C004E11B}" type="slidenum">
              <a:rPr lang="en-US" smtClean="0"/>
              <a:t>‹#›</a:t>
            </a:fld>
            <a:endParaRPr lang="en-US"/>
          </a:p>
        </p:txBody>
      </p:sp>
    </p:spTree>
    <p:extLst>
      <p:ext uri="{BB962C8B-B14F-4D97-AF65-F5344CB8AC3E}">
        <p14:creationId xmlns:p14="http://schemas.microsoft.com/office/powerpoint/2010/main" val="102427798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B87774B3-0424-3797-6CAF-915E16123659}"/>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B921DDAE-8311-B645-EA43-8F0F21584A54}"/>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22329E1-86C9-DB6B-00B0-F34E6FDC7428}"/>
              </a:ext>
            </a:extLst>
          </p:cNvPr>
          <p:cNvSpPr>
            <a:spLocks noGrp="1"/>
          </p:cNvSpPr>
          <p:nvPr>
            <p:ph type="dt" sz="half" idx="10"/>
          </p:nvPr>
        </p:nvSpPr>
        <p:spPr/>
        <p:txBody>
          <a:bodyPr/>
          <a:lstStyle/>
          <a:p>
            <a:fld id="{2C36A373-13ED-4407-A490-3FA56FD2E397}" type="datetimeFigureOut">
              <a:rPr lang="en-US" smtClean="0"/>
              <a:t>10/28/2025</a:t>
            </a:fld>
            <a:endParaRPr lang="en-US"/>
          </a:p>
        </p:txBody>
      </p:sp>
      <p:sp>
        <p:nvSpPr>
          <p:cNvPr id="5" name="Footer Placeholder 4">
            <a:extLst>
              <a:ext uri="{FF2B5EF4-FFF2-40B4-BE49-F238E27FC236}">
                <a16:creationId xmlns:a16="http://schemas.microsoft.com/office/drawing/2014/main" id="{E1C300E3-2AC8-A723-9761-59096280B28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A987448-29F8-F364-4C3A-9EB0A87A84CC}"/>
              </a:ext>
            </a:extLst>
          </p:cNvPr>
          <p:cNvSpPr>
            <a:spLocks noGrp="1"/>
          </p:cNvSpPr>
          <p:nvPr>
            <p:ph type="sldNum" sz="quarter" idx="12"/>
          </p:nvPr>
        </p:nvSpPr>
        <p:spPr/>
        <p:txBody>
          <a:bodyPr/>
          <a:lstStyle/>
          <a:p>
            <a:fld id="{FE3A95E0-557E-43DA-B3A2-3854C004E11B}" type="slidenum">
              <a:rPr lang="en-US" smtClean="0"/>
              <a:t>‹#›</a:t>
            </a:fld>
            <a:endParaRPr lang="en-US"/>
          </a:p>
        </p:txBody>
      </p:sp>
    </p:spTree>
    <p:extLst>
      <p:ext uri="{BB962C8B-B14F-4D97-AF65-F5344CB8AC3E}">
        <p14:creationId xmlns:p14="http://schemas.microsoft.com/office/powerpoint/2010/main" val="138285367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EBC67C-BB88-227C-8430-04E34F1F669E}"/>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FE4E110-7BDC-7B8F-5634-0DA426220011}"/>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147F3C6-E1AC-252A-1C64-416208F8B23E}"/>
              </a:ext>
            </a:extLst>
          </p:cNvPr>
          <p:cNvSpPr>
            <a:spLocks noGrp="1"/>
          </p:cNvSpPr>
          <p:nvPr>
            <p:ph type="dt" sz="half" idx="10"/>
          </p:nvPr>
        </p:nvSpPr>
        <p:spPr/>
        <p:txBody>
          <a:bodyPr/>
          <a:lstStyle/>
          <a:p>
            <a:fld id="{2C36A373-13ED-4407-A490-3FA56FD2E397}" type="datetimeFigureOut">
              <a:rPr lang="en-US" smtClean="0"/>
              <a:t>10/28/2025</a:t>
            </a:fld>
            <a:endParaRPr lang="en-US"/>
          </a:p>
        </p:txBody>
      </p:sp>
      <p:sp>
        <p:nvSpPr>
          <p:cNvPr id="5" name="Footer Placeholder 4">
            <a:extLst>
              <a:ext uri="{FF2B5EF4-FFF2-40B4-BE49-F238E27FC236}">
                <a16:creationId xmlns:a16="http://schemas.microsoft.com/office/drawing/2014/main" id="{78715738-6C8D-BA52-4D7F-AB9FF677BA6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4BF1407-95D8-4274-FA95-D85B87EC1481}"/>
              </a:ext>
            </a:extLst>
          </p:cNvPr>
          <p:cNvSpPr>
            <a:spLocks noGrp="1"/>
          </p:cNvSpPr>
          <p:nvPr>
            <p:ph type="sldNum" sz="quarter" idx="12"/>
          </p:nvPr>
        </p:nvSpPr>
        <p:spPr/>
        <p:txBody>
          <a:bodyPr/>
          <a:lstStyle/>
          <a:p>
            <a:fld id="{FE3A95E0-557E-43DA-B3A2-3854C004E11B}" type="slidenum">
              <a:rPr lang="en-US" smtClean="0"/>
              <a:t>‹#›</a:t>
            </a:fld>
            <a:endParaRPr lang="en-US"/>
          </a:p>
        </p:txBody>
      </p:sp>
    </p:spTree>
    <p:extLst>
      <p:ext uri="{BB962C8B-B14F-4D97-AF65-F5344CB8AC3E}">
        <p14:creationId xmlns:p14="http://schemas.microsoft.com/office/powerpoint/2010/main" val="286181059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17B25B-F803-2E1D-3157-67EB0ADF6D03}"/>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7C1F120B-E305-5188-0C03-CF7C5EAFCE1A}"/>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457817D4-908A-4593-9267-C52A40997542}"/>
              </a:ext>
            </a:extLst>
          </p:cNvPr>
          <p:cNvSpPr>
            <a:spLocks noGrp="1"/>
          </p:cNvSpPr>
          <p:nvPr>
            <p:ph type="dt" sz="half" idx="10"/>
          </p:nvPr>
        </p:nvSpPr>
        <p:spPr/>
        <p:txBody>
          <a:bodyPr/>
          <a:lstStyle/>
          <a:p>
            <a:fld id="{2C36A373-13ED-4407-A490-3FA56FD2E397}" type="datetimeFigureOut">
              <a:rPr lang="en-US" smtClean="0"/>
              <a:t>10/28/2025</a:t>
            </a:fld>
            <a:endParaRPr lang="en-US"/>
          </a:p>
        </p:txBody>
      </p:sp>
      <p:sp>
        <p:nvSpPr>
          <p:cNvPr id="5" name="Footer Placeholder 4">
            <a:extLst>
              <a:ext uri="{FF2B5EF4-FFF2-40B4-BE49-F238E27FC236}">
                <a16:creationId xmlns:a16="http://schemas.microsoft.com/office/drawing/2014/main" id="{0EA9DFD3-869E-FE29-7F73-818F7C593BA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C2B0DD8-3256-F2F8-1FCC-02D44A24B3E3}"/>
              </a:ext>
            </a:extLst>
          </p:cNvPr>
          <p:cNvSpPr>
            <a:spLocks noGrp="1"/>
          </p:cNvSpPr>
          <p:nvPr>
            <p:ph type="sldNum" sz="quarter" idx="12"/>
          </p:nvPr>
        </p:nvSpPr>
        <p:spPr/>
        <p:txBody>
          <a:bodyPr/>
          <a:lstStyle/>
          <a:p>
            <a:fld id="{FE3A95E0-557E-43DA-B3A2-3854C004E11B}" type="slidenum">
              <a:rPr lang="en-US" smtClean="0"/>
              <a:t>‹#›</a:t>
            </a:fld>
            <a:endParaRPr lang="en-US"/>
          </a:p>
        </p:txBody>
      </p:sp>
    </p:spTree>
    <p:extLst>
      <p:ext uri="{BB962C8B-B14F-4D97-AF65-F5344CB8AC3E}">
        <p14:creationId xmlns:p14="http://schemas.microsoft.com/office/powerpoint/2010/main" val="22169726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2FEBDC-8AC0-86E9-CDF3-E888793C675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DCE5500-C82F-EFAC-22C7-2EAB21918C9B}"/>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19A2DFA5-3ED1-6A92-D19A-CD985E916E04}"/>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7EC3BFF7-7BC8-3983-44C6-0964235F0DD6}"/>
              </a:ext>
            </a:extLst>
          </p:cNvPr>
          <p:cNvSpPr>
            <a:spLocks noGrp="1"/>
          </p:cNvSpPr>
          <p:nvPr>
            <p:ph type="dt" sz="half" idx="10"/>
          </p:nvPr>
        </p:nvSpPr>
        <p:spPr/>
        <p:txBody>
          <a:bodyPr/>
          <a:lstStyle/>
          <a:p>
            <a:fld id="{2C36A373-13ED-4407-A490-3FA56FD2E397}" type="datetimeFigureOut">
              <a:rPr lang="en-US" smtClean="0"/>
              <a:t>10/28/2025</a:t>
            </a:fld>
            <a:endParaRPr lang="en-US"/>
          </a:p>
        </p:txBody>
      </p:sp>
      <p:sp>
        <p:nvSpPr>
          <p:cNvPr id="6" name="Footer Placeholder 5">
            <a:extLst>
              <a:ext uri="{FF2B5EF4-FFF2-40B4-BE49-F238E27FC236}">
                <a16:creationId xmlns:a16="http://schemas.microsoft.com/office/drawing/2014/main" id="{34E9D353-8838-E4B9-2A1E-7BC4B01839B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E564D7D-3C01-45AC-E4E4-2BB6F681A638}"/>
              </a:ext>
            </a:extLst>
          </p:cNvPr>
          <p:cNvSpPr>
            <a:spLocks noGrp="1"/>
          </p:cNvSpPr>
          <p:nvPr>
            <p:ph type="sldNum" sz="quarter" idx="12"/>
          </p:nvPr>
        </p:nvSpPr>
        <p:spPr/>
        <p:txBody>
          <a:bodyPr/>
          <a:lstStyle/>
          <a:p>
            <a:fld id="{FE3A95E0-557E-43DA-B3A2-3854C004E11B}" type="slidenum">
              <a:rPr lang="en-US" smtClean="0"/>
              <a:t>‹#›</a:t>
            </a:fld>
            <a:endParaRPr lang="en-US"/>
          </a:p>
        </p:txBody>
      </p:sp>
    </p:spTree>
    <p:extLst>
      <p:ext uri="{BB962C8B-B14F-4D97-AF65-F5344CB8AC3E}">
        <p14:creationId xmlns:p14="http://schemas.microsoft.com/office/powerpoint/2010/main" val="155350895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7BAFAD-CFFC-30B3-17ED-313A92847E28}"/>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EE1C2ED1-A224-D009-E89F-5B6CCF58EB3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EED8A7D6-F09B-9C6A-94D7-9CFB30DDC888}"/>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A2BCA825-5291-BC78-DF79-B676B5BD144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1B0ABB3B-8B6F-5F35-CA1B-CAC479C9C892}"/>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DDEFDD12-39E5-019F-C631-122F0F5B4719}"/>
              </a:ext>
            </a:extLst>
          </p:cNvPr>
          <p:cNvSpPr>
            <a:spLocks noGrp="1"/>
          </p:cNvSpPr>
          <p:nvPr>
            <p:ph type="dt" sz="half" idx="10"/>
          </p:nvPr>
        </p:nvSpPr>
        <p:spPr/>
        <p:txBody>
          <a:bodyPr/>
          <a:lstStyle/>
          <a:p>
            <a:fld id="{2C36A373-13ED-4407-A490-3FA56FD2E397}" type="datetimeFigureOut">
              <a:rPr lang="en-US" smtClean="0"/>
              <a:t>10/28/2025</a:t>
            </a:fld>
            <a:endParaRPr lang="en-US"/>
          </a:p>
        </p:txBody>
      </p:sp>
      <p:sp>
        <p:nvSpPr>
          <p:cNvPr id="8" name="Footer Placeholder 7">
            <a:extLst>
              <a:ext uri="{FF2B5EF4-FFF2-40B4-BE49-F238E27FC236}">
                <a16:creationId xmlns:a16="http://schemas.microsoft.com/office/drawing/2014/main" id="{35A46B8B-E124-3D7C-D1E8-52CCE105593C}"/>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74BF0021-BBA6-19CB-5FFD-6B35EE078BD0}"/>
              </a:ext>
            </a:extLst>
          </p:cNvPr>
          <p:cNvSpPr>
            <a:spLocks noGrp="1"/>
          </p:cNvSpPr>
          <p:nvPr>
            <p:ph type="sldNum" sz="quarter" idx="12"/>
          </p:nvPr>
        </p:nvSpPr>
        <p:spPr/>
        <p:txBody>
          <a:bodyPr/>
          <a:lstStyle/>
          <a:p>
            <a:fld id="{FE3A95E0-557E-43DA-B3A2-3854C004E11B}" type="slidenum">
              <a:rPr lang="en-US" smtClean="0"/>
              <a:t>‹#›</a:t>
            </a:fld>
            <a:endParaRPr lang="en-US"/>
          </a:p>
        </p:txBody>
      </p:sp>
    </p:spTree>
    <p:extLst>
      <p:ext uri="{BB962C8B-B14F-4D97-AF65-F5344CB8AC3E}">
        <p14:creationId xmlns:p14="http://schemas.microsoft.com/office/powerpoint/2010/main" val="228501950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C77D07-A6F4-8CE1-81F3-906B2A2B75A1}"/>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64BEC114-4269-A975-39A3-4A4840D6BD30}"/>
              </a:ext>
            </a:extLst>
          </p:cNvPr>
          <p:cNvSpPr>
            <a:spLocks noGrp="1"/>
          </p:cNvSpPr>
          <p:nvPr>
            <p:ph type="dt" sz="half" idx="10"/>
          </p:nvPr>
        </p:nvSpPr>
        <p:spPr/>
        <p:txBody>
          <a:bodyPr/>
          <a:lstStyle/>
          <a:p>
            <a:fld id="{2C36A373-13ED-4407-A490-3FA56FD2E397}" type="datetimeFigureOut">
              <a:rPr lang="en-US" smtClean="0"/>
              <a:t>10/28/2025</a:t>
            </a:fld>
            <a:endParaRPr lang="en-US"/>
          </a:p>
        </p:txBody>
      </p:sp>
      <p:sp>
        <p:nvSpPr>
          <p:cNvPr id="4" name="Footer Placeholder 3">
            <a:extLst>
              <a:ext uri="{FF2B5EF4-FFF2-40B4-BE49-F238E27FC236}">
                <a16:creationId xmlns:a16="http://schemas.microsoft.com/office/drawing/2014/main" id="{A3D4A2F8-DE9C-1F3C-1FF4-03C1C7FDB6FA}"/>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B6AD90E3-3696-9A62-39D7-E5FD4806FD51}"/>
              </a:ext>
            </a:extLst>
          </p:cNvPr>
          <p:cNvSpPr>
            <a:spLocks noGrp="1"/>
          </p:cNvSpPr>
          <p:nvPr>
            <p:ph type="sldNum" sz="quarter" idx="12"/>
          </p:nvPr>
        </p:nvSpPr>
        <p:spPr/>
        <p:txBody>
          <a:bodyPr/>
          <a:lstStyle/>
          <a:p>
            <a:fld id="{FE3A95E0-557E-43DA-B3A2-3854C004E11B}" type="slidenum">
              <a:rPr lang="en-US" smtClean="0"/>
              <a:t>‹#›</a:t>
            </a:fld>
            <a:endParaRPr lang="en-US"/>
          </a:p>
        </p:txBody>
      </p:sp>
    </p:spTree>
    <p:extLst>
      <p:ext uri="{BB962C8B-B14F-4D97-AF65-F5344CB8AC3E}">
        <p14:creationId xmlns:p14="http://schemas.microsoft.com/office/powerpoint/2010/main" val="9818145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5601826D-C27F-4751-4B09-204177BF2836}"/>
              </a:ext>
            </a:extLst>
          </p:cNvPr>
          <p:cNvSpPr>
            <a:spLocks noGrp="1"/>
          </p:cNvSpPr>
          <p:nvPr>
            <p:ph type="dt" sz="half" idx="10"/>
          </p:nvPr>
        </p:nvSpPr>
        <p:spPr/>
        <p:txBody>
          <a:bodyPr/>
          <a:lstStyle/>
          <a:p>
            <a:fld id="{2C36A373-13ED-4407-A490-3FA56FD2E397}" type="datetimeFigureOut">
              <a:rPr lang="en-US" smtClean="0"/>
              <a:t>10/28/2025</a:t>
            </a:fld>
            <a:endParaRPr lang="en-US"/>
          </a:p>
        </p:txBody>
      </p:sp>
      <p:sp>
        <p:nvSpPr>
          <p:cNvPr id="3" name="Footer Placeholder 2">
            <a:extLst>
              <a:ext uri="{FF2B5EF4-FFF2-40B4-BE49-F238E27FC236}">
                <a16:creationId xmlns:a16="http://schemas.microsoft.com/office/drawing/2014/main" id="{DE6640DC-0BB3-B780-4719-88018ABE7CAB}"/>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3BBE3BF4-3323-0CF5-B36A-439C2C1721A6}"/>
              </a:ext>
            </a:extLst>
          </p:cNvPr>
          <p:cNvSpPr>
            <a:spLocks noGrp="1"/>
          </p:cNvSpPr>
          <p:nvPr>
            <p:ph type="sldNum" sz="quarter" idx="12"/>
          </p:nvPr>
        </p:nvSpPr>
        <p:spPr/>
        <p:txBody>
          <a:bodyPr/>
          <a:lstStyle/>
          <a:p>
            <a:fld id="{FE3A95E0-557E-43DA-B3A2-3854C004E11B}" type="slidenum">
              <a:rPr lang="en-US" smtClean="0"/>
              <a:t>‹#›</a:t>
            </a:fld>
            <a:endParaRPr lang="en-US"/>
          </a:p>
        </p:txBody>
      </p:sp>
    </p:spTree>
    <p:extLst>
      <p:ext uri="{BB962C8B-B14F-4D97-AF65-F5344CB8AC3E}">
        <p14:creationId xmlns:p14="http://schemas.microsoft.com/office/powerpoint/2010/main" val="41356844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B6BE2C-F56A-5456-D67F-78EA61C939B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2B56408C-DD54-86D2-916A-FF1BFB3EBC2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6F7BA7F7-F2DB-E718-79BB-B39467D5FB5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8AD6016-3308-B3B0-0B2D-452FC412432C}"/>
              </a:ext>
            </a:extLst>
          </p:cNvPr>
          <p:cNvSpPr>
            <a:spLocks noGrp="1"/>
          </p:cNvSpPr>
          <p:nvPr>
            <p:ph type="dt" sz="half" idx="10"/>
          </p:nvPr>
        </p:nvSpPr>
        <p:spPr/>
        <p:txBody>
          <a:bodyPr/>
          <a:lstStyle/>
          <a:p>
            <a:fld id="{2C36A373-13ED-4407-A490-3FA56FD2E397}" type="datetimeFigureOut">
              <a:rPr lang="en-US" smtClean="0"/>
              <a:t>10/28/2025</a:t>
            </a:fld>
            <a:endParaRPr lang="en-US"/>
          </a:p>
        </p:txBody>
      </p:sp>
      <p:sp>
        <p:nvSpPr>
          <p:cNvPr id="6" name="Footer Placeholder 5">
            <a:extLst>
              <a:ext uri="{FF2B5EF4-FFF2-40B4-BE49-F238E27FC236}">
                <a16:creationId xmlns:a16="http://schemas.microsoft.com/office/drawing/2014/main" id="{D6BF6A4B-7150-7AD3-C99C-6F7FA42B2E8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D4FB32D-1B89-03DC-F018-B36A61DB8706}"/>
              </a:ext>
            </a:extLst>
          </p:cNvPr>
          <p:cNvSpPr>
            <a:spLocks noGrp="1"/>
          </p:cNvSpPr>
          <p:nvPr>
            <p:ph type="sldNum" sz="quarter" idx="12"/>
          </p:nvPr>
        </p:nvSpPr>
        <p:spPr/>
        <p:txBody>
          <a:bodyPr/>
          <a:lstStyle/>
          <a:p>
            <a:fld id="{FE3A95E0-557E-43DA-B3A2-3854C004E11B}" type="slidenum">
              <a:rPr lang="en-US" smtClean="0"/>
              <a:t>‹#›</a:t>
            </a:fld>
            <a:endParaRPr lang="en-US"/>
          </a:p>
        </p:txBody>
      </p:sp>
    </p:spTree>
    <p:extLst>
      <p:ext uri="{BB962C8B-B14F-4D97-AF65-F5344CB8AC3E}">
        <p14:creationId xmlns:p14="http://schemas.microsoft.com/office/powerpoint/2010/main" val="355920179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D09B2F-8752-E636-201C-40F8293C5F8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CC1F6C6C-4C1A-137C-521E-10F8AF8E005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10CD66A8-5243-8C4B-E076-D4853D0989B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EA965E5-52B1-B22D-3607-F7FB7E02A729}"/>
              </a:ext>
            </a:extLst>
          </p:cNvPr>
          <p:cNvSpPr>
            <a:spLocks noGrp="1"/>
          </p:cNvSpPr>
          <p:nvPr>
            <p:ph type="dt" sz="half" idx="10"/>
          </p:nvPr>
        </p:nvSpPr>
        <p:spPr/>
        <p:txBody>
          <a:bodyPr/>
          <a:lstStyle/>
          <a:p>
            <a:fld id="{2C36A373-13ED-4407-A490-3FA56FD2E397}" type="datetimeFigureOut">
              <a:rPr lang="en-US" smtClean="0"/>
              <a:t>10/28/2025</a:t>
            </a:fld>
            <a:endParaRPr lang="en-US"/>
          </a:p>
        </p:txBody>
      </p:sp>
      <p:sp>
        <p:nvSpPr>
          <p:cNvPr id="6" name="Footer Placeholder 5">
            <a:extLst>
              <a:ext uri="{FF2B5EF4-FFF2-40B4-BE49-F238E27FC236}">
                <a16:creationId xmlns:a16="http://schemas.microsoft.com/office/drawing/2014/main" id="{DE416BB3-2908-5139-B757-C09774DF3A6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A286028-81F7-F221-DB41-78B83C3FE163}"/>
              </a:ext>
            </a:extLst>
          </p:cNvPr>
          <p:cNvSpPr>
            <a:spLocks noGrp="1"/>
          </p:cNvSpPr>
          <p:nvPr>
            <p:ph type="sldNum" sz="quarter" idx="12"/>
          </p:nvPr>
        </p:nvSpPr>
        <p:spPr/>
        <p:txBody>
          <a:bodyPr/>
          <a:lstStyle/>
          <a:p>
            <a:fld id="{FE3A95E0-557E-43DA-B3A2-3854C004E11B}" type="slidenum">
              <a:rPr lang="en-US" smtClean="0"/>
              <a:t>‹#›</a:t>
            </a:fld>
            <a:endParaRPr lang="en-US"/>
          </a:p>
        </p:txBody>
      </p:sp>
    </p:spTree>
    <p:extLst>
      <p:ext uri="{BB962C8B-B14F-4D97-AF65-F5344CB8AC3E}">
        <p14:creationId xmlns:p14="http://schemas.microsoft.com/office/powerpoint/2010/main" val="236868120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883A72E-A7BA-70D5-01E8-FC7702668FF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DFFDC077-6B34-0A43-B97C-7FF6AB3A2A4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2E54FB3-2F45-0A5A-4954-8829C096C78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C36A373-13ED-4407-A490-3FA56FD2E397}" type="datetimeFigureOut">
              <a:rPr lang="en-US" smtClean="0"/>
              <a:t>10/28/2025</a:t>
            </a:fld>
            <a:endParaRPr lang="en-US"/>
          </a:p>
        </p:txBody>
      </p:sp>
      <p:sp>
        <p:nvSpPr>
          <p:cNvPr id="5" name="Footer Placeholder 4">
            <a:extLst>
              <a:ext uri="{FF2B5EF4-FFF2-40B4-BE49-F238E27FC236}">
                <a16:creationId xmlns:a16="http://schemas.microsoft.com/office/drawing/2014/main" id="{DD5C017B-EFCF-296B-236E-719F2643D05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319FC8F5-0E32-3909-8C14-500803EEA4C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E3A95E0-557E-43DA-B3A2-3854C004E11B}" type="slidenum">
              <a:rPr lang="en-US" smtClean="0"/>
              <a:t>‹#›</a:t>
            </a:fld>
            <a:endParaRPr lang="en-US"/>
          </a:p>
        </p:txBody>
      </p:sp>
    </p:spTree>
    <p:extLst>
      <p:ext uri="{BB962C8B-B14F-4D97-AF65-F5344CB8AC3E}">
        <p14:creationId xmlns:p14="http://schemas.microsoft.com/office/powerpoint/2010/main" val="40201480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3195276-8E5C-4EFB-FB02-115AB405BA33}"/>
            </a:ext>
          </a:extLst>
        </p:cNvPr>
        <p:cNvGrpSpPr/>
        <p:nvPr/>
      </p:nvGrpSpPr>
      <p:grpSpPr>
        <a:xfrm>
          <a:off x="0" y="0"/>
          <a:ext cx="0" cy="0"/>
          <a:chOff x="0" y="0"/>
          <a:chExt cx="0" cy="0"/>
        </a:xfrm>
      </p:grpSpPr>
      <p:sp>
        <p:nvSpPr>
          <p:cNvPr id="3" name="Subtitle 2">
            <a:extLst>
              <a:ext uri="{FF2B5EF4-FFF2-40B4-BE49-F238E27FC236}">
                <a16:creationId xmlns:a16="http://schemas.microsoft.com/office/drawing/2014/main" id="{1DFCE4FE-1EAC-ED0F-061E-14104A54D5FE}"/>
              </a:ext>
            </a:extLst>
          </p:cNvPr>
          <p:cNvSpPr>
            <a:spLocks noGrp="1"/>
          </p:cNvSpPr>
          <p:nvPr>
            <p:ph type="subTitle" idx="1"/>
          </p:nvPr>
        </p:nvSpPr>
        <p:spPr>
          <a:xfrm>
            <a:off x="0" y="71919"/>
            <a:ext cx="12192000" cy="6863137"/>
          </a:xfrm>
        </p:spPr>
        <p:txBody>
          <a:bodyPr/>
          <a:lstStyle/>
          <a:p>
            <a:endParaRPr lang="en-US" dirty="0"/>
          </a:p>
          <a:p>
            <a:endParaRPr lang="en-US" dirty="0"/>
          </a:p>
          <a:p>
            <a:endParaRPr lang="en-US" dirty="0"/>
          </a:p>
          <a:p>
            <a:endParaRPr lang="en-US" dirty="0"/>
          </a:p>
          <a:p>
            <a:endParaRPr lang="en-US" dirty="0"/>
          </a:p>
          <a:p>
            <a:endParaRPr lang="en-US" dirty="0"/>
          </a:p>
          <a:p>
            <a:endParaRPr lang="en-US" dirty="0"/>
          </a:p>
          <a:p>
            <a:pPr>
              <a:lnSpc>
                <a:spcPct val="100000"/>
              </a:lnSpc>
              <a:spcAft>
                <a:spcPts val="600"/>
              </a:spcAft>
            </a:pPr>
            <a:r>
              <a:rPr lang="en-US" sz="3200" b="1" dirty="0"/>
              <a:t> Health Promotion Part 2</a:t>
            </a:r>
          </a:p>
          <a:p>
            <a:pPr>
              <a:lnSpc>
                <a:spcPct val="100000"/>
              </a:lnSpc>
              <a:spcAft>
                <a:spcPts val="600"/>
              </a:spcAft>
            </a:pPr>
            <a:endParaRPr lang="en-US" sz="3200" b="1" dirty="0"/>
          </a:p>
          <a:p>
            <a:pPr>
              <a:lnSpc>
                <a:spcPct val="100000"/>
              </a:lnSpc>
              <a:spcAft>
                <a:spcPts val="600"/>
              </a:spcAft>
            </a:pPr>
            <a:r>
              <a:rPr lang="en-US" b="1" dirty="0"/>
              <a:t>Dr. Salih A Abdulla</a:t>
            </a:r>
            <a:br>
              <a:rPr lang="en-US" b="1" dirty="0"/>
            </a:br>
            <a:r>
              <a:rPr lang="en-US" b="1" dirty="0"/>
              <a:t>Geriatric and gerontology</a:t>
            </a:r>
            <a:br>
              <a:rPr lang="en-US" dirty="0"/>
            </a:br>
            <a:r>
              <a:rPr lang="en-US" dirty="0"/>
              <a:t>Fall Semester</a:t>
            </a:r>
            <a:br>
              <a:rPr lang="en-US" dirty="0"/>
            </a:br>
            <a:r>
              <a:rPr lang="en-US" dirty="0"/>
              <a:t>Week 8</a:t>
            </a:r>
            <a:br>
              <a:rPr lang="en-US" dirty="0"/>
            </a:br>
            <a:r>
              <a:rPr lang="en-US" dirty="0"/>
              <a:t>2025-2026</a:t>
            </a:r>
            <a:r>
              <a:rPr lang="en-US" sz="3200" dirty="0"/>
              <a:t> </a:t>
            </a:r>
            <a:endParaRPr lang="en-US" dirty="0"/>
          </a:p>
        </p:txBody>
      </p:sp>
      <p:pic>
        <p:nvPicPr>
          <p:cNvPr id="2" name="Picture 1" descr="A logo of a university&#10;&#10;Description automatically generated">
            <a:extLst>
              <a:ext uri="{FF2B5EF4-FFF2-40B4-BE49-F238E27FC236}">
                <a16:creationId xmlns:a16="http://schemas.microsoft.com/office/drawing/2014/main" id="{9D403F19-1B79-0AC6-51BF-2A363F1AEB4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501661" y="170393"/>
            <a:ext cx="2869809" cy="2305521"/>
          </a:xfrm>
          <a:prstGeom prst="rect">
            <a:avLst/>
          </a:prstGeom>
        </p:spPr>
      </p:pic>
    </p:spTree>
    <p:extLst>
      <p:ext uri="{BB962C8B-B14F-4D97-AF65-F5344CB8AC3E}">
        <p14:creationId xmlns:p14="http://schemas.microsoft.com/office/powerpoint/2010/main" val="405612880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0671D54-58AC-9621-52FB-5B09D626844A}"/>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7E5B677-2465-A066-D1AC-8D9D8BAC5813}"/>
              </a:ext>
            </a:extLst>
          </p:cNvPr>
          <p:cNvSpPr>
            <a:spLocks noGrp="1"/>
          </p:cNvSpPr>
          <p:nvPr>
            <p:ph idx="1"/>
          </p:nvPr>
        </p:nvSpPr>
        <p:spPr>
          <a:xfrm>
            <a:off x="0" y="0"/>
            <a:ext cx="12192000" cy="6858000"/>
          </a:xfrm>
        </p:spPr>
        <p:txBody>
          <a:bodyPr>
            <a:normAutofit/>
          </a:bodyPr>
          <a:lstStyle/>
          <a:p>
            <a:pPr marL="0" algn="just">
              <a:lnSpc>
                <a:spcPct val="170000"/>
              </a:lnSpc>
              <a:spcBef>
                <a:spcPts val="0"/>
              </a:spcBef>
              <a:buNone/>
            </a:pPr>
            <a:endParaRPr lang="en-US" b="1" i="1" dirty="0"/>
          </a:p>
          <a:p>
            <a:pPr marL="0" algn="just">
              <a:lnSpc>
                <a:spcPct val="170000"/>
              </a:lnSpc>
              <a:spcBef>
                <a:spcPts val="0"/>
              </a:spcBef>
              <a:buNone/>
            </a:pPr>
            <a:endParaRPr lang="en-US" b="1" i="1" dirty="0"/>
          </a:p>
          <a:p>
            <a:pPr marL="0" algn="just">
              <a:lnSpc>
                <a:spcPct val="170000"/>
              </a:lnSpc>
              <a:spcBef>
                <a:spcPts val="0"/>
              </a:spcBef>
              <a:buNone/>
            </a:pPr>
            <a:r>
              <a:rPr lang="en-US" sz="3200" i="1" dirty="0">
                <a:latin typeface="Times New Roman" panose="02020603050405020304" pitchFamily="18" charset="0"/>
                <a:cs typeface="Times New Roman" panose="02020603050405020304" pitchFamily="18" charset="0"/>
              </a:rPr>
              <a:t>3) Economic factors: </a:t>
            </a:r>
          </a:p>
          <a:p>
            <a:pPr marL="0" algn="just">
              <a:lnSpc>
                <a:spcPct val="150000"/>
              </a:lnSpc>
              <a:spcBef>
                <a:spcPts val="0"/>
              </a:spcBef>
              <a:buNone/>
            </a:pPr>
            <a:r>
              <a:rPr lang="en-US" sz="3200" dirty="0">
                <a:latin typeface="Times New Roman" panose="02020603050405020304" pitchFamily="18" charset="0"/>
                <a:cs typeface="Times New Roman" panose="02020603050405020304" pitchFamily="18" charset="0"/>
              </a:rPr>
              <a:t>• Poor dietary intake is associated with low income, limited access to food and food choice. </a:t>
            </a:r>
          </a:p>
          <a:p>
            <a:pPr marL="0" algn="just">
              <a:lnSpc>
                <a:spcPct val="150000"/>
              </a:lnSpc>
              <a:spcBef>
                <a:spcPts val="0"/>
              </a:spcBef>
              <a:buNone/>
            </a:pPr>
            <a:endParaRPr lang="en-US" sz="3200" dirty="0">
              <a:latin typeface="Times New Roman" panose="02020603050405020304" pitchFamily="18" charset="0"/>
              <a:cs typeface="Times New Roman" panose="02020603050405020304" pitchFamily="18" charset="0"/>
            </a:endParaRPr>
          </a:p>
          <a:p>
            <a:pPr marL="0" algn="just">
              <a:lnSpc>
                <a:spcPct val="150000"/>
              </a:lnSpc>
              <a:spcBef>
                <a:spcPts val="0"/>
              </a:spcBef>
              <a:buNone/>
            </a:pPr>
            <a:r>
              <a:rPr lang="en-US" sz="3200" dirty="0">
                <a:latin typeface="Times New Roman" panose="02020603050405020304" pitchFamily="18" charset="0"/>
                <a:cs typeface="Times New Roman" panose="02020603050405020304" pitchFamily="18" charset="0"/>
              </a:rPr>
              <a:t>• Inadequate facilities for food storage and preparation have a significant impact on both the quality and quantity of food intake.</a:t>
            </a:r>
            <a:endParaRPr lang="en-US" sz="3200" kern="100" dirty="0">
              <a:latin typeface="Times New Roman" panose="02020603050405020304" pitchFamily="18" charset="0"/>
              <a:ea typeface="Calibri" panose="020F0502020204030204" pitchFamily="34" charset="0"/>
              <a:cs typeface="Times New Roman" panose="02020603050405020304" pitchFamily="18" charset="0"/>
            </a:endParaRPr>
          </a:p>
          <a:p>
            <a:pPr>
              <a:lnSpc>
                <a:spcPct val="115000"/>
              </a:lnSpc>
              <a:spcAft>
                <a:spcPts val="800"/>
              </a:spcAft>
            </a:pPr>
            <a:endParaRPr lang="en-US" sz="4000" b="1" kern="100" dirty="0">
              <a:latin typeface="Times New Roman" panose="02020603050405020304" pitchFamily="18" charset="0"/>
              <a:ea typeface="Calibri" panose="020F0502020204030204" pitchFamily="34" charset="0"/>
              <a:cs typeface="Times New Roman" panose="02020603050405020304" pitchFamily="18" charset="0"/>
            </a:endParaRPr>
          </a:p>
          <a:p>
            <a:pPr>
              <a:lnSpc>
                <a:spcPct val="115000"/>
              </a:lnSpc>
              <a:spcAft>
                <a:spcPts val="800"/>
              </a:spcAft>
            </a:pPr>
            <a:endParaRPr lang="en-US" sz="3600" dirty="0">
              <a:latin typeface="Times New Roman" panose="02020603050405020304" pitchFamily="18" charset="0"/>
              <a:cs typeface="Times New Roman" panose="02020603050405020304" pitchFamily="18" charset="0"/>
            </a:endParaRPr>
          </a:p>
          <a:p>
            <a:pPr>
              <a:lnSpc>
                <a:spcPct val="115000"/>
              </a:lnSpc>
              <a:spcAft>
                <a:spcPts val="800"/>
              </a:spcAft>
            </a:pPr>
            <a:endParaRPr lang="en-US" sz="3600" b="1" kern="100" dirty="0">
              <a:latin typeface="Times New Roman" panose="02020603050405020304" pitchFamily="18" charset="0"/>
              <a:ea typeface="Calibri" panose="020F0502020204030204" pitchFamily="34" charset="0"/>
              <a:cs typeface="Times New Roman" panose="02020603050405020304" pitchFamily="18" charset="0"/>
            </a:endParaRPr>
          </a:p>
          <a:p>
            <a:pPr>
              <a:lnSpc>
                <a:spcPct val="115000"/>
              </a:lnSpc>
              <a:spcAft>
                <a:spcPts val="800"/>
              </a:spcAft>
              <a:buNone/>
            </a:pPr>
            <a:endParaRPr lang="en-US" sz="3600" b="1" kern="100" dirty="0">
              <a:latin typeface="Times New Roman" panose="02020603050405020304" pitchFamily="18" charset="0"/>
              <a:ea typeface="Calibri" panose="020F0502020204030204" pitchFamily="34" charset="0"/>
              <a:cs typeface="Times New Roman" panose="02020603050405020304" pitchFamily="18" charset="0"/>
            </a:endParaRPr>
          </a:p>
          <a:p>
            <a:pPr>
              <a:lnSpc>
                <a:spcPct val="115000"/>
              </a:lnSpc>
              <a:spcAft>
                <a:spcPts val="800"/>
              </a:spcAft>
              <a:buNone/>
            </a:pPr>
            <a:endParaRPr lang="en-US" b="1" kern="100" dirty="0">
              <a:latin typeface="Times New Roman" panose="02020603050405020304" pitchFamily="18" charset="0"/>
              <a:ea typeface="Calibri" panose="020F0502020204030204" pitchFamily="34" charset="0"/>
              <a:cs typeface="Times New Roman" panose="02020603050405020304" pitchFamily="18" charset="0"/>
            </a:endParaRPr>
          </a:p>
          <a:p>
            <a:pPr>
              <a:lnSpc>
                <a:spcPct val="115000"/>
              </a:lnSpc>
              <a:spcAft>
                <a:spcPts val="800"/>
              </a:spcAft>
              <a:buNone/>
            </a:pPr>
            <a:endParaRPr lang="en-GB" sz="2000" kern="100" dirty="0">
              <a:latin typeface="Times New Roman" panose="02020603050405020304" pitchFamily="18" charset="0"/>
              <a:ea typeface="Calibri" panose="020F0502020204030204" pitchFamily="34" charset="0"/>
              <a:cs typeface="Times New Roman" panose="02020603050405020304" pitchFamily="18" charset="0"/>
            </a:endParaRPr>
          </a:p>
          <a:p>
            <a:pPr marL="0" indent="0">
              <a:buNone/>
            </a:pPr>
            <a:endParaRPr lang="en-US" dirty="0"/>
          </a:p>
        </p:txBody>
      </p:sp>
      <p:pic>
        <p:nvPicPr>
          <p:cNvPr id="4" name="Content Placeholder 3" descr="A logo of a university&#10;&#10;Description automatically generated">
            <a:extLst>
              <a:ext uri="{FF2B5EF4-FFF2-40B4-BE49-F238E27FC236}">
                <a16:creationId xmlns:a16="http://schemas.microsoft.com/office/drawing/2014/main" id="{18C8E926-B91C-BC76-2AAB-A8C19633D12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58986" y="0"/>
            <a:ext cx="2095500" cy="1617785"/>
          </a:xfrm>
          <a:prstGeom prst="rect">
            <a:avLst/>
          </a:prstGeom>
        </p:spPr>
      </p:pic>
    </p:spTree>
    <p:extLst>
      <p:ext uri="{BB962C8B-B14F-4D97-AF65-F5344CB8AC3E}">
        <p14:creationId xmlns:p14="http://schemas.microsoft.com/office/powerpoint/2010/main" val="409718160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A8C32C6-4B60-FD39-EA03-73EFF515618A}"/>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58077AF-AEDA-97E1-91E6-AF34D65D8992}"/>
              </a:ext>
            </a:extLst>
          </p:cNvPr>
          <p:cNvSpPr>
            <a:spLocks noGrp="1"/>
          </p:cNvSpPr>
          <p:nvPr>
            <p:ph idx="1"/>
          </p:nvPr>
        </p:nvSpPr>
        <p:spPr>
          <a:xfrm>
            <a:off x="0" y="0"/>
            <a:ext cx="12192000" cy="6858000"/>
          </a:xfrm>
        </p:spPr>
        <p:txBody>
          <a:bodyPr>
            <a:normAutofit/>
          </a:bodyPr>
          <a:lstStyle/>
          <a:p>
            <a:pPr marL="0" algn="just">
              <a:lnSpc>
                <a:spcPct val="170000"/>
              </a:lnSpc>
              <a:spcBef>
                <a:spcPts val="0"/>
              </a:spcBef>
              <a:buNone/>
            </a:pPr>
            <a:endParaRPr lang="en-US" b="1" i="1" dirty="0"/>
          </a:p>
          <a:p>
            <a:pPr marL="0" algn="just">
              <a:lnSpc>
                <a:spcPct val="170000"/>
              </a:lnSpc>
              <a:spcBef>
                <a:spcPts val="0"/>
              </a:spcBef>
              <a:buNone/>
            </a:pPr>
            <a:endParaRPr lang="en-US" b="1" i="1" dirty="0"/>
          </a:p>
          <a:p>
            <a:pPr marL="0" algn="just">
              <a:lnSpc>
                <a:spcPct val="160000"/>
              </a:lnSpc>
              <a:spcBef>
                <a:spcPts val="0"/>
              </a:spcBef>
              <a:buNone/>
            </a:pPr>
            <a:r>
              <a:rPr lang="en-US" sz="3200" b="1" i="1" dirty="0">
                <a:latin typeface="Times New Roman" panose="02020603050405020304" pitchFamily="18" charset="0"/>
                <a:cs typeface="Times New Roman" panose="02020603050405020304" pitchFamily="18" charset="0"/>
              </a:rPr>
              <a:t>4) Cultural factors: </a:t>
            </a:r>
          </a:p>
          <a:p>
            <a:pPr marL="0" algn="just">
              <a:lnSpc>
                <a:spcPct val="160000"/>
              </a:lnSpc>
              <a:spcBef>
                <a:spcPts val="0"/>
              </a:spcBef>
              <a:buNone/>
            </a:pPr>
            <a:r>
              <a:rPr lang="en-US" sz="3200" dirty="0">
                <a:latin typeface="Times New Roman" panose="02020603050405020304" pitchFamily="18" charset="0"/>
                <a:cs typeface="Times New Roman" panose="02020603050405020304" pitchFamily="18" charset="0"/>
              </a:rPr>
              <a:t>• There are numerous factors that affect what to eat: personal preferences, health issues and disease, religious beliefs, family traditions and background, social groups and where person live. </a:t>
            </a:r>
            <a:endParaRPr lang="en-US" sz="4000" b="1" kern="100" dirty="0">
              <a:latin typeface="Times New Roman" panose="02020603050405020304" pitchFamily="18" charset="0"/>
              <a:ea typeface="Calibri" panose="020F0502020204030204" pitchFamily="34" charset="0"/>
              <a:cs typeface="Times New Roman" panose="02020603050405020304" pitchFamily="18" charset="0"/>
            </a:endParaRPr>
          </a:p>
          <a:p>
            <a:pPr>
              <a:lnSpc>
                <a:spcPct val="115000"/>
              </a:lnSpc>
              <a:spcAft>
                <a:spcPts val="800"/>
              </a:spcAft>
            </a:pPr>
            <a:endParaRPr lang="en-US" sz="3600" dirty="0">
              <a:latin typeface="Times New Roman" panose="02020603050405020304" pitchFamily="18" charset="0"/>
              <a:cs typeface="Times New Roman" panose="02020603050405020304" pitchFamily="18" charset="0"/>
            </a:endParaRPr>
          </a:p>
          <a:p>
            <a:pPr>
              <a:lnSpc>
                <a:spcPct val="115000"/>
              </a:lnSpc>
              <a:spcAft>
                <a:spcPts val="800"/>
              </a:spcAft>
            </a:pPr>
            <a:endParaRPr lang="en-US" sz="3600" b="1" kern="100" dirty="0">
              <a:latin typeface="Times New Roman" panose="02020603050405020304" pitchFamily="18" charset="0"/>
              <a:ea typeface="Calibri" panose="020F0502020204030204" pitchFamily="34" charset="0"/>
              <a:cs typeface="Times New Roman" panose="02020603050405020304" pitchFamily="18" charset="0"/>
            </a:endParaRPr>
          </a:p>
          <a:p>
            <a:pPr>
              <a:lnSpc>
                <a:spcPct val="115000"/>
              </a:lnSpc>
              <a:spcAft>
                <a:spcPts val="800"/>
              </a:spcAft>
              <a:buNone/>
            </a:pPr>
            <a:endParaRPr lang="en-US" sz="3600" b="1" kern="100" dirty="0">
              <a:latin typeface="Times New Roman" panose="02020603050405020304" pitchFamily="18" charset="0"/>
              <a:ea typeface="Calibri" panose="020F0502020204030204" pitchFamily="34" charset="0"/>
              <a:cs typeface="Times New Roman" panose="02020603050405020304" pitchFamily="18" charset="0"/>
            </a:endParaRPr>
          </a:p>
          <a:p>
            <a:pPr>
              <a:lnSpc>
                <a:spcPct val="115000"/>
              </a:lnSpc>
              <a:spcAft>
                <a:spcPts val="800"/>
              </a:spcAft>
              <a:buNone/>
            </a:pPr>
            <a:endParaRPr lang="en-US" b="1" kern="100" dirty="0">
              <a:latin typeface="Times New Roman" panose="02020603050405020304" pitchFamily="18" charset="0"/>
              <a:ea typeface="Calibri" panose="020F0502020204030204" pitchFamily="34" charset="0"/>
              <a:cs typeface="Times New Roman" panose="02020603050405020304" pitchFamily="18" charset="0"/>
            </a:endParaRPr>
          </a:p>
          <a:p>
            <a:pPr>
              <a:lnSpc>
                <a:spcPct val="115000"/>
              </a:lnSpc>
              <a:spcAft>
                <a:spcPts val="800"/>
              </a:spcAft>
              <a:buNone/>
            </a:pPr>
            <a:endParaRPr lang="en-GB" sz="2000" kern="100" dirty="0">
              <a:latin typeface="Times New Roman" panose="02020603050405020304" pitchFamily="18" charset="0"/>
              <a:ea typeface="Calibri" panose="020F0502020204030204" pitchFamily="34" charset="0"/>
              <a:cs typeface="Times New Roman" panose="02020603050405020304" pitchFamily="18" charset="0"/>
            </a:endParaRPr>
          </a:p>
          <a:p>
            <a:pPr marL="0" indent="0">
              <a:buNone/>
            </a:pPr>
            <a:endParaRPr lang="en-US" dirty="0"/>
          </a:p>
        </p:txBody>
      </p:sp>
      <p:pic>
        <p:nvPicPr>
          <p:cNvPr id="4" name="Content Placeholder 3" descr="A logo of a university&#10;&#10;Description automatically generated">
            <a:extLst>
              <a:ext uri="{FF2B5EF4-FFF2-40B4-BE49-F238E27FC236}">
                <a16:creationId xmlns:a16="http://schemas.microsoft.com/office/drawing/2014/main" id="{15F11A4F-E10E-AA25-A728-27E488A1BFC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58986" y="0"/>
            <a:ext cx="2095500" cy="1617785"/>
          </a:xfrm>
          <a:prstGeom prst="rect">
            <a:avLst/>
          </a:prstGeom>
        </p:spPr>
      </p:pic>
    </p:spTree>
    <p:extLst>
      <p:ext uri="{BB962C8B-B14F-4D97-AF65-F5344CB8AC3E}">
        <p14:creationId xmlns:p14="http://schemas.microsoft.com/office/powerpoint/2010/main" val="165260232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009B7C4-DDA2-9A98-6E75-767E4BABE845}"/>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5462960-4CA2-DDAD-0787-6B3EAC8FAF69}"/>
              </a:ext>
            </a:extLst>
          </p:cNvPr>
          <p:cNvSpPr>
            <a:spLocks noGrp="1"/>
          </p:cNvSpPr>
          <p:nvPr>
            <p:ph idx="1"/>
          </p:nvPr>
        </p:nvSpPr>
        <p:spPr>
          <a:xfrm>
            <a:off x="0" y="0"/>
            <a:ext cx="12192000" cy="6858000"/>
          </a:xfrm>
        </p:spPr>
        <p:txBody>
          <a:bodyPr>
            <a:normAutofit/>
          </a:bodyPr>
          <a:lstStyle/>
          <a:p>
            <a:pPr marL="0" algn="just">
              <a:lnSpc>
                <a:spcPct val="170000"/>
              </a:lnSpc>
              <a:spcBef>
                <a:spcPts val="0"/>
              </a:spcBef>
              <a:buNone/>
            </a:pPr>
            <a:endParaRPr lang="en-US" b="1" i="1" dirty="0"/>
          </a:p>
          <a:p>
            <a:pPr marL="0" algn="just">
              <a:lnSpc>
                <a:spcPct val="170000"/>
              </a:lnSpc>
              <a:spcBef>
                <a:spcPts val="0"/>
              </a:spcBef>
              <a:buNone/>
            </a:pPr>
            <a:endParaRPr lang="en-US" b="1" i="1" dirty="0"/>
          </a:p>
          <a:p>
            <a:pPr marL="0" algn="just">
              <a:lnSpc>
                <a:spcPct val="160000"/>
              </a:lnSpc>
              <a:spcBef>
                <a:spcPts val="0"/>
              </a:spcBef>
              <a:buNone/>
            </a:pPr>
            <a:r>
              <a:rPr lang="en-US" sz="3200" dirty="0">
                <a:latin typeface="Times New Roman" panose="02020603050405020304" pitchFamily="18" charset="0"/>
                <a:cs typeface="Times New Roman" panose="02020603050405020304" pitchFamily="18" charset="0"/>
              </a:rPr>
              <a:t>• Certain food groups may be missing from older adult's diet. For example, if the person practices vegetarianism, meat and milk products may be omitted from the diet; thus, obtaining adequate protein and calcium would be more difficult.</a:t>
            </a:r>
            <a:endParaRPr lang="en-US" sz="3200" kern="100" dirty="0">
              <a:latin typeface="Times New Roman" panose="02020603050405020304" pitchFamily="18" charset="0"/>
              <a:ea typeface="Calibri" panose="020F0502020204030204" pitchFamily="34" charset="0"/>
              <a:cs typeface="Times New Roman" panose="02020603050405020304" pitchFamily="18" charset="0"/>
            </a:endParaRPr>
          </a:p>
          <a:p>
            <a:pPr>
              <a:lnSpc>
                <a:spcPct val="115000"/>
              </a:lnSpc>
              <a:spcAft>
                <a:spcPts val="800"/>
              </a:spcAft>
            </a:pPr>
            <a:endParaRPr lang="en-US" sz="4000" b="1" kern="100" dirty="0">
              <a:latin typeface="Times New Roman" panose="02020603050405020304" pitchFamily="18" charset="0"/>
              <a:ea typeface="Calibri" panose="020F0502020204030204" pitchFamily="34" charset="0"/>
              <a:cs typeface="Times New Roman" panose="02020603050405020304" pitchFamily="18" charset="0"/>
            </a:endParaRPr>
          </a:p>
          <a:p>
            <a:pPr>
              <a:lnSpc>
                <a:spcPct val="115000"/>
              </a:lnSpc>
              <a:spcAft>
                <a:spcPts val="800"/>
              </a:spcAft>
            </a:pPr>
            <a:endParaRPr lang="en-US" sz="3600" dirty="0">
              <a:latin typeface="Times New Roman" panose="02020603050405020304" pitchFamily="18" charset="0"/>
              <a:cs typeface="Times New Roman" panose="02020603050405020304" pitchFamily="18" charset="0"/>
            </a:endParaRPr>
          </a:p>
          <a:p>
            <a:pPr>
              <a:lnSpc>
                <a:spcPct val="115000"/>
              </a:lnSpc>
              <a:spcAft>
                <a:spcPts val="800"/>
              </a:spcAft>
            </a:pPr>
            <a:endParaRPr lang="en-US" sz="3600" b="1" kern="100" dirty="0">
              <a:latin typeface="Times New Roman" panose="02020603050405020304" pitchFamily="18" charset="0"/>
              <a:ea typeface="Calibri" panose="020F0502020204030204" pitchFamily="34" charset="0"/>
              <a:cs typeface="Times New Roman" panose="02020603050405020304" pitchFamily="18" charset="0"/>
            </a:endParaRPr>
          </a:p>
          <a:p>
            <a:pPr>
              <a:lnSpc>
                <a:spcPct val="115000"/>
              </a:lnSpc>
              <a:spcAft>
                <a:spcPts val="800"/>
              </a:spcAft>
              <a:buNone/>
            </a:pPr>
            <a:endParaRPr lang="en-US" sz="3600" b="1" kern="100" dirty="0">
              <a:latin typeface="Times New Roman" panose="02020603050405020304" pitchFamily="18" charset="0"/>
              <a:ea typeface="Calibri" panose="020F0502020204030204" pitchFamily="34" charset="0"/>
              <a:cs typeface="Times New Roman" panose="02020603050405020304" pitchFamily="18" charset="0"/>
            </a:endParaRPr>
          </a:p>
          <a:p>
            <a:pPr>
              <a:lnSpc>
                <a:spcPct val="115000"/>
              </a:lnSpc>
              <a:spcAft>
                <a:spcPts val="800"/>
              </a:spcAft>
              <a:buNone/>
            </a:pPr>
            <a:endParaRPr lang="en-US" b="1" kern="100" dirty="0">
              <a:latin typeface="Times New Roman" panose="02020603050405020304" pitchFamily="18" charset="0"/>
              <a:ea typeface="Calibri" panose="020F0502020204030204" pitchFamily="34" charset="0"/>
              <a:cs typeface="Times New Roman" panose="02020603050405020304" pitchFamily="18" charset="0"/>
            </a:endParaRPr>
          </a:p>
          <a:p>
            <a:pPr>
              <a:lnSpc>
                <a:spcPct val="115000"/>
              </a:lnSpc>
              <a:spcAft>
                <a:spcPts val="800"/>
              </a:spcAft>
              <a:buNone/>
            </a:pPr>
            <a:endParaRPr lang="en-GB" sz="2000" kern="100" dirty="0">
              <a:latin typeface="Times New Roman" panose="02020603050405020304" pitchFamily="18" charset="0"/>
              <a:ea typeface="Calibri" panose="020F0502020204030204" pitchFamily="34" charset="0"/>
              <a:cs typeface="Times New Roman" panose="02020603050405020304" pitchFamily="18" charset="0"/>
            </a:endParaRPr>
          </a:p>
          <a:p>
            <a:pPr marL="0" indent="0">
              <a:buNone/>
            </a:pPr>
            <a:endParaRPr lang="en-US" dirty="0"/>
          </a:p>
        </p:txBody>
      </p:sp>
      <p:pic>
        <p:nvPicPr>
          <p:cNvPr id="4" name="Content Placeholder 3" descr="A logo of a university&#10;&#10;Description automatically generated">
            <a:extLst>
              <a:ext uri="{FF2B5EF4-FFF2-40B4-BE49-F238E27FC236}">
                <a16:creationId xmlns:a16="http://schemas.microsoft.com/office/drawing/2014/main" id="{6D16B73F-3AD2-8115-EC1B-0186568EF4E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58986" y="0"/>
            <a:ext cx="2095500" cy="1617785"/>
          </a:xfrm>
          <a:prstGeom prst="rect">
            <a:avLst/>
          </a:prstGeom>
        </p:spPr>
      </p:pic>
    </p:spTree>
    <p:extLst>
      <p:ext uri="{BB962C8B-B14F-4D97-AF65-F5344CB8AC3E}">
        <p14:creationId xmlns:p14="http://schemas.microsoft.com/office/powerpoint/2010/main" val="57055544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67C9BCF-93B7-7611-1401-AB6888BA486F}"/>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B910479-9AC4-466D-874B-4751BF038C16}"/>
              </a:ext>
            </a:extLst>
          </p:cNvPr>
          <p:cNvSpPr>
            <a:spLocks noGrp="1"/>
          </p:cNvSpPr>
          <p:nvPr>
            <p:ph idx="1"/>
          </p:nvPr>
        </p:nvSpPr>
        <p:spPr>
          <a:xfrm>
            <a:off x="0" y="0"/>
            <a:ext cx="12192000" cy="6858000"/>
          </a:xfrm>
        </p:spPr>
        <p:txBody>
          <a:bodyPr>
            <a:normAutofit/>
          </a:bodyPr>
          <a:lstStyle/>
          <a:p>
            <a:pPr marL="0" algn="just">
              <a:lnSpc>
                <a:spcPct val="170000"/>
              </a:lnSpc>
              <a:spcBef>
                <a:spcPts val="0"/>
              </a:spcBef>
              <a:buNone/>
            </a:pPr>
            <a:endParaRPr lang="en-US" b="1" dirty="0"/>
          </a:p>
          <a:p>
            <a:pPr marL="0" algn="just">
              <a:lnSpc>
                <a:spcPct val="170000"/>
              </a:lnSpc>
              <a:spcBef>
                <a:spcPts val="0"/>
              </a:spcBef>
              <a:buNone/>
            </a:pPr>
            <a:endParaRPr lang="en-US" b="1" dirty="0"/>
          </a:p>
          <a:p>
            <a:pPr marL="0" algn="just">
              <a:lnSpc>
                <a:spcPct val="150000"/>
              </a:lnSpc>
              <a:spcBef>
                <a:spcPts val="0"/>
              </a:spcBef>
              <a:buNone/>
            </a:pPr>
            <a:r>
              <a:rPr lang="en-US" sz="3200" b="1" dirty="0">
                <a:latin typeface="Times New Roman" panose="02020603050405020304" pitchFamily="18" charset="0"/>
                <a:cs typeface="Times New Roman" panose="02020603050405020304" pitchFamily="18" charset="0"/>
              </a:rPr>
              <a:t>Nutritional requirements of older people: </a:t>
            </a:r>
          </a:p>
          <a:p>
            <a:pPr marL="0" algn="just">
              <a:lnSpc>
                <a:spcPct val="150000"/>
              </a:lnSpc>
              <a:spcBef>
                <a:spcPts val="0"/>
              </a:spcBef>
              <a:buNone/>
            </a:pPr>
            <a:r>
              <a:rPr lang="en-US" sz="3200" b="1" dirty="0">
                <a:latin typeface="Times New Roman" panose="02020603050405020304" pitchFamily="18" charset="0"/>
                <a:cs typeface="Times New Roman" panose="02020603050405020304" pitchFamily="18" charset="0"/>
              </a:rPr>
              <a:t>1- Calories: </a:t>
            </a:r>
          </a:p>
          <a:p>
            <a:pPr marL="0" algn="just">
              <a:lnSpc>
                <a:spcPct val="150000"/>
              </a:lnSpc>
              <a:spcBef>
                <a:spcPts val="0"/>
              </a:spcBef>
              <a:buNone/>
            </a:pPr>
            <a:r>
              <a:rPr lang="en-US" sz="3200" dirty="0">
                <a:latin typeface="Times New Roman" panose="02020603050405020304" pitchFamily="18" charset="0"/>
                <a:cs typeface="Times New Roman" panose="02020603050405020304" pitchFamily="18" charset="0"/>
              </a:rPr>
              <a:t>• The caloric requirements are usually diminished by 10% in people aged 51-75 years and by 20-25 % in those older than 75 years. </a:t>
            </a:r>
          </a:p>
          <a:p>
            <a:pPr marL="0" algn="just">
              <a:lnSpc>
                <a:spcPct val="150000"/>
              </a:lnSpc>
              <a:spcBef>
                <a:spcPts val="0"/>
              </a:spcBef>
              <a:buNone/>
            </a:pPr>
            <a:r>
              <a:rPr lang="en-US" sz="3200" dirty="0">
                <a:latin typeface="Times New Roman" panose="02020603050405020304" pitchFamily="18" charset="0"/>
                <a:cs typeface="Times New Roman" panose="02020603050405020304" pitchFamily="18" charset="0"/>
              </a:rPr>
              <a:t>• The average recommended dietary allowance for calories beyond the age of 60 for men weighted (77kg) is 2300cal/day; for women weighted (65kg) is 1900cal/day. </a:t>
            </a:r>
          </a:p>
          <a:p>
            <a:pPr>
              <a:lnSpc>
                <a:spcPct val="115000"/>
              </a:lnSpc>
              <a:spcAft>
                <a:spcPts val="800"/>
              </a:spcAft>
            </a:pPr>
            <a:endParaRPr lang="en-US" sz="4000" b="1" kern="100" dirty="0">
              <a:latin typeface="Times New Roman" panose="02020603050405020304" pitchFamily="18" charset="0"/>
              <a:ea typeface="Calibri" panose="020F0502020204030204" pitchFamily="34" charset="0"/>
              <a:cs typeface="Times New Roman" panose="02020603050405020304" pitchFamily="18" charset="0"/>
            </a:endParaRPr>
          </a:p>
          <a:p>
            <a:pPr>
              <a:lnSpc>
                <a:spcPct val="115000"/>
              </a:lnSpc>
              <a:spcAft>
                <a:spcPts val="800"/>
              </a:spcAft>
            </a:pPr>
            <a:endParaRPr lang="en-US" sz="3600" dirty="0">
              <a:latin typeface="Times New Roman" panose="02020603050405020304" pitchFamily="18" charset="0"/>
              <a:cs typeface="Times New Roman" panose="02020603050405020304" pitchFamily="18" charset="0"/>
            </a:endParaRPr>
          </a:p>
          <a:p>
            <a:pPr>
              <a:lnSpc>
                <a:spcPct val="115000"/>
              </a:lnSpc>
              <a:spcAft>
                <a:spcPts val="800"/>
              </a:spcAft>
            </a:pPr>
            <a:endParaRPr lang="en-US" sz="3600" b="1" kern="100" dirty="0">
              <a:latin typeface="Times New Roman" panose="02020603050405020304" pitchFamily="18" charset="0"/>
              <a:ea typeface="Calibri" panose="020F0502020204030204" pitchFamily="34" charset="0"/>
              <a:cs typeface="Times New Roman" panose="02020603050405020304" pitchFamily="18" charset="0"/>
            </a:endParaRPr>
          </a:p>
          <a:p>
            <a:pPr>
              <a:lnSpc>
                <a:spcPct val="115000"/>
              </a:lnSpc>
              <a:spcAft>
                <a:spcPts val="800"/>
              </a:spcAft>
              <a:buNone/>
            </a:pPr>
            <a:endParaRPr lang="en-US" sz="3600" b="1" kern="100" dirty="0">
              <a:latin typeface="Times New Roman" panose="02020603050405020304" pitchFamily="18" charset="0"/>
              <a:ea typeface="Calibri" panose="020F0502020204030204" pitchFamily="34" charset="0"/>
              <a:cs typeface="Times New Roman" panose="02020603050405020304" pitchFamily="18" charset="0"/>
            </a:endParaRPr>
          </a:p>
          <a:p>
            <a:pPr>
              <a:lnSpc>
                <a:spcPct val="115000"/>
              </a:lnSpc>
              <a:spcAft>
                <a:spcPts val="800"/>
              </a:spcAft>
              <a:buNone/>
            </a:pPr>
            <a:endParaRPr lang="en-US" b="1" kern="100" dirty="0">
              <a:latin typeface="Times New Roman" panose="02020603050405020304" pitchFamily="18" charset="0"/>
              <a:ea typeface="Calibri" panose="020F0502020204030204" pitchFamily="34" charset="0"/>
              <a:cs typeface="Times New Roman" panose="02020603050405020304" pitchFamily="18" charset="0"/>
            </a:endParaRPr>
          </a:p>
          <a:p>
            <a:pPr>
              <a:lnSpc>
                <a:spcPct val="115000"/>
              </a:lnSpc>
              <a:spcAft>
                <a:spcPts val="800"/>
              </a:spcAft>
              <a:buNone/>
            </a:pPr>
            <a:endParaRPr lang="en-GB" sz="2000" kern="100" dirty="0">
              <a:latin typeface="Times New Roman" panose="02020603050405020304" pitchFamily="18" charset="0"/>
              <a:ea typeface="Calibri" panose="020F0502020204030204" pitchFamily="34" charset="0"/>
              <a:cs typeface="Times New Roman" panose="02020603050405020304" pitchFamily="18" charset="0"/>
            </a:endParaRPr>
          </a:p>
          <a:p>
            <a:pPr marL="0" indent="0">
              <a:buNone/>
            </a:pPr>
            <a:endParaRPr lang="en-US" dirty="0"/>
          </a:p>
        </p:txBody>
      </p:sp>
      <p:pic>
        <p:nvPicPr>
          <p:cNvPr id="4" name="Content Placeholder 3" descr="A logo of a university&#10;&#10;Description automatically generated">
            <a:extLst>
              <a:ext uri="{FF2B5EF4-FFF2-40B4-BE49-F238E27FC236}">
                <a16:creationId xmlns:a16="http://schemas.microsoft.com/office/drawing/2014/main" id="{5FD92620-72B1-48FB-5503-2E6B9EE36A6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58986" y="0"/>
            <a:ext cx="2095500" cy="1617785"/>
          </a:xfrm>
          <a:prstGeom prst="rect">
            <a:avLst/>
          </a:prstGeom>
        </p:spPr>
      </p:pic>
    </p:spTree>
    <p:extLst>
      <p:ext uri="{BB962C8B-B14F-4D97-AF65-F5344CB8AC3E}">
        <p14:creationId xmlns:p14="http://schemas.microsoft.com/office/powerpoint/2010/main" val="339797002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E4F252C-CAE5-AA7A-6B67-EAB958D0D45E}"/>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66D7B3D-77A0-B430-C050-F5B70F1EB4AA}"/>
              </a:ext>
            </a:extLst>
          </p:cNvPr>
          <p:cNvSpPr>
            <a:spLocks noGrp="1"/>
          </p:cNvSpPr>
          <p:nvPr>
            <p:ph idx="1"/>
          </p:nvPr>
        </p:nvSpPr>
        <p:spPr>
          <a:xfrm>
            <a:off x="0" y="0"/>
            <a:ext cx="12192000" cy="6858000"/>
          </a:xfrm>
        </p:spPr>
        <p:txBody>
          <a:bodyPr>
            <a:normAutofit/>
          </a:bodyPr>
          <a:lstStyle/>
          <a:p>
            <a:pPr marL="0" algn="just">
              <a:lnSpc>
                <a:spcPct val="170000"/>
              </a:lnSpc>
              <a:spcBef>
                <a:spcPts val="0"/>
              </a:spcBef>
              <a:buNone/>
            </a:pPr>
            <a:endParaRPr lang="en-US" b="1" dirty="0"/>
          </a:p>
          <a:p>
            <a:pPr marL="0" algn="just">
              <a:lnSpc>
                <a:spcPct val="170000"/>
              </a:lnSpc>
              <a:spcBef>
                <a:spcPts val="0"/>
              </a:spcBef>
              <a:buNone/>
            </a:pPr>
            <a:endParaRPr lang="en-US" b="1" dirty="0"/>
          </a:p>
          <a:p>
            <a:pPr marL="0" algn="just">
              <a:lnSpc>
                <a:spcPct val="150000"/>
              </a:lnSpc>
              <a:spcBef>
                <a:spcPts val="0"/>
              </a:spcBef>
              <a:buNone/>
            </a:pPr>
            <a:r>
              <a:rPr lang="en-US" sz="3200" dirty="0">
                <a:latin typeface="Times New Roman" panose="02020603050405020304" pitchFamily="18" charset="0"/>
                <a:cs typeface="Times New Roman" panose="02020603050405020304" pitchFamily="18" charset="0"/>
              </a:rPr>
              <a:t>• Further reduction in caloric intake requirements is expected for bedridden or immobilized person. N.B: Fat yield 9 </a:t>
            </a:r>
            <a:r>
              <a:rPr lang="en-US" sz="3200" dirty="0" err="1">
                <a:latin typeface="Times New Roman" panose="02020603050405020304" pitchFamily="18" charset="0"/>
                <a:cs typeface="Times New Roman" panose="02020603050405020304" pitchFamily="18" charset="0"/>
              </a:rPr>
              <a:t>cal</a:t>
            </a:r>
            <a:r>
              <a:rPr lang="en-US" sz="3200" dirty="0">
                <a:latin typeface="Times New Roman" panose="02020603050405020304" pitchFamily="18" charset="0"/>
                <a:cs typeface="Times New Roman" panose="02020603050405020304" pitchFamily="18" charset="0"/>
              </a:rPr>
              <a:t> /gram, CHO and protein yield 4cal/gram, mineral and water yield no calories.</a:t>
            </a:r>
            <a:endParaRPr lang="en-US" sz="3200" kern="100" dirty="0">
              <a:latin typeface="Times New Roman" panose="02020603050405020304" pitchFamily="18" charset="0"/>
              <a:ea typeface="Calibri" panose="020F0502020204030204" pitchFamily="34" charset="0"/>
              <a:cs typeface="Times New Roman" panose="02020603050405020304" pitchFamily="18" charset="0"/>
            </a:endParaRPr>
          </a:p>
          <a:p>
            <a:pPr marL="0" indent="0">
              <a:lnSpc>
                <a:spcPct val="115000"/>
              </a:lnSpc>
              <a:spcAft>
                <a:spcPts val="800"/>
              </a:spcAft>
              <a:buNone/>
            </a:pPr>
            <a:endParaRPr lang="en-US" sz="4000" b="1" kern="100" dirty="0">
              <a:latin typeface="Times New Roman" panose="02020603050405020304" pitchFamily="18" charset="0"/>
              <a:ea typeface="Calibri" panose="020F0502020204030204" pitchFamily="34" charset="0"/>
              <a:cs typeface="Times New Roman" panose="02020603050405020304" pitchFamily="18" charset="0"/>
            </a:endParaRPr>
          </a:p>
          <a:p>
            <a:pPr marL="0" indent="0" algn="just">
              <a:lnSpc>
                <a:spcPct val="160000"/>
              </a:lnSpc>
              <a:spcBef>
                <a:spcPts val="0"/>
              </a:spcBef>
              <a:buNone/>
            </a:pPr>
            <a:r>
              <a:rPr lang="en-US" sz="3200" dirty="0">
                <a:latin typeface="Times New Roman" panose="02020603050405020304" pitchFamily="18" charset="0"/>
                <a:cs typeface="Times New Roman" panose="02020603050405020304" pitchFamily="18" charset="0"/>
              </a:rPr>
              <a:t>N.B:</a:t>
            </a:r>
            <a:r>
              <a:rPr lang="en-US" sz="3200" b="1" dirty="0">
                <a:latin typeface="Times New Roman" panose="02020603050405020304" pitchFamily="18" charset="0"/>
                <a:cs typeface="Times New Roman" panose="02020603050405020304" pitchFamily="18" charset="0"/>
              </a:rPr>
              <a:t> Fat </a:t>
            </a:r>
            <a:r>
              <a:rPr lang="en-US" sz="3200" dirty="0">
                <a:latin typeface="Times New Roman" panose="02020603050405020304" pitchFamily="18" charset="0"/>
                <a:cs typeface="Times New Roman" panose="02020603050405020304" pitchFamily="18" charset="0"/>
              </a:rPr>
              <a:t>yield 9 </a:t>
            </a:r>
            <a:r>
              <a:rPr lang="en-US" sz="3200" dirty="0" err="1">
                <a:latin typeface="Times New Roman" panose="02020603050405020304" pitchFamily="18" charset="0"/>
                <a:cs typeface="Times New Roman" panose="02020603050405020304" pitchFamily="18" charset="0"/>
              </a:rPr>
              <a:t>cal</a:t>
            </a:r>
            <a:r>
              <a:rPr lang="en-US" sz="3200" dirty="0">
                <a:latin typeface="Times New Roman" panose="02020603050405020304" pitchFamily="18" charset="0"/>
                <a:cs typeface="Times New Roman" panose="02020603050405020304" pitchFamily="18" charset="0"/>
              </a:rPr>
              <a:t> /gram, </a:t>
            </a:r>
            <a:r>
              <a:rPr lang="en-US" sz="3200" b="1" dirty="0">
                <a:latin typeface="Times New Roman" panose="02020603050405020304" pitchFamily="18" charset="0"/>
                <a:cs typeface="Times New Roman" panose="02020603050405020304" pitchFamily="18" charset="0"/>
              </a:rPr>
              <a:t>CHO</a:t>
            </a:r>
            <a:r>
              <a:rPr lang="en-US" sz="3200" dirty="0">
                <a:latin typeface="Times New Roman" panose="02020603050405020304" pitchFamily="18" charset="0"/>
                <a:cs typeface="Times New Roman" panose="02020603050405020304" pitchFamily="18" charset="0"/>
              </a:rPr>
              <a:t> and </a:t>
            </a:r>
            <a:r>
              <a:rPr lang="en-US" sz="3200" b="1" dirty="0">
                <a:latin typeface="Times New Roman" panose="02020603050405020304" pitchFamily="18" charset="0"/>
                <a:cs typeface="Times New Roman" panose="02020603050405020304" pitchFamily="18" charset="0"/>
              </a:rPr>
              <a:t>protein</a:t>
            </a:r>
            <a:r>
              <a:rPr lang="en-US" sz="3200" dirty="0">
                <a:latin typeface="Times New Roman" panose="02020603050405020304" pitchFamily="18" charset="0"/>
                <a:cs typeface="Times New Roman" panose="02020603050405020304" pitchFamily="18" charset="0"/>
              </a:rPr>
              <a:t> yield 4cal/gram, mineral and water yield no calories.</a:t>
            </a:r>
            <a:endParaRPr lang="en-US" sz="4000" b="1" kern="100" dirty="0">
              <a:latin typeface="Times New Roman" panose="02020603050405020304" pitchFamily="18" charset="0"/>
              <a:ea typeface="Calibri" panose="020F0502020204030204" pitchFamily="34" charset="0"/>
              <a:cs typeface="Times New Roman" panose="02020603050405020304" pitchFamily="18" charset="0"/>
            </a:endParaRPr>
          </a:p>
          <a:p>
            <a:pPr>
              <a:lnSpc>
                <a:spcPct val="115000"/>
              </a:lnSpc>
              <a:spcAft>
                <a:spcPts val="800"/>
              </a:spcAft>
            </a:pPr>
            <a:endParaRPr lang="en-US" sz="3600" dirty="0">
              <a:latin typeface="Times New Roman" panose="02020603050405020304" pitchFamily="18" charset="0"/>
              <a:cs typeface="Times New Roman" panose="02020603050405020304" pitchFamily="18" charset="0"/>
            </a:endParaRPr>
          </a:p>
          <a:p>
            <a:pPr>
              <a:lnSpc>
                <a:spcPct val="115000"/>
              </a:lnSpc>
              <a:spcAft>
                <a:spcPts val="800"/>
              </a:spcAft>
            </a:pPr>
            <a:endParaRPr lang="en-US" sz="3600" b="1" kern="100" dirty="0">
              <a:latin typeface="Times New Roman" panose="02020603050405020304" pitchFamily="18" charset="0"/>
              <a:ea typeface="Calibri" panose="020F0502020204030204" pitchFamily="34" charset="0"/>
              <a:cs typeface="Times New Roman" panose="02020603050405020304" pitchFamily="18" charset="0"/>
            </a:endParaRPr>
          </a:p>
          <a:p>
            <a:pPr>
              <a:lnSpc>
                <a:spcPct val="115000"/>
              </a:lnSpc>
              <a:spcAft>
                <a:spcPts val="800"/>
              </a:spcAft>
              <a:buNone/>
            </a:pPr>
            <a:endParaRPr lang="en-US" sz="3600" b="1" kern="100" dirty="0">
              <a:latin typeface="Times New Roman" panose="02020603050405020304" pitchFamily="18" charset="0"/>
              <a:ea typeface="Calibri" panose="020F0502020204030204" pitchFamily="34" charset="0"/>
              <a:cs typeface="Times New Roman" panose="02020603050405020304" pitchFamily="18" charset="0"/>
            </a:endParaRPr>
          </a:p>
          <a:p>
            <a:pPr>
              <a:lnSpc>
                <a:spcPct val="115000"/>
              </a:lnSpc>
              <a:spcAft>
                <a:spcPts val="800"/>
              </a:spcAft>
              <a:buNone/>
            </a:pPr>
            <a:endParaRPr lang="en-US" b="1" kern="100" dirty="0">
              <a:latin typeface="Times New Roman" panose="02020603050405020304" pitchFamily="18" charset="0"/>
              <a:ea typeface="Calibri" panose="020F0502020204030204" pitchFamily="34" charset="0"/>
              <a:cs typeface="Times New Roman" panose="02020603050405020304" pitchFamily="18" charset="0"/>
            </a:endParaRPr>
          </a:p>
          <a:p>
            <a:pPr>
              <a:lnSpc>
                <a:spcPct val="115000"/>
              </a:lnSpc>
              <a:spcAft>
                <a:spcPts val="800"/>
              </a:spcAft>
              <a:buNone/>
            </a:pPr>
            <a:endParaRPr lang="en-GB" sz="2000" kern="100" dirty="0">
              <a:latin typeface="Times New Roman" panose="02020603050405020304" pitchFamily="18" charset="0"/>
              <a:ea typeface="Calibri" panose="020F0502020204030204" pitchFamily="34" charset="0"/>
              <a:cs typeface="Times New Roman" panose="02020603050405020304" pitchFamily="18" charset="0"/>
            </a:endParaRPr>
          </a:p>
          <a:p>
            <a:pPr marL="0" indent="0">
              <a:buNone/>
            </a:pPr>
            <a:endParaRPr lang="en-US" dirty="0"/>
          </a:p>
        </p:txBody>
      </p:sp>
      <p:pic>
        <p:nvPicPr>
          <p:cNvPr id="4" name="Content Placeholder 3" descr="A logo of a university&#10;&#10;Description automatically generated">
            <a:extLst>
              <a:ext uri="{FF2B5EF4-FFF2-40B4-BE49-F238E27FC236}">
                <a16:creationId xmlns:a16="http://schemas.microsoft.com/office/drawing/2014/main" id="{1D10813D-8EDB-23B3-6924-908A8F5EAED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58986" y="0"/>
            <a:ext cx="2095500" cy="1617785"/>
          </a:xfrm>
          <a:prstGeom prst="rect">
            <a:avLst/>
          </a:prstGeom>
        </p:spPr>
      </p:pic>
    </p:spTree>
    <p:extLst>
      <p:ext uri="{BB962C8B-B14F-4D97-AF65-F5344CB8AC3E}">
        <p14:creationId xmlns:p14="http://schemas.microsoft.com/office/powerpoint/2010/main" val="236995305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195ABA6-FA7F-5DB5-B5CF-223DE89358CE}"/>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DB6BB0-E119-8C11-3A5B-7F45CFD0E58C}"/>
              </a:ext>
            </a:extLst>
          </p:cNvPr>
          <p:cNvSpPr>
            <a:spLocks noGrp="1"/>
          </p:cNvSpPr>
          <p:nvPr>
            <p:ph idx="1"/>
          </p:nvPr>
        </p:nvSpPr>
        <p:spPr>
          <a:xfrm>
            <a:off x="0" y="0"/>
            <a:ext cx="12192000" cy="6858000"/>
          </a:xfrm>
        </p:spPr>
        <p:txBody>
          <a:bodyPr>
            <a:normAutofit/>
          </a:bodyPr>
          <a:lstStyle/>
          <a:p>
            <a:pPr marL="0" algn="just">
              <a:lnSpc>
                <a:spcPct val="170000"/>
              </a:lnSpc>
              <a:spcBef>
                <a:spcPts val="0"/>
              </a:spcBef>
              <a:buNone/>
            </a:pPr>
            <a:endParaRPr lang="en-US" b="1" dirty="0"/>
          </a:p>
          <a:p>
            <a:pPr marL="0" algn="just">
              <a:lnSpc>
                <a:spcPct val="170000"/>
              </a:lnSpc>
              <a:spcBef>
                <a:spcPts val="0"/>
              </a:spcBef>
              <a:buNone/>
            </a:pPr>
            <a:endParaRPr lang="en-US" b="1" dirty="0"/>
          </a:p>
          <a:p>
            <a:pPr marL="0" algn="just">
              <a:lnSpc>
                <a:spcPct val="150000"/>
              </a:lnSpc>
              <a:spcBef>
                <a:spcPts val="0"/>
              </a:spcBef>
              <a:buNone/>
            </a:pPr>
            <a:r>
              <a:rPr lang="en-US" sz="3200" b="1" dirty="0">
                <a:latin typeface="Times New Roman" panose="02020603050405020304" pitchFamily="18" charset="0"/>
                <a:cs typeface="Times New Roman" panose="02020603050405020304" pitchFamily="18" charset="0"/>
              </a:rPr>
              <a:t>2. Protein: </a:t>
            </a:r>
          </a:p>
          <a:p>
            <a:pPr marL="0" algn="just">
              <a:lnSpc>
                <a:spcPct val="150000"/>
              </a:lnSpc>
              <a:spcBef>
                <a:spcPts val="0"/>
              </a:spcBef>
              <a:buNone/>
            </a:pPr>
            <a:r>
              <a:rPr lang="en-US" sz="3200" dirty="0">
                <a:latin typeface="Times New Roman" panose="02020603050405020304" pitchFamily="18" charset="0"/>
                <a:cs typeface="Times New Roman" panose="02020603050405020304" pitchFamily="18" charset="0"/>
              </a:rPr>
              <a:t>• The current recommendation for protein intake in older people is 0.8 g/kg body weight. </a:t>
            </a:r>
          </a:p>
          <a:p>
            <a:pPr marL="0" algn="just">
              <a:lnSpc>
                <a:spcPct val="150000"/>
              </a:lnSpc>
              <a:spcBef>
                <a:spcPts val="0"/>
              </a:spcBef>
              <a:buNone/>
            </a:pPr>
            <a:r>
              <a:rPr lang="en-US" sz="3200" dirty="0">
                <a:latin typeface="Times New Roman" panose="02020603050405020304" pitchFamily="18" charset="0"/>
                <a:cs typeface="Times New Roman" panose="02020603050405020304" pitchFamily="18" charset="0"/>
              </a:rPr>
              <a:t>• A balanced diet of a healthy older adult should contain 12% to 14% of the total caloric intake from various protein sources.</a:t>
            </a:r>
            <a:endParaRPr lang="en-US" sz="4000" b="1" kern="100" dirty="0">
              <a:latin typeface="Times New Roman" panose="02020603050405020304" pitchFamily="18" charset="0"/>
              <a:ea typeface="Calibri" panose="020F0502020204030204" pitchFamily="34" charset="0"/>
              <a:cs typeface="Times New Roman" panose="02020603050405020304" pitchFamily="18" charset="0"/>
            </a:endParaRPr>
          </a:p>
          <a:p>
            <a:pPr>
              <a:lnSpc>
                <a:spcPct val="115000"/>
              </a:lnSpc>
              <a:spcAft>
                <a:spcPts val="800"/>
              </a:spcAft>
            </a:pPr>
            <a:endParaRPr lang="en-US" sz="3600" dirty="0">
              <a:latin typeface="Times New Roman" panose="02020603050405020304" pitchFamily="18" charset="0"/>
              <a:cs typeface="Times New Roman" panose="02020603050405020304" pitchFamily="18" charset="0"/>
            </a:endParaRPr>
          </a:p>
          <a:p>
            <a:pPr>
              <a:lnSpc>
                <a:spcPct val="115000"/>
              </a:lnSpc>
              <a:spcAft>
                <a:spcPts val="800"/>
              </a:spcAft>
            </a:pPr>
            <a:endParaRPr lang="en-US" sz="3600" b="1" kern="100" dirty="0">
              <a:latin typeface="Times New Roman" panose="02020603050405020304" pitchFamily="18" charset="0"/>
              <a:ea typeface="Calibri" panose="020F0502020204030204" pitchFamily="34" charset="0"/>
              <a:cs typeface="Times New Roman" panose="02020603050405020304" pitchFamily="18" charset="0"/>
            </a:endParaRPr>
          </a:p>
          <a:p>
            <a:pPr>
              <a:lnSpc>
                <a:spcPct val="115000"/>
              </a:lnSpc>
              <a:spcAft>
                <a:spcPts val="800"/>
              </a:spcAft>
              <a:buNone/>
            </a:pPr>
            <a:endParaRPr lang="en-US" sz="3600" b="1" kern="100" dirty="0">
              <a:latin typeface="Times New Roman" panose="02020603050405020304" pitchFamily="18" charset="0"/>
              <a:ea typeface="Calibri" panose="020F0502020204030204" pitchFamily="34" charset="0"/>
              <a:cs typeface="Times New Roman" panose="02020603050405020304" pitchFamily="18" charset="0"/>
            </a:endParaRPr>
          </a:p>
          <a:p>
            <a:pPr>
              <a:lnSpc>
                <a:spcPct val="115000"/>
              </a:lnSpc>
              <a:spcAft>
                <a:spcPts val="800"/>
              </a:spcAft>
              <a:buNone/>
            </a:pPr>
            <a:endParaRPr lang="en-US" b="1" kern="100" dirty="0">
              <a:latin typeface="Times New Roman" panose="02020603050405020304" pitchFamily="18" charset="0"/>
              <a:ea typeface="Calibri" panose="020F0502020204030204" pitchFamily="34" charset="0"/>
              <a:cs typeface="Times New Roman" panose="02020603050405020304" pitchFamily="18" charset="0"/>
            </a:endParaRPr>
          </a:p>
          <a:p>
            <a:pPr>
              <a:lnSpc>
                <a:spcPct val="115000"/>
              </a:lnSpc>
              <a:spcAft>
                <a:spcPts val="800"/>
              </a:spcAft>
              <a:buNone/>
            </a:pPr>
            <a:endParaRPr lang="en-GB" sz="2000" kern="100" dirty="0">
              <a:latin typeface="Times New Roman" panose="02020603050405020304" pitchFamily="18" charset="0"/>
              <a:ea typeface="Calibri" panose="020F0502020204030204" pitchFamily="34" charset="0"/>
              <a:cs typeface="Times New Roman" panose="02020603050405020304" pitchFamily="18" charset="0"/>
            </a:endParaRPr>
          </a:p>
          <a:p>
            <a:pPr marL="0" indent="0">
              <a:buNone/>
            </a:pPr>
            <a:endParaRPr lang="en-US" dirty="0"/>
          </a:p>
        </p:txBody>
      </p:sp>
      <p:pic>
        <p:nvPicPr>
          <p:cNvPr id="4" name="Content Placeholder 3" descr="A logo of a university&#10;&#10;Description automatically generated">
            <a:extLst>
              <a:ext uri="{FF2B5EF4-FFF2-40B4-BE49-F238E27FC236}">
                <a16:creationId xmlns:a16="http://schemas.microsoft.com/office/drawing/2014/main" id="{4E010E51-67B3-5002-FE19-626E88AA20F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58986" y="0"/>
            <a:ext cx="2095500" cy="1617785"/>
          </a:xfrm>
          <a:prstGeom prst="rect">
            <a:avLst/>
          </a:prstGeom>
        </p:spPr>
      </p:pic>
    </p:spTree>
    <p:extLst>
      <p:ext uri="{BB962C8B-B14F-4D97-AF65-F5344CB8AC3E}">
        <p14:creationId xmlns:p14="http://schemas.microsoft.com/office/powerpoint/2010/main" val="214293837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9A831C4-0F09-0D94-96C6-79C5E2EF0878}"/>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F3C8F49-CB00-0729-6BAB-3311639CCBA2}"/>
              </a:ext>
            </a:extLst>
          </p:cNvPr>
          <p:cNvSpPr>
            <a:spLocks noGrp="1"/>
          </p:cNvSpPr>
          <p:nvPr>
            <p:ph idx="1"/>
          </p:nvPr>
        </p:nvSpPr>
        <p:spPr>
          <a:xfrm>
            <a:off x="0" y="0"/>
            <a:ext cx="12192000" cy="6858000"/>
          </a:xfrm>
        </p:spPr>
        <p:txBody>
          <a:bodyPr>
            <a:normAutofit/>
          </a:bodyPr>
          <a:lstStyle/>
          <a:p>
            <a:pPr marL="0" algn="just">
              <a:lnSpc>
                <a:spcPct val="170000"/>
              </a:lnSpc>
              <a:spcBef>
                <a:spcPts val="0"/>
              </a:spcBef>
              <a:buNone/>
            </a:pPr>
            <a:endParaRPr lang="en-US" b="1" dirty="0"/>
          </a:p>
          <a:p>
            <a:pPr marL="0" algn="just">
              <a:lnSpc>
                <a:spcPct val="170000"/>
              </a:lnSpc>
              <a:spcBef>
                <a:spcPts val="0"/>
              </a:spcBef>
              <a:buNone/>
            </a:pPr>
            <a:endParaRPr lang="en-US" b="1" dirty="0"/>
          </a:p>
          <a:p>
            <a:pPr marL="0" algn="just">
              <a:lnSpc>
                <a:spcPct val="150000"/>
              </a:lnSpc>
              <a:spcBef>
                <a:spcPts val="0"/>
              </a:spcBef>
              <a:buNone/>
            </a:pPr>
            <a:r>
              <a:rPr lang="en-US" sz="3200" dirty="0">
                <a:latin typeface="Times New Roman" panose="02020603050405020304" pitchFamily="18" charset="0"/>
                <a:cs typeface="Times New Roman" panose="02020603050405020304" pitchFamily="18" charset="0"/>
              </a:rPr>
              <a:t>• During period of stress, such as during infection, burn, fracture, or trauma, the person intake should be increased to 1.0 to 1.5 g/kg body weight.</a:t>
            </a:r>
            <a:endParaRPr lang="en-US" sz="3200" kern="100" dirty="0">
              <a:latin typeface="Times New Roman" panose="02020603050405020304" pitchFamily="18" charset="0"/>
              <a:ea typeface="Calibri" panose="020F0502020204030204" pitchFamily="34" charset="0"/>
              <a:cs typeface="Times New Roman" panose="02020603050405020304" pitchFamily="18" charset="0"/>
            </a:endParaRPr>
          </a:p>
          <a:p>
            <a:pPr>
              <a:lnSpc>
                <a:spcPct val="115000"/>
              </a:lnSpc>
              <a:spcAft>
                <a:spcPts val="800"/>
              </a:spcAft>
            </a:pPr>
            <a:endParaRPr lang="en-US" sz="4000" b="1" kern="100" dirty="0">
              <a:latin typeface="Times New Roman" panose="02020603050405020304" pitchFamily="18" charset="0"/>
              <a:ea typeface="Calibri" panose="020F0502020204030204" pitchFamily="34" charset="0"/>
              <a:cs typeface="Times New Roman" panose="02020603050405020304" pitchFamily="18" charset="0"/>
            </a:endParaRPr>
          </a:p>
          <a:p>
            <a:pPr>
              <a:lnSpc>
                <a:spcPct val="115000"/>
              </a:lnSpc>
              <a:spcAft>
                <a:spcPts val="800"/>
              </a:spcAft>
            </a:pPr>
            <a:endParaRPr lang="en-US" sz="3600" dirty="0">
              <a:latin typeface="Times New Roman" panose="02020603050405020304" pitchFamily="18" charset="0"/>
              <a:cs typeface="Times New Roman" panose="02020603050405020304" pitchFamily="18" charset="0"/>
            </a:endParaRPr>
          </a:p>
          <a:p>
            <a:pPr>
              <a:lnSpc>
                <a:spcPct val="115000"/>
              </a:lnSpc>
              <a:spcAft>
                <a:spcPts val="800"/>
              </a:spcAft>
            </a:pPr>
            <a:endParaRPr lang="en-US" sz="3600" b="1" kern="100" dirty="0">
              <a:latin typeface="Times New Roman" panose="02020603050405020304" pitchFamily="18" charset="0"/>
              <a:ea typeface="Calibri" panose="020F0502020204030204" pitchFamily="34" charset="0"/>
              <a:cs typeface="Times New Roman" panose="02020603050405020304" pitchFamily="18" charset="0"/>
            </a:endParaRPr>
          </a:p>
          <a:p>
            <a:pPr>
              <a:lnSpc>
                <a:spcPct val="115000"/>
              </a:lnSpc>
              <a:spcAft>
                <a:spcPts val="800"/>
              </a:spcAft>
              <a:buNone/>
            </a:pPr>
            <a:endParaRPr lang="en-US" sz="3600" b="1" kern="100" dirty="0">
              <a:latin typeface="Times New Roman" panose="02020603050405020304" pitchFamily="18" charset="0"/>
              <a:ea typeface="Calibri" panose="020F0502020204030204" pitchFamily="34" charset="0"/>
              <a:cs typeface="Times New Roman" panose="02020603050405020304" pitchFamily="18" charset="0"/>
            </a:endParaRPr>
          </a:p>
          <a:p>
            <a:pPr>
              <a:lnSpc>
                <a:spcPct val="115000"/>
              </a:lnSpc>
              <a:spcAft>
                <a:spcPts val="800"/>
              </a:spcAft>
              <a:buNone/>
            </a:pPr>
            <a:endParaRPr lang="en-US" b="1" kern="100" dirty="0">
              <a:latin typeface="Times New Roman" panose="02020603050405020304" pitchFamily="18" charset="0"/>
              <a:ea typeface="Calibri" panose="020F0502020204030204" pitchFamily="34" charset="0"/>
              <a:cs typeface="Times New Roman" panose="02020603050405020304" pitchFamily="18" charset="0"/>
            </a:endParaRPr>
          </a:p>
          <a:p>
            <a:pPr>
              <a:lnSpc>
                <a:spcPct val="115000"/>
              </a:lnSpc>
              <a:spcAft>
                <a:spcPts val="800"/>
              </a:spcAft>
              <a:buNone/>
            </a:pPr>
            <a:endParaRPr lang="en-GB" sz="2000" kern="100" dirty="0">
              <a:latin typeface="Times New Roman" panose="02020603050405020304" pitchFamily="18" charset="0"/>
              <a:ea typeface="Calibri" panose="020F0502020204030204" pitchFamily="34" charset="0"/>
              <a:cs typeface="Times New Roman" panose="02020603050405020304" pitchFamily="18" charset="0"/>
            </a:endParaRPr>
          </a:p>
          <a:p>
            <a:pPr marL="0" indent="0">
              <a:buNone/>
            </a:pPr>
            <a:endParaRPr lang="en-US" dirty="0"/>
          </a:p>
        </p:txBody>
      </p:sp>
      <p:pic>
        <p:nvPicPr>
          <p:cNvPr id="4" name="Content Placeholder 3" descr="A logo of a university&#10;&#10;Description automatically generated">
            <a:extLst>
              <a:ext uri="{FF2B5EF4-FFF2-40B4-BE49-F238E27FC236}">
                <a16:creationId xmlns:a16="http://schemas.microsoft.com/office/drawing/2014/main" id="{2D18DB59-9D3A-DB7B-48B0-2263648399A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58986" y="0"/>
            <a:ext cx="2095500" cy="1617785"/>
          </a:xfrm>
          <a:prstGeom prst="rect">
            <a:avLst/>
          </a:prstGeom>
        </p:spPr>
      </p:pic>
    </p:spTree>
    <p:extLst>
      <p:ext uri="{BB962C8B-B14F-4D97-AF65-F5344CB8AC3E}">
        <p14:creationId xmlns:p14="http://schemas.microsoft.com/office/powerpoint/2010/main" val="360118093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4720E00-52B0-46F9-C26D-7249E0096A80}"/>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AF38B23-0BBF-BC2B-92B2-A61901B9F182}"/>
              </a:ext>
            </a:extLst>
          </p:cNvPr>
          <p:cNvSpPr>
            <a:spLocks noGrp="1"/>
          </p:cNvSpPr>
          <p:nvPr>
            <p:ph idx="1"/>
          </p:nvPr>
        </p:nvSpPr>
        <p:spPr>
          <a:xfrm>
            <a:off x="0" y="0"/>
            <a:ext cx="12192000" cy="6858000"/>
          </a:xfrm>
        </p:spPr>
        <p:txBody>
          <a:bodyPr>
            <a:normAutofit/>
          </a:bodyPr>
          <a:lstStyle/>
          <a:p>
            <a:pPr marL="0" algn="just">
              <a:lnSpc>
                <a:spcPct val="170000"/>
              </a:lnSpc>
              <a:spcBef>
                <a:spcPts val="0"/>
              </a:spcBef>
              <a:buNone/>
            </a:pPr>
            <a:endParaRPr lang="en-US" b="1" dirty="0"/>
          </a:p>
          <a:p>
            <a:pPr marL="0" algn="just">
              <a:lnSpc>
                <a:spcPct val="170000"/>
              </a:lnSpc>
              <a:spcBef>
                <a:spcPts val="0"/>
              </a:spcBef>
              <a:buNone/>
            </a:pPr>
            <a:endParaRPr lang="en-US" b="1" dirty="0"/>
          </a:p>
          <a:p>
            <a:pPr marL="0" algn="just">
              <a:lnSpc>
                <a:spcPct val="150000"/>
              </a:lnSpc>
              <a:spcBef>
                <a:spcPts val="0"/>
              </a:spcBef>
              <a:buNone/>
            </a:pPr>
            <a:r>
              <a:rPr lang="en-US" sz="3200" b="1" dirty="0">
                <a:latin typeface="Times New Roman" panose="02020603050405020304" pitchFamily="18" charset="0"/>
                <a:cs typeface="Times New Roman" panose="02020603050405020304" pitchFamily="18" charset="0"/>
              </a:rPr>
              <a:t>3. Fat: </a:t>
            </a:r>
          </a:p>
          <a:p>
            <a:pPr marL="0" algn="just">
              <a:lnSpc>
                <a:spcPct val="150000"/>
              </a:lnSpc>
              <a:spcBef>
                <a:spcPts val="0"/>
              </a:spcBef>
              <a:buNone/>
            </a:pPr>
            <a:r>
              <a:rPr lang="en-US" sz="3200" dirty="0">
                <a:latin typeface="Times New Roman" panose="02020603050405020304" pitchFamily="18" charset="0"/>
                <a:cs typeface="Times New Roman" panose="02020603050405020304" pitchFamily="18" charset="0"/>
              </a:rPr>
              <a:t>• The total fat intake should be limited to 30% or less of the total energy intake. </a:t>
            </a:r>
          </a:p>
          <a:p>
            <a:pPr marL="0" algn="just">
              <a:lnSpc>
                <a:spcPct val="150000"/>
              </a:lnSpc>
              <a:spcBef>
                <a:spcPts val="0"/>
              </a:spcBef>
              <a:buNone/>
            </a:pPr>
            <a:r>
              <a:rPr lang="en-US" sz="3200" dirty="0">
                <a:latin typeface="Times New Roman" panose="02020603050405020304" pitchFamily="18" charset="0"/>
                <a:cs typeface="Times New Roman" panose="02020603050405020304" pitchFamily="18" charset="0"/>
              </a:rPr>
              <a:t>• Fats are categorized according to their sources; saturated fats are derived from animals and unsaturated fats are derived from vegetables.</a:t>
            </a:r>
            <a:endParaRPr lang="en-US" sz="4000" b="1" kern="100" dirty="0">
              <a:latin typeface="Times New Roman" panose="02020603050405020304" pitchFamily="18" charset="0"/>
              <a:ea typeface="Calibri" panose="020F0502020204030204" pitchFamily="34" charset="0"/>
              <a:cs typeface="Times New Roman" panose="02020603050405020304" pitchFamily="18" charset="0"/>
            </a:endParaRPr>
          </a:p>
          <a:p>
            <a:pPr>
              <a:lnSpc>
                <a:spcPct val="115000"/>
              </a:lnSpc>
              <a:spcAft>
                <a:spcPts val="800"/>
              </a:spcAft>
            </a:pPr>
            <a:endParaRPr lang="en-US" sz="3600" dirty="0">
              <a:latin typeface="Times New Roman" panose="02020603050405020304" pitchFamily="18" charset="0"/>
              <a:cs typeface="Times New Roman" panose="02020603050405020304" pitchFamily="18" charset="0"/>
            </a:endParaRPr>
          </a:p>
          <a:p>
            <a:pPr>
              <a:lnSpc>
                <a:spcPct val="115000"/>
              </a:lnSpc>
              <a:spcAft>
                <a:spcPts val="800"/>
              </a:spcAft>
            </a:pPr>
            <a:endParaRPr lang="en-US" sz="3600" b="1" kern="100" dirty="0">
              <a:latin typeface="Times New Roman" panose="02020603050405020304" pitchFamily="18" charset="0"/>
              <a:ea typeface="Calibri" panose="020F0502020204030204" pitchFamily="34" charset="0"/>
              <a:cs typeface="Times New Roman" panose="02020603050405020304" pitchFamily="18" charset="0"/>
            </a:endParaRPr>
          </a:p>
          <a:p>
            <a:pPr>
              <a:lnSpc>
                <a:spcPct val="115000"/>
              </a:lnSpc>
              <a:spcAft>
                <a:spcPts val="800"/>
              </a:spcAft>
              <a:buNone/>
            </a:pPr>
            <a:endParaRPr lang="en-US" sz="3600" b="1" kern="100" dirty="0">
              <a:latin typeface="Times New Roman" panose="02020603050405020304" pitchFamily="18" charset="0"/>
              <a:ea typeface="Calibri" panose="020F0502020204030204" pitchFamily="34" charset="0"/>
              <a:cs typeface="Times New Roman" panose="02020603050405020304" pitchFamily="18" charset="0"/>
            </a:endParaRPr>
          </a:p>
          <a:p>
            <a:pPr>
              <a:lnSpc>
                <a:spcPct val="115000"/>
              </a:lnSpc>
              <a:spcAft>
                <a:spcPts val="800"/>
              </a:spcAft>
              <a:buNone/>
            </a:pPr>
            <a:endParaRPr lang="en-US" b="1" kern="100" dirty="0">
              <a:latin typeface="Times New Roman" panose="02020603050405020304" pitchFamily="18" charset="0"/>
              <a:ea typeface="Calibri" panose="020F0502020204030204" pitchFamily="34" charset="0"/>
              <a:cs typeface="Times New Roman" panose="02020603050405020304" pitchFamily="18" charset="0"/>
            </a:endParaRPr>
          </a:p>
          <a:p>
            <a:pPr>
              <a:lnSpc>
                <a:spcPct val="115000"/>
              </a:lnSpc>
              <a:spcAft>
                <a:spcPts val="800"/>
              </a:spcAft>
              <a:buNone/>
            </a:pPr>
            <a:endParaRPr lang="en-GB" sz="2000" kern="100" dirty="0">
              <a:latin typeface="Times New Roman" panose="02020603050405020304" pitchFamily="18" charset="0"/>
              <a:ea typeface="Calibri" panose="020F0502020204030204" pitchFamily="34" charset="0"/>
              <a:cs typeface="Times New Roman" panose="02020603050405020304" pitchFamily="18" charset="0"/>
            </a:endParaRPr>
          </a:p>
          <a:p>
            <a:pPr marL="0" indent="0">
              <a:buNone/>
            </a:pPr>
            <a:endParaRPr lang="en-US" dirty="0"/>
          </a:p>
        </p:txBody>
      </p:sp>
      <p:pic>
        <p:nvPicPr>
          <p:cNvPr id="4" name="Content Placeholder 3" descr="A logo of a university&#10;&#10;Description automatically generated">
            <a:extLst>
              <a:ext uri="{FF2B5EF4-FFF2-40B4-BE49-F238E27FC236}">
                <a16:creationId xmlns:a16="http://schemas.microsoft.com/office/drawing/2014/main" id="{6721FE87-0B8B-B2AD-005C-EF33627D2B2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58986" y="0"/>
            <a:ext cx="2095500" cy="1617785"/>
          </a:xfrm>
          <a:prstGeom prst="rect">
            <a:avLst/>
          </a:prstGeom>
        </p:spPr>
      </p:pic>
    </p:spTree>
    <p:extLst>
      <p:ext uri="{BB962C8B-B14F-4D97-AF65-F5344CB8AC3E}">
        <p14:creationId xmlns:p14="http://schemas.microsoft.com/office/powerpoint/2010/main" val="277284759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6439551-27A2-CFFA-0288-2EADE6D50D53}"/>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FE3703B-6106-2D60-BBF8-903F10F41E9E}"/>
              </a:ext>
            </a:extLst>
          </p:cNvPr>
          <p:cNvSpPr>
            <a:spLocks noGrp="1"/>
          </p:cNvSpPr>
          <p:nvPr>
            <p:ph idx="1"/>
          </p:nvPr>
        </p:nvSpPr>
        <p:spPr>
          <a:xfrm>
            <a:off x="0" y="0"/>
            <a:ext cx="12192000" cy="6858000"/>
          </a:xfrm>
        </p:spPr>
        <p:txBody>
          <a:bodyPr>
            <a:normAutofit/>
          </a:bodyPr>
          <a:lstStyle/>
          <a:p>
            <a:pPr marL="0" algn="just">
              <a:lnSpc>
                <a:spcPct val="170000"/>
              </a:lnSpc>
              <a:spcBef>
                <a:spcPts val="0"/>
              </a:spcBef>
              <a:buNone/>
            </a:pPr>
            <a:endParaRPr lang="en-US" b="1" dirty="0"/>
          </a:p>
          <a:p>
            <a:pPr marL="0" algn="just">
              <a:lnSpc>
                <a:spcPct val="170000"/>
              </a:lnSpc>
              <a:spcBef>
                <a:spcPts val="0"/>
              </a:spcBef>
              <a:buNone/>
            </a:pPr>
            <a:endParaRPr lang="en-US" b="1" dirty="0"/>
          </a:p>
          <a:p>
            <a:pPr marL="0" algn="just">
              <a:lnSpc>
                <a:spcPct val="150000"/>
              </a:lnSpc>
              <a:spcBef>
                <a:spcPts val="0"/>
              </a:spcBef>
              <a:buNone/>
            </a:pPr>
            <a:r>
              <a:rPr lang="en-US" sz="3200" dirty="0">
                <a:latin typeface="Times New Roman" panose="02020603050405020304" pitchFamily="18" charset="0"/>
                <a:cs typeface="Times New Roman" panose="02020603050405020304" pitchFamily="18" charset="0"/>
              </a:rPr>
              <a:t>• The saturated fat intake should be limited to 10-15% of total energy intake as it's associated with the detrimental accumulation of serum cholesterol. Dietary cholesterol intake should be limited to 300 mg/ day or less.</a:t>
            </a:r>
            <a:endParaRPr lang="en-US" sz="3200" kern="100" dirty="0">
              <a:latin typeface="Times New Roman" panose="02020603050405020304" pitchFamily="18" charset="0"/>
              <a:ea typeface="Calibri" panose="020F0502020204030204" pitchFamily="34" charset="0"/>
              <a:cs typeface="Times New Roman" panose="02020603050405020304" pitchFamily="18" charset="0"/>
            </a:endParaRPr>
          </a:p>
          <a:p>
            <a:pPr>
              <a:lnSpc>
                <a:spcPct val="115000"/>
              </a:lnSpc>
              <a:spcAft>
                <a:spcPts val="800"/>
              </a:spcAft>
            </a:pPr>
            <a:endParaRPr lang="en-US" sz="4000" b="1" kern="100" dirty="0">
              <a:latin typeface="Times New Roman" panose="02020603050405020304" pitchFamily="18" charset="0"/>
              <a:ea typeface="Calibri" panose="020F0502020204030204" pitchFamily="34" charset="0"/>
              <a:cs typeface="Times New Roman" panose="02020603050405020304" pitchFamily="18" charset="0"/>
            </a:endParaRPr>
          </a:p>
          <a:p>
            <a:pPr>
              <a:lnSpc>
                <a:spcPct val="115000"/>
              </a:lnSpc>
              <a:spcAft>
                <a:spcPts val="800"/>
              </a:spcAft>
            </a:pPr>
            <a:endParaRPr lang="en-US" sz="3600" dirty="0">
              <a:latin typeface="Times New Roman" panose="02020603050405020304" pitchFamily="18" charset="0"/>
              <a:cs typeface="Times New Roman" panose="02020603050405020304" pitchFamily="18" charset="0"/>
            </a:endParaRPr>
          </a:p>
          <a:p>
            <a:pPr>
              <a:lnSpc>
                <a:spcPct val="115000"/>
              </a:lnSpc>
              <a:spcAft>
                <a:spcPts val="800"/>
              </a:spcAft>
            </a:pPr>
            <a:endParaRPr lang="en-US" sz="3600" b="1" kern="100" dirty="0">
              <a:latin typeface="Times New Roman" panose="02020603050405020304" pitchFamily="18" charset="0"/>
              <a:ea typeface="Calibri" panose="020F0502020204030204" pitchFamily="34" charset="0"/>
              <a:cs typeface="Times New Roman" panose="02020603050405020304" pitchFamily="18" charset="0"/>
            </a:endParaRPr>
          </a:p>
          <a:p>
            <a:pPr>
              <a:lnSpc>
                <a:spcPct val="115000"/>
              </a:lnSpc>
              <a:spcAft>
                <a:spcPts val="800"/>
              </a:spcAft>
              <a:buNone/>
            </a:pPr>
            <a:endParaRPr lang="en-US" sz="3600" b="1" kern="100" dirty="0">
              <a:latin typeface="Times New Roman" panose="02020603050405020304" pitchFamily="18" charset="0"/>
              <a:ea typeface="Calibri" panose="020F0502020204030204" pitchFamily="34" charset="0"/>
              <a:cs typeface="Times New Roman" panose="02020603050405020304" pitchFamily="18" charset="0"/>
            </a:endParaRPr>
          </a:p>
          <a:p>
            <a:pPr>
              <a:lnSpc>
                <a:spcPct val="115000"/>
              </a:lnSpc>
              <a:spcAft>
                <a:spcPts val="800"/>
              </a:spcAft>
              <a:buNone/>
            </a:pPr>
            <a:endParaRPr lang="en-US" b="1" kern="100" dirty="0">
              <a:latin typeface="Times New Roman" panose="02020603050405020304" pitchFamily="18" charset="0"/>
              <a:ea typeface="Calibri" panose="020F0502020204030204" pitchFamily="34" charset="0"/>
              <a:cs typeface="Times New Roman" panose="02020603050405020304" pitchFamily="18" charset="0"/>
            </a:endParaRPr>
          </a:p>
          <a:p>
            <a:pPr>
              <a:lnSpc>
                <a:spcPct val="115000"/>
              </a:lnSpc>
              <a:spcAft>
                <a:spcPts val="800"/>
              </a:spcAft>
              <a:buNone/>
            </a:pPr>
            <a:endParaRPr lang="en-GB" sz="2000" kern="100" dirty="0">
              <a:latin typeface="Times New Roman" panose="02020603050405020304" pitchFamily="18" charset="0"/>
              <a:ea typeface="Calibri" panose="020F0502020204030204" pitchFamily="34" charset="0"/>
              <a:cs typeface="Times New Roman" panose="02020603050405020304" pitchFamily="18" charset="0"/>
            </a:endParaRPr>
          </a:p>
          <a:p>
            <a:pPr marL="0" indent="0">
              <a:buNone/>
            </a:pPr>
            <a:endParaRPr lang="en-US" dirty="0"/>
          </a:p>
        </p:txBody>
      </p:sp>
      <p:pic>
        <p:nvPicPr>
          <p:cNvPr id="4" name="Content Placeholder 3" descr="A logo of a university&#10;&#10;Description automatically generated">
            <a:extLst>
              <a:ext uri="{FF2B5EF4-FFF2-40B4-BE49-F238E27FC236}">
                <a16:creationId xmlns:a16="http://schemas.microsoft.com/office/drawing/2014/main" id="{894BA429-D798-BA5D-551B-D1B6EC3BA6B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58986" y="0"/>
            <a:ext cx="2095500" cy="1617785"/>
          </a:xfrm>
          <a:prstGeom prst="rect">
            <a:avLst/>
          </a:prstGeom>
        </p:spPr>
      </p:pic>
    </p:spTree>
    <p:extLst>
      <p:ext uri="{BB962C8B-B14F-4D97-AF65-F5344CB8AC3E}">
        <p14:creationId xmlns:p14="http://schemas.microsoft.com/office/powerpoint/2010/main" val="352842683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547BE7E-64FB-8638-40C5-F484DF21F869}"/>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D7C58F7-E854-E449-A22B-5C2B3F4EF8C9}"/>
              </a:ext>
            </a:extLst>
          </p:cNvPr>
          <p:cNvSpPr>
            <a:spLocks noGrp="1"/>
          </p:cNvSpPr>
          <p:nvPr>
            <p:ph idx="1"/>
          </p:nvPr>
        </p:nvSpPr>
        <p:spPr>
          <a:xfrm>
            <a:off x="0" y="0"/>
            <a:ext cx="12192000" cy="6858000"/>
          </a:xfrm>
        </p:spPr>
        <p:txBody>
          <a:bodyPr>
            <a:normAutofit/>
          </a:bodyPr>
          <a:lstStyle/>
          <a:p>
            <a:pPr marL="0" algn="just">
              <a:lnSpc>
                <a:spcPct val="170000"/>
              </a:lnSpc>
              <a:spcBef>
                <a:spcPts val="0"/>
              </a:spcBef>
              <a:buNone/>
            </a:pPr>
            <a:endParaRPr lang="en-US" b="1" dirty="0"/>
          </a:p>
          <a:p>
            <a:pPr marL="0" algn="just">
              <a:lnSpc>
                <a:spcPct val="170000"/>
              </a:lnSpc>
              <a:spcBef>
                <a:spcPts val="0"/>
              </a:spcBef>
              <a:buNone/>
            </a:pPr>
            <a:endParaRPr lang="en-US" b="1" dirty="0"/>
          </a:p>
          <a:p>
            <a:pPr marL="0" algn="just">
              <a:lnSpc>
                <a:spcPct val="170000"/>
              </a:lnSpc>
              <a:spcBef>
                <a:spcPts val="0"/>
              </a:spcBef>
              <a:buNone/>
            </a:pPr>
            <a:r>
              <a:rPr lang="en-US" sz="3500" b="1" dirty="0">
                <a:latin typeface="Times New Roman" panose="02020603050405020304" pitchFamily="18" charset="0"/>
                <a:cs typeface="Times New Roman" panose="02020603050405020304" pitchFamily="18" charset="0"/>
              </a:rPr>
              <a:t>4. Carbohydrates (CHO): </a:t>
            </a:r>
          </a:p>
          <a:p>
            <a:pPr marL="0" algn="just">
              <a:lnSpc>
                <a:spcPct val="170000"/>
              </a:lnSpc>
              <a:spcBef>
                <a:spcPts val="0"/>
              </a:spcBef>
              <a:buNone/>
            </a:pPr>
            <a:r>
              <a:rPr lang="en-US" sz="3500" dirty="0">
                <a:latin typeface="Times New Roman" panose="02020603050405020304" pitchFamily="18" charset="0"/>
                <a:cs typeface="Times New Roman" panose="02020603050405020304" pitchFamily="18" charset="0"/>
              </a:rPr>
              <a:t>• The adequate intake of CHO helps to maintain normal levels for blood glucose and prevent the breakdown of tissue protein. </a:t>
            </a:r>
          </a:p>
          <a:p>
            <a:pPr marL="0" algn="just">
              <a:lnSpc>
                <a:spcPct val="170000"/>
              </a:lnSpc>
              <a:spcBef>
                <a:spcPts val="0"/>
              </a:spcBef>
              <a:buNone/>
            </a:pPr>
            <a:r>
              <a:rPr lang="en-US" sz="3500" dirty="0">
                <a:latin typeface="Times New Roman" panose="02020603050405020304" pitchFamily="18" charset="0"/>
                <a:cs typeface="Times New Roman" panose="02020603050405020304" pitchFamily="18" charset="0"/>
              </a:rPr>
              <a:t>• CHO provides at least 50% of the total caloric content of the diet. </a:t>
            </a:r>
            <a:endParaRPr lang="en-US" sz="3500" b="1" kern="100" dirty="0">
              <a:latin typeface="Times New Roman" panose="02020603050405020304" pitchFamily="18" charset="0"/>
              <a:ea typeface="Calibri" panose="020F0502020204030204" pitchFamily="34" charset="0"/>
              <a:cs typeface="Times New Roman" panose="02020603050405020304" pitchFamily="18" charset="0"/>
            </a:endParaRPr>
          </a:p>
          <a:p>
            <a:pPr>
              <a:lnSpc>
                <a:spcPct val="115000"/>
              </a:lnSpc>
              <a:spcAft>
                <a:spcPts val="800"/>
              </a:spcAft>
            </a:pPr>
            <a:endParaRPr lang="en-US" sz="3600" dirty="0">
              <a:latin typeface="Times New Roman" panose="02020603050405020304" pitchFamily="18" charset="0"/>
              <a:cs typeface="Times New Roman" panose="02020603050405020304" pitchFamily="18" charset="0"/>
            </a:endParaRPr>
          </a:p>
          <a:p>
            <a:pPr>
              <a:lnSpc>
                <a:spcPct val="115000"/>
              </a:lnSpc>
              <a:spcAft>
                <a:spcPts val="800"/>
              </a:spcAft>
            </a:pPr>
            <a:endParaRPr lang="en-US" sz="3600" b="1" kern="100" dirty="0">
              <a:latin typeface="Times New Roman" panose="02020603050405020304" pitchFamily="18" charset="0"/>
              <a:ea typeface="Calibri" panose="020F0502020204030204" pitchFamily="34" charset="0"/>
              <a:cs typeface="Times New Roman" panose="02020603050405020304" pitchFamily="18" charset="0"/>
            </a:endParaRPr>
          </a:p>
          <a:p>
            <a:pPr>
              <a:lnSpc>
                <a:spcPct val="115000"/>
              </a:lnSpc>
              <a:spcAft>
                <a:spcPts val="800"/>
              </a:spcAft>
              <a:buNone/>
            </a:pPr>
            <a:endParaRPr lang="en-US" sz="3600" b="1" kern="100" dirty="0">
              <a:latin typeface="Times New Roman" panose="02020603050405020304" pitchFamily="18" charset="0"/>
              <a:ea typeface="Calibri" panose="020F0502020204030204" pitchFamily="34" charset="0"/>
              <a:cs typeface="Times New Roman" panose="02020603050405020304" pitchFamily="18" charset="0"/>
            </a:endParaRPr>
          </a:p>
          <a:p>
            <a:pPr>
              <a:lnSpc>
                <a:spcPct val="115000"/>
              </a:lnSpc>
              <a:spcAft>
                <a:spcPts val="800"/>
              </a:spcAft>
              <a:buNone/>
            </a:pPr>
            <a:endParaRPr lang="en-US" b="1" kern="100" dirty="0">
              <a:latin typeface="Times New Roman" panose="02020603050405020304" pitchFamily="18" charset="0"/>
              <a:ea typeface="Calibri" panose="020F0502020204030204" pitchFamily="34" charset="0"/>
              <a:cs typeface="Times New Roman" panose="02020603050405020304" pitchFamily="18" charset="0"/>
            </a:endParaRPr>
          </a:p>
          <a:p>
            <a:pPr>
              <a:lnSpc>
                <a:spcPct val="115000"/>
              </a:lnSpc>
              <a:spcAft>
                <a:spcPts val="800"/>
              </a:spcAft>
              <a:buNone/>
            </a:pPr>
            <a:endParaRPr lang="en-GB" sz="2000" kern="100" dirty="0">
              <a:latin typeface="Times New Roman" panose="02020603050405020304" pitchFamily="18" charset="0"/>
              <a:ea typeface="Calibri" panose="020F0502020204030204" pitchFamily="34" charset="0"/>
              <a:cs typeface="Times New Roman" panose="02020603050405020304" pitchFamily="18" charset="0"/>
            </a:endParaRPr>
          </a:p>
          <a:p>
            <a:pPr marL="0" indent="0">
              <a:buNone/>
            </a:pPr>
            <a:endParaRPr lang="en-US" dirty="0"/>
          </a:p>
        </p:txBody>
      </p:sp>
      <p:pic>
        <p:nvPicPr>
          <p:cNvPr id="4" name="Content Placeholder 3" descr="A logo of a university&#10;&#10;Description automatically generated">
            <a:extLst>
              <a:ext uri="{FF2B5EF4-FFF2-40B4-BE49-F238E27FC236}">
                <a16:creationId xmlns:a16="http://schemas.microsoft.com/office/drawing/2014/main" id="{7874095B-BCFE-893B-7296-93CD018845B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58986" y="0"/>
            <a:ext cx="2095500" cy="1617785"/>
          </a:xfrm>
          <a:prstGeom prst="rect">
            <a:avLst/>
          </a:prstGeom>
        </p:spPr>
      </p:pic>
    </p:spTree>
    <p:extLst>
      <p:ext uri="{BB962C8B-B14F-4D97-AF65-F5344CB8AC3E}">
        <p14:creationId xmlns:p14="http://schemas.microsoft.com/office/powerpoint/2010/main" val="272616054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5A5FD17-D41F-D0D6-05E1-74B9DA091DD5}"/>
              </a:ext>
            </a:extLst>
          </p:cNvPr>
          <p:cNvSpPr>
            <a:spLocks noGrp="1"/>
          </p:cNvSpPr>
          <p:nvPr>
            <p:ph idx="1"/>
          </p:nvPr>
        </p:nvSpPr>
        <p:spPr>
          <a:xfrm>
            <a:off x="0" y="0"/>
            <a:ext cx="12192000" cy="6858000"/>
          </a:xfrm>
        </p:spPr>
        <p:txBody>
          <a:bodyPr>
            <a:normAutofit fontScale="92500" lnSpcReduction="20000"/>
          </a:bodyPr>
          <a:lstStyle/>
          <a:p>
            <a:pPr>
              <a:lnSpc>
                <a:spcPct val="115000"/>
              </a:lnSpc>
              <a:spcAft>
                <a:spcPts val="800"/>
              </a:spcAft>
              <a:buNone/>
            </a:pPr>
            <a:r>
              <a:rPr lang="en-US" sz="3500" b="1" kern="100" dirty="0">
                <a:latin typeface="Times New Roman" panose="02020603050405020304" pitchFamily="18" charset="0"/>
                <a:ea typeface="Calibri" panose="020F0502020204030204" pitchFamily="34" charset="0"/>
                <a:cs typeface="Times New Roman" panose="02020603050405020304" pitchFamily="18" charset="0"/>
              </a:rPr>
              <a:t>Learning outcome</a:t>
            </a:r>
          </a:p>
          <a:p>
            <a:pPr marL="0">
              <a:lnSpc>
                <a:spcPct val="160000"/>
              </a:lnSpc>
              <a:spcBef>
                <a:spcPts val="0"/>
              </a:spcBef>
            </a:pPr>
            <a:r>
              <a:rPr lang="en-US" sz="3500" dirty="0">
                <a:latin typeface="Times New Roman" panose="02020603050405020304" pitchFamily="18" charset="0"/>
                <a:cs typeface="Times New Roman" panose="02020603050405020304" pitchFamily="18" charset="0"/>
              </a:rPr>
              <a:t>To identify Component of health promotion</a:t>
            </a:r>
          </a:p>
          <a:p>
            <a:pPr marL="0">
              <a:lnSpc>
                <a:spcPct val="160000"/>
              </a:lnSpc>
              <a:spcBef>
                <a:spcPts val="0"/>
              </a:spcBef>
            </a:pPr>
            <a:r>
              <a:rPr lang="en-US" sz="3600" dirty="0">
                <a:latin typeface="Times New Roman" panose="02020603050405020304" pitchFamily="18" charset="0"/>
                <a:cs typeface="Times New Roman" panose="02020603050405020304" pitchFamily="18" charset="0"/>
              </a:rPr>
              <a:t>To describe nutritional requirements of older people</a:t>
            </a:r>
          </a:p>
          <a:p>
            <a:pPr marL="0">
              <a:lnSpc>
                <a:spcPct val="160000"/>
              </a:lnSpc>
              <a:spcBef>
                <a:spcPts val="0"/>
              </a:spcBef>
            </a:pPr>
            <a:r>
              <a:rPr lang="en-US" sz="3600" dirty="0">
                <a:latin typeface="Times New Roman" panose="02020603050405020304" pitchFamily="18" charset="0"/>
                <a:cs typeface="Times New Roman" panose="02020603050405020304" pitchFamily="18" charset="0"/>
              </a:rPr>
              <a:t>To explore factors affecting sleeping patterns  </a:t>
            </a:r>
            <a:endParaRPr lang="en-US" sz="3500" dirty="0">
              <a:latin typeface="Times New Roman" panose="02020603050405020304" pitchFamily="18" charset="0"/>
              <a:cs typeface="Times New Roman" panose="02020603050405020304" pitchFamily="18" charset="0"/>
            </a:endParaRPr>
          </a:p>
          <a:p>
            <a:pPr marL="0">
              <a:lnSpc>
                <a:spcPct val="160000"/>
              </a:lnSpc>
              <a:spcBef>
                <a:spcPts val="0"/>
              </a:spcBef>
            </a:pPr>
            <a:r>
              <a:rPr lang="en-US" sz="3500" dirty="0">
                <a:latin typeface="Times New Roman" panose="02020603050405020304" pitchFamily="18" charset="0"/>
                <a:cs typeface="Times New Roman" panose="02020603050405020304" pitchFamily="18" charset="0"/>
              </a:rPr>
              <a:t>To understand role of the nurse in health promotion </a:t>
            </a:r>
            <a:br>
              <a:rPr lang="en-US" sz="3200" dirty="0"/>
            </a:br>
            <a:br>
              <a:rPr lang="en-US" sz="3200" dirty="0"/>
            </a:br>
            <a:r>
              <a:rPr lang="en-US" sz="3200" dirty="0">
                <a:latin typeface="Times New Roman" panose="02020603050405020304" pitchFamily="18" charset="0"/>
                <a:cs typeface="Times New Roman" panose="02020603050405020304" pitchFamily="18" charset="0"/>
              </a:rPr>
              <a:t> </a:t>
            </a:r>
            <a:br>
              <a:rPr lang="en-US" sz="3600" dirty="0"/>
            </a:br>
            <a:r>
              <a:rPr lang="en-US" sz="3600" dirty="0"/>
              <a:t> </a:t>
            </a:r>
            <a:br>
              <a:rPr lang="en-US" sz="3600" dirty="0"/>
            </a:br>
            <a:br>
              <a:rPr lang="en-US" sz="3600" dirty="0"/>
            </a:br>
            <a:endParaRPr lang="en-US" sz="3600" b="1" kern="100" dirty="0">
              <a:latin typeface="Times New Roman" panose="02020603050405020304" pitchFamily="18" charset="0"/>
              <a:ea typeface="Calibri" panose="020F0502020204030204" pitchFamily="34" charset="0"/>
              <a:cs typeface="Times New Roman" panose="02020603050405020304" pitchFamily="18" charset="0"/>
            </a:endParaRPr>
          </a:p>
          <a:p>
            <a:pPr>
              <a:lnSpc>
                <a:spcPct val="115000"/>
              </a:lnSpc>
              <a:spcAft>
                <a:spcPts val="800"/>
              </a:spcAft>
            </a:pPr>
            <a:endParaRPr lang="en-US" sz="4000" b="1" kern="100" dirty="0">
              <a:latin typeface="Times New Roman" panose="02020603050405020304" pitchFamily="18" charset="0"/>
              <a:ea typeface="Calibri" panose="020F0502020204030204" pitchFamily="34" charset="0"/>
              <a:cs typeface="Times New Roman" panose="02020603050405020304" pitchFamily="18" charset="0"/>
            </a:endParaRPr>
          </a:p>
          <a:p>
            <a:pPr>
              <a:lnSpc>
                <a:spcPct val="115000"/>
              </a:lnSpc>
              <a:spcAft>
                <a:spcPts val="800"/>
              </a:spcAft>
            </a:pPr>
            <a:endParaRPr lang="en-US" sz="3600" dirty="0">
              <a:latin typeface="Times New Roman" panose="02020603050405020304" pitchFamily="18" charset="0"/>
              <a:cs typeface="Times New Roman" panose="02020603050405020304" pitchFamily="18" charset="0"/>
            </a:endParaRPr>
          </a:p>
          <a:p>
            <a:pPr>
              <a:lnSpc>
                <a:spcPct val="115000"/>
              </a:lnSpc>
              <a:spcAft>
                <a:spcPts val="800"/>
              </a:spcAft>
            </a:pPr>
            <a:endParaRPr lang="en-US" sz="3600" b="1" kern="100" dirty="0">
              <a:latin typeface="Times New Roman" panose="02020603050405020304" pitchFamily="18" charset="0"/>
              <a:ea typeface="Calibri" panose="020F0502020204030204" pitchFamily="34" charset="0"/>
              <a:cs typeface="Times New Roman" panose="02020603050405020304" pitchFamily="18" charset="0"/>
            </a:endParaRPr>
          </a:p>
          <a:p>
            <a:pPr>
              <a:lnSpc>
                <a:spcPct val="115000"/>
              </a:lnSpc>
              <a:spcAft>
                <a:spcPts val="800"/>
              </a:spcAft>
              <a:buNone/>
            </a:pPr>
            <a:endParaRPr lang="en-US" sz="3600" b="1" kern="100" dirty="0">
              <a:latin typeface="Times New Roman" panose="02020603050405020304" pitchFamily="18" charset="0"/>
              <a:ea typeface="Calibri" panose="020F0502020204030204" pitchFamily="34" charset="0"/>
              <a:cs typeface="Times New Roman" panose="02020603050405020304" pitchFamily="18" charset="0"/>
            </a:endParaRPr>
          </a:p>
          <a:p>
            <a:pPr>
              <a:lnSpc>
                <a:spcPct val="115000"/>
              </a:lnSpc>
              <a:spcAft>
                <a:spcPts val="800"/>
              </a:spcAft>
              <a:buNone/>
            </a:pPr>
            <a:endParaRPr lang="en-US" b="1" kern="100" dirty="0">
              <a:latin typeface="Times New Roman" panose="02020603050405020304" pitchFamily="18" charset="0"/>
              <a:ea typeface="Calibri" panose="020F0502020204030204" pitchFamily="34" charset="0"/>
              <a:cs typeface="Times New Roman" panose="02020603050405020304" pitchFamily="18" charset="0"/>
            </a:endParaRPr>
          </a:p>
          <a:p>
            <a:pPr>
              <a:lnSpc>
                <a:spcPct val="115000"/>
              </a:lnSpc>
              <a:spcAft>
                <a:spcPts val="800"/>
              </a:spcAft>
              <a:buNone/>
            </a:pPr>
            <a:endParaRPr lang="en-GB" sz="2000" kern="100" dirty="0">
              <a:latin typeface="Times New Roman" panose="02020603050405020304" pitchFamily="18" charset="0"/>
              <a:ea typeface="Calibri" panose="020F0502020204030204" pitchFamily="34" charset="0"/>
              <a:cs typeface="Times New Roman" panose="02020603050405020304" pitchFamily="18" charset="0"/>
            </a:endParaRPr>
          </a:p>
          <a:p>
            <a:pPr marL="0" indent="0">
              <a:buNone/>
            </a:pPr>
            <a:endParaRPr lang="en-US" dirty="0"/>
          </a:p>
        </p:txBody>
      </p:sp>
      <p:pic>
        <p:nvPicPr>
          <p:cNvPr id="4" name="Content Placeholder 3" descr="A logo of a university&#10;&#10;Description automatically generated">
            <a:extLst>
              <a:ext uri="{FF2B5EF4-FFF2-40B4-BE49-F238E27FC236}">
                <a16:creationId xmlns:a16="http://schemas.microsoft.com/office/drawing/2014/main" id="{4B7BDECD-C9C9-AA78-B384-15A8D2A6DB9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58986" y="0"/>
            <a:ext cx="2095500" cy="1617785"/>
          </a:xfrm>
          <a:prstGeom prst="rect">
            <a:avLst/>
          </a:prstGeom>
        </p:spPr>
      </p:pic>
    </p:spTree>
    <p:extLst>
      <p:ext uri="{BB962C8B-B14F-4D97-AF65-F5344CB8AC3E}">
        <p14:creationId xmlns:p14="http://schemas.microsoft.com/office/powerpoint/2010/main" val="112616518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4421DAC-B6BD-9B11-CB3F-1D1C7120E4C5}"/>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9FE265F-42A2-3B44-5FC0-08D960088BE2}"/>
              </a:ext>
            </a:extLst>
          </p:cNvPr>
          <p:cNvSpPr>
            <a:spLocks noGrp="1"/>
          </p:cNvSpPr>
          <p:nvPr>
            <p:ph idx="1"/>
          </p:nvPr>
        </p:nvSpPr>
        <p:spPr>
          <a:xfrm>
            <a:off x="0" y="0"/>
            <a:ext cx="12192000" cy="6858000"/>
          </a:xfrm>
        </p:spPr>
        <p:txBody>
          <a:bodyPr>
            <a:normAutofit/>
          </a:bodyPr>
          <a:lstStyle/>
          <a:p>
            <a:pPr marL="0" algn="just">
              <a:lnSpc>
                <a:spcPct val="170000"/>
              </a:lnSpc>
              <a:spcBef>
                <a:spcPts val="0"/>
              </a:spcBef>
              <a:buNone/>
            </a:pPr>
            <a:endParaRPr lang="en-US" b="1" dirty="0"/>
          </a:p>
          <a:p>
            <a:pPr marL="0" algn="just">
              <a:lnSpc>
                <a:spcPct val="170000"/>
              </a:lnSpc>
              <a:spcBef>
                <a:spcPts val="0"/>
              </a:spcBef>
              <a:buNone/>
            </a:pPr>
            <a:endParaRPr lang="en-US" b="1" dirty="0"/>
          </a:p>
          <a:p>
            <a:pPr marL="0" algn="just">
              <a:lnSpc>
                <a:spcPct val="170000"/>
              </a:lnSpc>
              <a:spcBef>
                <a:spcPts val="0"/>
              </a:spcBef>
              <a:buNone/>
            </a:pPr>
            <a:r>
              <a:rPr lang="en-US" sz="3200" dirty="0">
                <a:latin typeface="Times New Roman" panose="02020603050405020304" pitchFamily="18" charset="0"/>
                <a:cs typeface="Times New Roman" panose="02020603050405020304" pitchFamily="18" charset="0"/>
              </a:rPr>
              <a:t>The food containing complex CHO e.g. (vegetables, grains and fruits) usually contains other nutrients such as minerals and vitamins, which makes them more nutritious than foods containing simple CHO e.g. (table sugar, honey, and candy) also they contain significant amount of soluble fiber which aids bowel elimination and decrease blood cholesterol level.</a:t>
            </a:r>
            <a:endParaRPr lang="en-US" sz="3200" kern="100" dirty="0">
              <a:latin typeface="Times New Roman" panose="02020603050405020304" pitchFamily="18" charset="0"/>
              <a:ea typeface="Calibri" panose="020F0502020204030204" pitchFamily="34" charset="0"/>
              <a:cs typeface="Times New Roman" panose="02020603050405020304" pitchFamily="18" charset="0"/>
            </a:endParaRPr>
          </a:p>
          <a:p>
            <a:pPr>
              <a:lnSpc>
                <a:spcPct val="115000"/>
              </a:lnSpc>
              <a:spcAft>
                <a:spcPts val="800"/>
              </a:spcAft>
            </a:pPr>
            <a:endParaRPr lang="en-US" sz="4000" b="1" kern="100" dirty="0">
              <a:latin typeface="Times New Roman" panose="02020603050405020304" pitchFamily="18" charset="0"/>
              <a:ea typeface="Calibri" panose="020F0502020204030204" pitchFamily="34" charset="0"/>
              <a:cs typeface="Times New Roman" panose="02020603050405020304" pitchFamily="18" charset="0"/>
            </a:endParaRPr>
          </a:p>
          <a:p>
            <a:pPr>
              <a:lnSpc>
                <a:spcPct val="115000"/>
              </a:lnSpc>
              <a:spcAft>
                <a:spcPts val="800"/>
              </a:spcAft>
            </a:pPr>
            <a:endParaRPr lang="en-US" sz="3600" dirty="0">
              <a:latin typeface="Times New Roman" panose="02020603050405020304" pitchFamily="18" charset="0"/>
              <a:cs typeface="Times New Roman" panose="02020603050405020304" pitchFamily="18" charset="0"/>
            </a:endParaRPr>
          </a:p>
          <a:p>
            <a:pPr>
              <a:lnSpc>
                <a:spcPct val="115000"/>
              </a:lnSpc>
              <a:spcAft>
                <a:spcPts val="800"/>
              </a:spcAft>
            </a:pPr>
            <a:endParaRPr lang="en-US" sz="3600" b="1" kern="100" dirty="0">
              <a:latin typeface="Times New Roman" panose="02020603050405020304" pitchFamily="18" charset="0"/>
              <a:ea typeface="Calibri" panose="020F0502020204030204" pitchFamily="34" charset="0"/>
              <a:cs typeface="Times New Roman" panose="02020603050405020304" pitchFamily="18" charset="0"/>
            </a:endParaRPr>
          </a:p>
          <a:p>
            <a:pPr>
              <a:lnSpc>
                <a:spcPct val="115000"/>
              </a:lnSpc>
              <a:spcAft>
                <a:spcPts val="800"/>
              </a:spcAft>
              <a:buNone/>
            </a:pPr>
            <a:endParaRPr lang="en-US" sz="3600" b="1" kern="100" dirty="0">
              <a:latin typeface="Times New Roman" panose="02020603050405020304" pitchFamily="18" charset="0"/>
              <a:ea typeface="Calibri" panose="020F0502020204030204" pitchFamily="34" charset="0"/>
              <a:cs typeface="Times New Roman" panose="02020603050405020304" pitchFamily="18" charset="0"/>
            </a:endParaRPr>
          </a:p>
          <a:p>
            <a:pPr>
              <a:lnSpc>
                <a:spcPct val="115000"/>
              </a:lnSpc>
              <a:spcAft>
                <a:spcPts val="800"/>
              </a:spcAft>
              <a:buNone/>
            </a:pPr>
            <a:endParaRPr lang="en-US" b="1" kern="100" dirty="0">
              <a:latin typeface="Times New Roman" panose="02020603050405020304" pitchFamily="18" charset="0"/>
              <a:ea typeface="Calibri" panose="020F0502020204030204" pitchFamily="34" charset="0"/>
              <a:cs typeface="Times New Roman" panose="02020603050405020304" pitchFamily="18" charset="0"/>
            </a:endParaRPr>
          </a:p>
          <a:p>
            <a:pPr>
              <a:lnSpc>
                <a:spcPct val="115000"/>
              </a:lnSpc>
              <a:spcAft>
                <a:spcPts val="800"/>
              </a:spcAft>
              <a:buNone/>
            </a:pPr>
            <a:endParaRPr lang="en-GB" sz="2000" kern="100" dirty="0">
              <a:latin typeface="Times New Roman" panose="02020603050405020304" pitchFamily="18" charset="0"/>
              <a:ea typeface="Calibri" panose="020F0502020204030204" pitchFamily="34" charset="0"/>
              <a:cs typeface="Times New Roman" panose="02020603050405020304" pitchFamily="18" charset="0"/>
            </a:endParaRPr>
          </a:p>
          <a:p>
            <a:pPr marL="0" indent="0">
              <a:buNone/>
            </a:pPr>
            <a:endParaRPr lang="en-US" dirty="0"/>
          </a:p>
        </p:txBody>
      </p:sp>
      <p:pic>
        <p:nvPicPr>
          <p:cNvPr id="4" name="Content Placeholder 3" descr="A logo of a university&#10;&#10;Description automatically generated">
            <a:extLst>
              <a:ext uri="{FF2B5EF4-FFF2-40B4-BE49-F238E27FC236}">
                <a16:creationId xmlns:a16="http://schemas.microsoft.com/office/drawing/2014/main" id="{7B7AA1A0-D0B5-14D2-589B-816A6F71A4E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58986" y="0"/>
            <a:ext cx="2095500" cy="1617785"/>
          </a:xfrm>
          <a:prstGeom prst="rect">
            <a:avLst/>
          </a:prstGeom>
        </p:spPr>
      </p:pic>
    </p:spTree>
    <p:extLst>
      <p:ext uri="{BB962C8B-B14F-4D97-AF65-F5344CB8AC3E}">
        <p14:creationId xmlns:p14="http://schemas.microsoft.com/office/powerpoint/2010/main" val="15922141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8A22BD-E558-424E-CA7F-1B2AF97D3DC0}"/>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0C42D38-1763-B15F-8242-CD79E9B77338}"/>
              </a:ext>
            </a:extLst>
          </p:cNvPr>
          <p:cNvSpPr>
            <a:spLocks noGrp="1"/>
          </p:cNvSpPr>
          <p:nvPr>
            <p:ph idx="1"/>
          </p:nvPr>
        </p:nvSpPr>
        <p:spPr>
          <a:xfrm>
            <a:off x="0" y="0"/>
            <a:ext cx="12192000" cy="6858000"/>
          </a:xfrm>
        </p:spPr>
        <p:txBody>
          <a:bodyPr>
            <a:normAutofit fontScale="77500" lnSpcReduction="20000"/>
          </a:bodyPr>
          <a:lstStyle/>
          <a:p>
            <a:pPr marL="0" algn="just">
              <a:lnSpc>
                <a:spcPct val="170000"/>
              </a:lnSpc>
              <a:spcBef>
                <a:spcPts val="0"/>
              </a:spcBef>
              <a:buNone/>
            </a:pPr>
            <a:endParaRPr lang="en-US" sz="3200" dirty="0">
              <a:latin typeface="Times New Roman" panose="02020603050405020304" pitchFamily="18" charset="0"/>
              <a:cs typeface="Times New Roman" panose="02020603050405020304" pitchFamily="18" charset="0"/>
            </a:endParaRPr>
          </a:p>
          <a:p>
            <a:pPr marL="0" algn="just">
              <a:lnSpc>
                <a:spcPct val="170000"/>
              </a:lnSpc>
              <a:spcBef>
                <a:spcPts val="0"/>
              </a:spcBef>
              <a:buNone/>
            </a:pPr>
            <a:endParaRPr lang="en-US" sz="3200" dirty="0">
              <a:latin typeface="Times New Roman" panose="02020603050405020304" pitchFamily="18" charset="0"/>
              <a:cs typeface="Times New Roman" panose="02020603050405020304" pitchFamily="18" charset="0"/>
            </a:endParaRPr>
          </a:p>
          <a:p>
            <a:pPr marL="0" algn="just">
              <a:lnSpc>
                <a:spcPct val="170000"/>
              </a:lnSpc>
              <a:spcBef>
                <a:spcPts val="0"/>
              </a:spcBef>
              <a:buNone/>
            </a:pPr>
            <a:r>
              <a:rPr lang="en-US" sz="3800" b="1" dirty="0">
                <a:latin typeface="Times New Roman" panose="02020603050405020304" pitchFamily="18" charset="0"/>
                <a:cs typeface="Times New Roman" panose="02020603050405020304" pitchFamily="18" charset="0"/>
              </a:rPr>
              <a:t>5. Fluids intake: </a:t>
            </a:r>
          </a:p>
          <a:p>
            <a:pPr marL="0" algn="just">
              <a:lnSpc>
                <a:spcPct val="170000"/>
              </a:lnSpc>
              <a:spcBef>
                <a:spcPts val="0"/>
              </a:spcBef>
              <a:buNone/>
            </a:pPr>
            <a:r>
              <a:rPr lang="en-US" sz="3800" dirty="0">
                <a:latin typeface="Times New Roman" panose="02020603050405020304" pitchFamily="18" charset="0"/>
                <a:cs typeface="Times New Roman" panose="02020603050405020304" pitchFamily="18" charset="0"/>
              </a:rPr>
              <a:t>• Older people are at increased risk for dehydration due to age associated decline in thirst sensation, inadequate fluid intake, and excessive fluid loss. </a:t>
            </a:r>
          </a:p>
          <a:p>
            <a:pPr marL="0" algn="just">
              <a:lnSpc>
                <a:spcPct val="170000"/>
              </a:lnSpc>
              <a:spcBef>
                <a:spcPts val="0"/>
              </a:spcBef>
              <a:buNone/>
            </a:pPr>
            <a:r>
              <a:rPr lang="en-US" sz="3800" dirty="0">
                <a:latin typeface="Times New Roman" panose="02020603050405020304" pitchFamily="18" charset="0"/>
                <a:cs typeface="Times New Roman" panose="02020603050405020304" pitchFamily="18" charset="0"/>
              </a:rPr>
              <a:t>• The recommended amount of fluid per day is 2000 - 3000 ml /day </a:t>
            </a:r>
          </a:p>
          <a:p>
            <a:pPr marL="0" algn="just">
              <a:lnSpc>
                <a:spcPct val="170000"/>
              </a:lnSpc>
              <a:spcBef>
                <a:spcPts val="0"/>
              </a:spcBef>
              <a:buNone/>
            </a:pPr>
            <a:r>
              <a:rPr lang="en-US" sz="3800" dirty="0">
                <a:latin typeface="Times New Roman" panose="02020603050405020304" pitchFamily="18" charset="0"/>
                <a:cs typeface="Times New Roman" panose="02020603050405020304" pitchFamily="18" charset="0"/>
              </a:rPr>
              <a:t>• Most of this amount is consumed as beverages e.g. (water, tea, coffee, and juice. Solid foods, particularly fruits and vegetables, contain significant amounts of water). </a:t>
            </a:r>
          </a:p>
          <a:p>
            <a:pPr>
              <a:lnSpc>
                <a:spcPct val="115000"/>
              </a:lnSpc>
              <a:spcAft>
                <a:spcPts val="800"/>
              </a:spcAft>
            </a:pPr>
            <a:endParaRPr lang="en-US" sz="4000" b="1" kern="100" dirty="0">
              <a:latin typeface="Times New Roman" panose="02020603050405020304" pitchFamily="18" charset="0"/>
              <a:ea typeface="Calibri" panose="020F0502020204030204" pitchFamily="34" charset="0"/>
              <a:cs typeface="Times New Roman" panose="02020603050405020304" pitchFamily="18" charset="0"/>
            </a:endParaRPr>
          </a:p>
          <a:p>
            <a:pPr>
              <a:lnSpc>
                <a:spcPct val="115000"/>
              </a:lnSpc>
              <a:spcAft>
                <a:spcPts val="800"/>
              </a:spcAft>
            </a:pPr>
            <a:endParaRPr lang="en-US" sz="3600" dirty="0">
              <a:latin typeface="Times New Roman" panose="02020603050405020304" pitchFamily="18" charset="0"/>
              <a:cs typeface="Times New Roman" panose="02020603050405020304" pitchFamily="18" charset="0"/>
            </a:endParaRPr>
          </a:p>
          <a:p>
            <a:pPr>
              <a:lnSpc>
                <a:spcPct val="115000"/>
              </a:lnSpc>
              <a:spcAft>
                <a:spcPts val="800"/>
              </a:spcAft>
            </a:pPr>
            <a:endParaRPr lang="en-US" sz="3600" b="1" kern="100" dirty="0">
              <a:latin typeface="Times New Roman" panose="02020603050405020304" pitchFamily="18" charset="0"/>
              <a:ea typeface="Calibri" panose="020F0502020204030204" pitchFamily="34" charset="0"/>
              <a:cs typeface="Times New Roman" panose="02020603050405020304" pitchFamily="18" charset="0"/>
            </a:endParaRPr>
          </a:p>
          <a:p>
            <a:pPr>
              <a:lnSpc>
                <a:spcPct val="115000"/>
              </a:lnSpc>
              <a:spcAft>
                <a:spcPts val="800"/>
              </a:spcAft>
              <a:buNone/>
            </a:pPr>
            <a:endParaRPr lang="en-US" sz="3600" b="1" kern="100" dirty="0">
              <a:latin typeface="Times New Roman" panose="02020603050405020304" pitchFamily="18" charset="0"/>
              <a:ea typeface="Calibri" panose="020F0502020204030204" pitchFamily="34" charset="0"/>
              <a:cs typeface="Times New Roman" panose="02020603050405020304" pitchFamily="18" charset="0"/>
            </a:endParaRPr>
          </a:p>
          <a:p>
            <a:pPr>
              <a:lnSpc>
                <a:spcPct val="115000"/>
              </a:lnSpc>
              <a:spcAft>
                <a:spcPts val="800"/>
              </a:spcAft>
              <a:buNone/>
            </a:pPr>
            <a:endParaRPr lang="en-US" b="1" kern="100" dirty="0">
              <a:latin typeface="Times New Roman" panose="02020603050405020304" pitchFamily="18" charset="0"/>
              <a:ea typeface="Calibri" panose="020F0502020204030204" pitchFamily="34" charset="0"/>
              <a:cs typeface="Times New Roman" panose="02020603050405020304" pitchFamily="18" charset="0"/>
            </a:endParaRPr>
          </a:p>
          <a:p>
            <a:pPr>
              <a:lnSpc>
                <a:spcPct val="115000"/>
              </a:lnSpc>
              <a:spcAft>
                <a:spcPts val="800"/>
              </a:spcAft>
              <a:buNone/>
            </a:pPr>
            <a:endParaRPr lang="en-GB" sz="2000" kern="100" dirty="0">
              <a:latin typeface="Times New Roman" panose="02020603050405020304" pitchFamily="18" charset="0"/>
              <a:ea typeface="Calibri" panose="020F0502020204030204" pitchFamily="34" charset="0"/>
              <a:cs typeface="Times New Roman" panose="02020603050405020304" pitchFamily="18" charset="0"/>
            </a:endParaRPr>
          </a:p>
          <a:p>
            <a:pPr marL="0" indent="0">
              <a:buNone/>
            </a:pPr>
            <a:endParaRPr lang="en-US" dirty="0"/>
          </a:p>
        </p:txBody>
      </p:sp>
      <p:pic>
        <p:nvPicPr>
          <p:cNvPr id="4" name="Content Placeholder 3" descr="A logo of a university&#10;&#10;Description automatically generated">
            <a:extLst>
              <a:ext uri="{FF2B5EF4-FFF2-40B4-BE49-F238E27FC236}">
                <a16:creationId xmlns:a16="http://schemas.microsoft.com/office/drawing/2014/main" id="{59122CCA-D6A6-4684-6B2F-BDA615FFEE3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58986" y="0"/>
            <a:ext cx="2095500" cy="1617785"/>
          </a:xfrm>
          <a:prstGeom prst="rect">
            <a:avLst/>
          </a:prstGeom>
        </p:spPr>
      </p:pic>
    </p:spTree>
    <p:extLst>
      <p:ext uri="{BB962C8B-B14F-4D97-AF65-F5344CB8AC3E}">
        <p14:creationId xmlns:p14="http://schemas.microsoft.com/office/powerpoint/2010/main" val="109163017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89FCEF1-457B-B74A-9EA7-D45CF1A7F09D}"/>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6FBD308-D424-9734-46DE-25F2CD96F7BF}"/>
              </a:ext>
            </a:extLst>
          </p:cNvPr>
          <p:cNvSpPr>
            <a:spLocks noGrp="1"/>
          </p:cNvSpPr>
          <p:nvPr>
            <p:ph idx="1"/>
          </p:nvPr>
        </p:nvSpPr>
        <p:spPr>
          <a:xfrm>
            <a:off x="0" y="0"/>
            <a:ext cx="12192000" cy="6858000"/>
          </a:xfrm>
        </p:spPr>
        <p:txBody>
          <a:bodyPr>
            <a:normAutofit/>
          </a:bodyPr>
          <a:lstStyle/>
          <a:p>
            <a:pPr marL="0" algn="just">
              <a:lnSpc>
                <a:spcPct val="170000"/>
              </a:lnSpc>
              <a:spcBef>
                <a:spcPts val="0"/>
              </a:spcBef>
              <a:buNone/>
            </a:pPr>
            <a:endParaRPr lang="en-US" sz="3200" dirty="0">
              <a:latin typeface="Times New Roman" panose="02020603050405020304" pitchFamily="18" charset="0"/>
              <a:cs typeface="Times New Roman" panose="02020603050405020304" pitchFamily="18" charset="0"/>
            </a:endParaRPr>
          </a:p>
          <a:p>
            <a:pPr marL="0" algn="just">
              <a:lnSpc>
                <a:spcPct val="170000"/>
              </a:lnSpc>
              <a:spcBef>
                <a:spcPts val="0"/>
              </a:spcBef>
              <a:buNone/>
            </a:pPr>
            <a:endParaRPr lang="en-US" sz="3200" dirty="0">
              <a:latin typeface="Times New Roman" panose="02020603050405020304" pitchFamily="18" charset="0"/>
              <a:cs typeface="Times New Roman" panose="02020603050405020304" pitchFamily="18" charset="0"/>
            </a:endParaRPr>
          </a:p>
          <a:p>
            <a:pPr marL="0" algn="just">
              <a:lnSpc>
                <a:spcPct val="170000"/>
              </a:lnSpc>
              <a:spcBef>
                <a:spcPts val="0"/>
              </a:spcBef>
              <a:buNone/>
            </a:pPr>
            <a:r>
              <a:rPr lang="en-US" sz="3200" dirty="0">
                <a:latin typeface="Times New Roman" panose="02020603050405020304" pitchFamily="18" charset="0"/>
                <a:cs typeface="Times New Roman" panose="02020603050405020304" pitchFamily="18" charset="0"/>
              </a:rPr>
              <a:t>• It is most important that the elderly be placed in an appropriate sitting position while drinking to avoid chocking and /or aspiration. </a:t>
            </a:r>
          </a:p>
          <a:p>
            <a:pPr marL="0" algn="just">
              <a:lnSpc>
                <a:spcPct val="170000"/>
              </a:lnSpc>
              <a:spcBef>
                <a:spcPts val="0"/>
              </a:spcBef>
              <a:buNone/>
            </a:pPr>
            <a:r>
              <a:rPr lang="en-US" sz="3200" dirty="0">
                <a:latin typeface="Times New Roman" panose="02020603050405020304" pitchFamily="18" charset="0"/>
                <a:cs typeface="Times New Roman" panose="02020603050405020304" pitchFamily="18" charset="0"/>
              </a:rPr>
              <a:t>• If dehydration develops, normal fluid and electrolyte balance should be returned as safely as possible. If adequate fluid intake by mouth is not possible, parenteral fluids may be necessary.</a:t>
            </a:r>
            <a:endParaRPr lang="en-US" sz="3200" kern="100" dirty="0">
              <a:latin typeface="Times New Roman" panose="02020603050405020304" pitchFamily="18" charset="0"/>
              <a:ea typeface="Calibri" panose="020F0502020204030204" pitchFamily="34" charset="0"/>
              <a:cs typeface="Times New Roman" panose="02020603050405020304" pitchFamily="18" charset="0"/>
            </a:endParaRPr>
          </a:p>
          <a:p>
            <a:pPr>
              <a:lnSpc>
                <a:spcPct val="115000"/>
              </a:lnSpc>
              <a:spcAft>
                <a:spcPts val="800"/>
              </a:spcAft>
            </a:pPr>
            <a:endParaRPr lang="en-US" sz="4000" b="1" kern="100" dirty="0">
              <a:latin typeface="Times New Roman" panose="02020603050405020304" pitchFamily="18" charset="0"/>
              <a:ea typeface="Calibri" panose="020F0502020204030204" pitchFamily="34" charset="0"/>
              <a:cs typeface="Times New Roman" panose="02020603050405020304" pitchFamily="18" charset="0"/>
            </a:endParaRPr>
          </a:p>
          <a:p>
            <a:pPr>
              <a:lnSpc>
                <a:spcPct val="115000"/>
              </a:lnSpc>
              <a:spcAft>
                <a:spcPts val="800"/>
              </a:spcAft>
            </a:pPr>
            <a:endParaRPr lang="en-US" sz="3600" dirty="0">
              <a:latin typeface="Times New Roman" panose="02020603050405020304" pitchFamily="18" charset="0"/>
              <a:cs typeface="Times New Roman" panose="02020603050405020304" pitchFamily="18" charset="0"/>
            </a:endParaRPr>
          </a:p>
          <a:p>
            <a:pPr>
              <a:lnSpc>
                <a:spcPct val="115000"/>
              </a:lnSpc>
              <a:spcAft>
                <a:spcPts val="800"/>
              </a:spcAft>
            </a:pPr>
            <a:endParaRPr lang="en-US" sz="3600" b="1" kern="100" dirty="0">
              <a:latin typeface="Times New Roman" panose="02020603050405020304" pitchFamily="18" charset="0"/>
              <a:ea typeface="Calibri" panose="020F0502020204030204" pitchFamily="34" charset="0"/>
              <a:cs typeface="Times New Roman" panose="02020603050405020304" pitchFamily="18" charset="0"/>
            </a:endParaRPr>
          </a:p>
          <a:p>
            <a:pPr>
              <a:lnSpc>
                <a:spcPct val="115000"/>
              </a:lnSpc>
              <a:spcAft>
                <a:spcPts val="800"/>
              </a:spcAft>
              <a:buNone/>
            </a:pPr>
            <a:endParaRPr lang="en-US" sz="3600" b="1" kern="100" dirty="0">
              <a:latin typeface="Times New Roman" panose="02020603050405020304" pitchFamily="18" charset="0"/>
              <a:ea typeface="Calibri" panose="020F0502020204030204" pitchFamily="34" charset="0"/>
              <a:cs typeface="Times New Roman" panose="02020603050405020304" pitchFamily="18" charset="0"/>
            </a:endParaRPr>
          </a:p>
          <a:p>
            <a:pPr>
              <a:lnSpc>
                <a:spcPct val="115000"/>
              </a:lnSpc>
              <a:spcAft>
                <a:spcPts val="800"/>
              </a:spcAft>
              <a:buNone/>
            </a:pPr>
            <a:endParaRPr lang="en-US" b="1" kern="100" dirty="0">
              <a:latin typeface="Times New Roman" panose="02020603050405020304" pitchFamily="18" charset="0"/>
              <a:ea typeface="Calibri" panose="020F0502020204030204" pitchFamily="34" charset="0"/>
              <a:cs typeface="Times New Roman" panose="02020603050405020304" pitchFamily="18" charset="0"/>
            </a:endParaRPr>
          </a:p>
          <a:p>
            <a:pPr>
              <a:lnSpc>
                <a:spcPct val="115000"/>
              </a:lnSpc>
              <a:spcAft>
                <a:spcPts val="800"/>
              </a:spcAft>
              <a:buNone/>
            </a:pPr>
            <a:endParaRPr lang="en-GB" sz="2000" kern="100" dirty="0">
              <a:latin typeface="Times New Roman" panose="02020603050405020304" pitchFamily="18" charset="0"/>
              <a:ea typeface="Calibri" panose="020F0502020204030204" pitchFamily="34" charset="0"/>
              <a:cs typeface="Times New Roman" panose="02020603050405020304" pitchFamily="18" charset="0"/>
            </a:endParaRPr>
          </a:p>
          <a:p>
            <a:pPr marL="0" indent="0">
              <a:buNone/>
            </a:pPr>
            <a:endParaRPr lang="en-US" dirty="0"/>
          </a:p>
        </p:txBody>
      </p:sp>
      <p:pic>
        <p:nvPicPr>
          <p:cNvPr id="4" name="Content Placeholder 3" descr="A logo of a university&#10;&#10;Description automatically generated">
            <a:extLst>
              <a:ext uri="{FF2B5EF4-FFF2-40B4-BE49-F238E27FC236}">
                <a16:creationId xmlns:a16="http://schemas.microsoft.com/office/drawing/2014/main" id="{B2AFC888-6CF7-198D-DA44-9F027602D4D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58986" y="0"/>
            <a:ext cx="2095500" cy="1617785"/>
          </a:xfrm>
          <a:prstGeom prst="rect">
            <a:avLst/>
          </a:prstGeom>
        </p:spPr>
      </p:pic>
    </p:spTree>
    <p:extLst>
      <p:ext uri="{BB962C8B-B14F-4D97-AF65-F5344CB8AC3E}">
        <p14:creationId xmlns:p14="http://schemas.microsoft.com/office/powerpoint/2010/main" val="334491660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46C92E2-C5AA-0487-5BAA-020A4315932F}"/>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4B534CF-9F4B-BE41-C3FB-ECEE91155A83}"/>
              </a:ext>
            </a:extLst>
          </p:cNvPr>
          <p:cNvSpPr>
            <a:spLocks noGrp="1"/>
          </p:cNvSpPr>
          <p:nvPr>
            <p:ph idx="1"/>
          </p:nvPr>
        </p:nvSpPr>
        <p:spPr>
          <a:xfrm>
            <a:off x="0" y="0"/>
            <a:ext cx="12192000" cy="6858000"/>
          </a:xfrm>
        </p:spPr>
        <p:txBody>
          <a:bodyPr>
            <a:normAutofit/>
          </a:bodyPr>
          <a:lstStyle/>
          <a:p>
            <a:pPr marL="0" algn="just">
              <a:lnSpc>
                <a:spcPct val="170000"/>
              </a:lnSpc>
              <a:spcBef>
                <a:spcPts val="0"/>
              </a:spcBef>
              <a:buNone/>
            </a:pPr>
            <a:endParaRPr lang="en-US" b="1" dirty="0"/>
          </a:p>
          <a:p>
            <a:pPr marL="0" algn="just">
              <a:lnSpc>
                <a:spcPct val="170000"/>
              </a:lnSpc>
              <a:spcBef>
                <a:spcPts val="0"/>
              </a:spcBef>
              <a:buNone/>
            </a:pPr>
            <a:endParaRPr lang="en-US" b="1" dirty="0"/>
          </a:p>
          <a:p>
            <a:pPr marL="0" algn="just">
              <a:lnSpc>
                <a:spcPct val="170000"/>
              </a:lnSpc>
              <a:spcBef>
                <a:spcPts val="0"/>
              </a:spcBef>
              <a:buNone/>
            </a:pPr>
            <a:r>
              <a:rPr lang="en-US" sz="3200" b="1" dirty="0">
                <a:latin typeface="Times New Roman" panose="02020603050405020304" pitchFamily="18" charset="0"/>
                <a:cs typeface="Times New Roman" panose="02020603050405020304" pitchFamily="18" charset="0"/>
              </a:rPr>
              <a:t>6. Vitamins &amp; minerals: </a:t>
            </a:r>
          </a:p>
          <a:p>
            <a:pPr marL="0" algn="just">
              <a:lnSpc>
                <a:spcPct val="170000"/>
              </a:lnSpc>
              <a:spcBef>
                <a:spcPts val="0"/>
              </a:spcBef>
              <a:buNone/>
            </a:pPr>
            <a:r>
              <a:rPr lang="en-US" sz="3200" dirty="0">
                <a:latin typeface="Times New Roman" panose="02020603050405020304" pitchFamily="18" charset="0"/>
                <a:cs typeface="Times New Roman" panose="02020603050405020304" pitchFamily="18" charset="0"/>
              </a:rPr>
              <a:t>• </a:t>
            </a:r>
            <a:r>
              <a:rPr lang="en-US" sz="3200" b="1" dirty="0">
                <a:latin typeface="Times New Roman" panose="02020603050405020304" pitchFamily="18" charset="0"/>
                <a:cs typeface="Times New Roman" panose="02020603050405020304" pitchFamily="18" charset="0"/>
              </a:rPr>
              <a:t>Calcium: </a:t>
            </a:r>
            <a:r>
              <a:rPr lang="en-US" sz="3200" dirty="0">
                <a:latin typeface="Times New Roman" panose="02020603050405020304" pitchFamily="18" charset="0"/>
                <a:cs typeface="Times New Roman" panose="02020603050405020304" pitchFamily="18" charset="0"/>
              </a:rPr>
              <a:t>for mineralization of bone &amp;has a role in blood &amp;cardiac function. </a:t>
            </a:r>
          </a:p>
          <a:p>
            <a:pPr marL="0" algn="just">
              <a:lnSpc>
                <a:spcPct val="170000"/>
              </a:lnSpc>
              <a:spcBef>
                <a:spcPts val="0"/>
              </a:spcBef>
              <a:buNone/>
            </a:pPr>
            <a:r>
              <a:rPr lang="en-US" sz="3200" dirty="0">
                <a:latin typeface="Times New Roman" panose="02020603050405020304" pitchFamily="18" charset="0"/>
                <a:cs typeface="Times New Roman" panose="02020603050405020304" pitchFamily="18" charset="0"/>
              </a:rPr>
              <a:t>• Daily requirement is 1200 mg/day, if there is no contraindication. </a:t>
            </a:r>
          </a:p>
          <a:p>
            <a:pPr marL="0" algn="just">
              <a:lnSpc>
                <a:spcPct val="170000"/>
              </a:lnSpc>
              <a:spcBef>
                <a:spcPts val="0"/>
              </a:spcBef>
              <a:buNone/>
            </a:pPr>
            <a:r>
              <a:rPr lang="en-US" sz="3200" dirty="0">
                <a:latin typeface="Times New Roman" panose="02020603050405020304" pitchFamily="18" charset="0"/>
                <a:cs typeface="Times New Roman" panose="02020603050405020304" pitchFamily="18" charset="0"/>
              </a:rPr>
              <a:t>• </a:t>
            </a:r>
            <a:r>
              <a:rPr lang="en-US" sz="3200" b="1" dirty="0">
                <a:latin typeface="Times New Roman" panose="02020603050405020304" pitchFamily="18" charset="0"/>
                <a:cs typeface="Times New Roman" panose="02020603050405020304" pitchFamily="18" charset="0"/>
              </a:rPr>
              <a:t>Vitamin D: </a:t>
            </a:r>
            <a:r>
              <a:rPr lang="en-US" sz="3200" dirty="0">
                <a:latin typeface="Times New Roman" panose="02020603050405020304" pitchFamily="18" charset="0"/>
                <a:cs typeface="Times New Roman" panose="02020603050405020304" pitchFamily="18" charset="0"/>
              </a:rPr>
              <a:t>needed for calcium absorption&amp; metabolism. </a:t>
            </a:r>
          </a:p>
          <a:p>
            <a:pPr marL="0" algn="just">
              <a:lnSpc>
                <a:spcPct val="170000"/>
              </a:lnSpc>
              <a:spcBef>
                <a:spcPts val="0"/>
              </a:spcBef>
              <a:buNone/>
            </a:pPr>
            <a:r>
              <a:rPr lang="en-US" sz="3200" dirty="0">
                <a:latin typeface="Times New Roman" panose="02020603050405020304" pitchFamily="18" charset="0"/>
                <a:cs typeface="Times New Roman" panose="02020603050405020304" pitchFamily="18" charset="0"/>
              </a:rPr>
              <a:t>• Exposure 15 minutes/day to sun is enough.</a:t>
            </a:r>
            <a:endParaRPr lang="en-US" sz="3200" kern="100" dirty="0">
              <a:latin typeface="Times New Roman" panose="02020603050405020304" pitchFamily="18" charset="0"/>
              <a:ea typeface="Calibri" panose="020F0502020204030204" pitchFamily="34" charset="0"/>
              <a:cs typeface="Times New Roman" panose="02020603050405020304" pitchFamily="18" charset="0"/>
            </a:endParaRPr>
          </a:p>
          <a:p>
            <a:pPr>
              <a:lnSpc>
                <a:spcPct val="115000"/>
              </a:lnSpc>
              <a:spcAft>
                <a:spcPts val="800"/>
              </a:spcAft>
            </a:pPr>
            <a:endParaRPr lang="en-US" sz="4000" b="1" kern="100" dirty="0">
              <a:latin typeface="Times New Roman" panose="02020603050405020304" pitchFamily="18" charset="0"/>
              <a:ea typeface="Calibri" panose="020F0502020204030204" pitchFamily="34" charset="0"/>
              <a:cs typeface="Times New Roman" panose="02020603050405020304" pitchFamily="18" charset="0"/>
            </a:endParaRPr>
          </a:p>
          <a:p>
            <a:pPr>
              <a:lnSpc>
                <a:spcPct val="115000"/>
              </a:lnSpc>
              <a:spcAft>
                <a:spcPts val="800"/>
              </a:spcAft>
            </a:pPr>
            <a:endParaRPr lang="en-US" sz="3600" dirty="0">
              <a:latin typeface="Times New Roman" panose="02020603050405020304" pitchFamily="18" charset="0"/>
              <a:cs typeface="Times New Roman" panose="02020603050405020304" pitchFamily="18" charset="0"/>
            </a:endParaRPr>
          </a:p>
          <a:p>
            <a:pPr>
              <a:lnSpc>
                <a:spcPct val="115000"/>
              </a:lnSpc>
              <a:spcAft>
                <a:spcPts val="800"/>
              </a:spcAft>
            </a:pPr>
            <a:endParaRPr lang="en-US" sz="3600" b="1" kern="100" dirty="0">
              <a:latin typeface="Times New Roman" panose="02020603050405020304" pitchFamily="18" charset="0"/>
              <a:ea typeface="Calibri" panose="020F0502020204030204" pitchFamily="34" charset="0"/>
              <a:cs typeface="Times New Roman" panose="02020603050405020304" pitchFamily="18" charset="0"/>
            </a:endParaRPr>
          </a:p>
          <a:p>
            <a:pPr>
              <a:lnSpc>
                <a:spcPct val="115000"/>
              </a:lnSpc>
              <a:spcAft>
                <a:spcPts val="800"/>
              </a:spcAft>
              <a:buNone/>
            </a:pPr>
            <a:endParaRPr lang="en-US" sz="3600" b="1" kern="100" dirty="0">
              <a:latin typeface="Times New Roman" panose="02020603050405020304" pitchFamily="18" charset="0"/>
              <a:ea typeface="Calibri" panose="020F0502020204030204" pitchFamily="34" charset="0"/>
              <a:cs typeface="Times New Roman" panose="02020603050405020304" pitchFamily="18" charset="0"/>
            </a:endParaRPr>
          </a:p>
          <a:p>
            <a:pPr>
              <a:lnSpc>
                <a:spcPct val="115000"/>
              </a:lnSpc>
              <a:spcAft>
                <a:spcPts val="800"/>
              </a:spcAft>
              <a:buNone/>
            </a:pPr>
            <a:endParaRPr lang="en-US" b="1" kern="100" dirty="0">
              <a:latin typeface="Times New Roman" panose="02020603050405020304" pitchFamily="18" charset="0"/>
              <a:ea typeface="Calibri" panose="020F0502020204030204" pitchFamily="34" charset="0"/>
              <a:cs typeface="Times New Roman" panose="02020603050405020304" pitchFamily="18" charset="0"/>
            </a:endParaRPr>
          </a:p>
          <a:p>
            <a:pPr>
              <a:lnSpc>
                <a:spcPct val="115000"/>
              </a:lnSpc>
              <a:spcAft>
                <a:spcPts val="800"/>
              </a:spcAft>
              <a:buNone/>
            </a:pPr>
            <a:endParaRPr lang="en-GB" sz="2000" kern="100" dirty="0">
              <a:latin typeface="Times New Roman" panose="02020603050405020304" pitchFamily="18" charset="0"/>
              <a:ea typeface="Calibri" panose="020F0502020204030204" pitchFamily="34" charset="0"/>
              <a:cs typeface="Times New Roman" panose="02020603050405020304" pitchFamily="18" charset="0"/>
            </a:endParaRPr>
          </a:p>
          <a:p>
            <a:pPr marL="0" indent="0">
              <a:buNone/>
            </a:pPr>
            <a:endParaRPr lang="en-US" dirty="0"/>
          </a:p>
        </p:txBody>
      </p:sp>
      <p:pic>
        <p:nvPicPr>
          <p:cNvPr id="4" name="Content Placeholder 3" descr="A logo of a university&#10;&#10;Description automatically generated">
            <a:extLst>
              <a:ext uri="{FF2B5EF4-FFF2-40B4-BE49-F238E27FC236}">
                <a16:creationId xmlns:a16="http://schemas.microsoft.com/office/drawing/2014/main" id="{5537ED42-EC31-4FE8-FD70-4A651BA30ED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58986" y="0"/>
            <a:ext cx="2095500" cy="1617785"/>
          </a:xfrm>
          <a:prstGeom prst="rect">
            <a:avLst/>
          </a:prstGeom>
        </p:spPr>
      </p:pic>
    </p:spTree>
    <p:extLst>
      <p:ext uri="{BB962C8B-B14F-4D97-AF65-F5344CB8AC3E}">
        <p14:creationId xmlns:p14="http://schemas.microsoft.com/office/powerpoint/2010/main" val="246752241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23F8B26-A075-9913-017D-F7FDDDE9B55C}"/>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67B027C-CEE6-D5A9-5496-EDA929227E8D}"/>
              </a:ext>
            </a:extLst>
          </p:cNvPr>
          <p:cNvSpPr>
            <a:spLocks noGrp="1"/>
          </p:cNvSpPr>
          <p:nvPr>
            <p:ph idx="1"/>
          </p:nvPr>
        </p:nvSpPr>
        <p:spPr>
          <a:xfrm>
            <a:off x="0" y="0"/>
            <a:ext cx="12192000" cy="6858000"/>
          </a:xfrm>
        </p:spPr>
        <p:txBody>
          <a:bodyPr>
            <a:normAutofit fontScale="92500" lnSpcReduction="10000"/>
          </a:bodyPr>
          <a:lstStyle/>
          <a:p>
            <a:pPr marL="0" algn="just">
              <a:lnSpc>
                <a:spcPct val="170000"/>
              </a:lnSpc>
              <a:spcBef>
                <a:spcPts val="0"/>
              </a:spcBef>
              <a:buNone/>
            </a:pPr>
            <a:endParaRPr lang="en-US" b="1" dirty="0"/>
          </a:p>
          <a:p>
            <a:pPr marL="0" algn="just">
              <a:lnSpc>
                <a:spcPct val="170000"/>
              </a:lnSpc>
              <a:spcBef>
                <a:spcPts val="0"/>
              </a:spcBef>
              <a:buNone/>
            </a:pPr>
            <a:endParaRPr lang="en-US" b="1" dirty="0"/>
          </a:p>
          <a:p>
            <a:pPr marL="0" algn="just">
              <a:lnSpc>
                <a:spcPct val="170000"/>
              </a:lnSpc>
              <a:spcBef>
                <a:spcPts val="0"/>
              </a:spcBef>
              <a:buNone/>
            </a:pPr>
            <a:r>
              <a:rPr lang="en-US" sz="3200" b="1" dirty="0">
                <a:latin typeface="Times New Roman" panose="02020603050405020304" pitchFamily="18" charset="0"/>
                <a:cs typeface="Times New Roman" panose="02020603050405020304" pitchFamily="18" charset="0"/>
              </a:rPr>
              <a:t>Nursing role to improve nutritional status: </a:t>
            </a:r>
          </a:p>
          <a:p>
            <a:pPr marL="0" algn="just">
              <a:lnSpc>
                <a:spcPct val="170000"/>
              </a:lnSpc>
              <a:spcBef>
                <a:spcPts val="0"/>
              </a:spcBef>
              <a:buNone/>
            </a:pPr>
            <a:r>
              <a:rPr lang="en-US" sz="3200" b="1" i="1" dirty="0">
                <a:latin typeface="Times New Roman" panose="02020603050405020304" pitchFamily="18" charset="0"/>
                <a:cs typeface="Times New Roman" panose="02020603050405020304" pitchFamily="18" charset="0"/>
              </a:rPr>
              <a:t>I- Assessment: </a:t>
            </a:r>
            <a:r>
              <a:rPr lang="en-US" sz="3200" dirty="0">
                <a:latin typeface="Times New Roman" panose="02020603050405020304" pitchFamily="18" charset="0"/>
                <a:cs typeface="Times New Roman" panose="02020603050405020304" pitchFamily="18" charset="0"/>
              </a:rPr>
              <a:t>this done at regular intervals &amp; when illness or new risks arise. </a:t>
            </a:r>
          </a:p>
          <a:p>
            <a:pPr marL="0" algn="just">
              <a:lnSpc>
                <a:spcPct val="170000"/>
              </a:lnSpc>
              <a:spcBef>
                <a:spcPts val="0"/>
              </a:spcBef>
              <a:buNone/>
            </a:pPr>
            <a:endParaRPr lang="en-US" sz="3200" dirty="0">
              <a:latin typeface="Times New Roman" panose="02020603050405020304" pitchFamily="18" charset="0"/>
              <a:cs typeface="Times New Roman" panose="02020603050405020304" pitchFamily="18" charset="0"/>
            </a:endParaRPr>
          </a:p>
          <a:p>
            <a:pPr marL="0" algn="just">
              <a:lnSpc>
                <a:spcPct val="170000"/>
              </a:lnSpc>
              <a:spcBef>
                <a:spcPts val="0"/>
              </a:spcBef>
              <a:buNone/>
            </a:pPr>
            <a:r>
              <a:rPr lang="en-US" sz="3200" dirty="0">
                <a:latin typeface="Times New Roman" panose="02020603050405020304" pitchFamily="18" charset="0"/>
                <a:cs typeface="Times New Roman" panose="02020603050405020304" pitchFamily="18" charset="0"/>
              </a:rPr>
              <a:t>Assessment should be done to identify problems; self-care deficit&amp; evaluate client's response to instructions &amp; treatment. </a:t>
            </a:r>
            <a:r>
              <a:rPr lang="en-US" sz="3200" i="1" dirty="0">
                <a:latin typeface="Times New Roman" panose="02020603050405020304" pitchFamily="18" charset="0"/>
                <a:cs typeface="Times New Roman" panose="02020603050405020304" pitchFamily="18" charset="0"/>
              </a:rPr>
              <a:t>Assessment involves: </a:t>
            </a:r>
            <a:r>
              <a:rPr lang="en-US" sz="3200" dirty="0">
                <a:latin typeface="Times New Roman" panose="02020603050405020304" pitchFamily="18" charset="0"/>
                <a:cs typeface="Times New Roman" panose="02020603050405020304" pitchFamily="18" charset="0"/>
              </a:rPr>
              <a:t>nutritional history, health history, anthropometric measurements, biochemical evaluation, cognitive &amp; mood evaluation.</a:t>
            </a:r>
            <a:endParaRPr lang="en-US" sz="3200" kern="100" dirty="0">
              <a:latin typeface="Times New Roman" panose="02020603050405020304" pitchFamily="18" charset="0"/>
              <a:ea typeface="Calibri" panose="020F0502020204030204" pitchFamily="34" charset="0"/>
              <a:cs typeface="Times New Roman" panose="02020603050405020304" pitchFamily="18" charset="0"/>
            </a:endParaRPr>
          </a:p>
          <a:p>
            <a:pPr>
              <a:lnSpc>
                <a:spcPct val="115000"/>
              </a:lnSpc>
              <a:spcAft>
                <a:spcPts val="800"/>
              </a:spcAft>
            </a:pPr>
            <a:endParaRPr lang="en-US" sz="3600" dirty="0">
              <a:latin typeface="Times New Roman" panose="02020603050405020304" pitchFamily="18" charset="0"/>
              <a:cs typeface="Times New Roman" panose="02020603050405020304" pitchFamily="18" charset="0"/>
            </a:endParaRPr>
          </a:p>
          <a:p>
            <a:pPr>
              <a:lnSpc>
                <a:spcPct val="115000"/>
              </a:lnSpc>
              <a:spcAft>
                <a:spcPts val="800"/>
              </a:spcAft>
            </a:pPr>
            <a:endParaRPr lang="en-US" sz="3600" b="1" kern="100" dirty="0">
              <a:latin typeface="Times New Roman" panose="02020603050405020304" pitchFamily="18" charset="0"/>
              <a:ea typeface="Calibri" panose="020F0502020204030204" pitchFamily="34" charset="0"/>
              <a:cs typeface="Times New Roman" panose="02020603050405020304" pitchFamily="18" charset="0"/>
            </a:endParaRPr>
          </a:p>
          <a:p>
            <a:pPr>
              <a:lnSpc>
                <a:spcPct val="115000"/>
              </a:lnSpc>
              <a:spcAft>
                <a:spcPts val="800"/>
              </a:spcAft>
              <a:buNone/>
            </a:pPr>
            <a:endParaRPr lang="en-US" sz="3600" b="1" kern="100" dirty="0">
              <a:latin typeface="Times New Roman" panose="02020603050405020304" pitchFamily="18" charset="0"/>
              <a:ea typeface="Calibri" panose="020F0502020204030204" pitchFamily="34" charset="0"/>
              <a:cs typeface="Times New Roman" panose="02020603050405020304" pitchFamily="18" charset="0"/>
            </a:endParaRPr>
          </a:p>
          <a:p>
            <a:pPr>
              <a:lnSpc>
                <a:spcPct val="115000"/>
              </a:lnSpc>
              <a:spcAft>
                <a:spcPts val="800"/>
              </a:spcAft>
              <a:buNone/>
            </a:pPr>
            <a:endParaRPr lang="en-US" b="1" kern="100" dirty="0">
              <a:latin typeface="Times New Roman" panose="02020603050405020304" pitchFamily="18" charset="0"/>
              <a:ea typeface="Calibri" panose="020F0502020204030204" pitchFamily="34" charset="0"/>
              <a:cs typeface="Times New Roman" panose="02020603050405020304" pitchFamily="18" charset="0"/>
            </a:endParaRPr>
          </a:p>
          <a:p>
            <a:pPr>
              <a:lnSpc>
                <a:spcPct val="115000"/>
              </a:lnSpc>
              <a:spcAft>
                <a:spcPts val="800"/>
              </a:spcAft>
              <a:buNone/>
            </a:pPr>
            <a:endParaRPr lang="en-GB" sz="2000" kern="100" dirty="0">
              <a:latin typeface="Times New Roman" panose="02020603050405020304" pitchFamily="18" charset="0"/>
              <a:ea typeface="Calibri" panose="020F0502020204030204" pitchFamily="34" charset="0"/>
              <a:cs typeface="Times New Roman" panose="02020603050405020304" pitchFamily="18" charset="0"/>
            </a:endParaRPr>
          </a:p>
          <a:p>
            <a:pPr marL="0" indent="0">
              <a:buNone/>
            </a:pPr>
            <a:endParaRPr lang="en-US" dirty="0"/>
          </a:p>
        </p:txBody>
      </p:sp>
      <p:pic>
        <p:nvPicPr>
          <p:cNvPr id="4" name="Content Placeholder 3" descr="A logo of a university&#10;&#10;Description automatically generated">
            <a:extLst>
              <a:ext uri="{FF2B5EF4-FFF2-40B4-BE49-F238E27FC236}">
                <a16:creationId xmlns:a16="http://schemas.microsoft.com/office/drawing/2014/main" id="{77B933FB-4226-748C-2549-61B542DB574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58986" y="0"/>
            <a:ext cx="2095500" cy="1617785"/>
          </a:xfrm>
          <a:prstGeom prst="rect">
            <a:avLst/>
          </a:prstGeom>
        </p:spPr>
      </p:pic>
    </p:spTree>
    <p:extLst>
      <p:ext uri="{BB962C8B-B14F-4D97-AF65-F5344CB8AC3E}">
        <p14:creationId xmlns:p14="http://schemas.microsoft.com/office/powerpoint/2010/main" val="401841252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C60C667-387C-B8DC-FC24-AFEF45F090CB}"/>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85515E9-E216-0D53-BC41-F7A8D20F5DD5}"/>
              </a:ext>
            </a:extLst>
          </p:cNvPr>
          <p:cNvSpPr>
            <a:spLocks noGrp="1"/>
          </p:cNvSpPr>
          <p:nvPr>
            <p:ph idx="1"/>
          </p:nvPr>
        </p:nvSpPr>
        <p:spPr>
          <a:xfrm>
            <a:off x="0" y="0"/>
            <a:ext cx="12192000" cy="6858000"/>
          </a:xfrm>
        </p:spPr>
        <p:txBody>
          <a:bodyPr>
            <a:normAutofit/>
          </a:bodyPr>
          <a:lstStyle/>
          <a:p>
            <a:pPr marL="0" algn="just">
              <a:lnSpc>
                <a:spcPct val="170000"/>
              </a:lnSpc>
              <a:spcBef>
                <a:spcPts val="0"/>
              </a:spcBef>
              <a:buNone/>
            </a:pPr>
            <a:endParaRPr lang="en-US" b="1" i="1" dirty="0"/>
          </a:p>
          <a:p>
            <a:pPr marL="0" algn="just">
              <a:lnSpc>
                <a:spcPct val="170000"/>
              </a:lnSpc>
              <a:spcBef>
                <a:spcPts val="0"/>
              </a:spcBef>
              <a:buNone/>
            </a:pPr>
            <a:endParaRPr lang="en-US" b="1" i="1" dirty="0"/>
          </a:p>
          <a:p>
            <a:pPr marL="0" algn="just">
              <a:lnSpc>
                <a:spcPct val="170000"/>
              </a:lnSpc>
              <a:spcBef>
                <a:spcPts val="0"/>
              </a:spcBef>
              <a:buNone/>
            </a:pPr>
            <a:r>
              <a:rPr lang="en-US" sz="3500" b="1" i="1" dirty="0">
                <a:latin typeface="Times New Roman" panose="02020603050405020304" pitchFamily="18" charset="0"/>
                <a:cs typeface="Times New Roman" panose="02020603050405020304" pitchFamily="18" charset="0"/>
              </a:rPr>
              <a:t>II- Client and family education: </a:t>
            </a:r>
          </a:p>
          <a:p>
            <a:pPr marL="0" algn="just">
              <a:lnSpc>
                <a:spcPct val="170000"/>
              </a:lnSpc>
              <a:spcBef>
                <a:spcPts val="0"/>
              </a:spcBef>
              <a:buNone/>
            </a:pPr>
            <a:r>
              <a:rPr lang="en-US" sz="3500" dirty="0">
                <a:latin typeface="Times New Roman" panose="02020603050405020304" pitchFamily="18" charset="0"/>
                <a:cs typeface="Times New Roman" panose="02020603050405020304" pitchFamily="18" charset="0"/>
              </a:rPr>
              <a:t>• The nurse should include the client &amp; the family. </a:t>
            </a:r>
          </a:p>
          <a:p>
            <a:pPr marL="0" algn="just">
              <a:lnSpc>
                <a:spcPct val="170000"/>
              </a:lnSpc>
              <a:spcBef>
                <a:spcPts val="0"/>
              </a:spcBef>
              <a:buNone/>
            </a:pPr>
            <a:r>
              <a:rPr lang="en-US" sz="3500" dirty="0">
                <a:latin typeface="Times New Roman" panose="02020603050405020304" pitchFamily="18" charset="0"/>
                <a:cs typeface="Times New Roman" panose="02020603050405020304" pitchFamily="18" charset="0"/>
              </a:rPr>
              <a:t>• Teach elderly about oral hygiene. </a:t>
            </a:r>
          </a:p>
          <a:p>
            <a:pPr marL="0" algn="just">
              <a:lnSpc>
                <a:spcPct val="170000"/>
              </a:lnSpc>
              <a:spcBef>
                <a:spcPts val="0"/>
              </a:spcBef>
              <a:buNone/>
            </a:pPr>
            <a:r>
              <a:rPr lang="en-US" sz="3500" dirty="0">
                <a:latin typeface="Times New Roman" panose="02020603050405020304" pitchFamily="18" charset="0"/>
                <a:cs typeface="Times New Roman" panose="02020603050405020304" pitchFamily="18" charset="0"/>
              </a:rPr>
              <a:t>• Monitor weight on regular basis. </a:t>
            </a:r>
          </a:p>
          <a:p>
            <a:pPr marL="0" algn="just">
              <a:lnSpc>
                <a:spcPct val="170000"/>
              </a:lnSpc>
              <a:spcBef>
                <a:spcPts val="0"/>
              </a:spcBef>
              <a:buNone/>
            </a:pPr>
            <a:r>
              <a:rPr lang="en-US" sz="3500" dirty="0">
                <a:latin typeface="Times New Roman" panose="02020603050405020304" pitchFamily="18" charset="0"/>
                <a:cs typeface="Times New Roman" panose="02020603050405020304" pitchFamily="18" charset="0"/>
              </a:rPr>
              <a:t>• Encourage small, frequent meals (high in calories &amp;proteins). </a:t>
            </a:r>
            <a:endParaRPr lang="en-US" sz="4000" b="1" kern="100" dirty="0">
              <a:latin typeface="Times New Roman" panose="02020603050405020304" pitchFamily="18" charset="0"/>
              <a:ea typeface="Calibri" panose="020F0502020204030204" pitchFamily="34" charset="0"/>
              <a:cs typeface="Times New Roman" panose="02020603050405020304" pitchFamily="18" charset="0"/>
            </a:endParaRPr>
          </a:p>
          <a:p>
            <a:pPr>
              <a:lnSpc>
                <a:spcPct val="115000"/>
              </a:lnSpc>
              <a:spcAft>
                <a:spcPts val="800"/>
              </a:spcAft>
            </a:pPr>
            <a:endParaRPr lang="en-US" sz="3600" dirty="0">
              <a:latin typeface="Times New Roman" panose="02020603050405020304" pitchFamily="18" charset="0"/>
              <a:cs typeface="Times New Roman" panose="02020603050405020304" pitchFamily="18" charset="0"/>
            </a:endParaRPr>
          </a:p>
          <a:p>
            <a:pPr>
              <a:lnSpc>
                <a:spcPct val="115000"/>
              </a:lnSpc>
              <a:spcAft>
                <a:spcPts val="800"/>
              </a:spcAft>
            </a:pPr>
            <a:endParaRPr lang="en-US" sz="3600" b="1" kern="100" dirty="0">
              <a:latin typeface="Times New Roman" panose="02020603050405020304" pitchFamily="18" charset="0"/>
              <a:ea typeface="Calibri" panose="020F0502020204030204" pitchFamily="34" charset="0"/>
              <a:cs typeface="Times New Roman" panose="02020603050405020304" pitchFamily="18" charset="0"/>
            </a:endParaRPr>
          </a:p>
          <a:p>
            <a:pPr>
              <a:lnSpc>
                <a:spcPct val="115000"/>
              </a:lnSpc>
              <a:spcAft>
                <a:spcPts val="800"/>
              </a:spcAft>
              <a:buNone/>
            </a:pPr>
            <a:endParaRPr lang="en-US" sz="3600" b="1" kern="100" dirty="0">
              <a:latin typeface="Times New Roman" panose="02020603050405020304" pitchFamily="18" charset="0"/>
              <a:ea typeface="Calibri" panose="020F0502020204030204" pitchFamily="34" charset="0"/>
              <a:cs typeface="Times New Roman" panose="02020603050405020304" pitchFamily="18" charset="0"/>
            </a:endParaRPr>
          </a:p>
          <a:p>
            <a:pPr>
              <a:lnSpc>
                <a:spcPct val="115000"/>
              </a:lnSpc>
              <a:spcAft>
                <a:spcPts val="800"/>
              </a:spcAft>
              <a:buNone/>
            </a:pPr>
            <a:endParaRPr lang="en-US" b="1" kern="100" dirty="0">
              <a:latin typeface="Times New Roman" panose="02020603050405020304" pitchFamily="18" charset="0"/>
              <a:ea typeface="Calibri" panose="020F0502020204030204" pitchFamily="34" charset="0"/>
              <a:cs typeface="Times New Roman" panose="02020603050405020304" pitchFamily="18" charset="0"/>
            </a:endParaRPr>
          </a:p>
          <a:p>
            <a:pPr>
              <a:lnSpc>
                <a:spcPct val="115000"/>
              </a:lnSpc>
              <a:spcAft>
                <a:spcPts val="800"/>
              </a:spcAft>
              <a:buNone/>
            </a:pPr>
            <a:endParaRPr lang="en-GB" sz="2000" kern="100" dirty="0">
              <a:latin typeface="Times New Roman" panose="02020603050405020304" pitchFamily="18" charset="0"/>
              <a:ea typeface="Calibri" panose="020F0502020204030204" pitchFamily="34" charset="0"/>
              <a:cs typeface="Times New Roman" panose="02020603050405020304" pitchFamily="18" charset="0"/>
            </a:endParaRPr>
          </a:p>
          <a:p>
            <a:pPr marL="0" indent="0">
              <a:buNone/>
            </a:pPr>
            <a:endParaRPr lang="en-US" dirty="0"/>
          </a:p>
        </p:txBody>
      </p:sp>
      <p:pic>
        <p:nvPicPr>
          <p:cNvPr id="4" name="Content Placeholder 3" descr="A logo of a university&#10;&#10;Description automatically generated">
            <a:extLst>
              <a:ext uri="{FF2B5EF4-FFF2-40B4-BE49-F238E27FC236}">
                <a16:creationId xmlns:a16="http://schemas.microsoft.com/office/drawing/2014/main" id="{CB89C5F5-2A0B-A45F-B53A-FD50D8391FA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58986" y="0"/>
            <a:ext cx="2095500" cy="1617785"/>
          </a:xfrm>
          <a:prstGeom prst="rect">
            <a:avLst/>
          </a:prstGeom>
        </p:spPr>
      </p:pic>
    </p:spTree>
    <p:extLst>
      <p:ext uri="{BB962C8B-B14F-4D97-AF65-F5344CB8AC3E}">
        <p14:creationId xmlns:p14="http://schemas.microsoft.com/office/powerpoint/2010/main" val="307842444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9018889-F318-CE9F-AA40-B0ECA1C50A9C}"/>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229B898-13A9-0DF8-A8ED-75A4886DF3B1}"/>
              </a:ext>
            </a:extLst>
          </p:cNvPr>
          <p:cNvSpPr>
            <a:spLocks noGrp="1"/>
          </p:cNvSpPr>
          <p:nvPr>
            <p:ph idx="1"/>
          </p:nvPr>
        </p:nvSpPr>
        <p:spPr>
          <a:xfrm>
            <a:off x="0" y="0"/>
            <a:ext cx="12192000" cy="6858000"/>
          </a:xfrm>
        </p:spPr>
        <p:txBody>
          <a:bodyPr>
            <a:normAutofit/>
          </a:bodyPr>
          <a:lstStyle/>
          <a:p>
            <a:pPr marL="0" algn="just">
              <a:lnSpc>
                <a:spcPct val="170000"/>
              </a:lnSpc>
              <a:spcBef>
                <a:spcPts val="0"/>
              </a:spcBef>
              <a:buNone/>
            </a:pPr>
            <a:endParaRPr lang="en-US" b="1" i="1" dirty="0"/>
          </a:p>
          <a:p>
            <a:pPr marL="0" algn="just">
              <a:lnSpc>
                <a:spcPct val="170000"/>
              </a:lnSpc>
              <a:spcBef>
                <a:spcPts val="0"/>
              </a:spcBef>
              <a:buNone/>
            </a:pPr>
            <a:endParaRPr lang="en-US" b="1" i="1" dirty="0"/>
          </a:p>
          <a:p>
            <a:pPr marL="0" algn="just">
              <a:lnSpc>
                <a:spcPct val="170000"/>
              </a:lnSpc>
              <a:spcBef>
                <a:spcPts val="0"/>
              </a:spcBef>
              <a:buNone/>
            </a:pPr>
            <a:r>
              <a:rPr lang="en-US" sz="3500" dirty="0">
                <a:latin typeface="Times New Roman" panose="02020603050405020304" pitchFamily="18" charset="0"/>
                <a:cs typeface="Times New Roman" panose="02020603050405020304" pitchFamily="18" charset="0"/>
              </a:rPr>
              <a:t>• Encourage vitamins, minerals&amp; food supplement. </a:t>
            </a:r>
          </a:p>
          <a:p>
            <a:pPr marL="0" algn="just">
              <a:lnSpc>
                <a:spcPct val="170000"/>
              </a:lnSpc>
              <a:spcBef>
                <a:spcPts val="0"/>
              </a:spcBef>
              <a:buNone/>
            </a:pPr>
            <a:r>
              <a:rPr lang="en-US" sz="3500" dirty="0">
                <a:latin typeface="Times New Roman" panose="02020603050405020304" pitchFamily="18" charset="0"/>
                <a:cs typeface="Times New Roman" panose="02020603050405020304" pitchFamily="18" charset="0"/>
              </a:rPr>
              <a:t>• Discuss clients eating habits with minimal change. </a:t>
            </a:r>
          </a:p>
          <a:p>
            <a:pPr marL="0" algn="just">
              <a:lnSpc>
                <a:spcPct val="170000"/>
              </a:lnSpc>
              <a:spcBef>
                <a:spcPts val="0"/>
              </a:spcBef>
              <a:buNone/>
            </a:pPr>
            <a:r>
              <a:rPr lang="en-US" sz="3500" dirty="0">
                <a:latin typeface="Times New Roman" panose="02020603050405020304" pitchFamily="18" charset="0"/>
                <a:cs typeface="Times New Roman" panose="02020603050405020304" pitchFamily="18" charset="0"/>
              </a:rPr>
              <a:t>• Explain rational of dietary changes, with health benefits &amp; risks. </a:t>
            </a:r>
            <a:endParaRPr lang="en-US" sz="4000" b="1" kern="100" dirty="0">
              <a:latin typeface="Times New Roman" panose="02020603050405020304" pitchFamily="18" charset="0"/>
              <a:ea typeface="Calibri" panose="020F0502020204030204" pitchFamily="34" charset="0"/>
              <a:cs typeface="Times New Roman" panose="02020603050405020304" pitchFamily="18" charset="0"/>
            </a:endParaRPr>
          </a:p>
          <a:p>
            <a:pPr>
              <a:lnSpc>
                <a:spcPct val="115000"/>
              </a:lnSpc>
              <a:spcAft>
                <a:spcPts val="800"/>
              </a:spcAft>
            </a:pPr>
            <a:endParaRPr lang="en-US" sz="3600" dirty="0">
              <a:latin typeface="Times New Roman" panose="02020603050405020304" pitchFamily="18" charset="0"/>
              <a:cs typeface="Times New Roman" panose="02020603050405020304" pitchFamily="18" charset="0"/>
            </a:endParaRPr>
          </a:p>
          <a:p>
            <a:pPr>
              <a:lnSpc>
                <a:spcPct val="115000"/>
              </a:lnSpc>
              <a:spcAft>
                <a:spcPts val="800"/>
              </a:spcAft>
            </a:pPr>
            <a:endParaRPr lang="en-US" sz="3600" b="1" kern="100" dirty="0">
              <a:latin typeface="Times New Roman" panose="02020603050405020304" pitchFamily="18" charset="0"/>
              <a:ea typeface="Calibri" panose="020F0502020204030204" pitchFamily="34" charset="0"/>
              <a:cs typeface="Times New Roman" panose="02020603050405020304" pitchFamily="18" charset="0"/>
            </a:endParaRPr>
          </a:p>
          <a:p>
            <a:pPr>
              <a:lnSpc>
                <a:spcPct val="115000"/>
              </a:lnSpc>
              <a:spcAft>
                <a:spcPts val="800"/>
              </a:spcAft>
              <a:buNone/>
            </a:pPr>
            <a:endParaRPr lang="en-US" sz="3600" b="1" kern="100" dirty="0">
              <a:latin typeface="Times New Roman" panose="02020603050405020304" pitchFamily="18" charset="0"/>
              <a:ea typeface="Calibri" panose="020F0502020204030204" pitchFamily="34" charset="0"/>
              <a:cs typeface="Times New Roman" panose="02020603050405020304" pitchFamily="18" charset="0"/>
            </a:endParaRPr>
          </a:p>
          <a:p>
            <a:pPr>
              <a:lnSpc>
                <a:spcPct val="115000"/>
              </a:lnSpc>
              <a:spcAft>
                <a:spcPts val="800"/>
              </a:spcAft>
              <a:buNone/>
            </a:pPr>
            <a:endParaRPr lang="en-US" b="1" kern="100" dirty="0">
              <a:latin typeface="Times New Roman" panose="02020603050405020304" pitchFamily="18" charset="0"/>
              <a:ea typeface="Calibri" panose="020F0502020204030204" pitchFamily="34" charset="0"/>
              <a:cs typeface="Times New Roman" panose="02020603050405020304" pitchFamily="18" charset="0"/>
            </a:endParaRPr>
          </a:p>
          <a:p>
            <a:pPr>
              <a:lnSpc>
                <a:spcPct val="115000"/>
              </a:lnSpc>
              <a:spcAft>
                <a:spcPts val="800"/>
              </a:spcAft>
              <a:buNone/>
            </a:pPr>
            <a:endParaRPr lang="en-GB" sz="2000" kern="100" dirty="0">
              <a:latin typeface="Times New Roman" panose="02020603050405020304" pitchFamily="18" charset="0"/>
              <a:ea typeface="Calibri" panose="020F0502020204030204" pitchFamily="34" charset="0"/>
              <a:cs typeface="Times New Roman" panose="02020603050405020304" pitchFamily="18" charset="0"/>
            </a:endParaRPr>
          </a:p>
          <a:p>
            <a:pPr marL="0" indent="0">
              <a:buNone/>
            </a:pPr>
            <a:endParaRPr lang="en-US" dirty="0"/>
          </a:p>
        </p:txBody>
      </p:sp>
      <p:pic>
        <p:nvPicPr>
          <p:cNvPr id="4" name="Content Placeholder 3" descr="A logo of a university&#10;&#10;Description automatically generated">
            <a:extLst>
              <a:ext uri="{FF2B5EF4-FFF2-40B4-BE49-F238E27FC236}">
                <a16:creationId xmlns:a16="http://schemas.microsoft.com/office/drawing/2014/main" id="{18DC7D7A-C672-CAB9-D780-CEBB7CEEA4C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58986" y="0"/>
            <a:ext cx="2095500" cy="1617785"/>
          </a:xfrm>
          <a:prstGeom prst="rect">
            <a:avLst/>
          </a:prstGeom>
        </p:spPr>
      </p:pic>
    </p:spTree>
    <p:extLst>
      <p:ext uri="{BB962C8B-B14F-4D97-AF65-F5344CB8AC3E}">
        <p14:creationId xmlns:p14="http://schemas.microsoft.com/office/powerpoint/2010/main" val="256326711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7A2576A-521F-7FAC-7812-9B05A99E1BEE}"/>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693B29E-5F07-2B50-49F8-4B63953C7B34}"/>
              </a:ext>
            </a:extLst>
          </p:cNvPr>
          <p:cNvSpPr>
            <a:spLocks noGrp="1"/>
          </p:cNvSpPr>
          <p:nvPr>
            <p:ph idx="1"/>
          </p:nvPr>
        </p:nvSpPr>
        <p:spPr>
          <a:xfrm>
            <a:off x="0" y="0"/>
            <a:ext cx="12192000" cy="6858000"/>
          </a:xfrm>
        </p:spPr>
        <p:txBody>
          <a:bodyPr>
            <a:normAutofit/>
          </a:bodyPr>
          <a:lstStyle/>
          <a:p>
            <a:pPr marL="0" algn="just">
              <a:lnSpc>
                <a:spcPct val="170000"/>
              </a:lnSpc>
              <a:spcBef>
                <a:spcPts val="0"/>
              </a:spcBef>
              <a:buNone/>
            </a:pPr>
            <a:endParaRPr lang="en-US" b="1" i="1" dirty="0"/>
          </a:p>
          <a:p>
            <a:pPr marL="0" algn="just">
              <a:lnSpc>
                <a:spcPct val="170000"/>
              </a:lnSpc>
              <a:spcBef>
                <a:spcPts val="0"/>
              </a:spcBef>
              <a:buNone/>
            </a:pPr>
            <a:endParaRPr lang="en-US" b="1" i="1" dirty="0"/>
          </a:p>
          <a:p>
            <a:pPr marL="0" algn="just">
              <a:lnSpc>
                <a:spcPct val="170000"/>
              </a:lnSpc>
              <a:spcBef>
                <a:spcPts val="0"/>
              </a:spcBef>
              <a:buNone/>
            </a:pPr>
            <a:r>
              <a:rPr lang="en-US" sz="3500" dirty="0">
                <a:latin typeface="Times New Roman" panose="02020603050405020304" pitchFamily="18" charset="0"/>
                <a:cs typeface="Times New Roman" panose="02020603050405020304" pitchFamily="18" charset="0"/>
              </a:rPr>
              <a:t>• Encourage the elderly to eat a variety of food, low in saturated fat &amp; cholesterol. </a:t>
            </a:r>
          </a:p>
          <a:p>
            <a:pPr marL="0" algn="just">
              <a:lnSpc>
                <a:spcPct val="170000"/>
              </a:lnSpc>
              <a:spcBef>
                <a:spcPts val="0"/>
              </a:spcBef>
              <a:buNone/>
            </a:pPr>
            <a:r>
              <a:rPr lang="en-US" sz="3500" dirty="0">
                <a:latin typeface="Times New Roman" panose="02020603050405020304" pitchFamily="18" charset="0"/>
                <a:cs typeface="Times New Roman" panose="02020603050405020304" pitchFamily="18" charset="0"/>
              </a:rPr>
              <a:t>• Choose a diet plenty of vegetables, fruits &amp; grain products, </a:t>
            </a:r>
          </a:p>
          <a:p>
            <a:pPr marL="0" algn="just">
              <a:lnSpc>
                <a:spcPct val="170000"/>
              </a:lnSpc>
              <a:spcBef>
                <a:spcPts val="0"/>
              </a:spcBef>
              <a:buNone/>
            </a:pPr>
            <a:r>
              <a:rPr lang="en-US" sz="3500" dirty="0">
                <a:latin typeface="Times New Roman" panose="02020603050405020304" pitchFamily="18" charset="0"/>
                <a:cs typeface="Times New Roman" panose="02020603050405020304" pitchFamily="18" charset="0"/>
              </a:rPr>
              <a:t>• Use sugar &amp; salts in moderate. </a:t>
            </a:r>
          </a:p>
          <a:p>
            <a:pPr marL="0" algn="just">
              <a:lnSpc>
                <a:spcPct val="170000"/>
              </a:lnSpc>
              <a:spcBef>
                <a:spcPts val="0"/>
              </a:spcBef>
              <a:buNone/>
            </a:pPr>
            <a:r>
              <a:rPr lang="en-US" sz="3500" dirty="0">
                <a:latin typeface="Times New Roman" panose="02020603050405020304" pitchFamily="18" charset="0"/>
                <a:cs typeface="Times New Roman" panose="02020603050405020304" pitchFamily="18" charset="0"/>
              </a:rPr>
              <a:t>• Consumed at least 2000-2500cc/day.</a:t>
            </a:r>
            <a:endParaRPr lang="en-US" sz="3500" kern="100" dirty="0">
              <a:latin typeface="Times New Roman" panose="02020603050405020304" pitchFamily="18" charset="0"/>
              <a:ea typeface="Calibri" panose="020F0502020204030204" pitchFamily="34" charset="0"/>
              <a:cs typeface="Times New Roman" panose="02020603050405020304" pitchFamily="18" charset="0"/>
            </a:endParaRPr>
          </a:p>
          <a:p>
            <a:pPr>
              <a:lnSpc>
                <a:spcPct val="115000"/>
              </a:lnSpc>
              <a:spcAft>
                <a:spcPts val="800"/>
              </a:spcAft>
            </a:pPr>
            <a:endParaRPr lang="en-US" sz="4000" b="1" kern="100" dirty="0">
              <a:latin typeface="Times New Roman" panose="02020603050405020304" pitchFamily="18" charset="0"/>
              <a:ea typeface="Calibri" panose="020F0502020204030204" pitchFamily="34" charset="0"/>
              <a:cs typeface="Times New Roman" panose="02020603050405020304" pitchFamily="18" charset="0"/>
            </a:endParaRPr>
          </a:p>
          <a:p>
            <a:pPr>
              <a:lnSpc>
                <a:spcPct val="115000"/>
              </a:lnSpc>
              <a:spcAft>
                <a:spcPts val="800"/>
              </a:spcAft>
            </a:pPr>
            <a:endParaRPr lang="en-US" sz="3600" dirty="0">
              <a:latin typeface="Times New Roman" panose="02020603050405020304" pitchFamily="18" charset="0"/>
              <a:cs typeface="Times New Roman" panose="02020603050405020304" pitchFamily="18" charset="0"/>
            </a:endParaRPr>
          </a:p>
          <a:p>
            <a:pPr>
              <a:lnSpc>
                <a:spcPct val="115000"/>
              </a:lnSpc>
              <a:spcAft>
                <a:spcPts val="800"/>
              </a:spcAft>
            </a:pPr>
            <a:endParaRPr lang="en-US" sz="3600" b="1" kern="100" dirty="0">
              <a:latin typeface="Times New Roman" panose="02020603050405020304" pitchFamily="18" charset="0"/>
              <a:ea typeface="Calibri" panose="020F0502020204030204" pitchFamily="34" charset="0"/>
              <a:cs typeface="Times New Roman" panose="02020603050405020304" pitchFamily="18" charset="0"/>
            </a:endParaRPr>
          </a:p>
          <a:p>
            <a:pPr>
              <a:lnSpc>
                <a:spcPct val="115000"/>
              </a:lnSpc>
              <a:spcAft>
                <a:spcPts val="800"/>
              </a:spcAft>
              <a:buNone/>
            </a:pPr>
            <a:endParaRPr lang="en-US" sz="3600" b="1" kern="100" dirty="0">
              <a:latin typeface="Times New Roman" panose="02020603050405020304" pitchFamily="18" charset="0"/>
              <a:ea typeface="Calibri" panose="020F0502020204030204" pitchFamily="34" charset="0"/>
              <a:cs typeface="Times New Roman" panose="02020603050405020304" pitchFamily="18" charset="0"/>
            </a:endParaRPr>
          </a:p>
          <a:p>
            <a:pPr>
              <a:lnSpc>
                <a:spcPct val="115000"/>
              </a:lnSpc>
              <a:spcAft>
                <a:spcPts val="800"/>
              </a:spcAft>
              <a:buNone/>
            </a:pPr>
            <a:endParaRPr lang="en-US" b="1" kern="100" dirty="0">
              <a:latin typeface="Times New Roman" panose="02020603050405020304" pitchFamily="18" charset="0"/>
              <a:ea typeface="Calibri" panose="020F0502020204030204" pitchFamily="34" charset="0"/>
              <a:cs typeface="Times New Roman" panose="02020603050405020304" pitchFamily="18" charset="0"/>
            </a:endParaRPr>
          </a:p>
          <a:p>
            <a:pPr>
              <a:lnSpc>
                <a:spcPct val="115000"/>
              </a:lnSpc>
              <a:spcAft>
                <a:spcPts val="800"/>
              </a:spcAft>
              <a:buNone/>
            </a:pPr>
            <a:endParaRPr lang="en-GB" sz="2000" kern="100" dirty="0">
              <a:latin typeface="Times New Roman" panose="02020603050405020304" pitchFamily="18" charset="0"/>
              <a:ea typeface="Calibri" panose="020F0502020204030204" pitchFamily="34" charset="0"/>
              <a:cs typeface="Times New Roman" panose="02020603050405020304" pitchFamily="18" charset="0"/>
            </a:endParaRPr>
          </a:p>
          <a:p>
            <a:pPr marL="0" indent="0">
              <a:buNone/>
            </a:pPr>
            <a:endParaRPr lang="en-US" dirty="0"/>
          </a:p>
        </p:txBody>
      </p:sp>
      <p:pic>
        <p:nvPicPr>
          <p:cNvPr id="4" name="Content Placeholder 3" descr="A logo of a university&#10;&#10;Description automatically generated">
            <a:extLst>
              <a:ext uri="{FF2B5EF4-FFF2-40B4-BE49-F238E27FC236}">
                <a16:creationId xmlns:a16="http://schemas.microsoft.com/office/drawing/2014/main" id="{CEED5545-DAF8-1279-90FE-41DE0A1E5EB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58986" y="0"/>
            <a:ext cx="2095500" cy="1617785"/>
          </a:xfrm>
          <a:prstGeom prst="rect">
            <a:avLst/>
          </a:prstGeom>
        </p:spPr>
      </p:pic>
    </p:spTree>
    <p:extLst>
      <p:ext uri="{BB962C8B-B14F-4D97-AF65-F5344CB8AC3E}">
        <p14:creationId xmlns:p14="http://schemas.microsoft.com/office/powerpoint/2010/main" val="129827684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737C554-F1A9-C47D-2A84-B88BE25D4BCB}"/>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AC2772F-FA2A-BE95-6CD6-2F2DB5F05F6E}"/>
              </a:ext>
            </a:extLst>
          </p:cNvPr>
          <p:cNvSpPr>
            <a:spLocks noGrp="1"/>
          </p:cNvSpPr>
          <p:nvPr>
            <p:ph idx="1"/>
          </p:nvPr>
        </p:nvSpPr>
        <p:spPr>
          <a:xfrm>
            <a:off x="0" y="0"/>
            <a:ext cx="12192000" cy="6858000"/>
          </a:xfrm>
        </p:spPr>
        <p:txBody>
          <a:bodyPr>
            <a:normAutofit/>
          </a:bodyPr>
          <a:lstStyle/>
          <a:p>
            <a:pPr>
              <a:lnSpc>
                <a:spcPct val="115000"/>
              </a:lnSpc>
              <a:spcAft>
                <a:spcPts val="800"/>
              </a:spcAft>
              <a:buNone/>
            </a:pPr>
            <a:endParaRPr lang="en-US" sz="3600" b="1" kern="100" dirty="0">
              <a:latin typeface="Times New Roman" panose="02020603050405020304" pitchFamily="18" charset="0"/>
              <a:ea typeface="Calibri" panose="020F0502020204030204" pitchFamily="34" charset="0"/>
              <a:cs typeface="Times New Roman" panose="02020603050405020304" pitchFamily="18" charset="0"/>
            </a:endParaRPr>
          </a:p>
          <a:p>
            <a:pPr>
              <a:lnSpc>
                <a:spcPct val="115000"/>
              </a:lnSpc>
              <a:spcAft>
                <a:spcPts val="800"/>
              </a:spcAft>
              <a:buNone/>
            </a:pPr>
            <a:endParaRPr lang="en-US" sz="3600" b="1" kern="100" dirty="0">
              <a:latin typeface="Times New Roman" panose="02020603050405020304" pitchFamily="18" charset="0"/>
              <a:ea typeface="Calibri" panose="020F0502020204030204" pitchFamily="34" charset="0"/>
              <a:cs typeface="Times New Roman" panose="02020603050405020304" pitchFamily="18" charset="0"/>
            </a:endParaRPr>
          </a:p>
          <a:p>
            <a:pPr>
              <a:lnSpc>
                <a:spcPct val="115000"/>
              </a:lnSpc>
              <a:spcAft>
                <a:spcPts val="800"/>
              </a:spcAft>
              <a:buNone/>
            </a:pPr>
            <a:endParaRPr lang="en-US" sz="3600" b="1" kern="100" dirty="0">
              <a:latin typeface="Times New Roman" panose="02020603050405020304" pitchFamily="18" charset="0"/>
              <a:ea typeface="Calibri" panose="020F0502020204030204" pitchFamily="34" charset="0"/>
              <a:cs typeface="Times New Roman" panose="02020603050405020304" pitchFamily="18" charset="0"/>
            </a:endParaRPr>
          </a:p>
          <a:p>
            <a:pPr algn="ctr">
              <a:lnSpc>
                <a:spcPct val="115000"/>
              </a:lnSpc>
              <a:spcAft>
                <a:spcPts val="800"/>
              </a:spcAft>
              <a:buNone/>
            </a:pPr>
            <a:r>
              <a:rPr lang="en-US" sz="3600" b="1" kern="100">
                <a:latin typeface="Times New Roman" panose="02020603050405020304" pitchFamily="18" charset="0"/>
                <a:ea typeface="Calibri" panose="020F0502020204030204" pitchFamily="34" charset="0"/>
                <a:cs typeface="Times New Roman" panose="02020603050405020304" pitchFamily="18" charset="0"/>
              </a:rPr>
              <a:t>THANKS </a:t>
            </a:r>
            <a:endParaRPr lang="en-US" sz="3600" b="1" kern="100" dirty="0">
              <a:latin typeface="Times New Roman" panose="02020603050405020304" pitchFamily="18" charset="0"/>
              <a:ea typeface="Calibri" panose="020F0502020204030204" pitchFamily="34" charset="0"/>
              <a:cs typeface="Times New Roman" panose="02020603050405020304" pitchFamily="18" charset="0"/>
            </a:endParaRPr>
          </a:p>
          <a:p>
            <a:pPr>
              <a:lnSpc>
                <a:spcPct val="115000"/>
              </a:lnSpc>
              <a:spcAft>
                <a:spcPts val="800"/>
              </a:spcAft>
              <a:buNone/>
            </a:pPr>
            <a:endParaRPr lang="en-US" b="1" kern="100" dirty="0">
              <a:latin typeface="Times New Roman" panose="02020603050405020304" pitchFamily="18" charset="0"/>
              <a:ea typeface="Calibri" panose="020F0502020204030204" pitchFamily="34" charset="0"/>
              <a:cs typeface="Times New Roman" panose="02020603050405020304" pitchFamily="18" charset="0"/>
            </a:endParaRPr>
          </a:p>
          <a:p>
            <a:pPr>
              <a:lnSpc>
                <a:spcPct val="115000"/>
              </a:lnSpc>
              <a:spcAft>
                <a:spcPts val="800"/>
              </a:spcAft>
              <a:buNone/>
            </a:pPr>
            <a:endParaRPr lang="en-GB" sz="2000" kern="100" dirty="0">
              <a:latin typeface="Times New Roman" panose="02020603050405020304" pitchFamily="18" charset="0"/>
              <a:ea typeface="Calibri" panose="020F0502020204030204" pitchFamily="34" charset="0"/>
              <a:cs typeface="Times New Roman" panose="02020603050405020304" pitchFamily="18" charset="0"/>
            </a:endParaRPr>
          </a:p>
          <a:p>
            <a:pPr marL="0" indent="0">
              <a:buNone/>
            </a:pPr>
            <a:endParaRPr lang="en-US" dirty="0"/>
          </a:p>
        </p:txBody>
      </p:sp>
      <p:pic>
        <p:nvPicPr>
          <p:cNvPr id="4" name="Content Placeholder 3" descr="A logo of a university&#10;&#10;Description automatically generated">
            <a:extLst>
              <a:ext uri="{FF2B5EF4-FFF2-40B4-BE49-F238E27FC236}">
                <a16:creationId xmlns:a16="http://schemas.microsoft.com/office/drawing/2014/main" id="{9925F310-DDDA-DF80-49E4-1E8B28648C3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58986" y="0"/>
            <a:ext cx="2095500" cy="1617785"/>
          </a:xfrm>
          <a:prstGeom prst="rect">
            <a:avLst/>
          </a:prstGeom>
        </p:spPr>
      </p:pic>
    </p:spTree>
    <p:extLst>
      <p:ext uri="{BB962C8B-B14F-4D97-AF65-F5344CB8AC3E}">
        <p14:creationId xmlns:p14="http://schemas.microsoft.com/office/powerpoint/2010/main" val="289801854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E01C274-489C-EC01-476C-6D6EA75DB55D}"/>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48DD96E-D50D-C689-55CD-9511F8BF2E4E}"/>
              </a:ext>
            </a:extLst>
          </p:cNvPr>
          <p:cNvSpPr>
            <a:spLocks noGrp="1"/>
          </p:cNvSpPr>
          <p:nvPr>
            <p:ph idx="1"/>
          </p:nvPr>
        </p:nvSpPr>
        <p:spPr>
          <a:xfrm>
            <a:off x="0" y="0"/>
            <a:ext cx="12192000" cy="6858000"/>
          </a:xfrm>
        </p:spPr>
        <p:txBody>
          <a:bodyPr>
            <a:normAutofit fontScale="77500" lnSpcReduction="20000"/>
          </a:bodyPr>
          <a:lstStyle/>
          <a:p>
            <a:pPr marL="0" algn="just">
              <a:lnSpc>
                <a:spcPct val="170000"/>
              </a:lnSpc>
              <a:spcBef>
                <a:spcPts val="0"/>
              </a:spcBef>
              <a:buNone/>
            </a:pPr>
            <a:r>
              <a:rPr lang="en-US" sz="4100" b="1" dirty="0">
                <a:latin typeface="Times New Roman" panose="02020603050405020304" pitchFamily="18" charset="0"/>
                <a:cs typeface="Times New Roman" panose="02020603050405020304" pitchFamily="18" charset="0"/>
              </a:rPr>
              <a:t>OUTLINE</a:t>
            </a:r>
          </a:p>
          <a:p>
            <a:pPr marL="0" algn="just">
              <a:lnSpc>
                <a:spcPct val="170000"/>
              </a:lnSpc>
              <a:spcBef>
                <a:spcPts val="0"/>
              </a:spcBef>
              <a:buNone/>
            </a:pPr>
            <a:r>
              <a:rPr lang="en-US" sz="4600" dirty="0">
                <a:latin typeface="Times New Roman" panose="02020603050405020304" pitchFamily="18" charset="0"/>
                <a:cs typeface="Times New Roman" panose="02020603050405020304" pitchFamily="18" charset="0"/>
              </a:rPr>
              <a:t>Component of health promotion</a:t>
            </a:r>
          </a:p>
          <a:p>
            <a:pPr marL="0" algn="just">
              <a:lnSpc>
                <a:spcPct val="170000"/>
              </a:lnSpc>
              <a:spcBef>
                <a:spcPts val="0"/>
              </a:spcBef>
              <a:buNone/>
            </a:pPr>
            <a:r>
              <a:rPr lang="en-US" sz="4600" dirty="0">
                <a:latin typeface="Times New Roman" panose="02020603050405020304" pitchFamily="18" charset="0"/>
                <a:cs typeface="Times New Roman" panose="02020603050405020304" pitchFamily="18" charset="0"/>
              </a:rPr>
              <a:t>Nutritional requirements of older people</a:t>
            </a:r>
          </a:p>
          <a:p>
            <a:pPr marL="0" algn="just">
              <a:lnSpc>
                <a:spcPct val="170000"/>
              </a:lnSpc>
              <a:spcBef>
                <a:spcPts val="0"/>
              </a:spcBef>
              <a:buNone/>
            </a:pPr>
            <a:r>
              <a:rPr lang="en-US" sz="4500" dirty="0">
                <a:latin typeface="Times New Roman" panose="02020603050405020304" pitchFamily="18" charset="0"/>
                <a:cs typeface="Times New Roman" panose="02020603050405020304" pitchFamily="18" charset="0"/>
              </a:rPr>
              <a:t>Factors affecting sleeping patterns  </a:t>
            </a:r>
          </a:p>
          <a:p>
            <a:pPr marL="0" algn="just">
              <a:lnSpc>
                <a:spcPct val="170000"/>
              </a:lnSpc>
              <a:spcBef>
                <a:spcPts val="0"/>
              </a:spcBef>
              <a:buNone/>
            </a:pPr>
            <a:r>
              <a:rPr lang="en-US" sz="4500" dirty="0">
                <a:latin typeface="Times New Roman" panose="02020603050405020304" pitchFamily="18" charset="0"/>
                <a:cs typeface="Times New Roman" panose="02020603050405020304" pitchFamily="18" charset="0"/>
              </a:rPr>
              <a:t>Role of the nurse in health promotion </a:t>
            </a:r>
          </a:p>
          <a:p>
            <a:pPr marL="0" algn="just">
              <a:lnSpc>
                <a:spcPct val="170000"/>
              </a:lnSpc>
              <a:spcBef>
                <a:spcPts val="0"/>
              </a:spcBef>
              <a:buNone/>
            </a:pPr>
            <a:r>
              <a:rPr lang="en-US" sz="3800" dirty="0">
                <a:latin typeface="Times New Roman" panose="02020603050405020304" pitchFamily="18" charset="0"/>
                <a:cs typeface="Times New Roman" panose="02020603050405020304" pitchFamily="18" charset="0"/>
              </a:rPr>
              <a:t> </a:t>
            </a:r>
            <a:r>
              <a:rPr lang="en-US" sz="3200" dirty="0">
                <a:latin typeface="Times New Roman" panose="02020603050405020304" pitchFamily="18" charset="0"/>
                <a:cs typeface="Times New Roman" panose="02020603050405020304" pitchFamily="18" charset="0"/>
              </a:rPr>
              <a:t> </a:t>
            </a:r>
            <a:br>
              <a:rPr lang="en-US" sz="3600" dirty="0"/>
            </a:br>
            <a:r>
              <a:rPr lang="en-US" sz="3600" dirty="0"/>
              <a:t> </a:t>
            </a:r>
            <a:br>
              <a:rPr lang="en-US" sz="3600" dirty="0"/>
            </a:br>
            <a:br>
              <a:rPr lang="en-US" sz="3600" dirty="0"/>
            </a:br>
            <a:endParaRPr lang="en-US" sz="3600" b="1" kern="100" dirty="0">
              <a:latin typeface="Times New Roman" panose="02020603050405020304" pitchFamily="18" charset="0"/>
              <a:ea typeface="Calibri" panose="020F0502020204030204" pitchFamily="34" charset="0"/>
              <a:cs typeface="Times New Roman" panose="02020603050405020304" pitchFamily="18" charset="0"/>
            </a:endParaRPr>
          </a:p>
          <a:p>
            <a:pPr>
              <a:lnSpc>
                <a:spcPct val="115000"/>
              </a:lnSpc>
              <a:spcAft>
                <a:spcPts val="800"/>
              </a:spcAft>
            </a:pPr>
            <a:endParaRPr lang="en-US" sz="4000" b="1" kern="100" dirty="0">
              <a:latin typeface="Times New Roman" panose="02020603050405020304" pitchFamily="18" charset="0"/>
              <a:ea typeface="Calibri" panose="020F0502020204030204" pitchFamily="34" charset="0"/>
              <a:cs typeface="Times New Roman" panose="02020603050405020304" pitchFamily="18" charset="0"/>
            </a:endParaRPr>
          </a:p>
          <a:p>
            <a:pPr>
              <a:lnSpc>
                <a:spcPct val="115000"/>
              </a:lnSpc>
              <a:spcAft>
                <a:spcPts val="800"/>
              </a:spcAft>
            </a:pPr>
            <a:endParaRPr lang="en-US" sz="3600" dirty="0">
              <a:latin typeface="Times New Roman" panose="02020603050405020304" pitchFamily="18" charset="0"/>
              <a:cs typeface="Times New Roman" panose="02020603050405020304" pitchFamily="18" charset="0"/>
            </a:endParaRPr>
          </a:p>
          <a:p>
            <a:pPr>
              <a:lnSpc>
                <a:spcPct val="115000"/>
              </a:lnSpc>
              <a:spcAft>
                <a:spcPts val="800"/>
              </a:spcAft>
            </a:pPr>
            <a:endParaRPr lang="en-US" sz="3600" b="1" kern="100" dirty="0">
              <a:latin typeface="Times New Roman" panose="02020603050405020304" pitchFamily="18" charset="0"/>
              <a:ea typeface="Calibri" panose="020F0502020204030204" pitchFamily="34" charset="0"/>
              <a:cs typeface="Times New Roman" panose="02020603050405020304" pitchFamily="18" charset="0"/>
            </a:endParaRPr>
          </a:p>
          <a:p>
            <a:pPr>
              <a:lnSpc>
                <a:spcPct val="115000"/>
              </a:lnSpc>
              <a:spcAft>
                <a:spcPts val="800"/>
              </a:spcAft>
              <a:buNone/>
            </a:pPr>
            <a:endParaRPr lang="en-US" sz="3600" b="1" kern="100" dirty="0">
              <a:latin typeface="Times New Roman" panose="02020603050405020304" pitchFamily="18" charset="0"/>
              <a:ea typeface="Calibri" panose="020F0502020204030204" pitchFamily="34" charset="0"/>
              <a:cs typeface="Times New Roman" panose="02020603050405020304" pitchFamily="18" charset="0"/>
            </a:endParaRPr>
          </a:p>
          <a:p>
            <a:pPr>
              <a:lnSpc>
                <a:spcPct val="115000"/>
              </a:lnSpc>
              <a:spcAft>
                <a:spcPts val="800"/>
              </a:spcAft>
              <a:buNone/>
            </a:pPr>
            <a:endParaRPr lang="en-US" b="1" kern="100" dirty="0">
              <a:latin typeface="Times New Roman" panose="02020603050405020304" pitchFamily="18" charset="0"/>
              <a:ea typeface="Calibri" panose="020F0502020204030204" pitchFamily="34" charset="0"/>
              <a:cs typeface="Times New Roman" panose="02020603050405020304" pitchFamily="18" charset="0"/>
            </a:endParaRPr>
          </a:p>
          <a:p>
            <a:pPr>
              <a:lnSpc>
                <a:spcPct val="115000"/>
              </a:lnSpc>
              <a:spcAft>
                <a:spcPts val="800"/>
              </a:spcAft>
              <a:buNone/>
            </a:pPr>
            <a:endParaRPr lang="en-GB" sz="2000" kern="100" dirty="0">
              <a:latin typeface="Times New Roman" panose="02020603050405020304" pitchFamily="18" charset="0"/>
              <a:ea typeface="Calibri" panose="020F0502020204030204" pitchFamily="34" charset="0"/>
              <a:cs typeface="Times New Roman" panose="02020603050405020304" pitchFamily="18" charset="0"/>
            </a:endParaRPr>
          </a:p>
          <a:p>
            <a:pPr marL="0" indent="0">
              <a:buNone/>
            </a:pPr>
            <a:endParaRPr lang="en-US" dirty="0"/>
          </a:p>
        </p:txBody>
      </p:sp>
      <p:pic>
        <p:nvPicPr>
          <p:cNvPr id="4" name="Content Placeholder 3" descr="A logo of a university&#10;&#10;Description automatically generated">
            <a:extLst>
              <a:ext uri="{FF2B5EF4-FFF2-40B4-BE49-F238E27FC236}">
                <a16:creationId xmlns:a16="http://schemas.microsoft.com/office/drawing/2014/main" id="{880F09D7-157A-519D-5378-FF7A732CDE2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58986" y="0"/>
            <a:ext cx="2095500" cy="1617785"/>
          </a:xfrm>
          <a:prstGeom prst="rect">
            <a:avLst/>
          </a:prstGeom>
        </p:spPr>
      </p:pic>
    </p:spTree>
    <p:extLst>
      <p:ext uri="{BB962C8B-B14F-4D97-AF65-F5344CB8AC3E}">
        <p14:creationId xmlns:p14="http://schemas.microsoft.com/office/powerpoint/2010/main" val="106210338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2355AAF-265C-F008-B142-5E641B6A0D82}"/>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EC0D363-595C-45C9-1A04-3A17D875D55D}"/>
              </a:ext>
            </a:extLst>
          </p:cNvPr>
          <p:cNvSpPr>
            <a:spLocks noGrp="1"/>
          </p:cNvSpPr>
          <p:nvPr>
            <p:ph idx="1"/>
          </p:nvPr>
        </p:nvSpPr>
        <p:spPr>
          <a:xfrm>
            <a:off x="0" y="0"/>
            <a:ext cx="12192000" cy="6858000"/>
          </a:xfrm>
        </p:spPr>
        <p:txBody>
          <a:bodyPr>
            <a:normAutofit lnSpcReduction="10000"/>
          </a:bodyPr>
          <a:lstStyle/>
          <a:p>
            <a:pPr marL="0" algn="just">
              <a:lnSpc>
                <a:spcPct val="170000"/>
              </a:lnSpc>
              <a:spcBef>
                <a:spcPts val="0"/>
              </a:spcBef>
              <a:buNone/>
            </a:pPr>
            <a:endParaRPr lang="en-US" sz="3200" b="1" dirty="0">
              <a:latin typeface="Times New Roman" panose="02020603050405020304" pitchFamily="18" charset="0"/>
              <a:cs typeface="Times New Roman" panose="02020603050405020304" pitchFamily="18" charset="0"/>
            </a:endParaRPr>
          </a:p>
          <a:p>
            <a:pPr marL="0" algn="just">
              <a:lnSpc>
                <a:spcPct val="160000"/>
              </a:lnSpc>
              <a:spcBef>
                <a:spcPts val="0"/>
              </a:spcBef>
              <a:buNone/>
            </a:pPr>
            <a:r>
              <a:rPr lang="en-US" sz="3200" b="1" dirty="0">
                <a:latin typeface="Times New Roman" panose="02020603050405020304" pitchFamily="18" charset="0"/>
                <a:cs typeface="Times New Roman" panose="02020603050405020304" pitchFamily="18" charset="0"/>
              </a:rPr>
              <a:t>2) Nutrition: </a:t>
            </a:r>
          </a:p>
          <a:p>
            <a:pPr marL="0" algn="just">
              <a:lnSpc>
                <a:spcPct val="160000"/>
              </a:lnSpc>
              <a:spcBef>
                <a:spcPts val="0"/>
              </a:spcBef>
              <a:buNone/>
            </a:pPr>
            <a:r>
              <a:rPr lang="en-US" sz="3200" dirty="0">
                <a:latin typeface="Times New Roman" panose="02020603050405020304" pitchFamily="18" charset="0"/>
                <a:cs typeface="Times New Roman" panose="02020603050405020304" pitchFamily="18" charset="0"/>
              </a:rPr>
              <a:t>Good nutrition means getting both enough calories and the proper nutrients from food intake. </a:t>
            </a:r>
          </a:p>
          <a:p>
            <a:pPr marL="0" algn="just">
              <a:lnSpc>
                <a:spcPct val="160000"/>
              </a:lnSpc>
              <a:spcBef>
                <a:spcPts val="0"/>
              </a:spcBef>
              <a:buNone/>
            </a:pPr>
            <a:endParaRPr lang="en-US" sz="3200" dirty="0">
              <a:latin typeface="Times New Roman" panose="02020603050405020304" pitchFamily="18" charset="0"/>
              <a:cs typeface="Times New Roman" panose="02020603050405020304" pitchFamily="18" charset="0"/>
            </a:endParaRPr>
          </a:p>
          <a:p>
            <a:pPr marL="0" algn="just">
              <a:lnSpc>
                <a:spcPct val="160000"/>
              </a:lnSpc>
              <a:spcBef>
                <a:spcPts val="0"/>
              </a:spcBef>
              <a:buNone/>
            </a:pPr>
            <a:r>
              <a:rPr lang="en-US" sz="3200" dirty="0">
                <a:latin typeface="Times New Roman" panose="02020603050405020304" pitchFamily="18" charset="0"/>
                <a:cs typeface="Times New Roman" panose="02020603050405020304" pitchFamily="18" charset="0"/>
              </a:rPr>
              <a:t>Good nutrition is vital factor for good health, but it is often neglected by the elders especially those living alone and on low income. </a:t>
            </a:r>
          </a:p>
          <a:p>
            <a:pPr marL="0" algn="just">
              <a:lnSpc>
                <a:spcPct val="160000"/>
              </a:lnSpc>
              <a:spcBef>
                <a:spcPts val="0"/>
              </a:spcBef>
              <a:buNone/>
            </a:pPr>
            <a:r>
              <a:rPr lang="en-US" sz="3200" dirty="0">
                <a:latin typeface="Times New Roman" panose="02020603050405020304" pitchFamily="18" charset="0"/>
                <a:cs typeface="Times New Roman" panose="02020603050405020304" pitchFamily="18" charset="0"/>
              </a:rPr>
              <a:t>Poor nutrition leads to considerable dysfunction and disabilities reduce quality of life and increase morbidity and mortality.</a:t>
            </a:r>
          </a:p>
          <a:p>
            <a:pPr>
              <a:lnSpc>
                <a:spcPct val="115000"/>
              </a:lnSpc>
              <a:spcAft>
                <a:spcPts val="800"/>
              </a:spcAft>
            </a:pPr>
            <a:endParaRPr lang="en-US" sz="3600" b="1" kern="100" dirty="0">
              <a:latin typeface="Times New Roman" panose="02020603050405020304" pitchFamily="18" charset="0"/>
              <a:ea typeface="Calibri" panose="020F0502020204030204" pitchFamily="34" charset="0"/>
              <a:cs typeface="Times New Roman" panose="02020603050405020304" pitchFamily="18" charset="0"/>
            </a:endParaRPr>
          </a:p>
          <a:p>
            <a:pPr>
              <a:lnSpc>
                <a:spcPct val="115000"/>
              </a:lnSpc>
              <a:spcAft>
                <a:spcPts val="800"/>
              </a:spcAft>
              <a:buNone/>
            </a:pPr>
            <a:endParaRPr lang="en-US" sz="3600" b="1" kern="100" dirty="0">
              <a:latin typeface="Times New Roman" panose="02020603050405020304" pitchFamily="18" charset="0"/>
              <a:ea typeface="Calibri" panose="020F0502020204030204" pitchFamily="34" charset="0"/>
              <a:cs typeface="Times New Roman" panose="02020603050405020304" pitchFamily="18" charset="0"/>
            </a:endParaRPr>
          </a:p>
          <a:p>
            <a:pPr>
              <a:lnSpc>
                <a:spcPct val="115000"/>
              </a:lnSpc>
              <a:spcAft>
                <a:spcPts val="800"/>
              </a:spcAft>
              <a:buNone/>
            </a:pPr>
            <a:endParaRPr lang="en-US" b="1" kern="100" dirty="0">
              <a:latin typeface="Times New Roman" panose="02020603050405020304" pitchFamily="18" charset="0"/>
              <a:ea typeface="Calibri" panose="020F0502020204030204" pitchFamily="34" charset="0"/>
              <a:cs typeface="Times New Roman" panose="02020603050405020304" pitchFamily="18" charset="0"/>
            </a:endParaRPr>
          </a:p>
          <a:p>
            <a:pPr>
              <a:lnSpc>
                <a:spcPct val="115000"/>
              </a:lnSpc>
              <a:spcAft>
                <a:spcPts val="800"/>
              </a:spcAft>
              <a:buNone/>
            </a:pPr>
            <a:endParaRPr lang="en-GB" sz="2000" kern="100" dirty="0">
              <a:latin typeface="Times New Roman" panose="02020603050405020304" pitchFamily="18" charset="0"/>
              <a:ea typeface="Calibri" panose="020F0502020204030204" pitchFamily="34" charset="0"/>
              <a:cs typeface="Times New Roman" panose="02020603050405020304" pitchFamily="18" charset="0"/>
            </a:endParaRPr>
          </a:p>
          <a:p>
            <a:pPr marL="0" indent="0">
              <a:buNone/>
            </a:pPr>
            <a:endParaRPr lang="en-US" dirty="0"/>
          </a:p>
        </p:txBody>
      </p:sp>
      <p:pic>
        <p:nvPicPr>
          <p:cNvPr id="4" name="Content Placeholder 3" descr="A logo of a university&#10;&#10;Description automatically generated">
            <a:extLst>
              <a:ext uri="{FF2B5EF4-FFF2-40B4-BE49-F238E27FC236}">
                <a16:creationId xmlns:a16="http://schemas.microsoft.com/office/drawing/2014/main" id="{F9F4FFAF-C013-9192-0EB0-738A8ED8C49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58986" y="0"/>
            <a:ext cx="2095500" cy="1617785"/>
          </a:xfrm>
          <a:prstGeom prst="rect">
            <a:avLst/>
          </a:prstGeom>
        </p:spPr>
      </p:pic>
    </p:spTree>
    <p:extLst>
      <p:ext uri="{BB962C8B-B14F-4D97-AF65-F5344CB8AC3E}">
        <p14:creationId xmlns:p14="http://schemas.microsoft.com/office/powerpoint/2010/main" val="130974330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DA2FECB-108D-CB13-F042-5B6077427CEF}"/>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0630579-4BF9-7E63-3F96-3639821CC59A}"/>
              </a:ext>
            </a:extLst>
          </p:cNvPr>
          <p:cNvSpPr>
            <a:spLocks noGrp="1"/>
          </p:cNvSpPr>
          <p:nvPr>
            <p:ph idx="1"/>
          </p:nvPr>
        </p:nvSpPr>
        <p:spPr>
          <a:xfrm>
            <a:off x="0" y="0"/>
            <a:ext cx="12192000" cy="6858000"/>
          </a:xfrm>
        </p:spPr>
        <p:txBody>
          <a:bodyPr>
            <a:normAutofit/>
          </a:bodyPr>
          <a:lstStyle/>
          <a:p>
            <a:pPr marL="0" algn="just">
              <a:lnSpc>
                <a:spcPct val="170000"/>
              </a:lnSpc>
              <a:spcBef>
                <a:spcPts val="0"/>
              </a:spcBef>
              <a:buNone/>
            </a:pPr>
            <a:endParaRPr lang="en-US" b="1" dirty="0"/>
          </a:p>
          <a:p>
            <a:pPr marL="0" algn="just">
              <a:lnSpc>
                <a:spcPct val="150000"/>
              </a:lnSpc>
              <a:spcBef>
                <a:spcPts val="0"/>
              </a:spcBef>
              <a:buNone/>
            </a:pPr>
            <a:r>
              <a:rPr lang="en-US" sz="3200" b="1" dirty="0">
                <a:latin typeface="Times New Roman" panose="02020603050405020304" pitchFamily="18" charset="0"/>
                <a:cs typeface="Times New Roman" panose="02020603050405020304" pitchFamily="18" charset="0"/>
              </a:rPr>
              <a:t>Factors affecting nutritional status: </a:t>
            </a:r>
          </a:p>
          <a:p>
            <a:pPr marL="0" algn="just">
              <a:lnSpc>
                <a:spcPct val="150000"/>
              </a:lnSpc>
              <a:spcBef>
                <a:spcPts val="0"/>
              </a:spcBef>
              <a:buNone/>
            </a:pPr>
            <a:r>
              <a:rPr lang="en-US" sz="3200" dirty="0">
                <a:latin typeface="Times New Roman" panose="02020603050405020304" pitchFamily="18" charset="0"/>
                <a:cs typeface="Times New Roman" panose="02020603050405020304" pitchFamily="18" charset="0"/>
              </a:rPr>
              <a:t>The nutritional status of the elderly is not only affected by the age-related changes associated but also by psycho-social, economic, and cultural factors.</a:t>
            </a:r>
            <a:endParaRPr lang="en-US" sz="3200" kern="100" dirty="0">
              <a:latin typeface="Times New Roman" panose="02020603050405020304" pitchFamily="18" charset="0"/>
              <a:ea typeface="Calibri" panose="020F0502020204030204" pitchFamily="34" charset="0"/>
              <a:cs typeface="Times New Roman" panose="02020603050405020304" pitchFamily="18" charset="0"/>
            </a:endParaRPr>
          </a:p>
          <a:p>
            <a:pPr>
              <a:lnSpc>
                <a:spcPct val="115000"/>
              </a:lnSpc>
              <a:spcAft>
                <a:spcPts val="800"/>
              </a:spcAft>
              <a:buNone/>
            </a:pPr>
            <a:endParaRPr lang="en-US" b="1" kern="100" dirty="0">
              <a:latin typeface="Times New Roman" panose="02020603050405020304" pitchFamily="18" charset="0"/>
              <a:ea typeface="Calibri" panose="020F0502020204030204" pitchFamily="34" charset="0"/>
              <a:cs typeface="Times New Roman" panose="02020603050405020304" pitchFamily="18" charset="0"/>
            </a:endParaRPr>
          </a:p>
          <a:p>
            <a:pPr>
              <a:lnSpc>
                <a:spcPct val="115000"/>
              </a:lnSpc>
              <a:spcAft>
                <a:spcPts val="800"/>
              </a:spcAft>
              <a:buNone/>
            </a:pPr>
            <a:endParaRPr lang="en-GB" sz="2000" kern="100" dirty="0">
              <a:latin typeface="Times New Roman" panose="02020603050405020304" pitchFamily="18" charset="0"/>
              <a:ea typeface="Calibri" panose="020F0502020204030204" pitchFamily="34" charset="0"/>
              <a:cs typeface="Times New Roman" panose="02020603050405020304" pitchFamily="18" charset="0"/>
            </a:endParaRPr>
          </a:p>
          <a:p>
            <a:pPr marL="0" indent="0">
              <a:buNone/>
            </a:pPr>
            <a:endParaRPr lang="en-US" dirty="0"/>
          </a:p>
        </p:txBody>
      </p:sp>
      <p:pic>
        <p:nvPicPr>
          <p:cNvPr id="4" name="Content Placeholder 3" descr="A logo of a university&#10;&#10;Description automatically generated">
            <a:extLst>
              <a:ext uri="{FF2B5EF4-FFF2-40B4-BE49-F238E27FC236}">
                <a16:creationId xmlns:a16="http://schemas.microsoft.com/office/drawing/2014/main" id="{4B1EB983-BEA8-61FA-A24B-04F7D4826D2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58986" y="0"/>
            <a:ext cx="2095500" cy="1617785"/>
          </a:xfrm>
          <a:prstGeom prst="rect">
            <a:avLst/>
          </a:prstGeom>
        </p:spPr>
      </p:pic>
    </p:spTree>
    <p:extLst>
      <p:ext uri="{BB962C8B-B14F-4D97-AF65-F5344CB8AC3E}">
        <p14:creationId xmlns:p14="http://schemas.microsoft.com/office/powerpoint/2010/main" val="118247513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AB8732-9429-6A42-3651-1D8F8BB5346D}"/>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5CE2129-74CA-3127-CCA9-91124ABCC203}"/>
              </a:ext>
            </a:extLst>
          </p:cNvPr>
          <p:cNvSpPr>
            <a:spLocks noGrp="1"/>
          </p:cNvSpPr>
          <p:nvPr>
            <p:ph idx="1"/>
          </p:nvPr>
        </p:nvSpPr>
        <p:spPr>
          <a:xfrm>
            <a:off x="0" y="0"/>
            <a:ext cx="12192000" cy="6858000"/>
          </a:xfrm>
        </p:spPr>
        <p:txBody>
          <a:bodyPr>
            <a:normAutofit fontScale="92500" lnSpcReduction="20000"/>
          </a:bodyPr>
          <a:lstStyle/>
          <a:p>
            <a:pPr marL="514350" indent="-742950" algn="just">
              <a:lnSpc>
                <a:spcPct val="170000"/>
              </a:lnSpc>
              <a:spcBef>
                <a:spcPts val="0"/>
              </a:spcBef>
              <a:buAutoNum type="arabicParenR"/>
            </a:pPr>
            <a:r>
              <a:rPr lang="en-US" sz="3800" b="1" i="1" dirty="0">
                <a:latin typeface="Times New Roman" panose="02020603050405020304" pitchFamily="18" charset="0"/>
                <a:cs typeface="Times New Roman" panose="02020603050405020304" pitchFamily="18" charset="0"/>
              </a:rPr>
              <a:t>Age related changes: </a:t>
            </a:r>
          </a:p>
          <a:p>
            <a:pPr marL="0" indent="0" algn="just">
              <a:lnSpc>
                <a:spcPct val="170000"/>
              </a:lnSpc>
              <a:spcBef>
                <a:spcPts val="0"/>
              </a:spcBef>
              <a:buNone/>
            </a:pPr>
            <a:endParaRPr lang="en-US" sz="3800" b="1" i="1" dirty="0">
              <a:latin typeface="Times New Roman" panose="02020603050405020304" pitchFamily="18" charset="0"/>
              <a:cs typeface="Times New Roman" panose="02020603050405020304" pitchFamily="18" charset="0"/>
            </a:endParaRPr>
          </a:p>
          <a:p>
            <a:pPr marL="0" indent="0" algn="just">
              <a:lnSpc>
                <a:spcPct val="170000"/>
              </a:lnSpc>
              <a:spcBef>
                <a:spcPts val="0"/>
              </a:spcBef>
              <a:buNone/>
            </a:pPr>
            <a:endParaRPr lang="en-US" sz="3800" b="1" i="1" dirty="0">
              <a:latin typeface="Times New Roman" panose="02020603050405020304" pitchFamily="18" charset="0"/>
              <a:cs typeface="Times New Roman" panose="02020603050405020304" pitchFamily="18" charset="0"/>
            </a:endParaRPr>
          </a:p>
          <a:p>
            <a:pPr marL="0" indent="0" algn="just">
              <a:lnSpc>
                <a:spcPct val="170000"/>
              </a:lnSpc>
              <a:spcBef>
                <a:spcPts val="0"/>
              </a:spcBef>
              <a:buNone/>
            </a:pPr>
            <a:r>
              <a:rPr lang="en-US" sz="3800" dirty="0">
                <a:latin typeface="Times New Roman" panose="02020603050405020304" pitchFamily="18" charset="0"/>
                <a:cs typeface="Times New Roman" panose="02020603050405020304" pitchFamily="18" charset="0"/>
              </a:rPr>
              <a:t>• Decrease in taste and smell thresholds will lessen interest in food and affect its palatability in older people. </a:t>
            </a:r>
          </a:p>
          <a:p>
            <a:pPr marL="0" indent="0" algn="just">
              <a:lnSpc>
                <a:spcPct val="170000"/>
              </a:lnSpc>
              <a:spcBef>
                <a:spcPts val="0"/>
              </a:spcBef>
              <a:buNone/>
            </a:pPr>
            <a:r>
              <a:rPr lang="en-US" sz="3800" dirty="0">
                <a:latin typeface="Times New Roman" panose="02020603050405020304" pitchFamily="18" charset="0"/>
                <a:cs typeface="Times New Roman" panose="02020603050405020304" pitchFamily="18" charset="0"/>
              </a:rPr>
              <a:t>• Reducing visual acuity and hearing loss lead to diminished enjoyment in eating and food preparation becomes difficult and even hazardous. </a:t>
            </a:r>
          </a:p>
          <a:p>
            <a:pPr>
              <a:lnSpc>
                <a:spcPct val="115000"/>
              </a:lnSpc>
              <a:spcAft>
                <a:spcPts val="800"/>
              </a:spcAft>
            </a:pPr>
            <a:endParaRPr lang="en-US" sz="4000" b="1" kern="100" dirty="0">
              <a:latin typeface="Times New Roman" panose="02020603050405020304" pitchFamily="18" charset="0"/>
              <a:ea typeface="Calibri" panose="020F0502020204030204" pitchFamily="34" charset="0"/>
              <a:cs typeface="Times New Roman" panose="02020603050405020304" pitchFamily="18" charset="0"/>
            </a:endParaRPr>
          </a:p>
          <a:p>
            <a:pPr>
              <a:lnSpc>
                <a:spcPct val="115000"/>
              </a:lnSpc>
              <a:spcAft>
                <a:spcPts val="800"/>
              </a:spcAft>
            </a:pPr>
            <a:endParaRPr lang="en-US" sz="3600" dirty="0">
              <a:latin typeface="Times New Roman" panose="02020603050405020304" pitchFamily="18" charset="0"/>
              <a:cs typeface="Times New Roman" panose="02020603050405020304" pitchFamily="18" charset="0"/>
            </a:endParaRPr>
          </a:p>
          <a:p>
            <a:pPr>
              <a:lnSpc>
                <a:spcPct val="115000"/>
              </a:lnSpc>
              <a:spcAft>
                <a:spcPts val="800"/>
              </a:spcAft>
            </a:pPr>
            <a:endParaRPr lang="en-US" sz="3600" b="1" kern="100" dirty="0">
              <a:latin typeface="Times New Roman" panose="02020603050405020304" pitchFamily="18" charset="0"/>
              <a:ea typeface="Calibri" panose="020F0502020204030204" pitchFamily="34" charset="0"/>
              <a:cs typeface="Times New Roman" panose="02020603050405020304" pitchFamily="18" charset="0"/>
            </a:endParaRPr>
          </a:p>
          <a:p>
            <a:pPr>
              <a:lnSpc>
                <a:spcPct val="115000"/>
              </a:lnSpc>
              <a:spcAft>
                <a:spcPts val="800"/>
              </a:spcAft>
              <a:buNone/>
            </a:pPr>
            <a:endParaRPr lang="en-US" sz="3600" b="1" kern="100" dirty="0">
              <a:latin typeface="Times New Roman" panose="02020603050405020304" pitchFamily="18" charset="0"/>
              <a:ea typeface="Calibri" panose="020F0502020204030204" pitchFamily="34" charset="0"/>
              <a:cs typeface="Times New Roman" panose="02020603050405020304" pitchFamily="18" charset="0"/>
            </a:endParaRPr>
          </a:p>
          <a:p>
            <a:pPr>
              <a:lnSpc>
                <a:spcPct val="115000"/>
              </a:lnSpc>
              <a:spcAft>
                <a:spcPts val="800"/>
              </a:spcAft>
              <a:buNone/>
            </a:pPr>
            <a:endParaRPr lang="en-US" b="1" kern="100" dirty="0">
              <a:latin typeface="Times New Roman" panose="02020603050405020304" pitchFamily="18" charset="0"/>
              <a:ea typeface="Calibri" panose="020F0502020204030204" pitchFamily="34" charset="0"/>
              <a:cs typeface="Times New Roman" panose="02020603050405020304" pitchFamily="18" charset="0"/>
            </a:endParaRPr>
          </a:p>
          <a:p>
            <a:pPr>
              <a:lnSpc>
                <a:spcPct val="115000"/>
              </a:lnSpc>
              <a:spcAft>
                <a:spcPts val="800"/>
              </a:spcAft>
              <a:buNone/>
            </a:pPr>
            <a:endParaRPr lang="en-GB" sz="2000" kern="100" dirty="0">
              <a:latin typeface="Times New Roman" panose="02020603050405020304" pitchFamily="18" charset="0"/>
              <a:ea typeface="Calibri" panose="020F0502020204030204" pitchFamily="34" charset="0"/>
              <a:cs typeface="Times New Roman" panose="02020603050405020304" pitchFamily="18" charset="0"/>
            </a:endParaRPr>
          </a:p>
          <a:p>
            <a:pPr marL="0" indent="0">
              <a:buNone/>
            </a:pPr>
            <a:endParaRPr lang="en-US" dirty="0"/>
          </a:p>
        </p:txBody>
      </p:sp>
      <p:pic>
        <p:nvPicPr>
          <p:cNvPr id="4" name="Content Placeholder 3" descr="A logo of a university&#10;&#10;Description automatically generated">
            <a:extLst>
              <a:ext uri="{FF2B5EF4-FFF2-40B4-BE49-F238E27FC236}">
                <a16:creationId xmlns:a16="http://schemas.microsoft.com/office/drawing/2014/main" id="{0B3ABAFA-76E5-42F9-F645-D201D43F40F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58986" y="0"/>
            <a:ext cx="2095500" cy="1617785"/>
          </a:xfrm>
          <a:prstGeom prst="rect">
            <a:avLst/>
          </a:prstGeom>
        </p:spPr>
      </p:pic>
    </p:spTree>
    <p:extLst>
      <p:ext uri="{BB962C8B-B14F-4D97-AF65-F5344CB8AC3E}">
        <p14:creationId xmlns:p14="http://schemas.microsoft.com/office/powerpoint/2010/main" val="127860259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17E81A4-518D-A446-6266-A75066F903EC}"/>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621D4AE-317D-5948-33DA-59B8FAAD472A}"/>
              </a:ext>
            </a:extLst>
          </p:cNvPr>
          <p:cNvSpPr>
            <a:spLocks noGrp="1"/>
          </p:cNvSpPr>
          <p:nvPr>
            <p:ph idx="1"/>
          </p:nvPr>
        </p:nvSpPr>
        <p:spPr>
          <a:xfrm>
            <a:off x="0" y="0"/>
            <a:ext cx="12192000" cy="6858000"/>
          </a:xfrm>
        </p:spPr>
        <p:txBody>
          <a:bodyPr>
            <a:normAutofit/>
          </a:bodyPr>
          <a:lstStyle/>
          <a:p>
            <a:pPr marL="0" indent="0" algn="just">
              <a:lnSpc>
                <a:spcPct val="170000"/>
              </a:lnSpc>
              <a:spcBef>
                <a:spcPts val="0"/>
              </a:spcBef>
              <a:buNone/>
            </a:pPr>
            <a:endParaRPr lang="en-US" sz="3800" dirty="0">
              <a:latin typeface="Times New Roman" panose="02020603050405020304" pitchFamily="18" charset="0"/>
              <a:cs typeface="Times New Roman" panose="02020603050405020304" pitchFamily="18" charset="0"/>
            </a:endParaRPr>
          </a:p>
          <a:p>
            <a:pPr marL="0" indent="0" algn="just">
              <a:lnSpc>
                <a:spcPct val="170000"/>
              </a:lnSpc>
              <a:spcBef>
                <a:spcPts val="0"/>
              </a:spcBef>
              <a:buNone/>
            </a:pPr>
            <a:endParaRPr lang="en-US" sz="3800" dirty="0">
              <a:latin typeface="Times New Roman" panose="02020603050405020304" pitchFamily="18" charset="0"/>
              <a:cs typeface="Times New Roman" panose="02020603050405020304" pitchFamily="18" charset="0"/>
            </a:endParaRPr>
          </a:p>
          <a:p>
            <a:pPr marL="0" indent="0" algn="just">
              <a:lnSpc>
                <a:spcPct val="160000"/>
              </a:lnSpc>
              <a:spcBef>
                <a:spcPts val="0"/>
              </a:spcBef>
              <a:buNone/>
            </a:pPr>
            <a:r>
              <a:rPr lang="en-US" sz="3200" dirty="0">
                <a:latin typeface="Times New Roman" panose="02020603050405020304" pitchFamily="18" charset="0"/>
                <a:cs typeface="Times New Roman" panose="02020603050405020304" pitchFamily="18" charset="0"/>
              </a:rPr>
              <a:t>• Loss of natural teeth and poorly fitting dentures cause many older people to avoid important food stuff and resort to soft, high caloric foods such as breads and pastries that lack protein, vitamins, minerals and fiber.</a:t>
            </a:r>
          </a:p>
          <a:p>
            <a:pPr marL="0" indent="0" algn="just">
              <a:lnSpc>
                <a:spcPct val="160000"/>
              </a:lnSpc>
              <a:spcBef>
                <a:spcPts val="0"/>
              </a:spcBef>
              <a:buNone/>
            </a:pPr>
            <a:endParaRPr lang="en-US" sz="3200" dirty="0">
              <a:latin typeface="Times New Roman" panose="02020603050405020304" pitchFamily="18" charset="0"/>
              <a:cs typeface="Times New Roman" panose="02020603050405020304" pitchFamily="18" charset="0"/>
            </a:endParaRPr>
          </a:p>
          <a:p>
            <a:pPr marL="0" indent="0" algn="just">
              <a:lnSpc>
                <a:spcPct val="160000"/>
              </a:lnSpc>
              <a:spcBef>
                <a:spcPts val="0"/>
              </a:spcBef>
              <a:buNone/>
            </a:pPr>
            <a:r>
              <a:rPr lang="en-US" sz="3200" dirty="0">
                <a:latin typeface="Times New Roman" panose="02020603050405020304" pitchFamily="18" charset="0"/>
                <a:cs typeface="Times New Roman" panose="02020603050405020304" pitchFamily="18" charset="0"/>
              </a:rPr>
              <a:t>• Decline in gastric output may influence the absorption of certain nutrients including vitamin Bl2, folic acid, and iron. </a:t>
            </a:r>
          </a:p>
          <a:p>
            <a:pPr marL="0" indent="0" algn="just">
              <a:lnSpc>
                <a:spcPct val="170000"/>
              </a:lnSpc>
              <a:spcBef>
                <a:spcPts val="0"/>
              </a:spcBef>
              <a:buNone/>
            </a:pPr>
            <a:endParaRPr lang="en-US" sz="3200" dirty="0">
              <a:latin typeface="Times New Roman" panose="02020603050405020304" pitchFamily="18" charset="0"/>
              <a:cs typeface="Times New Roman" panose="02020603050405020304" pitchFamily="18" charset="0"/>
            </a:endParaRPr>
          </a:p>
          <a:p>
            <a:pPr>
              <a:lnSpc>
                <a:spcPct val="115000"/>
              </a:lnSpc>
              <a:spcAft>
                <a:spcPts val="800"/>
              </a:spcAft>
            </a:pPr>
            <a:endParaRPr lang="en-US" sz="4000" b="1" kern="100" dirty="0">
              <a:latin typeface="Times New Roman" panose="02020603050405020304" pitchFamily="18" charset="0"/>
              <a:ea typeface="Calibri" panose="020F0502020204030204" pitchFamily="34" charset="0"/>
              <a:cs typeface="Times New Roman" panose="02020603050405020304" pitchFamily="18" charset="0"/>
            </a:endParaRPr>
          </a:p>
          <a:p>
            <a:pPr>
              <a:lnSpc>
                <a:spcPct val="115000"/>
              </a:lnSpc>
              <a:spcAft>
                <a:spcPts val="800"/>
              </a:spcAft>
            </a:pPr>
            <a:endParaRPr lang="en-US" sz="3600" dirty="0">
              <a:latin typeface="Times New Roman" panose="02020603050405020304" pitchFamily="18" charset="0"/>
              <a:cs typeface="Times New Roman" panose="02020603050405020304" pitchFamily="18" charset="0"/>
            </a:endParaRPr>
          </a:p>
          <a:p>
            <a:pPr>
              <a:lnSpc>
                <a:spcPct val="115000"/>
              </a:lnSpc>
              <a:spcAft>
                <a:spcPts val="800"/>
              </a:spcAft>
            </a:pPr>
            <a:endParaRPr lang="en-US" sz="3600" b="1" kern="100" dirty="0">
              <a:latin typeface="Times New Roman" panose="02020603050405020304" pitchFamily="18" charset="0"/>
              <a:ea typeface="Calibri" panose="020F0502020204030204" pitchFamily="34" charset="0"/>
              <a:cs typeface="Times New Roman" panose="02020603050405020304" pitchFamily="18" charset="0"/>
            </a:endParaRPr>
          </a:p>
          <a:p>
            <a:pPr>
              <a:lnSpc>
                <a:spcPct val="115000"/>
              </a:lnSpc>
              <a:spcAft>
                <a:spcPts val="800"/>
              </a:spcAft>
              <a:buNone/>
            </a:pPr>
            <a:endParaRPr lang="en-US" sz="3600" b="1" kern="100" dirty="0">
              <a:latin typeface="Times New Roman" panose="02020603050405020304" pitchFamily="18" charset="0"/>
              <a:ea typeface="Calibri" panose="020F0502020204030204" pitchFamily="34" charset="0"/>
              <a:cs typeface="Times New Roman" panose="02020603050405020304" pitchFamily="18" charset="0"/>
            </a:endParaRPr>
          </a:p>
          <a:p>
            <a:pPr>
              <a:lnSpc>
                <a:spcPct val="115000"/>
              </a:lnSpc>
              <a:spcAft>
                <a:spcPts val="800"/>
              </a:spcAft>
              <a:buNone/>
            </a:pPr>
            <a:endParaRPr lang="en-US" b="1" kern="100" dirty="0">
              <a:latin typeface="Times New Roman" panose="02020603050405020304" pitchFamily="18" charset="0"/>
              <a:ea typeface="Calibri" panose="020F0502020204030204" pitchFamily="34" charset="0"/>
              <a:cs typeface="Times New Roman" panose="02020603050405020304" pitchFamily="18" charset="0"/>
            </a:endParaRPr>
          </a:p>
          <a:p>
            <a:pPr>
              <a:lnSpc>
                <a:spcPct val="115000"/>
              </a:lnSpc>
              <a:spcAft>
                <a:spcPts val="800"/>
              </a:spcAft>
              <a:buNone/>
            </a:pPr>
            <a:endParaRPr lang="en-GB" sz="2000" kern="100" dirty="0">
              <a:latin typeface="Times New Roman" panose="02020603050405020304" pitchFamily="18" charset="0"/>
              <a:ea typeface="Calibri" panose="020F0502020204030204" pitchFamily="34" charset="0"/>
              <a:cs typeface="Times New Roman" panose="02020603050405020304" pitchFamily="18" charset="0"/>
            </a:endParaRPr>
          </a:p>
          <a:p>
            <a:pPr marL="0" indent="0">
              <a:buNone/>
            </a:pPr>
            <a:endParaRPr lang="en-US" dirty="0"/>
          </a:p>
        </p:txBody>
      </p:sp>
      <p:pic>
        <p:nvPicPr>
          <p:cNvPr id="4" name="Content Placeholder 3" descr="A logo of a university&#10;&#10;Description automatically generated">
            <a:extLst>
              <a:ext uri="{FF2B5EF4-FFF2-40B4-BE49-F238E27FC236}">
                <a16:creationId xmlns:a16="http://schemas.microsoft.com/office/drawing/2014/main" id="{D06BC324-4B85-40F8-794D-F2D42AD6316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58986" y="0"/>
            <a:ext cx="2095500" cy="1617785"/>
          </a:xfrm>
          <a:prstGeom prst="rect">
            <a:avLst/>
          </a:prstGeom>
        </p:spPr>
      </p:pic>
    </p:spTree>
    <p:extLst>
      <p:ext uri="{BB962C8B-B14F-4D97-AF65-F5344CB8AC3E}">
        <p14:creationId xmlns:p14="http://schemas.microsoft.com/office/powerpoint/2010/main" val="25184349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204C5EC-7449-F701-B613-1C8FA97CFAD7}"/>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649A12C-5B9C-F162-2A9E-BE8735E5742E}"/>
              </a:ext>
            </a:extLst>
          </p:cNvPr>
          <p:cNvSpPr>
            <a:spLocks noGrp="1"/>
          </p:cNvSpPr>
          <p:nvPr>
            <p:ph idx="1"/>
          </p:nvPr>
        </p:nvSpPr>
        <p:spPr>
          <a:xfrm>
            <a:off x="0" y="0"/>
            <a:ext cx="12192000" cy="6858000"/>
          </a:xfrm>
        </p:spPr>
        <p:txBody>
          <a:bodyPr>
            <a:normAutofit fontScale="92500" lnSpcReduction="20000"/>
          </a:bodyPr>
          <a:lstStyle/>
          <a:p>
            <a:pPr marL="0" algn="just">
              <a:lnSpc>
                <a:spcPct val="170000"/>
              </a:lnSpc>
              <a:spcBef>
                <a:spcPts val="0"/>
              </a:spcBef>
              <a:buNone/>
            </a:pPr>
            <a:endParaRPr lang="en-US" sz="3800" dirty="0">
              <a:latin typeface="Times New Roman" panose="02020603050405020304" pitchFamily="18" charset="0"/>
              <a:cs typeface="Times New Roman" panose="02020603050405020304" pitchFamily="18" charset="0"/>
            </a:endParaRPr>
          </a:p>
          <a:p>
            <a:pPr marL="0" algn="just">
              <a:lnSpc>
                <a:spcPct val="170000"/>
              </a:lnSpc>
              <a:spcBef>
                <a:spcPts val="0"/>
              </a:spcBef>
              <a:buNone/>
            </a:pPr>
            <a:endParaRPr lang="en-US" sz="3800" dirty="0">
              <a:latin typeface="Times New Roman" panose="02020603050405020304" pitchFamily="18" charset="0"/>
              <a:cs typeface="Times New Roman" panose="02020603050405020304" pitchFamily="18" charset="0"/>
            </a:endParaRPr>
          </a:p>
          <a:p>
            <a:pPr marL="0" algn="just">
              <a:lnSpc>
                <a:spcPct val="170000"/>
              </a:lnSpc>
              <a:spcBef>
                <a:spcPts val="0"/>
              </a:spcBef>
              <a:buNone/>
            </a:pPr>
            <a:r>
              <a:rPr lang="en-US" sz="3500" dirty="0">
                <a:latin typeface="Times New Roman" panose="02020603050405020304" pitchFamily="18" charset="0"/>
                <a:cs typeface="Times New Roman" panose="02020603050405020304" pitchFamily="18" charset="0"/>
              </a:rPr>
              <a:t>• Food remains in the stomach longer and together with the decrease in the gastric secretions contribute to higher incidence of indigestion and feeling of bloating. </a:t>
            </a:r>
          </a:p>
          <a:p>
            <a:pPr marL="0" algn="just">
              <a:lnSpc>
                <a:spcPct val="170000"/>
              </a:lnSpc>
              <a:spcBef>
                <a:spcPts val="0"/>
              </a:spcBef>
              <a:buNone/>
            </a:pPr>
            <a:endParaRPr lang="en-US" sz="3500" dirty="0">
              <a:latin typeface="Times New Roman" panose="02020603050405020304" pitchFamily="18" charset="0"/>
              <a:cs typeface="Times New Roman" panose="02020603050405020304" pitchFamily="18" charset="0"/>
            </a:endParaRPr>
          </a:p>
          <a:p>
            <a:pPr marL="0" algn="just">
              <a:lnSpc>
                <a:spcPct val="170000"/>
              </a:lnSpc>
              <a:spcBef>
                <a:spcPts val="0"/>
              </a:spcBef>
              <a:buNone/>
            </a:pPr>
            <a:r>
              <a:rPr lang="en-US" sz="3500" dirty="0">
                <a:latin typeface="Times New Roman" panose="02020603050405020304" pitchFamily="18" charset="0"/>
                <a:cs typeface="Times New Roman" panose="02020603050405020304" pitchFamily="18" charset="0"/>
              </a:rPr>
              <a:t>• Decrease basal metabolic rate associated with decreased activity lead to decreased caloric need and less food eaten which has negative impact on the intake of essential nutrients.</a:t>
            </a:r>
            <a:endParaRPr lang="en-US" sz="3500" kern="100" dirty="0">
              <a:latin typeface="Times New Roman" panose="02020603050405020304" pitchFamily="18" charset="0"/>
              <a:ea typeface="Calibri" panose="020F0502020204030204" pitchFamily="34" charset="0"/>
              <a:cs typeface="Times New Roman" panose="02020603050405020304" pitchFamily="18" charset="0"/>
            </a:endParaRPr>
          </a:p>
          <a:p>
            <a:pPr>
              <a:lnSpc>
                <a:spcPct val="115000"/>
              </a:lnSpc>
              <a:spcAft>
                <a:spcPts val="800"/>
              </a:spcAft>
            </a:pPr>
            <a:endParaRPr lang="en-US" sz="4000" b="1" kern="100" dirty="0">
              <a:latin typeface="Times New Roman" panose="02020603050405020304" pitchFamily="18" charset="0"/>
              <a:ea typeface="Calibri" panose="020F0502020204030204" pitchFamily="34" charset="0"/>
              <a:cs typeface="Times New Roman" panose="02020603050405020304" pitchFamily="18" charset="0"/>
            </a:endParaRPr>
          </a:p>
          <a:p>
            <a:pPr>
              <a:lnSpc>
                <a:spcPct val="115000"/>
              </a:lnSpc>
              <a:spcAft>
                <a:spcPts val="800"/>
              </a:spcAft>
            </a:pPr>
            <a:endParaRPr lang="en-US" sz="3600" dirty="0">
              <a:latin typeface="Times New Roman" panose="02020603050405020304" pitchFamily="18" charset="0"/>
              <a:cs typeface="Times New Roman" panose="02020603050405020304" pitchFamily="18" charset="0"/>
            </a:endParaRPr>
          </a:p>
          <a:p>
            <a:pPr>
              <a:lnSpc>
                <a:spcPct val="115000"/>
              </a:lnSpc>
              <a:spcAft>
                <a:spcPts val="800"/>
              </a:spcAft>
            </a:pPr>
            <a:endParaRPr lang="en-US" sz="3600" b="1" kern="100" dirty="0">
              <a:latin typeface="Times New Roman" panose="02020603050405020304" pitchFamily="18" charset="0"/>
              <a:ea typeface="Calibri" panose="020F0502020204030204" pitchFamily="34" charset="0"/>
              <a:cs typeface="Times New Roman" panose="02020603050405020304" pitchFamily="18" charset="0"/>
            </a:endParaRPr>
          </a:p>
          <a:p>
            <a:pPr>
              <a:lnSpc>
                <a:spcPct val="115000"/>
              </a:lnSpc>
              <a:spcAft>
                <a:spcPts val="800"/>
              </a:spcAft>
              <a:buNone/>
            </a:pPr>
            <a:endParaRPr lang="en-US" sz="3600" b="1" kern="100" dirty="0">
              <a:latin typeface="Times New Roman" panose="02020603050405020304" pitchFamily="18" charset="0"/>
              <a:ea typeface="Calibri" panose="020F0502020204030204" pitchFamily="34" charset="0"/>
              <a:cs typeface="Times New Roman" panose="02020603050405020304" pitchFamily="18" charset="0"/>
            </a:endParaRPr>
          </a:p>
          <a:p>
            <a:pPr>
              <a:lnSpc>
                <a:spcPct val="115000"/>
              </a:lnSpc>
              <a:spcAft>
                <a:spcPts val="800"/>
              </a:spcAft>
              <a:buNone/>
            </a:pPr>
            <a:endParaRPr lang="en-US" b="1" kern="100" dirty="0">
              <a:latin typeface="Times New Roman" panose="02020603050405020304" pitchFamily="18" charset="0"/>
              <a:ea typeface="Calibri" panose="020F0502020204030204" pitchFamily="34" charset="0"/>
              <a:cs typeface="Times New Roman" panose="02020603050405020304" pitchFamily="18" charset="0"/>
            </a:endParaRPr>
          </a:p>
          <a:p>
            <a:pPr>
              <a:lnSpc>
                <a:spcPct val="115000"/>
              </a:lnSpc>
              <a:spcAft>
                <a:spcPts val="800"/>
              </a:spcAft>
              <a:buNone/>
            </a:pPr>
            <a:endParaRPr lang="en-GB" sz="2000" kern="100" dirty="0">
              <a:latin typeface="Times New Roman" panose="02020603050405020304" pitchFamily="18" charset="0"/>
              <a:ea typeface="Calibri" panose="020F0502020204030204" pitchFamily="34" charset="0"/>
              <a:cs typeface="Times New Roman" panose="02020603050405020304" pitchFamily="18" charset="0"/>
            </a:endParaRPr>
          </a:p>
          <a:p>
            <a:pPr marL="0" indent="0">
              <a:buNone/>
            </a:pPr>
            <a:endParaRPr lang="en-US" dirty="0"/>
          </a:p>
        </p:txBody>
      </p:sp>
      <p:pic>
        <p:nvPicPr>
          <p:cNvPr id="4" name="Content Placeholder 3" descr="A logo of a university&#10;&#10;Description automatically generated">
            <a:extLst>
              <a:ext uri="{FF2B5EF4-FFF2-40B4-BE49-F238E27FC236}">
                <a16:creationId xmlns:a16="http://schemas.microsoft.com/office/drawing/2014/main" id="{4067B221-6745-26DB-B7A3-F3B97D9ED1E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58986" y="0"/>
            <a:ext cx="2095500" cy="1617785"/>
          </a:xfrm>
          <a:prstGeom prst="rect">
            <a:avLst/>
          </a:prstGeom>
        </p:spPr>
      </p:pic>
    </p:spTree>
    <p:extLst>
      <p:ext uri="{BB962C8B-B14F-4D97-AF65-F5344CB8AC3E}">
        <p14:creationId xmlns:p14="http://schemas.microsoft.com/office/powerpoint/2010/main" val="85991604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E46E4EA-A928-759E-58DC-99D37049E53A}"/>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C77BAE6-805E-8FDF-E4F7-5D55038BFF6F}"/>
              </a:ext>
            </a:extLst>
          </p:cNvPr>
          <p:cNvSpPr>
            <a:spLocks noGrp="1"/>
          </p:cNvSpPr>
          <p:nvPr>
            <p:ph idx="1"/>
          </p:nvPr>
        </p:nvSpPr>
        <p:spPr>
          <a:xfrm>
            <a:off x="0" y="0"/>
            <a:ext cx="12192000" cy="6858000"/>
          </a:xfrm>
        </p:spPr>
        <p:txBody>
          <a:bodyPr>
            <a:normAutofit/>
          </a:bodyPr>
          <a:lstStyle/>
          <a:p>
            <a:pPr marL="0" algn="just">
              <a:lnSpc>
                <a:spcPct val="170000"/>
              </a:lnSpc>
              <a:spcBef>
                <a:spcPts val="0"/>
              </a:spcBef>
              <a:buNone/>
            </a:pPr>
            <a:endParaRPr lang="en-US" b="1" i="1" dirty="0"/>
          </a:p>
          <a:p>
            <a:pPr marL="0" algn="just">
              <a:lnSpc>
                <a:spcPct val="170000"/>
              </a:lnSpc>
              <a:spcBef>
                <a:spcPts val="0"/>
              </a:spcBef>
              <a:buNone/>
            </a:pPr>
            <a:endParaRPr lang="en-US" b="1" i="1" dirty="0"/>
          </a:p>
          <a:p>
            <a:pPr marL="0" algn="just">
              <a:lnSpc>
                <a:spcPct val="150000"/>
              </a:lnSpc>
              <a:spcBef>
                <a:spcPts val="0"/>
              </a:spcBef>
              <a:buNone/>
            </a:pPr>
            <a:r>
              <a:rPr lang="en-US" b="1" i="1" dirty="0">
                <a:latin typeface="Times New Roman" panose="02020603050405020304" pitchFamily="18" charset="0"/>
                <a:cs typeface="Times New Roman" panose="02020603050405020304" pitchFamily="18" charset="0"/>
              </a:rPr>
              <a:t>2) Psycho-social factors: </a:t>
            </a:r>
          </a:p>
          <a:p>
            <a:pPr marL="0" algn="just">
              <a:lnSpc>
                <a:spcPct val="150000"/>
              </a:lnSpc>
              <a:spcBef>
                <a:spcPts val="0"/>
              </a:spcBef>
              <a:buNone/>
            </a:pPr>
            <a:r>
              <a:rPr lang="en-US" dirty="0">
                <a:latin typeface="Times New Roman" panose="02020603050405020304" pitchFamily="18" charset="0"/>
                <a:cs typeface="Times New Roman" panose="02020603050405020304" pitchFamily="18" charset="0"/>
              </a:rPr>
              <a:t>• Depression is common in old age. It is usually accompanying the sense of loss experienced with death of a spouse or founds retirement, change in body appearance, impaired vision and poor physical fitness. Lack of interest in eating and anorexia are the common symptoms of depression, and result in limited food intake. </a:t>
            </a:r>
          </a:p>
          <a:p>
            <a:pPr marL="0" algn="just">
              <a:lnSpc>
                <a:spcPct val="150000"/>
              </a:lnSpc>
              <a:spcBef>
                <a:spcPts val="0"/>
              </a:spcBef>
              <a:buNone/>
            </a:pPr>
            <a:endParaRPr lang="en-US" dirty="0">
              <a:latin typeface="Times New Roman" panose="02020603050405020304" pitchFamily="18" charset="0"/>
              <a:cs typeface="Times New Roman" panose="02020603050405020304" pitchFamily="18" charset="0"/>
            </a:endParaRPr>
          </a:p>
          <a:p>
            <a:pPr marL="0" algn="just">
              <a:lnSpc>
                <a:spcPct val="150000"/>
              </a:lnSpc>
              <a:spcBef>
                <a:spcPts val="0"/>
              </a:spcBef>
              <a:buNone/>
            </a:pPr>
            <a:r>
              <a:rPr lang="en-US" dirty="0">
                <a:latin typeface="Times New Roman" panose="02020603050405020304" pitchFamily="18" charset="0"/>
                <a:cs typeface="Times New Roman" panose="02020603050405020304" pitchFamily="18" charset="0"/>
              </a:rPr>
              <a:t>• Older adults living alone may be deprived of stimulating interaction with others and thus lack incentive to cook and eat meals.</a:t>
            </a:r>
            <a:endParaRPr lang="en-US" sz="3600" kern="100" dirty="0">
              <a:latin typeface="Times New Roman" panose="02020603050405020304" pitchFamily="18" charset="0"/>
              <a:ea typeface="Calibri" panose="020F0502020204030204" pitchFamily="34" charset="0"/>
              <a:cs typeface="Times New Roman" panose="02020603050405020304" pitchFamily="18" charset="0"/>
            </a:endParaRPr>
          </a:p>
          <a:p>
            <a:pPr>
              <a:lnSpc>
                <a:spcPct val="115000"/>
              </a:lnSpc>
              <a:spcAft>
                <a:spcPts val="800"/>
              </a:spcAft>
            </a:pPr>
            <a:endParaRPr lang="en-US" sz="4000" b="1" kern="100" dirty="0">
              <a:latin typeface="Times New Roman" panose="02020603050405020304" pitchFamily="18" charset="0"/>
              <a:ea typeface="Calibri" panose="020F0502020204030204" pitchFamily="34" charset="0"/>
              <a:cs typeface="Times New Roman" panose="02020603050405020304" pitchFamily="18" charset="0"/>
            </a:endParaRPr>
          </a:p>
          <a:p>
            <a:pPr>
              <a:lnSpc>
                <a:spcPct val="115000"/>
              </a:lnSpc>
              <a:spcAft>
                <a:spcPts val="800"/>
              </a:spcAft>
            </a:pPr>
            <a:endParaRPr lang="en-US" sz="3600" dirty="0">
              <a:latin typeface="Times New Roman" panose="02020603050405020304" pitchFamily="18" charset="0"/>
              <a:cs typeface="Times New Roman" panose="02020603050405020304" pitchFamily="18" charset="0"/>
            </a:endParaRPr>
          </a:p>
          <a:p>
            <a:pPr>
              <a:lnSpc>
                <a:spcPct val="115000"/>
              </a:lnSpc>
              <a:spcAft>
                <a:spcPts val="800"/>
              </a:spcAft>
            </a:pPr>
            <a:endParaRPr lang="en-US" sz="3600" b="1" kern="100" dirty="0">
              <a:latin typeface="Times New Roman" panose="02020603050405020304" pitchFamily="18" charset="0"/>
              <a:ea typeface="Calibri" panose="020F0502020204030204" pitchFamily="34" charset="0"/>
              <a:cs typeface="Times New Roman" panose="02020603050405020304" pitchFamily="18" charset="0"/>
            </a:endParaRPr>
          </a:p>
          <a:p>
            <a:pPr>
              <a:lnSpc>
                <a:spcPct val="115000"/>
              </a:lnSpc>
              <a:spcAft>
                <a:spcPts val="800"/>
              </a:spcAft>
              <a:buNone/>
            </a:pPr>
            <a:endParaRPr lang="en-US" sz="3600" b="1" kern="100" dirty="0">
              <a:latin typeface="Times New Roman" panose="02020603050405020304" pitchFamily="18" charset="0"/>
              <a:ea typeface="Calibri" panose="020F0502020204030204" pitchFamily="34" charset="0"/>
              <a:cs typeface="Times New Roman" panose="02020603050405020304" pitchFamily="18" charset="0"/>
            </a:endParaRPr>
          </a:p>
          <a:p>
            <a:pPr>
              <a:lnSpc>
                <a:spcPct val="115000"/>
              </a:lnSpc>
              <a:spcAft>
                <a:spcPts val="800"/>
              </a:spcAft>
              <a:buNone/>
            </a:pPr>
            <a:endParaRPr lang="en-US" b="1" kern="100" dirty="0">
              <a:latin typeface="Times New Roman" panose="02020603050405020304" pitchFamily="18" charset="0"/>
              <a:ea typeface="Calibri" panose="020F0502020204030204" pitchFamily="34" charset="0"/>
              <a:cs typeface="Times New Roman" panose="02020603050405020304" pitchFamily="18" charset="0"/>
            </a:endParaRPr>
          </a:p>
          <a:p>
            <a:pPr>
              <a:lnSpc>
                <a:spcPct val="115000"/>
              </a:lnSpc>
              <a:spcAft>
                <a:spcPts val="800"/>
              </a:spcAft>
              <a:buNone/>
            </a:pPr>
            <a:endParaRPr lang="en-GB" sz="2000" kern="100" dirty="0">
              <a:latin typeface="Times New Roman" panose="02020603050405020304" pitchFamily="18" charset="0"/>
              <a:ea typeface="Calibri" panose="020F0502020204030204" pitchFamily="34" charset="0"/>
              <a:cs typeface="Times New Roman" panose="02020603050405020304" pitchFamily="18" charset="0"/>
            </a:endParaRPr>
          </a:p>
          <a:p>
            <a:pPr marL="0" indent="0">
              <a:buNone/>
            </a:pPr>
            <a:endParaRPr lang="en-US" dirty="0"/>
          </a:p>
        </p:txBody>
      </p:sp>
      <p:pic>
        <p:nvPicPr>
          <p:cNvPr id="4" name="Content Placeholder 3" descr="A logo of a university&#10;&#10;Description automatically generated">
            <a:extLst>
              <a:ext uri="{FF2B5EF4-FFF2-40B4-BE49-F238E27FC236}">
                <a16:creationId xmlns:a16="http://schemas.microsoft.com/office/drawing/2014/main" id="{486B28FA-FC4A-FA90-36E4-460403865DD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58986" y="0"/>
            <a:ext cx="2095500" cy="1617785"/>
          </a:xfrm>
          <a:prstGeom prst="rect">
            <a:avLst/>
          </a:prstGeom>
        </p:spPr>
      </p:pic>
    </p:spTree>
    <p:extLst>
      <p:ext uri="{BB962C8B-B14F-4D97-AF65-F5344CB8AC3E}">
        <p14:creationId xmlns:p14="http://schemas.microsoft.com/office/powerpoint/2010/main" val="185735189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1141</TotalTime>
  <Words>1363</Words>
  <Application>Microsoft Office PowerPoint</Application>
  <PresentationFormat>Widescreen</PresentationFormat>
  <Paragraphs>262</Paragraphs>
  <Slides>28</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28</vt:i4>
      </vt:variant>
    </vt:vector>
  </HeadingPairs>
  <TitlesOfParts>
    <vt:vector size="33" baseType="lpstr">
      <vt:lpstr>Arial</vt:lpstr>
      <vt:lpstr>Calibri</vt:lpstr>
      <vt:lpstr>Calibri Light</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Salih Ahmed</dc:creator>
  <cp:lastModifiedBy>Salih Ahmed</cp:lastModifiedBy>
  <cp:revision>51</cp:revision>
  <dcterms:created xsi:type="dcterms:W3CDTF">2025-09-13T20:38:58Z</dcterms:created>
  <dcterms:modified xsi:type="dcterms:W3CDTF">2025-10-28T16:25:14Z</dcterms:modified>
</cp:coreProperties>
</file>