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24" r:id="rId2"/>
    <p:sldId id="625" r:id="rId3"/>
    <p:sldId id="619" r:id="rId4"/>
    <p:sldId id="615" r:id="rId5"/>
    <p:sldId id="620" r:id="rId6"/>
    <p:sldId id="616" r:id="rId7"/>
    <p:sldId id="627" r:id="rId8"/>
    <p:sldId id="594" r:id="rId9"/>
    <p:sldId id="628" r:id="rId10"/>
    <p:sldId id="629" r:id="rId11"/>
    <p:sldId id="263" r:id="rId12"/>
    <p:sldId id="595" r:id="rId13"/>
    <p:sldId id="596" r:id="rId14"/>
    <p:sldId id="597" r:id="rId15"/>
    <p:sldId id="598" r:id="rId16"/>
    <p:sldId id="599" r:id="rId17"/>
    <p:sldId id="6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6" autoAdjust="0"/>
    <p:restoredTop sz="94660"/>
  </p:normalViewPr>
  <p:slideViewPr>
    <p:cSldViewPr snapToGrid="0">
      <p:cViewPr>
        <p:scale>
          <a:sx n="77" d="100"/>
          <a:sy n="77" d="100"/>
        </p:scale>
        <p:origin x="8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DE99-BCBD-A059-701F-788497B77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4B3F0-321C-0780-EE4C-C57A3A2D1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322B-7B5E-F13F-8BBC-BD9189A8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E254-F38E-7A00-9D3E-5261F1AE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02EB0-FB7D-4E74-8EBE-12E72EDD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4FD8-79A8-758C-4D54-625B4C82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F2C01-64B2-2318-51B4-F4D76D250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E5D2-C0F2-1DA7-0B77-226CA34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8C41-EAD6-3591-B7B6-F3DF2570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98C1-2F0E-D559-813E-611090A0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FE824-4C50-684E-A16E-781F5A9A2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7D59A-5972-FCED-7494-C69C5EB7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7309-6528-720B-ABF5-8CE5E4AB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DA17-6A4F-AB01-CA66-8BC74609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6544-CD2C-724E-07D8-A79A4D5F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B2F0-4873-669A-3E95-2EFB5764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074C5-7B5A-20DD-9C1E-DA36EDFC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C87C-1F2A-5FA8-8857-11A5455D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7ED7-E9E0-5FC1-4C96-31724BBC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1090-0878-30D2-612F-E016BDEE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8110-A733-3B2D-C0E0-38758553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6994F-8F0C-4178-17F8-AD2BEE5DF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D501-8B98-33AF-3722-94D15D7D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2494-E8F0-2F4D-CB94-EEC9B421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6873-A2F0-5F68-4EA0-23AB935D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E943-1C06-DCAD-DFBB-B29A3ABA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8305-7502-C9DD-F9BF-870800375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3A03A-165E-D8F0-A91B-1B1644D7C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AF16-F195-5694-8485-9E942640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0BD6B-C275-5BDB-F671-AB66CE2A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1EA72-FDFF-0CC9-5F93-6A5F9D2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A35D-B5C0-32C9-4B98-CB8519C4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26F8B-44D4-F5D2-424E-CA3B61E0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6278D-B896-96BF-7FF8-A36099B4D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F0A5C-5FE5-6F30-3A5C-45CEA183A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B9062-6EC1-05ED-9C7E-A1FE79654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A4411-AD29-15FC-5CB1-DC4090B1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9B66F-56DD-1D8D-A3AC-331408BB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34E6D-CAEE-E5F6-0886-AB267906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09C6-18B4-236A-3345-714499A5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E7ECB-BF78-E285-5438-CAC36894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9CF7E-B47E-BA13-27CD-68B7DC91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4CC49-4EA5-7C6A-E99F-8EAEFC94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A5C77-4809-D3B6-CBFC-92E4A919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99309-FC9E-C626-9873-E721549D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D2214-790A-C7E7-A87A-9C7A9EC5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A3BC-A257-660D-D552-56D2888E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0734-C04D-63FA-4516-2EBC05BC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42A70-0E7B-5F17-19D1-2356E5AA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F5930-D0B2-FDE3-C00D-56BF642D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FF8F1-86F0-7919-9B94-8E7836AD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CAD70-E26B-BAD2-009E-63484449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8915-BB65-5983-F89F-BBA6B7E7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00B30-5239-C6F3-61BD-7C292A6CD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7C792-7026-9390-150C-41DA74BA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D9B44-DA7E-9918-D469-10097846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B899C-A9C7-5ED4-ADAC-1096FA0F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97BFF-8FF8-F474-EBFB-342E9683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AAFE8-A352-21DE-2AFB-A89B8CE9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2A30E-5A80-CD1B-D697-93E19637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B4F2A-F029-FAFA-033F-CF9727DEA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0AB5B-0545-4A4E-BCD2-3AC0690D77F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16CE-A06A-EE7C-7BC9-CE1C7196D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B046E-9459-3DD7-4359-A57FC47CA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8B9D4-CC24-478F-8248-385BA700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2149-7738-BF9C-FC01-58882384E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27AA0-2F80-240F-A0B8-F9DB0368B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39"/>
          <a:stretch>
            <a:fillRect/>
          </a:stretch>
        </p:blipFill>
        <p:spPr>
          <a:xfrm>
            <a:off x="363794" y="457200"/>
            <a:ext cx="114545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4085EC-305E-0430-11A0-7C09EED9C316}"/>
              </a:ext>
            </a:extLst>
          </p:cNvPr>
          <p:cNvSpPr txBox="1"/>
          <p:nvPr/>
        </p:nvSpPr>
        <p:spPr>
          <a:xfrm>
            <a:off x="412955" y="496809"/>
            <a:ext cx="112087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DNA polymerase can only synthesize DNA in a 5' to 3' direction, the other new strand is put together in short pieces called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Serif,Bold"/>
                <a:ea typeface="+mn-ea"/>
                <a:cs typeface="+mn-cs"/>
              </a:rPr>
              <a:t>Okazaki fragments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Liberation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 The Okazaki fragments each require a primer made of RNA to 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the synthesis.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 The strand with the Okazaki fragments is known as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Serif,Bold"/>
                <a:ea typeface="+mn-ea"/>
                <a:cs typeface="+mn-cs"/>
              </a:rPr>
              <a:t>lagging strand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. As synthesis proceeds, an enzyme removes the RNA primer, which is then replaced with DNA nucleotides,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Liberation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 and the gaps between fragments are sealed by an enzyme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called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Serif,Bold"/>
                <a:ea typeface="+mn-ea"/>
                <a:cs typeface="+mn-cs"/>
              </a:rPr>
              <a:t>DNA ligase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Serif"/>
                <a:ea typeface="+mn-ea"/>
                <a:cs typeface="+mn-cs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93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B138E-AED8-561C-A19B-6EB22116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6" y="822960"/>
            <a:ext cx="9500703" cy="49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1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2" y="248823"/>
            <a:ext cx="11587607" cy="6360354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sv-SE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Termination.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Replication ends when the replication forks meet or when the entire DNA molecule is replicated.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In eukaryotes, special enzymes called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telomerase</a:t>
            </a:r>
            <a:r>
              <a:rPr lang="en-US" sz="3200" dirty="0">
                <a:latin typeface="Candara" panose="020E0502030303020204" pitchFamily="34" charset="0"/>
              </a:rPr>
              <a:t> add repetitive sequences to the ends of chromosomes to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prevent loss of genetic material</a:t>
            </a:r>
            <a:r>
              <a:rPr lang="en-US" sz="3200" dirty="0">
                <a:latin typeface="Candara" panose="020E0502030303020204" pitchFamily="34" charset="0"/>
              </a:rPr>
              <a:t> during replication</a:t>
            </a:r>
            <a:r>
              <a:rPr lang="en-US" sz="3600" b="1" dirty="0">
                <a:latin typeface="Candara" panose="020E0502030303020204" pitchFamily="34" charset="0"/>
              </a:rPr>
              <a:t>.</a:t>
            </a:r>
            <a:endParaRPr lang="en-US" sz="3600" dirty="0">
              <a:latin typeface="Candara" panose="020E050203030302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6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6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3A09F-41BB-4C60-8536-47779BDC0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" t="22015"/>
          <a:stretch/>
        </p:blipFill>
        <p:spPr>
          <a:xfrm>
            <a:off x="7261412" y="4222377"/>
            <a:ext cx="4581527" cy="23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3" y="248823"/>
            <a:ext cx="11632566" cy="6360354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Replication Enzymes</a:t>
            </a:r>
            <a:r>
              <a:rPr lang="en-US" sz="3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900" b="1" dirty="0">
                <a:latin typeface="Candara" panose="020E0502030303020204" pitchFamily="34" charset="0"/>
              </a:rPr>
              <a:t> </a:t>
            </a:r>
            <a:r>
              <a:rPr lang="en-US" sz="3500" dirty="0">
                <a:latin typeface="Candara" panose="020E0502030303020204" pitchFamily="34" charset="0"/>
              </a:rPr>
              <a:t>Helicase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7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900" dirty="0">
                <a:latin typeface="Candara" panose="020E0502030303020204" pitchFamily="34" charset="0"/>
              </a:rPr>
              <a:t> </a:t>
            </a:r>
            <a:r>
              <a:rPr lang="en-US" sz="3500" dirty="0">
                <a:latin typeface="Candara" panose="020E0502030303020204" pitchFamily="34" charset="0"/>
              </a:rPr>
              <a:t>Single-Strand Binding Proteins (SSB)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7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 Primase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7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 DNA Polymerase III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7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 DNA Polymerase 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8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 Telomerase</a:t>
            </a:r>
          </a:p>
          <a:p>
            <a:pPr marL="0" indent="0" algn="just">
              <a:buNone/>
            </a:pP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6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3" y="248823"/>
            <a:ext cx="11632566" cy="6192318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Repair Mechanisms: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Despite the high accuracy of DNA replication, errors can still occur due to damage from environmental factors (e.g., UV radiation, chemicals) or normal cellular processes.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5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500" dirty="0">
                <a:latin typeface="Candara" panose="020E0502030303020204" pitchFamily="34" charset="0"/>
              </a:rPr>
              <a:t>DNA repair mechanisms are crucial for correcting these errors and maintaining genome stability..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3" y="248823"/>
            <a:ext cx="11551185" cy="6360354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DNA Damage: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4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Candara" panose="020E0502030303020204" pitchFamily="34" charset="0"/>
              </a:rPr>
              <a:t> Base mismatches</a:t>
            </a:r>
            <a:endParaRPr lang="en-US" sz="32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Candara" panose="020E0502030303020204" pitchFamily="34" charset="0"/>
              </a:rPr>
              <a:t> Thymine dimers</a:t>
            </a:r>
            <a:endParaRPr lang="en-US" sz="32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8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Candara" panose="020E0502030303020204" pitchFamily="34" charset="0"/>
              </a:rPr>
              <a:t> Strand breaks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1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Candara" panose="020E0502030303020204" pitchFamily="34" charset="0"/>
              </a:rPr>
              <a:t> Crosslinking</a:t>
            </a:r>
            <a:endParaRPr lang="en-US" sz="320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E02C890A-134A-44C2-943D-D54C1900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2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33" y="248823"/>
            <a:ext cx="11632566" cy="6360354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Repair Pathways: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Proofreading Mechanism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Mismatch Repair 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Excision Repair (BER)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Nucleotide Excision Repair (NER)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Double-Strand Break Repair</a:t>
            </a: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9144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Telomere Maintenance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4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prstClr val="black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728EE-3A39-4526-99DA-50B1D9F2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47" y="1279891"/>
            <a:ext cx="5335094" cy="51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5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7" y="397086"/>
            <a:ext cx="9792208" cy="78086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57" y="1255365"/>
            <a:ext cx="11466343" cy="5018435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Griffiths, A. J. F. et al. (2012). Introduction to Genetic Analysis. 11th Edition. W.H. Freeman and Company.</a:t>
            </a:r>
          </a:p>
          <a:p>
            <a:pPr marL="457200" indent="-457200" algn="just">
              <a:buAutoNum type="arabicPeriod"/>
            </a:pP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Klug, W.S., Cummings, M.R., et al. (2019). Concepts of Genetics. 12th Edition. Pearson.</a:t>
            </a:r>
          </a:p>
          <a:p>
            <a:pPr marL="457200" indent="-457200" algn="just">
              <a:buAutoNum type="arabicPeriod"/>
            </a:pP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Hartl, D. L., &amp; Jones, E. W. (2009). Genetics: Analysis of Genes and Genomes. 7th Edition. Jones &amp; Bartlett Learning.</a:t>
            </a:r>
          </a:p>
          <a:p>
            <a:pPr marL="457200" indent="-457200" algn="just">
              <a:buAutoNum type="arabicPeriod"/>
            </a:pP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Snustad, D. P., &amp; Simmons, M. J. (2015). Principles of Genetics. 7th Edition. Wiley.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6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FC83B4-34A9-B352-416D-29960058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94" y="2321068"/>
            <a:ext cx="9307216" cy="4206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7E5C97-5560-571F-1766-7CF5A5245590}"/>
              </a:ext>
            </a:extLst>
          </p:cNvPr>
          <p:cNvSpPr txBox="1"/>
          <p:nvPr/>
        </p:nvSpPr>
        <p:spPr>
          <a:xfrm>
            <a:off x="1425677" y="532951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Replication and Repair Mechanisms: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237744"/>
            <a:ext cx="11738706" cy="63825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Replication and Repair Mechanisms: </a:t>
            </a:r>
          </a:p>
          <a:p>
            <a:pPr marL="0" indent="0" algn="just">
              <a:buNone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Are two essential processes that ensure genetic information is accurately passed on from one cell generation to the next.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DNA replication allows for the faithful copying of genetic material during cell division,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DNA repair mechanisms correct damage that could otherwise lead to mutations.</a:t>
            </a:r>
            <a:endParaRPr lang="en-US" sz="32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it-IT" sz="32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it-IT" sz="19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6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85" y="248823"/>
            <a:ext cx="6657550" cy="6382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3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DNA Replication:</a:t>
            </a:r>
          </a:p>
          <a:p>
            <a:pPr marL="0" indent="0">
              <a:buNone/>
            </a:pPr>
            <a:endParaRPr lang="en-US" sz="800" dirty="0">
              <a:solidFill>
                <a:srgbClr val="0372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process of copying the entire genome before cell division, ensuring that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daughter cell inherits an identical copy of the DNA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process occurs during the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S-phase of the cell cycle in both eukaryotes and prokaryotes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it-IT" sz="32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it-IT" sz="19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2BE1C-5809-4072-A2D3-46946BD2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918" y="204508"/>
            <a:ext cx="4740001" cy="6382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2EEDC-2205-4BA5-8E8C-1A67514C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779" y="182349"/>
            <a:ext cx="104860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85" y="248823"/>
            <a:ext cx="11738706" cy="63825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 of DNA Replication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Semiconservative</a:t>
            </a: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Each new DNA molecule consists of one old strand and one newly synthesized strand.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Bidirectional</a:t>
            </a: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Replication proceeds in both directions from the origin of replication.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32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Accurate</a:t>
            </a:r>
            <a:r>
              <a:rPr lang="en-US" sz="3200" dirty="0"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process is highly regulated, and multiple proofreading mechanisms ensure that errors are corrected.</a:t>
            </a:r>
            <a:endParaRPr lang="it-IT" sz="32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it-IT" sz="19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6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85" y="248823"/>
            <a:ext cx="11738706" cy="6382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rgbClr val="03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Stages of DNA Replication</a:t>
            </a:r>
            <a:r>
              <a:rPr lang="en-US" sz="3200" dirty="0">
                <a:solidFill>
                  <a:srgbClr val="03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: </a:t>
            </a:r>
          </a:p>
          <a:p>
            <a:pPr marL="0" indent="0">
              <a:buNone/>
            </a:pPr>
            <a:endParaRPr lang="en-US" sz="800" dirty="0">
              <a:solidFill>
                <a:srgbClr val="0372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Initiation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Replication begins at specific sequences called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origins of replication</a:t>
            </a:r>
            <a:r>
              <a:rPr lang="en-US" sz="3200" dirty="0">
                <a:solidFill>
                  <a:srgbClr val="00000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it-IT" sz="32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it-IT" sz="1900" dirty="0">
              <a:solidFill>
                <a:srgbClr val="00000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6" y="226665"/>
            <a:ext cx="1047750" cy="1028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5EC46A-9878-48A7-BE42-50DB2AC0C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" t="25817" r="53001" b="19380"/>
          <a:stretch/>
        </p:blipFill>
        <p:spPr>
          <a:xfrm>
            <a:off x="6324060" y="2850776"/>
            <a:ext cx="5600255" cy="37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7085B-6409-65EF-3D1C-277317CF1089}"/>
              </a:ext>
            </a:extLst>
          </p:cNvPr>
          <p:cNvSpPr txBox="1"/>
          <p:nvPr/>
        </p:nvSpPr>
        <p:spPr>
          <a:xfrm>
            <a:off x="373625" y="615303"/>
            <a:ext cx="107859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Certain proteins bind to the origin of replication while an enzyme called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unwinds and opens up the DNA helix.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 DNA opens up, Y-shaped structures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called replication forks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formed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replication forks are formed at the origin of replication, and these get extended in both directions as replication proceeds.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There are multiple origins of replication on the eukaryotic chromosome, such that replication can occur simultaneously from several places in the genome.</a:t>
            </a:r>
          </a:p>
        </p:txBody>
      </p:sp>
    </p:spTree>
    <p:extLst>
      <p:ext uri="{BB962C8B-B14F-4D97-AF65-F5344CB8AC3E}">
        <p14:creationId xmlns:p14="http://schemas.microsoft.com/office/powerpoint/2010/main" val="177147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54" y="248823"/>
            <a:ext cx="11632566" cy="6192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ndara" panose="020E0502030303020204" pitchFamily="34" charset="0"/>
              </a:rPr>
              <a:t>2. Elongation:</a:t>
            </a:r>
          </a:p>
          <a:p>
            <a:pPr marL="0" indent="0">
              <a:buNone/>
            </a:pPr>
            <a:endParaRPr lang="en-US" sz="3200" b="1" dirty="0">
              <a:latin typeface="Candara" panose="020E05020303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ndara" panose="020E0502030303020204" pitchFamily="34" charset="0"/>
              </a:rPr>
              <a:t>The enzyme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helicase </a:t>
            </a:r>
            <a:r>
              <a:rPr lang="en-US" sz="3200" dirty="0">
                <a:latin typeface="Candara" panose="020E0502030303020204" pitchFamily="34" charset="0"/>
              </a:rPr>
              <a:t>unwinds the DNA double helix, creating the replication fork.</a:t>
            </a:r>
          </a:p>
          <a:p>
            <a:pPr marL="0" indent="0">
              <a:buNone/>
            </a:pPr>
            <a:endParaRPr lang="en-US" sz="1400" b="1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70" y="248823"/>
            <a:ext cx="1047750" cy="102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1E42F-9C5B-47A7-BED7-67ACA739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46" y="3332577"/>
            <a:ext cx="708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F601-3B77-66EB-3AED-F0C11CC3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91B5-73F0-D56E-1522-8676A563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65239"/>
            <a:ext cx="10950677" cy="531172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elongation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 enzyme called DNA polymerase adds DNA nucleotides to the 3' end of the template.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DNA polymerase can only add new nucleotides at the end of a backbone, a primer sequence, which provides this starting point, is added with complementary RNA nucleotides.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primer is removed later, and the nucleotides are replaced with DNA nucleotides.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strand, which is complementary to the parental DNA strand, is synthesized continuously toward the replication fork so the polymerase can add nucleotides in this direction.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continuously synthesized strand is known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leading strand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48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767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Candara</vt:lpstr>
      <vt:lpstr>LiberationSerif</vt:lpstr>
      <vt:lpstr>LiberationSerif,Bold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Galawezh Obed</dc:creator>
  <cp:lastModifiedBy>Galawezh Obed</cp:lastModifiedBy>
  <cp:revision>29</cp:revision>
  <dcterms:created xsi:type="dcterms:W3CDTF">2025-11-03T19:11:20Z</dcterms:created>
  <dcterms:modified xsi:type="dcterms:W3CDTF">2025-11-05T06:07:07Z</dcterms:modified>
</cp:coreProperties>
</file>