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0" r:id="rId2"/>
    <p:sldId id="261" r:id="rId3"/>
    <p:sldId id="259" r:id="rId4"/>
    <p:sldId id="262" r:id="rId5"/>
    <p:sldId id="263" r:id="rId6"/>
    <p:sldId id="264" r:id="rId7"/>
    <p:sldId id="265" r:id="rId8"/>
    <p:sldId id="266" r:id="rId9"/>
    <p:sldId id="267" r:id="rId10"/>
    <p:sldId id="26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5EA2"/>
    <a:srgbClr val="852151"/>
    <a:srgbClr val="CC0099"/>
    <a:srgbClr val="F3E6F4"/>
    <a:srgbClr val="7F2766"/>
    <a:srgbClr val="F0EAEB"/>
    <a:srgbClr val="F0EAED"/>
    <a:srgbClr val="F1E8F2"/>
    <a:srgbClr val="B898A6"/>
    <a:srgbClr val="EFEB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60"/>
  </p:normalViewPr>
  <p:slideViewPr>
    <p:cSldViewPr snapToGrid="0">
      <p:cViewPr varScale="1">
        <p:scale>
          <a:sx n="65" d="100"/>
          <a:sy n="65" d="100"/>
        </p:scale>
        <p:origin x="9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F74A9B-D49F-4646-8C42-D35EF162FC3E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8D722B-D0A6-4157-9331-6AE218AD1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70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8D722B-D0A6-4157-9331-6AE218AD183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05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1BEB9E-6A88-AA71-5257-34C90BE0D7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1F0878-B70C-F9E5-137C-93062F62DC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480B04-C4C6-6524-6CB6-ACAC5D751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9EE25-EEDC-4030-BE2E-7D1DCD1836BE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92EECB-4433-D4C2-5B28-F8D7D8552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2A5D7E-3E26-FA9A-6AC9-F4F60E3E2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1BEA9-2997-4956-A14F-58273F9FF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556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4278C-F956-7294-1D59-34EDF3F67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038D71-DA81-FAF8-9335-CFF212DBFD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D6A2C3-0BA9-D221-1D3B-8DE7F37A2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9EE25-EEDC-4030-BE2E-7D1DCD1836BE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D17600-B400-489F-F94C-A32A43179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171372-770B-64C6-FCE4-703C3E343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1BEA9-2997-4956-A14F-58273F9FF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402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4662C35-CFED-D610-B88F-373D630371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7C1F50-1A90-469E-AC3C-86E66402B6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771960-81CD-114F-C9B5-D16E42564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9EE25-EEDC-4030-BE2E-7D1DCD1836BE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6CB0A6-C313-BF2B-1FB9-335999E1F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DEB347-73D8-38CC-A548-68BA1024E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1BEA9-2997-4956-A14F-58273F9FF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57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57FCE-2A23-38AC-95A0-3705A02ED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6867DA-2961-0739-8D70-5EBC9435F3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196E78-DCD1-1D60-066B-76923C051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9EE25-EEDC-4030-BE2E-7D1DCD1836BE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E8DE4C-A3C4-9C69-35AC-1C122ECBB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DD153E-0B51-AA91-DA2E-A67375715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1BEA9-2997-4956-A14F-58273F9FF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354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BA04E-7D30-2174-9BAF-1CD503206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01851F-369E-FAA0-224F-E085F0A753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FD2C6F-47D9-4851-6E5A-C0D5AF16B1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9EE25-EEDC-4030-BE2E-7D1DCD1836BE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5BB198-B5B2-F3D6-5A3F-7575BDCDC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34615B-A59B-21D3-4614-0F215D28B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1BEA9-2997-4956-A14F-58273F9FF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749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6F180-5171-1ED4-6C8C-268E64BB5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442959-900A-BE60-89CD-0288284192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E1B732-4E97-BDCF-6AA6-711ABBDE72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FA70A9-BB3A-3D14-8D6D-A6053903D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9EE25-EEDC-4030-BE2E-7D1DCD1836BE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A914AB-AC38-5219-28CA-C5B5CE21D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7EF3C1-8F2A-8D61-F87C-538ECCB46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1BEA9-2997-4956-A14F-58273F9FF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68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3A406-34A3-F010-B924-0550FD8F6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97F190-A1BE-C5D7-FBAD-432080069B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DDAA57-CCDC-4FEC-C0C5-E81D1A9D56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9BB932-B297-1B8E-BC3E-8FE9CFFA3A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4D257A5-3EC9-E2AC-0AC9-E3781F76AB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AE9C2F8-416F-41B6-6724-B824E97DE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9EE25-EEDC-4030-BE2E-7D1DCD1836BE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E38892-39E8-D924-E786-27D26C415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86876A-A044-4F98-D97A-DB874D94B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1BEA9-2997-4956-A14F-58273F9FF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113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808CA-8C61-C071-4C52-D0D73E42F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21B7C2-1002-440E-53B3-891B78DD5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9EE25-EEDC-4030-BE2E-7D1DCD1836BE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E1C78F-6B9B-0919-BB5C-A840ED8B6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A0EFE0-6F78-316F-6E8D-B0BB430E2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1BEA9-2997-4956-A14F-58273F9FF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906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A077F17-E33B-B33F-7FBC-4425CD0A7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9EE25-EEDC-4030-BE2E-7D1DCD1836BE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F4CDE5-8CBB-D837-7F18-63052458D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086A57-77DE-CDF9-3B7C-9FFBF9EBE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1BEA9-2997-4956-A14F-58273F9FF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620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F6F6D-AF04-13B3-D386-F3752F458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980220-AE17-8AB8-5DAF-9DEA218FD1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76E799-BC6F-6A33-431B-81954FC4D9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44AAA6-E02E-7D5B-F9ED-C1052E2E8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9EE25-EEDC-4030-BE2E-7D1DCD1836BE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D235C7-90C2-6185-E147-73B2979A4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CD4FC0-0E8E-612C-3C83-993CECC84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1BEA9-2997-4956-A14F-58273F9FF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142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FAA80-42A2-1FF9-BC3D-5FA78AB56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2C17188-7E76-41E3-7DEA-743295795F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879FF8-470B-DD11-7077-776360A8EB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F4FC00-DD57-21D9-60CD-19D6F55C8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9EE25-EEDC-4030-BE2E-7D1DCD1836BE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BF2425-1EC7-4C9F-AEC5-317DA9B82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7FCFBF-D49F-6B8A-4490-1C369CF7E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1BEA9-2997-4956-A14F-58273F9FF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353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026E247-42D4-98F8-0BC0-A1717CCD7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9F741A-F3F8-6734-5C14-97885A6319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B3A23B-21DD-7EEE-BF49-E550B7A8D5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39EE25-EEDC-4030-BE2E-7D1DCD1836BE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C64A4-FD4C-1E68-12EB-9202AF90FD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688F66-23FD-D53F-409E-E97A487411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1BEA9-2997-4956-A14F-58273F9FF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287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g"/><Relationship Id="rId9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1.jpg"/><Relationship Id="rId7" Type="http://schemas.openxmlformats.org/officeDocument/2006/relationships/image" Target="../media/image5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1.jpg"/><Relationship Id="rId7" Type="http://schemas.openxmlformats.org/officeDocument/2006/relationships/image" Target="../media/image5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image" Target="../media/image1.jpg"/><Relationship Id="rId7" Type="http://schemas.openxmlformats.org/officeDocument/2006/relationships/image" Target="../media/image5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jpg"/><Relationship Id="rId7" Type="http://schemas.openxmlformats.org/officeDocument/2006/relationships/image" Target="../media/image5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11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3E42A89-3325-068F-D80C-FD710EB488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25">
            <a:extLst>
              <a:ext uri="{FF2B5EF4-FFF2-40B4-BE49-F238E27FC236}">
                <a16:creationId xmlns:a16="http://schemas.microsoft.com/office/drawing/2014/main" id="{AB916404-5DA0-31A7-9B5C-9284AA5986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8616" y="1564962"/>
            <a:ext cx="9144000" cy="1517498"/>
          </a:xfrm>
        </p:spPr>
        <p:txBody>
          <a:bodyPr>
            <a:normAutofit/>
          </a:bodyPr>
          <a:lstStyle/>
          <a:p>
            <a:r>
              <a:rPr lang="en-US" sz="6600" b="1" dirty="0">
                <a:solidFill>
                  <a:srgbClr val="7F2766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Academic English</a:t>
            </a:r>
          </a:p>
        </p:txBody>
      </p:sp>
      <p:sp>
        <p:nvSpPr>
          <p:cNvPr id="27" name="Subtitle 26">
            <a:extLst>
              <a:ext uri="{FF2B5EF4-FFF2-40B4-BE49-F238E27FC236}">
                <a16:creationId xmlns:a16="http://schemas.microsoft.com/office/drawing/2014/main" id="{ED9645B5-2985-6A6B-F3AC-129589FA2C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78616" y="3148727"/>
            <a:ext cx="9144000" cy="2619257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CC0099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Ms. Zainab Hassan</a:t>
            </a:r>
          </a:p>
          <a:p>
            <a:pPr>
              <a:lnSpc>
                <a:spcPct val="150000"/>
              </a:lnSpc>
            </a:pPr>
            <a:r>
              <a:rPr lang="en-US" u="sng" dirty="0">
                <a:solidFill>
                  <a:schemeClr val="accent6">
                    <a:lumMod val="7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zainab.hassan@tiu.edu.iq</a:t>
            </a:r>
          </a:p>
          <a:p>
            <a:pPr>
              <a:lnSpc>
                <a:spcPct val="150000"/>
              </a:lnSpc>
            </a:pP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Msc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 English Language &amp; Applied Linguistics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Fall Semester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2025-2026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942A3EC-FCB2-16E5-057C-76CB032B9F2A}"/>
              </a:ext>
            </a:extLst>
          </p:cNvPr>
          <p:cNvSpPr txBox="1"/>
          <p:nvPr/>
        </p:nvSpPr>
        <p:spPr>
          <a:xfrm>
            <a:off x="0" y="5908404"/>
            <a:ext cx="12192000" cy="949596"/>
          </a:xfrm>
          <a:prstGeom prst="rect">
            <a:avLst/>
          </a:prstGeom>
          <a:solidFill>
            <a:srgbClr val="F0EAEB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5DDAE16-E4C0-3AAE-D77E-E09BA343761C}"/>
              </a:ext>
            </a:extLst>
          </p:cNvPr>
          <p:cNvGrpSpPr/>
          <p:nvPr/>
        </p:nvGrpSpPr>
        <p:grpSpPr>
          <a:xfrm>
            <a:off x="0" y="5908403"/>
            <a:ext cx="12192000" cy="903319"/>
            <a:chOff x="0" y="5908403"/>
            <a:chExt cx="12192000" cy="903319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659ACC57-3FBC-718A-7A74-149C40569904}"/>
                </a:ext>
              </a:extLst>
            </p:cNvPr>
            <p:cNvGrpSpPr/>
            <p:nvPr/>
          </p:nvGrpSpPr>
          <p:grpSpPr>
            <a:xfrm>
              <a:off x="6320902" y="5974671"/>
              <a:ext cx="5723522" cy="837051"/>
              <a:chOff x="7003779" y="6003853"/>
              <a:chExt cx="5100802" cy="807869"/>
            </a:xfrm>
          </p:grpSpPr>
          <p:pic>
            <p:nvPicPr>
              <p:cNvPr id="46" name="Picture 45">
                <a:extLst>
                  <a:ext uri="{FF2B5EF4-FFF2-40B4-BE49-F238E27FC236}">
                    <a16:creationId xmlns:a16="http://schemas.microsoft.com/office/drawing/2014/main" id="{F26C8A8B-842D-D002-EF5A-C53BD9802E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096" r="4560"/>
              <a:stretch>
                <a:fillRect/>
              </a:stretch>
            </p:blipFill>
            <p:spPr>
              <a:xfrm>
                <a:off x="8498399" y="6022181"/>
                <a:ext cx="984985" cy="723530"/>
              </a:xfrm>
              <a:prstGeom prst="rect">
                <a:avLst/>
              </a:prstGeom>
              <a:ln w="3175">
                <a:solidFill>
                  <a:srgbClr val="F0EAED"/>
                </a:solidFill>
              </a:ln>
            </p:spPr>
          </p:pic>
          <p:pic>
            <p:nvPicPr>
              <p:cNvPr id="47" name="Picture 46">
                <a:extLst>
                  <a:ext uri="{FF2B5EF4-FFF2-40B4-BE49-F238E27FC236}">
                    <a16:creationId xmlns:a16="http://schemas.microsoft.com/office/drawing/2014/main" id="{D14BE1A0-C598-F170-32BF-2D8979FA859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817" t="22563" r="14799" b="36822"/>
              <a:stretch>
                <a:fillRect/>
              </a:stretch>
            </p:blipFill>
            <p:spPr>
              <a:xfrm>
                <a:off x="9548787" y="6168139"/>
                <a:ext cx="1310629" cy="399768"/>
              </a:xfrm>
              <a:prstGeom prst="rect">
                <a:avLst/>
              </a:prstGeom>
              <a:ln w="3175">
                <a:solidFill>
                  <a:srgbClr val="F0EAED"/>
                </a:solidFill>
              </a:ln>
            </p:spPr>
          </p:pic>
          <p:pic>
            <p:nvPicPr>
              <p:cNvPr id="48" name="Picture 47">
                <a:extLst>
                  <a:ext uri="{FF2B5EF4-FFF2-40B4-BE49-F238E27FC236}">
                    <a16:creationId xmlns:a16="http://schemas.microsoft.com/office/drawing/2014/main" id="{4B091BD5-95DF-158C-24EE-27C73E4C42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59416" y="6064458"/>
                <a:ext cx="1245165" cy="656405"/>
              </a:xfrm>
              <a:prstGeom prst="rect">
                <a:avLst/>
              </a:prstGeom>
              <a:ln w="3175">
                <a:solidFill>
                  <a:srgbClr val="F0EAED"/>
                </a:solidFill>
              </a:ln>
            </p:spPr>
          </p:pic>
          <p:pic>
            <p:nvPicPr>
              <p:cNvPr id="49" name="Picture 48">
                <a:extLst>
                  <a:ext uri="{FF2B5EF4-FFF2-40B4-BE49-F238E27FC236}">
                    <a16:creationId xmlns:a16="http://schemas.microsoft.com/office/drawing/2014/main" id="{8AE91289-D525-DBFB-5993-E06262AB7C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03779" y="6047030"/>
                <a:ext cx="656728" cy="673833"/>
              </a:xfrm>
              <a:prstGeom prst="rect">
                <a:avLst/>
              </a:prstGeom>
              <a:ln w="3175">
                <a:solidFill>
                  <a:srgbClr val="F0EAED"/>
                </a:solidFill>
              </a:ln>
            </p:spPr>
          </p:pic>
          <p:pic>
            <p:nvPicPr>
              <p:cNvPr id="50" name="Picture 49">
                <a:extLst>
                  <a:ext uri="{FF2B5EF4-FFF2-40B4-BE49-F238E27FC236}">
                    <a16:creationId xmlns:a16="http://schemas.microsoft.com/office/drawing/2014/main" id="{736943CE-3FFD-A9A0-563A-8329B30B6DA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9280" t="18990" r="29486" b="23782"/>
              <a:stretch>
                <a:fillRect/>
              </a:stretch>
            </p:blipFill>
            <p:spPr>
              <a:xfrm>
                <a:off x="7704882" y="6003853"/>
                <a:ext cx="728115" cy="807869"/>
              </a:xfrm>
              <a:prstGeom prst="rect">
                <a:avLst/>
              </a:prstGeom>
            </p:spPr>
          </p:pic>
        </p:grp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0E5A2E3F-F8B2-F6AF-57AD-5BE8C9FF66DF}"/>
                </a:ext>
              </a:extLst>
            </p:cNvPr>
            <p:cNvCxnSpPr/>
            <p:nvPr/>
          </p:nvCxnSpPr>
          <p:spPr>
            <a:xfrm>
              <a:off x="0" y="5908403"/>
              <a:ext cx="12192000" cy="0"/>
            </a:xfrm>
            <a:prstGeom prst="line">
              <a:avLst/>
            </a:prstGeom>
            <a:ln w="28575">
              <a:solidFill>
                <a:srgbClr val="85215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TextBox 64">
            <a:extLst>
              <a:ext uri="{FF2B5EF4-FFF2-40B4-BE49-F238E27FC236}">
                <a16:creationId xmlns:a16="http://schemas.microsoft.com/office/drawing/2014/main" id="{1B605302-976B-66A1-6C6A-39181D7577BD}"/>
              </a:ext>
            </a:extLst>
          </p:cNvPr>
          <p:cNvSpPr txBox="1"/>
          <p:nvPr/>
        </p:nvSpPr>
        <p:spPr>
          <a:xfrm>
            <a:off x="0" y="0"/>
            <a:ext cx="12192000" cy="1266060"/>
          </a:xfrm>
          <a:prstGeom prst="rect">
            <a:avLst/>
          </a:prstGeom>
          <a:solidFill>
            <a:srgbClr val="F0EAEB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4882E082-9F27-6FF1-14F2-6B808196DA97}"/>
              </a:ext>
            </a:extLst>
          </p:cNvPr>
          <p:cNvGrpSpPr/>
          <p:nvPr/>
        </p:nvGrpSpPr>
        <p:grpSpPr>
          <a:xfrm>
            <a:off x="0" y="-127513"/>
            <a:ext cx="12192000" cy="1517499"/>
            <a:chOff x="0" y="-127513"/>
            <a:chExt cx="12192000" cy="1517499"/>
          </a:xfrm>
        </p:grpSpPr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0D692EDA-EF7A-905D-E529-095CAE345453}"/>
                </a:ext>
              </a:extLst>
            </p:cNvPr>
            <p:cNvGrpSpPr/>
            <p:nvPr/>
          </p:nvGrpSpPr>
          <p:grpSpPr>
            <a:xfrm>
              <a:off x="0" y="-127513"/>
              <a:ext cx="5962650" cy="1517499"/>
              <a:chOff x="0" y="-127513"/>
              <a:chExt cx="5962650" cy="1517499"/>
            </a:xfrm>
          </p:grpSpPr>
          <p:pic>
            <p:nvPicPr>
              <p:cNvPr id="69" name="Picture 68">
                <a:extLst>
                  <a:ext uri="{FF2B5EF4-FFF2-40B4-BE49-F238E27FC236}">
                    <a16:creationId xmlns:a16="http://schemas.microsoft.com/office/drawing/2014/main" id="{65C6758B-0F1E-A6D0-772E-887AE52B01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-127513"/>
                <a:ext cx="1685925" cy="1517499"/>
              </a:xfrm>
              <a:prstGeom prst="rect">
                <a:avLst/>
              </a:prstGeom>
            </p:spPr>
          </p:pic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F2CCD70F-1109-FE09-9686-98759EC36853}"/>
                  </a:ext>
                </a:extLst>
              </p:cNvPr>
              <p:cNvSpPr txBox="1"/>
              <p:nvPr/>
            </p:nvSpPr>
            <p:spPr>
              <a:xfrm>
                <a:off x="1478616" y="308070"/>
                <a:ext cx="448403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>
                    <a:solidFill>
                      <a:srgbClr val="852151"/>
                    </a:solidFill>
                    <a:latin typeface="ADLaM Display" panose="02010000000000000000" pitchFamily="2" charset="0"/>
                    <a:ea typeface="ADLaM Display" panose="02010000000000000000" pitchFamily="2" charset="0"/>
                    <a:cs typeface="ADLaM Display" panose="02010000000000000000" pitchFamily="2" charset="0"/>
                  </a:rPr>
                  <a:t>Tishk International University</a:t>
                </a:r>
              </a:p>
              <a:p>
                <a:r>
                  <a:rPr lang="en-US" sz="1200" dirty="0">
                    <a:solidFill>
                      <a:srgbClr val="852151"/>
                    </a:solidFill>
                    <a:latin typeface="ADLaM Display" panose="02010000000000000000" pitchFamily="2" charset="0"/>
                    <a:ea typeface="ADLaM Display" panose="02010000000000000000" pitchFamily="2" charset="0"/>
                    <a:cs typeface="ADLaM Display" panose="02010000000000000000" pitchFamily="2" charset="0"/>
                  </a:rPr>
                  <a:t>Faculty of Administrative Sciences and Economics</a:t>
                </a:r>
              </a:p>
              <a:p>
                <a:r>
                  <a:rPr lang="en-US" sz="1200" dirty="0">
                    <a:solidFill>
                      <a:srgbClr val="852151"/>
                    </a:solidFill>
                    <a:latin typeface="ADLaM Display" panose="02010000000000000000" pitchFamily="2" charset="0"/>
                    <a:ea typeface="ADLaM Display" panose="02010000000000000000" pitchFamily="2" charset="0"/>
                    <a:cs typeface="ADLaM Display" panose="02010000000000000000" pitchFamily="2" charset="0"/>
                  </a:rPr>
                  <a:t>Business and Management Department</a:t>
                </a:r>
              </a:p>
            </p:txBody>
          </p:sp>
        </p:grp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F48D4D13-F8DD-51DE-54B3-15AA3CC53E03}"/>
                </a:ext>
              </a:extLst>
            </p:cNvPr>
            <p:cNvCxnSpPr/>
            <p:nvPr/>
          </p:nvCxnSpPr>
          <p:spPr>
            <a:xfrm>
              <a:off x="0" y="1273698"/>
              <a:ext cx="12192000" cy="0"/>
            </a:xfrm>
            <a:prstGeom prst="line">
              <a:avLst/>
            </a:prstGeom>
            <a:ln w="28575">
              <a:solidFill>
                <a:srgbClr val="85215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632321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021FEB-7EC5-B6D4-C3BF-31D6447597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382B188-D414-DF18-D27F-D658A22277D1}"/>
              </a:ext>
            </a:extLst>
          </p:cNvPr>
          <p:cNvSpPr/>
          <p:nvPr/>
        </p:nvSpPr>
        <p:spPr>
          <a:xfrm>
            <a:off x="0" y="5996619"/>
            <a:ext cx="12192000" cy="861381"/>
          </a:xfrm>
          <a:prstGeom prst="rect">
            <a:avLst/>
          </a:prstGeom>
          <a:solidFill>
            <a:srgbClr val="F0EAEB"/>
          </a:solidFill>
          <a:ln w="3175">
            <a:solidFill>
              <a:srgbClr val="F0EAED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1BC071C-F46D-D8E6-673B-16879BFA8B02}"/>
              </a:ext>
            </a:extLst>
          </p:cNvPr>
          <p:cNvCxnSpPr/>
          <p:nvPr/>
        </p:nvCxnSpPr>
        <p:spPr>
          <a:xfrm>
            <a:off x="0" y="5996619"/>
            <a:ext cx="12192000" cy="0"/>
          </a:xfrm>
          <a:prstGeom prst="line">
            <a:avLst/>
          </a:prstGeom>
          <a:ln w="28575">
            <a:solidFill>
              <a:srgbClr val="8521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75A2B675-073A-4F19-4C17-37150A93D2BC}"/>
              </a:ext>
            </a:extLst>
          </p:cNvPr>
          <p:cNvGrpSpPr/>
          <p:nvPr/>
        </p:nvGrpSpPr>
        <p:grpSpPr>
          <a:xfrm>
            <a:off x="91747" y="5943219"/>
            <a:ext cx="12012834" cy="955124"/>
            <a:chOff x="91747" y="5943219"/>
            <a:chExt cx="12012834" cy="955124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49748D1-A49B-A4AE-272C-E18D9B8B112E}"/>
                </a:ext>
              </a:extLst>
            </p:cNvPr>
            <p:cNvGrpSpPr/>
            <p:nvPr/>
          </p:nvGrpSpPr>
          <p:grpSpPr>
            <a:xfrm>
              <a:off x="91747" y="5943219"/>
              <a:ext cx="12012834" cy="955124"/>
              <a:chOff x="91747" y="5943219"/>
              <a:chExt cx="12012834" cy="955124"/>
            </a:xfrm>
          </p:grpSpPr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B4663CD2-3B71-4637-EC42-73BB3AB351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747" y="5943219"/>
                <a:ext cx="1028579" cy="955124"/>
              </a:xfrm>
              <a:prstGeom prst="rect">
                <a:avLst/>
              </a:prstGeom>
              <a:ln w="3175">
                <a:solidFill>
                  <a:srgbClr val="F0EAED"/>
                </a:solidFill>
              </a:ln>
            </p:spPr>
          </p:pic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F36E807-3504-8B3D-63A2-E48CC1DCF49A}"/>
                  </a:ext>
                </a:extLst>
              </p:cNvPr>
              <p:cNvSpPr txBox="1"/>
              <p:nvPr/>
            </p:nvSpPr>
            <p:spPr>
              <a:xfrm>
                <a:off x="931644" y="6120699"/>
                <a:ext cx="4147934" cy="600164"/>
              </a:xfrm>
              <a:prstGeom prst="rect">
                <a:avLst/>
              </a:prstGeom>
              <a:noFill/>
              <a:ln w="3175">
                <a:solidFill>
                  <a:srgbClr val="F0EAED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>
                    <a:solidFill>
                      <a:srgbClr val="7F2766"/>
                    </a:solidFill>
                    <a:latin typeface="ADLaM Display" panose="02010000000000000000" pitchFamily="2" charset="0"/>
                    <a:ea typeface="ADLaM Display" panose="02010000000000000000" pitchFamily="2" charset="0"/>
                    <a:cs typeface="ADLaM Display" panose="02010000000000000000" pitchFamily="2" charset="0"/>
                  </a:rPr>
                  <a:t>Tishk International University</a:t>
                </a:r>
              </a:p>
              <a:p>
                <a:r>
                  <a:rPr lang="en-US" sz="1100" dirty="0">
                    <a:solidFill>
                      <a:srgbClr val="7F2766"/>
                    </a:solidFill>
                    <a:latin typeface="ADLaM Display" panose="02010000000000000000" pitchFamily="2" charset="0"/>
                    <a:ea typeface="ADLaM Display" panose="02010000000000000000" pitchFamily="2" charset="0"/>
                    <a:cs typeface="ADLaM Display" panose="02010000000000000000" pitchFamily="2" charset="0"/>
                  </a:rPr>
                  <a:t>Faculty of Administrative Sciences and Economics</a:t>
                </a:r>
              </a:p>
              <a:p>
                <a:r>
                  <a:rPr lang="en-US" sz="1100" dirty="0">
                    <a:solidFill>
                      <a:srgbClr val="7F2766"/>
                    </a:solidFill>
                    <a:latin typeface="ADLaM Display" panose="02010000000000000000" pitchFamily="2" charset="0"/>
                    <a:ea typeface="ADLaM Display" panose="02010000000000000000" pitchFamily="2" charset="0"/>
                    <a:cs typeface="ADLaM Display" panose="02010000000000000000" pitchFamily="2" charset="0"/>
                  </a:rPr>
                  <a:t>Business and Management Department</a:t>
                </a:r>
              </a:p>
            </p:txBody>
          </p:sp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2D92FA9D-EFB0-7912-1869-4870229EE80D}"/>
                  </a:ext>
                </a:extLst>
              </p:cNvPr>
              <p:cNvGrpSpPr/>
              <p:nvPr/>
            </p:nvGrpSpPr>
            <p:grpSpPr>
              <a:xfrm>
                <a:off x="7003779" y="6022181"/>
                <a:ext cx="5100802" cy="723530"/>
                <a:chOff x="6772175" y="5896130"/>
                <a:chExt cx="5100802" cy="723530"/>
              </a:xfrm>
            </p:grpSpPr>
            <p:pic>
              <p:nvPicPr>
                <p:cNvPr id="18" name="Picture 17">
                  <a:extLst>
                    <a:ext uri="{FF2B5EF4-FFF2-40B4-BE49-F238E27FC236}">
                      <a16:creationId xmlns:a16="http://schemas.microsoft.com/office/drawing/2014/main" id="{071F73D7-4C3F-2660-ABE9-6205E39E01D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096" r="4560"/>
                <a:stretch>
                  <a:fillRect/>
                </a:stretch>
              </p:blipFill>
              <p:spPr>
                <a:xfrm>
                  <a:off x="8266795" y="5896130"/>
                  <a:ext cx="984985" cy="723530"/>
                </a:xfrm>
                <a:prstGeom prst="rect">
                  <a:avLst/>
                </a:prstGeom>
                <a:ln w="3175">
                  <a:solidFill>
                    <a:srgbClr val="F0EAED"/>
                  </a:solidFill>
                </a:ln>
              </p:spPr>
            </p:pic>
            <p:pic>
              <p:nvPicPr>
                <p:cNvPr id="2" name="Picture 1">
                  <a:extLst>
                    <a:ext uri="{FF2B5EF4-FFF2-40B4-BE49-F238E27FC236}">
                      <a16:creationId xmlns:a16="http://schemas.microsoft.com/office/drawing/2014/main" id="{97F44802-82DF-6FFF-388D-72A9D6F2E8E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2817" t="22563" r="14799" b="36822"/>
                <a:stretch>
                  <a:fillRect/>
                </a:stretch>
              </p:blipFill>
              <p:spPr>
                <a:xfrm>
                  <a:off x="9317183" y="6042088"/>
                  <a:ext cx="1310629" cy="399768"/>
                </a:xfrm>
                <a:prstGeom prst="rect">
                  <a:avLst/>
                </a:prstGeom>
                <a:ln w="3175">
                  <a:solidFill>
                    <a:srgbClr val="F0EAED"/>
                  </a:solidFill>
                </a:ln>
              </p:spPr>
            </p:pic>
            <p:pic>
              <p:nvPicPr>
                <p:cNvPr id="3" name="Picture 2">
                  <a:extLst>
                    <a:ext uri="{FF2B5EF4-FFF2-40B4-BE49-F238E27FC236}">
                      <a16:creationId xmlns:a16="http://schemas.microsoft.com/office/drawing/2014/main" id="{3354DF72-B072-44A7-34FB-D9237957A57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627812" y="5938407"/>
                  <a:ext cx="1245165" cy="656405"/>
                </a:xfrm>
                <a:prstGeom prst="rect">
                  <a:avLst/>
                </a:prstGeom>
                <a:ln w="3175">
                  <a:solidFill>
                    <a:srgbClr val="F0EAED"/>
                  </a:solidFill>
                </a:ln>
              </p:spPr>
            </p:pic>
            <p:pic>
              <p:nvPicPr>
                <p:cNvPr id="4" name="Picture 3">
                  <a:extLst>
                    <a:ext uri="{FF2B5EF4-FFF2-40B4-BE49-F238E27FC236}">
                      <a16:creationId xmlns:a16="http://schemas.microsoft.com/office/drawing/2014/main" id="{E05D0B0C-75CC-D241-36F3-C6909EAF418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772175" y="5920979"/>
                  <a:ext cx="656728" cy="673833"/>
                </a:xfrm>
                <a:prstGeom prst="rect">
                  <a:avLst/>
                </a:prstGeom>
                <a:ln w="3175">
                  <a:solidFill>
                    <a:srgbClr val="F0EAED"/>
                  </a:solidFill>
                </a:ln>
              </p:spPr>
            </p:pic>
          </p:grpSp>
        </p:grp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A6EF82A-A595-50A8-9614-15B368AE9EB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280" t="18990" r="29486" b="23782"/>
            <a:stretch>
              <a:fillRect/>
            </a:stretch>
          </p:blipFill>
          <p:spPr>
            <a:xfrm>
              <a:off x="7704882" y="6003853"/>
              <a:ext cx="728115" cy="807869"/>
            </a:xfrm>
            <a:prstGeom prst="rect">
              <a:avLst/>
            </a:prstGeom>
          </p:spPr>
        </p:pic>
      </p:grpSp>
      <p:pic>
        <p:nvPicPr>
          <p:cNvPr id="13" name="Picture 12" descr="Colorful ink in water">
            <a:extLst>
              <a:ext uri="{FF2B5EF4-FFF2-40B4-BE49-F238E27FC236}">
                <a16:creationId xmlns:a16="http://schemas.microsoft.com/office/drawing/2014/main" id="{34B01E97-65D9-C30C-BBCD-99E7937D139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60" b="14790"/>
          <a:stretch>
            <a:fillRect/>
          </a:stretch>
        </p:blipFill>
        <p:spPr>
          <a:xfrm>
            <a:off x="0" y="1"/>
            <a:ext cx="12192000" cy="594321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8E50F171-95FA-3931-1A5D-F5C89C83F5AC}"/>
              </a:ext>
            </a:extLst>
          </p:cNvPr>
          <p:cNvSpPr/>
          <p:nvPr/>
        </p:nvSpPr>
        <p:spPr>
          <a:xfrm>
            <a:off x="1822377" y="2303658"/>
            <a:ext cx="8339206" cy="2215991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softRound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3800" b="1" dirty="0">
                <a:ln/>
                <a:solidFill>
                  <a:srgbClr val="0070C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761513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BFD736A-332B-B60A-9626-130D6A0882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25">
            <a:extLst>
              <a:ext uri="{FF2B5EF4-FFF2-40B4-BE49-F238E27FC236}">
                <a16:creationId xmlns:a16="http://schemas.microsoft.com/office/drawing/2014/main" id="{3EB1A372-3BE3-FE48-A8FE-8CBAEBDE9F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8616" y="1564962"/>
            <a:ext cx="9144000" cy="1517498"/>
          </a:xfrm>
        </p:spPr>
        <p:txBody>
          <a:bodyPr>
            <a:normAutofit/>
          </a:bodyPr>
          <a:lstStyle/>
          <a:p>
            <a:r>
              <a:rPr lang="en-US" sz="6600" b="1" dirty="0">
                <a:solidFill>
                  <a:srgbClr val="7F2766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Chapter One</a:t>
            </a:r>
          </a:p>
        </p:txBody>
      </p:sp>
      <p:sp>
        <p:nvSpPr>
          <p:cNvPr id="27" name="Subtitle 26">
            <a:extLst>
              <a:ext uri="{FF2B5EF4-FFF2-40B4-BE49-F238E27FC236}">
                <a16:creationId xmlns:a16="http://schemas.microsoft.com/office/drawing/2014/main" id="{C7F45E7F-46C6-46F6-9D93-9266783BA5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78616" y="3148727"/>
            <a:ext cx="9144000" cy="2619257"/>
          </a:xfrm>
        </p:spPr>
        <p:txBody>
          <a:bodyPr>
            <a:normAutofit/>
          </a:bodyPr>
          <a:lstStyle/>
          <a:p>
            <a:pPr>
              <a:lnSpc>
                <a:spcPct val="250000"/>
              </a:lnSpc>
            </a:pPr>
            <a:r>
              <a:rPr lang="en-US" sz="54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Introduction</a:t>
            </a:r>
            <a:endParaRPr lang="en-US" sz="8000" b="1" dirty="0">
              <a:solidFill>
                <a:srgbClr val="00B05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2E2E972-3BD4-8078-E815-06B3AA4DC41B}"/>
              </a:ext>
            </a:extLst>
          </p:cNvPr>
          <p:cNvSpPr txBox="1"/>
          <p:nvPr/>
        </p:nvSpPr>
        <p:spPr>
          <a:xfrm>
            <a:off x="0" y="5908404"/>
            <a:ext cx="12192000" cy="949596"/>
          </a:xfrm>
          <a:prstGeom prst="rect">
            <a:avLst/>
          </a:prstGeom>
          <a:solidFill>
            <a:srgbClr val="F0EAEB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C619E95A-D7AD-1258-CC27-9D3BBE1E8F56}"/>
              </a:ext>
            </a:extLst>
          </p:cNvPr>
          <p:cNvGrpSpPr/>
          <p:nvPr/>
        </p:nvGrpSpPr>
        <p:grpSpPr>
          <a:xfrm>
            <a:off x="0" y="5908403"/>
            <a:ext cx="12192000" cy="903319"/>
            <a:chOff x="0" y="5908403"/>
            <a:chExt cx="12192000" cy="903319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0C89D7AE-B755-2644-34AA-B227BE4E8F67}"/>
                </a:ext>
              </a:extLst>
            </p:cNvPr>
            <p:cNvGrpSpPr/>
            <p:nvPr/>
          </p:nvGrpSpPr>
          <p:grpSpPr>
            <a:xfrm>
              <a:off x="6320902" y="5974671"/>
              <a:ext cx="5723522" cy="837051"/>
              <a:chOff x="7003779" y="6003853"/>
              <a:chExt cx="5100802" cy="807869"/>
            </a:xfrm>
          </p:grpSpPr>
          <p:pic>
            <p:nvPicPr>
              <p:cNvPr id="46" name="Picture 45">
                <a:extLst>
                  <a:ext uri="{FF2B5EF4-FFF2-40B4-BE49-F238E27FC236}">
                    <a16:creationId xmlns:a16="http://schemas.microsoft.com/office/drawing/2014/main" id="{D6124C74-D1E3-8817-8C7F-10ED0A0C11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096" r="4560"/>
              <a:stretch>
                <a:fillRect/>
              </a:stretch>
            </p:blipFill>
            <p:spPr>
              <a:xfrm>
                <a:off x="8498399" y="6022181"/>
                <a:ext cx="984985" cy="723530"/>
              </a:xfrm>
              <a:prstGeom prst="rect">
                <a:avLst/>
              </a:prstGeom>
              <a:ln w="3175">
                <a:solidFill>
                  <a:srgbClr val="F0EAED"/>
                </a:solidFill>
              </a:ln>
            </p:spPr>
          </p:pic>
          <p:pic>
            <p:nvPicPr>
              <p:cNvPr id="47" name="Picture 46">
                <a:extLst>
                  <a:ext uri="{FF2B5EF4-FFF2-40B4-BE49-F238E27FC236}">
                    <a16:creationId xmlns:a16="http://schemas.microsoft.com/office/drawing/2014/main" id="{62715599-326B-65CE-FAF9-8F32B85E69E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817" t="22563" r="14799" b="36822"/>
              <a:stretch>
                <a:fillRect/>
              </a:stretch>
            </p:blipFill>
            <p:spPr>
              <a:xfrm>
                <a:off x="9548787" y="6168139"/>
                <a:ext cx="1310629" cy="399768"/>
              </a:xfrm>
              <a:prstGeom prst="rect">
                <a:avLst/>
              </a:prstGeom>
              <a:ln w="3175">
                <a:solidFill>
                  <a:srgbClr val="F0EAED"/>
                </a:solidFill>
              </a:ln>
            </p:spPr>
          </p:pic>
          <p:pic>
            <p:nvPicPr>
              <p:cNvPr id="48" name="Picture 47">
                <a:extLst>
                  <a:ext uri="{FF2B5EF4-FFF2-40B4-BE49-F238E27FC236}">
                    <a16:creationId xmlns:a16="http://schemas.microsoft.com/office/drawing/2014/main" id="{17488F19-A517-69C0-4271-E57C00D638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59416" y="6064458"/>
                <a:ext cx="1245165" cy="656405"/>
              </a:xfrm>
              <a:prstGeom prst="rect">
                <a:avLst/>
              </a:prstGeom>
              <a:ln w="3175">
                <a:solidFill>
                  <a:srgbClr val="F0EAED"/>
                </a:solidFill>
              </a:ln>
            </p:spPr>
          </p:pic>
          <p:pic>
            <p:nvPicPr>
              <p:cNvPr id="49" name="Picture 48">
                <a:extLst>
                  <a:ext uri="{FF2B5EF4-FFF2-40B4-BE49-F238E27FC236}">
                    <a16:creationId xmlns:a16="http://schemas.microsoft.com/office/drawing/2014/main" id="{49338A1E-2F0A-311F-B676-861A1BF64A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03779" y="6047030"/>
                <a:ext cx="656728" cy="673833"/>
              </a:xfrm>
              <a:prstGeom prst="rect">
                <a:avLst/>
              </a:prstGeom>
              <a:ln w="3175">
                <a:solidFill>
                  <a:srgbClr val="F0EAED"/>
                </a:solidFill>
              </a:ln>
            </p:spPr>
          </p:pic>
          <p:pic>
            <p:nvPicPr>
              <p:cNvPr id="50" name="Picture 49">
                <a:extLst>
                  <a:ext uri="{FF2B5EF4-FFF2-40B4-BE49-F238E27FC236}">
                    <a16:creationId xmlns:a16="http://schemas.microsoft.com/office/drawing/2014/main" id="{D39FEFF8-793A-1F2B-7BF5-5FB1321D4F3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9280" t="18990" r="29486" b="23782"/>
              <a:stretch>
                <a:fillRect/>
              </a:stretch>
            </p:blipFill>
            <p:spPr>
              <a:xfrm>
                <a:off x="7704882" y="6003853"/>
                <a:ext cx="728115" cy="807869"/>
              </a:xfrm>
              <a:prstGeom prst="rect">
                <a:avLst/>
              </a:prstGeom>
            </p:spPr>
          </p:pic>
        </p:grp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BF292EEB-00F5-8CAB-ECA7-F1374C241089}"/>
                </a:ext>
              </a:extLst>
            </p:cNvPr>
            <p:cNvCxnSpPr/>
            <p:nvPr/>
          </p:nvCxnSpPr>
          <p:spPr>
            <a:xfrm>
              <a:off x="0" y="5908403"/>
              <a:ext cx="12192000" cy="0"/>
            </a:xfrm>
            <a:prstGeom prst="line">
              <a:avLst/>
            </a:prstGeom>
            <a:ln w="28575">
              <a:solidFill>
                <a:srgbClr val="85215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TextBox 64">
            <a:extLst>
              <a:ext uri="{FF2B5EF4-FFF2-40B4-BE49-F238E27FC236}">
                <a16:creationId xmlns:a16="http://schemas.microsoft.com/office/drawing/2014/main" id="{AE0FE76F-5004-EC6E-571F-E44BA8AA9D67}"/>
              </a:ext>
            </a:extLst>
          </p:cNvPr>
          <p:cNvSpPr txBox="1"/>
          <p:nvPr/>
        </p:nvSpPr>
        <p:spPr>
          <a:xfrm>
            <a:off x="0" y="0"/>
            <a:ext cx="12192000" cy="1266060"/>
          </a:xfrm>
          <a:prstGeom prst="rect">
            <a:avLst/>
          </a:prstGeom>
          <a:solidFill>
            <a:srgbClr val="F0EAEB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4E8E482D-A241-96BE-9659-2C726A50FF1B}"/>
              </a:ext>
            </a:extLst>
          </p:cNvPr>
          <p:cNvGrpSpPr/>
          <p:nvPr/>
        </p:nvGrpSpPr>
        <p:grpSpPr>
          <a:xfrm>
            <a:off x="0" y="-127513"/>
            <a:ext cx="12192000" cy="1517499"/>
            <a:chOff x="0" y="-127513"/>
            <a:chExt cx="12192000" cy="1517499"/>
          </a:xfrm>
        </p:grpSpPr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8980D742-2598-7348-675B-50E4CA48A127}"/>
                </a:ext>
              </a:extLst>
            </p:cNvPr>
            <p:cNvGrpSpPr/>
            <p:nvPr/>
          </p:nvGrpSpPr>
          <p:grpSpPr>
            <a:xfrm>
              <a:off x="0" y="-127513"/>
              <a:ext cx="5962650" cy="1517499"/>
              <a:chOff x="0" y="-127513"/>
              <a:chExt cx="5962650" cy="1517499"/>
            </a:xfrm>
          </p:grpSpPr>
          <p:pic>
            <p:nvPicPr>
              <p:cNvPr id="69" name="Picture 68">
                <a:extLst>
                  <a:ext uri="{FF2B5EF4-FFF2-40B4-BE49-F238E27FC236}">
                    <a16:creationId xmlns:a16="http://schemas.microsoft.com/office/drawing/2014/main" id="{D6312F72-53B7-9F49-7C48-E58318EBF5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-127513"/>
                <a:ext cx="1685925" cy="1517499"/>
              </a:xfrm>
              <a:prstGeom prst="rect">
                <a:avLst/>
              </a:prstGeom>
            </p:spPr>
          </p:pic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838E4031-2EDA-9E0E-D53F-02926F22BED3}"/>
                  </a:ext>
                </a:extLst>
              </p:cNvPr>
              <p:cNvSpPr txBox="1"/>
              <p:nvPr/>
            </p:nvSpPr>
            <p:spPr>
              <a:xfrm>
                <a:off x="1478616" y="308070"/>
                <a:ext cx="448403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>
                    <a:solidFill>
                      <a:srgbClr val="852151"/>
                    </a:solidFill>
                    <a:latin typeface="ADLaM Display" panose="02010000000000000000" pitchFamily="2" charset="0"/>
                    <a:ea typeface="ADLaM Display" panose="02010000000000000000" pitchFamily="2" charset="0"/>
                    <a:cs typeface="ADLaM Display" panose="02010000000000000000" pitchFamily="2" charset="0"/>
                  </a:rPr>
                  <a:t>Tishk International University</a:t>
                </a:r>
              </a:p>
              <a:p>
                <a:r>
                  <a:rPr lang="en-US" sz="1200" dirty="0">
                    <a:solidFill>
                      <a:srgbClr val="852151"/>
                    </a:solidFill>
                    <a:latin typeface="ADLaM Display" panose="02010000000000000000" pitchFamily="2" charset="0"/>
                    <a:ea typeface="ADLaM Display" panose="02010000000000000000" pitchFamily="2" charset="0"/>
                    <a:cs typeface="ADLaM Display" panose="02010000000000000000" pitchFamily="2" charset="0"/>
                  </a:rPr>
                  <a:t>Faculty of Administrative Sciences and Economics</a:t>
                </a:r>
              </a:p>
              <a:p>
                <a:r>
                  <a:rPr lang="en-US" sz="1200" dirty="0">
                    <a:solidFill>
                      <a:srgbClr val="852151"/>
                    </a:solidFill>
                    <a:latin typeface="ADLaM Display" panose="02010000000000000000" pitchFamily="2" charset="0"/>
                    <a:ea typeface="ADLaM Display" panose="02010000000000000000" pitchFamily="2" charset="0"/>
                    <a:cs typeface="ADLaM Display" panose="02010000000000000000" pitchFamily="2" charset="0"/>
                  </a:rPr>
                  <a:t>Business and Management Department</a:t>
                </a:r>
              </a:p>
            </p:txBody>
          </p:sp>
        </p:grp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72861567-AD9D-3647-852B-E30AD7A3AE12}"/>
                </a:ext>
              </a:extLst>
            </p:cNvPr>
            <p:cNvCxnSpPr/>
            <p:nvPr/>
          </p:nvCxnSpPr>
          <p:spPr>
            <a:xfrm>
              <a:off x="0" y="1273698"/>
              <a:ext cx="12192000" cy="0"/>
            </a:xfrm>
            <a:prstGeom prst="line">
              <a:avLst/>
            </a:prstGeom>
            <a:ln w="28575">
              <a:solidFill>
                <a:srgbClr val="85215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359077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1E7F98F-CC7B-C15E-5FCD-C255B4A5CC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F880105-4A52-E633-E9A5-1D97E678E407}"/>
              </a:ext>
            </a:extLst>
          </p:cNvPr>
          <p:cNvSpPr/>
          <p:nvPr/>
        </p:nvSpPr>
        <p:spPr>
          <a:xfrm>
            <a:off x="0" y="5996619"/>
            <a:ext cx="12192000" cy="861381"/>
          </a:xfrm>
          <a:prstGeom prst="rect">
            <a:avLst/>
          </a:prstGeom>
          <a:solidFill>
            <a:srgbClr val="F0EAEB"/>
          </a:solidFill>
          <a:ln w="3175">
            <a:solidFill>
              <a:srgbClr val="F0EAED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itle 27">
            <a:extLst>
              <a:ext uri="{FF2B5EF4-FFF2-40B4-BE49-F238E27FC236}">
                <a16:creationId xmlns:a16="http://schemas.microsoft.com/office/drawing/2014/main" id="{53212E5D-D90D-F6CF-D53C-26790ECEC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7315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54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Introduction: Activities</a:t>
            </a:r>
          </a:p>
        </p:txBody>
      </p:sp>
      <p:sp>
        <p:nvSpPr>
          <p:cNvPr id="29" name="Content Placeholder 28">
            <a:extLst>
              <a:ext uri="{FF2B5EF4-FFF2-40B4-BE49-F238E27FC236}">
                <a16:creationId xmlns:a16="http://schemas.microsoft.com/office/drawing/2014/main" id="{8C874829-394E-9325-A2AF-AF57F1298E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1957"/>
            <a:ext cx="10515600" cy="3877768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3200" b="1" dirty="0">
                <a:solidFill>
                  <a:srgbClr val="CC0099"/>
                </a:solidFill>
              </a:rPr>
              <a:t>Icebreaker</a:t>
            </a:r>
            <a:r>
              <a:rPr lang="en-US" sz="3200" dirty="0"/>
              <a:t>: “Two Truths and a Lie” 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3200" b="1" dirty="0">
                <a:solidFill>
                  <a:srgbClr val="CC0099"/>
                </a:solidFill>
              </a:rPr>
              <a:t>Writing task</a:t>
            </a:r>
            <a:r>
              <a:rPr lang="en-US" sz="3200" dirty="0"/>
              <a:t>: “Describe your academic goals”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3200" b="1" dirty="0">
                <a:solidFill>
                  <a:srgbClr val="CC0099"/>
                </a:solidFill>
              </a:rPr>
              <a:t>Grammar Check</a:t>
            </a:r>
            <a:r>
              <a:rPr lang="en-US" sz="3200" dirty="0"/>
              <a:t>: “basic punctuation and article usage”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20F5C1D-9D5E-C4B0-A54C-F52CE99EC7DA}"/>
              </a:ext>
            </a:extLst>
          </p:cNvPr>
          <p:cNvCxnSpPr/>
          <p:nvPr/>
        </p:nvCxnSpPr>
        <p:spPr>
          <a:xfrm>
            <a:off x="0" y="5996619"/>
            <a:ext cx="12192000" cy="0"/>
          </a:xfrm>
          <a:prstGeom prst="line">
            <a:avLst/>
          </a:prstGeom>
          <a:ln w="28575">
            <a:solidFill>
              <a:srgbClr val="8521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7A30C2FD-798C-D5E3-CAAD-0A738A4CDC0D}"/>
              </a:ext>
            </a:extLst>
          </p:cNvPr>
          <p:cNvGrpSpPr/>
          <p:nvPr/>
        </p:nvGrpSpPr>
        <p:grpSpPr>
          <a:xfrm>
            <a:off x="91747" y="5943219"/>
            <a:ext cx="12012834" cy="955124"/>
            <a:chOff x="91747" y="5943219"/>
            <a:chExt cx="12012834" cy="955124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C54960AF-33FD-D38D-1045-06ABD53E0E42}"/>
                </a:ext>
              </a:extLst>
            </p:cNvPr>
            <p:cNvGrpSpPr/>
            <p:nvPr/>
          </p:nvGrpSpPr>
          <p:grpSpPr>
            <a:xfrm>
              <a:off x="91747" y="5943219"/>
              <a:ext cx="12012834" cy="955124"/>
              <a:chOff x="91747" y="5943219"/>
              <a:chExt cx="12012834" cy="955124"/>
            </a:xfrm>
          </p:grpSpPr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C552D231-1471-3EEF-05C0-099AFFBFCC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747" y="5943219"/>
                <a:ext cx="1028579" cy="955124"/>
              </a:xfrm>
              <a:prstGeom prst="rect">
                <a:avLst/>
              </a:prstGeom>
              <a:ln w="3175">
                <a:solidFill>
                  <a:srgbClr val="F0EAED"/>
                </a:solidFill>
              </a:ln>
            </p:spPr>
          </p:pic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AD2F059-797D-C56A-9BFD-950D882594B9}"/>
                  </a:ext>
                </a:extLst>
              </p:cNvPr>
              <p:cNvSpPr txBox="1"/>
              <p:nvPr/>
            </p:nvSpPr>
            <p:spPr>
              <a:xfrm>
                <a:off x="931644" y="6120699"/>
                <a:ext cx="4147934" cy="600164"/>
              </a:xfrm>
              <a:prstGeom prst="rect">
                <a:avLst/>
              </a:prstGeom>
              <a:noFill/>
              <a:ln w="3175">
                <a:solidFill>
                  <a:srgbClr val="F0EAED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>
                    <a:solidFill>
                      <a:srgbClr val="7F2766"/>
                    </a:solidFill>
                    <a:latin typeface="ADLaM Display" panose="02010000000000000000" pitchFamily="2" charset="0"/>
                    <a:ea typeface="ADLaM Display" panose="02010000000000000000" pitchFamily="2" charset="0"/>
                    <a:cs typeface="ADLaM Display" panose="02010000000000000000" pitchFamily="2" charset="0"/>
                  </a:rPr>
                  <a:t>Tishk International University</a:t>
                </a:r>
              </a:p>
              <a:p>
                <a:r>
                  <a:rPr lang="en-US" sz="1100" dirty="0">
                    <a:solidFill>
                      <a:srgbClr val="7F2766"/>
                    </a:solidFill>
                    <a:latin typeface="ADLaM Display" panose="02010000000000000000" pitchFamily="2" charset="0"/>
                    <a:ea typeface="ADLaM Display" panose="02010000000000000000" pitchFamily="2" charset="0"/>
                    <a:cs typeface="ADLaM Display" panose="02010000000000000000" pitchFamily="2" charset="0"/>
                  </a:rPr>
                  <a:t>Faculty of Administrative Sciences and Economics</a:t>
                </a:r>
              </a:p>
              <a:p>
                <a:r>
                  <a:rPr lang="en-US" sz="1100" dirty="0">
                    <a:solidFill>
                      <a:srgbClr val="7F2766"/>
                    </a:solidFill>
                    <a:latin typeface="ADLaM Display" panose="02010000000000000000" pitchFamily="2" charset="0"/>
                    <a:ea typeface="ADLaM Display" panose="02010000000000000000" pitchFamily="2" charset="0"/>
                    <a:cs typeface="ADLaM Display" panose="02010000000000000000" pitchFamily="2" charset="0"/>
                  </a:rPr>
                  <a:t>Business and Management Department</a:t>
                </a:r>
              </a:p>
            </p:txBody>
          </p:sp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24CCA6A7-DDAD-1427-2651-4C989D4086DF}"/>
                  </a:ext>
                </a:extLst>
              </p:cNvPr>
              <p:cNvGrpSpPr/>
              <p:nvPr/>
            </p:nvGrpSpPr>
            <p:grpSpPr>
              <a:xfrm>
                <a:off x="7003779" y="6022181"/>
                <a:ext cx="5100802" cy="723530"/>
                <a:chOff x="6772175" y="5896130"/>
                <a:chExt cx="5100802" cy="723530"/>
              </a:xfrm>
            </p:grpSpPr>
            <p:pic>
              <p:nvPicPr>
                <p:cNvPr id="18" name="Picture 17">
                  <a:extLst>
                    <a:ext uri="{FF2B5EF4-FFF2-40B4-BE49-F238E27FC236}">
                      <a16:creationId xmlns:a16="http://schemas.microsoft.com/office/drawing/2014/main" id="{5CFDF147-BB26-8100-0E30-A6E126A79C7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096" r="4560"/>
                <a:stretch>
                  <a:fillRect/>
                </a:stretch>
              </p:blipFill>
              <p:spPr>
                <a:xfrm>
                  <a:off x="8266795" y="5896130"/>
                  <a:ext cx="984985" cy="723530"/>
                </a:xfrm>
                <a:prstGeom prst="rect">
                  <a:avLst/>
                </a:prstGeom>
                <a:ln w="3175">
                  <a:solidFill>
                    <a:srgbClr val="F0EAED"/>
                  </a:solidFill>
                </a:ln>
              </p:spPr>
            </p:pic>
            <p:pic>
              <p:nvPicPr>
                <p:cNvPr id="2" name="Picture 1">
                  <a:extLst>
                    <a:ext uri="{FF2B5EF4-FFF2-40B4-BE49-F238E27FC236}">
                      <a16:creationId xmlns:a16="http://schemas.microsoft.com/office/drawing/2014/main" id="{8FE3F4A2-FCA5-3A87-2156-38BFD2B13E5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2817" t="22563" r="14799" b="36822"/>
                <a:stretch>
                  <a:fillRect/>
                </a:stretch>
              </p:blipFill>
              <p:spPr>
                <a:xfrm>
                  <a:off x="9317183" y="6042088"/>
                  <a:ext cx="1310629" cy="399768"/>
                </a:xfrm>
                <a:prstGeom prst="rect">
                  <a:avLst/>
                </a:prstGeom>
                <a:ln w="3175">
                  <a:solidFill>
                    <a:srgbClr val="F0EAED"/>
                  </a:solidFill>
                </a:ln>
              </p:spPr>
            </p:pic>
            <p:pic>
              <p:nvPicPr>
                <p:cNvPr id="3" name="Picture 2">
                  <a:extLst>
                    <a:ext uri="{FF2B5EF4-FFF2-40B4-BE49-F238E27FC236}">
                      <a16:creationId xmlns:a16="http://schemas.microsoft.com/office/drawing/2014/main" id="{4382DFF7-5486-5152-A3D0-B510373010D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627812" y="5938407"/>
                  <a:ext cx="1245165" cy="656405"/>
                </a:xfrm>
                <a:prstGeom prst="rect">
                  <a:avLst/>
                </a:prstGeom>
                <a:ln w="3175">
                  <a:solidFill>
                    <a:srgbClr val="F0EAED"/>
                  </a:solidFill>
                </a:ln>
              </p:spPr>
            </p:pic>
            <p:pic>
              <p:nvPicPr>
                <p:cNvPr id="4" name="Picture 3">
                  <a:extLst>
                    <a:ext uri="{FF2B5EF4-FFF2-40B4-BE49-F238E27FC236}">
                      <a16:creationId xmlns:a16="http://schemas.microsoft.com/office/drawing/2014/main" id="{D2438348-8643-9316-908A-B6F3F67FA7A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772175" y="5920979"/>
                  <a:ext cx="656728" cy="673833"/>
                </a:xfrm>
                <a:prstGeom prst="rect">
                  <a:avLst/>
                </a:prstGeom>
                <a:ln w="3175">
                  <a:solidFill>
                    <a:srgbClr val="F0EAED"/>
                  </a:solidFill>
                </a:ln>
              </p:spPr>
            </p:pic>
          </p:grpSp>
        </p:grp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3FE7390-7C87-D0B6-73B3-02DB6272E4B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280" t="18990" r="29486" b="23782"/>
            <a:stretch>
              <a:fillRect/>
            </a:stretch>
          </p:blipFill>
          <p:spPr>
            <a:xfrm>
              <a:off x="7704882" y="6003853"/>
              <a:ext cx="728115" cy="8078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00946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5E118C0-F187-9FC3-FF11-D3C3B610DB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2D7FB2AF-D72E-E0F6-B162-290401908EBB}"/>
              </a:ext>
            </a:extLst>
          </p:cNvPr>
          <p:cNvSpPr/>
          <p:nvPr/>
        </p:nvSpPr>
        <p:spPr>
          <a:xfrm>
            <a:off x="0" y="5996619"/>
            <a:ext cx="12192000" cy="861381"/>
          </a:xfrm>
          <a:prstGeom prst="rect">
            <a:avLst/>
          </a:prstGeom>
          <a:solidFill>
            <a:srgbClr val="F0EAEB"/>
          </a:solidFill>
          <a:ln w="3175">
            <a:solidFill>
              <a:srgbClr val="F0EAED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itle 27">
            <a:extLst>
              <a:ext uri="{FF2B5EF4-FFF2-40B4-BE49-F238E27FC236}">
                <a16:creationId xmlns:a16="http://schemas.microsoft.com/office/drawing/2014/main" id="{7EA696E3-CA40-C318-8F5E-E4BBB767E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7315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54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Speak it up…!</a:t>
            </a:r>
          </a:p>
        </p:txBody>
      </p:sp>
      <p:sp>
        <p:nvSpPr>
          <p:cNvPr id="29" name="Content Placeholder 28">
            <a:extLst>
              <a:ext uri="{FF2B5EF4-FFF2-40B4-BE49-F238E27FC236}">
                <a16:creationId xmlns:a16="http://schemas.microsoft.com/office/drawing/2014/main" id="{250CE50E-47FD-1AE6-9818-6FDDB100D1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2720"/>
            <a:ext cx="10515600" cy="415842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3200" b="1" dirty="0">
                <a:solidFill>
                  <a:srgbClr val="CC0099"/>
                </a:solidFill>
              </a:rPr>
              <a:t>“Two Truths and a Lie” 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highlight>
                  <a:srgbClr val="00FFFF"/>
                </a:highlight>
              </a:rPr>
              <a:t>Think</a:t>
            </a:r>
            <a:r>
              <a:rPr lang="en-US" dirty="0"/>
              <a:t> for 5 minutes,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Write down </a:t>
            </a:r>
            <a:r>
              <a:rPr lang="en-US" dirty="0">
                <a:highlight>
                  <a:srgbClr val="00FFFF"/>
                </a:highlight>
              </a:rPr>
              <a:t>key words </a:t>
            </a:r>
            <a:r>
              <a:rPr lang="en-US" dirty="0"/>
              <a:t>about 2 truths that you know and 1 lie that you have heard recently,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highlight>
                  <a:srgbClr val="00FFFF"/>
                </a:highlight>
              </a:rPr>
              <a:t>Speak</a:t>
            </a:r>
            <a:r>
              <a:rPr lang="en-US" dirty="0"/>
              <a:t> what you have written in your notes.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E747DA6-701F-C09C-771F-82453D5243D9}"/>
              </a:ext>
            </a:extLst>
          </p:cNvPr>
          <p:cNvCxnSpPr/>
          <p:nvPr/>
        </p:nvCxnSpPr>
        <p:spPr>
          <a:xfrm>
            <a:off x="0" y="5996619"/>
            <a:ext cx="12192000" cy="0"/>
          </a:xfrm>
          <a:prstGeom prst="line">
            <a:avLst/>
          </a:prstGeom>
          <a:ln w="28575">
            <a:solidFill>
              <a:srgbClr val="8521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9EAB9403-5339-9B50-60BD-B154E5AF0788}"/>
              </a:ext>
            </a:extLst>
          </p:cNvPr>
          <p:cNvGrpSpPr/>
          <p:nvPr/>
        </p:nvGrpSpPr>
        <p:grpSpPr>
          <a:xfrm>
            <a:off x="91747" y="5943219"/>
            <a:ext cx="12012834" cy="955124"/>
            <a:chOff x="91747" y="5943219"/>
            <a:chExt cx="12012834" cy="955124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187DFD6B-B12B-E8C3-AF3E-2E4FEA4AEB56}"/>
                </a:ext>
              </a:extLst>
            </p:cNvPr>
            <p:cNvGrpSpPr/>
            <p:nvPr/>
          </p:nvGrpSpPr>
          <p:grpSpPr>
            <a:xfrm>
              <a:off x="91747" y="5943219"/>
              <a:ext cx="12012834" cy="955124"/>
              <a:chOff x="91747" y="5943219"/>
              <a:chExt cx="12012834" cy="955124"/>
            </a:xfrm>
          </p:grpSpPr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766941CC-8F74-8077-5834-50A7EFA786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747" y="5943219"/>
                <a:ext cx="1028579" cy="955124"/>
              </a:xfrm>
              <a:prstGeom prst="rect">
                <a:avLst/>
              </a:prstGeom>
              <a:ln w="3175">
                <a:solidFill>
                  <a:srgbClr val="F0EAED"/>
                </a:solidFill>
              </a:ln>
            </p:spPr>
          </p:pic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3D92E34-C951-0D4D-CBDE-0F9F6BF0149B}"/>
                  </a:ext>
                </a:extLst>
              </p:cNvPr>
              <p:cNvSpPr txBox="1"/>
              <p:nvPr/>
            </p:nvSpPr>
            <p:spPr>
              <a:xfrm>
                <a:off x="931644" y="6120699"/>
                <a:ext cx="4147934" cy="600164"/>
              </a:xfrm>
              <a:prstGeom prst="rect">
                <a:avLst/>
              </a:prstGeom>
              <a:noFill/>
              <a:ln w="3175">
                <a:solidFill>
                  <a:srgbClr val="F0EAED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>
                    <a:solidFill>
                      <a:srgbClr val="7F2766"/>
                    </a:solidFill>
                    <a:latin typeface="ADLaM Display" panose="02010000000000000000" pitchFamily="2" charset="0"/>
                    <a:ea typeface="ADLaM Display" panose="02010000000000000000" pitchFamily="2" charset="0"/>
                    <a:cs typeface="ADLaM Display" panose="02010000000000000000" pitchFamily="2" charset="0"/>
                  </a:rPr>
                  <a:t>Tishk International University</a:t>
                </a:r>
              </a:p>
              <a:p>
                <a:r>
                  <a:rPr lang="en-US" sz="1100" dirty="0">
                    <a:solidFill>
                      <a:srgbClr val="7F2766"/>
                    </a:solidFill>
                    <a:latin typeface="ADLaM Display" panose="02010000000000000000" pitchFamily="2" charset="0"/>
                    <a:ea typeface="ADLaM Display" panose="02010000000000000000" pitchFamily="2" charset="0"/>
                    <a:cs typeface="ADLaM Display" panose="02010000000000000000" pitchFamily="2" charset="0"/>
                  </a:rPr>
                  <a:t>Faculty of Administrative Sciences and Economics</a:t>
                </a:r>
              </a:p>
              <a:p>
                <a:r>
                  <a:rPr lang="en-US" sz="1100" dirty="0">
                    <a:solidFill>
                      <a:srgbClr val="7F2766"/>
                    </a:solidFill>
                    <a:latin typeface="ADLaM Display" panose="02010000000000000000" pitchFamily="2" charset="0"/>
                    <a:ea typeface="ADLaM Display" panose="02010000000000000000" pitchFamily="2" charset="0"/>
                    <a:cs typeface="ADLaM Display" panose="02010000000000000000" pitchFamily="2" charset="0"/>
                  </a:rPr>
                  <a:t>Business and Management Department</a:t>
                </a:r>
              </a:p>
            </p:txBody>
          </p:sp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D0F54681-20FC-6B5D-83AA-71C8F1F088EA}"/>
                  </a:ext>
                </a:extLst>
              </p:cNvPr>
              <p:cNvGrpSpPr/>
              <p:nvPr/>
            </p:nvGrpSpPr>
            <p:grpSpPr>
              <a:xfrm>
                <a:off x="7003779" y="6022181"/>
                <a:ext cx="5100802" cy="723530"/>
                <a:chOff x="6772175" y="5896130"/>
                <a:chExt cx="5100802" cy="723530"/>
              </a:xfrm>
            </p:grpSpPr>
            <p:pic>
              <p:nvPicPr>
                <p:cNvPr id="18" name="Picture 17">
                  <a:extLst>
                    <a:ext uri="{FF2B5EF4-FFF2-40B4-BE49-F238E27FC236}">
                      <a16:creationId xmlns:a16="http://schemas.microsoft.com/office/drawing/2014/main" id="{28DE0611-B287-5C31-77D9-1F76C5D3BB2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096" r="4560"/>
                <a:stretch>
                  <a:fillRect/>
                </a:stretch>
              </p:blipFill>
              <p:spPr>
                <a:xfrm>
                  <a:off x="8266795" y="5896130"/>
                  <a:ext cx="984985" cy="723530"/>
                </a:xfrm>
                <a:prstGeom prst="rect">
                  <a:avLst/>
                </a:prstGeom>
                <a:ln w="3175">
                  <a:solidFill>
                    <a:srgbClr val="F0EAED"/>
                  </a:solidFill>
                </a:ln>
              </p:spPr>
            </p:pic>
            <p:pic>
              <p:nvPicPr>
                <p:cNvPr id="2" name="Picture 1">
                  <a:extLst>
                    <a:ext uri="{FF2B5EF4-FFF2-40B4-BE49-F238E27FC236}">
                      <a16:creationId xmlns:a16="http://schemas.microsoft.com/office/drawing/2014/main" id="{B8F75A3E-4199-8F9B-F6BA-315047B2BB8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2817" t="22563" r="14799" b="36822"/>
                <a:stretch>
                  <a:fillRect/>
                </a:stretch>
              </p:blipFill>
              <p:spPr>
                <a:xfrm>
                  <a:off x="9317183" y="6042088"/>
                  <a:ext cx="1310629" cy="399768"/>
                </a:xfrm>
                <a:prstGeom prst="rect">
                  <a:avLst/>
                </a:prstGeom>
                <a:ln w="3175">
                  <a:solidFill>
                    <a:srgbClr val="F0EAED"/>
                  </a:solidFill>
                </a:ln>
              </p:spPr>
            </p:pic>
            <p:pic>
              <p:nvPicPr>
                <p:cNvPr id="3" name="Picture 2">
                  <a:extLst>
                    <a:ext uri="{FF2B5EF4-FFF2-40B4-BE49-F238E27FC236}">
                      <a16:creationId xmlns:a16="http://schemas.microsoft.com/office/drawing/2014/main" id="{CC1550C2-EF21-4828-BEC3-12438ECB80A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627812" y="5938407"/>
                  <a:ext cx="1245165" cy="656405"/>
                </a:xfrm>
                <a:prstGeom prst="rect">
                  <a:avLst/>
                </a:prstGeom>
                <a:ln w="3175">
                  <a:solidFill>
                    <a:srgbClr val="F0EAED"/>
                  </a:solidFill>
                </a:ln>
              </p:spPr>
            </p:pic>
            <p:pic>
              <p:nvPicPr>
                <p:cNvPr id="4" name="Picture 3">
                  <a:extLst>
                    <a:ext uri="{FF2B5EF4-FFF2-40B4-BE49-F238E27FC236}">
                      <a16:creationId xmlns:a16="http://schemas.microsoft.com/office/drawing/2014/main" id="{2CE27539-6503-F0F1-D5B1-49FAAAB378F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772175" y="5920979"/>
                  <a:ext cx="656728" cy="673833"/>
                </a:xfrm>
                <a:prstGeom prst="rect">
                  <a:avLst/>
                </a:prstGeom>
                <a:ln w="3175">
                  <a:solidFill>
                    <a:srgbClr val="F0EAED"/>
                  </a:solidFill>
                </a:ln>
              </p:spPr>
            </p:pic>
          </p:grpSp>
        </p:grp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3F17B3A-15A9-A6ED-4784-B2A2A3AFEA3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280" t="18990" r="29486" b="23782"/>
            <a:stretch>
              <a:fillRect/>
            </a:stretch>
          </p:blipFill>
          <p:spPr>
            <a:xfrm>
              <a:off x="7704882" y="6003853"/>
              <a:ext cx="728115" cy="807869"/>
            </a:xfrm>
            <a:prstGeom prst="rect">
              <a:avLst/>
            </a:prstGeom>
          </p:spPr>
        </p:pic>
      </p:grpSp>
      <p:pic>
        <p:nvPicPr>
          <p:cNvPr id="11" name="Picture 10" descr="A yellow smiley with green eyes and a yellow tail&#10;&#10;AI-generated content may be incorrect.">
            <a:extLst>
              <a:ext uri="{FF2B5EF4-FFF2-40B4-BE49-F238E27FC236}">
                <a16:creationId xmlns:a16="http://schemas.microsoft.com/office/drawing/2014/main" id="{D11092F4-37BE-B613-5D34-3E728B4DEDE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4326" y="186429"/>
            <a:ext cx="3046733" cy="23125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3585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FBED4E-F6B0-7291-42B5-BE9E5BB8F9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F08D5F80-7CEC-5201-DCD3-3722F2BAB68F}"/>
              </a:ext>
            </a:extLst>
          </p:cNvPr>
          <p:cNvSpPr/>
          <p:nvPr/>
        </p:nvSpPr>
        <p:spPr>
          <a:xfrm>
            <a:off x="0" y="5996619"/>
            <a:ext cx="12192000" cy="861381"/>
          </a:xfrm>
          <a:prstGeom prst="rect">
            <a:avLst/>
          </a:prstGeom>
          <a:solidFill>
            <a:srgbClr val="F0EAEB"/>
          </a:solidFill>
          <a:ln w="3175">
            <a:solidFill>
              <a:srgbClr val="F0EAED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itle 27">
            <a:extLst>
              <a:ext uri="{FF2B5EF4-FFF2-40B4-BE49-F238E27FC236}">
                <a16:creationId xmlns:a16="http://schemas.microsoft.com/office/drawing/2014/main" id="{3E7E8C7A-A9E3-2060-8A68-62D910BF70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7137"/>
            <a:ext cx="10515600" cy="653337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sz="54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Writing task</a:t>
            </a:r>
          </a:p>
        </p:txBody>
      </p:sp>
      <p:sp>
        <p:nvSpPr>
          <p:cNvPr id="29" name="Content Placeholder 28">
            <a:extLst>
              <a:ext uri="{FF2B5EF4-FFF2-40B4-BE49-F238E27FC236}">
                <a16:creationId xmlns:a16="http://schemas.microsoft.com/office/drawing/2014/main" id="{9425CCCF-B930-340C-EB3A-03C1481615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14553"/>
            <a:ext cx="10515600" cy="450517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CC0099"/>
                </a:solidFill>
              </a:rPr>
              <a:t>“Describe your academic goals”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US" sz="3200" dirty="0"/>
              <a:t>Groups and Pairs…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US" sz="3200" dirty="0">
                <a:highlight>
                  <a:srgbClr val="FFFF00"/>
                </a:highlight>
              </a:rPr>
              <a:t>20</a:t>
            </a:r>
            <a:r>
              <a:rPr lang="en-US" sz="3200" dirty="0"/>
              <a:t> minutes…</a:t>
            </a:r>
          </a:p>
          <a:p>
            <a:pPr marL="514350" indent="-514350" algn="just">
              <a:lnSpc>
                <a:spcPct val="100000"/>
              </a:lnSpc>
              <a:buFont typeface="+mj-lt"/>
              <a:buAutoNum type="arabicPeriod"/>
            </a:pPr>
            <a:r>
              <a:rPr lang="en-US" sz="3200" dirty="0"/>
              <a:t>Work together to answer these questions (</a:t>
            </a:r>
            <a:r>
              <a:rPr lang="en-US" sz="3200" dirty="0">
                <a:solidFill>
                  <a:srgbClr val="0070C0"/>
                </a:solidFill>
              </a:rPr>
              <a:t>what are you going to do after graduation? What is your plan? How do you apply the plan?</a:t>
            </a:r>
            <a:r>
              <a:rPr lang="en-US" sz="3200" dirty="0"/>
              <a:t>)</a:t>
            </a:r>
          </a:p>
          <a:p>
            <a:pPr marL="514350" indent="-514350" algn="just">
              <a:lnSpc>
                <a:spcPct val="100000"/>
              </a:lnSpc>
              <a:buFont typeface="+mj-lt"/>
              <a:buAutoNum type="arabicPeriod"/>
            </a:pPr>
            <a:r>
              <a:rPr lang="en-US" sz="3200" dirty="0"/>
              <a:t>Write down your answers in </a:t>
            </a:r>
            <a:r>
              <a:rPr lang="en-US" sz="3200" dirty="0">
                <a:highlight>
                  <a:srgbClr val="00FFFF"/>
                </a:highlight>
              </a:rPr>
              <a:t>5 to 10 lines</a:t>
            </a:r>
            <a:r>
              <a:rPr lang="en-US" sz="3200" dirty="0"/>
              <a:t>. Make sure to mention your full names on the paper.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158F483-F616-6FD2-F673-1F8574FA8C75}"/>
              </a:ext>
            </a:extLst>
          </p:cNvPr>
          <p:cNvCxnSpPr/>
          <p:nvPr/>
        </p:nvCxnSpPr>
        <p:spPr>
          <a:xfrm>
            <a:off x="0" y="5996619"/>
            <a:ext cx="12192000" cy="0"/>
          </a:xfrm>
          <a:prstGeom prst="line">
            <a:avLst/>
          </a:prstGeom>
          <a:ln w="28575">
            <a:solidFill>
              <a:srgbClr val="8521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54D6875A-6568-2EA8-CE73-33F6C09258F1}"/>
              </a:ext>
            </a:extLst>
          </p:cNvPr>
          <p:cNvGrpSpPr/>
          <p:nvPr/>
        </p:nvGrpSpPr>
        <p:grpSpPr>
          <a:xfrm>
            <a:off x="91747" y="5943219"/>
            <a:ext cx="12012834" cy="955124"/>
            <a:chOff x="91747" y="5943219"/>
            <a:chExt cx="12012834" cy="955124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836B4F1E-56D2-79DE-CCB5-2F68A3D29C8C}"/>
                </a:ext>
              </a:extLst>
            </p:cNvPr>
            <p:cNvGrpSpPr/>
            <p:nvPr/>
          </p:nvGrpSpPr>
          <p:grpSpPr>
            <a:xfrm>
              <a:off x="91747" y="5943219"/>
              <a:ext cx="12012834" cy="955124"/>
              <a:chOff x="91747" y="5943219"/>
              <a:chExt cx="12012834" cy="955124"/>
            </a:xfrm>
          </p:grpSpPr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2E15324D-2BD1-67E4-B0EE-F775C18539A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747" y="5943219"/>
                <a:ext cx="1028579" cy="955124"/>
              </a:xfrm>
              <a:prstGeom prst="rect">
                <a:avLst/>
              </a:prstGeom>
              <a:ln w="3175">
                <a:solidFill>
                  <a:srgbClr val="F0EAED"/>
                </a:solidFill>
              </a:ln>
            </p:spPr>
          </p:pic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B8C6CAF-B357-1FD0-B906-3F3A9D2DEBED}"/>
                  </a:ext>
                </a:extLst>
              </p:cNvPr>
              <p:cNvSpPr txBox="1"/>
              <p:nvPr/>
            </p:nvSpPr>
            <p:spPr>
              <a:xfrm>
                <a:off x="931644" y="6120699"/>
                <a:ext cx="4147934" cy="600164"/>
              </a:xfrm>
              <a:prstGeom prst="rect">
                <a:avLst/>
              </a:prstGeom>
              <a:noFill/>
              <a:ln w="3175">
                <a:solidFill>
                  <a:srgbClr val="F0EAED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>
                    <a:solidFill>
                      <a:srgbClr val="7F2766"/>
                    </a:solidFill>
                    <a:latin typeface="ADLaM Display" panose="02010000000000000000" pitchFamily="2" charset="0"/>
                    <a:ea typeface="ADLaM Display" panose="02010000000000000000" pitchFamily="2" charset="0"/>
                    <a:cs typeface="ADLaM Display" panose="02010000000000000000" pitchFamily="2" charset="0"/>
                  </a:rPr>
                  <a:t>Tishk International University</a:t>
                </a:r>
              </a:p>
              <a:p>
                <a:r>
                  <a:rPr lang="en-US" sz="1100" dirty="0">
                    <a:solidFill>
                      <a:srgbClr val="7F2766"/>
                    </a:solidFill>
                    <a:latin typeface="ADLaM Display" panose="02010000000000000000" pitchFamily="2" charset="0"/>
                    <a:ea typeface="ADLaM Display" panose="02010000000000000000" pitchFamily="2" charset="0"/>
                    <a:cs typeface="ADLaM Display" panose="02010000000000000000" pitchFamily="2" charset="0"/>
                  </a:rPr>
                  <a:t>Faculty of Administrative Sciences and Economics</a:t>
                </a:r>
              </a:p>
              <a:p>
                <a:r>
                  <a:rPr lang="en-US" sz="1100" dirty="0">
                    <a:solidFill>
                      <a:srgbClr val="7F2766"/>
                    </a:solidFill>
                    <a:latin typeface="ADLaM Display" panose="02010000000000000000" pitchFamily="2" charset="0"/>
                    <a:ea typeface="ADLaM Display" panose="02010000000000000000" pitchFamily="2" charset="0"/>
                    <a:cs typeface="ADLaM Display" panose="02010000000000000000" pitchFamily="2" charset="0"/>
                  </a:rPr>
                  <a:t>Business and Management Department</a:t>
                </a:r>
              </a:p>
            </p:txBody>
          </p:sp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4B0F3379-535E-C7C3-030A-5D451862DFBD}"/>
                  </a:ext>
                </a:extLst>
              </p:cNvPr>
              <p:cNvGrpSpPr/>
              <p:nvPr/>
            </p:nvGrpSpPr>
            <p:grpSpPr>
              <a:xfrm>
                <a:off x="7003779" y="6022181"/>
                <a:ext cx="5100802" cy="723530"/>
                <a:chOff x="6772175" y="5896130"/>
                <a:chExt cx="5100802" cy="723530"/>
              </a:xfrm>
            </p:grpSpPr>
            <p:pic>
              <p:nvPicPr>
                <p:cNvPr id="18" name="Picture 17">
                  <a:extLst>
                    <a:ext uri="{FF2B5EF4-FFF2-40B4-BE49-F238E27FC236}">
                      <a16:creationId xmlns:a16="http://schemas.microsoft.com/office/drawing/2014/main" id="{EE9F5FAB-4106-1061-D698-BB1F25ADC7B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096" r="4560"/>
                <a:stretch>
                  <a:fillRect/>
                </a:stretch>
              </p:blipFill>
              <p:spPr>
                <a:xfrm>
                  <a:off x="8266795" y="5896130"/>
                  <a:ext cx="984985" cy="723530"/>
                </a:xfrm>
                <a:prstGeom prst="rect">
                  <a:avLst/>
                </a:prstGeom>
                <a:ln w="3175">
                  <a:solidFill>
                    <a:srgbClr val="F0EAED"/>
                  </a:solidFill>
                </a:ln>
              </p:spPr>
            </p:pic>
            <p:pic>
              <p:nvPicPr>
                <p:cNvPr id="2" name="Picture 1">
                  <a:extLst>
                    <a:ext uri="{FF2B5EF4-FFF2-40B4-BE49-F238E27FC236}">
                      <a16:creationId xmlns:a16="http://schemas.microsoft.com/office/drawing/2014/main" id="{3D4815A1-FD7E-17C9-C1FF-679212E8753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2817" t="22563" r="14799" b="36822"/>
                <a:stretch>
                  <a:fillRect/>
                </a:stretch>
              </p:blipFill>
              <p:spPr>
                <a:xfrm>
                  <a:off x="9317183" y="6042088"/>
                  <a:ext cx="1310629" cy="399768"/>
                </a:xfrm>
                <a:prstGeom prst="rect">
                  <a:avLst/>
                </a:prstGeom>
                <a:ln w="3175">
                  <a:solidFill>
                    <a:srgbClr val="F0EAED"/>
                  </a:solidFill>
                </a:ln>
              </p:spPr>
            </p:pic>
            <p:pic>
              <p:nvPicPr>
                <p:cNvPr id="3" name="Picture 2">
                  <a:extLst>
                    <a:ext uri="{FF2B5EF4-FFF2-40B4-BE49-F238E27FC236}">
                      <a16:creationId xmlns:a16="http://schemas.microsoft.com/office/drawing/2014/main" id="{797C4552-DDF4-77B9-BCE2-B899BC528F3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627812" y="5938407"/>
                  <a:ext cx="1245165" cy="656405"/>
                </a:xfrm>
                <a:prstGeom prst="rect">
                  <a:avLst/>
                </a:prstGeom>
                <a:ln w="3175">
                  <a:solidFill>
                    <a:srgbClr val="F0EAED"/>
                  </a:solidFill>
                </a:ln>
              </p:spPr>
            </p:pic>
            <p:pic>
              <p:nvPicPr>
                <p:cNvPr id="4" name="Picture 3">
                  <a:extLst>
                    <a:ext uri="{FF2B5EF4-FFF2-40B4-BE49-F238E27FC236}">
                      <a16:creationId xmlns:a16="http://schemas.microsoft.com/office/drawing/2014/main" id="{EC28E6FE-8516-49FB-1ED0-DDE62C65DDD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772175" y="5920979"/>
                  <a:ext cx="656728" cy="673833"/>
                </a:xfrm>
                <a:prstGeom prst="rect">
                  <a:avLst/>
                </a:prstGeom>
                <a:ln w="3175">
                  <a:solidFill>
                    <a:srgbClr val="F0EAED"/>
                  </a:solidFill>
                </a:ln>
              </p:spPr>
            </p:pic>
          </p:grpSp>
        </p:grp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59E5C17-6FC4-0E92-0672-9D3E80C127A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280" t="18990" r="29486" b="23782"/>
            <a:stretch>
              <a:fillRect/>
            </a:stretch>
          </p:blipFill>
          <p:spPr>
            <a:xfrm>
              <a:off x="7704882" y="6003853"/>
              <a:ext cx="728115" cy="807869"/>
            </a:xfrm>
            <a:prstGeom prst="rect">
              <a:avLst/>
            </a:prstGeom>
          </p:spPr>
        </p:pic>
      </p:grpSp>
      <p:pic>
        <p:nvPicPr>
          <p:cNvPr id="11" name="Picture 10" descr="A notepad and a pen&#10;&#10;AI-generated content may be incorrect.">
            <a:extLst>
              <a:ext uri="{FF2B5EF4-FFF2-40B4-BE49-F238E27FC236}">
                <a16:creationId xmlns:a16="http://schemas.microsoft.com/office/drawing/2014/main" id="{B40FFA7B-BC44-C7D6-76A3-9DBBCD154BF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4229" y="137137"/>
            <a:ext cx="2309872" cy="23098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29038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1EA8CD-E379-E1FD-9DE4-71BF10B260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0E0E9EDA-4B45-4E5D-76B3-246BD3434AA3}"/>
              </a:ext>
            </a:extLst>
          </p:cNvPr>
          <p:cNvSpPr/>
          <p:nvPr/>
        </p:nvSpPr>
        <p:spPr>
          <a:xfrm>
            <a:off x="0" y="5996619"/>
            <a:ext cx="12192000" cy="861381"/>
          </a:xfrm>
          <a:prstGeom prst="rect">
            <a:avLst/>
          </a:prstGeom>
          <a:solidFill>
            <a:srgbClr val="F0EAEB"/>
          </a:solidFill>
          <a:ln w="3175">
            <a:solidFill>
              <a:srgbClr val="F0EAED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itle 27">
            <a:extLst>
              <a:ext uri="{FF2B5EF4-FFF2-40B4-BE49-F238E27FC236}">
                <a16:creationId xmlns:a16="http://schemas.microsoft.com/office/drawing/2014/main" id="{0F7AAF06-DE62-F174-8C90-0440A4332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7315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54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Grammar Check</a:t>
            </a:r>
          </a:p>
        </p:txBody>
      </p:sp>
      <p:sp>
        <p:nvSpPr>
          <p:cNvPr id="29" name="Content Placeholder 28">
            <a:extLst>
              <a:ext uri="{FF2B5EF4-FFF2-40B4-BE49-F238E27FC236}">
                <a16:creationId xmlns:a16="http://schemas.microsoft.com/office/drawing/2014/main" id="{C9FE28B8-9FDA-397E-B5C3-695644B79F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1957"/>
            <a:ext cx="10515600" cy="387776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CC0099"/>
                </a:solidFill>
              </a:rPr>
              <a:t>“Basic punctuation and article usage”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200" dirty="0"/>
              <a:t>What are the articles we use in English?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200" dirty="0"/>
              <a:t>What do we mean by Punctuation? Why do we use them?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200" dirty="0"/>
              <a:t>Do using Articles and Punctuation affect our speech or written texts? How?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5D6854D-7A06-63FE-0600-79070DEF0492}"/>
              </a:ext>
            </a:extLst>
          </p:cNvPr>
          <p:cNvCxnSpPr/>
          <p:nvPr/>
        </p:nvCxnSpPr>
        <p:spPr>
          <a:xfrm>
            <a:off x="0" y="5996619"/>
            <a:ext cx="12192000" cy="0"/>
          </a:xfrm>
          <a:prstGeom prst="line">
            <a:avLst/>
          </a:prstGeom>
          <a:ln w="28575">
            <a:solidFill>
              <a:srgbClr val="8521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80B97A30-6FC7-13A4-5A25-AEF9ABC9E546}"/>
              </a:ext>
            </a:extLst>
          </p:cNvPr>
          <p:cNvGrpSpPr/>
          <p:nvPr/>
        </p:nvGrpSpPr>
        <p:grpSpPr>
          <a:xfrm>
            <a:off x="91747" y="5943219"/>
            <a:ext cx="12012834" cy="955124"/>
            <a:chOff x="91747" y="5943219"/>
            <a:chExt cx="12012834" cy="955124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532CBC0C-A9A9-EDE0-C343-B5C65B73A998}"/>
                </a:ext>
              </a:extLst>
            </p:cNvPr>
            <p:cNvGrpSpPr/>
            <p:nvPr/>
          </p:nvGrpSpPr>
          <p:grpSpPr>
            <a:xfrm>
              <a:off x="91747" y="5943219"/>
              <a:ext cx="12012834" cy="955124"/>
              <a:chOff x="91747" y="5943219"/>
              <a:chExt cx="12012834" cy="955124"/>
            </a:xfrm>
          </p:grpSpPr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6CA145E3-6FED-8752-ED32-3BEAA833AE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747" y="5943219"/>
                <a:ext cx="1028579" cy="955124"/>
              </a:xfrm>
              <a:prstGeom prst="rect">
                <a:avLst/>
              </a:prstGeom>
              <a:ln w="3175">
                <a:solidFill>
                  <a:srgbClr val="F0EAED"/>
                </a:solidFill>
              </a:ln>
            </p:spPr>
          </p:pic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6526235-A73D-B20F-6BFF-057E78A86073}"/>
                  </a:ext>
                </a:extLst>
              </p:cNvPr>
              <p:cNvSpPr txBox="1"/>
              <p:nvPr/>
            </p:nvSpPr>
            <p:spPr>
              <a:xfrm>
                <a:off x="931644" y="6120699"/>
                <a:ext cx="4147934" cy="600164"/>
              </a:xfrm>
              <a:prstGeom prst="rect">
                <a:avLst/>
              </a:prstGeom>
              <a:noFill/>
              <a:ln w="3175">
                <a:solidFill>
                  <a:srgbClr val="F0EAED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>
                    <a:solidFill>
                      <a:srgbClr val="7F2766"/>
                    </a:solidFill>
                    <a:latin typeface="ADLaM Display" panose="02010000000000000000" pitchFamily="2" charset="0"/>
                    <a:ea typeface="ADLaM Display" panose="02010000000000000000" pitchFamily="2" charset="0"/>
                    <a:cs typeface="ADLaM Display" panose="02010000000000000000" pitchFamily="2" charset="0"/>
                  </a:rPr>
                  <a:t>Tishk International University</a:t>
                </a:r>
              </a:p>
              <a:p>
                <a:r>
                  <a:rPr lang="en-US" sz="1100" dirty="0">
                    <a:solidFill>
                      <a:srgbClr val="7F2766"/>
                    </a:solidFill>
                    <a:latin typeface="ADLaM Display" panose="02010000000000000000" pitchFamily="2" charset="0"/>
                    <a:ea typeface="ADLaM Display" panose="02010000000000000000" pitchFamily="2" charset="0"/>
                    <a:cs typeface="ADLaM Display" panose="02010000000000000000" pitchFamily="2" charset="0"/>
                  </a:rPr>
                  <a:t>Faculty of Administrative Sciences and Economics</a:t>
                </a:r>
              </a:p>
              <a:p>
                <a:r>
                  <a:rPr lang="en-US" sz="1100" dirty="0">
                    <a:solidFill>
                      <a:srgbClr val="7F2766"/>
                    </a:solidFill>
                    <a:latin typeface="ADLaM Display" panose="02010000000000000000" pitchFamily="2" charset="0"/>
                    <a:ea typeface="ADLaM Display" panose="02010000000000000000" pitchFamily="2" charset="0"/>
                    <a:cs typeface="ADLaM Display" panose="02010000000000000000" pitchFamily="2" charset="0"/>
                  </a:rPr>
                  <a:t>Business and Management Department</a:t>
                </a:r>
              </a:p>
            </p:txBody>
          </p:sp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8737C2DF-B386-B054-894B-4BED065ABD1E}"/>
                  </a:ext>
                </a:extLst>
              </p:cNvPr>
              <p:cNvGrpSpPr/>
              <p:nvPr/>
            </p:nvGrpSpPr>
            <p:grpSpPr>
              <a:xfrm>
                <a:off x="7003779" y="6022181"/>
                <a:ext cx="5100802" cy="723530"/>
                <a:chOff x="6772175" y="5896130"/>
                <a:chExt cx="5100802" cy="723530"/>
              </a:xfrm>
            </p:grpSpPr>
            <p:pic>
              <p:nvPicPr>
                <p:cNvPr id="18" name="Picture 17">
                  <a:extLst>
                    <a:ext uri="{FF2B5EF4-FFF2-40B4-BE49-F238E27FC236}">
                      <a16:creationId xmlns:a16="http://schemas.microsoft.com/office/drawing/2014/main" id="{EC669FF6-C09D-0199-076B-DB98FC29507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096" r="4560"/>
                <a:stretch>
                  <a:fillRect/>
                </a:stretch>
              </p:blipFill>
              <p:spPr>
                <a:xfrm>
                  <a:off x="8266795" y="5896130"/>
                  <a:ext cx="984985" cy="723530"/>
                </a:xfrm>
                <a:prstGeom prst="rect">
                  <a:avLst/>
                </a:prstGeom>
                <a:ln w="3175">
                  <a:solidFill>
                    <a:srgbClr val="F0EAED"/>
                  </a:solidFill>
                </a:ln>
              </p:spPr>
            </p:pic>
            <p:pic>
              <p:nvPicPr>
                <p:cNvPr id="2" name="Picture 1">
                  <a:extLst>
                    <a:ext uri="{FF2B5EF4-FFF2-40B4-BE49-F238E27FC236}">
                      <a16:creationId xmlns:a16="http://schemas.microsoft.com/office/drawing/2014/main" id="{C2CDF2C5-489B-A37D-2255-9BF07F1951B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2817" t="22563" r="14799" b="36822"/>
                <a:stretch>
                  <a:fillRect/>
                </a:stretch>
              </p:blipFill>
              <p:spPr>
                <a:xfrm>
                  <a:off x="9317183" y="6042088"/>
                  <a:ext cx="1310629" cy="399768"/>
                </a:xfrm>
                <a:prstGeom prst="rect">
                  <a:avLst/>
                </a:prstGeom>
                <a:ln w="3175">
                  <a:solidFill>
                    <a:srgbClr val="F0EAED"/>
                  </a:solidFill>
                </a:ln>
              </p:spPr>
            </p:pic>
            <p:pic>
              <p:nvPicPr>
                <p:cNvPr id="3" name="Picture 2">
                  <a:extLst>
                    <a:ext uri="{FF2B5EF4-FFF2-40B4-BE49-F238E27FC236}">
                      <a16:creationId xmlns:a16="http://schemas.microsoft.com/office/drawing/2014/main" id="{9853E7CC-2061-85DB-819A-4DEC91269C3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627812" y="5938407"/>
                  <a:ext cx="1245165" cy="656405"/>
                </a:xfrm>
                <a:prstGeom prst="rect">
                  <a:avLst/>
                </a:prstGeom>
                <a:ln w="3175">
                  <a:solidFill>
                    <a:srgbClr val="F0EAED"/>
                  </a:solidFill>
                </a:ln>
              </p:spPr>
            </p:pic>
            <p:pic>
              <p:nvPicPr>
                <p:cNvPr id="4" name="Picture 3">
                  <a:extLst>
                    <a:ext uri="{FF2B5EF4-FFF2-40B4-BE49-F238E27FC236}">
                      <a16:creationId xmlns:a16="http://schemas.microsoft.com/office/drawing/2014/main" id="{01506B39-AA75-C63E-173B-CF855245542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772175" y="5920979"/>
                  <a:ext cx="656728" cy="673833"/>
                </a:xfrm>
                <a:prstGeom prst="rect">
                  <a:avLst/>
                </a:prstGeom>
                <a:ln w="3175">
                  <a:solidFill>
                    <a:srgbClr val="F0EAED"/>
                  </a:solidFill>
                </a:ln>
              </p:spPr>
            </p:pic>
          </p:grpSp>
        </p:grp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C56F9CF-6ACF-10B6-C6A1-29C9F707767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280" t="18990" r="29486" b="23782"/>
            <a:stretch>
              <a:fillRect/>
            </a:stretch>
          </p:blipFill>
          <p:spPr>
            <a:xfrm>
              <a:off x="7704882" y="6003853"/>
              <a:ext cx="728115" cy="807869"/>
            </a:xfrm>
            <a:prstGeom prst="rect">
              <a:avLst/>
            </a:prstGeom>
          </p:spPr>
        </p:pic>
      </p:grpSp>
      <p:pic>
        <p:nvPicPr>
          <p:cNvPr id="11" name="Picture 10" descr="A group of colorful signs&#10;&#10;AI-generated content may be incorrect.">
            <a:extLst>
              <a:ext uri="{FF2B5EF4-FFF2-40B4-BE49-F238E27FC236}">
                <a16:creationId xmlns:a16="http://schemas.microsoft.com/office/drawing/2014/main" id="{A988EB74-DFB0-0C2D-F14E-5CB97CF5BD1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57"/>
          <a:stretch>
            <a:fillRect/>
          </a:stretch>
        </p:blipFill>
        <p:spPr>
          <a:xfrm>
            <a:off x="7922342" y="313393"/>
            <a:ext cx="3810000" cy="211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338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4674F8-85B8-8011-4476-7F4D0CFE9C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B6BC791E-EDDD-0FF1-C39D-BAD5B35324E8}"/>
              </a:ext>
            </a:extLst>
          </p:cNvPr>
          <p:cNvSpPr/>
          <p:nvPr/>
        </p:nvSpPr>
        <p:spPr>
          <a:xfrm>
            <a:off x="0" y="5996619"/>
            <a:ext cx="12192000" cy="861381"/>
          </a:xfrm>
          <a:prstGeom prst="rect">
            <a:avLst/>
          </a:prstGeom>
          <a:solidFill>
            <a:srgbClr val="F0EAEB"/>
          </a:solidFill>
          <a:ln w="3175">
            <a:solidFill>
              <a:srgbClr val="F0EAED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itle 27">
            <a:extLst>
              <a:ext uri="{FF2B5EF4-FFF2-40B4-BE49-F238E27FC236}">
                <a16:creationId xmlns:a16="http://schemas.microsoft.com/office/drawing/2014/main" id="{148518FE-D9F5-78B6-0CDC-4EF91EFBE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7315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8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Grammar Check: Articles</a:t>
            </a:r>
          </a:p>
        </p:txBody>
      </p:sp>
      <p:sp>
        <p:nvSpPr>
          <p:cNvPr id="29" name="Content Placeholder 28">
            <a:extLst>
              <a:ext uri="{FF2B5EF4-FFF2-40B4-BE49-F238E27FC236}">
                <a16:creationId xmlns:a16="http://schemas.microsoft.com/office/drawing/2014/main" id="{2010CAE3-EE7B-4C83-08D0-8097DFA760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7355"/>
            <a:ext cx="10515600" cy="4523542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b="1" dirty="0">
                <a:solidFill>
                  <a:schemeClr val="bg1"/>
                </a:solidFill>
                <a:highlight>
                  <a:srgbClr val="008080"/>
                </a:highlight>
              </a:rPr>
              <a:t>Articles are words that define a noun as specific or unspecific.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rgbClr val="C00000"/>
                </a:solidFill>
              </a:rPr>
              <a:t>Types of Articles:</a:t>
            </a:r>
            <a:endParaRPr lang="en-US" dirty="0">
              <a:solidFill>
                <a:srgbClr val="C00000"/>
              </a:solidFill>
            </a:endParaRPr>
          </a:p>
          <a:p>
            <a:pPr lvl="0">
              <a:lnSpc>
                <a:spcPct val="150000"/>
              </a:lnSpc>
            </a:pPr>
            <a:r>
              <a:rPr lang="en-US" b="1" dirty="0"/>
              <a:t>Definite Article:</a:t>
            </a:r>
            <a:r>
              <a:rPr lang="en-US" dirty="0"/>
              <a:t> </a:t>
            </a:r>
            <a:r>
              <a:rPr lang="en-US" i="1" dirty="0"/>
              <a:t>the</a:t>
            </a:r>
            <a:r>
              <a:rPr lang="en-US" dirty="0"/>
              <a:t> — refers to a </a:t>
            </a:r>
            <a:r>
              <a:rPr lang="en-US" dirty="0">
                <a:solidFill>
                  <a:srgbClr val="C00000"/>
                </a:solidFill>
              </a:rPr>
              <a:t>specific</a:t>
            </a:r>
            <a:r>
              <a:rPr lang="en-US" dirty="0"/>
              <a:t> noun. 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highlight>
                  <a:srgbClr val="FFFF00"/>
                </a:highlight>
              </a:rPr>
              <a:t>Example</a:t>
            </a:r>
            <a:r>
              <a:rPr lang="en-US" dirty="0"/>
              <a:t>: </a:t>
            </a:r>
            <a:r>
              <a:rPr lang="en-US" i="1" dirty="0"/>
              <a:t>The book on </a:t>
            </a:r>
            <a:r>
              <a:rPr lang="en-US" i="1" dirty="0">
                <a:solidFill>
                  <a:srgbClr val="C00000"/>
                </a:solidFill>
              </a:rPr>
              <a:t>the</a:t>
            </a:r>
            <a:r>
              <a:rPr lang="en-US" i="1" dirty="0"/>
              <a:t> table is mine.</a:t>
            </a:r>
            <a:endParaRPr lang="en-US" dirty="0"/>
          </a:p>
          <a:p>
            <a:pPr lvl="0">
              <a:lnSpc>
                <a:spcPct val="150000"/>
              </a:lnSpc>
            </a:pPr>
            <a:r>
              <a:rPr lang="en-US" b="1" dirty="0"/>
              <a:t>Indefinite Articles:</a:t>
            </a:r>
            <a:r>
              <a:rPr lang="en-US" dirty="0"/>
              <a:t> </a:t>
            </a:r>
            <a:r>
              <a:rPr lang="en-US" i="1" dirty="0"/>
              <a:t>a</a:t>
            </a:r>
            <a:r>
              <a:rPr lang="en-US" dirty="0"/>
              <a:t> and </a:t>
            </a:r>
            <a:r>
              <a:rPr lang="en-US" i="1" dirty="0"/>
              <a:t>an</a:t>
            </a:r>
            <a:r>
              <a:rPr lang="en-US" dirty="0"/>
              <a:t> — refer to a </a:t>
            </a:r>
            <a:r>
              <a:rPr lang="en-US" dirty="0">
                <a:solidFill>
                  <a:srgbClr val="0070C0"/>
                </a:solidFill>
              </a:rPr>
              <a:t>non-specific</a:t>
            </a:r>
            <a:r>
              <a:rPr lang="en-US" dirty="0"/>
              <a:t> noun. 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highlight>
                  <a:srgbClr val="FFFF00"/>
                </a:highlight>
              </a:rPr>
              <a:t>Example</a:t>
            </a:r>
            <a:r>
              <a:rPr lang="en-US" dirty="0"/>
              <a:t>: </a:t>
            </a:r>
            <a:r>
              <a:rPr lang="en-US" i="1" dirty="0"/>
              <a:t>I saw </a:t>
            </a:r>
            <a:r>
              <a:rPr lang="en-US" i="1" dirty="0">
                <a:solidFill>
                  <a:srgbClr val="0070C0"/>
                </a:solidFill>
              </a:rPr>
              <a:t>a</a:t>
            </a:r>
            <a:r>
              <a:rPr lang="en-US" i="1" dirty="0"/>
              <a:t> cat in the garden.</a:t>
            </a: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412F5FE-F420-4A4A-22EA-B156E3040837}"/>
              </a:ext>
            </a:extLst>
          </p:cNvPr>
          <p:cNvCxnSpPr/>
          <p:nvPr/>
        </p:nvCxnSpPr>
        <p:spPr>
          <a:xfrm>
            <a:off x="0" y="5996619"/>
            <a:ext cx="12192000" cy="0"/>
          </a:xfrm>
          <a:prstGeom prst="line">
            <a:avLst/>
          </a:prstGeom>
          <a:ln w="28575">
            <a:solidFill>
              <a:srgbClr val="8521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9480654F-73D2-F73F-4E6F-D3CCE68C7858}"/>
              </a:ext>
            </a:extLst>
          </p:cNvPr>
          <p:cNvGrpSpPr/>
          <p:nvPr/>
        </p:nvGrpSpPr>
        <p:grpSpPr>
          <a:xfrm>
            <a:off x="91747" y="5943219"/>
            <a:ext cx="12012834" cy="955124"/>
            <a:chOff x="91747" y="5943219"/>
            <a:chExt cx="12012834" cy="955124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8C6A9D51-7698-8C35-39C8-31CE02DD9805}"/>
                </a:ext>
              </a:extLst>
            </p:cNvPr>
            <p:cNvGrpSpPr/>
            <p:nvPr/>
          </p:nvGrpSpPr>
          <p:grpSpPr>
            <a:xfrm>
              <a:off x="91747" y="5943219"/>
              <a:ext cx="12012834" cy="955124"/>
              <a:chOff x="91747" y="5943219"/>
              <a:chExt cx="12012834" cy="955124"/>
            </a:xfrm>
          </p:grpSpPr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C81EF383-C1AC-98EA-4AD8-161D4CD04A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747" y="5943219"/>
                <a:ext cx="1028579" cy="955124"/>
              </a:xfrm>
              <a:prstGeom prst="rect">
                <a:avLst/>
              </a:prstGeom>
              <a:ln w="3175">
                <a:solidFill>
                  <a:srgbClr val="F0EAED"/>
                </a:solidFill>
              </a:ln>
            </p:spPr>
          </p:pic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E23FD9B-9EFB-3BC7-8BE6-2D5EF9E066C7}"/>
                  </a:ext>
                </a:extLst>
              </p:cNvPr>
              <p:cNvSpPr txBox="1"/>
              <p:nvPr/>
            </p:nvSpPr>
            <p:spPr>
              <a:xfrm>
                <a:off x="931644" y="6120699"/>
                <a:ext cx="4147934" cy="600164"/>
              </a:xfrm>
              <a:prstGeom prst="rect">
                <a:avLst/>
              </a:prstGeom>
              <a:noFill/>
              <a:ln w="3175">
                <a:solidFill>
                  <a:srgbClr val="F0EAED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>
                    <a:solidFill>
                      <a:srgbClr val="7F2766"/>
                    </a:solidFill>
                    <a:latin typeface="ADLaM Display" panose="02010000000000000000" pitchFamily="2" charset="0"/>
                    <a:ea typeface="ADLaM Display" panose="02010000000000000000" pitchFamily="2" charset="0"/>
                    <a:cs typeface="ADLaM Display" panose="02010000000000000000" pitchFamily="2" charset="0"/>
                  </a:rPr>
                  <a:t>Tishk International University</a:t>
                </a:r>
              </a:p>
              <a:p>
                <a:r>
                  <a:rPr lang="en-US" sz="1100" dirty="0">
                    <a:solidFill>
                      <a:srgbClr val="7F2766"/>
                    </a:solidFill>
                    <a:latin typeface="ADLaM Display" panose="02010000000000000000" pitchFamily="2" charset="0"/>
                    <a:ea typeface="ADLaM Display" panose="02010000000000000000" pitchFamily="2" charset="0"/>
                    <a:cs typeface="ADLaM Display" panose="02010000000000000000" pitchFamily="2" charset="0"/>
                  </a:rPr>
                  <a:t>Faculty of Administrative Sciences and Economics</a:t>
                </a:r>
              </a:p>
              <a:p>
                <a:r>
                  <a:rPr lang="en-US" sz="1100" dirty="0">
                    <a:solidFill>
                      <a:srgbClr val="7F2766"/>
                    </a:solidFill>
                    <a:latin typeface="ADLaM Display" panose="02010000000000000000" pitchFamily="2" charset="0"/>
                    <a:ea typeface="ADLaM Display" panose="02010000000000000000" pitchFamily="2" charset="0"/>
                    <a:cs typeface="ADLaM Display" panose="02010000000000000000" pitchFamily="2" charset="0"/>
                  </a:rPr>
                  <a:t>Business and Management Department</a:t>
                </a:r>
              </a:p>
            </p:txBody>
          </p:sp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C6AD8748-7F2B-59B9-7064-0030A718A594}"/>
                  </a:ext>
                </a:extLst>
              </p:cNvPr>
              <p:cNvGrpSpPr/>
              <p:nvPr/>
            </p:nvGrpSpPr>
            <p:grpSpPr>
              <a:xfrm>
                <a:off x="7003779" y="6022181"/>
                <a:ext cx="5100802" cy="723530"/>
                <a:chOff x="6772175" y="5896130"/>
                <a:chExt cx="5100802" cy="723530"/>
              </a:xfrm>
            </p:grpSpPr>
            <p:pic>
              <p:nvPicPr>
                <p:cNvPr id="18" name="Picture 17">
                  <a:extLst>
                    <a:ext uri="{FF2B5EF4-FFF2-40B4-BE49-F238E27FC236}">
                      <a16:creationId xmlns:a16="http://schemas.microsoft.com/office/drawing/2014/main" id="{B89E5762-CC88-A283-E153-B09A50C1608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096" r="4560"/>
                <a:stretch>
                  <a:fillRect/>
                </a:stretch>
              </p:blipFill>
              <p:spPr>
                <a:xfrm>
                  <a:off x="8266795" y="5896130"/>
                  <a:ext cx="984985" cy="723530"/>
                </a:xfrm>
                <a:prstGeom prst="rect">
                  <a:avLst/>
                </a:prstGeom>
                <a:ln w="3175">
                  <a:solidFill>
                    <a:srgbClr val="F0EAED"/>
                  </a:solidFill>
                </a:ln>
              </p:spPr>
            </p:pic>
            <p:pic>
              <p:nvPicPr>
                <p:cNvPr id="2" name="Picture 1">
                  <a:extLst>
                    <a:ext uri="{FF2B5EF4-FFF2-40B4-BE49-F238E27FC236}">
                      <a16:creationId xmlns:a16="http://schemas.microsoft.com/office/drawing/2014/main" id="{D0F111D0-EF9C-B175-BA59-7637FA8E8B1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2817" t="22563" r="14799" b="36822"/>
                <a:stretch>
                  <a:fillRect/>
                </a:stretch>
              </p:blipFill>
              <p:spPr>
                <a:xfrm>
                  <a:off x="9317183" y="6042088"/>
                  <a:ext cx="1310629" cy="399768"/>
                </a:xfrm>
                <a:prstGeom prst="rect">
                  <a:avLst/>
                </a:prstGeom>
                <a:ln w="3175">
                  <a:solidFill>
                    <a:srgbClr val="F0EAED"/>
                  </a:solidFill>
                </a:ln>
              </p:spPr>
            </p:pic>
            <p:pic>
              <p:nvPicPr>
                <p:cNvPr id="3" name="Picture 2">
                  <a:extLst>
                    <a:ext uri="{FF2B5EF4-FFF2-40B4-BE49-F238E27FC236}">
                      <a16:creationId xmlns:a16="http://schemas.microsoft.com/office/drawing/2014/main" id="{17E68C13-ED4E-1159-D75B-066B42DB5B2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627812" y="5938407"/>
                  <a:ext cx="1245165" cy="656405"/>
                </a:xfrm>
                <a:prstGeom prst="rect">
                  <a:avLst/>
                </a:prstGeom>
                <a:ln w="3175">
                  <a:solidFill>
                    <a:srgbClr val="F0EAED"/>
                  </a:solidFill>
                </a:ln>
              </p:spPr>
            </p:pic>
            <p:pic>
              <p:nvPicPr>
                <p:cNvPr id="4" name="Picture 3">
                  <a:extLst>
                    <a:ext uri="{FF2B5EF4-FFF2-40B4-BE49-F238E27FC236}">
                      <a16:creationId xmlns:a16="http://schemas.microsoft.com/office/drawing/2014/main" id="{E8B30C06-DE9F-65A4-0B5F-3ECE48DFD60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772175" y="5920979"/>
                  <a:ext cx="656728" cy="673833"/>
                </a:xfrm>
                <a:prstGeom prst="rect">
                  <a:avLst/>
                </a:prstGeom>
                <a:ln w="3175">
                  <a:solidFill>
                    <a:srgbClr val="F0EAED"/>
                  </a:solidFill>
                </a:ln>
              </p:spPr>
            </p:pic>
          </p:grpSp>
        </p:grp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AE92C5F-D367-6F55-1D23-AB3FBDA4E9A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280" t="18990" r="29486" b="23782"/>
            <a:stretch>
              <a:fillRect/>
            </a:stretch>
          </p:blipFill>
          <p:spPr>
            <a:xfrm>
              <a:off x="7704882" y="6003853"/>
              <a:ext cx="728115" cy="8078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38650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EC10E3-A765-8E8E-E3AB-BAA749C795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2565043-1766-8B0A-E9F5-E265C2700BEB}"/>
              </a:ext>
            </a:extLst>
          </p:cNvPr>
          <p:cNvSpPr/>
          <p:nvPr/>
        </p:nvSpPr>
        <p:spPr>
          <a:xfrm>
            <a:off x="0" y="5996619"/>
            <a:ext cx="12192000" cy="861381"/>
          </a:xfrm>
          <a:prstGeom prst="rect">
            <a:avLst/>
          </a:prstGeom>
          <a:solidFill>
            <a:srgbClr val="F0EAEB"/>
          </a:solidFill>
          <a:ln w="3175">
            <a:solidFill>
              <a:srgbClr val="F0EAED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itle 27">
            <a:extLst>
              <a:ext uri="{FF2B5EF4-FFF2-40B4-BE49-F238E27FC236}">
                <a16:creationId xmlns:a16="http://schemas.microsoft.com/office/drawing/2014/main" id="{E6DA9A81-DBB7-E5A3-A0D0-ACEBEDCB4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7315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8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Grammar Check: </a:t>
            </a:r>
            <a:r>
              <a:rPr lang="en-US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Punctuation</a:t>
            </a:r>
            <a:endParaRPr lang="en-US" sz="4800" b="1" dirty="0">
              <a:solidFill>
                <a:srgbClr val="00B05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9" name="Content Placeholder 28">
            <a:extLst>
              <a:ext uri="{FF2B5EF4-FFF2-40B4-BE49-F238E27FC236}">
                <a16:creationId xmlns:a16="http://schemas.microsoft.com/office/drawing/2014/main" id="{E00F93F7-FF97-57B0-1EF4-4D24FD12AF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2606"/>
            <a:ext cx="10515600" cy="4538291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dirty="0">
                <a:solidFill>
                  <a:schemeClr val="bg1"/>
                </a:solidFill>
                <a:highlight>
                  <a:srgbClr val="008080"/>
                </a:highlight>
              </a:rPr>
              <a:t>Punctuation refers to the symbols used in writing to separate sentences and clarify meaning.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rgbClr val="C00000"/>
                </a:solidFill>
              </a:rPr>
              <a:t>Common Punctuation Marks:</a:t>
            </a:r>
            <a:endParaRPr lang="en-US" dirty="0">
              <a:solidFill>
                <a:srgbClr val="C00000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Period (.)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Comma (,)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Question mark (?)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Exclamation mark (!)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Colon (:), Semicolon (;)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Quotation marks (“ ”)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Apostrophe (’)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FF6691A-F424-1A72-953F-D68EF836CBF2}"/>
              </a:ext>
            </a:extLst>
          </p:cNvPr>
          <p:cNvCxnSpPr/>
          <p:nvPr/>
        </p:nvCxnSpPr>
        <p:spPr>
          <a:xfrm>
            <a:off x="0" y="5996619"/>
            <a:ext cx="12192000" cy="0"/>
          </a:xfrm>
          <a:prstGeom prst="line">
            <a:avLst/>
          </a:prstGeom>
          <a:ln w="28575">
            <a:solidFill>
              <a:srgbClr val="8521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6B1BE9F1-DB24-24AF-CB72-CC0B44C1DB3D}"/>
              </a:ext>
            </a:extLst>
          </p:cNvPr>
          <p:cNvGrpSpPr/>
          <p:nvPr/>
        </p:nvGrpSpPr>
        <p:grpSpPr>
          <a:xfrm>
            <a:off x="91747" y="5943219"/>
            <a:ext cx="12012834" cy="955124"/>
            <a:chOff x="91747" y="5943219"/>
            <a:chExt cx="12012834" cy="955124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E3688837-D18F-D733-6EF5-D6CEA17C6C60}"/>
                </a:ext>
              </a:extLst>
            </p:cNvPr>
            <p:cNvGrpSpPr/>
            <p:nvPr/>
          </p:nvGrpSpPr>
          <p:grpSpPr>
            <a:xfrm>
              <a:off x="91747" y="5943219"/>
              <a:ext cx="12012834" cy="955124"/>
              <a:chOff x="91747" y="5943219"/>
              <a:chExt cx="12012834" cy="955124"/>
            </a:xfrm>
          </p:grpSpPr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3F4F71FC-E25D-EA5A-320E-CB6A086683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747" y="5943219"/>
                <a:ext cx="1028579" cy="955124"/>
              </a:xfrm>
              <a:prstGeom prst="rect">
                <a:avLst/>
              </a:prstGeom>
              <a:ln w="3175">
                <a:solidFill>
                  <a:srgbClr val="F0EAED"/>
                </a:solidFill>
              </a:ln>
            </p:spPr>
          </p:pic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8B2EF1A-D498-D7CC-A97D-3F3C6FB9AF81}"/>
                  </a:ext>
                </a:extLst>
              </p:cNvPr>
              <p:cNvSpPr txBox="1"/>
              <p:nvPr/>
            </p:nvSpPr>
            <p:spPr>
              <a:xfrm>
                <a:off x="931644" y="6120699"/>
                <a:ext cx="4147934" cy="600164"/>
              </a:xfrm>
              <a:prstGeom prst="rect">
                <a:avLst/>
              </a:prstGeom>
              <a:noFill/>
              <a:ln w="3175">
                <a:solidFill>
                  <a:srgbClr val="F0EAED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>
                    <a:solidFill>
                      <a:srgbClr val="7F2766"/>
                    </a:solidFill>
                    <a:latin typeface="ADLaM Display" panose="02010000000000000000" pitchFamily="2" charset="0"/>
                    <a:ea typeface="ADLaM Display" panose="02010000000000000000" pitchFamily="2" charset="0"/>
                    <a:cs typeface="ADLaM Display" panose="02010000000000000000" pitchFamily="2" charset="0"/>
                  </a:rPr>
                  <a:t>Tishk International University</a:t>
                </a:r>
              </a:p>
              <a:p>
                <a:r>
                  <a:rPr lang="en-US" sz="1100" dirty="0">
                    <a:solidFill>
                      <a:srgbClr val="7F2766"/>
                    </a:solidFill>
                    <a:latin typeface="ADLaM Display" panose="02010000000000000000" pitchFamily="2" charset="0"/>
                    <a:ea typeface="ADLaM Display" panose="02010000000000000000" pitchFamily="2" charset="0"/>
                    <a:cs typeface="ADLaM Display" panose="02010000000000000000" pitchFamily="2" charset="0"/>
                  </a:rPr>
                  <a:t>Faculty of Administrative Sciences and Economics</a:t>
                </a:r>
              </a:p>
              <a:p>
                <a:r>
                  <a:rPr lang="en-US" sz="1100" dirty="0">
                    <a:solidFill>
                      <a:srgbClr val="7F2766"/>
                    </a:solidFill>
                    <a:latin typeface="ADLaM Display" panose="02010000000000000000" pitchFamily="2" charset="0"/>
                    <a:ea typeface="ADLaM Display" panose="02010000000000000000" pitchFamily="2" charset="0"/>
                    <a:cs typeface="ADLaM Display" panose="02010000000000000000" pitchFamily="2" charset="0"/>
                  </a:rPr>
                  <a:t>Business and Management Department</a:t>
                </a:r>
              </a:p>
            </p:txBody>
          </p:sp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9A3EDD59-4F24-0A92-89CC-5501AD1CDD86}"/>
                  </a:ext>
                </a:extLst>
              </p:cNvPr>
              <p:cNvGrpSpPr/>
              <p:nvPr/>
            </p:nvGrpSpPr>
            <p:grpSpPr>
              <a:xfrm>
                <a:off x="7003779" y="6022181"/>
                <a:ext cx="5100802" cy="723530"/>
                <a:chOff x="6772175" y="5896130"/>
                <a:chExt cx="5100802" cy="723530"/>
              </a:xfrm>
            </p:grpSpPr>
            <p:pic>
              <p:nvPicPr>
                <p:cNvPr id="18" name="Picture 17">
                  <a:extLst>
                    <a:ext uri="{FF2B5EF4-FFF2-40B4-BE49-F238E27FC236}">
                      <a16:creationId xmlns:a16="http://schemas.microsoft.com/office/drawing/2014/main" id="{F54A72EC-C3E9-E382-D295-D91BBD73DEC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096" r="4560"/>
                <a:stretch>
                  <a:fillRect/>
                </a:stretch>
              </p:blipFill>
              <p:spPr>
                <a:xfrm>
                  <a:off x="8266795" y="5896130"/>
                  <a:ext cx="984985" cy="723530"/>
                </a:xfrm>
                <a:prstGeom prst="rect">
                  <a:avLst/>
                </a:prstGeom>
                <a:ln w="3175">
                  <a:solidFill>
                    <a:srgbClr val="F0EAED"/>
                  </a:solidFill>
                </a:ln>
              </p:spPr>
            </p:pic>
            <p:pic>
              <p:nvPicPr>
                <p:cNvPr id="2" name="Picture 1">
                  <a:extLst>
                    <a:ext uri="{FF2B5EF4-FFF2-40B4-BE49-F238E27FC236}">
                      <a16:creationId xmlns:a16="http://schemas.microsoft.com/office/drawing/2014/main" id="{5A58752A-A704-4DDC-576F-F4572C5770E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2817" t="22563" r="14799" b="36822"/>
                <a:stretch>
                  <a:fillRect/>
                </a:stretch>
              </p:blipFill>
              <p:spPr>
                <a:xfrm>
                  <a:off x="9317183" y="6042088"/>
                  <a:ext cx="1310629" cy="399768"/>
                </a:xfrm>
                <a:prstGeom prst="rect">
                  <a:avLst/>
                </a:prstGeom>
                <a:ln w="3175">
                  <a:solidFill>
                    <a:srgbClr val="F0EAED"/>
                  </a:solidFill>
                </a:ln>
              </p:spPr>
            </p:pic>
            <p:pic>
              <p:nvPicPr>
                <p:cNvPr id="3" name="Picture 2">
                  <a:extLst>
                    <a:ext uri="{FF2B5EF4-FFF2-40B4-BE49-F238E27FC236}">
                      <a16:creationId xmlns:a16="http://schemas.microsoft.com/office/drawing/2014/main" id="{36C18AB4-D8C0-26D1-B2C0-C3129F34394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627812" y="5938407"/>
                  <a:ext cx="1245165" cy="656405"/>
                </a:xfrm>
                <a:prstGeom prst="rect">
                  <a:avLst/>
                </a:prstGeom>
                <a:ln w="3175">
                  <a:solidFill>
                    <a:srgbClr val="F0EAED"/>
                  </a:solidFill>
                </a:ln>
              </p:spPr>
            </p:pic>
            <p:pic>
              <p:nvPicPr>
                <p:cNvPr id="4" name="Picture 3">
                  <a:extLst>
                    <a:ext uri="{FF2B5EF4-FFF2-40B4-BE49-F238E27FC236}">
                      <a16:creationId xmlns:a16="http://schemas.microsoft.com/office/drawing/2014/main" id="{F8749FCA-9584-21A3-637E-1F3A4A3B6ED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772175" y="5920979"/>
                  <a:ext cx="656728" cy="673833"/>
                </a:xfrm>
                <a:prstGeom prst="rect">
                  <a:avLst/>
                </a:prstGeom>
                <a:ln w="3175">
                  <a:solidFill>
                    <a:srgbClr val="F0EAED"/>
                  </a:solidFill>
                </a:ln>
              </p:spPr>
            </p:pic>
          </p:grpSp>
        </p:grp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50D8F5B-FE6D-69B1-5FA9-F1777FC3CD1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280" t="18990" r="29486" b="23782"/>
            <a:stretch>
              <a:fillRect/>
            </a:stretch>
          </p:blipFill>
          <p:spPr>
            <a:xfrm>
              <a:off x="7704882" y="6003853"/>
              <a:ext cx="728115" cy="807869"/>
            </a:xfrm>
            <a:prstGeom prst="rect">
              <a:avLst/>
            </a:prstGeom>
          </p:spPr>
        </p:pic>
      </p:grpSp>
      <p:sp>
        <p:nvSpPr>
          <p:cNvPr id="9" name="Right Brace 8">
            <a:extLst>
              <a:ext uri="{FF2B5EF4-FFF2-40B4-BE49-F238E27FC236}">
                <a16:creationId xmlns:a16="http://schemas.microsoft.com/office/drawing/2014/main" id="{8EBF0448-CE5F-67AD-37EF-5BFEB54231AD}"/>
              </a:ext>
            </a:extLst>
          </p:cNvPr>
          <p:cNvSpPr/>
          <p:nvPr/>
        </p:nvSpPr>
        <p:spPr>
          <a:xfrm>
            <a:off x="4232787" y="2654710"/>
            <a:ext cx="846791" cy="3170390"/>
          </a:xfrm>
          <a:prstGeom prst="rightBrac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225BB85-818B-ABCF-8181-086CB767647C}"/>
              </a:ext>
            </a:extLst>
          </p:cNvPr>
          <p:cNvSpPr/>
          <p:nvPr/>
        </p:nvSpPr>
        <p:spPr>
          <a:xfrm>
            <a:off x="5585876" y="2987967"/>
            <a:ext cx="5936690" cy="2195747"/>
          </a:xfrm>
          <a:prstGeom prst="roundRect">
            <a:avLst/>
          </a:prstGeom>
          <a:solidFill>
            <a:srgbClr val="F3E6F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002060"/>
                </a:solidFill>
              </a:rPr>
              <a:t>Purpose:</a:t>
            </a:r>
            <a:endParaRPr lang="en-US" sz="2400" dirty="0">
              <a:solidFill>
                <a:srgbClr val="002060"/>
              </a:solidFill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2060"/>
                </a:solidFill>
              </a:rPr>
              <a:t>To organize writing.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2060"/>
                </a:solidFill>
              </a:rPr>
              <a:t>To indicate pauses, stops, or emphasis.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2060"/>
                </a:solidFill>
              </a:rPr>
              <a:t>To clarify meaning and avoid confusion.</a:t>
            </a:r>
          </a:p>
        </p:txBody>
      </p:sp>
      <p:pic>
        <p:nvPicPr>
          <p:cNvPr id="16" name="Graphic 15" descr="Reflection outline">
            <a:extLst>
              <a:ext uri="{FF2B5EF4-FFF2-40B4-BE49-F238E27FC236}">
                <a16:creationId xmlns:a16="http://schemas.microsoft.com/office/drawing/2014/main" id="{9C2A7177-7705-E38F-A947-AE77B31D405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746901" y="318738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822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uiExpand="1" build="p"/>
      <p:bldP spid="9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F970AE-3390-7CE9-8F0A-D64C5847D1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DDD2246-8335-67FB-361E-C91A49895C11}"/>
              </a:ext>
            </a:extLst>
          </p:cNvPr>
          <p:cNvSpPr/>
          <p:nvPr/>
        </p:nvSpPr>
        <p:spPr>
          <a:xfrm>
            <a:off x="0" y="5996619"/>
            <a:ext cx="12192000" cy="861381"/>
          </a:xfrm>
          <a:prstGeom prst="rect">
            <a:avLst/>
          </a:prstGeom>
          <a:solidFill>
            <a:srgbClr val="F0EAEB"/>
          </a:solidFill>
          <a:ln w="3175">
            <a:solidFill>
              <a:srgbClr val="F0EAED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itle 27">
            <a:extLst>
              <a:ext uri="{FF2B5EF4-FFF2-40B4-BE49-F238E27FC236}">
                <a16:creationId xmlns:a16="http://schemas.microsoft.com/office/drawing/2014/main" id="{80B6379F-E949-9B63-E44E-3AD5042E1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809" y="406768"/>
            <a:ext cx="11266381" cy="107315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Grammar Check: Impact on Communication</a:t>
            </a:r>
          </a:p>
        </p:txBody>
      </p:sp>
      <p:sp>
        <p:nvSpPr>
          <p:cNvPr id="29" name="Content Placeholder 28">
            <a:extLst>
              <a:ext uri="{FF2B5EF4-FFF2-40B4-BE49-F238E27FC236}">
                <a16:creationId xmlns:a16="http://schemas.microsoft.com/office/drawing/2014/main" id="{FB70E429-32DD-3C38-F37A-0B6B4346C9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614"/>
            <a:ext cx="10515600" cy="4576992"/>
          </a:xfrm>
        </p:spPr>
        <p:txBody>
          <a:bodyPr>
            <a:normAutofit fontScale="92500" lnSpcReduction="10000"/>
          </a:bodyPr>
          <a:lstStyle/>
          <a:p>
            <a:pPr lvl="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rgbClr val="852151"/>
                </a:solidFill>
              </a:rPr>
              <a:t>Articles:</a:t>
            </a:r>
            <a:r>
              <a:rPr lang="en-US" dirty="0"/>
              <a:t> help specify meaning and make speech or writing clearer. 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/>
              <a:t>Without them, sentences may sound unnatural or confusing.</a:t>
            </a:r>
          </a:p>
          <a:p>
            <a:pPr lvl="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rgbClr val="852151"/>
                </a:solidFill>
              </a:rPr>
              <a:t>Punctuation:</a:t>
            </a:r>
            <a:r>
              <a:rPr lang="en-US" dirty="0"/>
              <a:t> guides the reader through the structure and tone of the text. 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/>
              <a:t>Misuse can lead to misunderstanding or ambiguity.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b="1" dirty="0">
                <a:highlight>
                  <a:srgbClr val="FFFF00"/>
                </a:highlight>
              </a:rPr>
              <a:t>Examples</a:t>
            </a:r>
            <a:r>
              <a:rPr lang="en-US" b="1" dirty="0"/>
              <a:t>:</a:t>
            </a:r>
            <a:endParaRPr lang="en-US" dirty="0"/>
          </a:p>
          <a:p>
            <a:pPr lvl="0">
              <a:lnSpc>
                <a:spcPct val="150000"/>
              </a:lnSpc>
            </a:pPr>
            <a:r>
              <a:rPr lang="en-US" i="1" dirty="0"/>
              <a:t>Let’s eat, Grandma!</a:t>
            </a:r>
            <a:r>
              <a:rPr lang="en-US" dirty="0"/>
              <a:t> vs. </a:t>
            </a:r>
            <a:r>
              <a:rPr lang="en-US" i="1" dirty="0"/>
              <a:t>Let’s eat Grandma!</a:t>
            </a:r>
            <a:r>
              <a:rPr lang="en-US" dirty="0"/>
              <a:t> (</a:t>
            </a:r>
            <a:r>
              <a:rPr lang="en-US" dirty="0">
                <a:solidFill>
                  <a:srgbClr val="0070C0"/>
                </a:solidFill>
              </a:rPr>
              <a:t>Punctuation saves lives</a:t>
            </a:r>
            <a:r>
              <a:rPr lang="en-US" dirty="0"/>
              <a:t>!)</a:t>
            </a:r>
          </a:p>
          <a:p>
            <a:pPr lvl="0">
              <a:lnSpc>
                <a:spcPct val="150000"/>
              </a:lnSpc>
            </a:pPr>
            <a:r>
              <a:rPr lang="en-US" i="1" dirty="0"/>
              <a:t>I saw a dog.</a:t>
            </a:r>
            <a:r>
              <a:rPr lang="en-US" dirty="0"/>
              <a:t> vs. </a:t>
            </a:r>
            <a:r>
              <a:rPr lang="en-US" i="1" dirty="0"/>
              <a:t>I saw the dog.</a:t>
            </a:r>
            <a:r>
              <a:rPr lang="en-US" dirty="0"/>
              <a:t> (</a:t>
            </a:r>
            <a:r>
              <a:rPr lang="en-US" dirty="0">
                <a:solidFill>
                  <a:srgbClr val="0070C0"/>
                </a:solidFill>
              </a:rPr>
              <a:t>Articles change the meaning</a:t>
            </a:r>
            <a:r>
              <a:rPr lang="en-US" dirty="0"/>
              <a:t>.)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3C46383-7EB1-C375-E5B1-D1BEA51FCF4F}"/>
              </a:ext>
            </a:extLst>
          </p:cNvPr>
          <p:cNvCxnSpPr/>
          <p:nvPr/>
        </p:nvCxnSpPr>
        <p:spPr>
          <a:xfrm>
            <a:off x="0" y="5996619"/>
            <a:ext cx="12192000" cy="0"/>
          </a:xfrm>
          <a:prstGeom prst="line">
            <a:avLst/>
          </a:prstGeom>
          <a:ln w="28575">
            <a:solidFill>
              <a:srgbClr val="8521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6E0FF9EA-79DF-069B-ECFA-068F0E76D2E5}"/>
              </a:ext>
            </a:extLst>
          </p:cNvPr>
          <p:cNvGrpSpPr/>
          <p:nvPr/>
        </p:nvGrpSpPr>
        <p:grpSpPr>
          <a:xfrm>
            <a:off x="91747" y="5943219"/>
            <a:ext cx="12012834" cy="955124"/>
            <a:chOff x="91747" y="5943219"/>
            <a:chExt cx="12012834" cy="955124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4266A80D-930B-01B4-890D-A9CDDF05A376}"/>
                </a:ext>
              </a:extLst>
            </p:cNvPr>
            <p:cNvGrpSpPr/>
            <p:nvPr/>
          </p:nvGrpSpPr>
          <p:grpSpPr>
            <a:xfrm>
              <a:off x="91747" y="5943219"/>
              <a:ext cx="12012834" cy="955124"/>
              <a:chOff x="91747" y="5943219"/>
              <a:chExt cx="12012834" cy="955124"/>
            </a:xfrm>
          </p:grpSpPr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F8E73DBD-95BE-5989-2635-8594FB5F77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747" y="5943219"/>
                <a:ext cx="1028579" cy="955124"/>
              </a:xfrm>
              <a:prstGeom prst="rect">
                <a:avLst/>
              </a:prstGeom>
              <a:ln w="3175">
                <a:solidFill>
                  <a:srgbClr val="F0EAED"/>
                </a:solidFill>
              </a:ln>
            </p:spPr>
          </p:pic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3162789-FCA6-882B-8474-651C8D443820}"/>
                  </a:ext>
                </a:extLst>
              </p:cNvPr>
              <p:cNvSpPr txBox="1"/>
              <p:nvPr/>
            </p:nvSpPr>
            <p:spPr>
              <a:xfrm>
                <a:off x="931644" y="6120699"/>
                <a:ext cx="4147934" cy="600164"/>
              </a:xfrm>
              <a:prstGeom prst="rect">
                <a:avLst/>
              </a:prstGeom>
              <a:noFill/>
              <a:ln w="3175">
                <a:solidFill>
                  <a:srgbClr val="F0EAED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>
                    <a:solidFill>
                      <a:srgbClr val="7F2766"/>
                    </a:solidFill>
                    <a:latin typeface="ADLaM Display" panose="02010000000000000000" pitchFamily="2" charset="0"/>
                    <a:ea typeface="ADLaM Display" panose="02010000000000000000" pitchFamily="2" charset="0"/>
                    <a:cs typeface="ADLaM Display" panose="02010000000000000000" pitchFamily="2" charset="0"/>
                  </a:rPr>
                  <a:t>Tishk International University</a:t>
                </a:r>
              </a:p>
              <a:p>
                <a:r>
                  <a:rPr lang="en-US" sz="1100" dirty="0">
                    <a:solidFill>
                      <a:srgbClr val="7F2766"/>
                    </a:solidFill>
                    <a:latin typeface="ADLaM Display" panose="02010000000000000000" pitchFamily="2" charset="0"/>
                    <a:ea typeface="ADLaM Display" panose="02010000000000000000" pitchFamily="2" charset="0"/>
                    <a:cs typeface="ADLaM Display" panose="02010000000000000000" pitchFamily="2" charset="0"/>
                  </a:rPr>
                  <a:t>Faculty of Administrative Sciences and Economics</a:t>
                </a:r>
              </a:p>
              <a:p>
                <a:r>
                  <a:rPr lang="en-US" sz="1100" dirty="0">
                    <a:solidFill>
                      <a:srgbClr val="7F2766"/>
                    </a:solidFill>
                    <a:latin typeface="ADLaM Display" panose="02010000000000000000" pitchFamily="2" charset="0"/>
                    <a:ea typeface="ADLaM Display" panose="02010000000000000000" pitchFamily="2" charset="0"/>
                    <a:cs typeface="ADLaM Display" panose="02010000000000000000" pitchFamily="2" charset="0"/>
                  </a:rPr>
                  <a:t>Business and Management Department</a:t>
                </a:r>
              </a:p>
            </p:txBody>
          </p:sp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0FBA0035-AD60-2B55-FC99-DDB0F6FD5BB6}"/>
                  </a:ext>
                </a:extLst>
              </p:cNvPr>
              <p:cNvGrpSpPr/>
              <p:nvPr/>
            </p:nvGrpSpPr>
            <p:grpSpPr>
              <a:xfrm>
                <a:off x="7003779" y="6022181"/>
                <a:ext cx="5100802" cy="723530"/>
                <a:chOff x="6772175" y="5896130"/>
                <a:chExt cx="5100802" cy="723530"/>
              </a:xfrm>
            </p:grpSpPr>
            <p:pic>
              <p:nvPicPr>
                <p:cNvPr id="18" name="Picture 17">
                  <a:extLst>
                    <a:ext uri="{FF2B5EF4-FFF2-40B4-BE49-F238E27FC236}">
                      <a16:creationId xmlns:a16="http://schemas.microsoft.com/office/drawing/2014/main" id="{C24EE30E-5ABE-C84E-581B-73F774563E8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096" r="4560"/>
                <a:stretch>
                  <a:fillRect/>
                </a:stretch>
              </p:blipFill>
              <p:spPr>
                <a:xfrm>
                  <a:off x="8266795" y="5896130"/>
                  <a:ext cx="984985" cy="723530"/>
                </a:xfrm>
                <a:prstGeom prst="rect">
                  <a:avLst/>
                </a:prstGeom>
                <a:ln w="3175">
                  <a:solidFill>
                    <a:srgbClr val="F0EAED"/>
                  </a:solidFill>
                </a:ln>
              </p:spPr>
            </p:pic>
            <p:pic>
              <p:nvPicPr>
                <p:cNvPr id="2" name="Picture 1">
                  <a:extLst>
                    <a:ext uri="{FF2B5EF4-FFF2-40B4-BE49-F238E27FC236}">
                      <a16:creationId xmlns:a16="http://schemas.microsoft.com/office/drawing/2014/main" id="{5F0154DB-E3EF-E01E-214A-E0D8591DAA3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2817" t="22563" r="14799" b="36822"/>
                <a:stretch>
                  <a:fillRect/>
                </a:stretch>
              </p:blipFill>
              <p:spPr>
                <a:xfrm>
                  <a:off x="9317183" y="6042088"/>
                  <a:ext cx="1310629" cy="399768"/>
                </a:xfrm>
                <a:prstGeom prst="rect">
                  <a:avLst/>
                </a:prstGeom>
                <a:ln w="3175">
                  <a:solidFill>
                    <a:srgbClr val="F0EAED"/>
                  </a:solidFill>
                </a:ln>
              </p:spPr>
            </p:pic>
            <p:pic>
              <p:nvPicPr>
                <p:cNvPr id="3" name="Picture 2">
                  <a:extLst>
                    <a:ext uri="{FF2B5EF4-FFF2-40B4-BE49-F238E27FC236}">
                      <a16:creationId xmlns:a16="http://schemas.microsoft.com/office/drawing/2014/main" id="{BB4F26D5-F4DB-80CF-84EF-964B9F99245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627812" y="5938407"/>
                  <a:ext cx="1245165" cy="656405"/>
                </a:xfrm>
                <a:prstGeom prst="rect">
                  <a:avLst/>
                </a:prstGeom>
                <a:ln w="3175">
                  <a:solidFill>
                    <a:srgbClr val="F0EAED"/>
                  </a:solidFill>
                </a:ln>
              </p:spPr>
            </p:pic>
            <p:pic>
              <p:nvPicPr>
                <p:cNvPr id="4" name="Picture 3">
                  <a:extLst>
                    <a:ext uri="{FF2B5EF4-FFF2-40B4-BE49-F238E27FC236}">
                      <a16:creationId xmlns:a16="http://schemas.microsoft.com/office/drawing/2014/main" id="{78157441-FD55-B4F2-4CD1-3B103236553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772175" y="5920979"/>
                  <a:ext cx="656728" cy="673833"/>
                </a:xfrm>
                <a:prstGeom prst="rect">
                  <a:avLst/>
                </a:prstGeom>
                <a:ln w="3175">
                  <a:solidFill>
                    <a:srgbClr val="F0EAED"/>
                  </a:solidFill>
                </a:ln>
              </p:spPr>
            </p:pic>
          </p:grpSp>
        </p:grp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57C7612-BD0C-528C-1E4D-04F1E7F207B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280" t="18990" r="29486" b="23782"/>
            <a:stretch>
              <a:fillRect/>
            </a:stretch>
          </p:blipFill>
          <p:spPr>
            <a:xfrm>
              <a:off x="7704882" y="6003853"/>
              <a:ext cx="728115" cy="8078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93958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920</TotalTime>
  <Words>561</Words>
  <Application>Microsoft Office PowerPoint</Application>
  <PresentationFormat>Widescreen</PresentationFormat>
  <Paragraphs>89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ADLaM Display</vt:lpstr>
      <vt:lpstr>Aptos</vt:lpstr>
      <vt:lpstr>Arial</vt:lpstr>
      <vt:lpstr>Calibri</vt:lpstr>
      <vt:lpstr>Calibri Light</vt:lpstr>
      <vt:lpstr>Cavolini</vt:lpstr>
      <vt:lpstr>Wingdings</vt:lpstr>
      <vt:lpstr>Office Theme</vt:lpstr>
      <vt:lpstr>Academic English</vt:lpstr>
      <vt:lpstr>Chapter One</vt:lpstr>
      <vt:lpstr>Introduction: Activities</vt:lpstr>
      <vt:lpstr>Speak it up…!</vt:lpstr>
      <vt:lpstr>Writing task</vt:lpstr>
      <vt:lpstr>Grammar Check</vt:lpstr>
      <vt:lpstr>Grammar Check: Articles</vt:lpstr>
      <vt:lpstr>Grammar Check: Punctuation</vt:lpstr>
      <vt:lpstr>Grammar Check: Impact on Communication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Thikra Mohammed</dc:creator>
  <cp:lastModifiedBy>Zainab Hassan</cp:lastModifiedBy>
  <cp:revision>47</cp:revision>
  <dcterms:created xsi:type="dcterms:W3CDTF">2025-09-14T12:25:09Z</dcterms:created>
  <dcterms:modified xsi:type="dcterms:W3CDTF">2025-12-21T07:25:00Z</dcterms:modified>
</cp:coreProperties>
</file>