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75" r:id="rId5"/>
    <p:sldId id="262" r:id="rId6"/>
    <p:sldId id="276" r:id="rId7"/>
    <p:sldId id="263" r:id="rId8"/>
    <p:sldId id="277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151"/>
    <a:srgbClr val="F0EAEB"/>
    <a:srgbClr val="F0EAED"/>
    <a:srgbClr val="F3E6F4"/>
    <a:srgbClr val="F1E8F2"/>
    <a:srgbClr val="B898A6"/>
    <a:srgbClr val="EFEBEE"/>
    <a:srgbClr val="7F2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EB9E-6A88-AA71-5257-34C90BE0D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F0878-B70C-F9E5-137C-93062F62D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80B04-C4C6-6524-6CB6-ACAC5D75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2EECB-4433-D4C2-5B28-F8D7D855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A5D7E-3E26-FA9A-6AC9-F4F60E3E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278C-F956-7294-1D59-34EDF3F6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38D71-DA81-FAF8-9335-CFF212DBF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6A2C3-0BA9-D221-1D3B-8DE7F37A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17600-B400-489F-F94C-A32A4317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71372-770B-64C6-FCE4-703C3E34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0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662C35-CFED-D610-B88F-373D63037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C1F50-1A90-469E-AC3C-86E66402B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71960-81CD-114F-C9B5-D16E4256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CB0A6-C313-BF2B-1FB9-335999E1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EB347-73D8-38CC-A548-68BA1024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7FCE-2A23-38AC-95A0-3705A02E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867DA-2961-0739-8D70-5EBC9435F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96E78-DCD1-1D60-066B-76923C05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8DE4C-A3C4-9C69-35AC-1C122ECB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D153E-0B51-AA91-DA2E-A6737571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5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A04E-7D30-2174-9BAF-1CD50320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1851F-369E-FAA0-224F-E085F0A75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D2C6F-47D9-4851-6E5A-C0D5AF16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BB198-B5B2-F3D6-5A3F-7575BDCD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4615B-A59B-21D3-4614-0F215D28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4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F180-5171-1ED4-6C8C-268E64BB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2959-900A-BE60-89CD-02882841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1B732-4E97-BDCF-6AA6-711ABBDE7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70A9-BB3A-3D14-8D6D-A6053903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914AB-AC38-5219-28CA-C5B5CE21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EF3C1-8F2A-8D61-F87C-538ECCB4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6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A406-34A3-F010-B924-0550FD8F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7F190-A1BE-C5D7-FBAD-432080069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AA57-CCDC-4FEC-C0C5-E81D1A9D5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BB932-B297-1B8E-BC3E-8FE9CFFA3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257A5-3EC9-E2AC-0AC9-E3781F76A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9C2F8-416F-41B6-6724-B824E97D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38892-39E8-D924-E786-27D26C41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6876A-A044-4F98-D97A-DB874D94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1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08CA-8C61-C071-4C52-D0D73E42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1B7C2-1002-440E-53B3-891B78DD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1C78F-6B9B-0919-BB5C-A840ED8B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0EFE0-6F78-316F-6E8D-B0BB430E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77F17-E33B-B33F-7FBC-4425CD0A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4CDE5-8CBB-D837-7F18-63052458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86A57-77DE-CDF9-3B7C-9FFBF9EB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2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6F6D-AF04-13B3-D386-F3752F45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0220-AE17-8AB8-5DAF-9DEA218F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6E799-BC6F-6A33-431B-81954FC4D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4AAA6-E02E-7D5B-F9ED-C1052E2E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235C7-90C2-6185-E147-73B2979A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4FC0-0E8E-612C-3C83-993CECC8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AA80-42A2-1FF9-BC3D-5FA78AB5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17188-7E76-41E3-7DEA-743295795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79FF8-470B-DD11-7077-776360A8E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4FC00-DD57-21D9-60CD-19D6F55C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F2425-1EC7-4C9F-AEC5-317DA9B8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FCFBF-D49F-6B8A-4490-1C369CF7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5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26E247-42D4-98F8-0BC0-A1717CC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F741A-F3F8-6734-5C14-97885A631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3A23B-21DD-7EEE-BF49-E550B7A8D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EE25-EEDC-4030-BE2E-7D1DCD1836BE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C64A4-FD4C-1E68-12EB-9202AF90F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88F66-23FD-D53F-409E-E97A48741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hyperlink" Target="mailto:zainab.hassan@tiu.edu.iq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jp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42A89-3325-068F-D80C-FD710EB48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AB916404-5DA0-31A7-9B5C-9284AA598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616" y="1564961"/>
            <a:ext cx="9144000" cy="138605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Culture and Society</a:t>
            </a:r>
          </a:p>
        </p:txBody>
      </p:sp>
      <p:sp>
        <p:nvSpPr>
          <p:cNvPr id="27" name="Subtitle 26">
            <a:extLst>
              <a:ext uri="{FF2B5EF4-FFF2-40B4-BE49-F238E27FC236}">
                <a16:creationId xmlns:a16="http://schemas.microsoft.com/office/drawing/2014/main" id="{ED9645B5-2985-6A6B-F3AC-129589FA2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616" y="3270315"/>
            <a:ext cx="9144000" cy="220250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 err="1">
                <a:solidFill>
                  <a:srgbClr val="FF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Ms.Zainab</a:t>
            </a:r>
            <a:r>
              <a:rPr lang="en-US" b="1" dirty="0">
                <a:solidFill>
                  <a:srgbClr val="FF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Hassan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zainab.hassan@tiu.edu.iq</a:t>
            </a:r>
            <a:endParaRPr lang="en-US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FF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Fall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FF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December 2025</a:t>
            </a:r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42A3EC-FCB2-16E5-057C-76CB032B9F2A}"/>
              </a:ext>
            </a:extLst>
          </p:cNvPr>
          <p:cNvSpPr txBox="1"/>
          <p:nvPr/>
        </p:nvSpPr>
        <p:spPr>
          <a:xfrm>
            <a:off x="0" y="5908404"/>
            <a:ext cx="12192000" cy="949596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5DDAE16-E4C0-3AAE-D77E-E09BA343761C}"/>
              </a:ext>
            </a:extLst>
          </p:cNvPr>
          <p:cNvGrpSpPr/>
          <p:nvPr/>
        </p:nvGrpSpPr>
        <p:grpSpPr>
          <a:xfrm>
            <a:off x="0" y="5908403"/>
            <a:ext cx="12192000" cy="903319"/>
            <a:chOff x="0" y="5908403"/>
            <a:chExt cx="12192000" cy="90331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59ACC57-3FBC-718A-7A74-149C40569904}"/>
                </a:ext>
              </a:extLst>
            </p:cNvPr>
            <p:cNvGrpSpPr/>
            <p:nvPr/>
          </p:nvGrpSpPr>
          <p:grpSpPr>
            <a:xfrm>
              <a:off x="6320902" y="5974671"/>
              <a:ext cx="5723522" cy="837051"/>
              <a:chOff x="7003779" y="6003853"/>
              <a:chExt cx="5100802" cy="807869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26C8A8B-842D-D002-EF5A-C53BD9802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6" r="4560"/>
              <a:stretch>
                <a:fillRect/>
              </a:stretch>
            </p:blipFill>
            <p:spPr>
              <a:xfrm>
                <a:off x="8498399" y="6022181"/>
                <a:ext cx="984985" cy="723530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14BE1A0-C598-F170-32BF-2D8979FA8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17" t="22563" r="14799" b="36822"/>
              <a:stretch>
                <a:fillRect/>
              </a:stretch>
            </p:blipFill>
            <p:spPr>
              <a:xfrm>
                <a:off x="9548787" y="6168139"/>
                <a:ext cx="1310629" cy="399768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B091BD5-95DF-158C-24EE-27C73E4C4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9416" y="6064458"/>
                <a:ext cx="1245165" cy="656405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AE91289-D525-DBFB-5993-E06262AB7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3779" y="6047030"/>
                <a:ext cx="656728" cy="673833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36943CE-3FFD-A9A0-563A-8329B30B6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0" t="18990" r="29486" b="23782"/>
              <a:stretch>
                <a:fillRect/>
              </a:stretch>
            </p:blipFill>
            <p:spPr>
              <a:xfrm>
                <a:off x="7704882" y="6003853"/>
                <a:ext cx="728115" cy="807869"/>
              </a:xfrm>
              <a:prstGeom prst="rect">
                <a:avLst/>
              </a:prstGeom>
            </p:spPr>
          </p:pic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E5A2E3F-F8B2-F6AF-57AD-5BE8C9FF66DF}"/>
                </a:ext>
              </a:extLst>
            </p:cNvPr>
            <p:cNvCxnSpPr/>
            <p:nvPr/>
          </p:nvCxnSpPr>
          <p:spPr>
            <a:xfrm>
              <a:off x="0" y="5908403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B605302-976B-66A1-6C6A-39181D7577BD}"/>
              </a:ext>
            </a:extLst>
          </p:cNvPr>
          <p:cNvSpPr txBox="1"/>
          <p:nvPr/>
        </p:nvSpPr>
        <p:spPr>
          <a:xfrm>
            <a:off x="0" y="0"/>
            <a:ext cx="12192000" cy="1266060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882E082-9F27-6FF1-14F2-6B808196DA97}"/>
              </a:ext>
            </a:extLst>
          </p:cNvPr>
          <p:cNvGrpSpPr/>
          <p:nvPr/>
        </p:nvGrpSpPr>
        <p:grpSpPr>
          <a:xfrm>
            <a:off x="0" y="-127513"/>
            <a:ext cx="12192000" cy="1517499"/>
            <a:chOff x="0" y="-127513"/>
            <a:chExt cx="12192000" cy="151749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D692EDA-EF7A-905D-E529-095CAE345453}"/>
                </a:ext>
              </a:extLst>
            </p:cNvPr>
            <p:cNvGrpSpPr/>
            <p:nvPr/>
          </p:nvGrpSpPr>
          <p:grpSpPr>
            <a:xfrm>
              <a:off x="0" y="-127513"/>
              <a:ext cx="5962650" cy="1517499"/>
              <a:chOff x="0" y="-127513"/>
              <a:chExt cx="5962650" cy="1517499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65C6758B-0F1E-A6D0-772E-887AE52B0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27513"/>
                <a:ext cx="1685925" cy="1517499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2CCD70F-1109-FE09-9686-98759EC36853}"/>
                  </a:ext>
                </a:extLst>
              </p:cNvPr>
              <p:cNvSpPr txBox="1"/>
              <p:nvPr/>
            </p:nvSpPr>
            <p:spPr>
              <a:xfrm>
                <a:off x="1478616" y="308070"/>
                <a:ext cx="44840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48D4D13-F8DD-51DE-54B3-15AA3CC53E03}"/>
                </a:ext>
              </a:extLst>
            </p:cNvPr>
            <p:cNvCxnSpPr/>
            <p:nvPr/>
          </p:nvCxnSpPr>
          <p:spPr>
            <a:xfrm>
              <a:off x="0" y="1273698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323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5A14B-4F4C-EDBF-9E27-6E5B19D19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BB5E5D9-071E-D8DD-C1CA-601E2D54240F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CCBC30-C950-4D0C-BB5E-F5B9394795D1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82D515-A222-9F1D-0C2F-1A484EFB2157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462CF8-5AE0-7D39-EA5B-26BF5CF9D6D3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1B5153A-FD30-FE6C-A6F3-7B68D78F4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DB4432-CBA9-4FBF-1A49-CC341E46344D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BCDF15A-78BF-9763-FF6A-091167C34F8A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8B69C71E-D94F-4A94-B95B-217471E7FC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A593F605-E3BE-2CDC-8675-AA67A2992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D5E1C9FA-DD41-FB46-D9E1-8B8EE320A3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CE7C45ED-8DE3-B5A7-4DB3-D8215C50C0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B65174-FD0D-39E1-B1BF-AB45088A2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 descr="A collage of different symbols&#10;&#10;AI-generated content may be incorrect.">
            <a:extLst>
              <a:ext uri="{FF2B5EF4-FFF2-40B4-BE49-F238E27FC236}">
                <a16:creationId xmlns:a16="http://schemas.microsoft.com/office/drawing/2014/main" id="{35672433-6573-B4BB-2805-6B64B0A530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2"/>
          <a:stretch>
            <a:fillRect/>
          </a:stretch>
        </p:blipFill>
        <p:spPr>
          <a:xfrm>
            <a:off x="781665" y="427716"/>
            <a:ext cx="10268988" cy="51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7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96646-272F-8D72-12DB-15B4EE515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2AAD0FB-236C-614A-CE09-54CD30AB224B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7E36C97F-FF99-CB0C-E552-88E4BC57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006"/>
          </a:xfrm>
        </p:spPr>
        <p:txBody>
          <a:bodyPr/>
          <a:lstStyle/>
          <a:p>
            <a:r>
              <a:rPr lang="en-US" dirty="0">
                <a:solidFill>
                  <a:srgbClr val="852151"/>
                </a:solidFill>
                <a:latin typeface="Comic Sans MS" panose="030F0702030302020204" pitchFamily="66" charset="0"/>
              </a:rPr>
              <a:t>First</a:t>
            </a:r>
            <a:r>
              <a:rPr lang="en-US" spc="-20" dirty="0">
                <a:solidFill>
                  <a:srgbClr val="852151"/>
                </a:solidFill>
                <a:latin typeface="Comic Sans MS" panose="030F0702030302020204" pitchFamily="66" charset="0"/>
              </a:rPr>
              <a:t> </a:t>
            </a:r>
            <a:r>
              <a:rPr lang="en-US" spc="-10" dirty="0">
                <a:solidFill>
                  <a:srgbClr val="852151"/>
                </a:solidFill>
                <a:latin typeface="Comic Sans MS" panose="030F0702030302020204" pitchFamily="66" charset="0"/>
              </a:rPr>
              <a:t>Impressions</a:t>
            </a:r>
            <a:endParaRPr lang="en-US" dirty="0">
              <a:solidFill>
                <a:srgbClr val="85215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EDB71C6-D82D-9ABF-7A02-FD377537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122"/>
            <a:ext cx="10515600" cy="4802621"/>
          </a:xfrm>
        </p:spPr>
        <p:txBody>
          <a:bodyPr>
            <a:normAutofit fontScale="77500" lnSpcReduction="20000"/>
          </a:bodyPr>
          <a:lstStyle/>
          <a:p>
            <a:pPr marL="12065" marR="225425" indent="0">
              <a:lnSpc>
                <a:spcPct val="150000"/>
              </a:lnSpc>
              <a:spcBef>
                <a:spcPts val="425"/>
              </a:spcBef>
              <a:buClr>
                <a:srgbClr val="FF9900"/>
              </a:buClr>
              <a:buNone/>
              <a:tabLst>
                <a:tab pos="355600" algn="l"/>
              </a:tabLst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4000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4000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spc="-3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4000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en-US" sz="4000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4000" spc="-3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en-US" sz="4000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4000" spc="-3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spc="-3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4000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4000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en-US" sz="4000" spc="-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cultures?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50000"/>
              </a:lnSpc>
              <a:spcBef>
                <a:spcPts val="290"/>
              </a:spcBef>
              <a:buClr>
                <a:srgbClr val="FF9900"/>
              </a:buClr>
              <a:tabLst>
                <a:tab pos="355600" algn="l"/>
              </a:tabLst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50000"/>
              </a:lnSpc>
              <a:spcBef>
                <a:spcPts val="285"/>
              </a:spcBef>
              <a:buClr>
                <a:srgbClr val="FF9900"/>
              </a:buClr>
              <a:tabLst>
                <a:tab pos="355600" algn="l"/>
              </a:tabLst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50000"/>
              </a:lnSpc>
              <a:spcBef>
                <a:spcPts val="290"/>
              </a:spcBef>
              <a:buClr>
                <a:srgbClr val="FF9900"/>
              </a:buClr>
              <a:tabLst>
                <a:tab pos="355600" algn="l"/>
              </a:tabLst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50000"/>
              </a:lnSpc>
              <a:spcBef>
                <a:spcPts val="285"/>
              </a:spcBef>
              <a:buClr>
                <a:srgbClr val="FF9900"/>
              </a:buClr>
              <a:tabLst>
                <a:tab pos="355600" algn="l"/>
              </a:tabLst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Italian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50000"/>
              </a:lnSpc>
              <a:spcBef>
                <a:spcPts val="290"/>
              </a:spcBef>
              <a:buClr>
                <a:srgbClr val="FF9900"/>
              </a:buClr>
              <a:tabLst>
                <a:tab pos="355600" algn="l"/>
              </a:tabLst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C446C2-F680-E892-DEE6-6D4A1310CE62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58350D-C7B2-A7BE-6E34-9EA003BCF8C5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AFB3A4-AACA-B8EF-BA77-9279BDF413D3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C14E82A-07C5-6666-A1D0-73673C243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ED89B0-5B39-BB20-3F24-44EE4CA746FA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8BC763D-D7B9-EC18-C245-4DB23CDBED1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20B3AAFD-675A-69B6-D3C6-EA46A17DCD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94BA254E-95A5-C4B6-7606-71DF805871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2E88A360-A5BB-227E-4722-C73A94D05B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51B6A513-318A-4C95-757F-A384D01FE2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670B70-BFE7-7191-4B36-96A7E57EE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 descr="A group of people standing in front of a white wall&#10;&#10;AI-generated content may be incorrect.">
            <a:extLst>
              <a:ext uri="{FF2B5EF4-FFF2-40B4-BE49-F238E27FC236}">
                <a16:creationId xmlns:a16="http://schemas.microsoft.com/office/drawing/2014/main" id="{225E680C-52B8-2522-6C40-5C458B9F11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56" y="1405813"/>
            <a:ext cx="4265862" cy="377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0AC646-D142-7366-9676-247920D2B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yellow post-it notes with a blue smiley face&#10;&#10;AI-generated content may be incorrect.">
            <a:extLst>
              <a:ext uri="{FF2B5EF4-FFF2-40B4-BE49-F238E27FC236}">
                <a16:creationId xmlns:a16="http://schemas.microsoft.com/office/drawing/2014/main" id="{B5E1A238-0A5D-8345-2906-D80DECB36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8" y="0"/>
            <a:ext cx="7398253" cy="6214533"/>
          </a:xfrm>
          <a:prstGeom prst="rect">
            <a:avLst/>
          </a:prstGeom>
          <a:ln>
            <a:noFill/>
          </a:ln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Contents of the Course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276"/>
            <a:ext cx="10515600" cy="3981449"/>
          </a:xfrm>
        </p:spPr>
        <p:txBody>
          <a:bodyPr/>
          <a:lstStyle/>
          <a:p>
            <a:pPr marL="469900" indent="-457200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469900" algn="l"/>
              </a:tabLst>
            </a:pPr>
            <a:r>
              <a:rPr lang="en-US" dirty="0">
                <a:latin typeface="Times New Roman"/>
                <a:cs typeface="Times New Roman"/>
              </a:rPr>
              <a:t>Introduction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the Culture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Society</a:t>
            </a:r>
            <a:endParaRPr lang="en-US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50000"/>
              </a:lnSpc>
              <a:buAutoNum type="arabicPeriod"/>
              <a:tabLst>
                <a:tab pos="469900" algn="l"/>
              </a:tabLst>
            </a:pPr>
            <a:r>
              <a:rPr lang="en-US" dirty="0">
                <a:latin typeface="Times New Roman"/>
                <a:cs typeface="Times New Roman"/>
              </a:rPr>
              <a:t>Group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Inter-Group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Relations</a:t>
            </a:r>
            <a:endParaRPr lang="en-US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50000"/>
              </a:lnSpc>
              <a:buAutoNum type="arabicPeriod"/>
              <a:tabLst>
                <a:tab pos="469900" algn="l"/>
              </a:tabLst>
            </a:pPr>
            <a:r>
              <a:rPr lang="en-US" dirty="0">
                <a:latin typeface="Times New Roman"/>
                <a:cs typeface="Times New Roman"/>
              </a:rPr>
              <a:t>Education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in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Social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Context</a:t>
            </a:r>
            <a:endParaRPr lang="en-US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50000"/>
              </a:lnSpc>
              <a:buAutoNum type="arabicPeriod"/>
              <a:tabLst>
                <a:tab pos="469900" algn="l"/>
              </a:tabLst>
            </a:pPr>
            <a:r>
              <a:rPr lang="en-US" dirty="0">
                <a:latin typeface="Times New Roman"/>
                <a:cs typeface="Times New Roman"/>
              </a:rPr>
              <a:t>Media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 </a:t>
            </a:r>
            <a:r>
              <a:rPr lang="en-US" spc="-10" dirty="0">
                <a:latin typeface="Times New Roman"/>
                <a:cs typeface="Times New Roman"/>
              </a:rPr>
              <a:t>Society</a:t>
            </a:r>
            <a:endParaRPr lang="en-US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50000"/>
              </a:lnSpc>
              <a:buAutoNum type="arabicPeriod"/>
              <a:tabLst>
                <a:tab pos="469900" algn="l"/>
              </a:tabLst>
            </a:pPr>
            <a:r>
              <a:rPr lang="en-US" dirty="0">
                <a:latin typeface="Times New Roman"/>
                <a:cs typeface="Times New Roman"/>
              </a:rPr>
              <a:t>Diversity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Social</a:t>
            </a:r>
            <a:r>
              <a:rPr lang="en-US" spc="-10" dirty="0">
                <a:latin typeface="Times New Roman"/>
                <a:cs typeface="Times New Roman"/>
              </a:rPr>
              <a:t> Cohesion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09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7F082-8777-A48C-49BC-803995E1C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1F3AEEB-60D9-DC28-3FB5-A9BEC2D8CE1F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9A4EB6DE-7FCE-AEFA-42FB-5F043392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00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Course Assessment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29864B69-8AA0-91E7-2160-DF9EE37D3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132"/>
            <a:ext cx="10515600" cy="4350994"/>
          </a:xfrm>
        </p:spPr>
        <p:txBody>
          <a:bodyPr>
            <a:normAutofit fontScale="92500" lnSpcReduction="10000"/>
          </a:bodyPr>
          <a:lstStyle/>
          <a:p>
            <a:pPr marL="527050" indent="-51435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  <a:tabLst>
                <a:tab pos="469265" algn="l"/>
                <a:tab pos="2076450" algn="l"/>
              </a:tabLst>
            </a:pPr>
            <a:r>
              <a:rPr lang="en-US" spc="-10" dirty="0">
                <a:latin typeface="Times New Roman"/>
                <a:cs typeface="Times New Roman"/>
              </a:rPr>
              <a:t>Class P</a:t>
            </a:r>
            <a:r>
              <a:rPr lang="en-US" dirty="0">
                <a:latin typeface="Times New Roman"/>
                <a:cs typeface="Times New Roman"/>
              </a:rPr>
              <a:t>articipation:</a:t>
            </a:r>
            <a:r>
              <a:rPr lang="en-US" spc="-114" dirty="0">
                <a:latin typeface="Times New Roman"/>
                <a:cs typeface="Times New Roman"/>
              </a:rPr>
              <a:t> </a:t>
            </a:r>
            <a:r>
              <a:rPr lang="en-US" spc="-50" dirty="0">
                <a:latin typeface="Times New Roman"/>
                <a:cs typeface="Times New Roman"/>
              </a:rPr>
              <a:t>10</a:t>
            </a:r>
            <a:endParaRPr lang="en-US" dirty="0">
              <a:latin typeface="Times New Roman"/>
              <a:cs typeface="Times New Roman"/>
            </a:endParaRPr>
          </a:p>
          <a:p>
            <a:pPr marL="527050" indent="-51435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  <a:tabLst>
                <a:tab pos="469265" algn="l"/>
                <a:tab pos="2076450" algn="l"/>
              </a:tabLst>
            </a:pPr>
            <a:r>
              <a:rPr lang="en-US" spc="-10" dirty="0">
                <a:latin typeface="Times New Roman"/>
                <a:cs typeface="Times New Roman"/>
              </a:rPr>
              <a:t>Project: </a:t>
            </a:r>
            <a:r>
              <a:rPr lang="en-US" dirty="0">
                <a:latin typeface="Times New Roman"/>
                <a:cs typeface="Times New Roman"/>
              </a:rPr>
              <a:t>10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</a:p>
          <a:p>
            <a:pPr marL="527050" indent="-51435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  <a:tabLst>
                <a:tab pos="469265" algn="l"/>
                <a:tab pos="2076450" algn="l"/>
              </a:tabLst>
            </a:pPr>
            <a:r>
              <a:rPr lang="en-US" dirty="0">
                <a:latin typeface="Times New Roman"/>
                <a:cs typeface="Times New Roman"/>
              </a:rPr>
              <a:t>Presentation</a:t>
            </a:r>
            <a:r>
              <a:rPr lang="en-US" spc="-50" dirty="0">
                <a:latin typeface="Times New Roman"/>
                <a:cs typeface="Times New Roman"/>
              </a:rPr>
              <a:t>: </a:t>
            </a:r>
            <a:r>
              <a:rPr lang="en-US" dirty="0">
                <a:latin typeface="Times New Roman"/>
                <a:cs typeface="Times New Roman"/>
              </a:rPr>
              <a:t>10</a:t>
            </a:r>
          </a:p>
          <a:p>
            <a:pPr marL="527050" indent="-51435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  <a:tabLst>
                <a:tab pos="469265" algn="l"/>
                <a:tab pos="2076450" algn="l"/>
              </a:tabLst>
            </a:pPr>
            <a:r>
              <a:rPr lang="en-US" spc="-20" dirty="0">
                <a:latin typeface="Times New Roman"/>
                <a:cs typeface="Times New Roman"/>
              </a:rPr>
              <a:t>Quizzes (2): 10</a:t>
            </a:r>
            <a:endParaRPr lang="en-US" dirty="0">
              <a:latin typeface="Times New Roman"/>
              <a:cs typeface="Times New Roman"/>
            </a:endParaRPr>
          </a:p>
          <a:p>
            <a:pPr marL="527050" indent="-514350">
              <a:lnSpc>
                <a:spcPct val="150000"/>
              </a:lnSpc>
              <a:buFont typeface="+mj-lt"/>
              <a:buAutoNum type="arabicPeriod"/>
              <a:tabLst>
                <a:tab pos="469265" algn="l"/>
              </a:tabLst>
            </a:pPr>
            <a:r>
              <a:rPr lang="en-US" dirty="0">
                <a:latin typeface="Times New Roman"/>
                <a:cs typeface="Times New Roman"/>
              </a:rPr>
              <a:t>Mid</a:t>
            </a:r>
            <a:r>
              <a:rPr lang="en-US" spc="-90" dirty="0">
                <a:latin typeface="Times New Roman"/>
                <a:cs typeface="Times New Roman"/>
              </a:rPr>
              <a:t>-</a:t>
            </a:r>
            <a:r>
              <a:rPr lang="en-US" spc="-20" dirty="0">
                <a:latin typeface="Times New Roman"/>
                <a:cs typeface="Times New Roman"/>
              </a:rPr>
              <a:t>Term</a:t>
            </a:r>
            <a:r>
              <a:rPr lang="en-US" spc="-45" dirty="0">
                <a:latin typeface="Times New Roman"/>
                <a:cs typeface="Times New Roman"/>
              </a:rPr>
              <a:t> Exam: </a:t>
            </a:r>
            <a:r>
              <a:rPr lang="en-US" dirty="0">
                <a:latin typeface="Times New Roman"/>
                <a:cs typeface="Times New Roman"/>
              </a:rPr>
              <a:t>20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b="1" spc="-10" dirty="0">
                <a:highlight>
                  <a:srgbClr val="FFFF00"/>
                </a:highlight>
                <a:latin typeface="Times New Roman"/>
                <a:cs typeface="Times New Roman"/>
              </a:rPr>
              <a:t>Total</a:t>
            </a:r>
            <a:r>
              <a:rPr lang="en-US" b="1" spc="-4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Times New Roman"/>
                <a:cs typeface="Times New Roman"/>
              </a:rPr>
              <a:t>=</a:t>
            </a:r>
            <a:r>
              <a:rPr lang="en-US" b="1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Times New Roman"/>
                <a:cs typeface="Times New Roman"/>
              </a:rPr>
              <a:t>60</a:t>
            </a:r>
            <a:r>
              <a:rPr lang="en-US" b="1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lang="en-US" b="1" spc="-10" dirty="0">
                <a:highlight>
                  <a:srgbClr val="FFFF00"/>
                </a:highlight>
                <a:latin typeface="Times New Roman"/>
                <a:cs typeface="Times New Roman"/>
              </a:rPr>
              <a:t>Marks</a:t>
            </a:r>
            <a:endParaRPr lang="en-US" b="1" dirty="0">
              <a:highlight>
                <a:srgbClr val="FFFF00"/>
              </a:highlight>
              <a:latin typeface="Times New Roman"/>
              <a:cs typeface="Times New Roman"/>
            </a:endParaRPr>
          </a:p>
          <a:p>
            <a:pPr marL="527050" indent="-514350">
              <a:lnSpc>
                <a:spcPct val="150000"/>
              </a:lnSpc>
              <a:buFont typeface="+mj-lt"/>
              <a:buAutoNum type="arabicPeriod"/>
              <a:tabLst>
                <a:tab pos="469265" algn="l"/>
              </a:tabLst>
            </a:pPr>
            <a:r>
              <a:rPr lang="en-US" b="1" dirty="0">
                <a:highlight>
                  <a:srgbClr val="00FFFF"/>
                </a:highlight>
                <a:latin typeface="Times New Roman"/>
                <a:cs typeface="Times New Roman"/>
              </a:rPr>
              <a:t>Final</a:t>
            </a:r>
            <a:r>
              <a:rPr lang="en-US" b="1" spc="-20" dirty="0">
                <a:highlight>
                  <a:srgbClr val="00FFFF"/>
                </a:highlight>
                <a:latin typeface="Times New Roman"/>
                <a:cs typeface="Times New Roman"/>
              </a:rPr>
              <a:t> </a:t>
            </a:r>
            <a:r>
              <a:rPr lang="en-US" b="1" dirty="0">
                <a:highlight>
                  <a:srgbClr val="00FFFF"/>
                </a:highlight>
                <a:latin typeface="Times New Roman"/>
                <a:cs typeface="Times New Roman"/>
              </a:rPr>
              <a:t>Exam</a:t>
            </a:r>
            <a:r>
              <a:rPr lang="en-US" b="1" spc="-10" dirty="0">
                <a:highlight>
                  <a:srgbClr val="00FFFF"/>
                </a:highlight>
                <a:latin typeface="Times New Roman"/>
                <a:cs typeface="Times New Roman"/>
              </a:rPr>
              <a:t> </a:t>
            </a:r>
            <a:r>
              <a:rPr lang="en-US" b="1" dirty="0">
                <a:highlight>
                  <a:srgbClr val="00FFFF"/>
                </a:highlight>
                <a:latin typeface="Times New Roman"/>
                <a:cs typeface="Times New Roman"/>
              </a:rPr>
              <a:t>= 40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F9E899-108F-65D8-5ABF-4BD4E55E1297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08712C-5CA7-C9DE-0FAB-98DEA4C50D2B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026391-4CD6-92A3-5FFD-775D8512F5AC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6FE8D7B-89DD-0F2F-7CFC-F07940488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5DA9699-0FCF-A881-3553-DA05AFFCFA6D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EA7FAEB-0A00-5E9A-70D2-7CFA63933974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6CE4E731-5645-79BE-AC98-34EB78B7F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F8FE0E29-E1B1-D2CA-304A-4756622BA7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D51AD301-82DC-B1D3-68E9-4AD8C15AA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E061F962-93EF-382A-ED1B-9A7E0CD52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60F5C3-CB43-9F1C-3100-9C0ABD262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DAB63-55B3-4666-53C1-8C5249064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D3C06F-01EC-B239-A3DC-BC503CBB0EF1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6FD328EA-A2C7-9D18-1140-88DE7030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Chapter One: Objectives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36DF105B-C5C0-6D3D-4294-29421ACC9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62"/>
            <a:ext cx="10515600" cy="4384764"/>
          </a:xfrm>
        </p:spPr>
        <p:txBody>
          <a:bodyPr/>
          <a:lstStyle/>
          <a:p>
            <a:pPr marR="5080">
              <a:lnSpc>
                <a:spcPct val="200000"/>
              </a:lnSpc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culture, </a:t>
            </a:r>
          </a:p>
          <a:p>
            <a:pPr marR="5080">
              <a:lnSpc>
                <a:spcPct val="200000"/>
              </a:lnSpc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US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en-US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operates,</a:t>
            </a:r>
          </a:p>
          <a:p>
            <a:pPr>
              <a:lnSpc>
                <a:spcPct val="200000"/>
              </a:lnSpc>
              <a:spcBef>
                <a:spcPts val="1230"/>
              </a:spcBef>
              <a:buFont typeface="Wingdings" panose="05000000000000000000" pitchFamily="2" charset="2"/>
              <a:buChar char="Ø"/>
            </a:pPr>
            <a:r>
              <a:rPr lang="en-US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en-US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culture,</a:t>
            </a:r>
          </a:p>
          <a:p>
            <a:pPr>
              <a:lnSpc>
                <a:spcPct val="200000"/>
              </a:lnSpc>
              <a:spcBef>
                <a:spcPts val="1230"/>
              </a:spcBef>
              <a:buFont typeface="Wingdings" panose="05000000000000000000" pitchFamily="2" charset="2"/>
              <a:buChar char="Ø"/>
            </a:pPr>
            <a:r>
              <a:rPr lang="en-US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US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n-US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n-US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A39FC8-81AA-D170-966E-4DFDCF431CFB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9D4E73-529E-0C3E-3BD3-234C6C975064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CAF1BC-2D39-3411-84C7-25454E2E52D8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E1A88A3-9792-6CC7-F9C1-F31CB0343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3A2477-4951-7551-BF8A-D6C3EAE56635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972C06D-D1AF-2913-9233-2BC6EC015335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CFD3FFC8-DA14-A8C3-F78A-2C25772DDE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A68D90C0-8889-471C-04A2-64AA606F2E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1EA4D4C3-E6CE-DDF4-A8C0-354F105CB3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351CA075-6D6B-C016-A51B-D96F597F07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82B144-3B3E-7794-E49A-A5D6A869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93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8A642-D403-7A19-5F6C-2D8A8008C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03105FF-E8BE-DE48-7E90-5E4D8F29BEC1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763FCB57-546D-2BE3-96AD-383251C9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006"/>
          </a:xfrm>
        </p:spPr>
        <p:txBody>
          <a:bodyPr/>
          <a:lstStyle/>
          <a:p>
            <a:r>
              <a:rPr lang="en-US" b="1" dirty="0">
                <a:solidFill>
                  <a:srgbClr val="852151"/>
                </a:solidFill>
                <a:latin typeface="Comic Sans MS" panose="030F0702030302020204" pitchFamily="66" charset="0"/>
              </a:rPr>
              <a:t>Culture: Definition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DE23891C-7E78-3FEE-78C9-82304A2D4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6128"/>
            <a:ext cx="4780936" cy="4600397"/>
          </a:xfrm>
        </p:spPr>
        <p:txBody>
          <a:bodyPr>
            <a:normAutofit fontScale="92500" lnSpcReduction="10000"/>
          </a:bodyPr>
          <a:lstStyle/>
          <a:p>
            <a:pPr marL="12065" marR="1340485" indent="0" algn="just">
              <a:lnSpc>
                <a:spcPct val="150000"/>
              </a:lnSpc>
              <a:spcBef>
                <a:spcPts val="740"/>
              </a:spcBef>
              <a:buClr>
                <a:srgbClr val="FF9900"/>
              </a:buClr>
              <a:buNone/>
              <a:tabLst>
                <a:tab pos="355600" algn="l"/>
              </a:tabLst>
            </a:pP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en-US" sz="3200" spc="-8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spc="-8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spc="-8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experience.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200" spc="-4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spc="-5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spc="-5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n-US" sz="3200" spc="-5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200" spc="-5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en-US" sz="3200" spc="-3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 spc="-5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spc="-5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en-US" sz="3200" spc="-5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 spc="-5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spc="-4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en-US" sz="3200" spc="-3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en-US" sz="3200" spc="-3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spc="-4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spc="-2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en-US" sz="3200" spc="-3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</a:t>
            </a:r>
            <a:r>
              <a:rPr lang="en-US" sz="3200" spc="-3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spc="-1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E06F8E-F7C3-243B-2331-65E67C52C93D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3038CD-01D5-AC9E-4DAF-B1CA50B9D2D4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7EB200-40BF-B33B-7D1B-5276159EC927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BB196F6-D8A6-0E63-F097-EBDDDBEF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514E78-EBB4-984C-12CD-954D76384267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B677D69-7157-106E-2E4C-C7ABA9853103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59D6495-0237-0AC2-BFDB-1B91CD89B6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C3625CDB-C00C-8101-5184-E23A2FF33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C9D801ED-E47B-5E24-4E5F-31B5EE900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99021721-5857-0691-B1F7-FCD5AA6B2D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9BCB21-D162-8B4F-6DE0-B1912834C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0448261D-D61C-A04A-DD8B-168858CAB1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54" y="861380"/>
            <a:ext cx="4516890" cy="44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9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7310D-3BC7-F1D0-B9F1-115D21E38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AEFFF0-FB2B-0E66-1BD8-132B4EA993CA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117CE338-5A19-7A9D-FBCC-516EDE0C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006"/>
          </a:xfrm>
        </p:spPr>
        <p:txBody>
          <a:bodyPr/>
          <a:lstStyle/>
          <a:p>
            <a:r>
              <a:rPr lang="en-US" b="1" dirty="0">
                <a:solidFill>
                  <a:srgbClr val="852151"/>
                </a:solidFill>
                <a:latin typeface="Comic Sans MS" panose="030F0702030302020204" pitchFamily="66" charset="0"/>
              </a:rPr>
              <a:t>Culture: Definition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662B6E31-85B4-89B7-7704-6730DB52B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36" y="1373246"/>
            <a:ext cx="6165580" cy="3975711"/>
          </a:xfrm>
        </p:spPr>
        <p:txBody>
          <a:bodyPr>
            <a:noAutofit/>
          </a:bodyPr>
          <a:lstStyle/>
          <a:p>
            <a:pPr marL="12065" marR="1340485" indent="0" algn="just">
              <a:lnSpc>
                <a:spcPct val="150000"/>
              </a:lnSpc>
              <a:spcBef>
                <a:spcPts val="740"/>
              </a:spcBef>
              <a:buClr>
                <a:srgbClr val="FF9900"/>
              </a:buClr>
              <a:buNone/>
              <a:tabLst>
                <a:tab pos="355600" algn="l"/>
              </a:tabLst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Sociologically,</a:t>
            </a:r>
            <a:r>
              <a:rPr lang="en-US" sz="2400" spc="24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to</a:t>
            </a:r>
            <a:r>
              <a:rPr lang="en-US" sz="2400" spc="24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</a:t>
            </a:r>
            <a:r>
              <a:rPr lang="en-US" sz="2400" spc="24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spc="24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pc="-2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en-US" sz="2400" spc="58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59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en-US" sz="2400" spc="58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8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en-US" sz="2400" spc="58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US" sz="2400" spc="58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spc="57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expected,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9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spc="11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sz="2400" spc="10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situations</a:t>
            </a:r>
            <a:r>
              <a:rPr lang="en-US" sz="2400" spc="10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perhaps</a:t>
            </a:r>
            <a:r>
              <a:rPr lang="en-US" sz="2400" spc="9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400" spc="9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spc="9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not.</a:t>
            </a:r>
            <a:r>
              <a:rPr lang="en-US" sz="2400" spc="8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sz="2400" spc="10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400" spc="5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en-US" sz="2400" spc="6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6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enforced</a:t>
            </a:r>
            <a:r>
              <a:rPr lang="en-US" sz="2400" spc="5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400" spc="5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2400" spc="6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2400" spc="5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</a:t>
            </a:r>
            <a:r>
              <a:rPr lang="en-US" sz="2400" spc="6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en-US" sz="2400" spc="-75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79F604-6FEC-E25C-1B87-6360D92899B0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0C3577-70BE-4DFA-607E-A82DC94EBC6F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8623BF-F17A-54AE-2B85-6BCF5708CBAA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14CAA47-0DA7-CDCD-DE91-5A3E2424C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0B29633-6E8D-8B5A-918F-0A922CA1603C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641E486-D86A-2C94-4359-8307373717C9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F39E74D6-3B94-20A6-3193-B4F861AF79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D6FCB4B-17D7-03C3-42B4-4D7D9A9A7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F54EA6A3-D4D4-73D0-784D-A32A06F26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44EA49C1-87CD-E848-C659-2EEF83D21C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8335B5-E2B8-2489-6ABA-3FE3770F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1DA59CA7-DB37-8FAC-8307-C2CD1DFFE2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54" y="861380"/>
            <a:ext cx="4516890" cy="44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49361-0945-365F-826C-20BB3A56B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30CCFDF-E0F3-5E5D-C102-186FD0B101F6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CB0BC5E1-F23C-C474-A6F0-04D687F47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006"/>
          </a:xfrm>
        </p:spPr>
        <p:txBody>
          <a:bodyPr/>
          <a:lstStyle/>
          <a:p>
            <a:r>
              <a:rPr lang="en-US" b="1" dirty="0">
                <a:solidFill>
                  <a:srgbClr val="852151"/>
                </a:solidFill>
                <a:latin typeface="Comic Sans MS" panose="030F0702030302020204" pitchFamily="66" charset="0"/>
              </a:rPr>
              <a:t>Culture vs. Society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3CBD8775-0BF0-6C01-7EED-95BD34C9D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42"/>
            <a:ext cx="5901813" cy="435398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pc="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en-US" spc="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conversation,</a:t>
            </a:r>
            <a:r>
              <a:rPr lang="en-US" spc="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pc="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rarely</a:t>
            </a:r>
            <a:r>
              <a:rPr lang="en-US" spc="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en-US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en-US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</a:t>
            </a:r>
            <a:r>
              <a:rPr lang="en-US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meanings,</a:t>
            </a:r>
            <a:r>
              <a:rPr lang="en-US" spc="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pc="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en-US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sociologist.</a:t>
            </a:r>
            <a:r>
              <a:rPr lang="en-US" spc="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4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en-US" spc="5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</a:t>
            </a:r>
            <a:r>
              <a:rPr lang="en-US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en-US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n-US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culture.</a:t>
            </a:r>
            <a:r>
              <a:rPr lang="en-US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“community,”</a:t>
            </a:r>
            <a:r>
              <a:rPr lang="en-US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sociologists</a:t>
            </a:r>
            <a:r>
              <a:rPr lang="en-US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</a:t>
            </a:r>
            <a:r>
              <a:rPr lang="en-US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definable</a:t>
            </a:r>
            <a:r>
              <a:rPr lang="en-US" spc="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region—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(Brooklyn,</a:t>
            </a:r>
            <a:r>
              <a:rPr lang="en-US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</a:t>
            </a:r>
            <a:r>
              <a:rPr lang="en-US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  <a:r>
              <a:rPr lang="en-US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en-US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town”),</a:t>
            </a:r>
            <a:r>
              <a:rPr lang="en-US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n-US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(Ethiopia,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</a:t>
            </a: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States,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Nepal.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73ED2C-7C71-CDE1-0537-9635E6B17767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170816-F3A9-792F-5338-BC0DC559DA7F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54660B4-1DBB-6AB6-69B1-46E1EF94D159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B38F672-8BC2-241C-4A55-DFF69858E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632057-B080-8E1D-3366-23CD32EAF95E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AB07674-F592-0061-1907-145A646F9F81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D4D64587-42F7-1668-E272-A7AC9B65F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1F7C67E5-2A45-8DE9-5191-E687BE361B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4612A28-1067-18A9-AFAF-9D05B3773F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A76993A3-DBDB-B8B5-F49C-34C5251F30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119BD2-DC9A-A2C0-46A0-EFFCFE9D8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 descr="A group of hands with colorful bracelets around the earth&#10;&#10;AI-generated content may be incorrect.">
            <a:extLst>
              <a:ext uri="{FF2B5EF4-FFF2-40B4-BE49-F238E27FC236}">
                <a16:creationId xmlns:a16="http://schemas.microsoft.com/office/drawing/2014/main" id="{2425D8B5-D23E-BA13-DC28-B283BF4CAB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14" y="1002890"/>
            <a:ext cx="4353984" cy="435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0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343E1-F42B-84B7-7BE0-F7FAD3FAA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85F69A7-9817-22B4-3D16-6A48E9E1BEA6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E7B9B3C3-45E7-F10F-46DB-23750515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006"/>
          </a:xfrm>
        </p:spPr>
        <p:txBody>
          <a:bodyPr/>
          <a:lstStyle/>
          <a:p>
            <a:r>
              <a:rPr lang="en-US" b="1" dirty="0">
                <a:solidFill>
                  <a:srgbClr val="852151"/>
                </a:solidFill>
                <a:latin typeface="Comic Sans MS" panose="030F0702030302020204" pitchFamily="66" charset="0"/>
              </a:rPr>
              <a:t>Culture vs. Society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EF75BF5E-0BE7-3FC8-4660-8DE18142E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42"/>
            <a:ext cx="5901813" cy="43539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2400" dirty="0">
                <a:latin typeface="Times New Roman"/>
                <a:cs typeface="Times New Roman"/>
              </a:rPr>
              <a:t>To</a:t>
            </a:r>
            <a:r>
              <a:rPr lang="en-US" sz="2400" spc="28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clarify,</a:t>
            </a:r>
            <a:r>
              <a:rPr lang="en-US" sz="2400" spc="29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</a:t>
            </a:r>
            <a:r>
              <a:rPr lang="en-US" sz="2400" spc="27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highlight>
                  <a:srgbClr val="00FFFF"/>
                </a:highlight>
                <a:latin typeface="Times New Roman"/>
                <a:cs typeface="Times New Roman"/>
              </a:rPr>
              <a:t>culture</a:t>
            </a:r>
            <a:r>
              <a:rPr lang="en-US" sz="2400" spc="295" dirty="0">
                <a:highlight>
                  <a:srgbClr val="00FFFF"/>
                </a:highlight>
                <a:latin typeface="Times New Roman"/>
                <a:cs typeface="Times New Roman"/>
              </a:rPr>
              <a:t> </a:t>
            </a:r>
            <a:r>
              <a:rPr lang="en-US" sz="2400" dirty="0">
                <a:highlight>
                  <a:srgbClr val="00FFFF"/>
                </a:highlight>
                <a:latin typeface="Times New Roman"/>
                <a:cs typeface="Times New Roman"/>
              </a:rPr>
              <a:t>represents</a:t>
            </a:r>
            <a:r>
              <a:rPr lang="en-US" sz="2400" spc="295" dirty="0">
                <a:highlight>
                  <a:srgbClr val="00FFFF"/>
                </a:highlight>
                <a:latin typeface="Times New Roman"/>
                <a:cs typeface="Times New Roman"/>
              </a:rPr>
              <a:t> </a:t>
            </a:r>
            <a:r>
              <a:rPr lang="en-US" sz="2400" dirty="0">
                <a:highlight>
                  <a:srgbClr val="00FFFF"/>
                </a:highlight>
                <a:latin typeface="Times New Roman"/>
                <a:cs typeface="Times New Roman"/>
              </a:rPr>
              <a:t>the</a:t>
            </a:r>
            <a:r>
              <a:rPr lang="en-US" sz="2400" spc="280" dirty="0">
                <a:highlight>
                  <a:srgbClr val="00FFFF"/>
                </a:highlight>
                <a:latin typeface="Times New Roman"/>
                <a:cs typeface="Times New Roman"/>
              </a:rPr>
              <a:t> </a:t>
            </a:r>
            <a:r>
              <a:rPr lang="en-US" sz="2400" dirty="0">
                <a:highlight>
                  <a:srgbClr val="00FFFF"/>
                </a:highlight>
                <a:latin typeface="Times New Roman"/>
                <a:cs typeface="Times New Roman"/>
              </a:rPr>
              <a:t>beliefs</a:t>
            </a:r>
            <a:r>
              <a:rPr lang="en-US" sz="2400" spc="280" dirty="0">
                <a:highlight>
                  <a:srgbClr val="00FFFF"/>
                </a:highlight>
                <a:latin typeface="Times New Roman"/>
                <a:cs typeface="Times New Roman"/>
              </a:rPr>
              <a:t> </a:t>
            </a:r>
            <a:r>
              <a:rPr lang="en-US" sz="2400" dirty="0">
                <a:highlight>
                  <a:srgbClr val="00FFFF"/>
                </a:highlight>
                <a:latin typeface="Times New Roman"/>
                <a:cs typeface="Times New Roman"/>
              </a:rPr>
              <a:t>and</a:t>
            </a:r>
            <a:r>
              <a:rPr lang="en-US" sz="2400" spc="290" dirty="0">
                <a:highlight>
                  <a:srgbClr val="00FFFF"/>
                </a:highlight>
                <a:latin typeface="Times New Roman"/>
                <a:cs typeface="Times New Roman"/>
              </a:rPr>
              <a:t> </a:t>
            </a:r>
            <a:r>
              <a:rPr lang="en-US" sz="2400" dirty="0">
                <a:highlight>
                  <a:srgbClr val="00FFFF"/>
                </a:highlight>
                <a:latin typeface="Times New Roman"/>
                <a:cs typeface="Times New Roman"/>
              </a:rPr>
              <a:t>practices</a:t>
            </a:r>
            <a:r>
              <a:rPr lang="en-US" sz="2400" spc="285" dirty="0">
                <a:highlight>
                  <a:srgbClr val="00FFFF"/>
                </a:highlight>
                <a:latin typeface="Times New Roman"/>
                <a:cs typeface="Times New Roman"/>
              </a:rPr>
              <a:t> </a:t>
            </a:r>
            <a:r>
              <a:rPr lang="en-US" sz="2400" dirty="0">
                <a:highlight>
                  <a:srgbClr val="00FFFF"/>
                </a:highlight>
                <a:latin typeface="Times New Roman"/>
                <a:cs typeface="Times New Roman"/>
              </a:rPr>
              <a:t>of</a:t>
            </a:r>
            <a:r>
              <a:rPr lang="en-US" sz="2400" spc="280" dirty="0">
                <a:highlight>
                  <a:srgbClr val="00FFFF"/>
                </a:highlight>
                <a:latin typeface="Times New Roman"/>
                <a:cs typeface="Times New Roman"/>
              </a:rPr>
              <a:t> </a:t>
            </a:r>
            <a:r>
              <a:rPr lang="en-US" sz="2400" spc="-50" dirty="0">
                <a:highlight>
                  <a:srgbClr val="00FFFF"/>
                </a:highlight>
                <a:latin typeface="Times New Roman"/>
                <a:cs typeface="Times New Roman"/>
              </a:rPr>
              <a:t>a </a:t>
            </a:r>
            <a:r>
              <a:rPr lang="en-US" sz="2400" dirty="0">
                <a:highlight>
                  <a:srgbClr val="00FFFF"/>
                </a:highlight>
                <a:latin typeface="Times New Roman"/>
                <a:cs typeface="Times New Roman"/>
              </a:rPr>
              <a:t>group</a:t>
            </a:r>
            <a:r>
              <a:rPr lang="en-US" sz="2400" dirty="0">
                <a:latin typeface="Times New Roman"/>
                <a:cs typeface="Times New Roman"/>
              </a:rPr>
              <a:t>,</a:t>
            </a:r>
            <a:r>
              <a:rPr lang="en-US" sz="2400" spc="47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while</a:t>
            </a:r>
            <a:r>
              <a:rPr lang="en-US" sz="2400" spc="47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highlight>
                  <a:srgbClr val="00FF00"/>
                </a:highlight>
                <a:latin typeface="Times New Roman"/>
                <a:cs typeface="Times New Roman"/>
              </a:rPr>
              <a:t>society</a:t>
            </a:r>
            <a:r>
              <a:rPr lang="en-US" sz="2400" spc="475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lang="en-US" sz="2400" dirty="0">
                <a:highlight>
                  <a:srgbClr val="00FF00"/>
                </a:highlight>
                <a:latin typeface="Times New Roman"/>
                <a:cs typeface="Times New Roman"/>
              </a:rPr>
              <a:t>represents</a:t>
            </a:r>
            <a:r>
              <a:rPr lang="en-US" sz="2400" spc="465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lang="en-US" sz="2400" dirty="0">
                <a:highlight>
                  <a:srgbClr val="00FF00"/>
                </a:highlight>
                <a:latin typeface="Times New Roman"/>
                <a:cs typeface="Times New Roman"/>
              </a:rPr>
              <a:t>the</a:t>
            </a:r>
            <a:r>
              <a:rPr lang="en-US" sz="2400" spc="470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lang="en-US" sz="2400" dirty="0">
                <a:highlight>
                  <a:srgbClr val="00FF00"/>
                </a:highlight>
                <a:latin typeface="Times New Roman"/>
                <a:cs typeface="Times New Roman"/>
              </a:rPr>
              <a:t>people</a:t>
            </a:r>
            <a:r>
              <a:rPr lang="en-US" sz="2400" spc="475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lang="en-US" sz="2400" dirty="0">
                <a:highlight>
                  <a:srgbClr val="00FF00"/>
                </a:highlight>
                <a:latin typeface="Times New Roman"/>
                <a:cs typeface="Times New Roman"/>
              </a:rPr>
              <a:t>who</a:t>
            </a:r>
            <a:r>
              <a:rPr lang="en-US" sz="2400" spc="475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lang="en-US" sz="2400" dirty="0">
                <a:highlight>
                  <a:srgbClr val="00FF00"/>
                </a:highlight>
                <a:latin typeface="Times New Roman"/>
                <a:cs typeface="Times New Roman"/>
              </a:rPr>
              <a:t>share</a:t>
            </a:r>
            <a:r>
              <a:rPr lang="en-US" sz="2400" spc="470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lang="en-US" sz="2400" spc="-10" dirty="0">
                <a:highlight>
                  <a:srgbClr val="00FF00"/>
                </a:highlight>
                <a:latin typeface="Times New Roman"/>
                <a:cs typeface="Times New Roman"/>
              </a:rPr>
              <a:t>those </a:t>
            </a:r>
            <a:r>
              <a:rPr lang="en-US" sz="2400" dirty="0">
                <a:highlight>
                  <a:srgbClr val="00FF00"/>
                </a:highlight>
                <a:latin typeface="Times New Roman"/>
                <a:cs typeface="Times New Roman"/>
              </a:rPr>
              <a:t>beliefs</a:t>
            </a:r>
            <a:r>
              <a:rPr lang="en-US" sz="2400" spc="330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lang="en-US" sz="2400" dirty="0">
                <a:highlight>
                  <a:srgbClr val="00FF00"/>
                </a:highlight>
                <a:latin typeface="Times New Roman"/>
                <a:cs typeface="Times New Roman"/>
              </a:rPr>
              <a:t>and</a:t>
            </a:r>
            <a:r>
              <a:rPr lang="en-US" sz="2400" spc="335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lang="en-US" sz="2400" dirty="0">
                <a:highlight>
                  <a:srgbClr val="00FF00"/>
                </a:highlight>
                <a:latin typeface="Times New Roman"/>
                <a:cs typeface="Times New Roman"/>
              </a:rPr>
              <a:t>practices.</a:t>
            </a:r>
            <a:r>
              <a:rPr lang="en-US" sz="2400" spc="3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Neither</a:t>
            </a:r>
            <a:r>
              <a:rPr lang="en-US" sz="2400" spc="34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society</a:t>
            </a:r>
            <a:r>
              <a:rPr lang="en-US" sz="2400" spc="3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nor</a:t>
            </a:r>
            <a:r>
              <a:rPr lang="en-US" sz="2400" spc="3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culture</a:t>
            </a:r>
            <a:r>
              <a:rPr lang="en-US" sz="2400" spc="34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could</a:t>
            </a:r>
            <a:r>
              <a:rPr lang="en-US" sz="2400" spc="340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exist </a:t>
            </a:r>
            <a:r>
              <a:rPr lang="en-US" sz="2400" dirty="0">
                <a:latin typeface="Times New Roman"/>
                <a:cs typeface="Times New Roman"/>
              </a:rPr>
              <a:t>without</a:t>
            </a:r>
            <a:r>
              <a:rPr lang="en-US" sz="2400" spc="8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spc="7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other.</a:t>
            </a:r>
            <a:r>
              <a:rPr lang="en-US" sz="2400" spc="9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</a:t>
            </a:r>
            <a:r>
              <a:rPr lang="en-US" sz="2400" spc="7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this</a:t>
            </a:r>
            <a:r>
              <a:rPr lang="en-US" sz="2400" spc="9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chapter,</a:t>
            </a:r>
            <a:r>
              <a:rPr lang="en-US" sz="2400" spc="1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we</a:t>
            </a:r>
            <a:r>
              <a:rPr lang="en-US" sz="2400" spc="9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examine</a:t>
            </a:r>
            <a:r>
              <a:rPr lang="en-US" sz="2400" spc="9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spc="100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relationship </a:t>
            </a:r>
            <a:r>
              <a:rPr lang="en-US" sz="2400" dirty="0">
                <a:latin typeface="Times New Roman"/>
                <a:cs typeface="Times New Roman"/>
              </a:rPr>
              <a:t>between</a:t>
            </a:r>
            <a:r>
              <a:rPr lang="en-US" sz="2400" spc="28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culture</a:t>
            </a:r>
            <a:r>
              <a:rPr lang="en-US" sz="2400" spc="29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and</a:t>
            </a:r>
            <a:r>
              <a:rPr lang="en-US" sz="2400" spc="28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society</a:t>
            </a:r>
            <a:r>
              <a:rPr lang="en-US" sz="2400" spc="27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</a:t>
            </a:r>
            <a:r>
              <a:rPr lang="en-US" sz="2400" spc="28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greater</a:t>
            </a:r>
            <a:r>
              <a:rPr lang="en-US" sz="2400" spc="28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detail</a:t>
            </a:r>
            <a:r>
              <a:rPr lang="en-US" sz="2400" spc="28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and</a:t>
            </a:r>
            <a:r>
              <a:rPr lang="en-US" sz="2400" spc="29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pay</a:t>
            </a:r>
            <a:r>
              <a:rPr lang="en-US" sz="2400" spc="28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special </a:t>
            </a:r>
            <a:r>
              <a:rPr lang="en-US" sz="2400" dirty="0">
                <a:latin typeface="Times New Roman"/>
                <a:cs typeface="Times New Roman"/>
              </a:rPr>
              <a:t>attention</a:t>
            </a:r>
            <a:r>
              <a:rPr lang="en-US" sz="2400" spc="200" dirty="0">
                <a:latin typeface="Times New Roman"/>
                <a:cs typeface="Times New Roman"/>
              </a:rPr>
              <a:t>  </a:t>
            </a:r>
            <a:r>
              <a:rPr lang="en-US" sz="2400" dirty="0">
                <a:latin typeface="Times New Roman"/>
                <a:cs typeface="Times New Roman"/>
              </a:rPr>
              <a:t>to</a:t>
            </a:r>
            <a:r>
              <a:rPr lang="en-US" sz="2400" spc="200" dirty="0">
                <a:latin typeface="Times New Roman"/>
                <a:cs typeface="Times New Roman"/>
              </a:rPr>
              <a:t>  </a:t>
            </a:r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spc="210" dirty="0">
                <a:latin typeface="Times New Roman"/>
                <a:cs typeface="Times New Roman"/>
              </a:rPr>
              <a:t>  </a:t>
            </a:r>
            <a:r>
              <a:rPr lang="en-US" sz="2400" dirty="0">
                <a:latin typeface="Times New Roman"/>
                <a:cs typeface="Times New Roman"/>
              </a:rPr>
              <a:t>elements</a:t>
            </a:r>
            <a:r>
              <a:rPr lang="en-US" sz="2400" spc="210" dirty="0">
                <a:latin typeface="Times New Roman"/>
                <a:cs typeface="Times New Roman"/>
              </a:rPr>
              <a:t>  </a:t>
            </a:r>
            <a:r>
              <a:rPr lang="en-US" sz="2400" dirty="0">
                <a:latin typeface="Times New Roman"/>
                <a:cs typeface="Times New Roman"/>
              </a:rPr>
              <a:t>and</a:t>
            </a:r>
            <a:r>
              <a:rPr lang="en-US" sz="2400" spc="204" dirty="0">
                <a:latin typeface="Times New Roman"/>
                <a:cs typeface="Times New Roman"/>
              </a:rPr>
              <a:t>  </a:t>
            </a:r>
            <a:r>
              <a:rPr lang="en-US" sz="2400" dirty="0">
                <a:latin typeface="Times New Roman"/>
                <a:cs typeface="Times New Roman"/>
              </a:rPr>
              <a:t>forces</a:t>
            </a:r>
            <a:r>
              <a:rPr lang="en-US" sz="2400" spc="210" dirty="0">
                <a:latin typeface="Times New Roman"/>
                <a:cs typeface="Times New Roman"/>
              </a:rPr>
              <a:t>  </a:t>
            </a:r>
            <a:r>
              <a:rPr lang="en-US" sz="2400" dirty="0">
                <a:latin typeface="Times New Roman"/>
                <a:cs typeface="Times New Roman"/>
              </a:rPr>
              <a:t>that</a:t>
            </a:r>
            <a:r>
              <a:rPr lang="en-US" sz="2400" spc="210" dirty="0">
                <a:latin typeface="Times New Roman"/>
                <a:cs typeface="Times New Roman"/>
              </a:rPr>
              <a:t>  </a:t>
            </a:r>
            <a:r>
              <a:rPr lang="en-US" sz="2400" dirty="0">
                <a:latin typeface="Times New Roman"/>
                <a:cs typeface="Times New Roman"/>
              </a:rPr>
              <a:t>shape</a:t>
            </a:r>
            <a:r>
              <a:rPr lang="en-US" sz="2400" spc="210" dirty="0">
                <a:latin typeface="Times New Roman"/>
                <a:cs typeface="Times New Roman"/>
              </a:rPr>
              <a:t>  </a:t>
            </a:r>
            <a:r>
              <a:rPr lang="en-US" sz="2400" spc="-10" dirty="0">
                <a:latin typeface="Times New Roman"/>
                <a:cs typeface="Times New Roman"/>
              </a:rPr>
              <a:t>culture, </a:t>
            </a:r>
            <a:r>
              <a:rPr lang="en-US" sz="2400" dirty="0">
                <a:latin typeface="Times New Roman"/>
                <a:cs typeface="Times New Roman"/>
              </a:rPr>
              <a:t>including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diversity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and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cultural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changes.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4879A7-E57E-D94E-0942-2DBA24DEB890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44FBA1-9F82-BDBB-EE55-82CB4A76509B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AEF87CD-9B2A-4B9F-F08A-E36FF7472C11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33C347C-FB55-B498-FBAF-1132C31D60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13D179-66BE-4D65-650D-64E674469C31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1868FD5-F715-1FEC-8825-39423AA0A39C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14D7BF7F-1521-29B4-34E0-14DC7FDAE1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BBB58235-AF60-C967-0EFC-FEE4A132A8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8A87EE90-24EA-5D13-9DEF-803096DE1A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0E1865BD-B74E-3569-766C-157A23F6FE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446C0A-B550-3AA5-17AB-B35E6FA2C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 descr="A group of hands with colorful bracelets around the earth&#10;&#10;AI-generated content may be incorrect.">
            <a:extLst>
              <a:ext uri="{FF2B5EF4-FFF2-40B4-BE49-F238E27FC236}">
                <a16:creationId xmlns:a16="http://schemas.microsoft.com/office/drawing/2014/main" id="{08F8203A-44F4-4C64-5804-5E436E8B68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14" y="1002890"/>
            <a:ext cx="4353984" cy="435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48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753BA-3D0E-C41C-9FCD-2BF16F12C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D223E9C-407B-98F6-6608-0F895B751470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EFF6B9-6BD6-2F4E-7054-EA53069C5093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778BAD-E3FF-1EAC-C07F-8B280EDF3D62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846645-5D4C-C985-C9C9-E9451F4451E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F7A4446-D537-AF0E-9653-0F69B4D04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EAA935-0377-3ED0-7A8A-36E5FFD511B8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212B481-5CEB-53B6-C3EE-8C851227733C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21243208-4137-8720-9FDE-BC58A46FC9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9D8EE222-9FF2-833D-296B-54D9548C39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30FF1619-1FDA-EC16-7741-849931FA30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0C28E07B-D405-171E-19AF-128B71F085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1B2984-385F-1ABC-FFFD-1F32B55EE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 descr="A collection of objects on a rug&#10;&#10;AI-generated content may be incorrect.">
            <a:extLst>
              <a:ext uri="{FF2B5EF4-FFF2-40B4-BE49-F238E27FC236}">
                <a16:creationId xmlns:a16="http://schemas.microsoft.com/office/drawing/2014/main" id="{AE62E388-BE96-47B9-ED58-620B00E853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64" y="199012"/>
            <a:ext cx="5255870" cy="3229988"/>
          </a:xfrm>
          <a:prstGeom prst="rect">
            <a:avLst/>
          </a:prstGeom>
        </p:spPr>
      </p:pic>
      <p:pic>
        <p:nvPicPr>
          <p:cNvPr id="13" name="Picture 12" descr="A person playing a drum&#10;&#10;AI-generated content may be incorrect.">
            <a:extLst>
              <a:ext uri="{FF2B5EF4-FFF2-40B4-BE49-F238E27FC236}">
                <a16:creationId xmlns:a16="http://schemas.microsoft.com/office/drawing/2014/main" id="{69B8F380-ECD1-C641-E9DA-34404AD085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" y="0"/>
            <a:ext cx="5255870" cy="3341682"/>
          </a:xfrm>
          <a:prstGeom prst="rect">
            <a:avLst/>
          </a:prstGeom>
        </p:spPr>
      </p:pic>
      <p:pic>
        <p:nvPicPr>
          <p:cNvPr id="16" name="Picture 15" descr="A group of people dancing in a circle&#10;&#10;AI-generated content may be incorrect.">
            <a:extLst>
              <a:ext uri="{FF2B5EF4-FFF2-40B4-BE49-F238E27FC236}">
                <a16:creationId xmlns:a16="http://schemas.microsoft.com/office/drawing/2014/main" id="{44A2D26E-9D41-EFCC-B4B2-B155F5ED66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126"/>
            <a:ext cx="5255870" cy="27220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1A2ED9-FF47-7716-8BBC-B1509A603270}"/>
              </a:ext>
            </a:extLst>
          </p:cNvPr>
          <p:cNvSpPr txBox="1"/>
          <p:nvPr/>
        </p:nvSpPr>
        <p:spPr>
          <a:xfrm>
            <a:off x="6013734" y="3631277"/>
            <a:ext cx="45271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comes to you mind when you see these photos?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parts of culture do you see here?</a:t>
            </a:r>
          </a:p>
        </p:txBody>
      </p:sp>
    </p:spTree>
    <p:extLst>
      <p:ext uri="{BB962C8B-B14F-4D97-AF65-F5344CB8AC3E}">
        <p14:creationId xmlns:p14="http://schemas.microsoft.com/office/powerpoint/2010/main" val="235299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538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ADLaM Display</vt:lpstr>
      <vt:lpstr>Arial</vt:lpstr>
      <vt:lpstr>Calibri</vt:lpstr>
      <vt:lpstr>Calibri Light</vt:lpstr>
      <vt:lpstr>Cavolini</vt:lpstr>
      <vt:lpstr>Comic Sans MS</vt:lpstr>
      <vt:lpstr>Times New Roman</vt:lpstr>
      <vt:lpstr>Wingdings</vt:lpstr>
      <vt:lpstr>Office Theme</vt:lpstr>
      <vt:lpstr>Culture and Society</vt:lpstr>
      <vt:lpstr>Contents of the Course</vt:lpstr>
      <vt:lpstr>Course Assessment</vt:lpstr>
      <vt:lpstr>Chapter One: Objectives</vt:lpstr>
      <vt:lpstr>Culture: Definition</vt:lpstr>
      <vt:lpstr>Culture: Definition</vt:lpstr>
      <vt:lpstr>Culture vs. Society</vt:lpstr>
      <vt:lpstr>Culture vs. Society</vt:lpstr>
      <vt:lpstr>PowerPoint Presentation</vt:lpstr>
      <vt:lpstr>PowerPoint Presentation</vt:lpstr>
      <vt:lpstr>First Impressions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Thikra Mohammed</dc:creator>
  <cp:lastModifiedBy>Zainab Hassan</cp:lastModifiedBy>
  <cp:revision>41</cp:revision>
  <dcterms:created xsi:type="dcterms:W3CDTF">2025-09-14T12:25:09Z</dcterms:created>
  <dcterms:modified xsi:type="dcterms:W3CDTF">2025-12-15T11:38:10Z</dcterms:modified>
</cp:coreProperties>
</file>