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2"/>
  </p:notesMasterIdLst>
  <p:sldIdLst>
    <p:sldId id="290" r:id="rId2"/>
    <p:sldId id="350" r:id="rId3"/>
    <p:sldId id="351" r:id="rId4"/>
    <p:sldId id="352" r:id="rId5"/>
    <p:sldId id="354" r:id="rId6"/>
    <p:sldId id="355" r:id="rId7"/>
    <p:sldId id="356" r:id="rId8"/>
    <p:sldId id="366" r:id="rId9"/>
    <p:sldId id="357" r:id="rId10"/>
    <p:sldId id="358" r:id="rId11"/>
    <p:sldId id="360" r:id="rId12"/>
    <p:sldId id="361" r:id="rId13"/>
    <p:sldId id="362" r:id="rId14"/>
    <p:sldId id="363" r:id="rId15"/>
    <p:sldId id="364" r:id="rId16"/>
    <p:sldId id="365" r:id="rId17"/>
    <p:sldId id="369" r:id="rId18"/>
    <p:sldId id="367" r:id="rId19"/>
    <p:sldId id="368" r:id="rId20"/>
    <p:sldId id="370" r:id="rId21"/>
    <p:sldId id="375" r:id="rId22"/>
    <p:sldId id="353" r:id="rId23"/>
    <p:sldId id="376" r:id="rId24"/>
    <p:sldId id="377" r:id="rId25"/>
    <p:sldId id="372" r:id="rId26"/>
    <p:sldId id="373" r:id="rId27"/>
    <p:sldId id="378" r:id="rId28"/>
    <p:sldId id="379" r:id="rId29"/>
    <p:sldId id="374" r:id="rId30"/>
    <p:sldId id="3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60"/>
  </p:normalViewPr>
  <p:slideViewPr>
    <p:cSldViewPr snapToGrid="0">
      <p:cViewPr varScale="1">
        <p:scale>
          <a:sx n="107" d="100"/>
          <a:sy n="107" d="100"/>
        </p:scale>
        <p:origin x="7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21E90-1C99-4D6A-8B6A-E7302E370453}" type="doc">
      <dgm:prSet loTypeId="urn:microsoft.com/office/officeart/2005/8/layout/cycle6" loCatId="cycle" qsTypeId="urn:microsoft.com/office/officeart/2005/8/quickstyle/simple3" qsCatId="simple" csTypeId="urn:microsoft.com/office/officeart/2005/8/colors/colorful2" csCatId="colorful" phldr="1"/>
      <dgm:spPr/>
      <dgm:t>
        <a:bodyPr/>
        <a:lstStyle/>
        <a:p>
          <a:endParaRPr lang="en-MY"/>
        </a:p>
      </dgm:t>
    </dgm:pt>
    <dgm:pt modelId="{7DC4A181-FB66-47FF-B1E5-26157BCF39BC}">
      <dgm:prSet phldrT="[Text]" custT="1"/>
      <dgm:spPr/>
      <dgm:t>
        <a:bodyPr/>
        <a:lstStyle/>
        <a:p>
          <a:r>
            <a:rPr lang="en-US" sz="1800" dirty="0">
              <a:latin typeface="Times New Roman" panose="02020603050405020304" pitchFamily="18" charset="0"/>
              <a:cs typeface="Times New Roman" panose="02020603050405020304" pitchFamily="18" charset="0"/>
            </a:rPr>
            <a:t>To show that we have read and understood the research published in our area of interest. </a:t>
          </a:r>
          <a:endParaRPr lang="en-MY" sz="1800" dirty="0"/>
        </a:p>
      </dgm:t>
    </dgm:pt>
    <dgm:pt modelId="{0654D3F9-620A-4CA0-B36D-4CDF70953F1F}" type="parTrans" cxnId="{AB44C692-B72B-47CE-844A-F6F68EEFA6FB}">
      <dgm:prSet/>
      <dgm:spPr/>
      <dgm:t>
        <a:bodyPr/>
        <a:lstStyle/>
        <a:p>
          <a:endParaRPr lang="en-MY"/>
        </a:p>
      </dgm:t>
    </dgm:pt>
    <dgm:pt modelId="{359CF388-FF6B-48C7-9013-C1CDCD2B5D5D}" type="sibTrans" cxnId="{AB44C692-B72B-47CE-844A-F6F68EEFA6FB}">
      <dgm:prSet/>
      <dgm:spPr/>
      <dgm:t>
        <a:bodyPr/>
        <a:lstStyle/>
        <a:p>
          <a:endParaRPr lang="en-MY" sz="5400">
            <a:solidFill>
              <a:schemeClr val="tx1"/>
            </a:solidFill>
          </a:endParaRPr>
        </a:p>
      </dgm:t>
    </dgm:pt>
    <dgm:pt modelId="{09B8D0E7-724D-4756-9659-42FA88CDE57F}">
      <dgm:prSet phldrT="[Text]" custT="1"/>
      <dgm:spPr/>
      <dgm:t>
        <a:bodyPr/>
        <a:lstStyle/>
        <a:p>
          <a:r>
            <a:rPr lang="en-US" sz="1800">
              <a:latin typeface="Times New Roman" panose="02020603050405020304" pitchFamily="18" charset="0"/>
              <a:cs typeface="Times New Roman" panose="02020603050405020304" pitchFamily="18" charset="0"/>
            </a:rPr>
            <a:t>To demonstrate our academic integrity </a:t>
          </a:r>
          <a:endParaRPr lang="en-MY" sz="1800" dirty="0"/>
        </a:p>
      </dgm:t>
    </dgm:pt>
    <dgm:pt modelId="{A991DBBE-89F9-4A3C-94FE-7F27E4A4B2DE}" type="parTrans" cxnId="{D5E2639E-DF0E-4DE2-9A8F-DB167DF7C1D6}">
      <dgm:prSet/>
      <dgm:spPr/>
      <dgm:t>
        <a:bodyPr/>
        <a:lstStyle/>
        <a:p>
          <a:endParaRPr lang="en-MY"/>
        </a:p>
      </dgm:t>
    </dgm:pt>
    <dgm:pt modelId="{824BF1B0-43E2-44BC-8A7B-C2464D236318}" type="sibTrans" cxnId="{D5E2639E-DF0E-4DE2-9A8F-DB167DF7C1D6}">
      <dgm:prSet/>
      <dgm:spPr/>
      <dgm:t>
        <a:bodyPr/>
        <a:lstStyle/>
        <a:p>
          <a:endParaRPr lang="en-MY" sz="5400">
            <a:solidFill>
              <a:schemeClr val="tx1"/>
            </a:solidFill>
          </a:endParaRPr>
        </a:p>
      </dgm:t>
    </dgm:pt>
    <dgm:pt modelId="{EE52010E-0F00-4682-AA04-2614ACD7D2EB}">
      <dgm:prSet phldrT="[Text]" custT="1"/>
      <dgm:spPr/>
      <dgm:t>
        <a:bodyPr/>
        <a:lstStyle/>
        <a:p>
          <a:pPr>
            <a:buNone/>
          </a:pPr>
          <a:r>
            <a:rPr lang="en-US" sz="1800" dirty="0">
              <a:latin typeface="Times New Roman" panose="02020603050405020304" pitchFamily="18" charset="0"/>
              <a:cs typeface="Times New Roman" panose="02020603050405020304" pitchFamily="18" charset="0"/>
            </a:rPr>
            <a:t>To help the reader finding and check the sources we have used. </a:t>
          </a:r>
          <a:endParaRPr lang="en-MY" sz="1800" dirty="0"/>
        </a:p>
      </dgm:t>
    </dgm:pt>
    <dgm:pt modelId="{9D831A1A-A3F0-4BA3-8CB2-303F8DBC8522}" type="parTrans" cxnId="{143816F1-B674-436F-8746-FC1A208A1199}">
      <dgm:prSet/>
      <dgm:spPr/>
      <dgm:t>
        <a:bodyPr/>
        <a:lstStyle/>
        <a:p>
          <a:endParaRPr lang="en-MY"/>
        </a:p>
      </dgm:t>
    </dgm:pt>
    <dgm:pt modelId="{C84053BA-AEDD-42CC-8721-48BE652715EF}" type="sibTrans" cxnId="{143816F1-B674-436F-8746-FC1A208A1199}">
      <dgm:prSet/>
      <dgm:spPr/>
      <dgm:t>
        <a:bodyPr/>
        <a:lstStyle/>
        <a:p>
          <a:endParaRPr lang="en-MY" sz="5400">
            <a:solidFill>
              <a:schemeClr val="tx1"/>
            </a:solidFill>
          </a:endParaRPr>
        </a:p>
      </dgm:t>
    </dgm:pt>
    <dgm:pt modelId="{2009A114-FC18-45ED-A9BE-30B202AE5A4E}">
      <dgm:prSet phldrT="[Text]" custT="1"/>
      <dgm:spPr/>
      <dgm:t>
        <a:bodyPr/>
        <a:lstStyle/>
        <a:p>
          <a:pPr>
            <a:buNone/>
          </a:pPr>
          <a:r>
            <a:rPr lang="en-US" sz="1800" dirty="0">
              <a:latin typeface="Times New Roman" panose="02020603050405020304" pitchFamily="18" charset="0"/>
              <a:cs typeface="Times New Roman" panose="02020603050405020304" pitchFamily="18" charset="0"/>
            </a:rPr>
            <a:t>To avoid plagiarism so that we are not falsely claiming someone else’s work or ideas as our own. </a:t>
          </a:r>
          <a:endParaRPr lang="en-MY" sz="1800" dirty="0"/>
        </a:p>
      </dgm:t>
    </dgm:pt>
    <dgm:pt modelId="{59A9268A-77AE-47F4-AAD6-CF21163E1EFE}" type="parTrans" cxnId="{9B8BEA41-2CDD-44A3-8085-733FB6632D7B}">
      <dgm:prSet/>
      <dgm:spPr/>
      <dgm:t>
        <a:bodyPr/>
        <a:lstStyle/>
        <a:p>
          <a:endParaRPr lang="en-MY"/>
        </a:p>
      </dgm:t>
    </dgm:pt>
    <dgm:pt modelId="{C9B1EF86-CCD1-4D63-A0A6-6F1A7E882C81}" type="sibTrans" cxnId="{9B8BEA41-2CDD-44A3-8085-733FB6632D7B}">
      <dgm:prSet/>
      <dgm:spPr/>
      <dgm:t>
        <a:bodyPr/>
        <a:lstStyle/>
        <a:p>
          <a:endParaRPr lang="en-MY" sz="5400">
            <a:solidFill>
              <a:schemeClr val="tx1"/>
            </a:solidFill>
          </a:endParaRPr>
        </a:p>
      </dgm:t>
    </dgm:pt>
    <dgm:pt modelId="{3BAD53E8-B861-4C48-9560-EC22452FA487}">
      <dgm:prSet phldrT="[Text]" custT="1"/>
      <dgm:spPr/>
      <dgm:t>
        <a:bodyPr/>
        <a:lstStyle/>
        <a:p>
          <a:pPr>
            <a:buNone/>
          </a:pPr>
          <a:r>
            <a:rPr lang="en-US" sz="1800" dirty="0">
              <a:latin typeface="Times New Roman" panose="02020603050405020304" pitchFamily="18" charset="0"/>
              <a:cs typeface="Times New Roman" panose="02020603050405020304" pitchFamily="18" charset="0"/>
            </a:rPr>
            <a:t>To support our argument by showing the sources of the information from which we have formed our own ideas. </a:t>
          </a:r>
          <a:endParaRPr lang="en-MY" sz="1800" dirty="0"/>
        </a:p>
      </dgm:t>
    </dgm:pt>
    <dgm:pt modelId="{2181F3D6-39B4-4240-9F15-8547F2925E80}" type="parTrans" cxnId="{3AA1DCC8-2D6B-4CEF-B738-2E471CF5044D}">
      <dgm:prSet/>
      <dgm:spPr/>
      <dgm:t>
        <a:bodyPr/>
        <a:lstStyle/>
        <a:p>
          <a:endParaRPr lang="en-MY"/>
        </a:p>
      </dgm:t>
    </dgm:pt>
    <dgm:pt modelId="{AC2AAC85-F64F-4E73-9A6F-5D59F8F0FB01}" type="sibTrans" cxnId="{3AA1DCC8-2D6B-4CEF-B738-2E471CF5044D}">
      <dgm:prSet/>
      <dgm:spPr/>
      <dgm:t>
        <a:bodyPr/>
        <a:lstStyle/>
        <a:p>
          <a:endParaRPr lang="en-MY" sz="5400">
            <a:solidFill>
              <a:schemeClr val="tx1"/>
            </a:solidFill>
          </a:endParaRPr>
        </a:p>
      </dgm:t>
    </dgm:pt>
    <dgm:pt modelId="{5FDFEEC3-81B4-4419-AFF0-7A84768BE554}">
      <dgm:prSet custT="1"/>
      <dgm:spPr/>
      <dgm:t>
        <a:bodyPr/>
        <a:lstStyle/>
        <a:p>
          <a:r>
            <a:rPr lang="en-US" sz="1800" dirty="0">
              <a:latin typeface="Times New Roman" panose="02020603050405020304" pitchFamily="18" charset="0"/>
              <a:cs typeface="Times New Roman" panose="02020603050405020304" pitchFamily="18" charset="0"/>
            </a:rPr>
            <a:t>To fulfil our moral and legal obligations to recognize the ideas of others. </a:t>
          </a:r>
          <a:endParaRPr lang="en-MY" sz="1800" dirty="0"/>
        </a:p>
      </dgm:t>
    </dgm:pt>
    <dgm:pt modelId="{9DE6E106-9D24-4091-A57F-958194C0E571}" type="parTrans" cxnId="{0B64FF0C-C90A-458A-AB8C-D3D95DFE0FD2}">
      <dgm:prSet/>
      <dgm:spPr/>
      <dgm:t>
        <a:bodyPr/>
        <a:lstStyle/>
        <a:p>
          <a:endParaRPr lang="en-MY"/>
        </a:p>
      </dgm:t>
    </dgm:pt>
    <dgm:pt modelId="{EF1D896D-A0ED-485D-9802-70664B4D4329}" type="sibTrans" cxnId="{0B64FF0C-C90A-458A-AB8C-D3D95DFE0FD2}">
      <dgm:prSet/>
      <dgm:spPr/>
      <dgm:t>
        <a:bodyPr/>
        <a:lstStyle/>
        <a:p>
          <a:endParaRPr lang="en-MY" sz="5400">
            <a:solidFill>
              <a:schemeClr val="tx1"/>
            </a:solidFill>
          </a:endParaRPr>
        </a:p>
      </dgm:t>
    </dgm:pt>
    <dgm:pt modelId="{EB94E1B8-9C9D-4214-BD41-13CEBFCBC48D}" type="pres">
      <dgm:prSet presAssocID="{90021E90-1C99-4D6A-8B6A-E7302E370453}" presName="cycle" presStyleCnt="0">
        <dgm:presLayoutVars>
          <dgm:dir/>
          <dgm:resizeHandles val="exact"/>
        </dgm:presLayoutVars>
      </dgm:prSet>
      <dgm:spPr/>
    </dgm:pt>
    <dgm:pt modelId="{D9627F07-37B4-4BA6-B552-A0C0656F801E}" type="pres">
      <dgm:prSet presAssocID="{7DC4A181-FB66-47FF-B1E5-26157BCF39BC}" presName="node" presStyleLbl="node1" presStyleIdx="0" presStyleCnt="6" custScaleX="252162" custScaleY="156480">
        <dgm:presLayoutVars>
          <dgm:bulletEnabled val="1"/>
        </dgm:presLayoutVars>
      </dgm:prSet>
      <dgm:spPr/>
    </dgm:pt>
    <dgm:pt modelId="{79148429-D733-4CAD-BC12-0282E6B93F1B}" type="pres">
      <dgm:prSet presAssocID="{7DC4A181-FB66-47FF-B1E5-26157BCF39BC}" presName="spNode" presStyleCnt="0"/>
      <dgm:spPr/>
    </dgm:pt>
    <dgm:pt modelId="{2122070D-BF97-4DC4-B96D-9ECD5A5A28C4}" type="pres">
      <dgm:prSet presAssocID="{359CF388-FF6B-48C7-9013-C1CDCD2B5D5D}" presName="sibTrans" presStyleLbl="sibTrans1D1" presStyleIdx="0" presStyleCnt="6" custScaleX="2000000" custScaleY="2000000"/>
      <dgm:spPr/>
    </dgm:pt>
    <dgm:pt modelId="{74DCDC5A-BF35-4B93-8AEE-6A9B89C6986B}" type="pres">
      <dgm:prSet presAssocID="{09B8D0E7-724D-4756-9659-42FA88CDE57F}" presName="node" presStyleLbl="node1" presStyleIdx="1" presStyleCnt="6" custScaleX="252162" custScaleY="156480" custRadScaleRad="208862" custRadScaleInc="85325">
        <dgm:presLayoutVars>
          <dgm:bulletEnabled val="1"/>
        </dgm:presLayoutVars>
      </dgm:prSet>
      <dgm:spPr/>
    </dgm:pt>
    <dgm:pt modelId="{829EDF5D-9E8B-48A1-BFCD-A020BC0DD4A4}" type="pres">
      <dgm:prSet presAssocID="{09B8D0E7-724D-4756-9659-42FA88CDE57F}" presName="spNode" presStyleCnt="0"/>
      <dgm:spPr/>
    </dgm:pt>
    <dgm:pt modelId="{8EB75751-3597-47E6-9782-EF9C4F798557}" type="pres">
      <dgm:prSet presAssocID="{824BF1B0-43E2-44BC-8A7B-C2464D236318}" presName="sibTrans" presStyleLbl="sibTrans1D1" presStyleIdx="1" presStyleCnt="6" custScaleX="2000000" custScaleY="2000000"/>
      <dgm:spPr/>
    </dgm:pt>
    <dgm:pt modelId="{EABF5F9D-DDD1-4713-A640-A3DC06175867}" type="pres">
      <dgm:prSet presAssocID="{EE52010E-0F00-4682-AA04-2614ACD7D2EB}" presName="node" presStyleLbl="node1" presStyleIdx="2" presStyleCnt="6" custScaleX="252162" custScaleY="195550" custRadScaleRad="209285" custRadScaleInc="-82482">
        <dgm:presLayoutVars>
          <dgm:bulletEnabled val="1"/>
        </dgm:presLayoutVars>
      </dgm:prSet>
      <dgm:spPr/>
    </dgm:pt>
    <dgm:pt modelId="{BE3BAFAF-8350-45A4-A805-097EFE685894}" type="pres">
      <dgm:prSet presAssocID="{EE52010E-0F00-4682-AA04-2614ACD7D2EB}" presName="spNode" presStyleCnt="0"/>
      <dgm:spPr/>
    </dgm:pt>
    <dgm:pt modelId="{9418908E-57C7-4960-BBE2-88F7753BDE49}" type="pres">
      <dgm:prSet presAssocID="{C84053BA-AEDD-42CC-8721-48BE652715EF}" presName="sibTrans" presStyleLbl="sibTrans1D1" presStyleIdx="2" presStyleCnt="6" custScaleX="2000000" custScaleY="2000000"/>
      <dgm:spPr/>
    </dgm:pt>
    <dgm:pt modelId="{FE773284-E86B-4C5B-9051-BECC50433A80}" type="pres">
      <dgm:prSet presAssocID="{2009A114-FC18-45ED-A9BE-30B202AE5A4E}" presName="node" presStyleLbl="node1" presStyleIdx="3" presStyleCnt="6" custScaleX="252162" custScaleY="156480">
        <dgm:presLayoutVars>
          <dgm:bulletEnabled val="1"/>
        </dgm:presLayoutVars>
      </dgm:prSet>
      <dgm:spPr/>
    </dgm:pt>
    <dgm:pt modelId="{AC4765A9-0E07-4E3A-9154-15A04F97C30E}" type="pres">
      <dgm:prSet presAssocID="{2009A114-FC18-45ED-A9BE-30B202AE5A4E}" presName="spNode" presStyleCnt="0"/>
      <dgm:spPr/>
    </dgm:pt>
    <dgm:pt modelId="{70068ACB-0B91-4C07-9E54-AEF18B93E83D}" type="pres">
      <dgm:prSet presAssocID="{C9B1EF86-CCD1-4D63-A0A6-6F1A7E882C81}" presName="sibTrans" presStyleLbl="sibTrans1D1" presStyleIdx="3" presStyleCnt="6" custScaleX="2000000" custScaleY="2000000"/>
      <dgm:spPr/>
    </dgm:pt>
    <dgm:pt modelId="{4560232D-7C3F-461B-819C-570FD6D36CB5}" type="pres">
      <dgm:prSet presAssocID="{3BAD53E8-B861-4C48-9560-EC22452FA487}" presName="node" presStyleLbl="node1" presStyleIdx="4" presStyleCnt="6" custScaleX="252162" custScaleY="187258" custRadScaleRad="191340" custRadScaleInc="71957">
        <dgm:presLayoutVars>
          <dgm:bulletEnabled val="1"/>
        </dgm:presLayoutVars>
      </dgm:prSet>
      <dgm:spPr/>
    </dgm:pt>
    <dgm:pt modelId="{2FCB6C08-357A-4FDD-A7AC-673F3C7B7E21}" type="pres">
      <dgm:prSet presAssocID="{3BAD53E8-B861-4C48-9560-EC22452FA487}" presName="spNode" presStyleCnt="0"/>
      <dgm:spPr/>
    </dgm:pt>
    <dgm:pt modelId="{FDEC289A-3170-4D3A-A39B-ABF71D9F240B}" type="pres">
      <dgm:prSet presAssocID="{AC2AAC85-F64F-4E73-9A6F-5D59F8F0FB01}" presName="sibTrans" presStyleLbl="sibTrans1D1" presStyleIdx="4" presStyleCnt="6" custScaleX="2000000" custScaleY="2000000"/>
      <dgm:spPr/>
    </dgm:pt>
    <dgm:pt modelId="{85C89F1F-2542-41F4-9E23-1290E068BA0C}" type="pres">
      <dgm:prSet presAssocID="{5FDFEEC3-81B4-4419-AFF0-7A84768BE554}" presName="node" presStyleLbl="node1" presStyleIdx="5" presStyleCnt="6" custScaleX="252162" custScaleY="172496" custRadScaleRad="192574" custRadScaleInc="-89220">
        <dgm:presLayoutVars>
          <dgm:bulletEnabled val="1"/>
        </dgm:presLayoutVars>
      </dgm:prSet>
      <dgm:spPr/>
    </dgm:pt>
    <dgm:pt modelId="{461276FD-828C-481A-8DB9-E5277C99E62B}" type="pres">
      <dgm:prSet presAssocID="{5FDFEEC3-81B4-4419-AFF0-7A84768BE554}" presName="spNode" presStyleCnt="0"/>
      <dgm:spPr/>
    </dgm:pt>
    <dgm:pt modelId="{2B68408B-9EAC-4C9B-A68D-B6BB004378FB}" type="pres">
      <dgm:prSet presAssocID="{EF1D896D-A0ED-485D-9802-70664B4D4329}" presName="sibTrans" presStyleLbl="sibTrans1D1" presStyleIdx="5" presStyleCnt="6" custScaleX="2000000" custScaleY="2000000"/>
      <dgm:spPr/>
    </dgm:pt>
  </dgm:ptLst>
  <dgm:cxnLst>
    <dgm:cxn modelId="{50130C0C-DE5A-4DC0-AE00-1CF85B2CE2D0}" type="presOf" srcId="{359CF388-FF6B-48C7-9013-C1CDCD2B5D5D}" destId="{2122070D-BF97-4DC4-B96D-9ECD5A5A28C4}" srcOrd="0" destOrd="0" presId="urn:microsoft.com/office/officeart/2005/8/layout/cycle6"/>
    <dgm:cxn modelId="{0B64FF0C-C90A-458A-AB8C-D3D95DFE0FD2}" srcId="{90021E90-1C99-4D6A-8B6A-E7302E370453}" destId="{5FDFEEC3-81B4-4419-AFF0-7A84768BE554}" srcOrd="5" destOrd="0" parTransId="{9DE6E106-9D24-4091-A57F-958194C0E571}" sibTransId="{EF1D896D-A0ED-485D-9802-70664B4D4329}"/>
    <dgm:cxn modelId="{C9552325-95C5-4E3E-98F9-D2EC5DF55E99}" type="presOf" srcId="{C9B1EF86-CCD1-4D63-A0A6-6F1A7E882C81}" destId="{70068ACB-0B91-4C07-9E54-AEF18B93E83D}" srcOrd="0" destOrd="0" presId="urn:microsoft.com/office/officeart/2005/8/layout/cycle6"/>
    <dgm:cxn modelId="{DCC10339-A53A-474F-AC00-79A939D5A7C7}" type="presOf" srcId="{AC2AAC85-F64F-4E73-9A6F-5D59F8F0FB01}" destId="{FDEC289A-3170-4D3A-A39B-ABF71D9F240B}" srcOrd="0" destOrd="0" presId="urn:microsoft.com/office/officeart/2005/8/layout/cycle6"/>
    <dgm:cxn modelId="{A558BD3E-1877-472B-9438-2E8DC9E4CF04}" type="presOf" srcId="{EE52010E-0F00-4682-AA04-2614ACD7D2EB}" destId="{EABF5F9D-DDD1-4713-A640-A3DC06175867}" srcOrd="0" destOrd="0" presId="urn:microsoft.com/office/officeart/2005/8/layout/cycle6"/>
    <dgm:cxn modelId="{9B8BEA41-2CDD-44A3-8085-733FB6632D7B}" srcId="{90021E90-1C99-4D6A-8B6A-E7302E370453}" destId="{2009A114-FC18-45ED-A9BE-30B202AE5A4E}" srcOrd="3" destOrd="0" parTransId="{59A9268A-77AE-47F4-AAD6-CF21163E1EFE}" sibTransId="{C9B1EF86-CCD1-4D63-A0A6-6F1A7E882C81}"/>
    <dgm:cxn modelId="{415BF363-908C-4A23-B532-78AC12F9AAA8}" type="presOf" srcId="{90021E90-1C99-4D6A-8B6A-E7302E370453}" destId="{EB94E1B8-9C9D-4214-BD41-13CEBFCBC48D}" srcOrd="0" destOrd="0" presId="urn:microsoft.com/office/officeart/2005/8/layout/cycle6"/>
    <dgm:cxn modelId="{078B7570-8D2D-433F-8CE0-C7AE81CD5043}" type="presOf" srcId="{7DC4A181-FB66-47FF-B1E5-26157BCF39BC}" destId="{D9627F07-37B4-4BA6-B552-A0C0656F801E}" srcOrd="0" destOrd="0" presId="urn:microsoft.com/office/officeart/2005/8/layout/cycle6"/>
    <dgm:cxn modelId="{4DD21356-0BD6-4533-9690-F95BD53DF950}" type="presOf" srcId="{2009A114-FC18-45ED-A9BE-30B202AE5A4E}" destId="{FE773284-E86B-4C5B-9051-BECC50433A80}" srcOrd="0" destOrd="0" presId="urn:microsoft.com/office/officeart/2005/8/layout/cycle6"/>
    <dgm:cxn modelId="{704F0C78-E4F7-4B7F-9F68-E51F9A82A1B1}" type="presOf" srcId="{C84053BA-AEDD-42CC-8721-48BE652715EF}" destId="{9418908E-57C7-4960-BBE2-88F7753BDE49}" srcOrd="0" destOrd="0" presId="urn:microsoft.com/office/officeart/2005/8/layout/cycle6"/>
    <dgm:cxn modelId="{84F9E37A-3DEE-4810-95C1-A6B4FE518F55}" type="presOf" srcId="{09B8D0E7-724D-4756-9659-42FA88CDE57F}" destId="{74DCDC5A-BF35-4B93-8AEE-6A9B89C6986B}" srcOrd="0" destOrd="0" presId="urn:microsoft.com/office/officeart/2005/8/layout/cycle6"/>
    <dgm:cxn modelId="{4541D98C-7A24-4F97-B42B-40DE97033358}" type="presOf" srcId="{5FDFEEC3-81B4-4419-AFF0-7A84768BE554}" destId="{85C89F1F-2542-41F4-9E23-1290E068BA0C}" srcOrd="0" destOrd="0" presId="urn:microsoft.com/office/officeart/2005/8/layout/cycle6"/>
    <dgm:cxn modelId="{AB44C692-B72B-47CE-844A-F6F68EEFA6FB}" srcId="{90021E90-1C99-4D6A-8B6A-E7302E370453}" destId="{7DC4A181-FB66-47FF-B1E5-26157BCF39BC}" srcOrd="0" destOrd="0" parTransId="{0654D3F9-620A-4CA0-B36D-4CDF70953F1F}" sibTransId="{359CF388-FF6B-48C7-9013-C1CDCD2B5D5D}"/>
    <dgm:cxn modelId="{D5E2639E-DF0E-4DE2-9A8F-DB167DF7C1D6}" srcId="{90021E90-1C99-4D6A-8B6A-E7302E370453}" destId="{09B8D0E7-724D-4756-9659-42FA88CDE57F}" srcOrd="1" destOrd="0" parTransId="{A991DBBE-89F9-4A3C-94FE-7F27E4A4B2DE}" sibTransId="{824BF1B0-43E2-44BC-8A7B-C2464D236318}"/>
    <dgm:cxn modelId="{9FD02AB1-AD44-40E9-8B70-67780D682084}" type="presOf" srcId="{824BF1B0-43E2-44BC-8A7B-C2464D236318}" destId="{8EB75751-3597-47E6-9782-EF9C4F798557}" srcOrd="0" destOrd="0" presId="urn:microsoft.com/office/officeart/2005/8/layout/cycle6"/>
    <dgm:cxn modelId="{46CDA5BA-2DCC-4590-BA8B-4D08B7B7DFB3}" type="presOf" srcId="{EF1D896D-A0ED-485D-9802-70664B4D4329}" destId="{2B68408B-9EAC-4C9B-A68D-B6BB004378FB}" srcOrd="0" destOrd="0" presId="urn:microsoft.com/office/officeart/2005/8/layout/cycle6"/>
    <dgm:cxn modelId="{3AA1DCC8-2D6B-4CEF-B738-2E471CF5044D}" srcId="{90021E90-1C99-4D6A-8B6A-E7302E370453}" destId="{3BAD53E8-B861-4C48-9560-EC22452FA487}" srcOrd="4" destOrd="0" parTransId="{2181F3D6-39B4-4240-9F15-8547F2925E80}" sibTransId="{AC2AAC85-F64F-4E73-9A6F-5D59F8F0FB01}"/>
    <dgm:cxn modelId="{CF4DF1EF-9CA4-46BF-A86A-F0AA0EA0AB27}" type="presOf" srcId="{3BAD53E8-B861-4C48-9560-EC22452FA487}" destId="{4560232D-7C3F-461B-819C-570FD6D36CB5}" srcOrd="0" destOrd="0" presId="urn:microsoft.com/office/officeart/2005/8/layout/cycle6"/>
    <dgm:cxn modelId="{143816F1-B674-436F-8746-FC1A208A1199}" srcId="{90021E90-1C99-4D6A-8B6A-E7302E370453}" destId="{EE52010E-0F00-4682-AA04-2614ACD7D2EB}" srcOrd="2" destOrd="0" parTransId="{9D831A1A-A3F0-4BA3-8CB2-303F8DBC8522}" sibTransId="{C84053BA-AEDD-42CC-8721-48BE652715EF}"/>
    <dgm:cxn modelId="{4E717FFC-8516-498C-8CB0-B920FA80EF80}" type="presParOf" srcId="{EB94E1B8-9C9D-4214-BD41-13CEBFCBC48D}" destId="{D9627F07-37B4-4BA6-B552-A0C0656F801E}" srcOrd="0" destOrd="0" presId="urn:microsoft.com/office/officeart/2005/8/layout/cycle6"/>
    <dgm:cxn modelId="{91272A1D-6354-42B9-85C6-6F15B4EE407D}" type="presParOf" srcId="{EB94E1B8-9C9D-4214-BD41-13CEBFCBC48D}" destId="{79148429-D733-4CAD-BC12-0282E6B93F1B}" srcOrd="1" destOrd="0" presId="urn:microsoft.com/office/officeart/2005/8/layout/cycle6"/>
    <dgm:cxn modelId="{F2C9C550-69FB-4126-A140-72183165D908}" type="presParOf" srcId="{EB94E1B8-9C9D-4214-BD41-13CEBFCBC48D}" destId="{2122070D-BF97-4DC4-B96D-9ECD5A5A28C4}" srcOrd="2" destOrd="0" presId="urn:microsoft.com/office/officeart/2005/8/layout/cycle6"/>
    <dgm:cxn modelId="{C5A2C558-5A8A-490F-80D1-3531F9DCA003}" type="presParOf" srcId="{EB94E1B8-9C9D-4214-BD41-13CEBFCBC48D}" destId="{74DCDC5A-BF35-4B93-8AEE-6A9B89C6986B}" srcOrd="3" destOrd="0" presId="urn:microsoft.com/office/officeart/2005/8/layout/cycle6"/>
    <dgm:cxn modelId="{02963ECE-4092-45F7-A382-EEEBBA25A07C}" type="presParOf" srcId="{EB94E1B8-9C9D-4214-BD41-13CEBFCBC48D}" destId="{829EDF5D-9E8B-48A1-BFCD-A020BC0DD4A4}" srcOrd="4" destOrd="0" presId="urn:microsoft.com/office/officeart/2005/8/layout/cycle6"/>
    <dgm:cxn modelId="{570FE781-3509-4BBE-8795-7CB0A4B45637}" type="presParOf" srcId="{EB94E1B8-9C9D-4214-BD41-13CEBFCBC48D}" destId="{8EB75751-3597-47E6-9782-EF9C4F798557}" srcOrd="5" destOrd="0" presId="urn:microsoft.com/office/officeart/2005/8/layout/cycle6"/>
    <dgm:cxn modelId="{0245AED2-0EA4-44E2-9687-E017D310DFEA}" type="presParOf" srcId="{EB94E1B8-9C9D-4214-BD41-13CEBFCBC48D}" destId="{EABF5F9D-DDD1-4713-A640-A3DC06175867}" srcOrd="6" destOrd="0" presId="urn:microsoft.com/office/officeart/2005/8/layout/cycle6"/>
    <dgm:cxn modelId="{AC75735C-12D4-4529-913B-CC8D253051B2}" type="presParOf" srcId="{EB94E1B8-9C9D-4214-BD41-13CEBFCBC48D}" destId="{BE3BAFAF-8350-45A4-A805-097EFE685894}" srcOrd="7" destOrd="0" presId="urn:microsoft.com/office/officeart/2005/8/layout/cycle6"/>
    <dgm:cxn modelId="{E71E4E9D-B83D-4B5E-AB12-5F253D812377}" type="presParOf" srcId="{EB94E1B8-9C9D-4214-BD41-13CEBFCBC48D}" destId="{9418908E-57C7-4960-BBE2-88F7753BDE49}" srcOrd="8" destOrd="0" presId="urn:microsoft.com/office/officeart/2005/8/layout/cycle6"/>
    <dgm:cxn modelId="{A563011B-314E-4256-B92A-D5B2A022A928}" type="presParOf" srcId="{EB94E1B8-9C9D-4214-BD41-13CEBFCBC48D}" destId="{FE773284-E86B-4C5B-9051-BECC50433A80}" srcOrd="9" destOrd="0" presId="urn:microsoft.com/office/officeart/2005/8/layout/cycle6"/>
    <dgm:cxn modelId="{D0C8833E-FFFB-42D8-863B-76B78097D1F5}" type="presParOf" srcId="{EB94E1B8-9C9D-4214-BD41-13CEBFCBC48D}" destId="{AC4765A9-0E07-4E3A-9154-15A04F97C30E}" srcOrd="10" destOrd="0" presId="urn:microsoft.com/office/officeart/2005/8/layout/cycle6"/>
    <dgm:cxn modelId="{EDD2B9D8-283F-42DD-A89C-E0644048D448}" type="presParOf" srcId="{EB94E1B8-9C9D-4214-BD41-13CEBFCBC48D}" destId="{70068ACB-0B91-4C07-9E54-AEF18B93E83D}" srcOrd="11" destOrd="0" presId="urn:microsoft.com/office/officeart/2005/8/layout/cycle6"/>
    <dgm:cxn modelId="{C43A7C32-9EB8-47C4-AA4B-84B746655E8C}" type="presParOf" srcId="{EB94E1B8-9C9D-4214-BD41-13CEBFCBC48D}" destId="{4560232D-7C3F-461B-819C-570FD6D36CB5}" srcOrd="12" destOrd="0" presId="urn:microsoft.com/office/officeart/2005/8/layout/cycle6"/>
    <dgm:cxn modelId="{DAB6E95C-E5E1-4CBE-B9D0-B12BE01D7A5F}" type="presParOf" srcId="{EB94E1B8-9C9D-4214-BD41-13CEBFCBC48D}" destId="{2FCB6C08-357A-4FDD-A7AC-673F3C7B7E21}" srcOrd="13" destOrd="0" presId="urn:microsoft.com/office/officeart/2005/8/layout/cycle6"/>
    <dgm:cxn modelId="{34A92C0E-3E3B-4E5C-AF58-6A3A3E5EB974}" type="presParOf" srcId="{EB94E1B8-9C9D-4214-BD41-13CEBFCBC48D}" destId="{FDEC289A-3170-4D3A-A39B-ABF71D9F240B}" srcOrd="14" destOrd="0" presId="urn:microsoft.com/office/officeart/2005/8/layout/cycle6"/>
    <dgm:cxn modelId="{8548C906-3EE4-4C65-BBAF-DE814BDA8AAA}" type="presParOf" srcId="{EB94E1B8-9C9D-4214-BD41-13CEBFCBC48D}" destId="{85C89F1F-2542-41F4-9E23-1290E068BA0C}" srcOrd="15" destOrd="0" presId="urn:microsoft.com/office/officeart/2005/8/layout/cycle6"/>
    <dgm:cxn modelId="{9A69DB05-B090-40E4-8660-9D2E1BD8E8A4}" type="presParOf" srcId="{EB94E1B8-9C9D-4214-BD41-13CEBFCBC48D}" destId="{461276FD-828C-481A-8DB9-E5277C99E62B}" srcOrd="16" destOrd="0" presId="urn:microsoft.com/office/officeart/2005/8/layout/cycle6"/>
    <dgm:cxn modelId="{21AB2388-A3BA-4A3C-9FDA-19D62FD5187C}" type="presParOf" srcId="{EB94E1B8-9C9D-4214-BD41-13CEBFCBC48D}" destId="{2B68408B-9EAC-4C9B-A68D-B6BB004378FB}"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7F07-37B4-4BA6-B552-A0C0656F801E}">
      <dsp:nvSpPr>
        <dsp:cNvPr id="0" name=""/>
        <dsp:cNvSpPr/>
      </dsp:nvSpPr>
      <dsp:spPr>
        <a:xfrm>
          <a:off x="3901991" y="-212612"/>
          <a:ext cx="2935536" cy="1184077"/>
        </a:xfrm>
        <a:prstGeom prst="round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To show that we have read and understood the research published in our area of interest. </a:t>
          </a:r>
          <a:endParaRPr lang="en-MY" sz="1800" kern="1200" dirty="0"/>
        </a:p>
      </dsp:txBody>
      <dsp:txXfrm>
        <a:off x="3959793" y="-154810"/>
        <a:ext cx="2819932" cy="1068473"/>
      </dsp:txXfrm>
    </dsp:sp>
    <dsp:sp modelId="{2122070D-BF97-4DC4-B96D-9ECD5A5A28C4}">
      <dsp:nvSpPr>
        <dsp:cNvPr id="0" name=""/>
        <dsp:cNvSpPr/>
      </dsp:nvSpPr>
      <dsp:spPr>
        <a:xfrm>
          <a:off x="4959351" y="760870"/>
          <a:ext cx="3567894" cy="3567894"/>
        </a:xfrm>
        <a:custGeom>
          <a:avLst/>
          <a:gdLst/>
          <a:ahLst/>
          <a:cxnLst/>
          <a:rect l="0" t="0" r="0" b="0"/>
          <a:pathLst>
            <a:path>
              <a:moveTo>
                <a:pt x="1885358" y="2884"/>
              </a:moveTo>
              <a:arcTo wR="1783947" hR="1783947" stAng="16395530" swAng="1367999"/>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DCDC5A-BF35-4B93-8AEE-6A9B89C6986B}">
      <dsp:nvSpPr>
        <dsp:cNvPr id="0" name=""/>
        <dsp:cNvSpPr/>
      </dsp:nvSpPr>
      <dsp:spPr>
        <a:xfrm>
          <a:off x="7533430" y="737289"/>
          <a:ext cx="2935536" cy="1184077"/>
        </a:xfrm>
        <a:prstGeom prst="roundRect">
          <a:avLst/>
        </a:prstGeom>
        <a:gradFill rotWithShape="0">
          <a:gsLst>
            <a:gs pos="0">
              <a:schemeClr val="accent2">
                <a:hueOff val="224238"/>
                <a:satOff val="-10073"/>
                <a:lumOff val="1333"/>
                <a:alphaOff val="0"/>
                <a:tint val="60000"/>
                <a:satMod val="105000"/>
                <a:lumMod val="105000"/>
              </a:schemeClr>
            </a:gs>
            <a:gs pos="100000">
              <a:schemeClr val="accent2">
                <a:hueOff val="224238"/>
                <a:satOff val="-10073"/>
                <a:lumOff val="1333"/>
                <a:alphaOff val="0"/>
                <a:tint val="65000"/>
                <a:satMod val="100000"/>
                <a:lumMod val="100000"/>
              </a:schemeClr>
            </a:gs>
            <a:gs pos="100000">
              <a:schemeClr val="accent2">
                <a:hueOff val="224238"/>
                <a:satOff val="-10073"/>
                <a:lumOff val="1333"/>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To demonstrate our academic integrity </a:t>
          </a:r>
          <a:endParaRPr lang="en-MY" sz="1800" kern="1200" dirty="0"/>
        </a:p>
      </dsp:txBody>
      <dsp:txXfrm>
        <a:off x="7591232" y="795091"/>
        <a:ext cx="2819932" cy="1068473"/>
      </dsp:txXfrm>
    </dsp:sp>
    <dsp:sp modelId="{8EB75751-3597-47E6-9782-EF9C4F798557}">
      <dsp:nvSpPr>
        <dsp:cNvPr id="0" name=""/>
        <dsp:cNvSpPr/>
      </dsp:nvSpPr>
      <dsp:spPr>
        <a:xfrm>
          <a:off x="5537448" y="386418"/>
          <a:ext cx="3567894" cy="3567894"/>
        </a:xfrm>
        <a:custGeom>
          <a:avLst/>
          <a:gdLst/>
          <a:ahLst/>
          <a:cxnLst/>
          <a:rect l="0" t="0" r="0" b="0"/>
          <a:pathLst>
            <a:path>
              <a:moveTo>
                <a:pt x="3550950" y="1538653"/>
              </a:moveTo>
              <a:arcTo wR="1783947" hR="1783947" stAng="21125805" swAng="707971"/>
            </a:path>
          </a:pathLst>
        </a:custGeom>
        <a:noFill/>
        <a:ln w="6350" cap="flat" cmpd="sng" algn="ctr">
          <a:solidFill>
            <a:schemeClr val="accent2">
              <a:hueOff val="224238"/>
              <a:satOff val="-10073"/>
              <a:lumOff val="1333"/>
              <a:alphaOff val="0"/>
            </a:schemeClr>
          </a:solidFill>
          <a:prstDash val="solid"/>
        </a:ln>
        <a:effectLst/>
      </dsp:spPr>
      <dsp:style>
        <a:lnRef idx="1">
          <a:scrgbClr r="0" g="0" b="0"/>
        </a:lnRef>
        <a:fillRef idx="0">
          <a:scrgbClr r="0" g="0" b="0"/>
        </a:fillRef>
        <a:effectRef idx="0">
          <a:scrgbClr r="0" g="0" b="0"/>
        </a:effectRef>
        <a:fontRef idx="minor"/>
      </dsp:style>
    </dsp:sp>
    <dsp:sp modelId="{EABF5F9D-DDD1-4713-A640-A3DC06175867}">
      <dsp:nvSpPr>
        <dsp:cNvPr id="0" name=""/>
        <dsp:cNvSpPr/>
      </dsp:nvSpPr>
      <dsp:spPr>
        <a:xfrm>
          <a:off x="7532312" y="2295318"/>
          <a:ext cx="2935536" cy="1479718"/>
        </a:xfrm>
        <a:prstGeom prst="roundRect">
          <a:avLst/>
        </a:prstGeom>
        <a:gradFill rotWithShape="0">
          <a:gsLst>
            <a:gs pos="0">
              <a:schemeClr val="accent2">
                <a:hueOff val="448476"/>
                <a:satOff val="-20146"/>
                <a:lumOff val="2667"/>
                <a:alphaOff val="0"/>
                <a:tint val="60000"/>
                <a:satMod val="105000"/>
                <a:lumMod val="105000"/>
              </a:schemeClr>
            </a:gs>
            <a:gs pos="100000">
              <a:schemeClr val="accent2">
                <a:hueOff val="448476"/>
                <a:satOff val="-20146"/>
                <a:lumOff val="2667"/>
                <a:alphaOff val="0"/>
                <a:tint val="65000"/>
                <a:satMod val="100000"/>
                <a:lumMod val="100000"/>
              </a:schemeClr>
            </a:gs>
            <a:gs pos="100000">
              <a:schemeClr val="accent2">
                <a:hueOff val="448476"/>
                <a:satOff val="-20146"/>
                <a:lumOff val="2667"/>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To help the reader finding and check the sources we have used. </a:t>
          </a:r>
          <a:endParaRPr lang="en-MY" sz="1800" kern="1200" dirty="0"/>
        </a:p>
      </dsp:txBody>
      <dsp:txXfrm>
        <a:off x="7604546" y="2367552"/>
        <a:ext cx="2791068" cy="1335250"/>
      </dsp:txXfrm>
    </dsp:sp>
    <dsp:sp modelId="{9418908E-57C7-4960-BBE2-88F7753BDE49}">
      <dsp:nvSpPr>
        <dsp:cNvPr id="0" name=""/>
        <dsp:cNvSpPr/>
      </dsp:nvSpPr>
      <dsp:spPr>
        <a:xfrm>
          <a:off x="4975108" y="12366"/>
          <a:ext cx="3567894" cy="3567894"/>
        </a:xfrm>
        <a:custGeom>
          <a:avLst/>
          <a:gdLst/>
          <a:ahLst/>
          <a:cxnLst/>
          <a:rect l="0" t="0" r="0" b="0"/>
          <a:pathLst>
            <a:path>
              <a:moveTo>
                <a:pt x="2550741" y="3394690"/>
              </a:moveTo>
              <a:arcTo wR="1783947" hR="1783947" stAng="3872593" swAng="1362335"/>
            </a:path>
          </a:pathLst>
        </a:custGeom>
        <a:noFill/>
        <a:ln w="6350" cap="flat" cmpd="sng" algn="ctr">
          <a:solidFill>
            <a:schemeClr val="accent2">
              <a:hueOff val="448476"/>
              <a:satOff val="-20146"/>
              <a:lumOff val="2667"/>
              <a:alphaOff val="0"/>
            </a:schemeClr>
          </a:solidFill>
          <a:prstDash val="solid"/>
        </a:ln>
        <a:effectLst/>
      </dsp:spPr>
      <dsp:style>
        <a:lnRef idx="1">
          <a:scrgbClr r="0" g="0" b="0"/>
        </a:lnRef>
        <a:fillRef idx="0">
          <a:scrgbClr r="0" g="0" b="0"/>
        </a:fillRef>
        <a:effectRef idx="0">
          <a:scrgbClr r="0" g="0" b="0"/>
        </a:effectRef>
        <a:fontRef idx="minor"/>
      </dsp:style>
    </dsp:sp>
    <dsp:sp modelId="{FE773284-E86B-4C5B-9051-BECC50433A80}">
      <dsp:nvSpPr>
        <dsp:cNvPr id="0" name=""/>
        <dsp:cNvSpPr/>
      </dsp:nvSpPr>
      <dsp:spPr>
        <a:xfrm>
          <a:off x="3901991" y="3355282"/>
          <a:ext cx="2935536" cy="1184077"/>
        </a:xfrm>
        <a:prstGeom prst="roundRect">
          <a:avLst/>
        </a:prstGeom>
        <a:gradFill rotWithShape="0">
          <a:gsLst>
            <a:gs pos="0">
              <a:schemeClr val="accent2">
                <a:hueOff val="672715"/>
                <a:satOff val="-30219"/>
                <a:lumOff val="4000"/>
                <a:alphaOff val="0"/>
                <a:tint val="60000"/>
                <a:satMod val="105000"/>
                <a:lumMod val="105000"/>
              </a:schemeClr>
            </a:gs>
            <a:gs pos="100000">
              <a:schemeClr val="accent2">
                <a:hueOff val="672715"/>
                <a:satOff val="-30219"/>
                <a:lumOff val="4000"/>
                <a:alphaOff val="0"/>
                <a:tint val="65000"/>
                <a:satMod val="100000"/>
                <a:lumMod val="100000"/>
              </a:schemeClr>
            </a:gs>
            <a:gs pos="100000">
              <a:schemeClr val="accent2">
                <a:hueOff val="672715"/>
                <a:satOff val="-30219"/>
                <a:lumOff val="400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To avoid plagiarism so that we are not falsely claiming someone else’s work or ideas as our own. </a:t>
          </a:r>
          <a:endParaRPr lang="en-MY" sz="1800" kern="1200" dirty="0"/>
        </a:p>
      </dsp:txBody>
      <dsp:txXfrm>
        <a:off x="3959793" y="3413084"/>
        <a:ext cx="2819932" cy="1068473"/>
      </dsp:txXfrm>
    </dsp:sp>
    <dsp:sp modelId="{70068ACB-0B91-4C07-9E54-AEF18B93E83D}">
      <dsp:nvSpPr>
        <dsp:cNvPr id="0" name=""/>
        <dsp:cNvSpPr/>
      </dsp:nvSpPr>
      <dsp:spPr>
        <a:xfrm>
          <a:off x="2393870" y="14452"/>
          <a:ext cx="3567894" cy="3567894"/>
        </a:xfrm>
        <a:custGeom>
          <a:avLst/>
          <a:gdLst/>
          <a:ahLst/>
          <a:cxnLst/>
          <a:rect l="0" t="0" r="0" b="0"/>
          <a:pathLst>
            <a:path>
              <a:moveTo>
                <a:pt x="1504525" y="3545875"/>
              </a:moveTo>
              <a:arcTo wR="1783947" hR="1783947" stAng="5940685" swAng="688607"/>
            </a:path>
          </a:pathLst>
        </a:custGeom>
        <a:noFill/>
        <a:ln w="6350" cap="flat" cmpd="sng" algn="ctr">
          <a:solidFill>
            <a:schemeClr val="accent2">
              <a:hueOff val="672715"/>
              <a:satOff val="-30219"/>
              <a:lumOff val="4000"/>
              <a:alphaOff val="0"/>
            </a:schemeClr>
          </a:solidFill>
          <a:prstDash val="solid"/>
        </a:ln>
        <a:effectLst/>
      </dsp:spPr>
      <dsp:style>
        <a:lnRef idx="1">
          <a:scrgbClr r="0" g="0" b="0"/>
        </a:lnRef>
        <a:fillRef idx="0">
          <a:scrgbClr r="0" g="0" b="0"/>
        </a:fillRef>
        <a:effectRef idx="0">
          <a:scrgbClr r="0" g="0" b="0"/>
        </a:effectRef>
        <a:fontRef idx="minor"/>
      </dsp:style>
    </dsp:sp>
    <dsp:sp modelId="{4560232D-7C3F-461B-819C-570FD6D36CB5}">
      <dsp:nvSpPr>
        <dsp:cNvPr id="0" name=""/>
        <dsp:cNvSpPr/>
      </dsp:nvSpPr>
      <dsp:spPr>
        <a:xfrm>
          <a:off x="614465" y="2373312"/>
          <a:ext cx="2935536" cy="1416973"/>
        </a:xfrm>
        <a:prstGeom prst="roundRect">
          <a:avLst/>
        </a:prstGeom>
        <a:gradFill rotWithShape="0">
          <a:gsLst>
            <a:gs pos="0">
              <a:schemeClr val="accent2">
                <a:hueOff val="896953"/>
                <a:satOff val="-40292"/>
                <a:lumOff val="5334"/>
                <a:alphaOff val="0"/>
                <a:tint val="60000"/>
                <a:satMod val="105000"/>
                <a:lumMod val="105000"/>
              </a:schemeClr>
            </a:gs>
            <a:gs pos="100000">
              <a:schemeClr val="accent2">
                <a:hueOff val="896953"/>
                <a:satOff val="-40292"/>
                <a:lumOff val="5334"/>
                <a:alphaOff val="0"/>
                <a:tint val="65000"/>
                <a:satMod val="100000"/>
                <a:lumMod val="100000"/>
              </a:schemeClr>
            </a:gs>
            <a:gs pos="100000">
              <a:schemeClr val="accent2">
                <a:hueOff val="896953"/>
                <a:satOff val="-40292"/>
                <a:lumOff val="5334"/>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To support our argument by showing the sources of the information from which we have formed our own ideas. </a:t>
          </a:r>
          <a:endParaRPr lang="en-MY" sz="1800" kern="1200" dirty="0"/>
        </a:p>
      </dsp:txBody>
      <dsp:txXfrm>
        <a:off x="683636" y="2442483"/>
        <a:ext cx="2797194" cy="1278631"/>
      </dsp:txXfrm>
    </dsp:sp>
    <dsp:sp modelId="{FDEC289A-3170-4D3A-A39B-ABF71D9F240B}">
      <dsp:nvSpPr>
        <dsp:cNvPr id="0" name=""/>
        <dsp:cNvSpPr/>
      </dsp:nvSpPr>
      <dsp:spPr>
        <a:xfrm>
          <a:off x="1934735" y="274079"/>
          <a:ext cx="3567894" cy="3567894"/>
        </a:xfrm>
        <a:custGeom>
          <a:avLst/>
          <a:gdLst/>
          <a:ahLst/>
          <a:cxnLst/>
          <a:rect l="0" t="0" r="0" b="0"/>
          <a:pathLst>
            <a:path>
              <a:moveTo>
                <a:pt x="27585" y="2096455"/>
              </a:moveTo>
              <a:arcTo wR="1783947" hR="1783947" stAng="10194658" swAng="533282"/>
            </a:path>
          </a:pathLst>
        </a:custGeom>
        <a:noFill/>
        <a:ln w="6350" cap="flat" cmpd="sng" algn="ctr">
          <a:solidFill>
            <a:schemeClr val="accent2">
              <a:hueOff val="896953"/>
              <a:satOff val="-40292"/>
              <a:lumOff val="5334"/>
              <a:alphaOff val="0"/>
            </a:schemeClr>
          </a:solidFill>
          <a:prstDash val="solid"/>
        </a:ln>
        <a:effectLst/>
      </dsp:spPr>
      <dsp:style>
        <a:lnRef idx="1">
          <a:scrgbClr r="0" g="0" b="0"/>
        </a:lnRef>
        <a:fillRef idx="0">
          <a:scrgbClr r="0" g="0" b="0"/>
        </a:fillRef>
        <a:effectRef idx="0">
          <a:scrgbClr r="0" g="0" b="0"/>
        </a:effectRef>
        <a:fontRef idx="minor"/>
      </dsp:style>
    </dsp:sp>
    <dsp:sp modelId="{85C89F1F-2542-41F4-9E23-1290E068BA0C}">
      <dsp:nvSpPr>
        <dsp:cNvPr id="0" name=""/>
        <dsp:cNvSpPr/>
      </dsp:nvSpPr>
      <dsp:spPr>
        <a:xfrm>
          <a:off x="543601" y="787328"/>
          <a:ext cx="2935536" cy="1305269"/>
        </a:xfrm>
        <a:prstGeom prst="roundRect">
          <a:avLst/>
        </a:prstGeom>
        <a:gradFill rotWithShape="0">
          <a:gsLst>
            <a:gs pos="0">
              <a:schemeClr val="accent2">
                <a:hueOff val="1121191"/>
                <a:satOff val="-50365"/>
                <a:lumOff val="6667"/>
                <a:alphaOff val="0"/>
                <a:tint val="60000"/>
                <a:satMod val="105000"/>
                <a:lumMod val="105000"/>
              </a:schemeClr>
            </a:gs>
            <a:gs pos="100000">
              <a:schemeClr val="accent2">
                <a:hueOff val="1121191"/>
                <a:satOff val="-50365"/>
                <a:lumOff val="6667"/>
                <a:alphaOff val="0"/>
                <a:tint val="65000"/>
                <a:satMod val="100000"/>
                <a:lumMod val="100000"/>
              </a:schemeClr>
            </a:gs>
            <a:gs pos="100000">
              <a:schemeClr val="accent2">
                <a:hueOff val="1121191"/>
                <a:satOff val="-50365"/>
                <a:lumOff val="6667"/>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To fulfil our moral and legal obligations to recognize the ideas of others. </a:t>
          </a:r>
          <a:endParaRPr lang="en-MY" sz="1800" kern="1200" dirty="0"/>
        </a:p>
      </dsp:txBody>
      <dsp:txXfrm>
        <a:off x="607319" y="851046"/>
        <a:ext cx="2808100" cy="1177833"/>
      </dsp:txXfrm>
    </dsp:sp>
    <dsp:sp modelId="{2B68408B-9EAC-4C9B-A68D-B6BB004378FB}">
      <dsp:nvSpPr>
        <dsp:cNvPr id="0" name=""/>
        <dsp:cNvSpPr/>
      </dsp:nvSpPr>
      <dsp:spPr>
        <a:xfrm>
          <a:off x="2439651" y="813699"/>
          <a:ext cx="3567894" cy="3567894"/>
        </a:xfrm>
        <a:custGeom>
          <a:avLst/>
          <a:gdLst/>
          <a:ahLst/>
          <a:cxnLst/>
          <a:rect l="0" t="0" r="0" b="0"/>
          <a:pathLst>
            <a:path>
              <a:moveTo>
                <a:pt x="1043518" y="160915"/>
              </a:moveTo>
              <a:arcTo wR="1783947" hR="1783947" stAng="14728650" swAng="839645"/>
            </a:path>
          </a:pathLst>
        </a:custGeom>
        <a:noFill/>
        <a:ln w="6350" cap="flat" cmpd="sng" algn="ctr">
          <a:solidFill>
            <a:schemeClr val="accent2">
              <a:hueOff val="1121191"/>
              <a:satOff val="-50365"/>
              <a:lumOff val="666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CD577-045F-4637-B296-0E13FF9AA859}" type="datetimeFigureOut">
              <a:rPr lang="en-MY" smtClean="0"/>
              <a:t>13/2/2025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04721-FE32-4E8C-86FC-F66B04471E71}" type="slidenum">
              <a:rPr lang="en-MY" smtClean="0"/>
              <a:t>‹#›</a:t>
            </a:fld>
            <a:endParaRPr lang="en-MY"/>
          </a:p>
        </p:txBody>
      </p:sp>
    </p:spTree>
    <p:extLst>
      <p:ext uri="{BB962C8B-B14F-4D97-AF65-F5344CB8AC3E}">
        <p14:creationId xmlns:p14="http://schemas.microsoft.com/office/powerpoint/2010/main" val="339609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9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74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478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77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2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97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42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647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1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53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72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32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49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0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23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390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225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73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31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7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19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33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3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27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9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43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2/13/2025</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437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748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652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0284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2/13/2025</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4721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2185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183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3383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243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2/13/2025</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0272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2/13/2025</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8163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2/13/2025</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123974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query.nytimes.com/gst/fullpage.html?res=9D0CE0DD1F3DF93BA35754C0A9679582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007/s13312-022-2478-5" TargetMode="External"/><Relationship Id="rId3" Type="http://schemas.openxmlformats.org/officeDocument/2006/relationships/image" Target="../media/image2.png"/><Relationship Id="rId7" Type="http://schemas.openxmlformats.org/officeDocument/2006/relationships/hyperlink" Target="https://doi.org/10.14741/ijcet/v.8.4.18"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doi.org/10.19044/ESJ.2017.V13N31P307" TargetMode="External"/><Relationship Id="rId5" Type="http://schemas.openxmlformats.org/officeDocument/2006/relationships/hyperlink" Target="https://doi.org/10.3115/1610075.1610091" TargetMode="External"/><Relationship Id="rId4" Type="http://schemas.openxmlformats.org/officeDocument/2006/relationships/hyperlink" Target="https://doi.org/10.1108/JD-07-2012-0082"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64875"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2024-2025</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Twelve </a:t>
            </a:r>
          </a:p>
          <a:p>
            <a:pPr>
              <a:lnSpc>
                <a:spcPct val="100000"/>
              </a:lnSpc>
              <a:spcAft>
                <a:spcPts val="600"/>
              </a:spcAft>
            </a:pPr>
            <a:r>
              <a:rPr lang="en-US" sz="2400" b="1">
                <a:latin typeface="Times New Roman" panose="02020603050405020304" pitchFamily="18" charset="0"/>
                <a:ea typeface="Inter"/>
                <a:cs typeface="Times New Roman" panose="02020603050405020304" pitchFamily="18" charset="0"/>
              </a:rPr>
              <a:t>Sunday </a:t>
            </a:r>
            <a:r>
              <a:rPr lang="en-US" sz="2400" b="1" dirty="0">
                <a:latin typeface="Times New Roman" panose="02020603050405020304" pitchFamily="18" charset="0"/>
                <a:ea typeface="Inter"/>
                <a:cs typeface="Times New Roman" panose="02020603050405020304" pitchFamily="18" charset="0"/>
              </a:rPr>
              <a:t>2</a:t>
            </a:r>
            <a:r>
              <a:rPr lang="en-US" sz="2400" b="1" baseline="30000" dirty="0">
                <a:latin typeface="Times New Roman" panose="02020603050405020304" pitchFamily="18" charset="0"/>
                <a:ea typeface="Inter"/>
                <a:cs typeface="Times New Roman" panose="02020603050405020304" pitchFamily="18" charset="0"/>
              </a:rPr>
              <a:t>nd</a:t>
            </a:r>
            <a:r>
              <a:rPr lang="en-US" sz="2400" b="1" dirty="0">
                <a:latin typeface="Times New Roman" panose="02020603050405020304" pitchFamily="18" charset="0"/>
                <a:ea typeface="Inter"/>
                <a:cs typeface="Times New Roman" panose="02020603050405020304" pitchFamily="18" charset="0"/>
              </a:rPr>
              <a:t> Of February  2025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
        <p:nvSpPr>
          <p:cNvPr id="4" name="Title 1">
            <a:extLst>
              <a:ext uri="{FF2B5EF4-FFF2-40B4-BE49-F238E27FC236}">
                <a16:creationId xmlns:a16="http://schemas.microsoft.com/office/drawing/2014/main" id="{6DE0D83A-A4A5-60B8-1789-3260A9D3E312}"/>
              </a:ext>
            </a:extLst>
          </p:cNvPr>
          <p:cNvSpPr txBox="1">
            <a:spLocks/>
          </p:cNvSpPr>
          <p:nvPr/>
        </p:nvSpPr>
        <p:spPr>
          <a:xfrm>
            <a:off x="1941095" y="2381938"/>
            <a:ext cx="9630156" cy="635708"/>
          </a:xfrm>
          <a:prstGeom prst="rect">
            <a:avLst/>
          </a:prstGeom>
        </p:spPr>
        <p:txBody>
          <a:bodyPr vert="horz" lIns="91440" tIns="45720" rIns="91440" bIns="45720" rtlCol="0" anchor="ctr">
            <a:normAutofit/>
          </a:bodyPr>
          <a:lstStyle>
            <a:lvl1pPr algn="ctr" defTabSz="914363"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marL="0" marR="0" lvl="0" indent="0" algn="ctr" defTabSz="914363" rtl="0" eaLnBrk="1" fontAlgn="auto" latinLnBrk="0" hangingPunct="1">
              <a:lnSpc>
                <a:spcPct val="83000"/>
              </a:lnSpc>
              <a:spcBef>
                <a:spcPct val="0"/>
              </a:spcBef>
              <a:spcAft>
                <a:spcPts val="0"/>
              </a:spcAft>
              <a:buClrTx/>
              <a:buSzTx/>
              <a:buFontTx/>
              <a:buNone/>
              <a:tabLst/>
              <a:defRPr/>
            </a:pPr>
            <a:r>
              <a:rPr lang="en-US" sz="1800" b="1" dirty="0"/>
              <a:t>Plagiarism, Citation and Referencing  styles  </a:t>
            </a:r>
            <a:endParaRPr kumimoji="0" lang="en-MY" sz="14900" b="1" i="0" u="none" strike="noStrike" kern="1200" cap="all" spc="-10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696339" y="575439"/>
            <a:ext cx="7079018" cy="1060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Referencing Styles</a:t>
            </a:r>
            <a:endParaRPr kumimoji="0" lang="en-MY"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696339" y="1681902"/>
            <a:ext cx="1079531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make sure your citations are formatted correctly and consistently, </a:t>
            </a:r>
            <a:r>
              <a:rPr kumimoji="0" lang="en-US" sz="3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you should make sure you follow a referencing style.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(Damini, &amp; Kaur,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of the most common are </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Harvard, Chicago, MLA and Vancouver.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These styles look quite different </a:t>
            </a:r>
            <a:r>
              <a:rPr kumimoji="0" lang="en-US" sz="3200" b="0"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but mostly contain </a:t>
            </a:r>
            <a:r>
              <a:rPr kumimoji="0" lang="en-US" sz="32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the same information</a:t>
            </a:r>
            <a:r>
              <a:rPr kumimoji="0" lang="en-US" sz="3200" b="0"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and </a:t>
            </a:r>
            <a:r>
              <a:rPr kumimoji="0" lang="en-US" sz="32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have the same purpose</a:t>
            </a:r>
          </a:p>
        </p:txBody>
      </p:sp>
    </p:spTree>
    <p:extLst>
      <p:ext uri="{BB962C8B-B14F-4D97-AF65-F5344CB8AC3E}">
        <p14:creationId xmlns:p14="http://schemas.microsoft.com/office/powerpoint/2010/main" val="207710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748020" y="1105493"/>
            <a:ext cx="8423520" cy="1060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How to cite – Method vs Style</a:t>
            </a:r>
            <a:endParaRPr kumimoji="0" lang="en-MY"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857716" y="2272951"/>
            <a:ext cx="10469045"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Method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Harvard method - in-text (author,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Footnotes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Endnotes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-Check our department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thesis handbook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have information about the citation and guidelines.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Style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APA 6th • Chicago • Harvard • OSCOLA •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Caution: Harvard method ≠ Harvard style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9090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92737" y="610290"/>
            <a:ext cx="6617577" cy="1060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MY" sz="3600" dirty="0">
                <a:latin typeface="Times New Roman" panose="02020603050405020304" pitchFamily="18" charset="0"/>
                <a:cs typeface="Times New Roman" panose="02020603050405020304" pitchFamily="18" charset="0"/>
              </a:rPr>
              <a:t>Books and Journal examples</a:t>
            </a:r>
            <a:endParaRPr kumimoji="0" lang="en-MY"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775940" y="2068944"/>
            <a:ext cx="10795310" cy="1631216"/>
          </a:xfrm>
          <a:prstGeom prst="rect">
            <a:avLst/>
          </a:prstGeom>
          <a:noFill/>
        </p:spPr>
        <p:txBody>
          <a:bodyPr wrap="square">
            <a:spAutoFit/>
          </a:bodyPr>
          <a:lstStyle/>
          <a:p>
            <a:r>
              <a:rPr lang="en-US" sz="2000" dirty="0">
                <a:highlight>
                  <a:srgbClr val="FFFF00"/>
                </a:highlight>
                <a:latin typeface="Times New Roman" panose="02020603050405020304" pitchFamily="18" charset="0"/>
                <a:cs typeface="Times New Roman" panose="02020603050405020304" pitchFamily="18" charset="0"/>
              </a:rPr>
              <a:t>APA In-text: </a:t>
            </a:r>
            <a:r>
              <a:rPr lang="en-US" sz="2000" dirty="0">
                <a:latin typeface="Times New Roman" panose="02020603050405020304" pitchFamily="18" charset="0"/>
                <a:cs typeface="Times New Roman" panose="02020603050405020304" pitchFamily="18" charset="0"/>
              </a:rPr>
              <a:t>(Bryson, 1995, pp. 12-15) or (Bryson, 1995) </a:t>
            </a:r>
            <a:r>
              <a:rPr lang="en-US" sz="2000" b="1" u="sng" dirty="0">
                <a:latin typeface="Times New Roman" panose="02020603050405020304" pitchFamily="18" charset="0"/>
                <a:cs typeface="Times New Roman" panose="02020603050405020304" pitchFamily="18" charset="0"/>
              </a:rPr>
              <a:t>Reference: </a:t>
            </a:r>
            <a:r>
              <a:rPr lang="en-US" sz="2000" dirty="0">
                <a:latin typeface="Times New Roman" panose="02020603050405020304" pitchFamily="18" charset="0"/>
                <a:cs typeface="Times New Roman" panose="02020603050405020304" pitchFamily="18" charset="0"/>
              </a:rPr>
              <a:t>Bryson, B. (1995). Notes from a small island. London, England: Black Swan. </a:t>
            </a:r>
          </a:p>
          <a:p>
            <a:endParaRPr lang="en-US" sz="2000" dirty="0">
              <a:latin typeface="Times New Roman" panose="02020603050405020304" pitchFamily="18" charset="0"/>
              <a:cs typeface="Times New Roman" panose="02020603050405020304" pitchFamily="18" charset="0"/>
            </a:endParaRPr>
          </a:p>
          <a:p>
            <a:r>
              <a:rPr lang="en-US" sz="2000" dirty="0">
                <a:highlight>
                  <a:srgbClr val="00FF00"/>
                </a:highlight>
                <a:latin typeface="Times New Roman" panose="02020603050405020304" pitchFamily="18" charset="0"/>
                <a:cs typeface="Times New Roman" panose="02020603050405020304" pitchFamily="18" charset="0"/>
              </a:rPr>
              <a:t>Chicago In-text: </a:t>
            </a:r>
            <a:r>
              <a:rPr lang="en-US" sz="2000" dirty="0">
                <a:latin typeface="Times New Roman" panose="02020603050405020304" pitchFamily="18" charset="0"/>
                <a:cs typeface="Times New Roman" panose="02020603050405020304" pitchFamily="18" charset="0"/>
              </a:rPr>
              <a:t>(Bryson 1995, 12-15) or (Bryson 1995) </a:t>
            </a:r>
            <a:r>
              <a:rPr lang="en-US" sz="2000" b="1" u="sng" dirty="0">
                <a:latin typeface="Times New Roman" panose="02020603050405020304" pitchFamily="18" charset="0"/>
                <a:cs typeface="Times New Roman" panose="02020603050405020304" pitchFamily="18" charset="0"/>
              </a:rPr>
              <a:t>Reference: </a:t>
            </a:r>
            <a:r>
              <a:rPr lang="en-US" sz="2000" dirty="0">
                <a:latin typeface="Times New Roman" panose="02020603050405020304" pitchFamily="18" charset="0"/>
                <a:cs typeface="Times New Roman" panose="02020603050405020304" pitchFamily="18" charset="0"/>
              </a:rPr>
              <a:t>Bryson, Bill. 1995. Notes From a Small Island. London : Black Swan</a:t>
            </a:r>
            <a:endParaRPr lang="en-MY"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0AEE018-5920-9BBC-B406-1C103BA0EF66}"/>
              </a:ext>
            </a:extLst>
          </p:cNvPr>
          <p:cNvSpPr txBox="1"/>
          <p:nvPr/>
        </p:nvSpPr>
        <p:spPr>
          <a:xfrm>
            <a:off x="775940" y="4017985"/>
            <a:ext cx="10511491" cy="1631216"/>
          </a:xfrm>
          <a:prstGeom prst="rect">
            <a:avLst/>
          </a:prstGeom>
          <a:noFill/>
        </p:spPr>
        <p:txBody>
          <a:bodyPr wrap="square">
            <a:spAutoFit/>
          </a:bodyPr>
          <a:lstStyle/>
          <a:p>
            <a:r>
              <a:rPr lang="en-US" sz="2000" dirty="0">
                <a:highlight>
                  <a:srgbClr val="FFFF00"/>
                </a:highlight>
                <a:latin typeface="Times New Roman" panose="02020603050405020304" pitchFamily="18" charset="0"/>
                <a:cs typeface="Times New Roman" panose="02020603050405020304" pitchFamily="18" charset="0"/>
              </a:rPr>
              <a:t>APA In-text: </a:t>
            </a:r>
            <a:r>
              <a:rPr lang="en-US" sz="2000" dirty="0">
                <a:latin typeface="Times New Roman" panose="02020603050405020304" pitchFamily="18" charset="0"/>
                <a:cs typeface="Times New Roman" panose="02020603050405020304" pitchFamily="18" charset="0"/>
              </a:rPr>
              <a:t>(Secker, 1997, p. 56) or (Secker, 1997) </a:t>
            </a:r>
            <a:r>
              <a:rPr lang="en-US" sz="2000" b="1" u="sng" dirty="0">
                <a:latin typeface="Times New Roman" panose="02020603050405020304" pitchFamily="18" charset="0"/>
                <a:cs typeface="Times New Roman" panose="02020603050405020304" pitchFamily="18" charset="0"/>
              </a:rPr>
              <a:t>Reference: </a:t>
            </a:r>
            <a:r>
              <a:rPr lang="en-US" sz="2000" dirty="0">
                <a:latin typeface="Times New Roman" panose="02020603050405020304" pitchFamily="18" charset="0"/>
                <a:cs typeface="Times New Roman" panose="02020603050405020304" pitchFamily="18" charset="0"/>
              </a:rPr>
              <a:t>Secker, J. (1997). The digital library: A new perspective. Journal of Documentation, 13(2), 53-65. </a:t>
            </a:r>
          </a:p>
          <a:p>
            <a:endParaRPr lang="en-US" sz="2000" dirty="0">
              <a:highlight>
                <a:srgbClr val="00FF00"/>
              </a:highlight>
              <a:latin typeface="Times New Roman" panose="02020603050405020304" pitchFamily="18" charset="0"/>
              <a:cs typeface="Times New Roman" panose="02020603050405020304" pitchFamily="18" charset="0"/>
            </a:endParaRPr>
          </a:p>
          <a:p>
            <a:r>
              <a:rPr lang="en-US" sz="2000" dirty="0">
                <a:highlight>
                  <a:srgbClr val="00FF00"/>
                </a:highlight>
                <a:latin typeface="Times New Roman" panose="02020603050405020304" pitchFamily="18" charset="0"/>
                <a:cs typeface="Times New Roman" panose="02020603050405020304" pitchFamily="18" charset="0"/>
              </a:rPr>
              <a:t>Chicago In-text: </a:t>
            </a:r>
            <a:r>
              <a:rPr lang="en-US" sz="2000" dirty="0">
                <a:latin typeface="Times New Roman" panose="02020603050405020304" pitchFamily="18" charset="0"/>
                <a:cs typeface="Times New Roman" panose="02020603050405020304" pitchFamily="18" charset="0"/>
              </a:rPr>
              <a:t>(Secker 1997, 56) or (Secker 1997) </a:t>
            </a:r>
            <a:r>
              <a:rPr lang="en-US" sz="2000" b="1" u="sng" dirty="0">
                <a:latin typeface="Times New Roman" panose="02020603050405020304" pitchFamily="18" charset="0"/>
                <a:cs typeface="Times New Roman" panose="02020603050405020304" pitchFamily="18" charset="0"/>
              </a:rPr>
              <a:t>Reference: </a:t>
            </a:r>
            <a:r>
              <a:rPr lang="en-US" sz="2000" dirty="0">
                <a:latin typeface="Times New Roman" panose="02020603050405020304" pitchFamily="18" charset="0"/>
                <a:cs typeface="Times New Roman" panose="02020603050405020304" pitchFamily="18" charset="0"/>
              </a:rPr>
              <a:t>Secker, Jane. 1997. “The Digital Library: A New Perspective.” Journal of Documentation 13(2):53-65.</a:t>
            </a:r>
          </a:p>
        </p:txBody>
      </p:sp>
    </p:spTree>
    <p:extLst>
      <p:ext uri="{BB962C8B-B14F-4D97-AF65-F5344CB8AC3E}">
        <p14:creationId xmlns:p14="http://schemas.microsoft.com/office/powerpoint/2010/main" val="3752484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92737" y="610290"/>
            <a:ext cx="6617577" cy="867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t>“In-text” styles</a:t>
            </a:r>
            <a:endParaRPr lang="en-US" sz="4000" b="1" dirty="0"/>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13" name="Text Placeholder 1">
            <a:extLst>
              <a:ext uri="{FF2B5EF4-FFF2-40B4-BE49-F238E27FC236}">
                <a16:creationId xmlns:a16="http://schemas.microsoft.com/office/drawing/2014/main" id="{A162CD6D-7E8E-E434-9F83-0662932ED529}"/>
              </a:ext>
            </a:extLst>
          </p:cNvPr>
          <p:cNvSpPr txBox="1">
            <a:spLocks/>
          </p:cNvSpPr>
          <p:nvPr/>
        </p:nvSpPr>
        <p:spPr>
          <a:xfrm>
            <a:off x="1009762" y="1478071"/>
            <a:ext cx="9740258" cy="20511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When using an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in-text style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you include part of the reference (often the author’s surname and the year) as you write, like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7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then provide a Reference List at the end of the document with more complete information about the source: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37562D7C-383F-14E1-B384-06759E7B02A7}"/>
              </a:ext>
            </a:extLst>
          </p:cNvPr>
          <p:cNvGrpSpPr/>
          <p:nvPr/>
        </p:nvGrpSpPr>
        <p:grpSpPr>
          <a:xfrm>
            <a:off x="2362669" y="2133729"/>
            <a:ext cx="7034443" cy="1741083"/>
            <a:chOff x="2435265" y="1803720"/>
            <a:chExt cx="7706983" cy="2032035"/>
          </a:xfrm>
        </p:grpSpPr>
        <p:pic>
          <p:nvPicPr>
            <p:cNvPr id="15" name="Picture 2" descr="Ripped Torn Paper transparent PNG - StickPNG">
              <a:extLst>
                <a:ext uri="{FF2B5EF4-FFF2-40B4-BE49-F238E27FC236}">
                  <a16:creationId xmlns:a16="http://schemas.microsoft.com/office/drawing/2014/main" id="{C066F6D3-CF4B-FECD-8643-9CCA6B015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265" y="1803720"/>
              <a:ext cx="7706983" cy="20320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2983E0D-A9A8-DEE5-0388-138B385EB898}"/>
                </a:ext>
              </a:extLst>
            </p:cNvPr>
            <p:cNvSpPr txBox="1"/>
            <p:nvPr/>
          </p:nvSpPr>
          <p:spPr>
            <a:xfrm>
              <a:off x="2712576" y="2281130"/>
              <a:ext cx="7152361" cy="1257232"/>
            </a:xfrm>
            <a:prstGeom prst="rect">
              <a:avLst/>
            </a:prstGeom>
            <a:noFill/>
          </p:spPr>
          <p:txBody>
            <a:bodyPr wrap="square" rtlCol="0">
              <a:spAutoFit/>
            </a:bodyPr>
            <a:lstStyle/>
            <a:p>
              <a:pPr hangingPunct="0">
                <a:lnSpc>
                  <a:spcPct val="80000"/>
                </a:lnSpc>
              </a:pPr>
              <a:r>
                <a:rPr lang="en-US" sz="2000" kern="0" dirty="0">
                  <a:solidFill>
                    <a:srgbClr val="000000"/>
                  </a:solidFill>
                  <a:latin typeface="Times New Roman" panose="02020603050405020304" pitchFamily="18" charset="0"/>
                  <a:cs typeface="Times New Roman" pitchFamily="18" charset="0"/>
                  <a:sym typeface="Trade Gothic LT Std"/>
                </a:rPr>
                <a:t>Hall notes that genetic disorders can be effectively studied by following 20-30 affected individuals over the course of their lives. (Hall, 2017)</a:t>
              </a:r>
            </a:p>
            <a:p>
              <a:pPr hangingPunct="0">
                <a:lnSpc>
                  <a:spcPct val="80000"/>
                </a:lnSpc>
              </a:pPr>
              <a:endParaRPr lang="en-US" sz="2000" b="1" kern="0" dirty="0">
                <a:solidFill>
                  <a:srgbClr val="1CAADE"/>
                </a:solidFill>
                <a:latin typeface="Times New Roman" panose="02020603050405020304" pitchFamily="18" charset="0"/>
                <a:cs typeface="Times New Roman" panose="02020603050405020304" pitchFamily="18" charset="0"/>
                <a:sym typeface="Trade Gothic LT Std"/>
              </a:endParaRPr>
            </a:p>
          </p:txBody>
        </p:sp>
      </p:grpSp>
      <p:grpSp>
        <p:nvGrpSpPr>
          <p:cNvPr id="17" name="Group 16">
            <a:extLst>
              <a:ext uri="{FF2B5EF4-FFF2-40B4-BE49-F238E27FC236}">
                <a16:creationId xmlns:a16="http://schemas.microsoft.com/office/drawing/2014/main" id="{530EDB0E-FAA8-6493-5E31-D466F625F6B6}"/>
              </a:ext>
            </a:extLst>
          </p:cNvPr>
          <p:cNvGrpSpPr/>
          <p:nvPr/>
        </p:nvGrpSpPr>
        <p:grpSpPr>
          <a:xfrm>
            <a:off x="2362669" y="4315328"/>
            <a:ext cx="7034443" cy="1772321"/>
            <a:chOff x="1990984" y="4391309"/>
            <a:chExt cx="8261607" cy="2178268"/>
          </a:xfrm>
        </p:grpSpPr>
        <p:pic>
          <p:nvPicPr>
            <p:cNvPr id="18" name="Picture 2" descr="Ripped Torn Paper transparent PNG - StickPNG">
              <a:extLst>
                <a:ext uri="{FF2B5EF4-FFF2-40B4-BE49-F238E27FC236}">
                  <a16:creationId xmlns:a16="http://schemas.microsoft.com/office/drawing/2014/main" id="{F24CAE05-EAD1-EF97-9DC1-5777AE3901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984" y="4391309"/>
              <a:ext cx="8261607" cy="21782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6EE1DED-2729-A629-722E-D2FEEA4B5876}"/>
                </a:ext>
              </a:extLst>
            </p:cNvPr>
            <p:cNvSpPr txBox="1"/>
            <p:nvPr/>
          </p:nvSpPr>
          <p:spPr>
            <a:xfrm>
              <a:off x="2545605" y="4995510"/>
              <a:ext cx="7152361" cy="1021335"/>
            </a:xfrm>
            <a:prstGeom prst="rect">
              <a:avLst/>
            </a:prstGeom>
            <a:noFill/>
          </p:spPr>
          <p:txBody>
            <a:bodyPr wrap="square" rtlCol="0">
              <a:spAutoFit/>
            </a:bodyPr>
            <a:lstStyle/>
            <a:p>
              <a:pPr hangingPunct="0">
                <a:lnSpc>
                  <a:spcPct val="80000"/>
                </a:lnSpc>
              </a:pPr>
              <a:r>
                <a:rPr lang="en-GB" sz="2000" kern="0" dirty="0">
                  <a:solidFill>
                    <a:srgbClr val="000000"/>
                  </a:solidFill>
                  <a:latin typeface="Times New Roman" pitchFamily="18" charset="0"/>
                  <a:cs typeface="Times New Roman" pitchFamily="18" charset="0"/>
                  <a:sym typeface="Trade Gothic LT Std"/>
                </a:rPr>
                <a:t>Hall, J.G. 2017, "The Clinic Is My Laboratory: Life as a Clinical Geneticist", Annual Review of Genomics and Human Genetics, vol. 18, no. 1, pp. 1-29.</a:t>
              </a:r>
              <a:endParaRPr lang="en-US" sz="2000" b="1" kern="0" dirty="0">
                <a:solidFill>
                  <a:srgbClr val="1CAADE"/>
                </a:solidFill>
                <a:latin typeface="Times New Roman" panose="02020603050405020304" pitchFamily="18" charset="0"/>
                <a:cs typeface="Times New Roman" panose="02020603050405020304" pitchFamily="18" charset="0"/>
                <a:sym typeface="Trade Gothic LT Std"/>
              </a:endParaRPr>
            </a:p>
          </p:txBody>
        </p:sp>
      </p:grpSp>
    </p:spTree>
    <p:extLst>
      <p:ext uri="{BB962C8B-B14F-4D97-AF65-F5344CB8AC3E}">
        <p14:creationId xmlns:p14="http://schemas.microsoft.com/office/powerpoint/2010/main" val="169007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92737" y="610290"/>
            <a:ext cx="6617577" cy="867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“In-text” styles</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2" name="Text Placeholder 1">
            <a:extLst>
              <a:ext uri="{FF2B5EF4-FFF2-40B4-BE49-F238E27FC236}">
                <a16:creationId xmlns:a16="http://schemas.microsoft.com/office/drawing/2014/main" id="{A18417E9-08D4-0DAE-FEDE-049313C98295}"/>
              </a:ext>
            </a:extLst>
          </p:cNvPr>
          <p:cNvSpPr txBox="1">
            <a:spLocks/>
          </p:cNvSpPr>
          <p:nvPr/>
        </p:nvSpPr>
        <p:spPr>
          <a:xfrm>
            <a:off x="1009762" y="1478071"/>
            <a:ext cx="9740258" cy="20511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In-text styles tell us the </a:t>
            </a:r>
            <a:r>
              <a:rPr kumimoji="0" lang="en-GB" sz="24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cs typeface="Times New Roman" panose="02020603050405020304" pitchFamily="18" charset="0"/>
              </a:rPr>
              <a:t>Who </a:t>
            </a:r>
            <a:r>
              <a:rPr kumimoji="0" lang="en-GB" sz="24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cs typeface="Times New Roman" panose="02020603050405020304" pitchFamily="18" charset="0"/>
              </a:rPr>
              <a:t>and </a:t>
            </a:r>
            <a:r>
              <a:rPr kumimoji="0" lang="en-GB" sz="24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cs typeface="Times New Roman" panose="02020603050405020304" pitchFamily="18" charset="0"/>
              </a:rPr>
              <a:t>When</a:t>
            </a:r>
            <a:r>
              <a:rPr kumimoji="0" lang="en-GB" sz="24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 the text itself.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Eg.</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(Hall, 2017)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Reference List then gives us the rest of the information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we need to find the source.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This is an in-text reference for a journal article.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F3653EA5-43A7-77B9-E150-2E30468B95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455" y="3643738"/>
            <a:ext cx="7342898" cy="185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10F051F-1136-1505-2DFD-15EF6647A4B1}"/>
              </a:ext>
            </a:extLst>
          </p:cNvPr>
          <p:cNvSpPr txBox="1"/>
          <p:nvPr/>
        </p:nvSpPr>
        <p:spPr>
          <a:xfrm>
            <a:off x="2432700" y="3186077"/>
            <a:ext cx="928459"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Who</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(author)</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5" name="TextBox 4">
            <a:extLst>
              <a:ext uri="{FF2B5EF4-FFF2-40B4-BE49-F238E27FC236}">
                <a16:creationId xmlns:a16="http://schemas.microsoft.com/office/drawing/2014/main" id="{67841BB4-87C3-F1C0-014C-30DFC8A43C67}"/>
              </a:ext>
            </a:extLst>
          </p:cNvPr>
          <p:cNvSpPr txBox="1"/>
          <p:nvPr/>
        </p:nvSpPr>
        <p:spPr>
          <a:xfrm>
            <a:off x="3318260" y="3171055"/>
            <a:ext cx="774571"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When</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(year)</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6" name="TextBox 5">
            <a:extLst>
              <a:ext uri="{FF2B5EF4-FFF2-40B4-BE49-F238E27FC236}">
                <a16:creationId xmlns:a16="http://schemas.microsoft.com/office/drawing/2014/main" id="{F806C687-BA8A-FF95-8725-CDF350F19B4E}"/>
              </a:ext>
            </a:extLst>
          </p:cNvPr>
          <p:cNvSpPr txBox="1"/>
          <p:nvPr/>
        </p:nvSpPr>
        <p:spPr>
          <a:xfrm>
            <a:off x="5849267" y="3186077"/>
            <a:ext cx="1633781"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What</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(title of article)</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7" name="TextBox 6">
            <a:extLst>
              <a:ext uri="{FF2B5EF4-FFF2-40B4-BE49-F238E27FC236}">
                <a16:creationId xmlns:a16="http://schemas.microsoft.com/office/drawing/2014/main" id="{E9DD1AC6-09D7-12E0-6051-8FFAC168EE65}"/>
              </a:ext>
            </a:extLst>
          </p:cNvPr>
          <p:cNvSpPr txBox="1"/>
          <p:nvPr/>
        </p:nvSpPr>
        <p:spPr>
          <a:xfrm>
            <a:off x="3236504" y="5114858"/>
            <a:ext cx="5262979"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Where</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(title, volume, issue number and page range of journal)</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Tree>
    <p:extLst>
      <p:ext uri="{BB962C8B-B14F-4D97-AF65-F5344CB8AC3E}">
        <p14:creationId xmlns:p14="http://schemas.microsoft.com/office/powerpoint/2010/main" val="124080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92737" y="610290"/>
            <a:ext cx="6617577" cy="867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“Footnote” styles</a:t>
            </a: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8" name="Text Placeholder 1">
            <a:extLst>
              <a:ext uri="{FF2B5EF4-FFF2-40B4-BE49-F238E27FC236}">
                <a16:creationId xmlns:a16="http://schemas.microsoft.com/office/drawing/2014/main" id="{6A141D42-9EB8-60E0-E91C-3F2C9A425D2F}"/>
              </a:ext>
            </a:extLst>
          </p:cNvPr>
          <p:cNvSpPr txBox="1">
            <a:spLocks/>
          </p:cNvSpPr>
          <p:nvPr/>
        </p:nvSpPr>
        <p:spPr>
          <a:xfrm>
            <a:off x="1009762" y="1478071"/>
            <a:ext cx="9740258" cy="20511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When using a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footnote style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you insert a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superscript number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into the text after you make a reference...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7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then you include a full citation at the bottom of the page.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930AB88A-C55C-6C86-6D27-1EB49824AEB0}"/>
              </a:ext>
            </a:extLst>
          </p:cNvPr>
          <p:cNvGrpSpPr/>
          <p:nvPr/>
        </p:nvGrpSpPr>
        <p:grpSpPr>
          <a:xfrm>
            <a:off x="2362669" y="2133729"/>
            <a:ext cx="7034443" cy="1741083"/>
            <a:chOff x="2435265" y="1803720"/>
            <a:chExt cx="7706983" cy="2032035"/>
          </a:xfrm>
        </p:grpSpPr>
        <p:pic>
          <p:nvPicPr>
            <p:cNvPr id="11" name="Picture 2" descr="Ripped Torn Paper transparent PNG - StickPNG">
              <a:extLst>
                <a:ext uri="{FF2B5EF4-FFF2-40B4-BE49-F238E27FC236}">
                  <a16:creationId xmlns:a16="http://schemas.microsoft.com/office/drawing/2014/main" id="{86EBC523-32F8-0B1B-28CC-995BC0A437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265" y="1803720"/>
              <a:ext cx="7706983" cy="20320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110E40-59B8-D6A2-A96E-D3FA7109DC94}"/>
                </a:ext>
              </a:extLst>
            </p:cNvPr>
            <p:cNvSpPr txBox="1"/>
            <p:nvPr/>
          </p:nvSpPr>
          <p:spPr>
            <a:xfrm>
              <a:off x="2712576" y="2281130"/>
              <a:ext cx="7152361" cy="969865"/>
            </a:xfrm>
            <a:prstGeom prst="rect">
              <a:avLst/>
            </a:prstGeom>
            <a:noFill/>
          </p:spPr>
          <p:txBody>
            <a:bodyPr wrap="square" rtlCol="0">
              <a:spAutoFit/>
            </a:bodyPr>
            <a:lstStyle/>
            <a:p>
              <a:pPr hangingPunct="0">
                <a:lnSpc>
                  <a:spcPct val="80000"/>
                </a:lnSpc>
              </a:pPr>
              <a:r>
                <a:rPr lang="en-US" sz="2000" kern="0" dirty="0">
                  <a:solidFill>
                    <a:srgbClr val="000000"/>
                  </a:solidFill>
                  <a:latin typeface="Times New Roman" pitchFamily="18" charset="0"/>
                  <a:cs typeface="Times New Roman" pitchFamily="18" charset="0"/>
                  <a:sym typeface="Trade Gothic LT Std"/>
                </a:rPr>
                <a:t>Valenzuela finds a strong correlation between occupational</a:t>
              </a:r>
            </a:p>
            <a:p>
              <a:pPr hangingPunct="0">
                <a:lnSpc>
                  <a:spcPct val="80000"/>
                </a:lnSpc>
              </a:pPr>
              <a:r>
                <a:rPr lang="en-GB" sz="2000" kern="0" dirty="0">
                  <a:solidFill>
                    <a:srgbClr val="000000"/>
                  </a:solidFill>
                  <a:latin typeface="Times New Roman" pitchFamily="18" charset="0"/>
                  <a:cs typeface="Times New Roman" pitchFamily="18" charset="0"/>
                  <a:sym typeface="Trade Gothic LT Std"/>
                </a:rPr>
                <a:t>Status and party support in the national elections of 1970.</a:t>
              </a:r>
              <a:r>
                <a:rPr lang="en-GB" sz="2000" kern="0" dirty="0">
                  <a:solidFill>
                    <a:srgbClr val="000000"/>
                  </a:solidFill>
                  <a:highlight>
                    <a:srgbClr val="FFFF00"/>
                  </a:highlight>
                  <a:latin typeface="Times New Roman" pitchFamily="18" charset="0"/>
                  <a:cs typeface="Times New Roman" pitchFamily="18" charset="0"/>
                  <a:sym typeface="Trade Gothic LT Std"/>
                </a:rPr>
                <a:t>⁸</a:t>
              </a:r>
              <a:endParaRPr lang="en-US" sz="2000" kern="0" dirty="0">
                <a:solidFill>
                  <a:srgbClr val="000000"/>
                </a:solidFill>
                <a:highlight>
                  <a:srgbClr val="FFFF00"/>
                </a:highlight>
                <a:latin typeface="Times New Roman" pitchFamily="18" charset="0"/>
                <a:cs typeface="Times New Roman" pitchFamily="18" charset="0"/>
                <a:sym typeface="Trade Gothic LT Std"/>
              </a:endParaRPr>
            </a:p>
            <a:p>
              <a:pPr hangingPunct="0">
                <a:lnSpc>
                  <a:spcPct val="80000"/>
                </a:lnSpc>
              </a:pPr>
              <a:endParaRPr lang="en-US" sz="2000" b="1" kern="0" dirty="0">
                <a:solidFill>
                  <a:srgbClr val="1CAADE"/>
                </a:solidFill>
                <a:latin typeface="Times New Roman" panose="02020603050405020304" pitchFamily="18" charset="0"/>
                <a:cs typeface="Times New Roman" panose="02020603050405020304" pitchFamily="18" charset="0"/>
                <a:sym typeface="Trade Gothic LT Std"/>
              </a:endParaRPr>
            </a:p>
          </p:txBody>
        </p:sp>
      </p:grpSp>
      <p:grpSp>
        <p:nvGrpSpPr>
          <p:cNvPr id="14" name="Group 13">
            <a:extLst>
              <a:ext uri="{FF2B5EF4-FFF2-40B4-BE49-F238E27FC236}">
                <a16:creationId xmlns:a16="http://schemas.microsoft.com/office/drawing/2014/main" id="{9CE3A90E-8FC0-E5A9-4E56-F6FF57078FD5}"/>
              </a:ext>
            </a:extLst>
          </p:cNvPr>
          <p:cNvGrpSpPr/>
          <p:nvPr/>
        </p:nvGrpSpPr>
        <p:grpSpPr>
          <a:xfrm>
            <a:off x="2362669" y="4110982"/>
            <a:ext cx="7034443" cy="1772321"/>
            <a:chOff x="1990984" y="4391309"/>
            <a:chExt cx="8261607" cy="2178268"/>
          </a:xfrm>
        </p:grpSpPr>
        <p:pic>
          <p:nvPicPr>
            <p:cNvPr id="15" name="Picture 2" descr="Ripped Torn Paper transparent PNG - StickPNG">
              <a:extLst>
                <a:ext uri="{FF2B5EF4-FFF2-40B4-BE49-F238E27FC236}">
                  <a16:creationId xmlns:a16="http://schemas.microsoft.com/office/drawing/2014/main" id="{D1F349A3-063E-25AA-EFFA-AF8E9CE33C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984" y="4391309"/>
              <a:ext cx="8261607" cy="21782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301CA72-6B43-4C28-E373-033140BD5E9F}"/>
                </a:ext>
              </a:extLst>
            </p:cNvPr>
            <p:cNvSpPr txBox="1"/>
            <p:nvPr/>
          </p:nvSpPr>
          <p:spPr>
            <a:xfrm>
              <a:off x="2545605" y="4995510"/>
              <a:ext cx="7152361" cy="1021335"/>
            </a:xfrm>
            <a:prstGeom prst="rect">
              <a:avLst/>
            </a:prstGeom>
            <a:noFill/>
          </p:spPr>
          <p:txBody>
            <a:bodyPr wrap="square" rtlCol="0">
              <a:spAutoFit/>
            </a:bodyPr>
            <a:lstStyle/>
            <a:p>
              <a:pPr hangingPunct="0">
                <a:lnSpc>
                  <a:spcPct val="80000"/>
                </a:lnSpc>
              </a:pPr>
              <a:r>
                <a:rPr lang="en-GB" sz="2000" kern="0" dirty="0">
                  <a:solidFill>
                    <a:srgbClr val="000000"/>
                  </a:solidFill>
                  <a:latin typeface="Times New Roman" pitchFamily="18" charset="0"/>
                  <a:cs typeface="Times New Roman" pitchFamily="18" charset="0"/>
                  <a:sym typeface="Trade Gothic LT Std"/>
                </a:rPr>
                <a:t>A. Valenzuela, </a:t>
              </a:r>
              <a:r>
                <a:rPr lang="en-GB" sz="2000" i="1" kern="0" dirty="0">
                  <a:solidFill>
                    <a:srgbClr val="000000"/>
                  </a:solidFill>
                  <a:latin typeface="Times New Roman" pitchFamily="18" charset="0"/>
                  <a:cs typeface="Times New Roman" pitchFamily="18" charset="0"/>
                  <a:sym typeface="Trade Gothic LT Std"/>
                </a:rPr>
                <a:t>The Breakdown of Democratic Regimes: Chile</a:t>
              </a:r>
              <a:r>
                <a:rPr lang="en-GB" sz="2000" kern="0" dirty="0">
                  <a:solidFill>
                    <a:srgbClr val="000000"/>
                  </a:solidFill>
                  <a:latin typeface="Times New Roman" pitchFamily="18" charset="0"/>
                  <a:cs typeface="Times New Roman" pitchFamily="18" charset="0"/>
                  <a:sym typeface="Trade Gothic LT Std"/>
                </a:rPr>
                <a:t> (Baltimore, MD: Johns Hopkins University Press, 1988), pp.86-87.</a:t>
              </a:r>
              <a:endParaRPr lang="en-US" sz="2000" b="1" kern="0" dirty="0">
                <a:solidFill>
                  <a:srgbClr val="1CAADE"/>
                </a:solidFill>
                <a:latin typeface="Times New Roman" panose="02020603050405020304" pitchFamily="18" charset="0"/>
                <a:cs typeface="Times New Roman" panose="02020603050405020304" pitchFamily="18" charset="0"/>
                <a:sym typeface="Trade Gothic LT Std"/>
              </a:endParaRPr>
            </a:p>
          </p:txBody>
        </p:sp>
      </p:grpSp>
    </p:spTree>
    <p:extLst>
      <p:ext uri="{BB962C8B-B14F-4D97-AF65-F5344CB8AC3E}">
        <p14:creationId xmlns:p14="http://schemas.microsoft.com/office/powerpoint/2010/main" val="523103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92737" y="610290"/>
            <a:ext cx="6617577" cy="867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“Footnote” styles</a:t>
            </a: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8" name="Text Placeholder 1">
            <a:extLst>
              <a:ext uri="{FF2B5EF4-FFF2-40B4-BE49-F238E27FC236}">
                <a16:creationId xmlns:a16="http://schemas.microsoft.com/office/drawing/2014/main" id="{3E97C3B0-5E8B-2D97-8483-F82D0D606793}"/>
              </a:ext>
            </a:extLst>
          </p:cNvPr>
          <p:cNvSpPr txBox="1">
            <a:spLocks/>
          </p:cNvSpPr>
          <p:nvPr/>
        </p:nvSpPr>
        <p:spPr>
          <a:xfrm>
            <a:off x="1009762" y="1478071"/>
            <a:ext cx="9740258" cy="20511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This is how a footnote style reference for a book tells us everything we need to know to find the source.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7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4C80EA45-2869-0A60-DA7B-06E745BF6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312" y="2972787"/>
            <a:ext cx="8939169" cy="202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E2BDDDA3-DB10-BCD0-7FBB-836F2F48646E}"/>
              </a:ext>
            </a:extLst>
          </p:cNvPr>
          <p:cNvSpPr txBox="1"/>
          <p:nvPr/>
        </p:nvSpPr>
        <p:spPr>
          <a:xfrm>
            <a:off x="2234991" y="2642389"/>
            <a:ext cx="928459"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Who</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(author)</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13" name="TextBox 12">
            <a:extLst>
              <a:ext uri="{FF2B5EF4-FFF2-40B4-BE49-F238E27FC236}">
                <a16:creationId xmlns:a16="http://schemas.microsoft.com/office/drawing/2014/main" id="{7924E7AD-2AB3-78B7-C167-AE598A242A1D}"/>
              </a:ext>
            </a:extLst>
          </p:cNvPr>
          <p:cNvSpPr txBox="1"/>
          <p:nvPr/>
        </p:nvSpPr>
        <p:spPr>
          <a:xfrm>
            <a:off x="5171773" y="4734290"/>
            <a:ext cx="774571"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When</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(year)</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14" name="TextBox 13">
            <a:extLst>
              <a:ext uri="{FF2B5EF4-FFF2-40B4-BE49-F238E27FC236}">
                <a16:creationId xmlns:a16="http://schemas.microsoft.com/office/drawing/2014/main" id="{58BB6F76-4969-792F-63B2-8EAB99746A2C}"/>
              </a:ext>
            </a:extLst>
          </p:cNvPr>
          <p:cNvSpPr txBox="1"/>
          <p:nvPr/>
        </p:nvSpPr>
        <p:spPr>
          <a:xfrm>
            <a:off x="5090040" y="2642388"/>
            <a:ext cx="1633781"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What</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(title of article)</a:t>
            </a:r>
            <a:endParaRPr lang="en-US" kern="0" dirty="0">
              <a:solidFill>
                <a:srgbClr val="000000"/>
              </a:solidFill>
              <a:latin typeface="Times New Roman" panose="02020603050405020304" pitchFamily="18" charset="0"/>
              <a:cs typeface="Times New Roman" panose="02020603050405020304" pitchFamily="18" charset="0"/>
              <a:sym typeface="Trade Gothic LT Std"/>
            </a:endParaRPr>
          </a:p>
        </p:txBody>
      </p:sp>
      <p:sp>
        <p:nvSpPr>
          <p:cNvPr id="15" name="TextBox 14">
            <a:extLst>
              <a:ext uri="{FF2B5EF4-FFF2-40B4-BE49-F238E27FC236}">
                <a16:creationId xmlns:a16="http://schemas.microsoft.com/office/drawing/2014/main" id="{546BB061-2488-2770-C6AB-8D7ADC59D6AA}"/>
              </a:ext>
            </a:extLst>
          </p:cNvPr>
          <p:cNvSpPr txBox="1"/>
          <p:nvPr/>
        </p:nvSpPr>
        <p:spPr>
          <a:xfrm>
            <a:off x="8085175" y="2628923"/>
            <a:ext cx="2172390"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Where</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(place of publication)</a:t>
            </a:r>
          </a:p>
        </p:txBody>
      </p:sp>
      <p:sp>
        <p:nvSpPr>
          <p:cNvPr id="16" name="TextBox 15">
            <a:extLst>
              <a:ext uri="{FF2B5EF4-FFF2-40B4-BE49-F238E27FC236}">
                <a16:creationId xmlns:a16="http://schemas.microsoft.com/office/drawing/2014/main" id="{C6262728-3CAD-B61F-3CFF-4A0EEADEBCA9}"/>
              </a:ext>
            </a:extLst>
          </p:cNvPr>
          <p:cNvSpPr txBox="1"/>
          <p:nvPr/>
        </p:nvSpPr>
        <p:spPr>
          <a:xfrm>
            <a:off x="2546209" y="4723657"/>
            <a:ext cx="2005677" cy="535531"/>
          </a:xfrm>
          <a:prstGeom prst="rect">
            <a:avLst/>
          </a:prstGeom>
          <a:noFill/>
        </p:spPr>
        <p:txBody>
          <a:bodyPr wrap="none" rtlCol="0">
            <a:spAutoFit/>
          </a:bodyPr>
          <a:lstStyle/>
          <a:p>
            <a:pPr algn="ctr" hangingPunct="0">
              <a:lnSpc>
                <a:spcPct val="80000"/>
              </a:lnSpc>
            </a:pPr>
            <a:r>
              <a:rPr lang="en-GB" b="1" kern="0" dirty="0">
                <a:solidFill>
                  <a:srgbClr val="000000"/>
                </a:solidFill>
                <a:latin typeface="Times New Roman" panose="02020603050405020304" pitchFamily="18" charset="0"/>
                <a:cs typeface="Times New Roman" panose="02020603050405020304" pitchFamily="18" charset="0"/>
                <a:sym typeface="Trade Gothic LT Std"/>
              </a:rPr>
              <a:t>Where cont.</a:t>
            </a:r>
          </a:p>
          <a:p>
            <a:pPr algn="ctr" hangingPunct="0">
              <a:lnSpc>
                <a:spcPct val="80000"/>
              </a:lnSpc>
            </a:pPr>
            <a:r>
              <a:rPr lang="en-GB" kern="0" dirty="0">
                <a:solidFill>
                  <a:srgbClr val="000000"/>
                </a:solidFill>
                <a:latin typeface="Times New Roman" panose="02020603050405020304" pitchFamily="18" charset="0"/>
                <a:cs typeface="Times New Roman" panose="02020603050405020304" pitchFamily="18" charset="0"/>
                <a:sym typeface="Trade Gothic LT Std"/>
              </a:rPr>
              <a:t>(name of publisher)</a:t>
            </a:r>
          </a:p>
        </p:txBody>
      </p:sp>
    </p:spTree>
    <p:extLst>
      <p:ext uri="{BB962C8B-B14F-4D97-AF65-F5344CB8AC3E}">
        <p14:creationId xmlns:p14="http://schemas.microsoft.com/office/powerpoint/2010/main" val="11448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395529" y="419893"/>
            <a:ext cx="1428372" cy="1334021"/>
          </a:xfrm>
          <a:prstGeom prst="rect">
            <a:avLst/>
          </a:prstGeom>
          <a:ln>
            <a:noFill/>
          </a:ln>
          <a:effectLst>
            <a:softEdge rad="112500"/>
          </a:effectLst>
        </p:spPr>
      </p:pic>
      <p:sp>
        <p:nvSpPr>
          <p:cNvPr id="8" name="Text Placeholder 2">
            <a:extLst>
              <a:ext uri="{FF2B5EF4-FFF2-40B4-BE49-F238E27FC236}">
                <a16:creationId xmlns:a16="http://schemas.microsoft.com/office/drawing/2014/main" id="{2EAEDCAE-0640-9FD4-2002-F24E2B9C8E72}"/>
              </a:ext>
            </a:extLst>
          </p:cNvPr>
          <p:cNvSpPr txBox="1">
            <a:spLocks/>
          </p:cNvSpPr>
          <p:nvPr/>
        </p:nvSpPr>
        <p:spPr>
          <a:xfrm>
            <a:off x="902562" y="626402"/>
            <a:ext cx="7166976"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Footnote Referencing</a:t>
            </a:r>
            <a:endParaRPr lang="en-US"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70F2793C-6FDF-4417-7136-32FACDD4B8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045" b="7456"/>
          <a:stretch/>
        </p:blipFill>
        <p:spPr bwMode="auto">
          <a:xfrm>
            <a:off x="2496294" y="3997506"/>
            <a:ext cx="7026046" cy="156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4D19FE2-E7C4-8009-3C92-3F016EFE39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9061"/>
          <a:stretch/>
        </p:blipFill>
        <p:spPr bwMode="auto">
          <a:xfrm>
            <a:off x="2496294" y="2391732"/>
            <a:ext cx="7026046" cy="162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FB91AB0-C54F-4D8D-D513-B05062340187}"/>
              </a:ext>
            </a:extLst>
          </p:cNvPr>
          <p:cNvSpPr txBox="1"/>
          <p:nvPr/>
        </p:nvSpPr>
        <p:spPr>
          <a:xfrm>
            <a:off x="737418" y="3277155"/>
            <a:ext cx="1758876" cy="2041654"/>
          </a:xfrm>
          <a:prstGeom prst="snip2DiagRect">
            <a:avLst>
              <a:gd name="adj1" fmla="val 17553"/>
              <a:gd name="adj2" fmla="val 0"/>
            </a:avLst>
          </a:prstGeom>
          <a:noFill/>
          <a:ln>
            <a:solidFill>
              <a:srgbClr val="17336F"/>
            </a:solidFill>
          </a:ln>
        </p:spPr>
        <p:txBody>
          <a:bodyPr wrap="square" rtlCol="0">
            <a:spAutoFit/>
          </a:bodyPr>
          <a:lstStyle/>
          <a:p>
            <a:r>
              <a:rPr lang="en-GB" dirty="0">
                <a:solidFill>
                  <a:srgbClr val="000000"/>
                </a:solidFill>
                <a:highlight>
                  <a:srgbClr val="FFFF00"/>
                </a:highlight>
                <a:latin typeface="Times New Roman" panose="02020603050405020304" pitchFamily="18" charset="0"/>
                <a:ea typeface="Calibri"/>
                <a:cs typeface="Times New Roman" panose="02020603050405020304" pitchFamily="18" charset="0"/>
              </a:rPr>
              <a:t>References</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600" dirty="0">
                <a:solidFill>
                  <a:srgbClr val="000000"/>
                </a:solidFill>
                <a:latin typeface="Times New Roman" panose="02020603050405020304" pitchFamily="18" charset="0"/>
                <a:cs typeface="Times New Roman" panose="02020603050405020304" pitchFamily="18" charset="0"/>
              </a:rPr>
              <a:t>Full details of the source included at the foot of the page.</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013458-3838-8402-D2A4-DCE844EA0B34}"/>
              </a:ext>
            </a:extLst>
          </p:cNvPr>
          <p:cNvSpPr txBox="1"/>
          <p:nvPr/>
        </p:nvSpPr>
        <p:spPr>
          <a:xfrm>
            <a:off x="9429136" y="1999350"/>
            <a:ext cx="2044256" cy="2387501"/>
          </a:xfrm>
          <a:prstGeom prst="snip2DiagRect">
            <a:avLst/>
          </a:prstGeom>
          <a:noFill/>
          <a:ln>
            <a:solidFill>
              <a:srgbClr val="17336F"/>
            </a:solidFill>
          </a:ln>
        </p:spPr>
        <p:txBody>
          <a:bodyPr wrap="square" rtlCol="0">
            <a:spAutoFit/>
          </a:bodyPr>
          <a:lstStyle/>
          <a:p>
            <a:r>
              <a:rPr lang="en-GB" dirty="0">
                <a:solidFill>
                  <a:srgbClr val="000000"/>
                </a:solidFill>
                <a:highlight>
                  <a:srgbClr val="FFFF00"/>
                </a:highlight>
                <a:latin typeface="Times New Roman" panose="02020603050405020304" pitchFamily="18" charset="0"/>
                <a:ea typeface="Calibri"/>
                <a:cs typeface="Times New Roman" panose="02020603050405020304" pitchFamily="18" charset="0"/>
              </a:rPr>
              <a:t>Footnotes</a:t>
            </a:r>
          </a:p>
          <a:p>
            <a:endParaRPr lang="en-GB" sz="1000" dirty="0">
              <a:solidFill>
                <a:srgbClr val="000000"/>
              </a:solidFill>
              <a:latin typeface="Times New Roman" panose="02020603050405020304" pitchFamily="18" charset="0"/>
              <a:cs typeface="Times New Roman" panose="02020603050405020304" pitchFamily="18" charset="0"/>
            </a:endParaRPr>
          </a:p>
          <a:p>
            <a:r>
              <a:rPr lang="en-GB" sz="1600" dirty="0">
                <a:solidFill>
                  <a:srgbClr val="000000"/>
                </a:solidFill>
                <a:latin typeface="Times New Roman" panose="02020603050405020304" pitchFamily="18" charset="0"/>
                <a:cs typeface="Times New Roman" panose="02020603050405020304" pitchFamily="18" charset="0"/>
              </a:rPr>
              <a:t>“Superscript” numbers after the punctuation correspond to the number of the footnote.</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6" name="Text Placeholder 1">
            <a:extLst>
              <a:ext uri="{FF2B5EF4-FFF2-40B4-BE49-F238E27FC236}">
                <a16:creationId xmlns:a16="http://schemas.microsoft.com/office/drawing/2014/main" id="{A245025B-69CA-C9BF-6EFE-CFFFC30D75B9}"/>
              </a:ext>
            </a:extLst>
          </p:cNvPr>
          <p:cNvSpPr txBox="1">
            <a:spLocks/>
          </p:cNvSpPr>
          <p:nvPr/>
        </p:nvSpPr>
        <p:spPr>
          <a:xfrm>
            <a:off x="1311962" y="1445107"/>
            <a:ext cx="8977098" cy="35171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Here’s how you would reference that same passage in a </a:t>
            </a:r>
            <a:r>
              <a:rPr kumimoji="0" lang="en-GB"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footnote style.</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35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395529" y="419893"/>
            <a:ext cx="1428372" cy="1334021"/>
          </a:xfrm>
          <a:prstGeom prst="rect">
            <a:avLst/>
          </a:prstGeom>
          <a:ln>
            <a:noFill/>
          </a:ln>
          <a:effectLst>
            <a:softEdge rad="112500"/>
          </a:effectLst>
        </p:spPr>
      </p:pic>
      <p:sp>
        <p:nvSpPr>
          <p:cNvPr id="2" name="Text Placeholder 2">
            <a:extLst>
              <a:ext uri="{FF2B5EF4-FFF2-40B4-BE49-F238E27FC236}">
                <a16:creationId xmlns:a16="http://schemas.microsoft.com/office/drawing/2014/main" id="{7572DFFC-203B-AE9E-D894-2FF6C11F9050}"/>
              </a:ext>
            </a:extLst>
          </p:cNvPr>
          <p:cNvSpPr txBox="1">
            <a:spLocks/>
          </p:cNvSpPr>
          <p:nvPr/>
        </p:nvSpPr>
        <p:spPr>
          <a:xfrm>
            <a:off x="762082" y="716204"/>
            <a:ext cx="6123123"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Quoting and Paraphrasing — In-text referencing</a:t>
            </a:r>
            <a:endParaRPr kumimoji="0" 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0BC35A4-1E07-1B8F-97B8-F3E50EB8C196}"/>
              </a:ext>
            </a:extLst>
          </p:cNvPr>
          <p:cNvSpPr/>
          <p:nvPr/>
        </p:nvSpPr>
        <p:spPr>
          <a:xfrm>
            <a:off x="3292257" y="1969686"/>
            <a:ext cx="5601222" cy="2638992"/>
          </a:xfrm>
          <a:prstGeom prst="rect">
            <a:avLst/>
          </a:prstGeom>
        </p:spPr>
        <p:txBody>
          <a:bodyPr wrap="square">
            <a:spAutoFit/>
          </a:bodyPr>
          <a:lstStyle/>
          <a:p>
            <a:pPr>
              <a:lnSpc>
                <a:spcPct val="150000"/>
              </a:lnSpc>
              <a:spcAft>
                <a:spcPts val="1000"/>
              </a:spcAft>
            </a:pPr>
            <a:r>
              <a:rPr lang="en-US" sz="1400" dirty="0">
                <a:solidFill>
                  <a:srgbClr val="000000"/>
                </a:solidFill>
                <a:latin typeface="Times New Roman" panose="02020603050405020304" pitchFamily="18" charset="0"/>
                <a:ea typeface="Calibri"/>
                <a:cs typeface="Times New Roman" pitchFamily="18" charset="0"/>
              </a:rPr>
              <a:t>But while Chile was said to have simply </a:t>
            </a:r>
            <a:r>
              <a:rPr lang="en-US" sz="1400" dirty="0">
                <a:solidFill>
                  <a:srgbClr val="000000"/>
                </a:solidFill>
                <a:highlight>
                  <a:srgbClr val="FF00FF"/>
                </a:highlight>
                <a:latin typeface="Times New Roman" panose="02020603050405020304" pitchFamily="18" charset="0"/>
                <a:ea typeface="Calibri"/>
                <a:cs typeface="Times New Roman" pitchFamily="18" charset="0"/>
              </a:rPr>
              <a:t>“laid out the welcome mat to overseas investors,”</a:t>
            </a:r>
            <a:r>
              <a:rPr lang="en-US" sz="1400" dirty="0">
                <a:solidFill>
                  <a:srgbClr val="000000"/>
                </a:solidFill>
                <a:latin typeface="Times New Roman" panose="02020603050405020304" pitchFamily="18" charset="0"/>
                <a:ea typeface="Calibri"/>
                <a:cs typeface="Times New Roman" pitchFamily="18" charset="0"/>
              </a:rPr>
              <a:t> </a:t>
            </a:r>
            <a:r>
              <a:rPr lang="en-US" sz="1400" dirty="0">
                <a:solidFill>
                  <a:srgbClr val="000000"/>
                </a:solidFill>
                <a:highlight>
                  <a:srgbClr val="00FF00"/>
                </a:highlight>
                <a:latin typeface="Times New Roman" panose="02020603050405020304" pitchFamily="18" charset="0"/>
                <a:ea typeface="Calibri"/>
                <a:cs typeface="Times New Roman" pitchFamily="18" charset="0"/>
              </a:rPr>
              <a:t>(</a:t>
            </a:r>
            <a:r>
              <a:rPr lang="en-US" sz="1400" dirty="0" err="1">
                <a:solidFill>
                  <a:srgbClr val="000000"/>
                </a:solidFill>
                <a:highlight>
                  <a:srgbClr val="00FF00"/>
                </a:highlight>
                <a:latin typeface="Times New Roman" panose="02020603050405020304" pitchFamily="18" charset="0"/>
                <a:ea typeface="Calibri"/>
                <a:cs typeface="Times New Roman" pitchFamily="18" charset="0"/>
              </a:rPr>
              <a:t>Nasar</a:t>
            </a:r>
            <a:r>
              <a:rPr lang="en-US" sz="1400" dirty="0">
                <a:solidFill>
                  <a:srgbClr val="000000"/>
                </a:solidFill>
                <a:highlight>
                  <a:srgbClr val="00FF00"/>
                </a:highlight>
                <a:latin typeface="Times New Roman" panose="02020603050405020304" pitchFamily="18" charset="0"/>
                <a:ea typeface="Calibri"/>
                <a:cs typeface="Times New Roman" pitchFamily="18" charset="0"/>
              </a:rPr>
              <a:t> 1991, </a:t>
            </a:r>
            <a:r>
              <a:rPr lang="en-US" sz="1400" dirty="0">
                <a:solidFill>
                  <a:srgbClr val="000000"/>
                </a:solidFill>
                <a:highlight>
                  <a:srgbClr val="00FFFF"/>
                </a:highlight>
                <a:latin typeface="Times New Roman" panose="02020603050405020304" pitchFamily="18" charset="0"/>
                <a:ea typeface="Calibri"/>
                <a:cs typeface="Times New Roman" pitchFamily="18" charset="0"/>
              </a:rPr>
              <a:t>p. 11</a:t>
            </a:r>
            <a:r>
              <a:rPr lang="en-US" sz="1400" dirty="0">
                <a:solidFill>
                  <a:srgbClr val="000000"/>
                </a:solidFill>
                <a:latin typeface="Times New Roman" panose="02020603050405020304" pitchFamily="18" charset="0"/>
                <a:ea typeface="Calibri"/>
                <a:cs typeface="Times New Roman" pitchFamily="18" charset="0"/>
              </a:rPr>
              <a:t>) it was in fact highly selective in its implementation of the Washington Consensus. In contrast to Mexico, </a:t>
            </a:r>
            <a:r>
              <a:rPr lang="en-US" sz="1400" dirty="0">
                <a:solidFill>
                  <a:srgbClr val="000000"/>
                </a:solidFill>
                <a:highlight>
                  <a:srgbClr val="FFFF00"/>
                </a:highlight>
                <a:latin typeface="Times New Roman" panose="02020603050405020304" pitchFamily="18" charset="0"/>
                <a:ea typeface="Calibri"/>
                <a:cs typeface="Times New Roman" pitchFamily="18" charset="0"/>
              </a:rPr>
              <a:t>Chile retained a tax on short-term capital inflows to preserve financial stability</a:t>
            </a:r>
            <a:r>
              <a:rPr lang="en-US" sz="1400" dirty="0">
                <a:solidFill>
                  <a:srgbClr val="000000"/>
                </a:solidFill>
                <a:latin typeface="Times New Roman" panose="02020603050405020304" pitchFamily="18" charset="0"/>
                <a:ea typeface="Calibri"/>
                <a:cs typeface="Times New Roman" pitchFamily="18" charset="0"/>
              </a:rPr>
              <a:t> </a:t>
            </a:r>
            <a:r>
              <a:rPr lang="en-US" sz="1400" dirty="0">
                <a:solidFill>
                  <a:srgbClr val="000000"/>
                </a:solidFill>
                <a:highlight>
                  <a:srgbClr val="00FF00"/>
                </a:highlight>
                <a:latin typeface="Times New Roman" panose="02020603050405020304" pitchFamily="18" charset="0"/>
                <a:ea typeface="Calibri"/>
                <a:cs typeface="Times New Roman" pitchFamily="18" charset="0"/>
              </a:rPr>
              <a:t>(</a:t>
            </a:r>
            <a:r>
              <a:rPr lang="en-US" sz="1400" dirty="0" err="1">
                <a:solidFill>
                  <a:srgbClr val="000000"/>
                </a:solidFill>
                <a:highlight>
                  <a:srgbClr val="00FF00"/>
                </a:highlight>
                <a:latin typeface="Times New Roman" panose="02020603050405020304" pitchFamily="18" charset="0"/>
                <a:ea typeface="Calibri"/>
                <a:cs typeface="Times New Roman" pitchFamily="18" charset="0"/>
              </a:rPr>
              <a:t>Stiglitz</a:t>
            </a:r>
            <a:r>
              <a:rPr lang="en-US" sz="1400" dirty="0">
                <a:solidFill>
                  <a:srgbClr val="000000"/>
                </a:solidFill>
                <a:highlight>
                  <a:srgbClr val="00FF00"/>
                </a:highlight>
                <a:latin typeface="Times New Roman" panose="02020603050405020304" pitchFamily="18" charset="0"/>
                <a:ea typeface="Calibri"/>
                <a:cs typeface="Times New Roman" pitchFamily="18" charset="0"/>
              </a:rPr>
              <a:t>, 2002)</a:t>
            </a:r>
            <a:r>
              <a:rPr lang="en-US" sz="1400" dirty="0">
                <a:solidFill>
                  <a:srgbClr val="000000"/>
                </a:solidFill>
                <a:latin typeface="Times New Roman" panose="02020603050405020304" pitchFamily="18" charset="0"/>
                <a:ea typeface="Calibri"/>
                <a:cs typeface="Times New Roman" pitchFamily="18" charset="0"/>
              </a:rPr>
              <a:t>. While Pastor and Wise </a:t>
            </a:r>
            <a:r>
              <a:rPr lang="en-US" sz="1400" dirty="0">
                <a:solidFill>
                  <a:srgbClr val="000000"/>
                </a:solidFill>
                <a:highlight>
                  <a:srgbClr val="00FF00"/>
                </a:highlight>
                <a:latin typeface="Times New Roman" panose="02020603050405020304" pitchFamily="18" charset="0"/>
                <a:ea typeface="Calibri"/>
                <a:cs typeface="Times New Roman" pitchFamily="18" charset="0"/>
              </a:rPr>
              <a:t>(1997)</a:t>
            </a:r>
            <a:r>
              <a:rPr lang="en-US" sz="1400" dirty="0">
                <a:solidFill>
                  <a:srgbClr val="000000"/>
                </a:solidFill>
                <a:latin typeface="Times New Roman" panose="02020603050405020304" pitchFamily="18" charset="0"/>
                <a:ea typeface="Calibri"/>
                <a:cs typeface="Times New Roman" pitchFamily="18" charset="0"/>
              </a:rPr>
              <a:t> point out that, in the early years of market reforms, the Chilean regime was </a:t>
            </a:r>
            <a:r>
              <a:rPr lang="en-US" sz="1400" dirty="0">
                <a:solidFill>
                  <a:srgbClr val="000000"/>
                </a:solidFill>
                <a:highlight>
                  <a:srgbClr val="FF00FF"/>
                </a:highlight>
                <a:latin typeface="Times New Roman" panose="02020603050405020304" pitchFamily="18" charset="0"/>
                <a:ea typeface="Calibri"/>
                <a:cs typeface="Times New Roman" pitchFamily="18" charset="0"/>
              </a:rPr>
              <a:t>“uniquely willing”</a:t>
            </a:r>
            <a:r>
              <a:rPr lang="en-US" sz="1400" dirty="0">
                <a:solidFill>
                  <a:srgbClr val="000000"/>
                </a:solidFill>
                <a:latin typeface="Times New Roman" panose="02020603050405020304" pitchFamily="18" charset="0"/>
                <a:ea typeface="Calibri"/>
                <a:cs typeface="Times New Roman" pitchFamily="18" charset="0"/>
              </a:rPr>
              <a:t> </a:t>
            </a:r>
            <a:r>
              <a:rPr lang="en-US" sz="1400" dirty="0">
                <a:solidFill>
                  <a:srgbClr val="000000"/>
                </a:solidFill>
                <a:highlight>
                  <a:srgbClr val="00FFFF"/>
                </a:highlight>
                <a:latin typeface="Times New Roman" panose="02020603050405020304" pitchFamily="18" charset="0"/>
                <a:ea typeface="Calibri"/>
                <a:cs typeface="Times New Roman" pitchFamily="18" charset="0"/>
              </a:rPr>
              <a:t>(p. 4)</a:t>
            </a:r>
            <a:r>
              <a:rPr lang="en-US" sz="1400" dirty="0">
                <a:solidFill>
                  <a:srgbClr val="000000"/>
                </a:solidFill>
                <a:latin typeface="Times New Roman" panose="02020603050405020304" pitchFamily="18" charset="0"/>
                <a:ea typeface="Calibri"/>
                <a:cs typeface="Times New Roman" pitchFamily="18" charset="0"/>
              </a:rPr>
              <a:t> to suppress social unrest arising from the adjustment policies until growth occurred.  </a:t>
            </a:r>
          </a:p>
        </p:txBody>
      </p:sp>
      <p:sp>
        <p:nvSpPr>
          <p:cNvPr id="4" name="TextBox 3">
            <a:extLst>
              <a:ext uri="{FF2B5EF4-FFF2-40B4-BE49-F238E27FC236}">
                <a16:creationId xmlns:a16="http://schemas.microsoft.com/office/drawing/2014/main" id="{E95C85F3-AF2A-6291-1BB1-D1C0DBB00545}"/>
              </a:ext>
            </a:extLst>
          </p:cNvPr>
          <p:cNvSpPr txBox="1"/>
          <p:nvPr/>
        </p:nvSpPr>
        <p:spPr>
          <a:xfrm>
            <a:off x="8893478" y="1653632"/>
            <a:ext cx="1821749" cy="2079099"/>
          </a:xfrm>
          <a:prstGeom prst="snip2DiagRect">
            <a:avLst>
              <a:gd name="adj1" fmla="val 15902"/>
              <a:gd name="adj2" fmla="val 0"/>
            </a:avLst>
          </a:prstGeom>
          <a:noFill/>
          <a:ln>
            <a:solidFill>
              <a:srgbClr val="17336F"/>
            </a:solidFill>
          </a:ln>
        </p:spPr>
        <p:txBody>
          <a:bodyPr wrap="square" rtlCol="0">
            <a:spAutoFit/>
          </a:bodyPr>
          <a:lstStyle/>
          <a:p>
            <a:r>
              <a:rPr lang="en-GB" sz="1600" dirty="0">
                <a:solidFill>
                  <a:srgbClr val="000000"/>
                </a:solidFill>
                <a:highlight>
                  <a:srgbClr val="FF00FF"/>
                </a:highlight>
                <a:latin typeface="Times New Roman" panose="02020603050405020304" pitchFamily="18" charset="0"/>
                <a:ea typeface="Calibri"/>
                <a:cs typeface="Times New Roman" panose="02020603050405020304" pitchFamily="18" charset="0"/>
              </a:rPr>
              <a:t>Direct quotations</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The author’s exact words in quotation marks integrated into the student’s own sentence</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C553CB-8933-088E-43DF-E73135208171}"/>
              </a:ext>
            </a:extLst>
          </p:cNvPr>
          <p:cNvSpPr txBox="1"/>
          <p:nvPr/>
        </p:nvSpPr>
        <p:spPr>
          <a:xfrm>
            <a:off x="4164117" y="4266517"/>
            <a:ext cx="4503107" cy="1123176"/>
          </a:xfrm>
          <a:prstGeom prst="snip2DiagRect">
            <a:avLst>
              <a:gd name="adj1" fmla="val 0"/>
              <a:gd name="adj2" fmla="val 22188"/>
            </a:avLst>
          </a:prstGeom>
          <a:noFill/>
          <a:ln>
            <a:solidFill>
              <a:srgbClr val="17336F"/>
            </a:solidFill>
          </a:ln>
        </p:spPr>
        <p:txBody>
          <a:bodyPr wrap="square" rtlCol="0">
            <a:spAutoFit/>
          </a:bodyPr>
          <a:lstStyle/>
          <a:p>
            <a:r>
              <a:rPr lang="en-GB" sz="1400" dirty="0">
                <a:solidFill>
                  <a:srgbClr val="000000"/>
                </a:solidFill>
                <a:highlight>
                  <a:srgbClr val="00FFFF"/>
                </a:highlight>
                <a:latin typeface="Times New Roman" panose="02020603050405020304" pitchFamily="18" charset="0"/>
                <a:ea typeface="Calibri"/>
                <a:cs typeface="Times New Roman" panose="02020603050405020304" pitchFamily="18" charset="0"/>
              </a:rPr>
              <a:t>Page numbers</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Used to show the exact location of a quote or paraphrased point</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F216A8B-4DBC-BD52-B688-7F451BD07675}"/>
              </a:ext>
            </a:extLst>
          </p:cNvPr>
          <p:cNvSpPr txBox="1"/>
          <p:nvPr/>
        </p:nvSpPr>
        <p:spPr>
          <a:xfrm>
            <a:off x="1022960" y="3390148"/>
            <a:ext cx="1872640" cy="2096512"/>
          </a:xfrm>
          <a:prstGeom prst="snip2DiagRect">
            <a:avLst>
              <a:gd name="adj1" fmla="val 16053"/>
              <a:gd name="adj2" fmla="val 0"/>
            </a:avLst>
          </a:prstGeom>
          <a:noFill/>
          <a:ln>
            <a:solidFill>
              <a:srgbClr val="17336F"/>
            </a:solidFill>
          </a:ln>
        </p:spPr>
        <p:txBody>
          <a:bodyPr wrap="square" rtlCol="0">
            <a:spAutoFit/>
          </a:bodyPr>
          <a:lstStyle/>
          <a:p>
            <a:r>
              <a:rPr lang="en-GB" sz="1600" dirty="0">
                <a:solidFill>
                  <a:srgbClr val="000000"/>
                </a:solidFill>
                <a:highlight>
                  <a:srgbClr val="FFFF00"/>
                </a:highlight>
                <a:latin typeface="Times New Roman" panose="02020603050405020304" pitchFamily="18" charset="0"/>
                <a:ea typeface="Calibri"/>
                <a:cs typeface="Times New Roman" panose="02020603050405020304" pitchFamily="18" charset="0"/>
              </a:rPr>
              <a:t>Paraphrase/ summary</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A point from another source, explained in the student’s own words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FF4E15C-0E43-E835-4877-A4396275BD8B}"/>
              </a:ext>
            </a:extLst>
          </p:cNvPr>
          <p:cNvSpPr txBox="1"/>
          <p:nvPr/>
        </p:nvSpPr>
        <p:spPr>
          <a:xfrm>
            <a:off x="8893479" y="3511147"/>
            <a:ext cx="1872640" cy="1854904"/>
          </a:xfrm>
          <a:prstGeom prst="snip2DiagRect">
            <a:avLst/>
          </a:prstGeom>
          <a:noFill/>
          <a:ln>
            <a:solidFill>
              <a:srgbClr val="17336F"/>
            </a:solidFill>
          </a:ln>
        </p:spPr>
        <p:txBody>
          <a:bodyPr wrap="square" rtlCol="0">
            <a:spAutoFit/>
          </a:bodyPr>
          <a:lstStyle/>
          <a:p>
            <a:r>
              <a:rPr lang="en-GB" sz="1600" dirty="0">
                <a:solidFill>
                  <a:srgbClr val="000000"/>
                </a:solidFill>
                <a:highlight>
                  <a:srgbClr val="00FF00"/>
                </a:highlight>
                <a:latin typeface="Times New Roman" panose="02020603050405020304" pitchFamily="18" charset="0"/>
                <a:ea typeface="Calibri"/>
                <a:cs typeface="Times New Roman" panose="02020603050405020304" pitchFamily="18" charset="0"/>
              </a:rPr>
              <a:t>In-text reference</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Surname and year. Full information on the source is located in the Reference List</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33875EB-AA40-7236-DBBA-5DE30B79489B}"/>
              </a:ext>
            </a:extLst>
          </p:cNvPr>
          <p:cNvSpPr txBox="1"/>
          <p:nvPr/>
        </p:nvSpPr>
        <p:spPr>
          <a:xfrm>
            <a:off x="614485" y="1871483"/>
            <a:ext cx="2410551" cy="1340674"/>
          </a:xfrm>
          <a:prstGeom prst="snip2DiagRect">
            <a:avLst/>
          </a:prstGeom>
          <a:noFill/>
          <a:ln>
            <a:solidFill>
              <a:srgbClr val="17336F"/>
            </a:solidFill>
          </a:ln>
        </p:spPr>
        <p:txBody>
          <a:bodyPr wrap="square" rtlCol="0">
            <a:spAutoFit/>
          </a:bodyPr>
          <a:lstStyle/>
          <a:p>
            <a:r>
              <a:rPr lang="en-GB" sz="1600" dirty="0">
                <a:solidFill>
                  <a:srgbClr val="000000"/>
                </a:solidFill>
                <a:latin typeface="Times New Roman" panose="02020603050405020304" pitchFamily="18" charset="0"/>
                <a:cs typeface="Times New Roman" panose="02020603050405020304" pitchFamily="18" charset="0"/>
              </a:rPr>
              <a:t>Introductory phrase</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The student’s own ideas provides the framing of the sentence</a:t>
            </a:r>
            <a:endParaRPr lang="en-US" sz="1400" dirty="0">
              <a:solidFill>
                <a:srgbClr val="000000"/>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8012538E-6F27-3011-F335-0416B3D935BB}"/>
              </a:ext>
            </a:extLst>
          </p:cNvPr>
          <p:cNvCxnSpPr>
            <a:cxnSpLocks/>
          </p:cNvCxnSpPr>
          <p:nvPr/>
        </p:nvCxnSpPr>
        <p:spPr>
          <a:xfrm>
            <a:off x="3025036" y="2217107"/>
            <a:ext cx="267221" cy="0"/>
          </a:xfrm>
          <a:prstGeom prst="straightConnector1">
            <a:avLst/>
          </a:prstGeom>
          <a:noFill/>
          <a:ln w="12700" cap="flat" cmpd="sng" algn="ctr">
            <a:solidFill>
              <a:srgbClr val="17336F"/>
            </a:solidFill>
            <a:prstDash val="solid"/>
            <a:miter lim="800000"/>
            <a:tailEnd type="triangle" w="lg" len="lg"/>
          </a:ln>
          <a:effectLst/>
        </p:spPr>
      </p:cxnSp>
      <p:cxnSp>
        <p:nvCxnSpPr>
          <p:cNvPr id="19" name="Elbow Connector 17">
            <a:extLst>
              <a:ext uri="{FF2B5EF4-FFF2-40B4-BE49-F238E27FC236}">
                <a16:creationId xmlns:a16="http://schemas.microsoft.com/office/drawing/2014/main" id="{2D1EBDDD-0D2C-DD0B-5C22-B3F78E48ADC1}"/>
              </a:ext>
            </a:extLst>
          </p:cNvPr>
          <p:cNvCxnSpPr>
            <a:cxnSpLocks/>
          </p:cNvCxnSpPr>
          <p:nvPr/>
        </p:nvCxnSpPr>
        <p:spPr>
          <a:xfrm rot="16200000" flipH="1">
            <a:off x="2660007" y="3339961"/>
            <a:ext cx="1072432" cy="342374"/>
          </a:xfrm>
          <a:prstGeom prst="bentConnector2">
            <a:avLst/>
          </a:prstGeom>
          <a:noFill/>
          <a:ln w="12700" cap="flat" cmpd="sng" algn="ctr">
            <a:solidFill>
              <a:srgbClr val="17336F"/>
            </a:solidFill>
            <a:prstDash val="solid"/>
            <a:miter lim="800000"/>
            <a:tailEnd type="triangle" w="lg" len="lg"/>
          </a:ln>
          <a:effectLst/>
        </p:spPr>
      </p:cxnSp>
    </p:spTree>
    <p:extLst>
      <p:ext uri="{BB962C8B-B14F-4D97-AF65-F5344CB8AC3E}">
        <p14:creationId xmlns:p14="http://schemas.microsoft.com/office/powerpoint/2010/main" val="193339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395529" y="419893"/>
            <a:ext cx="1428372" cy="1334021"/>
          </a:xfrm>
          <a:prstGeom prst="rect">
            <a:avLst/>
          </a:prstGeom>
          <a:ln>
            <a:noFill/>
          </a:ln>
          <a:effectLst>
            <a:softEdge rad="112500"/>
          </a:effectLst>
        </p:spPr>
      </p:pic>
      <p:sp>
        <p:nvSpPr>
          <p:cNvPr id="8" name="Text Placeholder 2">
            <a:extLst>
              <a:ext uri="{FF2B5EF4-FFF2-40B4-BE49-F238E27FC236}">
                <a16:creationId xmlns:a16="http://schemas.microsoft.com/office/drawing/2014/main" id="{2EAEDCAE-0640-9FD4-2002-F24E2B9C8E72}"/>
              </a:ext>
            </a:extLst>
          </p:cNvPr>
          <p:cNvSpPr txBox="1">
            <a:spLocks/>
          </p:cNvSpPr>
          <p:nvPr/>
        </p:nvSpPr>
        <p:spPr>
          <a:xfrm>
            <a:off x="902562" y="626402"/>
            <a:ext cx="7166976"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Reference List — In-text referencing</a:t>
            </a:r>
            <a:endParaRPr kumimoji="0" lang="en-US" sz="3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1DE2DB0-4785-8D41-34FE-4351C0B9309F}"/>
              </a:ext>
            </a:extLst>
          </p:cNvPr>
          <p:cNvSpPr/>
          <p:nvPr/>
        </p:nvSpPr>
        <p:spPr>
          <a:xfrm>
            <a:off x="3292257" y="1969686"/>
            <a:ext cx="5601222" cy="3559949"/>
          </a:xfrm>
          <a:prstGeom prst="rect">
            <a:avLst/>
          </a:prstGeom>
        </p:spPr>
        <p:txBody>
          <a:bodyPr wrap="square">
            <a:spAutoFit/>
          </a:bodyPr>
          <a:lstStyle/>
          <a:p>
            <a:pPr>
              <a:spcAft>
                <a:spcPts val="1000"/>
              </a:spcAft>
            </a:pPr>
            <a:r>
              <a:rPr lang="en-US" sz="1600" b="1" dirty="0">
                <a:solidFill>
                  <a:srgbClr val="000000"/>
                </a:solidFill>
                <a:latin typeface="Times New Roman" panose="02020603050405020304" pitchFamily="18" charset="0"/>
                <a:ea typeface="Calibri"/>
                <a:cs typeface="Times New Roman" pitchFamily="18" charset="0"/>
              </a:rPr>
              <a:t>Reference </a:t>
            </a:r>
          </a:p>
          <a:p>
            <a:pPr>
              <a:spcAft>
                <a:spcPts val="1000"/>
              </a:spcAft>
            </a:pPr>
            <a:r>
              <a:rPr lang="en-GB" sz="1600" dirty="0" err="1">
                <a:solidFill>
                  <a:srgbClr val="000000"/>
                </a:solidFill>
                <a:latin typeface="Times New Roman" panose="02020603050405020304" pitchFamily="18" charset="0"/>
                <a:ea typeface="Calibri"/>
                <a:cs typeface="Times New Roman" pitchFamily="18" charset="0"/>
              </a:rPr>
              <a:t>Nasar</a:t>
            </a:r>
            <a:r>
              <a:rPr lang="en-GB" sz="1600" dirty="0">
                <a:solidFill>
                  <a:srgbClr val="000000"/>
                </a:solidFill>
                <a:latin typeface="Times New Roman" panose="02020603050405020304" pitchFamily="18" charset="0"/>
                <a:ea typeface="Calibri"/>
                <a:cs typeface="Times New Roman" pitchFamily="18" charset="0"/>
              </a:rPr>
              <a:t>, S. (8th July 1991) Third World Embracing Reforms to Encourage Economic Growth. The New York Times [online]. Available from: </a:t>
            </a:r>
            <a:r>
              <a:rPr lang="en-GB" sz="1600" dirty="0">
                <a:solidFill>
                  <a:srgbClr val="000000"/>
                </a:solidFill>
                <a:latin typeface="Times New Roman" panose="02020603050405020304" pitchFamily="18" charset="0"/>
                <a:ea typeface="Calibri"/>
                <a:cs typeface="Times New Roman" pitchFamily="18" charset="0"/>
                <a:hlinkClick r:id="rId4"/>
              </a:rPr>
              <a:t>http://query.nytimes.com/gst/fullpage.html?res=9D0CE0DD1F3DF93BA35754C0A967958260</a:t>
            </a:r>
            <a:r>
              <a:rPr lang="en-GB" sz="1600" dirty="0">
                <a:solidFill>
                  <a:srgbClr val="000000"/>
                </a:solidFill>
                <a:latin typeface="Times New Roman" pitchFamily="18" charset="0"/>
                <a:ea typeface="Calibri"/>
                <a:cs typeface="Times New Roman" pitchFamily="18" charset="0"/>
              </a:rPr>
              <a:t> [Accessed 20th January 2020]</a:t>
            </a:r>
          </a:p>
          <a:p>
            <a:pPr>
              <a:spcAft>
                <a:spcPts val="1000"/>
              </a:spcAft>
            </a:pPr>
            <a:r>
              <a:rPr lang="en-GB" sz="1600" dirty="0">
                <a:solidFill>
                  <a:srgbClr val="000000"/>
                </a:solidFill>
                <a:latin typeface="Times New Roman" pitchFamily="18" charset="0"/>
                <a:ea typeface="Calibri"/>
                <a:cs typeface="Times New Roman" pitchFamily="18" charset="0"/>
              </a:rPr>
              <a:t>Pastor, M., Wise, C. (1997) State Policy, Distribution and Neoliberal Reform in Mexico. Washington, DC, Woodrow Wilson International </a:t>
            </a:r>
            <a:r>
              <a:rPr lang="en-GB" sz="1600" dirty="0" err="1">
                <a:solidFill>
                  <a:srgbClr val="000000"/>
                </a:solidFill>
                <a:latin typeface="Times New Roman" panose="02020603050405020304" pitchFamily="18" charset="0"/>
                <a:ea typeface="Calibri"/>
                <a:cs typeface="Times New Roman" pitchFamily="18" charset="0"/>
              </a:rPr>
              <a:t>Center</a:t>
            </a:r>
            <a:r>
              <a:rPr lang="en-GB" sz="1600" dirty="0">
                <a:solidFill>
                  <a:srgbClr val="000000"/>
                </a:solidFill>
                <a:latin typeface="Times New Roman" panose="02020603050405020304" pitchFamily="18" charset="0"/>
                <a:ea typeface="Calibri"/>
                <a:cs typeface="Times New Roman" pitchFamily="18" charset="0"/>
              </a:rPr>
              <a:t> for Scholars.</a:t>
            </a:r>
          </a:p>
          <a:p>
            <a:pPr>
              <a:spcAft>
                <a:spcPts val="1000"/>
              </a:spcAft>
            </a:pPr>
            <a:r>
              <a:rPr lang="en-GB" sz="1600" dirty="0" err="1">
                <a:solidFill>
                  <a:srgbClr val="000000"/>
                </a:solidFill>
                <a:latin typeface="Times New Roman" panose="02020603050405020304" pitchFamily="18" charset="0"/>
                <a:ea typeface="Calibri"/>
                <a:cs typeface="Times New Roman" pitchFamily="18" charset="0"/>
              </a:rPr>
              <a:t>Stiglitz</a:t>
            </a:r>
            <a:r>
              <a:rPr lang="en-GB" sz="1600" dirty="0">
                <a:solidFill>
                  <a:srgbClr val="000000"/>
                </a:solidFill>
                <a:latin typeface="Times New Roman" panose="02020603050405020304" pitchFamily="18" charset="0"/>
                <a:ea typeface="Calibri"/>
                <a:cs typeface="Times New Roman" pitchFamily="18" charset="0"/>
              </a:rPr>
              <a:t>, J. E. (2002) Globalization and Its Discontents. London, W.W. Norton. </a:t>
            </a:r>
          </a:p>
          <a:p>
            <a:pPr>
              <a:spcAft>
                <a:spcPts val="1000"/>
              </a:spcAft>
            </a:pPr>
            <a:endParaRPr lang="en-US" sz="1600" dirty="0">
              <a:solidFill>
                <a:srgbClr val="000000"/>
              </a:solidFill>
              <a:latin typeface="Times New Roman" panose="02020603050405020304" pitchFamily="18" charset="0"/>
              <a:ea typeface="Calibri"/>
              <a:cs typeface="Times New Roman" pitchFamily="18" charset="0"/>
            </a:endParaRPr>
          </a:p>
        </p:txBody>
      </p:sp>
      <p:sp>
        <p:nvSpPr>
          <p:cNvPr id="10" name="TextBox 9">
            <a:extLst>
              <a:ext uri="{FF2B5EF4-FFF2-40B4-BE49-F238E27FC236}">
                <a16:creationId xmlns:a16="http://schemas.microsoft.com/office/drawing/2014/main" id="{2FC9F05A-53CE-EFFC-E28B-FB546E73216D}"/>
              </a:ext>
            </a:extLst>
          </p:cNvPr>
          <p:cNvSpPr txBox="1"/>
          <p:nvPr/>
        </p:nvSpPr>
        <p:spPr>
          <a:xfrm>
            <a:off x="775503" y="1784973"/>
            <a:ext cx="2261420" cy="2093655"/>
          </a:xfrm>
          <a:prstGeom prst="snip2DiagRect">
            <a:avLst/>
          </a:prstGeom>
          <a:noFill/>
          <a:ln>
            <a:solidFill>
              <a:srgbClr val="17336F"/>
            </a:solidFill>
          </a:ln>
        </p:spPr>
        <p:txBody>
          <a:bodyPr wrap="square" rtlCol="0">
            <a:spAutoFit/>
          </a:bodyPr>
          <a:lstStyle/>
          <a:p>
            <a:r>
              <a:rPr lang="en-GB" dirty="0">
                <a:solidFill>
                  <a:srgbClr val="000000"/>
                </a:solidFill>
                <a:highlight>
                  <a:srgbClr val="FFFF00"/>
                </a:highlight>
                <a:latin typeface="Times New Roman" panose="02020603050405020304" pitchFamily="18" charset="0"/>
                <a:ea typeface="Calibri"/>
                <a:cs typeface="Times New Roman" panose="02020603050405020304" pitchFamily="18" charset="0"/>
              </a:rPr>
              <a:t>Reference List</a:t>
            </a:r>
          </a:p>
          <a:p>
            <a:endParaRPr lang="en-GB" sz="1000" dirty="0">
              <a:solidFill>
                <a:srgbClr val="000000"/>
              </a:solidFill>
              <a:latin typeface="Times New Roman" panose="02020603050405020304" pitchFamily="18" charset="0"/>
              <a:cs typeface="Times New Roman" panose="02020603050405020304" pitchFamily="18" charset="0"/>
            </a:endParaRPr>
          </a:p>
          <a:p>
            <a:r>
              <a:rPr lang="en-GB" sz="1600" dirty="0">
                <a:solidFill>
                  <a:srgbClr val="000000"/>
                </a:solidFill>
                <a:latin typeface="Times New Roman" panose="02020603050405020304" pitchFamily="18" charset="0"/>
                <a:cs typeface="Times New Roman" panose="02020603050405020304" pitchFamily="18" charset="0"/>
              </a:rPr>
              <a:t>Provides complete information for all of the in-text citations at the end of the assignment</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B3E9CCB-D0FF-4AB4-1DD2-F4CF4A66EAEF}"/>
              </a:ext>
            </a:extLst>
          </p:cNvPr>
          <p:cNvSpPr txBox="1"/>
          <p:nvPr/>
        </p:nvSpPr>
        <p:spPr>
          <a:xfrm>
            <a:off x="776748" y="4317719"/>
            <a:ext cx="2261420" cy="1499652"/>
          </a:xfrm>
          <a:prstGeom prst="snip2DiagRect">
            <a:avLst>
              <a:gd name="adj1" fmla="val 17553"/>
              <a:gd name="adj2" fmla="val 0"/>
            </a:avLst>
          </a:prstGeom>
          <a:noFill/>
          <a:ln>
            <a:solidFill>
              <a:srgbClr val="17336F"/>
            </a:solidFill>
          </a:ln>
        </p:spPr>
        <p:txBody>
          <a:bodyPr wrap="square" rtlCol="0">
            <a:spAutoFit/>
          </a:bodyPr>
          <a:lstStyle/>
          <a:p>
            <a:r>
              <a:rPr lang="en-GB" dirty="0">
                <a:solidFill>
                  <a:srgbClr val="000000"/>
                </a:solidFill>
                <a:highlight>
                  <a:srgbClr val="FFFF00"/>
                </a:highlight>
                <a:latin typeface="Times New Roman" panose="02020603050405020304" pitchFamily="18" charset="0"/>
                <a:ea typeface="Calibri"/>
                <a:cs typeface="Times New Roman" panose="02020603050405020304" pitchFamily="18" charset="0"/>
              </a:rPr>
              <a:t>Sources</a:t>
            </a:r>
          </a:p>
          <a:p>
            <a:endParaRPr lang="en-GB" sz="900" dirty="0">
              <a:solidFill>
                <a:srgbClr val="000000"/>
              </a:solidFill>
              <a:latin typeface="Times New Roman" panose="02020603050405020304" pitchFamily="18" charset="0"/>
              <a:cs typeface="Times New Roman" panose="02020603050405020304" pitchFamily="18" charset="0"/>
            </a:endParaRPr>
          </a:p>
          <a:p>
            <a:r>
              <a:rPr lang="en-GB" sz="1600" dirty="0">
                <a:solidFill>
                  <a:srgbClr val="000000"/>
                </a:solidFill>
                <a:latin typeface="Times New Roman" panose="02020603050405020304" pitchFamily="18" charset="0"/>
                <a:cs typeface="Times New Roman" panose="02020603050405020304" pitchFamily="18" charset="0"/>
              </a:rPr>
              <a:t>Listed in alphabetical order by lead author’s  surname</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B5317D0-9613-5DDB-8FC9-93D30F235EB0}"/>
              </a:ext>
            </a:extLst>
          </p:cNvPr>
          <p:cNvSpPr txBox="1"/>
          <p:nvPr/>
        </p:nvSpPr>
        <p:spPr>
          <a:xfrm>
            <a:off x="9057028" y="1725263"/>
            <a:ext cx="2511970" cy="3389650"/>
          </a:xfrm>
          <a:prstGeom prst="snip2DiagRect">
            <a:avLst/>
          </a:prstGeom>
          <a:noFill/>
          <a:ln>
            <a:solidFill>
              <a:srgbClr val="17336F"/>
            </a:solidFill>
          </a:ln>
        </p:spPr>
        <p:txBody>
          <a:bodyPr wrap="square" rtlCol="0">
            <a:spAutoFit/>
          </a:bodyPr>
          <a:lstStyle/>
          <a:p>
            <a:r>
              <a:rPr lang="en-GB" dirty="0">
                <a:solidFill>
                  <a:srgbClr val="000000"/>
                </a:solidFill>
                <a:highlight>
                  <a:srgbClr val="FFFF00"/>
                </a:highlight>
                <a:latin typeface="Times New Roman" panose="02020603050405020304" pitchFamily="18" charset="0"/>
                <a:ea typeface="Calibri"/>
                <a:cs typeface="Times New Roman" panose="02020603050405020304" pitchFamily="18" charset="0"/>
              </a:rPr>
              <a:t>Formats</a:t>
            </a:r>
          </a:p>
          <a:p>
            <a:endParaRPr lang="en-GB" sz="1000" dirty="0">
              <a:solidFill>
                <a:srgbClr val="000000"/>
              </a:solidFill>
              <a:latin typeface="Times New Roman" panose="02020603050405020304" pitchFamily="18" charset="0"/>
              <a:cs typeface="Times New Roman" panose="02020603050405020304" pitchFamily="18" charset="0"/>
            </a:endParaRPr>
          </a:p>
          <a:p>
            <a:r>
              <a:rPr lang="en-GB" sz="1600" dirty="0">
                <a:solidFill>
                  <a:srgbClr val="000000"/>
                </a:solidFill>
                <a:latin typeface="Times New Roman" panose="02020603050405020304" pitchFamily="18" charset="0"/>
                <a:cs typeface="Times New Roman" panose="02020603050405020304" pitchFamily="18" charset="0"/>
              </a:rPr>
              <a:t>Different formats (books, journals etc.) require slightly different pieces of information. Consult Cite Them Right Online or a good style guide for information about what to include and in what order.</a:t>
            </a:r>
            <a:endParaRPr 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567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838200" y="7182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Learning Outcomes</a:t>
            </a:r>
            <a:br>
              <a:rPr lang="en-US" dirty="0">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75EA16B1-1FB1-E9F0-1DF4-E5E96395BA78}"/>
              </a:ext>
            </a:extLst>
          </p:cNvPr>
          <p:cNvSpPr txBox="1">
            <a:spLocks/>
          </p:cNvSpPr>
          <p:nvPr/>
        </p:nvSpPr>
        <p:spPr>
          <a:xfrm>
            <a:off x="838200" y="17666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latin typeface="Times New Roman" panose="02020603050405020304" pitchFamily="18" charset="0"/>
                <a:cs typeface="Times New Roman" panose="02020603050405020304" pitchFamily="18" charset="0"/>
              </a:rPr>
              <a:t>By the end of this guide, you should be able to...</a:t>
            </a:r>
          </a:p>
          <a:p>
            <a:pPr>
              <a:spcAft>
                <a:spcPts val="600"/>
              </a:spcAft>
            </a:pPr>
            <a:endParaRPr lang="en-US" dirty="0">
              <a:latin typeface="Times New Roman" panose="02020603050405020304" pitchFamily="18" charset="0"/>
              <a:cs typeface="Times New Roman" panose="02020603050405020304" pitchFamily="18" charset="0"/>
            </a:endParaRPr>
          </a:p>
          <a:p>
            <a:pPr marL="457200" indent="-457200">
              <a:spcAft>
                <a:spcPts val="600"/>
              </a:spcAft>
            </a:pPr>
            <a:r>
              <a:rPr lang="en-US" dirty="0">
                <a:latin typeface="Times New Roman" panose="02020603050405020304" pitchFamily="18" charset="0"/>
                <a:cs typeface="Times New Roman" panose="02020603050405020304" pitchFamily="18" charset="0"/>
              </a:rPr>
              <a:t>Understand the various reasons </a:t>
            </a:r>
            <a:r>
              <a:rPr lang="en-US" b="1" dirty="0">
                <a:latin typeface="Times New Roman" panose="02020603050405020304" pitchFamily="18" charset="0"/>
                <a:cs typeface="Times New Roman" panose="02020603050405020304" pitchFamily="18" charset="0"/>
              </a:rPr>
              <a:t>why we reference</a:t>
            </a:r>
          </a:p>
          <a:p>
            <a:pPr marL="457200" indent="-457200">
              <a:spcAft>
                <a:spcPts val="600"/>
              </a:spcAft>
            </a:pPr>
            <a:r>
              <a:rPr lang="en-GB" dirty="0">
                <a:latin typeface="Times New Roman" panose="02020603050405020304" pitchFamily="18" charset="0"/>
                <a:cs typeface="Times New Roman" panose="02020603050405020304" pitchFamily="18" charset="0"/>
              </a:rPr>
              <a:t>Recognise some of the main differences between </a:t>
            </a:r>
            <a:r>
              <a:rPr lang="en-GB" b="1" dirty="0">
                <a:latin typeface="Times New Roman" panose="02020603050405020304" pitchFamily="18" charset="0"/>
                <a:cs typeface="Times New Roman" panose="02020603050405020304" pitchFamily="18" charset="0"/>
              </a:rPr>
              <a:t>referencing styles</a:t>
            </a:r>
            <a:endParaRPr lang="en-US" b="1" dirty="0">
              <a:latin typeface="Times New Roman" panose="02020603050405020304" pitchFamily="18" charset="0"/>
              <a:cs typeface="Times New Roman" panose="02020603050405020304" pitchFamily="18" charset="0"/>
            </a:endParaRPr>
          </a:p>
          <a:p>
            <a:pPr marL="457200" indent="-457200">
              <a:spcAft>
                <a:spcPts val="600"/>
              </a:spcAft>
            </a:pPr>
            <a:r>
              <a:rPr lang="en-US" dirty="0">
                <a:latin typeface="Times New Roman" panose="02020603050405020304" pitchFamily="18" charset="0"/>
                <a:cs typeface="Times New Roman" panose="02020603050405020304" pitchFamily="18" charset="0"/>
              </a:rPr>
              <a:t>Know where to look for </a:t>
            </a:r>
            <a:r>
              <a:rPr lang="en-US" b="1" dirty="0">
                <a:latin typeface="Times New Roman" panose="02020603050405020304" pitchFamily="18" charset="0"/>
                <a:cs typeface="Times New Roman" panose="02020603050405020304" pitchFamily="18" charset="0"/>
              </a:rPr>
              <a:t>further guidance </a:t>
            </a:r>
            <a:r>
              <a:rPr lang="en-US" dirty="0">
                <a:latin typeface="Times New Roman" panose="02020603050405020304" pitchFamily="18" charset="0"/>
                <a:cs typeface="Times New Roman" panose="02020603050405020304" pitchFamily="18" charset="0"/>
              </a:rPr>
              <a:t>on formatting your references</a:t>
            </a:r>
          </a:p>
          <a:p>
            <a:pPr marL="457200" indent="-457200">
              <a:spcAft>
                <a:spcPts val="600"/>
              </a:spcAft>
            </a:pPr>
            <a:r>
              <a:rPr lang="en-GB" dirty="0">
                <a:latin typeface="Times New Roman" panose="02020603050405020304" pitchFamily="18" charset="0"/>
                <a:cs typeface="Times New Roman" panose="02020603050405020304" pitchFamily="18" charset="0"/>
              </a:rPr>
              <a:t>Decide when it is appropriate to </a:t>
            </a:r>
            <a:r>
              <a:rPr lang="en-GB" b="1" dirty="0">
                <a:latin typeface="Times New Roman" panose="02020603050405020304" pitchFamily="18" charset="0"/>
                <a:cs typeface="Times New Roman" panose="02020603050405020304" pitchFamily="18" charset="0"/>
              </a:rPr>
              <a:t>quote, paraphrase or summarise</a:t>
            </a: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Tree>
    <p:extLst>
      <p:ext uri="{BB962C8B-B14F-4D97-AF65-F5344CB8AC3E}">
        <p14:creationId xmlns:p14="http://schemas.microsoft.com/office/powerpoint/2010/main" val="35005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483456" y="621789"/>
            <a:ext cx="6617577" cy="867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MY" sz="4000" b="1" dirty="0">
                <a:latin typeface="Times New Roman" panose="02020603050405020304" pitchFamily="18" charset="0"/>
                <a:cs typeface="Times New Roman" panose="02020603050405020304" pitchFamily="18" charset="0"/>
              </a:rPr>
              <a:t>Reference Management Tools</a:t>
            </a:r>
            <a:endParaRPr kumimoji="0" lang="en-GB"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88DCDAC4-FFAB-90F8-5764-97A9A0BE818B}"/>
              </a:ext>
            </a:extLst>
          </p:cNvPr>
          <p:cNvSpPr txBox="1"/>
          <p:nvPr/>
        </p:nvSpPr>
        <p:spPr>
          <a:xfrm>
            <a:off x="665811" y="1568707"/>
            <a:ext cx="6435222" cy="440120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Reference Management software program that simplify </a:t>
            </a:r>
            <a:r>
              <a:rPr lang="en-US" sz="2800" dirty="0">
                <a:highlight>
                  <a:srgbClr val="FFFF00"/>
                </a:highlight>
                <a:latin typeface="Times New Roman" panose="02020603050405020304" pitchFamily="18" charset="0"/>
                <a:cs typeface="Times New Roman" panose="02020603050405020304" pitchFamily="18" charset="0"/>
              </a:rPr>
              <a:t>the process of reference management by allowing the user to collect, store, and organize references, insert citations at the appropriate place in the body of the manuscript, and generate a list of the references in an appropriate format of bibliographic styles</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E.g. EndNote, Mendeley, </a:t>
            </a:r>
            <a:r>
              <a:rPr lang="en-US" sz="2800" dirty="0" err="1">
                <a:latin typeface="Times New Roman" panose="02020603050405020304" pitchFamily="18" charset="0"/>
                <a:cs typeface="Times New Roman" panose="02020603050405020304" pitchFamily="18" charset="0"/>
              </a:rPr>
              <a:t>RefME</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462C5BF-38D8-3651-C0EA-0A20AEBAD54B}"/>
              </a:ext>
            </a:extLst>
          </p:cNvPr>
          <p:cNvPicPr>
            <a:picLocks noChangeAspect="1"/>
          </p:cNvPicPr>
          <p:nvPr/>
        </p:nvPicPr>
        <p:blipFill>
          <a:blip r:embed="rId4"/>
          <a:stretch>
            <a:fillRect/>
          </a:stretch>
        </p:blipFill>
        <p:spPr>
          <a:xfrm>
            <a:off x="7234317" y="1909459"/>
            <a:ext cx="4151438" cy="3592983"/>
          </a:xfrm>
          <a:prstGeom prst="rect">
            <a:avLst/>
          </a:prstGeom>
        </p:spPr>
      </p:pic>
      <p:sp>
        <p:nvSpPr>
          <p:cNvPr id="5" name="TextBox 4">
            <a:extLst>
              <a:ext uri="{FF2B5EF4-FFF2-40B4-BE49-F238E27FC236}">
                <a16:creationId xmlns:a16="http://schemas.microsoft.com/office/drawing/2014/main" id="{B435EBA4-BA2F-929C-6331-A1745A529DB8}"/>
              </a:ext>
            </a:extLst>
          </p:cNvPr>
          <p:cNvSpPr txBox="1"/>
          <p:nvPr/>
        </p:nvSpPr>
        <p:spPr>
          <a:xfrm>
            <a:off x="6093994" y="5764510"/>
            <a:ext cx="5236278" cy="369332"/>
          </a:xfrm>
          <a:prstGeom prst="rect">
            <a:avLst/>
          </a:prstGeom>
          <a:noFill/>
        </p:spPr>
        <p:txBody>
          <a:bodyPr wrap="square">
            <a:spAutoFit/>
          </a:bodyPr>
          <a:lstStyle/>
          <a:p>
            <a:pPr algn="r"/>
            <a:r>
              <a:rPr lang="en-MY" dirty="0">
                <a:latin typeface="Times New Roman" panose="02020603050405020304" pitchFamily="18" charset="0"/>
                <a:cs typeface="Times New Roman" panose="02020603050405020304" pitchFamily="18" charset="0"/>
              </a:rPr>
              <a:t>Source: (Saxena &amp; Kaushik, 2021)</a:t>
            </a:r>
          </a:p>
        </p:txBody>
      </p:sp>
    </p:spTree>
    <p:extLst>
      <p:ext uri="{BB962C8B-B14F-4D97-AF65-F5344CB8AC3E}">
        <p14:creationId xmlns:p14="http://schemas.microsoft.com/office/powerpoint/2010/main" val="3026062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1452282" y="1981200"/>
            <a:ext cx="8982635" cy="300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MY" sz="3600" b="1" dirty="0">
                <a:solidFill>
                  <a:prstClr val="black"/>
                </a:solidFill>
                <a:latin typeface="Times New Roman" panose="02020603050405020304" pitchFamily="18" charset="0"/>
                <a:cs typeface="Times New Roman" panose="02020603050405020304" pitchFamily="18" charset="0"/>
              </a:rPr>
              <a:t>Ignoring the need to acknowledge the work of other would result one of the serious academic offence, Plagiarism</a:t>
            </a:r>
            <a:endParaRPr kumimoji="0" lang="en-GB"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Tree>
    <p:extLst>
      <p:ext uri="{BB962C8B-B14F-4D97-AF65-F5344CB8AC3E}">
        <p14:creationId xmlns:p14="http://schemas.microsoft.com/office/powerpoint/2010/main" val="3578751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775941" y="575438"/>
            <a:ext cx="6999416" cy="82020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t>Plagiarism </a:t>
            </a:r>
            <a:endParaRPr kumimoji="0" lang="en-MY" sz="5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680863" y="1487084"/>
            <a:ext cx="776825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don’t acknowledge sources, you may be accused of plagiarism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Plagiarism is the act of using another person's ideas as if they are your own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regardless of whether he is a scientist or a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Examples of Plagiarism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Turning in someone else's work as your own.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Copying large pieces of text from a source without citing that 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Taking passages from multiple sources, piecing them together, and turning in the work as your own.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Copying from a source but changing a few words and phrases to disguise plagiarism.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Paraphrasing from a number of different sources without citing those 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Buying an essay or paper and turning it in as your own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4036B51B-684F-030C-194B-6BD101868E7D}"/>
              </a:ext>
            </a:extLst>
          </p:cNvPr>
          <p:cNvPicPr>
            <a:picLocks noChangeAspect="1"/>
          </p:cNvPicPr>
          <p:nvPr/>
        </p:nvPicPr>
        <p:blipFill>
          <a:blip r:embed="rId4"/>
          <a:stretch>
            <a:fillRect/>
          </a:stretch>
        </p:blipFill>
        <p:spPr>
          <a:xfrm>
            <a:off x="8462402" y="2413263"/>
            <a:ext cx="2893929" cy="299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DDD5169-7825-C954-5B46-21415256C16A}"/>
              </a:ext>
            </a:extLst>
          </p:cNvPr>
          <p:cNvSpPr txBox="1"/>
          <p:nvPr/>
        </p:nvSpPr>
        <p:spPr>
          <a:xfrm>
            <a:off x="5163418" y="5708307"/>
            <a:ext cx="6096000" cy="369332"/>
          </a:xfrm>
          <a:prstGeom prst="rect">
            <a:avLst/>
          </a:prstGeom>
          <a:noFill/>
        </p:spPr>
        <p:txBody>
          <a:bodyPr wrap="square">
            <a:spAutoFit/>
          </a:bodyPr>
          <a:lstStyle/>
          <a:p>
            <a:pPr algn="r"/>
            <a:r>
              <a:rPr lang="en-MY" dirty="0">
                <a:latin typeface="Times New Roman" panose="02020603050405020304" pitchFamily="18" charset="0"/>
                <a:cs typeface="Times New Roman" panose="02020603050405020304" pitchFamily="18" charset="0"/>
              </a:rPr>
              <a:t>Source: (Hua-ying, 2008)</a:t>
            </a:r>
          </a:p>
        </p:txBody>
      </p:sp>
    </p:spTree>
    <p:extLst>
      <p:ext uri="{BB962C8B-B14F-4D97-AF65-F5344CB8AC3E}">
        <p14:creationId xmlns:p14="http://schemas.microsoft.com/office/powerpoint/2010/main" val="284453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4" name="Rectangle 3">
            <a:extLst>
              <a:ext uri="{FF2B5EF4-FFF2-40B4-BE49-F238E27FC236}">
                <a16:creationId xmlns:a16="http://schemas.microsoft.com/office/drawing/2014/main" id="{C5A96B7D-46AC-48E4-819F-25C82D074999}"/>
              </a:ext>
            </a:extLst>
          </p:cNvPr>
          <p:cNvSpPr/>
          <p:nvPr/>
        </p:nvSpPr>
        <p:spPr>
          <a:xfrm>
            <a:off x="616739" y="1711891"/>
            <a:ext cx="10279021" cy="4524315"/>
          </a:xfrm>
          <a:prstGeom prst="rect">
            <a:avLst/>
          </a:prstGeom>
        </p:spPr>
        <p:txBody>
          <a:bodyPr wrap="square">
            <a:spAutoFit/>
          </a:bodyPr>
          <a:lstStyle/>
          <a:p>
            <a:r>
              <a:rPr lang="en-US" sz="3200" dirty="0">
                <a:latin typeface="Times" panose="02020603050405020304" pitchFamily="18" charset="0"/>
                <a:cs typeface="Times" panose="02020603050405020304" pitchFamily="18" charset="0"/>
              </a:rPr>
              <a:t>It does not matter if the person whose work you have cited is alive or dead.  If it is not your own idea, you must cite your source!</a:t>
            </a:r>
          </a:p>
          <a:p>
            <a:endParaRPr lang="en-US" sz="3200" dirty="0">
              <a:latin typeface="Times" panose="02020603050405020304" pitchFamily="18" charset="0"/>
              <a:cs typeface="Times" panose="02020603050405020304" pitchFamily="18" charset="0"/>
            </a:endParaRPr>
          </a:p>
          <a:p>
            <a:r>
              <a:rPr lang="en-US" sz="3200" dirty="0">
                <a:latin typeface="Times" panose="02020603050405020304" pitchFamily="18" charset="0"/>
                <a:cs typeface="Times" panose="02020603050405020304" pitchFamily="18" charset="0"/>
              </a:rPr>
              <a:t>If you translate or paraphrase something, you must still give a citation.  </a:t>
            </a:r>
          </a:p>
          <a:p>
            <a:endParaRPr lang="en-US" sz="3200" dirty="0">
              <a:latin typeface="Times" panose="02020603050405020304" pitchFamily="18" charset="0"/>
              <a:cs typeface="Times" panose="02020603050405020304" pitchFamily="18" charset="0"/>
            </a:endParaRPr>
          </a:p>
          <a:p>
            <a:r>
              <a:rPr lang="en-US" sz="3200" dirty="0">
                <a:latin typeface="Times" panose="02020603050405020304" pitchFamily="18" charset="0"/>
                <a:cs typeface="Times" panose="02020603050405020304" pitchFamily="18" charset="0"/>
              </a:rPr>
              <a:t>If you use a picture from the Internet, you must cite the source.</a:t>
            </a:r>
          </a:p>
        </p:txBody>
      </p:sp>
    </p:spTree>
    <p:extLst>
      <p:ext uri="{BB962C8B-B14F-4D97-AF65-F5344CB8AC3E}">
        <p14:creationId xmlns:p14="http://schemas.microsoft.com/office/powerpoint/2010/main" val="82371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32618" y="633442"/>
            <a:ext cx="1428372" cy="1334021"/>
          </a:xfrm>
          <a:prstGeom prst="rect">
            <a:avLst/>
          </a:prstGeom>
          <a:ln>
            <a:noFill/>
          </a:ln>
          <a:effectLst>
            <a:softEdge rad="112500"/>
          </a:effectLst>
        </p:spPr>
      </p:pic>
      <p:sp>
        <p:nvSpPr>
          <p:cNvPr id="2" name="Rectangle 1">
            <a:extLst>
              <a:ext uri="{FF2B5EF4-FFF2-40B4-BE49-F238E27FC236}">
                <a16:creationId xmlns:a16="http://schemas.microsoft.com/office/drawing/2014/main" id="{31CBDE53-D569-4C67-BD25-D8C2CD8B5590}"/>
              </a:ext>
            </a:extLst>
          </p:cNvPr>
          <p:cNvSpPr/>
          <p:nvPr/>
        </p:nvSpPr>
        <p:spPr>
          <a:xfrm>
            <a:off x="735435" y="1218587"/>
            <a:ext cx="6075268" cy="3539430"/>
          </a:xfrm>
          <a:prstGeom prst="rect">
            <a:avLst/>
          </a:prstGeom>
        </p:spPr>
        <p:txBody>
          <a:bodyPr wrap="square">
            <a:spAutoFit/>
          </a:bodyPr>
          <a:lstStyle/>
          <a:p>
            <a:r>
              <a:rPr lang="en-US" sz="3200" dirty="0">
                <a:latin typeface="Times" panose="02020603050405020304" pitchFamily="18" charset="0"/>
                <a:cs typeface="Times" panose="02020603050405020304" pitchFamily="18" charset="0"/>
              </a:rPr>
              <a:t>You may have been told that if you put something into your own words, you need not cite.  This is incorrect.  The material is still someone else’s idea and requires acknowledgement.  </a:t>
            </a:r>
          </a:p>
          <a:p>
            <a:endParaRPr lang="en-US" sz="3200" dirty="0">
              <a:latin typeface="Times" panose="02020603050405020304" pitchFamily="18" charset="0"/>
              <a:cs typeface="Times" panose="02020603050405020304" pitchFamily="18" charset="0"/>
            </a:endParaRPr>
          </a:p>
        </p:txBody>
      </p:sp>
      <p:sp>
        <p:nvSpPr>
          <p:cNvPr id="13" name="Text Box 3">
            <a:extLst>
              <a:ext uri="{FF2B5EF4-FFF2-40B4-BE49-F238E27FC236}">
                <a16:creationId xmlns:a16="http://schemas.microsoft.com/office/drawing/2014/main" id="{D0998CFD-0BDB-47C7-BE92-AD25305549F6}"/>
              </a:ext>
            </a:extLst>
          </p:cNvPr>
          <p:cNvSpPr txBox="1">
            <a:spLocks noChangeArrowheads="1"/>
          </p:cNvSpPr>
          <p:nvPr/>
        </p:nvSpPr>
        <p:spPr bwMode="auto">
          <a:xfrm>
            <a:off x="453189" y="4874025"/>
            <a:ext cx="65235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fontAlgn="base">
              <a:spcBef>
                <a:spcPct val="50000"/>
              </a:spcBef>
              <a:spcAft>
                <a:spcPct val="0"/>
              </a:spcAft>
              <a:defRPr/>
            </a:pPr>
            <a:r>
              <a:rPr lang="en-US" sz="4000" b="1" dirty="0">
                <a:solidFill>
                  <a:srgbClr val="000000"/>
                </a:solidFill>
                <a:latin typeface="Times" panose="02020603050405020304" pitchFamily="18" charset="0"/>
                <a:ea typeface="ＭＳ Ｐゴシック" charset="0"/>
                <a:cs typeface="Times" panose="02020603050405020304" pitchFamily="18" charset="0"/>
              </a:rPr>
              <a:t>Paraphrasing requires a citation.</a:t>
            </a:r>
          </a:p>
        </p:txBody>
      </p:sp>
      <p:pic>
        <p:nvPicPr>
          <p:cNvPr id="17" name="Picture 7" descr="pe03635_">
            <a:extLst>
              <a:ext uri="{FF2B5EF4-FFF2-40B4-BE49-F238E27FC236}">
                <a16:creationId xmlns:a16="http://schemas.microsoft.com/office/drawing/2014/main" id="{799C4AB0-521E-4944-B33C-EBD596109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3064" y="4522489"/>
            <a:ext cx="14668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pe02604_">
            <a:extLst>
              <a:ext uri="{FF2B5EF4-FFF2-40B4-BE49-F238E27FC236}">
                <a16:creationId xmlns:a16="http://schemas.microsoft.com/office/drawing/2014/main" id="{E481F421-B6AA-4C06-9C95-E0D1EB064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709" y="4805025"/>
            <a:ext cx="17478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621FCEC-0F16-4985-A3F4-04AB6A073160}"/>
              </a:ext>
            </a:extLst>
          </p:cNvPr>
          <p:cNvPicPr>
            <a:picLocks noChangeAspect="1"/>
          </p:cNvPicPr>
          <p:nvPr/>
        </p:nvPicPr>
        <p:blipFill>
          <a:blip r:embed="rId6"/>
          <a:stretch>
            <a:fillRect/>
          </a:stretch>
        </p:blipFill>
        <p:spPr>
          <a:xfrm>
            <a:off x="9241383" y="2132056"/>
            <a:ext cx="2895851" cy="2591025"/>
          </a:xfrm>
          <a:prstGeom prst="rect">
            <a:avLst/>
          </a:prstGeom>
        </p:spPr>
      </p:pic>
      <p:pic>
        <p:nvPicPr>
          <p:cNvPr id="5" name="Picture 4">
            <a:extLst>
              <a:ext uri="{FF2B5EF4-FFF2-40B4-BE49-F238E27FC236}">
                <a16:creationId xmlns:a16="http://schemas.microsoft.com/office/drawing/2014/main" id="{13ADFE3D-0FAD-4F12-8759-4DAD7C3B70F5}"/>
              </a:ext>
            </a:extLst>
          </p:cNvPr>
          <p:cNvPicPr>
            <a:picLocks noChangeAspect="1"/>
          </p:cNvPicPr>
          <p:nvPr/>
        </p:nvPicPr>
        <p:blipFill>
          <a:blip r:embed="rId7"/>
          <a:stretch>
            <a:fillRect/>
          </a:stretch>
        </p:blipFill>
        <p:spPr>
          <a:xfrm>
            <a:off x="6593519" y="2321283"/>
            <a:ext cx="2560542" cy="2511770"/>
          </a:xfrm>
          <a:prstGeom prst="rect">
            <a:avLst/>
          </a:prstGeom>
        </p:spPr>
      </p:pic>
    </p:spTree>
    <p:extLst>
      <p:ext uri="{BB962C8B-B14F-4D97-AF65-F5344CB8AC3E}">
        <p14:creationId xmlns:p14="http://schemas.microsoft.com/office/powerpoint/2010/main" val="1019465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787818" y="850539"/>
            <a:ext cx="6999416" cy="8202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Plagiarism </a:t>
            </a:r>
            <a:endParaRPr kumimoji="0" lang="en-MY" sz="6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15" name="Rectangle 3">
            <a:extLst>
              <a:ext uri="{FF2B5EF4-FFF2-40B4-BE49-F238E27FC236}">
                <a16:creationId xmlns:a16="http://schemas.microsoft.com/office/drawing/2014/main" id="{030B76B4-2BD1-47F8-AD02-317C894B7E90}"/>
              </a:ext>
            </a:extLst>
          </p:cNvPr>
          <p:cNvSpPr txBox="1">
            <a:spLocks noChangeArrowheads="1"/>
          </p:cNvSpPr>
          <p:nvPr/>
        </p:nvSpPr>
        <p:spPr>
          <a:xfrm>
            <a:off x="702590" y="2152069"/>
            <a:ext cx="4874451" cy="3810000"/>
          </a:xfrm>
          <a:prstGeom prst="rect">
            <a:avLst/>
          </a:prstGeom>
        </p:spPr>
        <p:txBody>
          <a:bodyPr vert="horz" lIns="91440" tIns="45720" rIns="91440" bIns="45720" rtlCol="0">
            <a:normAutofit/>
          </a:bodyPr>
          <a:lstStyle>
            <a:lvl1pPr marL="0" indent="0" algn="ctr" defTabSz="914363"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181" indent="0" algn="ctr" defTabSz="914363"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363" indent="0" algn="ctr" defTabSz="914363"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545" indent="0" algn="ctr" defTabSz="914363"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727" indent="0" algn="ctr" defTabSz="914363"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5908" indent="0" algn="ctr" defTabSz="914363"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090" indent="0" algn="ctr" defTabSz="914363"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272" indent="0" algn="ctr" defTabSz="914363"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454" indent="0" algn="ctr" defTabSz="914363"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nSpc>
                <a:spcPct val="90000"/>
              </a:lnSpc>
            </a:pPr>
            <a:r>
              <a:rPr lang="en-US" altLang="en-US" sz="2800" b="1" dirty="0">
                <a:latin typeface="Times" panose="02020603050405020304" pitchFamily="18" charset="0"/>
                <a:cs typeface="Times" panose="02020603050405020304" pitchFamily="18" charset="0"/>
              </a:rPr>
              <a:t>Intentional</a:t>
            </a:r>
            <a:endParaRPr lang="en-US" altLang="en-US" sz="2800" dirty="0">
              <a:latin typeface="Times" panose="02020603050405020304" pitchFamily="18" charset="0"/>
              <a:cs typeface="Times" panose="02020603050405020304" pitchFamily="18" charset="0"/>
            </a:endParaRPr>
          </a:p>
          <a:p>
            <a:pPr marL="914381" lvl="1" indent="-457200" algn="l">
              <a:lnSpc>
                <a:spcPct val="90000"/>
              </a:lnSpc>
              <a:buFont typeface="+mj-lt"/>
              <a:buAutoNum type="arabicPeriod"/>
            </a:pPr>
            <a:r>
              <a:rPr lang="en-US" altLang="en-US" sz="2400" dirty="0">
                <a:latin typeface="Times" panose="02020603050405020304" pitchFamily="18" charset="0"/>
                <a:cs typeface="Times" panose="02020603050405020304" pitchFamily="18" charset="0"/>
              </a:rPr>
              <a:t>Copying a friend’s work</a:t>
            </a:r>
          </a:p>
          <a:p>
            <a:pPr marL="914381" lvl="1" indent="-457200" algn="l">
              <a:lnSpc>
                <a:spcPct val="90000"/>
              </a:lnSpc>
              <a:buFont typeface="+mj-lt"/>
              <a:buAutoNum type="arabicPeriod"/>
            </a:pPr>
            <a:r>
              <a:rPr lang="en-US" altLang="en-US" sz="2400" dirty="0">
                <a:latin typeface="Times" panose="02020603050405020304" pitchFamily="18" charset="0"/>
                <a:cs typeface="Times" panose="02020603050405020304" pitchFamily="18" charset="0"/>
              </a:rPr>
              <a:t>Buying or borrowing papers	</a:t>
            </a:r>
          </a:p>
          <a:p>
            <a:pPr marL="914381" lvl="1" indent="-457200" algn="l">
              <a:lnSpc>
                <a:spcPct val="90000"/>
              </a:lnSpc>
              <a:buFont typeface="+mj-lt"/>
              <a:buAutoNum type="arabicPeriod"/>
            </a:pPr>
            <a:r>
              <a:rPr lang="en-US" altLang="en-US" sz="2400" dirty="0">
                <a:latin typeface="Times" panose="02020603050405020304" pitchFamily="18" charset="0"/>
                <a:cs typeface="Times" panose="02020603050405020304" pitchFamily="18" charset="0"/>
              </a:rPr>
              <a:t>Cutting and pasting blocks of text from electronic sources without documenting</a:t>
            </a:r>
          </a:p>
          <a:p>
            <a:pPr marL="914381" lvl="1" indent="-457200" algn="l">
              <a:lnSpc>
                <a:spcPct val="90000"/>
              </a:lnSpc>
              <a:buFont typeface="+mj-lt"/>
              <a:buAutoNum type="arabicPeriod"/>
            </a:pPr>
            <a:r>
              <a:rPr lang="en-US" altLang="en-US" sz="2400" dirty="0">
                <a:latin typeface="Times" panose="02020603050405020304" pitchFamily="18" charset="0"/>
                <a:cs typeface="Times" panose="02020603050405020304" pitchFamily="18" charset="0"/>
              </a:rPr>
              <a:t>Media “borrowing” without documentation</a:t>
            </a:r>
          </a:p>
          <a:p>
            <a:pPr lvl="1">
              <a:lnSpc>
                <a:spcPct val="90000"/>
              </a:lnSpc>
            </a:pPr>
            <a:endParaRPr lang="en-US" altLang="en-US" sz="2400" dirty="0">
              <a:latin typeface="Times" panose="02020603050405020304" pitchFamily="18" charset="0"/>
              <a:cs typeface="Times" panose="02020603050405020304" pitchFamily="18" charset="0"/>
            </a:endParaRPr>
          </a:p>
          <a:p>
            <a:pPr>
              <a:lnSpc>
                <a:spcPct val="90000"/>
              </a:lnSpc>
            </a:pPr>
            <a:endParaRPr lang="en-US" altLang="en-US" sz="2800" dirty="0">
              <a:latin typeface="Times" panose="02020603050405020304" pitchFamily="18" charset="0"/>
              <a:cs typeface="Times" panose="02020603050405020304" pitchFamily="18" charset="0"/>
            </a:endParaRPr>
          </a:p>
          <a:p>
            <a:pPr lvl="1">
              <a:lnSpc>
                <a:spcPct val="90000"/>
              </a:lnSpc>
              <a:buFont typeface="Times" panose="02020603050405020304" pitchFamily="18" charset="0"/>
              <a:buNone/>
            </a:pPr>
            <a:endParaRPr lang="en-US" altLang="en-US" sz="2400" dirty="0">
              <a:latin typeface="Times" panose="02020603050405020304" pitchFamily="18" charset="0"/>
              <a:cs typeface="Times" panose="02020603050405020304" pitchFamily="18" charset="0"/>
            </a:endParaRPr>
          </a:p>
        </p:txBody>
      </p:sp>
      <p:sp>
        <p:nvSpPr>
          <p:cNvPr id="16" name="Rectangle 4">
            <a:extLst>
              <a:ext uri="{FF2B5EF4-FFF2-40B4-BE49-F238E27FC236}">
                <a16:creationId xmlns:a16="http://schemas.microsoft.com/office/drawing/2014/main" id="{FC14E18E-C41A-4C6B-8636-4545F0C8FB39}"/>
              </a:ext>
            </a:extLst>
          </p:cNvPr>
          <p:cNvSpPr txBox="1">
            <a:spLocks noChangeArrowheads="1"/>
          </p:cNvSpPr>
          <p:nvPr/>
        </p:nvSpPr>
        <p:spPr>
          <a:xfrm>
            <a:off x="6420718" y="2124397"/>
            <a:ext cx="4874451" cy="3962400"/>
          </a:xfrm>
          <a:prstGeom prst="rect">
            <a:avLst/>
          </a:prstGeom>
        </p:spPr>
        <p:txBody>
          <a:bodyPr/>
          <a:lst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altLang="en-US" sz="2800" b="1" dirty="0">
                <a:latin typeface="Times New Roman" panose="02020603050405020304" pitchFamily="18" charset="0"/>
                <a:cs typeface="Times New Roman" panose="02020603050405020304" pitchFamily="18" charset="0"/>
              </a:rPr>
              <a:t>Unintentional</a:t>
            </a:r>
          </a:p>
          <a:p>
            <a:pPr marL="731508" lvl="1" indent="-457200">
              <a:buFont typeface="+mj-lt"/>
              <a:buAutoNum type="arabicPeriod"/>
            </a:pPr>
            <a:r>
              <a:rPr lang="en-US" altLang="en-US" sz="2400" dirty="0">
                <a:latin typeface="Times New Roman" panose="02020603050405020304" pitchFamily="18" charset="0"/>
                <a:cs typeface="Times New Roman" panose="02020603050405020304" pitchFamily="18" charset="0"/>
              </a:rPr>
              <a:t>Careless paraphrasing</a:t>
            </a:r>
          </a:p>
          <a:p>
            <a:pPr marL="731508" lvl="1" indent="-457200">
              <a:buFont typeface="+mj-lt"/>
              <a:buAutoNum type="arabicPeriod"/>
            </a:pPr>
            <a:r>
              <a:rPr lang="en-US" altLang="en-US" sz="2400" dirty="0">
                <a:latin typeface="Times New Roman" panose="02020603050405020304" pitchFamily="18" charset="0"/>
                <a:cs typeface="Times New Roman" panose="02020603050405020304" pitchFamily="18" charset="0"/>
              </a:rPr>
              <a:t>Poor documentation</a:t>
            </a:r>
          </a:p>
          <a:p>
            <a:pPr marL="731508" lvl="1" indent="-457200">
              <a:buFont typeface="+mj-lt"/>
              <a:buAutoNum type="arabicPeriod"/>
            </a:pPr>
            <a:r>
              <a:rPr lang="en-US" altLang="en-US" sz="2400" dirty="0">
                <a:latin typeface="Times New Roman" panose="02020603050405020304" pitchFamily="18" charset="0"/>
                <a:cs typeface="Times New Roman" panose="02020603050405020304" pitchFamily="18" charset="0"/>
              </a:rPr>
              <a:t>Failure to use your own “voice”</a:t>
            </a:r>
            <a:endParaRPr lang="en-US" altLang="en-US"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55B51F-BFD8-42F9-9B55-89FA656B6F11}"/>
              </a:ext>
            </a:extLst>
          </p:cNvPr>
          <p:cNvPicPr>
            <a:picLocks noChangeAspect="1"/>
          </p:cNvPicPr>
          <p:nvPr/>
        </p:nvPicPr>
        <p:blipFill>
          <a:blip r:embed="rId4"/>
          <a:stretch>
            <a:fillRect/>
          </a:stretch>
        </p:blipFill>
        <p:spPr>
          <a:xfrm>
            <a:off x="5435666" y="4535775"/>
            <a:ext cx="2863516" cy="1501001"/>
          </a:xfrm>
          <a:prstGeom prst="rect">
            <a:avLst/>
          </a:prstGeom>
        </p:spPr>
      </p:pic>
      <p:pic>
        <p:nvPicPr>
          <p:cNvPr id="7" name="Picture 6">
            <a:extLst>
              <a:ext uri="{FF2B5EF4-FFF2-40B4-BE49-F238E27FC236}">
                <a16:creationId xmlns:a16="http://schemas.microsoft.com/office/drawing/2014/main" id="{B846CF28-F2F4-46F3-9B44-C9C1EA15CB9B}"/>
              </a:ext>
            </a:extLst>
          </p:cNvPr>
          <p:cNvPicPr>
            <a:picLocks noChangeAspect="1"/>
          </p:cNvPicPr>
          <p:nvPr/>
        </p:nvPicPr>
        <p:blipFill>
          <a:blip r:embed="rId5"/>
          <a:stretch>
            <a:fillRect/>
          </a:stretch>
        </p:blipFill>
        <p:spPr>
          <a:xfrm>
            <a:off x="8602102" y="4485324"/>
            <a:ext cx="2863516" cy="1610526"/>
          </a:xfrm>
          <a:prstGeom prst="rect">
            <a:avLst/>
          </a:prstGeom>
        </p:spPr>
      </p:pic>
    </p:spTree>
    <p:extLst>
      <p:ext uri="{BB962C8B-B14F-4D97-AF65-F5344CB8AC3E}">
        <p14:creationId xmlns:p14="http://schemas.microsoft.com/office/powerpoint/2010/main" val="2748100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p:cTn id="22"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 calcmode="lin" valueType="num">
                                      <p:cBhvr>
                                        <p:cTn id="30"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1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 calcmode="lin" valueType="num">
                                      <p:cBhvr>
                                        <p:cTn id="38"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5">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5">
                                            <p:txEl>
                                              <p:pRg st="4" end="4"/>
                                            </p:txEl>
                                          </p:spTgt>
                                        </p:tgtEl>
                                        <p:attrNameLst>
                                          <p:attrName>style.visibility</p:attrName>
                                        </p:attrNameLst>
                                      </p:cBhvr>
                                      <p:to>
                                        <p:strVal val="visible"/>
                                      </p:to>
                                    </p:set>
                                    <p:anim calcmode="lin" valueType="num">
                                      <p:cBhvr>
                                        <p:cTn id="46" dur="10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15">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15">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1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 calcmode="lin" valueType="num">
                                      <p:cBhvr>
                                        <p:cTn id="54"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1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 calcmode="lin" valueType="num">
                                      <p:cBhvr>
                                        <p:cTn id="62"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63"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64"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65" dur="1000"/>
                                        <p:tgtEl>
                                          <p:spTgt spid="1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6">
                                            <p:txEl>
                                              <p:pRg st="3" end="3"/>
                                            </p:txEl>
                                          </p:spTgt>
                                        </p:tgtEl>
                                        <p:attrNameLst>
                                          <p:attrName>style.visibility</p:attrName>
                                        </p:attrNameLst>
                                      </p:cBhvr>
                                      <p:to>
                                        <p:strVal val="visible"/>
                                      </p:to>
                                    </p:set>
                                    <p:anim calcmode="lin" valueType="num">
                                      <p:cBhvr>
                                        <p:cTn id="70"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787818" y="850539"/>
            <a:ext cx="6999416" cy="8202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Why did you copy?</a:t>
            </a:r>
            <a:endParaRPr kumimoji="0" lang="en-MY" sz="6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pic>
        <p:nvPicPr>
          <p:cNvPr id="2" name="Picture 1">
            <a:extLst>
              <a:ext uri="{FF2B5EF4-FFF2-40B4-BE49-F238E27FC236}">
                <a16:creationId xmlns:a16="http://schemas.microsoft.com/office/drawing/2014/main" id="{E26C049C-10C6-4C1F-90A5-34810060A035}"/>
              </a:ext>
            </a:extLst>
          </p:cNvPr>
          <p:cNvPicPr>
            <a:picLocks noChangeAspect="1"/>
          </p:cNvPicPr>
          <p:nvPr/>
        </p:nvPicPr>
        <p:blipFill>
          <a:blip r:embed="rId4"/>
          <a:stretch>
            <a:fillRect/>
          </a:stretch>
        </p:blipFill>
        <p:spPr>
          <a:xfrm>
            <a:off x="616738" y="1835337"/>
            <a:ext cx="10404187" cy="4411250"/>
          </a:xfrm>
          <a:prstGeom prst="rect">
            <a:avLst/>
          </a:prstGeom>
        </p:spPr>
      </p:pic>
    </p:spTree>
    <p:extLst>
      <p:ext uri="{BB962C8B-B14F-4D97-AF65-F5344CB8AC3E}">
        <p14:creationId xmlns:p14="http://schemas.microsoft.com/office/powerpoint/2010/main" val="4207223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11" name="Rectangle 2">
            <a:extLst>
              <a:ext uri="{FF2B5EF4-FFF2-40B4-BE49-F238E27FC236}">
                <a16:creationId xmlns:a16="http://schemas.microsoft.com/office/drawing/2014/main" id="{184375BA-751B-446A-AB7D-8EEE3B5BEE81}"/>
              </a:ext>
            </a:extLst>
          </p:cNvPr>
          <p:cNvSpPr txBox="1">
            <a:spLocks noChangeArrowheads="1"/>
          </p:cNvSpPr>
          <p:nvPr/>
        </p:nvSpPr>
        <p:spPr bwMode="auto">
          <a:xfrm>
            <a:off x="762000" y="457196"/>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charset="0"/>
                <a:ea typeface="ＭＳ Ｐゴシック" charset="0"/>
              </a:defRPr>
            </a:lvl2pPr>
            <a:lvl3pPr algn="l" rtl="0" eaLnBrk="0" fontAlgn="base" hangingPunct="0">
              <a:spcBef>
                <a:spcPct val="0"/>
              </a:spcBef>
              <a:spcAft>
                <a:spcPct val="0"/>
              </a:spcAft>
              <a:defRPr sz="3300">
                <a:solidFill>
                  <a:schemeClr val="tx2"/>
                </a:solidFill>
                <a:latin typeface="Arial Black" charset="0"/>
                <a:ea typeface="ＭＳ Ｐゴシック" charset="0"/>
              </a:defRPr>
            </a:lvl3pPr>
            <a:lvl4pPr algn="l" rtl="0" eaLnBrk="0" fontAlgn="base" hangingPunct="0">
              <a:spcBef>
                <a:spcPct val="0"/>
              </a:spcBef>
              <a:spcAft>
                <a:spcPct val="0"/>
              </a:spcAft>
              <a:defRPr sz="3300">
                <a:solidFill>
                  <a:schemeClr val="tx2"/>
                </a:solidFill>
                <a:latin typeface="Arial Black" charset="0"/>
                <a:ea typeface="ＭＳ Ｐゴシック" charset="0"/>
              </a:defRPr>
            </a:lvl4pPr>
            <a:lvl5pPr algn="l" rtl="0" eaLnBrk="0" fontAlgn="base" hangingPunct="0">
              <a:spcBef>
                <a:spcPct val="0"/>
              </a:spcBef>
              <a:spcAft>
                <a:spcPct val="0"/>
              </a:spcAft>
              <a:defRPr sz="3300">
                <a:solidFill>
                  <a:schemeClr val="tx2"/>
                </a:solidFill>
                <a:latin typeface="Arial Black" charset="0"/>
                <a:ea typeface="ＭＳ Ｐゴシック" charset="0"/>
              </a:defRPr>
            </a:lvl5pPr>
            <a:lvl6pPr marL="457200" algn="l" rtl="0" fontAlgn="base">
              <a:spcBef>
                <a:spcPct val="0"/>
              </a:spcBef>
              <a:spcAft>
                <a:spcPct val="0"/>
              </a:spcAft>
              <a:defRPr sz="3300">
                <a:solidFill>
                  <a:schemeClr val="tx2"/>
                </a:solidFill>
                <a:latin typeface="Arial Black" charset="0"/>
                <a:ea typeface="ＭＳ Ｐゴシック" charset="0"/>
              </a:defRPr>
            </a:lvl6pPr>
            <a:lvl7pPr marL="914400" algn="l" rtl="0" fontAlgn="base">
              <a:spcBef>
                <a:spcPct val="0"/>
              </a:spcBef>
              <a:spcAft>
                <a:spcPct val="0"/>
              </a:spcAft>
              <a:defRPr sz="3300">
                <a:solidFill>
                  <a:schemeClr val="tx2"/>
                </a:solidFill>
                <a:latin typeface="Arial Black" charset="0"/>
                <a:ea typeface="ＭＳ Ｐゴシック" charset="0"/>
              </a:defRPr>
            </a:lvl7pPr>
            <a:lvl8pPr marL="1371600" algn="l" rtl="0" fontAlgn="base">
              <a:spcBef>
                <a:spcPct val="0"/>
              </a:spcBef>
              <a:spcAft>
                <a:spcPct val="0"/>
              </a:spcAft>
              <a:defRPr sz="3300">
                <a:solidFill>
                  <a:schemeClr val="tx2"/>
                </a:solidFill>
                <a:latin typeface="Arial Black" charset="0"/>
                <a:ea typeface="ＭＳ Ｐゴシック" charset="0"/>
              </a:defRPr>
            </a:lvl8pPr>
            <a:lvl9pPr marL="1828800" algn="l" rtl="0" fontAlgn="base">
              <a:spcBef>
                <a:spcPct val="0"/>
              </a:spcBef>
              <a:spcAft>
                <a:spcPct val="0"/>
              </a:spcAft>
              <a:defRPr sz="3300">
                <a:solidFill>
                  <a:schemeClr val="tx2"/>
                </a:solidFill>
                <a:latin typeface="Arial Black"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tx1"/>
                </a:solidFill>
                <a:effectLst/>
                <a:uLnTx/>
                <a:uFillTx/>
                <a:latin typeface="Times" panose="02020603050405020304" pitchFamily="18" charset="0"/>
                <a:ea typeface="ＭＳ Ｐゴシック"/>
                <a:cs typeface="Times" panose="02020603050405020304" pitchFamily="18" charset="0"/>
              </a:rPr>
              <a:t>Is this important?</a:t>
            </a:r>
          </a:p>
        </p:txBody>
      </p:sp>
      <p:sp>
        <p:nvSpPr>
          <p:cNvPr id="13" name="Rectangle 3">
            <a:extLst>
              <a:ext uri="{FF2B5EF4-FFF2-40B4-BE49-F238E27FC236}">
                <a16:creationId xmlns:a16="http://schemas.microsoft.com/office/drawing/2014/main" id="{3C99AD72-2FCF-4B50-9439-19BCCC8FD8B4}"/>
              </a:ext>
            </a:extLst>
          </p:cNvPr>
          <p:cNvSpPr txBox="1">
            <a:spLocks noChangeArrowheads="1"/>
          </p:cNvSpPr>
          <p:nvPr/>
        </p:nvSpPr>
        <p:spPr bwMode="auto">
          <a:xfrm>
            <a:off x="762000" y="1905000"/>
            <a:ext cx="1057351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ea typeface="+mn-ea"/>
              </a:defRPr>
            </a:lvl9pPr>
          </a:lstStyle>
          <a:p>
            <a:pPr marL="342900" marR="0" lvl="0" indent="-342900" algn="l" defTabSz="914400" rtl="0" eaLnBrk="1" fontAlgn="base" latinLnBrk="0" hangingPunct="1">
              <a:lnSpc>
                <a:spcPct val="90000"/>
              </a:lnSpc>
              <a:spcBef>
                <a:spcPct val="20000"/>
              </a:spcBef>
              <a:spcAft>
                <a:spcPct val="0"/>
              </a:spcAft>
              <a:buClr>
                <a:srgbClr val="CCCC99"/>
              </a:buClr>
              <a:buSzPct val="70000"/>
              <a:buFont typeface="Wingdings" charset="0"/>
              <a:buChar char="l"/>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What if:</a:t>
            </a:r>
          </a:p>
          <a:p>
            <a:pPr marL="742950" marR="0" lvl="1" indent="-285750" algn="l" defTabSz="914400" rtl="0" eaLnBrk="1" fontAlgn="base" latinLnBrk="0" hangingPunct="1">
              <a:lnSpc>
                <a:spcPct val="90000"/>
              </a:lnSpc>
              <a:spcBef>
                <a:spcPct val="20000"/>
              </a:spcBef>
              <a:spcAft>
                <a:spcPct val="0"/>
              </a:spcAft>
              <a:buClr>
                <a:srgbClr val="97CDCC"/>
              </a:buClr>
              <a:buSzPct val="150000"/>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Your architect cheated his way through math class. Will your new home be safe?</a:t>
            </a:r>
          </a:p>
          <a:p>
            <a:pPr marL="742950" marR="0" lvl="1" indent="-285750" algn="l" defTabSz="914400" rtl="0" eaLnBrk="1" fontAlgn="base" latinLnBrk="0" hangingPunct="1">
              <a:lnSpc>
                <a:spcPct val="90000"/>
              </a:lnSpc>
              <a:spcBef>
                <a:spcPct val="20000"/>
              </a:spcBef>
              <a:spcAft>
                <a:spcPct val="0"/>
              </a:spcAft>
              <a:buClr>
                <a:srgbClr val="97CDCC"/>
              </a:buClr>
              <a:buSzPct val="150000"/>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Your lawyer paid for a copy of the bar exam to study. Will the contract she wrote for you stand up in court?</a:t>
            </a:r>
          </a:p>
          <a:p>
            <a:pPr marL="742950" marR="0" lvl="1" indent="-285750" algn="l" defTabSz="914400" rtl="0" eaLnBrk="1" fontAlgn="base" latinLnBrk="0" hangingPunct="1">
              <a:lnSpc>
                <a:spcPct val="90000"/>
              </a:lnSpc>
              <a:spcBef>
                <a:spcPct val="20000"/>
              </a:spcBef>
              <a:spcAft>
                <a:spcPct val="0"/>
              </a:spcAft>
              <a:buClr>
                <a:srgbClr val="97CDCC"/>
              </a:buClr>
              <a:buSzPct val="150000"/>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accountant who does your taxes hired someone to write his papers and paid a stand-in to take his major tests? Does he know enough to complete your tax forms properly?</a:t>
            </a:r>
          </a:p>
          <a:p>
            <a:pPr marL="1600200" marR="0" lvl="3" indent="-228600" algn="r" defTabSz="914400" rtl="0" eaLnBrk="1" fontAlgn="base" latinLnBrk="0" hangingPunct="1">
              <a:lnSpc>
                <a:spcPct val="90000"/>
              </a:lnSpc>
              <a:spcBef>
                <a:spcPct val="20000"/>
              </a:spcBef>
              <a:spcAft>
                <a:spcPct val="0"/>
              </a:spcAft>
              <a:buClr>
                <a:srgbClr val="336666"/>
              </a:buClr>
              <a:buSzPct val="150000"/>
              <a:buFontTx/>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(Lathrop and Foss 87)</a:t>
            </a:r>
          </a:p>
        </p:txBody>
      </p:sp>
    </p:spTree>
    <p:extLst>
      <p:ext uri="{BB962C8B-B14F-4D97-AF65-F5344CB8AC3E}">
        <p14:creationId xmlns:p14="http://schemas.microsoft.com/office/powerpoint/2010/main" val="1761716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to="" calcmode="lin" valueType="num">
                                      <p:cBhvr>
                                        <p:cTn id="7" dur="1" fill="hold"/>
                                        <p:tgtEl>
                                          <p:spTgt spid="1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to="" calcmode="lin" valueType="num">
                                      <p:cBhvr>
                                        <p:cTn id="12" dur="1" fill="hold"/>
                                        <p:tgtEl>
                                          <p:spTgt spid="1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to="" calcmode="lin" valueType="num">
                                      <p:cBhvr>
                                        <p:cTn id="17" dur="1" fill="hold"/>
                                        <p:tgtEl>
                                          <p:spTgt spid="1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11" name="Rectangle 2">
            <a:extLst>
              <a:ext uri="{FF2B5EF4-FFF2-40B4-BE49-F238E27FC236}">
                <a16:creationId xmlns:a16="http://schemas.microsoft.com/office/drawing/2014/main" id="{184375BA-751B-446A-AB7D-8EEE3B5BEE81}"/>
              </a:ext>
            </a:extLst>
          </p:cNvPr>
          <p:cNvSpPr txBox="1">
            <a:spLocks noChangeArrowheads="1"/>
          </p:cNvSpPr>
          <p:nvPr/>
        </p:nvSpPr>
        <p:spPr bwMode="auto">
          <a:xfrm>
            <a:off x="762000" y="457196"/>
            <a:ext cx="65903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charset="0"/>
                <a:ea typeface="ＭＳ Ｐゴシック" charset="0"/>
              </a:defRPr>
            </a:lvl2pPr>
            <a:lvl3pPr algn="l" rtl="0" eaLnBrk="0" fontAlgn="base" hangingPunct="0">
              <a:spcBef>
                <a:spcPct val="0"/>
              </a:spcBef>
              <a:spcAft>
                <a:spcPct val="0"/>
              </a:spcAft>
              <a:defRPr sz="3300">
                <a:solidFill>
                  <a:schemeClr val="tx2"/>
                </a:solidFill>
                <a:latin typeface="Arial Black" charset="0"/>
                <a:ea typeface="ＭＳ Ｐゴシック" charset="0"/>
              </a:defRPr>
            </a:lvl3pPr>
            <a:lvl4pPr algn="l" rtl="0" eaLnBrk="0" fontAlgn="base" hangingPunct="0">
              <a:spcBef>
                <a:spcPct val="0"/>
              </a:spcBef>
              <a:spcAft>
                <a:spcPct val="0"/>
              </a:spcAft>
              <a:defRPr sz="3300">
                <a:solidFill>
                  <a:schemeClr val="tx2"/>
                </a:solidFill>
                <a:latin typeface="Arial Black" charset="0"/>
                <a:ea typeface="ＭＳ Ｐゴシック" charset="0"/>
              </a:defRPr>
            </a:lvl4pPr>
            <a:lvl5pPr algn="l" rtl="0" eaLnBrk="0" fontAlgn="base" hangingPunct="0">
              <a:spcBef>
                <a:spcPct val="0"/>
              </a:spcBef>
              <a:spcAft>
                <a:spcPct val="0"/>
              </a:spcAft>
              <a:defRPr sz="3300">
                <a:solidFill>
                  <a:schemeClr val="tx2"/>
                </a:solidFill>
                <a:latin typeface="Arial Black" charset="0"/>
                <a:ea typeface="ＭＳ Ｐゴシック" charset="0"/>
              </a:defRPr>
            </a:lvl5pPr>
            <a:lvl6pPr marL="457200" algn="l" rtl="0" fontAlgn="base">
              <a:spcBef>
                <a:spcPct val="0"/>
              </a:spcBef>
              <a:spcAft>
                <a:spcPct val="0"/>
              </a:spcAft>
              <a:defRPr sz="3300">
                <a:solidFill>
                  <a:schemeClr val="tx2"/>
                </a:solidFill>
                <a:latin typeface="Arial Black" charset="0"/>
                <a:ea typeface="ＭＳ Ｐゴシック" charset="0"/>
              </a:defRPr>
            </a:lvl6pPr>
            <a:lvl7pPr marL="914400" algn="l" rtl="0" fontAlgn="base">
              <a:spcBef>
                <a:spcPct val="0"/>
              </a:spcBef>
              <a:spcAft>
                <a:spcPct val="0"/>
              </a:spcAft>
              <a:defRPr sz="3300">
                <a:solidFill>
                  <a:schemeClr val="tx2"/>
                </a:solidFill>
                <a:latin typeface="Arial Black" charset="0"/>
                <a:ea typeface="ＭＳ Ｐゴシック" charset="0"/>
              </a:defRPr>
            </a:lvl7pPr>
            <a:lvl8pPr marL="1371600" algn="l" rtl="0" fontAlgn="base">
              <a:spcBef>
                <a:spcPct val="0"/>
              </a:spcBef>
              <a:spcAft>
                <a:spcPct val="0"/>
              </a:spcAft>
              <a:defRPr sz="3300">
                <a:solidFill>
                  <a:schemeClr val="tx2"/>
                </a:solidFill>
                <a:latin typeface="Arial Black" charset="0"/>
                <a:ea typeface="ＭＳ Ｐゴシック" charset="0"/>
              </a:defRPr>
            </a:lvl8pPr>
            <a:lvl9pPr marL="1828800" algn="l" rtl="0" fontAlgn="base">
              <a:spcBef>
                <a:spcPct val="0"/>
              </a:spcBef>
              <a:spcAft>
                <a:spcPct val="0"/>
              </a:spcAft>
              <a:defRPr sz="3300">
                <a:solidFill>
                  <a:schemeClr val="tx2"/>
                </a:solidFill>
                <a:latin typeface="Arial Black" charset="0"/>
                <a:ea typeface="ＭＳ Ｐゴシック" charset="0"/>
              </a:defRPr>
            </a:lvl9pPr>
          </a:lstStyle>
          <a:p>
            <a:pPr lvl="0" algn="ctr" eaLnBrk="1" hangingPunct="1">
              <a:defRPr/>
            </a:pPr>
            <a:r>
              <a:rPr lang="en-US" sz="4000" b="1" kern="0" dirty="0">
                <a:solidFill>
                  <a:prstClr val="black"/>
                </a:solidFill>
                <a:latin typeface="Times New Roman" panose="02020603050405020304" pitchFamily="18" charset="0"/>
                <a:ea typeface="ＭＳ Ｐゴシック"/>
                <a:cs typeface="Times New Roman" panose="02020603050405020304" pitchFamily="18" charset="0"/>
              </a:rPr>
              <a:t>Do I have to cite everything?</a:t>
            </a:r>
          </a:p>
        </p:txBody>
      </p:sp>
      <p:sp>
        <p:nvSpPr>
          <p:cNvPr id="13" name="Rectangle 3">
            <a:extLst>
              <a:ext uri="{FF2B5EF4-FFF2-40B4-BE49-F238E27FC236}">
                <a16:creationId xmlns:a16="http://schemas.microsoft.com/office/drawing/2014/main" id="{3C99AD72-2FCF-4B50-9439-19BCCC8FD8B4}"/>
              </a:ext>
            </a:extLst>
          </p:cNvPr>
          <p:cNvSpPr txBox="1">
            <a:spLocks noChangeArrowheads="1"/>
          </p:cNvSpPr>
          <p:nvPr/>
        </p:nvSpPr>
        <p:spPr bwMode="auto">
          <a:xfrm>
            <a:off x="762000" y="2366660"/>
            <a:ext cx="10573510" cy="380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ea typeface="+mn-ea"/>
              </a:defRPr>
            </a:lvl9pPr>
          </a:lstStyle>
          <a:p>
            <a:pPr eaLnBrk="1" hangingPunct="1">
              <a:buFont typeface="Arial" panose="020B0604020202020204" pitchFamily="34" charset="0"/>
              <a:buChar char="•"/>
              <a:defRPr/>
            </a:pPr>
            <a:r>
              <a:rPr lang="en-US" altLang="en-US" sz="3600" dirty="0">
                <a:latin typeface="Times New Roman" panose="02020603050405020304" pitchFamily="18" charset="0"/>
                <a:cs typeface="Times New Roman" panose="02020603050405020304" pitchFamily="18" charset="0"/>
              </a:rPr>
              <a:t>Facts that are widely known, or</a:t>
            </a:r>
          </a:p>
          <a:p>
            <a:pPr eaLnBrk="1" hangingPunct="1">
              <a:buFont typeface="Arial" panose="020B0604020202020204" pitchFamily="34" charset="0"/>
              <a:buChar char="•"/>
              <a:defRPr/>
            </a:pPr>
            <a:r>
              <a:rPr lang="en-US" altLang="en-US" sz="3600" dirty="0">
                <a:latin typeface="Times New Roman" panose="02020603050405020304" pitchFamily="18" charset="0"/>
                <a:cs typeface="Times New Roman" panose="02020603050405020304" pitchFamily="18" charset="0"/>
              </a:rPr>
              <a:t>Information or judgments considered </a:t>
            </a:r>
            <a:r>
              <a:rPr lang="ja-JP" altLang="en-US" sz="3600" dirty="0">
                <a:latin typeface="Times New Roman" panose="02020603050405020304" pitchFamily="18" charset="0"/>
                <a:cs typeface="Times New Roman" panose="02020603050405020304" pitchFamily="18" charset="0"/>
              </a:rPr>
              <a:t>“</a:t>
            </a:r>
            <a:r>
              <a:rPr lang="en-US" altLang="ja-JP" sz="3600" dirty="0">
                <a:latin typeface="Times New Roman" panose="02020603050405020304" pitchFamily="18" charset="0"/>
                <a:cs typeface="Times New Roman" panose="02020603050405020304" pitchFamily="18" charset="0"/>
              </a:rPr>
              <a:t>common knowledge</a:t>
            </a:r>
            <a:r>
              <a:rPr lang="ja-JP" altLang="en-US" sz="3600" dirty="0">
                <a:latin typeface="Times New Roman" panose="02020603050405020304" pitchFamily="18" charset="0"/>
                <a:cs typeface="Times New Roman" panose="02020603050405020304" pitchFamily="18" charset="0"/>
              </a:rPr>
              <a:t>”</a:t>
            </a:r>
            <a:r>
              <a:rPr lang="en-US" altLang="ja-JP" sz="3600" dirty="0">
                <a:latin typeface="Times New Roman" panose="02020603050405020304" pitchFamily="18" charset="0"/>
                <a:cs typeface="Times New Roman" panose="02020603050405020304" pitchFamily="18" charset="0"/>
              </a:rPr>
              <a:t> </a:t>
            </a:r>
          </a:p>
          <a:p>
            <a:pPr eaLnBrk="1" hangingPunct="1">
              <a:defRPr/>
            </a:pPr>
            <a:endParaRPr lang="en-US" altLang="ja-JP" sz="3600" dirty="0">
              <a:latin typeface="Times New Roman" panose="02020603050405020304" pitchFamily="18" charset="0"/>
              <a:cs typeface="Times New Roman" panose="02020603050405020304" pitchFamily="18" charset="0"/>
            </a:endParaRPr>
          </a:p>
          <a:p>
            <a:pPr eaLnBrk="1" hangingPunct="1">
              <a:buFontTx/>
              <a:buNone/>
              <a:defRPr/>
            </a:pPr>
            <a:r>
              <a:rPr lang="en-US" altLang="en-US" sz="3600" dirty="0">
                <a:latin typeface="Times New Roman" panose="02020603050405020304" pitchFamily="18" charset="0"/>
                <a:cs typeface="Times New Roman" panose="02020603050405020304" pitchFamily="18" charset="0"/>
              </a:rPr>
              <a:t>Do </a:t>
            </a:r>
            <a:r>
              <a:rPr lang="en-US" altLang="en-US" sz="3600" b="1" dirty="0">
                <a:latin typeface="Times New Roman" panose="02020603050405020304" pitchFamily="18" charset="0"/>
                <a:cs typeface="Times New Roman" panose="02020603050405020304" pitchFamily="18" charset="0"/>
              </a:rPr>
              <a:t>NOT</a:t>
            </a:r>
            <a:r>
              <a:rPr lang="en-US" altLang="en-US" sz="3600" dirty="0">
                <a:latin typeface="Times New Roman" panose="02020603050405020304" pitchFamily="18" charset="0"/>
                <a:cs typeface="Times New Roman" panose="02020603050405020304" pitchFamily="18" charset="0"/>
              </a:rPr>
              <a:t> have to be documented.</a:t>
            </a:r>
          </a:p>
        </p:txBody>
      </p:sp>
    </p:spTree>
    <p:extLst>
      <p:ext uri="{BB962C8B-B14F-4D97-AF65-F5344CB8AC3E}">
        <p14:creationId xmlns:p14="http://schemas.microsoft.com/office/powerpoint/2010/main" val="380364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787818" y="705781"/>
            <a:ext cx="6999416" cy="8202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Consequences </a:t>
            </a:r>
            <a:endParaRPr kumimoji="0" lang="en-MY" sz="6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pic>
        <p:nvPicPr>
          <p:cNvPr id="2" name="Picture 1">
            <a:extLst>
              <a:ext uri="{FF2B5EF4-FFF2-40B4-BE49-F238E27FC236}">
                <a16:creationId xmlns:a16="http://schemas.microsoft.com/office/drawing/2014/main" id="{4036B51B-684F-030C-194B-6BD101868E7D}"/>
              </a:ext>
            </a:extLst>
          </p:cNvPr>
          <p:cNvPicPr>
            <a:picLocks noChangeAspect="1"/>
          </p:cNvPicPr>
          <p:nvPr/>
        </p:nvPicPr>
        <p:blipFill>
          <a:blip r:embed="rId4"/>
          <a:stretch>
            <a:fillRect/>
          </a:stretch>
        </p:blipFill>
        <p:spPr>
          <a:xfrm>
            <a:off x="8462402" y="2413263"/>
            <a:ext cx="2893929" cy="299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DDD5169-7825-C954-5B46-21415256C16A}"/>
              </a:ext>
            </a:extLst>
          </p:cNvPr>
          <p:cNvSpPr txBox="1"/>
          <p:nvPr/>
        </p:nvSpPr>
        <p:spPr>
          <a:xfrm>
            <a:off x="5163418" y="5708307"/>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(Hua-ying, 2008)</a:t>
            </a:r>
          </a:p>
        </p:txBody>
      </p:sp>
      <p:sp>
        <p:nvSpPr>
          <p:cNvPr id="6" name="Rectangle 5">
            <a:extLst>
              <a:ext uri="{FF2B5EF4-FFF2-40B4-BE49-F238E27FC236}">
                <a16:creationId xmlns:a16="http://schemas.microsoft.com/office/drawing/2014/main" id="{2C76B7E5-02B9-43BB-A198-D328360D03BC}"/>
              </a:ext>
            </a:extLst>
          </p:cNvPr>
          <p:cNvSpPr/>
          <p:nvPr/>
        </p:nvSpPr>
        <p:spPr>
          <a:xfrm>
            <a:off x="787818" y="1635547"/>
            <a:ext cx="7661300" cy="3970318"/>
          </a:xfrm>
          <a:prstGeom prst="rect">
            <a:avLst/>
          </a:prstGeom>
        </p:spPr>
        <p:txBody>
          <a:bodyPr wrap="square">
            <a:spAutoFit/>
          </a:bodyPr>
          <a:lstStyle/>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Scholarly reputation</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Grades</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Dissertation not accepted</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Expulsion from university/no degree</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Expulsion from professional organizations</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Loss of job (GA/faculty)</a:t>
            </a:r>
          </a:p>
        </p:txBody>
      </p:sp>
    </p:spTree>
    <p:extLst>
      <p:ext uri="{BB962C8B-B14F-4D97-AF65-F5344CB8AC3E}">
        <p14:creationId xmlns:p14="http://schemas.microsoft.com/office/powerpoint/2010/main" val="52738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329063" y="574685"/>
            <a:ext cx="72749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Why Referencing Is Important? </a:t>
            </a:r>
            <a:endParaRPr kumimoji="0" lang="en-MY"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4" name="Content Placeholder 2">
            <a:extLst>
              <a:ext uri="{FF2B5EF4-FFF2-40B4-BE49-F238E27FC236}">
                <a16:creationId xmlns:a16="http://schemas.microsoft.com/office/drawing/2014/main" id="{03CBBBFA-A071-48BB-F1C2-F4AE9C3568AD}"/>
              </a:ext>
            </a:extLst>
          </p:cNvPr>
          <p:cNvSpPr txBox="1">
            <a:spLocks/>
          </p:cNvSpPr>
          <p:nvPr/>
        </p:nvSpPr>
        <p:spPr>
          <a:xfrm>
            <a:off x="603454" y="1931224"/>
            <a:ext cx="70739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There is a significant difference between </a:t>
            </a:r>
            <a:r>
              <a:rPr kumimoji="0" lang="en-US" sz="1600" b="0" i="0" u="none" strike="noStrike" kern="1200" cap="none" spc="0" normalizeH="0" baseline="0" noProof="0" dirty="0">
                <a:ln>
                  <a:noFill/>
                </a:ln>
                <a:solidFill>
                  <a:sysClr val="windowText" lastClr="000000"/>
                </a:solidFill>
                <a:effectLst/>
                <a:highlight>
                  <a:srgbClr val="FFFF00"/>
                </a:highlight>
                <a:uLnTx/>
                <a:uFillTx/>
                <a:latin typeface="Times New Roman" panose="02020603050405020304" pitchFamily="18" charset="0"/>
                <a:cs typeface="Times New Roman" panose="02020603050405020304" pitchFamily="18" charset="0"/>
              </a:rPr>
              <a:t>academic and non-academic.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One of these major differences are the </a:t>
            </a:r>
            <a:r>
              <a:rPr kumimoji="0" lang="en-US" sz="1600" b="0" i="0" u="none" strike="noStrike" kern="1200" cap="none" spc="0" normalizeH="0" baseline="0" noProof="0" dirty="0">
                <a:ln>
                  <a:noFill/>
                </a:ln>
                <a:solidFill>
                  <a:sysClr val="windowText" lastClr="000000"/>
                </a:solidFill>
                <a:effectLst/>
                <a:highlight>
                  <a:srgbClr val="FFFF00"/>
                </a:highlight>
                <a:uLnTx/>
                <a:uFillTx/>
                <a:latin typeface="Times New Roman" panose="02020603050405020304" pitchFamily="18" charset="0"/>
                <a:cs typeface="Times New Roman" panose="02020603050405020304" pitchFamily="18" charset="0"/>
              </a:rPr>
              <a:t>use of citation and referencing of published authors. </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(Dibley &amp; </a:t>
            </a:r>
            <a:r>
              <a:rPr kumimoji="0" lang="en-US" sz="16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Machanick</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2021)</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Academic writing relies heavily </a:t>
            </a:r>
            <a:r>
              <a:rPr kumimoji="0" lang="en-US" sz="1600" b="0" i="0" u="none" strike="noStrike" kern="1200" cap="none" spc="0" normalizeH="0" baseline="0" noProof="0" dirty="0">
                <a:ln>
                  <a:noFill/>
                </a:ln>
                <a:solidFill>
                  <a:sysClr val="windowText" lastClr="000000"/>
                </a:solidFill>
                <a:effectLst/>
                <a:highlight>
                  <a:srgbClr val="FFFF00"/>
                </a:highlight>
                <a:uLnTx/>
                <a:uFillTx/>
                <a:latin typeface="Times New Roman" panose="02020603050405020304" pitchFamily="18" charset="0"/>
                <a:cs typeface="Times New Roman" panose="02020603050405020304" pitchFamily="18" charset="0"/>
              </a:rPr>
              <a:t>on the ideas and research of scholars </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including, books, journal articles, websites and others </a:t>
            </a:r>
            <a:r>
              <a:rPr kumimoji="0" lang="en-US" sz="1600" b="1" i="0" u="sng"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 build upon their ideas or criticize others. </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Uzuegbu</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&amp; </a:t>
            </a:r>
            <a:r>
              <a:rPr kumimoji="0" lang="en-US" sz="16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Onyenachi</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2015)</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We use reference </a:t>
            </a:r>
            <a:r>
              <a:rPr kumimoji="0" lang="en-US" sz="1600" b="0" i="0" u="none" strike="noStrike" kern="1200" cap="none" spc="0" normalizeH="0" baseline="0" noProof="0" dirty="0">
                <a:ln>
                  <a:noFill/>
                </a:ln>
                <a:solidFill>
                  <a:sysClr val="windowText" lastClr="000000"/>
                </a:solidFill>
                <a:effectLst/>
                <a:highlight>
                  <a:srgbClr val="FFFF00"/>
                </a:highlight>
                <a:uLnTx/>
                <a:uFillTx/>
                <a:latin typeface="Times New Roman" panose="02020603050405020304" pitchFamily="18" charset="0"/>
                <a:cs typeface="Times New Roman" panose="02020603050405020304" pitchFamily="18" charset="0"/>
              </a:rPr>
              <a:t>to tell the reader where ideas from other sources have been used in your arguments. </a:t>
            </a:r>
            <a:endParaRPr kumimoji="0" lang="en-MY" sz="1600" b="0" i="0" u="none" strike="noStrike" kern="1200" cap="none" spc="0" normalizeH="0" baseline="0" noProof="0" dirty="0">
              <a:ln>
                <a:noFill/>
              </a:ln>
              <a:solidFill>
                <a:sysClr val="windowText" lastClr="000000"/>
              </a:solidFill>
              <a:effectLst/>
              <a:highlight>
                <a:srgbClr val="FFFF00"/>
              </a:highligh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D1CEEBD-7531-AA00-070A-2DDB5AC0E61F}"/>
              </a:ext>
            </a:extLst>
          </p:cNvPr>
          <p:cNvPicPr>
            <a:picLocks noChangeAspect="1"/>
          </p:cNvPicPr>
          <p:nvPr/>
        </p:nvPicPr>
        <p:blipFill rotWithShape="1">
          <a:blip r:embed="rId4"/>
          <a:srcRect t="3658" b="16361"/>
          <a:stretch/>
        </p:blipFill>
        <p:spPr>
          <a:xfrm>
            <a:off x="7840932" y="2092735"/>
            <a:ext cx="3632852" cy="323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7685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551948" y="653013"/>
            <a:ext cx="6617577" cy="86778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MY"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Reference And Sources To Expand Your Knowledge </a:t>
            </a:r>
            <a:endParaRPr kumimoji="0" lang="en-GB"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540181" y="575438"/>
            <a:ext cx="1044354" cy="975369"/>
          </a:xfrm>
          <a:prstGeom prst="rect">
            <a:avLst/>
          </a:prstGeom>
          <a:ln>
            <a:noFill/>
          </a:ln>
          <a:effectLst>
            <a:softEdge rad="112500"/>
          </a:effectLst>
        </p:spPr>
      </p:pic>
      <p:sp>
        <p:nvSpPr>
          <p:cNvPr id="5" name="TextBox 4">
            <a:extLst>
              <a:ext uri="{FF2B5EF4-FFF2-40B4-BE49-F238E27FC236}">
                <a16:creationId xmlns:a16="http://schemas.microsoft.com/office/drawing/2014/main" id="{E5570263-EA8E-1FF3-C948-6C0E488A01F5}"/>
              </a:ext>
            </a:extLst>
          </p:cNvPr>
          <p:cNvSpPr txBox="1"/>
          <p:nvPr/>
        </p:nvSpPr>
        <p:spPr>
          <a:xfrm>
            <a:off x="616739" y="1560142"/>
            <a:ext cx="10821282" cy="4801314"/>
          </a:xfrm>
          <a:prstGeom prst="rect">
            <a:avLst/>
          </a:prstGeom>
          <a:noFill/>
        </p:spPr>
        <p:txBody>
          <a:bodyPr wrap="square">
            <a:spAutoFit/>
          </a:bodyPr>
          <a:lstStyle/>
          <a:p>
            <a:pPr marL="342900" indent="-342900" algn="just">
              <a:buFont typeface="+mj-lt"/>
              <a:buAutoNum type="arabicPeriod"/>
            </a:pPr>
            <a:r>
              <a:rPr lang="en-MY" sz="1700" b="0" i="0" dirty="0" err="1">
                <a:solidFill>
                  <a:srgbClr val="222222"/>
                </a:solidFill>
                <a:effectLst/>
                <a:latin typeface="Times New Roman" panose="02020603050405020304" pitchFamily="18" charset="0"/>
                <a:cs typeface="Times New Roman" panose="02020603050405020304" pitchFamily="18" charset="0"/>
              </a:rPr>
              <a:t>Uzuegbu</a:t>
            </a:r>
            <a:r>
              <a:rPr lang="en-MY" sz="1700" b="0" i="0" dirty="0">
                <a:solidFill>
                  <a:srgbClr val="222222"/>
                </a:solidFill>
                <a:effectLst/>
                <a:latin typeface="Times New Roman" panose="02020603050405020304" pitchFamily="18" charset="0"/>
                <a:cs typeface="Times New Roman" panose="02020603050405020304" pitchFamily="18" charset="0"/>
              </a:rPr>
              <a:t>, C. P., &amp; </a:t>
            </a:r>
            <a:r>
              <a:rPr lang="en-MY" sz="1700" b="0" i="0" dirty="0" err="1">
                <a:solidFill>
                  <a:srgbClr val="222222"/>
                </a:solidFill>
                <a:effectLst/>
                <a:latin typeface="Times New Roman" panose="02020603050405020304" pitchFamily="18" charset="0"/>
                <a:cs typeface="Times New Roman" panose="02020603050405020304" pitchFamily="18" charset="0"/>
              </a:rPr>
              <a:t>Onyenachi</a:t>
            </a:r>
            <a:r>
              <a:rPr lang="en-MY" sz="1700" b="0" i="0" dirty="0">
                <a:solidFill>
                  <a:srgbClr val="222222"/>
                </a:solidFill>
                <a:effectLst/>
                <a:latin typeface="Times New Roman" panose="02020603050405020304" pitchFamily="18" charset="0"/>
                <a:cs typeface="Times New Roman" panose="02020603050405020304" pitchFamily="18" charset="0"/>
              </a:rPr>
              <a:t>, J. C. (2015). BIBLIOGRAPHIC CITATION AND REFERENCING METHOD. </a:t>
            </a:r>
            <a:r>
              <a:rPr lang="en-MY" sz="1700" b="0" i="1" dirty="0" err="1">
                <a:solidFill>
                  <a:srgbClr val="222222"/>
                </a:solidFill>
                <a:effectLst/>
                <a:latin typeface="Times New Roman" panose="02020603050405020304" pitchFamily="18" charset="0"/>
                <a:cs typeface="Times New Roman" panose="02020603050405020304" pitchFamily="18" charset="0"/>
              </a:rPr>
              <a:t>InAhiaomaIbegwam</a:t>
            </a:r>
            <a:r>
              <a:rPr lang="en-MY" sz="1700" b="0" i="1" dirty="0">
                <a:solidFill>
                  <a:srgbClr val="222222"/>
                </a:solidFill>
                <a:effectLst/>
                <a:latin typeface="Times New Roman" panose="02020603050405020304" pitchFamily="18" charset="0"/>
                <a:cs typeface="Times New Roman" panose="02020603050405020304" pitchFamily="18" charset="0"/>
              </a:rPr>
              <a:t>, Fundamentals of library and information science education. Ibadan, Nigeria: Stirling-</a:t>
            </a:r>
            <a:r>
              <a:rPr lang="en-MY" sz="1700" b="0" i="1" dirty="0" err="1">
                <a:solidFill>
                  <a:srgbClr val="222222"/>
                </a:solidFill>
                <a:effectLst/>
                <a:latin typeface="Times New Roman" panose="02020603050405020304" pitchFamily="18" charset="0"/>
                <a:cs typeface="Times New Roman" panose="02020603050405020304" pitchFamily="18" charset="0"/>
              </a:rPr>
              <a:t>Horden</a:t>
            </a:r>
            <a:r>
              <a:rPr lang="en-MY" sz="1700" b="0" i="0" dirty="0">
                <a:solidFill>
                  <a:srgbClr val="222222"/>
                </a:solidFill>
                <a:effectLst/>
                <a:latin typeface="Times New Roman" panose="02020603050405020304" pitchFamily="18" charset="0"/>
                <a:cs typeface="Times New Roman" panose="02020603050405020304" pitchFamily="18" charset="0"/>
              </a:rPr>
              <a:t>, 97-120.</a:t>
            </a:r>
          </a:p>
          <a:p>
            <a:pPr marL="342900" indent="-342900" algn="just">
              <a:buFont typeface="+mj-lt"/>
              <a:buAutoNum type="arabicPeriod"/>
            </a:pPr>
            <a:r>
              <a:rPr lang="en-US" sz="1700" b="0" i="0" dirty="0">
                <a:solidFill>
                  <a:srgbClr val="222222"/>
                </a:solidFill>
                <a:effectLst/>
                <a:latin typeface="Times New Roman" panose="02020603050405020304" pitchFamily="18" charset="0"/>
                <a:cs typeface="Times New Roman" panose="02020603050405020304" pitchFamily="18" charset="0"/>
              </a:rPr>
              <a:t>Dibley, J., &amp; </a:t>
            </a:r>
            <a:r>
              <a:rPr lang="en-US" sz="1700" b="0" i="0" dirty="0" err="1">
                <a:solidFill>
                  <a:srgbClr val="222222"/>
                </a:solidFill>
                <a:effectLst/>
                <a:latin typeface="Times New Roman" panose="02020603050405020304" pitchFamily="18" charset="0"/>
                <a:cs typeface="Times New Roman" panose="02020603050405020304" pitchFamily="18" charset="0"/>
              </a:rPr>
              <a:t>Machanick</a:t>
            </a:r>
            <a:r>
              <a:rPr lang="en-US" sz="1700" b="0" i="0" dirty="0">
                <a:solidFill>
                  <a:srgbClr val="222222"/>
                </a:solidFill>
                <a:effectLst/>
                <a:latin typeface="Times New Roman" panose="02020603050405020304" pitchFamily="18" charset="0"/>
                <a:cs typeface="Times New Roman" panose="02020603050405020304" pitchFamily="18" charset="0"/>
              </a:rPr>
              <a:t>, P. (2021). Citation and referencing guidelines. </a:t>
            </a:r>
            <a:r>
              <a:rPr lang="en-US" sz="1700" b="0" i="1" dirty="0">
                <a:solidFill>
                  <a:srgbClr val="222222"/>
                </a:solidFill>
                <a:effectLst/>
                <a:latin typeface="Times New Roman" panose="02020603050405020304" pitchFamily="18" charset="0"/>
                <a:cs typeface="Times New Roman" panose="02020603050405020304" pitchFamily="18" charset="0"/>
              </a:rPr>
              <a:t>South African Computer Journal</a:t>
            </a:r>
            <a:r>
              <a:rPr lang="en-US" sz="1700" b="0" i="0" dirty="0">
                <a:solidFill>
                  <a:srgbClr val="222222"/>
                </a:solidFill>
                <a:effectLst/>
                <a:latin typeface="Times New Roman" panose="02020603050405020304" pitchFamily="18" charset="0"/>
                <a:cs typeface="Times New Roman" panose="02020603050405020304" pitchFamily="18" charset="0"/>
              </a:rPr>
              <a:t>, </a:t>
            </a:r>
            <a:r>
              <a:rPr lang="en-US" sz="1700" b="0" i="1" dirty="0">
                <a:solidFill>
                  <a:srgbClr val="222222"/>
                </a:solidFill>
                <a:effectLst/>
                <a:latin typeface="Times New Roman" panose="02020603050405020304" pitchFamily="18" charset="0"/>
                <a:cs typeface="Times New Roman" panose="02020603050405020304" pitchFamily="18" charset="0"/>
              </a:rPr>
              <a:t>33</a:t>
            </a:r>
            <a:r>
              <a:rPr lang="en-US" sz="1700" b="0" i="0" dirty="0">
                <a:solidFill>
                  <a:srgbClr val="222222"/>
                </a:solidFill>
                <a:effectLst/>
                <a:latin typeface="Times New Roman" panose="02020603050405020304" pitchFamily="18" charset="0"/>
                <a:cs typeface="Times New Roman" panose="02020603050405020304" pitchFamily="18" charset="0"/>
              </a:rPr>
              <a:t>(2), 72-78.</a:t>
            </a:r>
            <a:endParaRPr lang="en-US" sz="1700" dirty="0">
              <a:solidFill>
                <a:srgbClr val="22222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700" b="0" i="0" dirty="0">
                <a:solidFill>
                  <a:srgbClr val="222222"/>
                </a:solidFill>
                <a:effectLst/>
                <a:latin typeface="Times New Roman" panose="02020603050405020304" pitchFamily="18" charset="0"/>
                <a:cs typeface="Times New Roman" panose="02020603050405020304" pitchFamily="18" charset="0"/>
              </a:rPr>
              <a:t>Dawe, L., Stevens, J., Hoffman, B., &amp; </a:t>
            </a:r>
            <a:r>
              <a:rPr lang="en-US" sz="1700" b="0" i="0" dirty="0" err="1">
                <a:solidFill>
                  <a:srgbClr val="222222"/>
                </a:solidFill>
                <a:effectLst/>
                <a:latin typeface="Times New Roman" panose="02020603050405020304" pitchFamily="18" charset="0"/>
                <a:cs typeface="Times New Roman" panose="02020603050405020304" pitchFamily="18" charset="0"/>
              </a:rPr>
              <a:t>Quilty</a:t>
            </a:r>
            <a:r>
              <a:rPr lang="en-US" sz="1700" b="0" i="0" dirty="0">
                <a:solidFill>
                  <a:srgbClr val="222222"/>
                </a:solidFill>
                <a:effectLst/>
                <a:latin typeface="Times New Roman" panose="02020603050405020304" pitchFamily="18" charset="0"/>
                <a:cs typeface="Times New Roman" panose="02020603050405020304" pitchFamily="18" charset="0"/>
              </a:rPr>
              <a:t>, M. (2021). Citation and referencing support at an academic library: Exploring student and faculty perspectives on authority and effectiveness. </a:t>
            </a:r>
            <a:r>
              <a:rPr lang="en-US" sz="1700" b="0" i="1" dirty="0">
                <a:solidFill>
                  <a:srgbClr val="222222"/>
                </a:solidFill>
                <a:effectLst/>
                <a:latin typeface="Times New Roman" panose="02020603050405020304" pitchFamily="18" charset="0"/>
                <a:cs typeface="Times New Roman" panose="02020603050405020304" pitchFamily="18" charset="0"/>
              </a:rPr>
              <a:t>College &amp; Research Libraries</a:t>
            </a:r>
            <a:r>
              <a:rPr lang="en-US" sz="1700" b="0" i="0" dirty="0">
                <a:solidFill>
                  <a:srgbClr val="222222"/>
                </a:solidFill>
                <a:effectLst/>
                <a:latin typeface="Times New Roman" panose="02020603050405020304" pitchFamily="18" charset="0"/>
                <a:cs typeface="Times New Roman" panose="02020603050405020304" pitchFamily="18" charset="0"/>
              </a:rPr>
              <a:t>, </a:t>
            </a:r>
            <a:r>
              <a:rPr lang="en-US" sz="1700" b="0" i="1" dirty="0">
                <a:solidFill>
                  <a:srgbClr val="222222"/>
                </a:solidFill>
                <a:effectLst/>
                <a:latin typeface="Times New Roman" panose="02020603050405020304" pitchFamily="18" charset="0"/>
                <a:cs typeface="Times New Roman" panose="02020603050405020304" pitchFamily="18" charset="0"/>
              </a:rPr>
              <a:t>82</a:t>
            </a:r>
            <a:r>
              <a:rPr lang="en-US" sz="1700" b="0" i="0" dirty="0">
                <a:solidFill>
                  <a:srgbClr val="222222"/>
                </a:solidFill>
                <a:effectLst/>
                <a:latin typeface="Times New Roman" panose="02020603050405020304" pitchFamily="18" charset="0"/>
                <a:cs typeface="Times New Roman" panose="02020603050405020304" pitchFamily="18" charset="0"/>
              </a:rPr>
              <a:t>(7), 991.</a:t>
            </a:r>
            <a:endParaRPr lang="en-US" sz="1700" dirty="0">
              <a:solidFill>
                <a:srgbClr val="22222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MY" sz="1700" b="0" i="0" dirty="0">
                <a:solidFill>
                  <a:srgbClr val="303A40"/>
                </a:solidFill>
                <a:effectLst/>
                <a:latin typeface="Times New Roman" panose="02020603050405020304" pitchFamily="18" charset="0"/>
                <a:cs typeface="Times New Roman" panose="02020603050405020304" pitchFamily="18" charset="0"/>
              </a:rPr>
              <a:t>Liu, Y., &amp; Rousseau, R. (2013). Interestingness and the essence of citation. </a:t>
            </a:r>
            <a:r>
              <a:rPr lang="en-MY" sz="1700" b="0" i="1" dirty="0">
                <a:solidFill>
                  <a:srgbClr val="303A40"/>
                </a:solidFill>
                <a:effectLst/>
                <a:latin typeface="Times New Roman" panose="02020603050405020304" pitchFamily="18" charset="0"/>
                <a:cs typeface="Times New Roman" panose="02020603050405020304" pitchFamily="18" charset="0"/>
              </a:rPr>
              <a:t>J. Documentation</a:t>
            </a:r>
            <a:r>
              <a:rPr lang="en-MY" sz="1700" b="0" i="0" dirty="0">
                <a:solidFill>
                  <a:srgbClr val="303A40"/>
                </a:solidFill>
                <a:effectLst/>
                <a:latin typeface="Times New Roman" panose="02020603050405020304" pitchFamily="18" charset="0"/>
                <a:cs typeface="Times New Roman" panose="02020603050405020304" pitchFamily="18" charset="0"/>
              </a:rPr>
              <a:t>, 69, 580-589. </a:t>
            </a:r>
            <a:r>
              <a:rPr lang="en-MY" sz="1700" b="0" i="0" dirty="0">
                <a:solidFill>
                  <a:srgbClr val="085394"/>
                </a:solidFill>
                <a:effectLst/>
                <a:latin typeface="Times New Roman" panose="02020603050405020304" pitchFamily="18" charset="0"/>
                <a:cs typeface="Times New Roman" panose="02020603050405020304" pitchFamily="18" charset="0"/>
                <a:hlinkClick r:id="rId4"/>
              </a:rPr>
              <a:t>https://doi.org/10.1108/JD-07-2012-0082</a:t>
            </a:r>
            <a:r>
              <a:rPr lang="en-MY" sz="1700" b="0" i="0" dirty="0">
                <a:solidFill>
                  <a:srgbClr val="303A40"/>
                </a:solidFill>
                <a:effectLst/>
                <a:latin typeface="Times New Roman" panose="02020603050405020304" pitchFamily="18" charset="0"/>
                <a:cs typeface="Times New Roman" panose="02020603050405020304" pitchFamily="18" charset="0"/>
              </a:rPr>
              <a:t>.</a:t>
            </a:r>
            <a:endParaRPr lang="en-MY" sz="1700" dirty="0">
              <a:solidFill>
                <a:srgbClr val="303A4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700" b="0" i="0" dirty="0">
                <a:solidFill>
                  <a:srgbClr val="303A40"/>
                </a:solidFill>
                <a:effectLst/>
                <a:latin typeface="Times New Roman" panose="02020603050405020304" pitchFamily="18" charset="0"/>
                <a:cs typeface="Times New Roman" panose="02020603050405020304" pitchFamily="18" charset="0"/>
              </a:rPr>
              <a:t>Teufel, S., </a:t>
            </a:r>
            <a:r>
              <a:rPr lang="en-US" sz="1700" b="0" i="0" dirty="0" err="1">
                <a:solidFill>
                  <a:srgbClr val="303A40"/>
                </a:solidFill>
                <a:effectLst/>
                <a:latin typeface="Times New Roman" panose="02020603050405020304" pitchFamily="18" charset="0"/>
                <a:cs typeface="Times New Roman" panose="02020603050405020304" pitchFamily="18" charset="0"/>
              </a:rPr>
              <a:t>Siddharthan</a:t>
            </a:r>
            <a:r>
              <a:rPr lang="en-US" sz="1700" b="0" i="0" dirty="0">
                <a:solidFill>
                  <a:srgbClr val="303A40"/>
                </a:solidFill>
                <a:effectLst/>
                <a:latin typeface="Times New Roman" panose="02020603050405020304" pitchFamily="18" charset="0"/>
                <a:cs typeface="Times New Roman" panose="02020603050405020304" pitchFamily="18" charset="0"/>
              </a:rPr>
              <a:t>, A., &amp; </a:t>
            </a:r>
            <a:r>
              <a:rPr lang="en-US" sz="1700" b="0" i="0" dirty="0" err="1">
                <a:solidFill>
                  <a:srgbClr val="303A40"/>
                </a:solidFill>
                <a:effectLst/>
                <a:latin typeface="Times New Roman" panose="02020603050405020304" pitchFamily="18" charset="0"/>
                <a:cs typeface="Times New Roman" panose="02020603050405020304" pitchFamily="18" charset="0"/>
              </a:rPr>
              <a:t>Tidhar</a:t>
            </a:r>
            <a:r>
              <a:rPr lang="en-US" sz="1700" b="0" i="0" dirty="0">
                <a:solidFill>
                  <a:srgbClr val="303A40"/>
                </a:solidFill>
                <a:effectLst/>
                <a:latin typeface="Times New Roman" panose="02020603050405020304" pitchFamily="18" charset="0"/>
                <a:cs typeface="Times New Roman" panose="02020603050405020304" pitchFamily="18" charset="0"/>
              </a:rPr>
              <a:t>, D. (2006). Automatic classification of citation function. , 103-110. </a:t>
            </a:r>
            <a:r>
              <a:rPr lang="en-US" sz="1700" b="0" i="0" dirty="0">
                <a:solidFill>
                  <a:srgbClr val="085394"/>
                </a:solidFill>
                <a:effectLst/>
                <a:latin typeface="Times New Roman" panose="02020603050405020304" pitchFamily="18" charset="0"/>
                <a:cs typeface="Times New Roman" panose="02020603050405020304" pitchFamily="18" charset="0"/>
                <a:hlinkClick r:id="rId5"/>
              </a:rPr>
              <a:t>https://doi.org/10.3115/1610075.1610091</a:t>
            </a:r>
            <a:r>
              <a:rPr lang="en-US" sz="1700" b="0" i="0" dirty="0">
                <a:solidFill>
                  <a:srgbClr val="303A40"/>
                </a:solidFill>
                <a:effectLst/>
                <a:latin typeface="Times New Roman" panose="02020603050405020304" pitchFamily="18" charset="0"/>
                <a:cs typeface="Times New Roman" panose="02020603050405020304" pitchFamily="18" charset="0"/>
              </a:rPr>
              <a:t>.</a:t>
            </a:r>
            <a:endParaRPr lang="en-US" sz="1700" dirty="0">
              <a:solidFill>
                <a:srgbClr val="303A4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700" b="0" i="0" dirty="0" err="1">
                <a:solidFill>
                  <a:srgbClr val="303A40"/>
                </a:solidFill>
                <a:effectLst/>
                <a:latin typeface="Times New Roman" panose="02020603050405020304" pitchFamily="18" charset="0"/>
                <a:cs typeface="Times New Roman" panose="02020603050405020304" pitchFamily="18" charset="0"/>
              </a:rPr>
              <a:t>Brime</a:t>
            </a:r>
            <a:r>
              <a:rPr lang="en-US" sz="1700" b="0" i="0" dirty="0">
                <a:solidFill>
                  <a:srgbClr val="303A40"/>
                </a:solidFill>
                <a:effectLst/>
                <a:latin typeface="Times New Roman" panose="02020603050405020304" pitchFamily="18" charset="0"/>
                <a:cs typeface="Times New Roman" panose="02020603050405020304" pitchFamily="18" charset="0"/>
              </a:rPr>
              <a:t>, A., &amp; </a:t>
            </a:r>
            <a:r>
              <a:rPr lang="en-US" sz="1700" b="0" i="0" dirty="0" err="1">
                <a:solidFill>
                  <a:srgbClr val="303A40"/>
                </a:solidFill>
                <a:effectLst/>
                <a:latin typeface="Times New Roman" panose="02020603050405020304" pitchFamily="18" charset="0"/>
                <a:cs typeface="Times New Roman" panose="02020603050405020304" pitchFamily="18" charset="0"/>
              </a:rPr>
              <a:t>Bajalan</a:t>
            </a:r>
            <a:r>
              <a:rPr lang="en-US" sz="1700" b="0" i="0" dirty="0">
                <a:solidFill>
                  <a:srgbClr val="303A40"/>
                </a:solidFill>
                <a:effectLst/>
                <a:latin typeface="Times New Roman" panose="02020603050405020304" pitchFamily="18" charset="0"/>
                <a:cs typeface="Times New Roman" panose="02020603050405020304" pitchFamily="18" charset="0"/>
              </a:rPr>
              <a:t>, F. (2017). Incorporating Outside Sources in Kurdish EFL Students’ Academic Writing. </a:t>
            </a:r>
            <a:r>
              <a:rPr lang="en-US" sz="1700" b="0" i="1" dirty="0">
                <a:solidFill>
                  <a:srgbClr val="303A40"/>
                </a:solidFill>
                <a:effectLst/>
                <a:latin typeface="Times New Roman" panose="02020603050405020304" pitchFamily="18" charset="0"/>
                <a:cs typeface="Times New Roman" panose="02020603050405020304" pitchFamily="18" charset="0"/>
              </a:rPr>
              <a:t>European Scientific Journal, ESJ</a:t>
            </a:r>
            <a:r>
              <a:rPr lang="en-US" sz="1700" b="0" i="0" dirty="0">
                <a:solidFill>
                  <a:srgbClr val="303A40"/>
                </a:solidFill>
                <a:effectLst/>
                <a:latin typeface="Times New Roman" panose="02020603050405020304" pitchFamily="18" charset="0"/>
                <a:cs typeface="Times New Roman" panose="02020603050405020304" pitchFamily="18" charset="0"/>
              </a:rPr>
              <a:t>, 13, 307-307. </a:t>
            </a:r>
            <a:r>
              <a:rPr lang="en-US" sz="1700" b="0" i="0" dirty="0">
                <a:solidFill>
                  <a:srgbClr val="085394"/>
                </a:solidFill>
                <a:effectLst/>
                <a:latin typeface="Times New Roman" panose="02020603050405020304" pitchFamily="18" charset="0"/>
                <a:cs typeface="Times New Roman" panose="02020603050405020304" pitchFamily="18" charset="0"/>
                <a:hlinkClick r:id="rId6"/>
              </a:rPr>
              <a:t>https://doi.org/10.19044/ESJ.2017.V13N31P307</a:t>
            </a:r>
            <a:r>
              <a:rPr lang="en-US" sz="1700" b="0" i="0" dirty="0">
                <a:solidFill>
                  <a:srgbClr val="303A40"/>
                </a:solidFill>
                <a:effectLst/>
                <a:latin typeface="Times New Roman" panose="02020603050405020304" pitchFamily="18" charset="0"/>
                <a:cs typeface="Times New Roman" panose="02020603050405020304" pitchFamily="18" charset="0"/>
              </a:rPr>
              <a:t>. </a:t>
            </a:r>
            <a:r>
              <a:rPr lang="en-US" sz="1700" b="0" i="0" dirty="0">
                <a:solidFill>
                  <a:srgbClr val="303A40"/>
                </a:solidFill>
                <a:effectLst/>
                <a:highlight>
                  <a:srgbClr val="FFFF00"/>
                </a:highlight>
                <a:latin typeface="Times New Roman" panose="02020603050405020304" pitchFamily="18" charset="0"/>
                <a:cs typeface="Times New Roman" panose="02020603050405020304" pitchFamily="18" charset="0"/>
              </a:rPr>
              <a:t> </a:t>
            </a:r>
            <a:endParaRPr lang="en-US" sz="1700" dirty="0">
              <a:solidFill>
                <a:srgbClr val="303A40"/>
              </a:solidFill>
              <a:highlight>
                <a:srgbClr val="FFFF00"/>
              </a:highligh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700" b="0" i="0" dirty="0">
                <a:solidFill>
                  <a:srgbClr val="303A40"/>
                </a:solidFill>
                <a:effectLst/>
                <a:latin typeface="Times New Roman" panose="02020603050405020304" pitchFamily="18" charset="0"/>
                <a:cs typeface="Times New Roman" panose="02020603050405020304" pitchFamily="18" charset="0"/>
              </a:rPr>
              <a:t>, D., &amp; Kaur, P. (2018). Reference Styles: Implications of Citation Standards. </a:t>
            </a:r>
            <a:r>
              <a:rPr lang="en-US" sz="1700" b="0" i="1" dirty="0">
                <a:solidFill>
                  <a:srgbClr val="303A40"/>
                </a:solidFill>
                <a:effectLst/>
                <a:latin typeface="Times New Roman" panose="02020603050405020304" pitchFamily="18" charset="0"/>
                <a:cs typeface="Times New Roman" panose="02020603050405020304" pitchFamily="18" charset="0"/>
              </a:rPr>
              <a:t>International Journal of Current Engineering and Technology</a:t>
            </a:r>
            <a:r>
              <a:rPr lang="en-US" sz="1700" b="0" i="0" dirty="0">
                <a:solidFill>
                  <a:srgbClr val="303A40"/>
                </a:solidFill>
                <a:effectLst/>
                <a:latin typeface="Times New Roman" panose="02020603050405020304" pitchFamily="18" charset="0"/>
                <a:cs typeface="Times New Roman" panose="02020603050405020304" pitchFamily="18" charset="0"/>
              </a:rPr>
              <a:t>. </a:t>
            </a:r>
            <a:r>
              <a:rPr lang="en-US" sz="1700" b="0" i="0" dirty="0">
                <a:solidFill>
                  <a:srgbClr val="085394"/>
                </a:solidFill>
                <a:effectLst/>
                <a:latin typeface="Times New Roman" panose="02020603050405020304" pitchFamily="18" charset="0"/>
                <a:cs typeface="Times New Roman" panose="02020603050405020304" pitchFamily="18" charset="0"/>
                <a:hlinkClick r:id="rId7"/>
              </a:rPr>
              <a:t>https://doi.org/10.14741/ijcet/v.8.4.18</a:t>
            </a:r>
            <a:r>
              <a:rPr lang="en-US" sz="1700" b="0" i="0" dirty="0">
                <a:solidFill>
                  <a:srgbClr val="303A40"/>
                </a:solidFill>
                <a:effectLst/>
                <a:latin typeface="Times New Roman" panose="02020603050405020304" pitchFamily="18" charset="0"/>
                <a:cs typeface="Times New Roman" panose="02020603050405020304" pitchFamily="18" charset="0"/>
              </a:rPr>
              <a:t>.</a:t>
            </a:r>
            <a:endParaRPr lang="en-US" sz="1700" dirty="0">
              <a:solidFill>
                <a:srgbClr val="303A40"/>
              </a:solidFill>
              <a:highlight>
                <a:srgbClr val="FFFF00"/>
              </a:highligh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700" b="0" i="0" dirty="0">
                <a:solidFill>
                  <a:srgbClr val="303A40"/>
                </a:solidFill>
                <a:effectLst/>
                <a:latin typeface="Times New Roman" panose="02020603050405020304" pitchFamily="18" charset="0"/>
                <a:cs typeface="Times New Roman" panose="02020603050405020304" pitchFamily="18" charset="0"/>
              </a:rPr>
              <a:t>Saxena, R., &amp; Kaushik, J. (2021). Referencing Made Easy: Reference Management </a:t>
            </a:r>
            <a:r>
              <a:rPr lang="en-US" sz="1700" b="0" i="0" dirty="0" err="1">
                <a:solidFill>
                  <a:srgbClr val="303A40"/>
                </a:solidFill>
                <a:effectLst/>
                <a:latin typeface="Times New Roman" panose="02020603050405020304" pitchFamily="18" charset="0"/>
                <a:cs typeface="Times New Roman" panose="02020603050405020304" pitchFamily="18" charset="0"/>
              </a:rPr>
              <a:t>Softwares</a:t>
            </a:r>
            <a:r>
              <a:rPr lang="en-US" sz="1700" b="0" i="0" dirty="0">
                <a:solidFill>
                  <a:srgbClr val="303A40"/>
                </a:solidFill>
                <a:effectLst/>
                <a:latin typeface="Times New Roman" panose="02020603050405020304" pitchFamily="18" charset="0"/>
                <a:cs typeface="Times New Roman" panose="02020603050405020304" pitchFamily="18" charset="0"/>
              </a:rPr>
              <a:t>. </a:t>
            </a:r>
            <a:r>
              <a:rPr lang="en-US" sz="1700" b="0" i="1" dirty="0">
                <a:solidFill>
                  <a:srgbClr val="303A40"/>
                </a:solidFill>
                <a:effectLst/>
                <a:latin typeface="Times New Roman" panose="02020603050405020304" pitchFamily="18" charset="0"/>
                <a:cs typeface="Times New Roman" panose="02020603050405020304" pitchFamily="18" charset="0"/>
              </a:rPr>
              <a:t>Indian Pediatrics</a:t>
            </a:r>
            <a:r>
              <a:rPr lang="en-US" sz="1700" b="0" i="0" dirty="0">
                <a:solidFill>
                  <a:srgbClr val="303A40"/>
                </a:solidFill>
                <a:effectLst/>
                <a:latin typeface="Times New Roman" panose="02020603050405020304" pitchFamily="18" charset="0"/>
                <a:cs typeface="Times New Roman" panose="02020603050405020304" pitchFamily="18" charset="0"/>
              </a:rPr>
              <a:t>, 59, 245-249. </a:t>
            </a:r>
            <a:r>
              <a:rPr lang="en-US" sz="1700" b="0" i="0" dirty="0">
                <a:solidFill>
                  <a:srgbClr val="085394"/>
                </a:solidFill>
                <a:effectLst/>
                <a:latin typeface="Times New Roman" panose="02020603050405020304" pitchFamily="18" charset="0"/>
                <a:cs typeface="Times New Roman" panose="02020603050405020304" pitchFamily="18" charset="0"/>
                <a:hlinkClick r:id="rId8"/>
              </a:rPr>
              <a:t>https://doi.org/10.1007/s13312-022-2478-5</a:t>
            </a:r>
            <a:r>
              <a:rPr lang="en-US" sz="1700" b="0" i="0" dirty="0">
                <a:solidFill>
                  <a:srgbClr val="303A40"/>
                </a:solidFill>
                <a:effectLst/>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1600" b="0" i="0" dirty="0">
                <a:solidFill>
                  <a:srgbClr val="0F0F0F"/>
                </a:solidFill>
                <a:effectLst/>
                <a:latin typeface="Söhne"/>
              </a:rPr>
              <a:t>Hua-ying, Z. (2008). The concept and legal nature of plagiarism. Journal of Xinyang Agricultural College.</a:t>
            </a:r>
            <a:endParaRPr lang="en-MY" sz="17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873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4036378" y="2795010"/>
            <a:ext cx="3956514" cy="1437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Reasons for Referencing Sources in Academic writing </a:t>
            </a:r>
            <a:endParaRPr kumimoji="0" lang="en-MY"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graphicFrame>
        <p:nvGraphicFramePr>
          <p:cNvPr id="4" name="Diagram 3">
            <a:extLst>
              <a:ext uri="{FF2B5EF4-FFF2-40B4-BE49-F238E27FC236}">
                <a16:creationId xmlns:a16="http://schemas.microsoft.com/office/drawing/2014/main" id="{803ACA58-BCBB-394E-D15E-6674EF02B009}"/>
              </a:ext>
            </a:extLst>
          </p:cNvPr>
          <p:cNvGraphicFramePr/>
          <p:nvPr>
            <p:extLst>
              <p:ext uri="{D42A27DB-BD31-4B8C-83A1-F6EECF244321}">
                <p14:modId xmlns:p14="http://schemas.microsoft.com/office/powerpoint/2010/main" val="2799917649"/>
              </p:ext>
            </p:extLst>
          </p:nvPr>
        </p:nvGraphicFramePr>
        <p:xfrm>
          <a:off x="466473" y="1452463"/>
          <a:ext cx="10739519" cy="4326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5DE59617-286F-58A0-CC2E-980B42F1E052}"/>
              </a:ext>
            </a:extLst>
          </p:cNvPr>
          <p:cNvSpPr txBox="1"/>
          <p:nvPr/>
        </p:nvSpPr>
        <p:spPr>
          <a:xfrm>
            <a:off x="7365598" y="5638378"/>
            <a:ext cx="4218937" cy="646331"/>
          </a:xfrm>
          <a:prstGeom prst="rect">
            <a:avLst/>
          </a:prstGeom>
          <a:noFill/>
        </p:spPr>
        <p:txBody>
          <a:bodyPr wrap="square">
            <a:spAutoFit/>
          </a:bodyPr>
          <a:lstStyle/>
          <a:p>
            <a:r>
              <a:rPr lang="en-MY" dirty="0">
                <a:latin typeface="Times New Roman" panose="02020603050405020304" pitchFamily="18" charset="0"/>
                <a:cs typeface="Times New Roman" panose="02020603050405020304" pitchFamily="18" charset="0"/>
              </a:rPr>
              <a:t>Source: (Dawe, Stevens, Hoffman, &amp; </a:t>
            </a:r>
            <a:r>
              <a:rPr lang="en-MY" dirty="0" err="1">
                <a:latin typeface="Times New Roman" panose="02020603050405020304" pitchFamily="18" charset="0"/>
                <a:cs typeface="Times New Roman" panose="02020603050405020304" pitchFamily="18" charset="0"/>
              </a:rPr>
              <a:t>Quilty</a:t>
            </a:r>
            <a:r>
              <a:rPr lang="en-MY" dirty="0">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3628780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421026" y="575438"/>
            <a:ext cx="7079018" cy="797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Strategies To Use Referencing </a:t>
            </a:r>
            <a:endParaRPr kumimoji="0" lang="en-MY" sz="4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616739" y="1829783"/>
            <a:ext cx="1079531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order to acknowledge properly the details from your reading material, we should all take care of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Take notes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keep record of the information found.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Record the details of the resource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being used on the notes. </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Set up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 table to keep tracking of all the details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any source used by you and the content of that cited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Learn about the correct citation and referencing styles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Asses the information required for citation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(Book, article, website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DB35CD-8AE6-5E3D-D45B-FC0B8207D356}"/>
              </a:ext>
            </a:extLst>
          </p:cNvPr>
          <p:cNvSpPr txBox="1"/>
          <p:nvPr/>
        </p:nvSpPr>
        <p:spPr>
          <a:xfrm>
            <a:off x="5163418" y="5905588"/>
            <a:ext cx="6096000" cy="369332"/>
          </a:xfrm>
          <a:prstGeom prst="rect">
            <a:avLst/>
          </a:prstGeom>
          <a:noFill/>
        </p:spPr>
        <p:txBody>
          <a:bodyPr wrap="square">
            <a:spAutoFit/>
          </a:bodyPr>
          <a:lstStyle/>
          <a:p>
            <a:pPr algn="r"/>
            <a:r>
              <a:rPr lang="en-MY" dirty="0">
                <a:latin typeface="Times New Roman" panose="02020603050405020304" pitchFamily="18" charset="0"/>
                <a:cs typeface="Times New Roman" panose="02020603050405020304" pitchFamily="18" charset="0"/>
              </a:rPr>
              <a:t>Source: (Liu &amp; Rousseau, 2013)</a:t>
            </a:r>
          </a:p>
        </p:txBody>
      </p:sp>
    </p:spTree>
    <p:extLst>
      <p:ext uri="{BB962C8B-B14F-4D97-AF65-F5344CB8AC3E}">
        <p14:creationId xmlns:p14="http://schemas.microsoft.com/office/powerpoint/2010/main" val="3081026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598534" y="621789"/>
            <a:ext cx="653946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How To Integrate Sources Into Writing Process?</a:t>
            </a:r>
            <a:endParaRPr kumimoji="0" lang="en-MY"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696339" y="1919861"/>
            <a:ext cx="10795310" cy="4401205"/>
          </a:xfrm>
          <a:prstGeom prst="rect">
            <a:avLst/>
          </a:prstGeom>
          <a:noFill/>
        </p:spPr>
        <p:txBody>
          <a:bodyPr wrap="square">
            <a:spAutoFit/>
          </a:bodyPr>
          <a:lstStyle/>
          <a:p>
            <a:pPr lvl="0">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sources may be used in Four ways: </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Brime</a:t>
            </a:r>
            <a:r>
              <a:rPr lang="en-US" sz="2800" dirty="0">
                <a:solidFill>
                  <a:prstClr val="black"/>
                </a:solidFill>
                <a:latin typeface="Times New Roman" panose="02020603050405020304" pitchFamily="18" charset="0"/>
                <a:cs typeface="Times New Roman" panose="02020603050405020304" pitchFamily="18" charset="0"/>
              </a:rPr>
              <a:t> &amp; </a:t>
            </a:r>
            <a:r>
              <a:rPr lang="en-US" sz="2800" dirty="0" err="1">
                <a:solidFill>
                  <a:prstClr val="black"/>
                </a:solidFill>
                <a:latin typeface="Times New Roman" panose="02020603050405020304" pitchFamily="18" charset="0"/>
                <a:cs typeface="Times New Roman" panose="02020603050405020304" pitchFamily="18" charset="0"/>
              </a:rPr>
              <a:t>Bajalan</a:t>
            </a:r>
            <a:r>
              <a:rPr lang="en-US" sz="2800" dirty="0">
                <a:solidFill>
                  <a:prstClr val="black"/>
                </a:solidFill>
                <a:latin typeface="Times New Roman" panose="02020603050405020304" pitchFamily="18" charset="0"/>
                <a:cs typeface="Times New Roman" panose="02020603050405020304" pitchFamily="18" charset="0"/>
              </a:rPr>
              <a:t>, 2017)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Summarizing: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collecting the major points of the passage, article or section and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condense several pages of a source or even a whole document.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Although you use your own words. But you must cite the source both in-text and reference.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Synthesizing: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form of summary that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summarize several sources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Here,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combine sources that agree on a specific points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 are required to cite all the sources used. </a:t>
            </a:r>
          </a:p>
        </p:txBody>
      </p:sp>
    </p:spTree>
    <p:extLst>
      <p:ext uri="{BB962C8B-B14F-4D97-AF65-F5344CB8AC3E}">
        <p14:creationId xmlns:p14="http://schemas.microsoft.com/office/powerpoint/2010/main" val="1272469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563937" y="370211"/>
            <a:ext cx="1221335" cy="1140660"/>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616739" y="1259287"/>
            <a:ext cx="1063176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Paraphrasing: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 your own words, however,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paraphrases focus on a small part of text while summaries focus on a larger portion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Paraphrase cannot be synthesized.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You also required to cite the original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Quoting: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paper must not be all quoted. </a:t>
            </a:r>
            <a:r>
              <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encouraged to use your own words to express the idea, rather than using the exact words of others.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Quotation should be used only to analyze text that cannot be written in your own words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definitions, Essential and irreplaceable words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You are also required to provide the citation with the page number so the reader can refer to the original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915BC834-1D8D-8046-2722-D8B6F8346097}"/>
              </a:ext>
            </a:extLst>
          </p:cNvPr>
          <p:cNvSpPr txBox="1"/>
          <p:nvPr/>
        </p:nvSpPr>
        <p:spPr>
          <a:xfrm>
            <a:off x="8372589" y="5765882"/>
            <a:ext cx="3280437" cy="369332"/>
          </a:xfrm>
          <a:prstGeom prst="rect">
            <a:avLst/>
          </a:prstGeom>
          <a:noFill/>
        </p:spPr>
        <p:txBody>
          <a:bodyPr wrap="square">
            <a:spAutoFit/>
          </a:bodyPr>
          <a:lstStyle/>
          <a:p>
            <a:pPr algn="r"/>
            <a:r>
              <a:rPr lang="en-MY" dirty="0">
                <a:latin typeface="Times New Roman" panose="02020603050405020304" pitchFamily="18" charset="0"/>
                <a:cs typeface="Times New Roman" panose="02020603050405020304" pitchFamily="18" charset="0"/>
              </a:rPr>
              <a:t>Source: (</a:t>
            </a:r>
            <a:r>
              <a:rPr lang="en-MY" dirty="0" err="1">
                <a:latin typeface="Times New Roman" panose="02020603050405020304" pitchFamily="18" charset="0"/>
                <a:cs typeface="Times New Roman" panose="02020603050405020304" pitchFamily="18" charset="0"/>
              </a:rPr>
              <a:t>Brime</a:t>
            </a:r>
            <a:r>
              <a:rPr lang="en-MY" dirty="0">
                <a:latin typeface="Times New Roman" panose="02020603050405020304" pitchFamily="18" charset="0"/>
                <a:cs typeface="Times New Roman" panose="02020603050405020304" pitchFamily="18" charset="0"/>
              </a:rPr>
              <a:t> &amp; </a:t>
            </a:r>
            <a:r>
              <a:rPr lang="en-MY" dirty="0" err="1">
                <a:latin typeface="Times New Roman" panose="02020603050405020304" pitchFamily="18" charset="0"/>
                <a:cs typeface="Times New Roman" panose="02020603050405020304" pitchFamily="18" charset="0"/>
              </a:rPr>
              <a:t>Bajalan</a:t>
            </a:r>
            <a:r>
              <a:rPr lang="en-MY" dirty="0">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2706717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MY"/>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MY"/>
          </a:p>
        </p:txBody>
      </p:sp>
      <p:pic>
        <p:nvPicPr>
          <p:cNvPr id="4" name="Picture 2" descr="C:\Users\Mackintosh\Desktop\WORK FROM HOME\Workshops\Dentistry\2. Referencing and Paraphrasing\Quoting Paraphrasing Summarising.JPG">
            <a:extLst>
              <a:ext uri="{FF2B5EF4-FFF2-40B4-BE49-F238E27FC236}">
                <a16:creationId xmlns:a16="http://schemas.microsoft.com/office/drawing/2014/main" id="{8997A483-418C-CBED-4A5B-553727E0A30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4697" y="137160"/>
            <a:ext cx="11858414" cy="6483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F5CE4D-3A9A-B569-AAEE-FE3C4849DC16}"/>
              </a:ext>
            </a:extLst>
          </p:cNvPr>
          <p:cNvPicPr>
            <a:picLocks noChangeAspect="1"/>
          </p:cNvPicPr>
          <p:nvPr/>
        </p:nvPicPr>
        <p:blipFill>
          <a:blip r:embed="rId3"/>
          <a:stretch>
            <a:fillRect/>
          </a:stretch>
        </p:blipFill>
        <p:spPr>
          <a:xfrm>
            <a:off x="11140626" y="0"/>
            <a:ext cx="952484" cy="889568"/>
          </a:xfrm>
          <a:prstGeom prst="rect">
            <a:avLst/>
          </a:prstGeom>
          <a:ln>
            <a:noFill/>
          </a:ln>
          <a:effectLst>
            <a:softEdge rad="112500"/>
          </a:effectLst>
        </p:spPr>
      </p:pic>
    </p:spTree>
    <p:extLst>
      <p:ext uri="{BB962C8B-B14F-4D97-AF65-F5344CB8AC3E}">
        <p14:creationId xmlns:p14="http://schemas.microsoft.com/office/powerpoint/2010/main" val="389252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0B651A-3242-407E-A5E1-0BBB39546AA8}"/>
              </a:ext>
            </a:extLst>
          </p:cNvPr>
          <p:cNvSpPr txBox="1">
            <a:spLocks/>
          </p:cNvSpPr>
          <p:nvPr/>
        </p:nvSpPr>
        <p:spPr>
          <a:xfrm>
            <a:off x="696339" y="575438"/>
            <a:ext cx="6884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When and what to cite?</a:t>
            </a:r>
            <a:endParaRPr kumimoji="0" lang="en-MY"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a:extLst>
              <a:ext uri="{FF2B5EF4-FFF2-40B4-BE49-F238E27FC236}">
                <a16:creationId xmlns:a16="http://schemas.microsoft.com/office/drawing/2014/main" id="{6431A875-40F8-F7B7-D62B-0B9CC14EFD63}"/>
              </a:ext>
            </a:extLst>
          </p:cNvPr>
          <p:cNvPicPr>
            <a:picLocks noChangeAspect="1"/>
          </p:cNvPicPr>
          <p:nvPr/>
        </p:nvPicPr>
        <p:blipFill>
          <a:blip r:embed="rId3"/>
          <a:stretch>
            <a:fillRect/>
          </a:stretch>
        </p:blipFill>
        <p:spPr>
          <a:xfrm>
            <a:off x="10156163" y="575438"/>
            <a:ext cx="1428372" cy="1334021"/>
          </a:xfrm>
          <a:prstGeom prst="rect">
            <a:avLst/>
          </a:prstGeom>
          <a:ln>
            <a:noFill/>
          </a:ln>
          <a:effectLst>
            <a:softEdge rad="112500"/>
          </a:effectLst>
        </p:spPr>
      </p:pic>
      <p:sp>
        <p:nvSpPr>
          <p:cNvPr id="3" name="TextBox 2">
            <a:extLst>
              <a:ext uri="{FF2B5EF4-FFF2-40B4-BE49-F238E27FC236}">
                <a16:creationId xmlns:a16="http://schemas.microsoft.com/office/drawing/2014/main" id="{B7FBC7B0-9B8B-6DF8-4446-5F471C3B7BC6}"/>
              </a:ext>
            </a:extLst>
          </p:cNvPr>
          <p:cNvSpPr txBox="1"/>
          <p:nvPr/>
        </p:nvSpPr>
        <p:spPr>
          <a:xfrm>
            <a:off x="789225" y="2396158"/>
            <a:ext cx="1079531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Within &amp; at the end of the text when you use ideas from, or refer to, another person’s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Applies to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facts, figures, ideas &amp; theories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books, journals, internet, videos, lecture notes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Exception: </a:t>
            </a:r>
            <a:r>
              <a:rPr kumimoji="0" lang="en-US" sz="28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common knowledge work</a:t>
            </a:r>
          </a:p>
        </p:txBody>
      </p:sp>
    </p:spTree>
    <p:extLst>
      <p:ext uri="{BB962C8B-B14F-4D97-AF65-F5344CB8AC3E}">
        <p14:creationId xmlns:p14="http://schemas.microsoft.com/office/powerpoint/2010/main" val="353866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2260</Words>
  <Application>Microsoft Office PowerPoint</Application>
  <PresentationFormat>Widescreen</PresentationFormat>
  <Paragraphs>261</Paragraphs>
  <Slides>30</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ＭＳ ゴシック</vt:lpstr>
      <vt:lpstr>ＭＳ Ｐゴシック</vt:lpstr>
      <vt:lpstr>Arial</vt:lpstr>
      <vt:lpstr>Calibri</vt:lpstr>
      <vt:lpstr>Century Schoolbook</vt:lpstr>
      <vt:lpstr>Franklin Gothic Book</vt:lpstr>
      <vt:lpstr>Garamond</vt:lpstr>
      <vt:lpstr>Inter</vt:lpstr>
      <vt:lpstr>Söhne</vt:lpstr>
      <vt:lpstr>Times</vt:lpstr>
      <vt:lpstr>Times New Roman</vt:lpstr>
      <vt:lpstr>Trade Gothic LT Std</vt:lpstr>
      <vt:lpstr>Wingdings</vt:lpstr>
      <vt:lpstr>SavonVTI</vt:lpstr>
      <vt:lpstr>Academic Research and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FAROUK AL MASHHOUR</dc:creator>
  <cp:lastModifiedBy>Omer Farouk</cp:lastModifiedBy>
  <cp:revision>26</cp:revision>
  <dcterms:created xsi:type="dcterms:W3CDTF">2023-12-14T23:13:16Z</dcterms:created>
  <dcterms:modified xsi:type="dcterms:W3CDTF">2025-02-13T13:43:07Z</dcterms:modified>
</cp:coreProperties>
</file>