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31"/>
  </p:notesMasterIdLst>
  <p:sldIdLst>
    <p:sldId id="256" r:id="rId2"/>
    <p:sldId id="257" r:id="rId3"/>
    <p:sldId id="258" r:id="rId4"/>
    <p:sldId id="287" r:id="rId5"/>
    <p:sldId id="263" r:id="rId6"/>
    <p:sldId id="264" r:id="rId7"/>
    <p:sldId id="265" r:id="rId8"/>
    <p:sldId id="266" r:id="rId9"/>
    <p:sldId id="267" r:id="rId10"/>
    <p:sldId id="268" r:id="rId11"/>
    <p:sldId id="269" r:id="rId12"/>
    <p:sldId id="261" r:id="rId13"/>
    <p:sldId id="270" r:id="rId14"/>
    <p:sldId id="262" r:id="rId15"/>
    <p:sldId id="271" r:id="rId16"/>
    <p:sldId id="272" r:id="rId17"/>
    <p:sldId id="273" r:id="rId18"/>
    <p:sldId id="274" r:id="rId19"/>
    <p:sldId id="275" r:id="rId20"/>
    <p:sldId id="278" r:id="rId21"/>
    <p:sldId id="279" r:id="rId22"/>
    <p:sldId id="280" r:id="rId23"/>
    <p:sldId id="281" r:id="rId24"/>
    <p:sldId id="282" r:id="rId25"/>
    <p:sldId id="283" r:id="rId26"/>
    <p:sldId id="284" r:id="rId27"/>
    <p:sldId id="286" r:id="rId28"/>
    <p:sldId id="285" r:id="rId29"/>
    <p:sldId id="26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0D635-2920-4AB0-8F6D-976760662D0C}"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F9CAD-0AE4-4D27-A8BE-46A828B50C79}" type="slidenum">
              <a:rPr lang="en-US" smtClean="0"/>
              <a:t>‹#›</a:t>
            </a:fld>
            <a:endParaRPr lang="en-US"/>
          </a:p>
        </p:txBody>
      </p:sp>
    </p:spTree>
    <p:extLst>
      <p:ext uri="{BB962C8B-B14F-4D97-AF65-F5344CB8AC3E}">
        <p14:creationId xmlns:p14="http://schemas.microsoft.com/office/powerpoint/2010/main" val="361708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t>1</a:t>
            </a:fld>
            <a:endParaRPr lang="en-US"/>
          </a:p>
        </p:txBody>
      </p:sp>
    </p:spTree>
    <p:extLst>
      <p:ext uri="{BB962C8B-B14F-4D97-AF65-F5344CB8AC3E}">
        <p14:creationId xmlns:p14="http://schemas.microsoft.com/office/powerpoint/2010/main" val="1098306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D5EF9CAD-0AE4-4D27-A8BE-46A828B50C79}" type="slidenum">
              <a:rPr lang="en-US" smtClean="0"/>
              <a:t>8</a:t>
            </a:fld>
            <a:endParaRPr lang="en-US"/>
          </a:p>
        </p:txBody>
      </p:sp>
    </p:spTree>
    <p:extLst>
      <p:ext uri="{BB962C8B-B14F-4D97-AF65-F5344CB8AC3E}">
        <p14:creationId xmlns:p14="http://schemas.microsoft.com/office/powerpoint/2010/main" val="2707744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t>14</a:t>
            </a:fld>
            <a:endParaRPr lang="en-US"/>
          </a:p>
        </p:txBody>
      </p:sp>
    </p:spTree>
    <p:extLst>
      <p:ext uri="{BB962C8B-B14F-4D97-AF65-F5344CB8AC3E}">
        <p14:creationId xmlns:p14="http://schemas.microsoft.com/office/powerpoint/2010/main" val="3527581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D5EF9CAD-0AE4-4D27-A8BE-46A828B50C79}" type="slidenum">
              <a:rPr lang="en-US" smtClean="0"/>
              <a:t>17</a:t>
            </a:fld>
            <a:endParaRPr lang="en-US"/>
          </a:p>
        </p:txBody>
      </p:sp>
    </p:spTree>
    <p:extLst>
      <p:ext uri="{BB962C8B-B14F-4D97-AF65-F5344CB8AC3E}">
        <p14:creationId xmlns:p14="http://schemas.microsoft.com/office/powerpoint/2010/main" val="4100200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2/13/2025</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5937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0931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25160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79372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2/13/2025</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350452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8248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4797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4186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5548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2/13/2025</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15525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2/13/2025</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4668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2/13/2025</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5670205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20"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4846247" y="1297576"/>
            <a:ext cx="6223340" cy="3042706"/>
          </a:xfrm>
        </p:spPr>
        <p:txBody>
          <a:bodyPr>
            <a:normAutofit/>
          </a:bodyPr>
          <a:lstStyle/>
          <a:p>
            <a:r>
              <a:rPr lang="en-US" sz="3200" dirty="0">
                <a:solidFill>
                  <a:schemeClr val="tx1"/>
                </a:solidFill>
                <a:latin typeface="Times New Roman" panose="02020603050405020304" pitchFamily="18" charset="0"/>
                <a:cs typeface="Times New Roman" panose="02020603050405020304" pitchFamily="18" charset="0"/>
              </a:rPr>
              <a:t>Fundamentals of Academic Paragraphs</a:t>
            </a: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169893"/>
          </a:xfrm>
        </p:spPr>
        <p:txBody>
          <a:bodyPr>
            <a:noAutofit/>
          </a:bodyPr>
          <a:lstStyle/>
          <a:p>
            <a:pPr>
              <a:lnSpc>
                <a:spcPct val="100000"/>
              </a:lnSpc>
              <a:spcAft>
                <a:spcPts val="600"/>
              </a:spcAft>
            </a:pPr>
            <a:r>
              <a:rPr lang="en-US" sz="2000" b="1" dirty="0">
                <a:latin typeface="Times New Roman" panose="02020603050405020304" pitchFamily="18" charset="0"/>
                <a:cs typeface="Times New Roman" panose="02020603050405020304" pitchFamily="18" charset="0"/>
              </a:rPr>
              <a:t>Omar Farouk Al Mashhour </a:t>
            </a:r>
          </a:p>
          <a:p>
            <a:pPr>
              <a:lnSpc>
                <a:spcPct val="100000"/>
              </a:lnSpc>
              <a:spcAft>
                <a:spcPts val="600"/>
              </a:spcAft>
            </a:pPr>
            <a:r>
              <a:rPr lang="en-US" sz="2000" dirty="0">
                <a:latin typeface="Times New Roman" panose="02020603050405020304" pitchFamily="18" charset="0"/>
                <a:cs typeface="Times New Roman" panose="02020603050405020304" pitchFamily="18" charset="0"/>
              </a:rPr>
              <a:t>Academic Research and Writing (BUS 149)</a:t>
            </a:r>
          </a:p>
          <a:p>
            <a:pPr>
              <a:lnSpc>
                <a:spcPct val="100000"/>
              </a:lnSpc>
              <a:spcAft>
                <a:spcPts val="600"/>
              </a:spcAft>
            </a:pPr>
            <a:r>
              <a:rPr lang="en-US" sz="2000" dirty="0">
                <a:latin typeface="Times New Roman" panose="02020603050405020304" pitchFamily="18" charset="0"/>
                <a:cs typeface="Times New Roman" panose="02020603050405020304" pitchFamily="18" charset="0"/>
              </a:rPr>
              <a:t>Semester Fall</a:t>
            </a:r>
          </a:p>
          <a:p>
            <a:pPr>
              <a:lnSpc>
                <a:spcPct val="100000"/>
              </a:lnSpc>
              <a:spcAft>
                <a:spcPts val="600"/>
              </a:spcAft>
            </a:pPr>
            <a:r>
              <a:rPr lang="en-US" sz="2000" dirty="0">
                <a:latin typeface="Times New Roman" panose="02020603050405020304" pitchFamily="18" charset="0"/>
                <a:cs typeface="Times New Roman" panose="02020603050405020304" pitchFamily="18" charset="0"/>
              </a:rPr>
              <a:t>Week Three</a:t>
            </a:r>
          </a:p>
          <a:p>
            <a:pPr>
              <a:lnSpc>
                <a:spcPct val="100000"/>
              </a:lnSpc>
              <a:spcAft>
                <a:spcPts val="600"/>
              </a:spcAft>
            </a:pPr>
            <a:r>
              <a:rPr lang="en-US" sz="2000">
                <a:latin typeface="Times New Roman" panose="02020603050405020304" pitchFamily="18" charset="0"/>
                <a:cs typeface="Times New Roman" panose="02020603050405020304" pitchFamily="18" charset="0"/>
              </a:rPr>
              <a:t>Sunday12</a:t>
            </a:r>
            <a:r>
              <a:rPr lang="en-US" sz="2000" baseline="30000">
                <a:latin typeface="Times New Roman" panose="02020603050405020304" pitchFamily="18" charset="0"/>
                <a:cs typeface="Times New Roman" panose="02020603050405020304" pitchFamily="18" charset="0"/>
              </a:rPr>
              <a:t>th</a:t>
            </a:r>
            <a:r>
              <a:rPr lang="en-US" sz="200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of January 2025</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Tree>
    <p:extLst>
      <p:ext uri="{BB962C8B-B14F-4D97-AF65-F5344CB8AC3E}">
        <p14:creationId xmlns:p14="http://schemas.microsoft.com/office/powerpoint/2010/main" val="24353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250877"/>
            <a:ext cx="9792208" cy="1527078"/>
          </a:xfrm>
        </p:spPr>
        <p:txBody>
          <a:bodyPr>
            <a:noAutofit/>
          </a:bodyPr>
          <a:lstStyle/>
          <a:p>
            <a:pPr algn="ctr"/>
            <a:r>
              <a:rPr lang="en-US" sz="4400" b="1" dirty="0">
                <a:latin typeface="Times New Roman" panose="02020603050405020304" pitchFamily="18" charset="0"/>
                <a:cs typeface="Times New Roman" panose="02020603050405020304" pitchFamily="18" charset="0"/>
              </a:rPr>
              <a:t>Choosing and narrowing a topic </a:t>
            </a:r>
            <a:br>
              <a:rPr lang="en-US"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(How to choose a topic for a paragraph)</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59079" y="2143432"/>
            <a:ext cx="11632565" cy="4463691"/>
          </a:xfrm>
        </p:spPr>
        <p:txBody>
          <a:bodyPr>
            <a:normAutofit fontScale="85000" lnSpcReduction="20000"/>
          </a:bodyPr>
          <a:lstStyle/>
          <a:p>
            <a:r>
              <a:rPr lang="en-US" sz="2400" b="0" i="0" u="none" strike="noStrike" dirty="0">
                <a:effectLst/>
                <a:latin typeface="Times New Roman" panose="02020603050405020304" pitchFamily="18" charset="0"/>
                <a:cs typeface="Times New Roman" panose="02020603050405020304" pitchFamily="18" charset="0"/>
              </a:rPr>
              <a:t>A paragraph is a grou</a:t>
            </a:r>
            <a:r>
              <a:rPr lang="en-US" sz="2400" dirty="0">
                <a:latin typeface="Times New Roman" panose="02020603050405020304" pitchFamily="18" charset="0"/>
                <a:cs typeface="Times New Roman" panose="02020603050405020304" pitchFamily="18" charset="0"/>
              </a:rPr>
              <a:t>p of five to ten sentences that give information about a topic. </a:t>
            </a:r>
          </a:p>
          <a:p>
            <a:r>
              <a:rPr lang="en-US" sz="2400" dirty="0">
                <a:latin typeface="Times New Roman" panose="02020603050405020304" pitchFamily="18" charset="0"/>
                <a:cs typeface="Times New Roman" panose="02020603050405020304" pitchFamily="18" charset="0"/>
              </a:rPr>
              <a:t>Before you write, </a:t>
            </a:r>
            <a:r>
              <a:rPr lang="en-US" sz="2400" dirty="0">
                <a:highlight>
                  <a:srgbClr val="FFFF00"/>
                </a:highlight>
                <a:latin typeface="Times New Roman" panose="02020603050405020304" pitchFamily="18" charset="0"/>
                <a:cs typeface="Times New Roman" panose="02020603050405020304" pitchFamily="18" charset="0"/>
              </a:rPr>
              <a:t>you must choose a topic.</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Choose a topic that </a:t>
            </a:r>
            <a:r>
              <a:rPr lang="en-US" sz="2400" b="1" dirty="0">
                <a:latin typeface="Times New Roman" panose="02020603050405020304" pitchFamily="18" charset="0"/>
                <a:cs typeface="Times New Roman" panose="02020603050405020304" pitchFamily="18" charset="0"/>
              </a:rPr>
              <a:t>isn’t  too narrow (limited, brief). </a:t>
            </a:r>
            <a:r>
              <a:rPr lang="en-US" sz="2400" dirty="0">
                <a:latin typeface="Times New Roman" panose="02020603050405020304" pitchFamily="18" charset="0"/>
                <a:cs typeface="Times New Roman" panose="02020603050405020304" pitchFamily="18" charset="0"/>
              </a:rPr>
              <a:t>A narrow topic will not have enough ideas to write about. The ages of my brother and sisters is too narrow. You cannot write much about it.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Choose a topic that </a:t>
            </a:r>
            <a:r>
              <a:rPr lang="en-US" sz="2400" b="1" dirty="0">
                <a:latin typeface="Times New Roman" panose="02020603050405020304" pitchFamily="18" charset="0"/>
                <a:cs typeface="Times New Roman" panose="02020603050405020304" pitchFamily="18" charset="0"/>
              </a:rPr>
              <a:t>isn’t too much broad (general).  </a:t>
            </a:r>
            <a:r>
              <a:rPr lang="en-US" sz="2400" dirty="0">
                <a:latin typeface="Times New Roman" panose="02020603050405020304" pitchFamily="18" charset="0"/>
                <a:cs typeface="Times New Roman" panose="02020603050405020304" pitchFamily="18" charset="0"/>
              </a:rPr>
              <a:t>A broad topic will have too many ideas for just one paragraph. Most paragraphs are five to ten sentences long. Schools is too general. There are thousands of thing you can say about it.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student could narrow this topic by </a:t>
            </a:r>
            <a:r>
              <a:rPr lang="en-US" sz="2400" u="sng" dirty="0">
                <a:highlight>
                  <a:srgbClr val="FFFF00"/>
                </a:highlight>
                <a:latin typeface="Times New Roman" panose="02020603050405020304" pitchFamily="18" charset="0"/>
                <a:cs typeface="Times New Roman" panose="02020603050405020304" pitchFamily="18" charset="0"/>
              </a:rPr>
              <a:t>choosing one aspect of schools to discuss. </a:t>
            </a:r>
          </a:p>
          <a:p>
            <a:r>
              <a:rPr lang="en-US" sz="2400" dirty="0">
                <a:latin typeface="Times New Roman" panose="02020603050405020304" pitchFamily="18" charset="0"/>
                <a:cs typeface="Times New Roman" panose="02020603050405020304" pitchFamily="18" charset="0"/>
              </a:rPr>
              <a:t>School could be narrowed …… </a:t>
            </a:r>
            <a:r>
              <a:rPr lang="en-US" sz="2400" b="1" dirty="0">
                <a:latin typeface="Times New Roman" panose="02020603050405020304" pitchFamily="18" charset="0"/>
                <a:cs typeface="Times New Roman" panose="02020603050405020304" pitchFamily="18" charset="0"/>
              </a:rPr>
              <a:t>Secondary school in my country / popular school club etc</a:t>
            </a:r>
            <a:r>
              <a:rPr lang="en-US" sz="2400" dirty="0">
                <a:latin typeface="Times New Roman" panose="02020603050405020304" pitchFamily="18" charset="0"/>
                <a:cs typeface="Times New Roman" panose="02020603050405020304" pitchFamily="18" charset="0"/>
              </a:rPr>
              <a:t>.</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15497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31000" y="299210"/>
            <a:ext cx="9792208" cy="1527078"/>
          </a:xfrm>
        </p:spPr>
        <p:txBody>
          <a:bodyPr>
            <a:normAutofit/>
          </a:bodyPr>
          <a:lstStyle/>
          <a:p>
            <a:r>
              <a:rPr lang="en-US" dirty="0"/>
              <a:t>Exercise </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pic>
        <p:nvPicPr>
          <p:cNvPr id="6" name="Picture 5">
            <a:extLst>
              <a:ext uri="{FF2B5EF4-FFF2-40B4-BE49-F238E27FC236}">
                <a16:creationId xmlns:a16="http://schemas.microsoft.com/office/drawing/2014/main" id="{DF03C707-C4FE-3DFF-B974-CA13D6142DA6}"/>
              </a:ext>
            </a:extLst>
          </p:cNvPr>
          <p:cNvPicPr>
            <a:picLocks noChangeAspect="1"/>
          </p:cNvPicPr>
          <p:nvPr/>
        </p:nvPicPr>
        <p:blipFill rotWithShape="1">
          <a:blip r:embed="rId3"/>
          <a:srcRect l="5435" r="4467"/>
          <a:stretch/>
        </p:blipFill>
        <p:spPr>
          <a:xfrm>
            <a:off x="210312" y="1553102"/>
            <a:ext cx="11350688" cy="4088877"/>
          </a:xfrm>
          <a:prstGeom prst="rect">
            <a:avLst/>
          </a:prstGeom>
        </p:spPr>
      </p:pic>
    </p:spTree>
    <p:extLst>
      <p:ext uri="{BB962C8B-B14F-4D97-AF65-F5344CB8AC3E}">
        <p14:creationId xmlns:p14="http://schemas.microsoft.com/office/powerpoint/2010/main" val="213267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6D0084A9-B95C-E7E8-0A5E-FFF46CFA70D2}"/>
              </a:ext>
            </a:extLst>
          </p:cNvPr>
          <p:cNvSpPr>
            <a:spLocks noGrp="1"/>
          </p:cNvSpPr>
          <p:nvPr>
            <p:ph type="title"/>
          </p:nvPr>
        </p:nvSpPr>
        <p:spPr>
          <a:xfrm>
            <a:off x="1073912" y="323968"/>
            <a:ext cx="9792208" cy="838552"/>
          </a:xfrm>
        </p:spPr>
        <p:txBody>
          <a:bodyPr>
            <a:normAutofit/>
          </a:bodyPr>
          <a:lstStyle/>
          <a:p>
            <a:pPr algn="ctr"/>
            <a:r>
              <a:rPr lang="en-US" sz="5400" b="1" i="0" u="none" strike="noStrike" dirty="0">
                <a:effectLst/>
                <a:latin typeface="Times New Roman" panose="02020603050405020304" pitchFamily="18" charset="0"/>
                <a:cs typeface="Times New Roman" panose="02020603050405020304" pitchFamily="18" charset="0"/>
              </a:rPr>
              <a:t>Gathering ideas</a:t>
            </a:r>
          </a:p>
        </p:txBody>
      </p:sp>
      <p:sp>
        <p:nvSpPr>
          <p:cNvPr id="3" name="Content Placeholder 2">
            <a:extLst>
              <a:ext uri="{FF2B5EF4-FFF2-40B4-BE49-F238E27FC236}">
                <a16:creationId xmlns:a16="http://schemas.microsoft.com/office/drawing/2014/main" id="{49793476-D9B1-4190-F924-399B8D8CB2D9}"/>
              </a:ext>
            </a:extLst>
          </p:cNvPr>
          <p:cNvSpPr>
            <a:spLocks noGrp="1"/>
          </p:cNvSpPr>
          <p:nvPr>
            <p:ph idx="1"/>
          </p:nvPr>
        </p:nvSpPr>
        <p:spPr>
          <a:xfrm>
            <a:off x="259080" y="1411342"/>
            <a:ext cx="11510133" cy="5122690"/>
          </a:xfrm>
        </p:spPr>
        <p:txBody>
          <a:bodyPr>
            <a:noAutofit/>
          </a:bodyPr>
          <a:lstStyle/>
          <a:p>
            <a:pPr marL="0" indent="0" rtl="0">
              <a:lnSpc>
                <a:spcPct val="150000"/>
              </a:lnSpc>
              <a:spcBef>
                <a:spcPts val="0"/>
              </a:spcBef>
              <a:spcAft>
                <a:spcPts val="0"/>
              </a:spcAft>
              <a:buNone/>
            </a:pPr>
            <a:r>
              <a:rPr lang="en-US" sz="2000" dirty="0">
                <a:latin typeface="Times New Roman" panose="02020603050405020304" pitchFamily="18" charset="0"/>
                <a:cs typeface="Times New Roman" panose="02020603050405020304" pitchFamily="18" charset="0"/>
              </a:rPr>
              <a:t>Brainstorming is a way of gathering ideas about a topic. </a:t>
            </a:r>
            <a:r>
              <a:rPr lang="en-US" sz="2000" dirty="0">
                <a:highlight>
                  <a:srgbClr val="FFFF00"/>
                </a:highlight>
                <a:latin typeface="Times New Roman" panose="02020603050405020304" pitchFamily="18" charset="0"/>
                <a:cs typeface="Times New Roman" panose="02020603050405020304" pitchFamily="18" charset="0"/>
              </a:rPr>
              <a:t>Think of a storm; thousands of drops of rain, all coming down together. </a:t>
            </a:r>
          </a:p>
          <a:p>
            <a:pPr marL="0" indent="0" rtl="0">
              <a:lnSpc>
                <a:spcPct val="150000"/>
              </a:lnSpc>
              <a:spcBef>
                <a:spcPts val="0"/>
              </a:spcBef>
              <a:spcAft>
                <a:spcPts val="0"/>
              </a:spcAft>
              <a:buNone/>
            </a:pPr>
            <a:r>
              <a:rPr lang="en-US" sz="2000" b="1" dirty="0">
                <a:latin typeface="Times New Roman" panose="02020603050405020304" pitchFamily="18" charset="0"/>
                <a:cs typeface="Times New Roman" panose="02020603050405020304" pitchFamily="18" charset="0"/>
              </a:rPr>
              <a:t>Now, imagine thousands of ideas ‘raining’ down onto your paper!</a:t>
            </a:r>
          </a:p>
          <a:p>
            <a:pPr marL="0" indent="0" rtl="0">
              <a:lnSpc>
                <a:spcPct val="150000"/>
              </a:lnSpc>
              <a:spcBef>
                <a:spcPts val="0"/>
              </a:spcBef>
              <a:spcAft>
                <a:spcPts val="0"/>
              </a:spcAft>
              <a:buNone/>
            </a:pPr>
            <a:r>
              <a:rPr lang="en-US" sz="2000" dirty="0">
                <a:latin typeface="Times New Roman" panose="02020603050405020304" pitchFamily="18" charset="0"/>
                <a:cs typeface="Times New Roman" panose="02020603050405020304" pitchFamily="18" charset="0"/>
              </a:rPr>
              <a:t>When you do brainstorm, </a:t>
            </a:r>
            <a:r>
              <a:rPr lang="en-US" sz="2000" u="sng" dirty="0">
                <a:latin typeface="Times New Roman" panose="02020603050405020304" pitchFamily="18" charset="0"/>
                <a:cs typeface="Times New Roman" panose="02020603050405020304" pitchFamily="18" charset="0"/>
              </a:rPr>
              <a:t>write down every idea that comes to you. </a:t>
            </a:r>
          </a:p>
          <a:p>
            <a:pPr marL="0" indent="0" rtl="0">
              <a:lnSpc>
                <a:spcPct val="150000"/>
              </a:lnSpc>
              <a:spcBef>
                <a:spcPts val="0"/>
              </a:spcBef>
              <a:spcAft>
                <a:spcPts val="0"/>
              </a:spcAft>
              <a:buNone/>
            </a:pPr>
            <a:r>
              <a:rPr lang="en-US" sz="2000" dirty="0">
                <a:highlight>
                  <a:srgbClr val="00FF00"/>
                </a:highlight>
                <a:latin typeface="Times New Roman" panose="02020603050405020304" pitchFamily="18" charset="0"/>
                <a:cs typeface="Times New Roman" panose="02020603050405020304" pitchFamily="18" charset="0"/>
              </a:rPr>
              <a:t>Don’t worry now about whether the ideas are good or silly, useful or not. </a:t>
            </a:r>
          </a:p>
          <a:p>
            <a:pPr marL="0" indent="0" rtl="0">
              <a:lnSpc>
                <a:spcPct val="150000"/>
              </a:lnSpc>
              <a:spcBef>
                <a:spcPts val="0"/>
              </a:spcBef>
              <a:spcAft>
                <a:spcPts val="0"/>
              </a:spcAft>
              <a:buNone/>
            </a:pPr>
            <a:r>
              <a:rPr lang="en-US" sz="2000" dirty="0">
                <a:highlight>
                  <a:srgbClr val="00FFFF"/>
                </a:highlight>
                <a:latin typeface="Times New Roman" panose="02020603050405020304" pitchFamily="18" charset="0"/>
                <a:cs typeface="Times New Roman" panose="02020603050405020304" pitchFamily="18" charset="0"/>
              </a:rPr>
              <a:t>You can decide that later. Right now, you are gathering as many ideas as you can. </a:t>
            </a:r>
          </a:p>
          <a:p>
            <a:pPr marL="0" indent="0" rtl="0">
              <a:lnSpc>
                <a:spcPct val="150000"/>
              </a:lnSpc>
              <a:spcBef>
                <a:spcPts val="0"/>
              </a:spcBef>
              <a:spcAft>
                <a:spcPts val="0"/>
              </a:spcAft>
              <a:buNone/>
            </a:pPr>
            <a:endParaRPr lang="en-US" sz="2000" dirty="0">
              <a:latin typeface="Times New Roman" panose="02020603050405020304" pitchFamily="18" charset="0"/>
              <a:cs typeface="Times New Roman" panose="02020603050405020304" pitchFamily="18" charset="0"/>
            </a:endParaRPr>
          </a:p>
          <a:p>
            <a:pPr marL="0" indent="0" rtl="0">
              <a:lnSpc>
                <a:spcPct val="150000"/>
              </a:lnSpc>
              <a:spcBef>
                <a:spcPts val="0"/>
              </a:spcBef>
              <a:spcAft>
                <a:spcPts val="0"/>
              </a:spcAft>
              <a:buNone/>
            </a:pPr>
            <a:r>
              <a:rPr lang="en-US" sz="2000" b="1" dirty="0">
                <a:latin typeface="Times New Roman" panose="02020603050405020304" pitchFamily="18" charset="0"/>
                <a:cs typeface="Times New Roman" panose="02020603050405020304" pitchFamily="18" charset="0"/>
              </a:rPr>
              <a:t>We have three types of brainstorming</a:t>
            </a:r>
          </a:p>
          <a:p>
            <a:pPr marL="342900" indent="-342900" rtl="0">
              <a:lnSpc>
                <a:spcPct val="150000"/>
              </a:lnSpc>
              <a:spcBef>
                <a:spcPts val="0"/>
              </a:spcBef>
              <a:spcAft>
                <a:spcPts val="0"/>
              </a:spcAft>
              <a:buAutoNum type="arabicPeriod"/>
            </a:pPr>
            <a:r>
              <a:rPr lang="en-US" sz="2000" b="1" dirty="0">
                <a:latin typeface="Times New Roman" panose="02020603050405020304" pitchFamily="18" charset="0"/>
                <a:cs typeface="Times New Roman" panose="02020603050405020304" pitchFamily="18" charset="0"/>
              </a:rPr>
              <a:t>Making a list </a:t>
            </a:r>
          </a:p>
          <a:p>
            <a:pPr marL="342900" indent="-342900" rtl="0">
              <a:lnSpc>
                <a:spcPct val="150000"/>
              </a:lnSpc>
              <a:spcBef>
                <a:spcPts val="0"/>
              </a:spcBef>
              <a:spcAft>
                <a:spcPts val="0"/>
              </a:spcAft>
              <a:buAutoNum type="arabicPeriod"/>
            </a:pPr>
            <a:r>
              <a:rPr lang="en-US" sz="2000" b="1" dirty="0">
                <a:latin typeface="Times New Roman" panose="02020603050405020304" pitchFamily="18" charset="0"/>
                <a:cs typeface="Times New Roman" panose="02020603050405020304" pitchFamily="18" charset="0"/>
              </a:rPr>
              <a:t>Freewriting </a:t>
            </a:r>
          </a:p>
          <a:p>
            <a:pPr marL="342900" indent="-342900" rtl="0">
              <a:lnSpc>
                <a:spcPct val="150000"/>
              </a:lnSpc>
              <a:spcBef>
                <a:spcPts val="0"/>
              </a:spcBef>
              <a:spcAft>
                <a:spcPts val="0"/>
              </a:spcAft>
              <a:buAutoNum type="arabicPeriod"/>
            </a:pPr>
            <a:r>
              <a:rPr lang="en-US" sz="2000" b="1" dirty="0">
                <a:latin typeface="Times New Roman" panose="02020603050405020304" pitchFamily="18" charset="0"/>
                <a:cs typeface="Times New Roman" panose="02020603050405020304" pitchFamily="18" charset="0"/>
              </a:rPr>
              <a:t>Mapping </a:t>
            </a:r>
          </a:p>
        </p:txBody>
      </p:sp>
      <p:pic>
        <p:nvPicPr>
          <p:cNvPr id="5" name="Picture 4" descr="A logo of a university&#10;&#10;Description automatically generated">
            <a:extLst>
              <a:ext uri="{FF2B5EF4-FFF2-40B4-BE49-F238E27FC236}">
                <a16:creationId xmlns:a16="http://schemas.microsoft.com/office/drawing/2014/main" id="{AC3B3951-521A-A867-D365-CF88DAAFF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133469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5">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5" name="Rectangle 17">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19">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0084A9-B95C-E7E8-0A5E-FFF46CFA70D2}"/>
              </a:ext>
            </a:extLst>
          </p:cNvPr>
          <p:cNvSpPr>
            <a:spLocks noGrp="1"/>
          </p:cNvSpPr>
          <p:nvPr>
            <p:ph type="title"/>
          </p:nvPr>
        </p:nvSpPr>
        <p:spPr>
          <a:xfrm>
            <a:off x="419100" y="547052"/>
            <a:ext cx="2616201" cy="718246"/>
          </a:xfrm>
        </p:spPr>
        <p:txBody>
          <a:bodyPr anchor="b">
            <a:noAutofit/>
          </a:bodyPr>
          <a:lstStyle/>
          <a:p>
            <a:pPr algn="ctr" rtl="0">
              <a:spcBef>
                <a:spcPts val="0"/>
              </a:spcBef>
              <a:spcAft>
                <a:spcPts val="0"/>
              </a:spcAft>
            </a:pPr>
            <a:r>
              <a:rPr lang="en-US" sz="3200" b="1" dirty="0">
                <a:latin typeface="Times New Roman" panose="02020603050405020304" pitchFamily="18" charset="0"/>
                <a:cs typeface="Times New Roman" panose="02020603050405020304" pitchFamily="18" charset="0"/>
              </a:rPr>
              <a:t>Making a list </a:t>
            </a:r>
          </a:p>
        </p:txBody>
      </p:sp>
      <p:sp>
        <p:nvSpPr>
          <p:cNvPr id="3" name="Content Placeholder 2">
            <a:extLst>
              <a:ext uri="{FF2B5EF4-FFF2-40B4-BE49-F238E27FC236}">
                <a16:creationId xmlns:a16="http://schemas.microsoft.com/office/drawing/2014/main" id="{49793476-D9B1-4190-F924-399B8D8CB2D9}"/>
              </a:ext>
            </a:extLst>
          </p:cNvPr>
          <p:cNvSpPr>
            <a:spLocks noGrp="1"/>
          </p:cNvSpPr>
          <p:nvPr>
            <p:ph idx="1"/>
          </p:nvPr>
        </p:nvSpPr>
        <p:spPr>
          <a:xfrm>
            <a:off x="570960" y="1795852"/>
            <a:ext cx="2312479" cy="3854197"/>
          </a:xfrm>
        </p:spPr>
        <p:txBody>
          <a:bodyPr>
            <a:normAutofit/>
          </a:bodyPr>
          <a:lstStyle/>
          <a:p>
            <a:pPr marL="0" indent="0" algn="just" rtl="0">
              <a:spcBef>
                <a:spcPts val="0"/>
              </a:spcBef>
              <a:spcAft>
                <a:spcPts val="600"/>
              </a:spcAft>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Write single words, phrases, or sentences that are connected to your topic. </a:t>
            </a:r>
          </a:p>
          <a:p>
            <a:pPr marL="0" indent="0" algn="just" rtl="0">
              <a:spcBef>
                <a:spcPts val="0"/>
              </a:spcBef>
              <a:spcAft>
                <a:spcPts val="600"/>
              </a:spcAft>
              <a:buNone/>
            </a:pP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lgn="just" rtl="0">
              <a:spcBef>
                <a:spcPts val="0"/>
              </a:spcBef>
              <a:spcAft>
                <a:spcPts val="600"/>
              </a:spcAft>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Look at this list a student made when brainstorming ideas to write about his/her topic </a:t>
            </a:r>
            <a:r>
              <a:rPr lang="en-US" sz="1800" b="1" u="sng" dirty="0">
                <a:solidFill>
                  <a:schemeClr val="tx1">
                    <a:lumMod val="85000"/>
                    <a:lumOff val="15000"/>
                  </a:schemeClr>
                </a:solidFill>
                <a:latin typeface="Times New Roman" panose="02020603050405020304" pitchFamily="18" charset="0"/>
                <a:cs typeface="Times New Roman" panose="02020603050405020304" pitchFamily="18" charset="0"/>
              </a:rPr>
              <a:t>“what should I study at university”</a:t>
            </a:r>
          </a:p>
          <a:p>
            <a:pPr marL="0" indent="0" algn="just" rtl="0">
              <a:spcBef>
                <a:spcPts val="0"/>
              </a:spcBef>
              <a:spcAft>
                <a:spcPts val="600"/>
              </a:spcAft>
              <a:buNone/>
            </a:pPr>
            <a:endParaRPr lang="en-US" sz="1800" b="1"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lgn="just" rtl="0">
              <a:spcBef>
                <a:spcPts val="0"/>
              </a:spcBef>
              <a:spcAft>
                <a:spcPts val="600"/>
              </a:spcAft>
              <a:buNone/>
            </a:pPr>
            <a:endParaRPr lang="en-US" sz="18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7" name="Rectangle 21">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6" name="Picture 5">
            <a:extLst>
              <a:ext uri="{FF2B5EF4-FFF2-40B4-BE49-F238E27FC236}">
                <a16:creationId xmlns:a16="http://schemas.microsoft.com/office/drawing/2014/main" id="{D4DE23B0-333A-71AE-5972-D5FFA4EABD4E}"/>
              </a:ext>
            </a:extLst>
          </p:cNvPr>
          <p:cNvPicPr>
            <a:picLocks noChangeAspect="1"/>
          </p:cNvPicPr>
          <p:nvPr/>
        </p:nvPicPr>
        <p:blipFill rotWithShape="1">
          <a:blip r:embed="rId2"/>
          <a:srcRect l="2566" r="28928"/>
          <a:stretch/>
        </p:blipFill>
        <p:spPr>
          <a:xfrm>
            <a:off x="3569764" y="413054"/>
            <a:ext cx="8203135" cy="6031894"/>
          </a:xfrm>
          <a:prstGeom prst="rect">
            <a:avLst/>
          </a:prstGeom>
        </p:spPr>
      </p:pic>
      <p:pic>
        <p:nvPicPr>
          <p:cNvPr id="5" name="Picture 4" descr="A logo of a university&#10;&#10;Description automatically generated">
            <a:extLst>
              <a:ext uri="{FF2B5EF4-FFF2-40B4-BE49-F238E27FC236}">
                <a16:creationId xmlns:a16="http://schemas.microsoft.com/office/drawing/2014/main" id="{AC3B3951-521A-A867-D365-CF88DAAFF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9189" y="32702"/>
            <a:ext cx="1047750" cy="1028700"/>
          </a:xfrm>
          <a:prstGeom prst="rect">
            <a:avLst/>
          </a:prstGeom>
        </p:spPr>
      </p:pic>
    </p:spTree>
    <p:extLst>
      <p:ext uri="{BB962C8B-B14F-4D97-AF65-F5344CB8AC3E}">
        <p14:creationId xmlns:p14="http://schemas.microsoft.com/office/powerpoint/2010/main" val="269830341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sp>
        <p:nvSpPr>
          <p:cNvPr id="3" name="Content Placeholder 2">
            <a:extLst>
              <a:ext uri="{FF2B5EF4-FFF2-40B4-BE49-F238E27FC236}">
                <a16:creationId xmlns:a16="http://schemas.microsoft.com/office/drawing/2014/main" id="{49793476-D9B1-4190-F924-399B8D8CB2D9}"/>
              </a:ext>
            </a:extLst>
          </p:cNvPr>
          <p:cNvSpPr>
            <a:spLocks noGrp="1"/>
          </p:cNvSpPr>
          <p:nvPr>
            <p:ph idx="1"/>
          </p:nvPr>
        </p:nvSpPr>
        <p:spPr>
          <a:xfrm>
            <a:off x="660175" y="554106"/>
            <a:ext cx="9792208" cy="5394112"/>
          </a:xfrm>
        </p:spPr>
        <p:txBody>
          <a:bodyPr>
            <a:noAutofit/>
          </a:bodyPr>
          <a:lstStyle/>
          <a:p>
            <a:pPr rtl="0">
              <a:lnSpc>
                <a:spcPct val="170000"/>
              </a:lnSpc>
              <a:spcBef>
                <a:spcPts val="0"/>
              </a:spcBef>
              <a:spcAft>
                <a:spcPts val="0"/>
              </a:spcAft>
            </a:pPr>
            <a:r>
              <a:rPr lang="en-US" sz="2800" b="1" u="none" strike="noStrike" dirty="0">
                <a:effectLst/>
                <a:latin typeface="Times New Roman" panose="02020603050405020304" pitchFamily="18" charset="0"/>
                <a:cs typeface="Times New Roman" panose="02020603050405020304" pitchFamily="18" charset="0"/>
              </a:rPr>
              <a:t>Activity (1) </a:t>
            </a:r>
            <a:endParaRPr lang="en-US" sz="2800" dirty="0">
              <a:latin typeface="Times New Roman" panose="02020603050405020304" pitchFamily="18" charset="0"/>
              <a:cs typeface="Times New Roman" panose="02020603050405020304" pitchFamily="18" charset="0"/>
            </a:endParaRPr>
          </a:p>
          <a:p>
            <a:pPr rtl="0">
              <a:lnSpc>
                <a:spcPct val="170000"/>
              </a:lnSpc>
              <a:spcBef>
                <a:spcPts val="0"/>
              </a:spcBef>
              <a:spcAft>
                <a:spcPts val="0"/>
              </a:spcAft>
            </a:pPr>
            <a:r>
              <a:rPr lang="en-US" sz="2800" dirty="0">
                <a:latin typeface="Times New Roman" panose="02020603050405020304" pitchFamily="18" charset="0"/>
                <a:cs typeface="Times New Roman" panose="02020603050405020304" pitchFamily="18" charset="0"/>
              </a:rPr>
              <a:t>Choose one of these topics. List down as many ideas as you can </a:t>
            </a:r>
            <a:r>
              <a:rPr lang="en-US" sz="2800" b="1" dirty="0">
                <a:latin typeface="Times New Roman" panose="02020603050405020304" pitchFamily="18" charset="0"/>
                <a:cs typeface="Times New Roman" panose="02020603050405020304" pitchFamily="18" charset="0"/>
              </a:rPr>
              <a:t>in five minutes . </a:t>
            </a:r>
          </a:p>
          <a:p>
            <a:pPr rtl="0">
              <a:lnSpc>
                <a:spcPct val="170000"/>
              </a:lnSpc>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rtl="0">
              <a:lnSpc>
                <a:spcPct val="170000"/>
              </a:lnSpc>
              <a:spcBef>
                <a:spcPts val="0"/>
              </a:spcBef>
              <a:spcAft>
                <a:spcPts val="0"/>
              </a:spcAft>
            </a:pPr>
            <a:r>
              <a:rPr lang="en-US" sz="2800" dirty="0">
                <a:latin typeface="Times New Roman" panose="02020603050405020304" pitchFamily="18" charset="0"/>
                <a:cs typeface="Times New Roman" panose="02020603050405020304" pitchFamily="18" charset="0"/>
              </a:rPr>
              <a:t>A) Teenage fashion </a:t>
            </a:r>
          </a:p>
          <a:p>
            <a:pPr rtl="0">
              <a:lnSpc>
                <a:spcPct val="170000"/>
              </a:lnSpc>
              <a:spcBef>
                <a:spcPts val="0"/>
              </a:spcBef>
              <a:spcAft>
                <a:spcPts val="0"/>
              </a:spcAft>
            </a:pPr>
            <a:r>
              <a:rPr lang="en-US" sz="2800" dirty="0">
                <a:latin typeface="Times New Roman" panose="02020603050405020304" pitchFamily="18" charset="0"/>
                <a:cs typeface="Times New Roman" panose="02020603050405020304" pitchFamily="18" charset="0"/>
              </a:rPr>
              <a:t>B) Things to do at the beach </a:t>
            </a:r>
          </a:p>
          <a:p>
            <a:pPr rtl="0">
              <a:lnSpc>
                <a:spcPct val="170000"/>
              </a:lnSpc>
              <a:spcBef>
                <a:spcPts val="0"/>
              </a:spcBef>
              <a:spcAft>
                <a:spcPts val="0"/>
              </a:spcAft>
            </a:pPr>
            <a:r>
              <a:rPr lang="en-US" sz="2800" dirty="0">
                <a:latin typeface="Times New Roman" panose="02020603050405020304" pitchFamily="18" charset="0"/>
                <a:cs typeface="Times New Roman" panose="02020603050405020304" pitchFamily="18" charset="0"/>
              </a:rPr>
              <a:t>C) Driving a motorbike</a:t>
            </a:r>
          </a:p>
        </p:txBody>
      </p:sp>
      <p:pic>
        <p:nvPicPr>
          <p:cNvPr id="2" name="Picture 1" descr="A logo of a university&#10;&#10;Description automatically generated">
            <a:extLst>
              <a:ext uri="{FF2B5EF4-FFF2-40B4-BE49-F238E27FC236}">
                <a16:creationId xmlns:a16="http://schemas.microsoft.com/office/drawing/2014/main" id="{80815AF7-3FC3-D633-0C71-08D08B688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729910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31000" y="196763"/>
            <a:ext cx="9792208" cy="910542"/>
          </a:xfrm>
        </p:spPr>
        <p:txBody>
          <a:bodyPr>
            <a:normAutofit/>
          </a:bodyPr>
          <a:lstStyle/>
          <a:p>
            <a:pPr algn="ctr"/>
            <a:r>
              <a:rPr lang="en-US" sz="5400" b="1" dirty="0">
                <a:latin typeface="Times New Roman" panose="02020603050405020304" pitchFamily="18" charset="0"/>
                <a:cs typeface="Times New Roman" panose="02020603050405020304" pitchFamily="18" charset="0"/>
              </a:rPr>
              <a:t>Freewriting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59080" y="1107305"/>
            <a:ext cx="11539630" cy="2088180"/>
          </a:xfrm>
        </p:spPr>
        <p:txBody>
          <a:bodyPr>
            <a:normAutofit fontScale="92500" lnSpcReduction="10000"/>
          </a:bodyPr>
          <a:lstStyle/>
          <a:p>
            <a:r>
              <a:rPr lang="en-US" sz="2000" dirty="0">
                <a:latin typeface="Times New Roman" panose="02020603050405020304" pitchFamily="18" charset="0"/>
                <a:cs typeface="Times New Roman" panose="02020603050405020304" pitchFamily="18" charset="0"/>
              </a:rPr>
              <a:t>When you free write, </a:t>
            </a:r>
            <a:r>
              <a:rPr lang="en-US" sz="2000" dirty="0">
                <a:highlight>
                  <a:srgbClr val="FFFF00"/>
                </a:highlight>
                <a:latin typeface="Times New Roman" panose="02020603050405020304" pitchFamily="18" charset="0"/>
                <a:cs typeface="Times New Roman" panose="02020603050405020304" pitchFamily="18" charset="0"/>
              </a:rPr>
              <a:t>you write whatever comes into your head about your topic</a:t>
            </a:r>
            <a:r>
              <a:rPr lang="en-US" sz="2000"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without stopping</a:t>
            </a:r>
            <a:r>
              <a:rPr lang="en-US" sz="2000" dirty="0">
                <a:latin typeface="Times New Roman" panose="02020603050405020304" pitchFamily="18" charset="0"/>
                <a:cs typeface="Times New Roman" panose="02020603050405020304" pitchFamily="18" charset="0"/>
              </a:rPr>
              <a:t>. Most freewriting exercises are short – just five to ten minutes.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Freewriting helps you practice fluency (writing quickly and easily). </a:t>
            </a:r>
            <a:r>
              <a:rPr lang="en-US" sz="2000" dirty="0">
                <a:latin typeface="Times New Roman" panose="02020603050405020304" pitchFamily="18" charset="0"/>
                <a:cs typeface="Times New Roman" panose="02020603050405020304" pitchFamily="18" charset="0"/>
              </a:rPr>
              <a:t>When you free write, </a:t>
            </a:r>
            <a:r>
              <a:rPr lang="en-US" sz="2000" dirty="0">
                <a:highlight>
                  <a:srgbClr val="FFFF00"/>
                </a:highlight>
                <a:latin typeface="Times New Roman" panose="02020603050405020304" pitchFamily="18" charset="0"/>
                <a:cs typeface="Times New Roman" panose="02020603050405020304" pitchFamily="18" charset="0"/>
              </a:rPr>
              <a:t>you don’t need to worry about accuracy (having correct grammar and spelling).</a:t>
            </a:r>
            <a:r>
              <a:rPr lang="en-US" sz="2000" dirty="0">
                <a:latin typeface="Times New Roman" panose="02020603050405020304" pitchFamily="18" charset="0"/>
                <a:cs typeface="Times New Roman" panose="02020603050405020304" pitchFamily="18" charset="0"/>
              </a:rPr>
              <a:t> Don’t check your dictionary when you free write. </a:t>
            </a:r>
            <a:r>
              <a:rPr lang="en-US" sz="2000" dirty="0">
                <a:highlight>
                  <a:srgbClr val="00FF00"/>
                </a:highlight>
                <a:latin typeface="Times New Roman" panose="02020603050405020304" pitchFamily="18" charset="0"/>
                <a:cs typeface="Times New Roman" panose="02020603050405020304" pitchFamily="18" charset="0"/>
              </a:rPr>
              <a:t>Don’t stop if you make a mistake</a:t>
            </a:r>
            <a:r>
              <a:rPr lang="en-US" sz="2000" dirty="0">
                <a:latin typeface="Times New Roman" panose="02020603050405020304" pitchFamily="18" charset="0"/>
                <a:cs typeface="Times New Roman" panose="02020603050405020304" pitchFamily="18" charset="0"/>
              </a:rPr>
              <a:t>. </a:t>
            </a:r>
            <a:r>
              <a:rPr lang="en-US" sz="2000" dirty="0">
                <a:highlight>
                  <a:srgbClr val="00FFFF"/>
                </a:highlight>
                <a:latin typeface="Times New Roman" panose="02020603050405020304" pitchFamily="18" charset="0"/>
                <a:cs typeface="Times New Roman" panose="02020603050405020304" pitchFamily="18" charset="0"/>
              </a:rPr>
              <a:t>Just keep writing! </a:t>
            </a:r>
            <a:r>
              <a:rPr lang="en-US" sz="2000" dirty="0">
                <a:latin typeface="Times New Roman" panose="02020603050405020304" pitchFamily="18" charset="0"/>
                <a:cs typeface="Times New Roman" panose="02020603050405020304" pitchFamily="18" charset="0"/>
              </a:rPr>
              <a:t>Here is an example of a student’s freewriting; </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pic>
        <p:nvPicPr>
          <p:cNvPr id="6" name="Picture 5">
            <a:extLst>
              <a:ext uri="{FF2B5EF4-FFF2-40B4-BE49-F238E27FC236}">
                <a16:creationId xmlns:a16="http://schemas.microsoft.com/office/drawing/2014/main" id="{E9092DBC-718A-DF55-B9FA-04AFF6ECD738}"/>
              </a:ext>
            </a:extLst>
          </p:cNvPr>
          <p:cNvPicPr>
            <a:picLocks noChangeAspect="1"/>
          </p:cNvPicPr>
          <p:nvPr/>
        </p:nvPicPr>
        <p:blipFill>
          <a:blip r:embed="rId3"/>
          <a:stretch>
            <a:fillRect/>
          </a:stretch>
        </p:blipFill>
        <p:spPr>
          <a:xfrm>
            <a:off x="421533" y="3304956"/>
            <a:ext cx="11158980" cy="30952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2730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051687" y="350876"/>
            <a:ext cx="9792208" cy="722951"/>
          </a:xfrm>
        </p:spPr>
        <p:txBody>
          <a:bodyPr>
            <a:noAutofit/>
          </a:bodyPr>
          <a:lstStyle/>
          <a:p>
            <a:pPr algn="ctr"/>
            <a:r>
              <a:rPr lang="en-US" sz="5400" b="1" dirty="0">
                <a:latin typeface="Times New Roman" panose="02020603050405020304" pitchFamily="18" charset="0"/>
                <a:cs typeface="Times New Roman" panose="02020603050405020304" pitchFamily="18" charset="0"/>
              </a:rPr>
              <a:t>Freewriting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59080" y="1482030"/>
            <a:ext cx="11559294" cy="5025094"/>
          </a:xfrm>
        </p:spPr>
        <p:txBody>
          <a:bodyPr>
            <a:normAutofit/>
          </a:bodyPr>
          <a:lstStyle/>
          <a:p>
            <a:r>
              <a:rPr lang="en-US" sz="2800" b="1" dirty="0">
                <a:latin typeface="Times New Roman" panose="02020603050405020304" pitchFamily="18" charset="0"/>
                <a:cs typeface="Times New Roman" panose="02020603050405020304" pitchFamily="18" charset="0"/>
              </a:rPr>
              <a:t>Notice how the writer’s ideas jump around</a:t>
            </a:r>
            <a:r>
              <a:rPr lang="en-US" sz="2800" dirty="0">
                <a:latin typeface="Times New Roman" panose="02020603050405020304" pitchFamily="18" charset="0"/>
                <a:cs typeface="Times New Roman" panose="02020603050405020304" pitchFamily="18" charset="0"/>
              </a:rPr>
              <a:t>. </a:t>
            </a:r>
            <a:r>
              <a:rPr lang="en-US" sz="2800" dirty="0">
                <a:highlight>
                  <a:srgbClr val="FFFF00"/>
                </a:highlight>
                <a:latin typeface="Times New Roman" panose="02020603050405020304" pitchFamily="18" charset="0"/>
                <a:cs typeface="Times New Roman" panose="02020603050405020304" pitchFamily="18" charset="0"/>
              </a:rPr>
              <a:t>When he/she makes a mistake, she/he just crosses it out and continues writing.</a:t>
            </a:r>
            <a:r>
              <a:rPr lang="en-US" sz="2800" dirty="0">
                <a:latin typeface="Times New Roman" panose="02020603050405020304" pitchFamily="18" charset="0"/>
                <a:cs typeface="Times New Roman" panose="02020603050405020304" pitchFamily="18" charset="0"/>
              </a:rPr>
              <a:t> One thought (writing) leads to another (journalism), and then to another (photography).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There are some details that are not exactly about the topic (looking forward to meeting new friend), but that’s okay in freewriting. </a:t>
            </a:r>
            <a:r>
              <a:rPr lang="en-US" sz="2800" dirty="0">
                <a:highlight>
                  <a:srgbClr val="FFFF00"/>
                </a:highlight>
                <a:latin typeface="Times New Roman" panose="02020603050405020304" pitchFamily="18" charset="0"/>
                <a:cs typeface="Times New Roman" panose="02020603050405020304" pitchFamily="18" charset="0"/>
              </a:rPr>
              <a:t>You want to get as many ideas on paper as you can. </a:t>
            </a:r>
          </a:p>
          <a:p>
            <a:endParaRPr lang="en-US" sz="2800" dirty="0">
              <a:highlight>
                <a:srgbClr val="00FFFF"/>
              </a:highlight>
              <a:latin typeface="Times New Roman" panose="02020603050405020304" pitchFamily="18" charset="0"/>
              <a:cs typeface="Times New Roman" panose="02020603050405020304" pitchFamily="18" charset="0"/>
            </a:endParaRPr>
          </a:p>
          <a:p>
            <a:r>
              <a:rPr lang="en-US" sz="2800" dirty="0">
                <a:highlight>
                  <a:srgbClr val="00FFFF"/>
                </a:highlight>
                <a:latin typeface="Times New Roman" panose="02020603050405020304" pitchFamily="18" charset="0"/>
                <a:cs typeface="Times New Roman" panose="02020603050405020304" pitchFamily="18" charset="0"/>
              </a:rPr>
              <a:t>You can take out unnecessary words and sentence later. </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272927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E9EDDFA-8F05-462B-8D3E-5B9C4FBC7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FD330F2-B8A6-3D5F-31C6-D75B73A03126}"/>
              </a:ext>
            </a:extLst>
          </p:cNvPr>
          <p:cNvPicPr>
            <a:picLocks noChangeAspect="1"/>
          </p:cNvPicPr>
          <p:nvPr/>
        </p:nvPicPr>
        <p:blipFill rotWithShape="1">
          <a:blip r:embed="rId3"/>
          <a:srcRect l="-843" t="1584" r="2182"/>
          <a:stretch/>
        </p:blipFill>
        <p:spPr>
          <a:xfrm>
            <a:off x="-4571" y="496402"/>
            <a:ext cx="6521504" cy="5932510"/>
          </a:xfrm>
          <a:prstGeom prst="rect">
            <a:avLst/>
          </a:prstGeom>
        </p:spPr>
      </p:pic>
      <p:sp>
        <p:nvSpPr>
          <p:cNvPr id="29" name="Rectangle 28">
            <a:extLst>
              <a:ext uri="{FF2B5EF4-FFF2-40B4-BE49-F238E27FC236}">
                <a16:creationId xmlns:a16="http://schemas.microsoft.com/office/drawing/2014/main" id="{143F9A23-3237-4ED6-A1E9-C0E6530E0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63CD46D-4335-4BA4-842A-BF835A99C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064082" y="642595"/>
            <a:ext cx="4472921" cy="839436"/>
          </a:xfrm>
        </p:spPr>
        <p:txBody>
          <a:bodyPr>
            <a:normAutofit/>
          </a:bodyPr>
          <a:lstStyle/>
          <a:p>
            <a:pPr algn="ctr"/>
            <a:r>
              <a:rPr lang="en-US" sz="5400" b="1" dirty="0">
                <a:latin typeface="Times New Roman" panose="02020603050405020304" pitchFamily="18" charset="0"/>
                <a:cs typeface="Times New Roman" panose="02020603050405020304" pitchFamily="18" charset="0"/>
              </a:rPr>
              <a:t>Mapping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6886937" y="1890257"/>
            <a:ext cx="4803493" cy="4452670"/>
          </a:xfrm>
        </p:spPr>
        <p:txBody>
          <a:bodyPr>
            <a:normAutofit/>
          </a:bodyPr>
          <a:lstStyle/>
          <a:p>
            <a:r>
              <a:rPr lang="en-US" sz="2000" dirty="0">
                <a:latin typeface="Times New Roman" panose="02020603050405020304" pitchFamily="18" charset="0"/>
                <a:cs typeface="Times New Roman" panose="02020603050405020304" pitchFamily="18" charset="0"/>
              </a:rPr>
              <a:t>To make a map, use a whole sheet of paper, and write your topic in the middle with a circle around it. Then, put the next idea in a circle above or below your topic and connect the circles with lines. The lines show that the two ideas are related.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example shows a map of ‘what should I study at university?’ the writer connected favorite subjects to the main ideas. Art and English are connected to favorite subjects to show that they are related. </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7768" y="101941"/>
            <a:ext cx="924232" cy="849266"/>
          </a:xfrm>
          <a:prstGeom prst="rect">
            <a:avLst/>
          </a:prstGeom>
        </p:spPr>
      </p:pic>
    </p:spTree>
    <p:extLst>
      <p:ext uri="{BB962C8B-B14F-4D97-AF65-F5344CB8AC3E}">
        <p14:creationId xmlns:p14="http://schemas.microsoft.com/office/powerpoint/2010/main" val="41830143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175512" y="258796"/>
            <a:ext cx="9792208" cy="748201"/>
          </a:xfrm>
        </p:spPr>
        <p:txBody>
          <a:bodyPr>
            <a:noAutofit/>
          </a:bodyPr>
          <a:lstStyle/>
          <a:p>
            <a:pPr algn="ctr"/>
            <a:r>
              <a:rPr lang="en-US" sz="5400" b="1" dirty="0">
                <a:latin typeface="Times New Roman" panose="02020603050405020304" pitchFamily="18" charset="0"/>
                <a:cs typeface="Times New Roman" panose="02020603050405020304" pitchFamily="18" charset="0"/>
              </a:rPr>
              <a:t>Edit Ideas</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00355" y="1105168"/>
            <a:ext cx="11390200" cy="2147002"/>
          </a:xfrm>
        </p:spPr>
        <p:txBody>
          <a:bodyPr>
            <a:normAutofit/>
          </a:bodyPr>
          <a:lstStyle/>
          <a:p>
            <a:r>
              <a:rPr lang="en-US" sz="1800" dirty="0">
                <a:latin typeface="Times New Roman" panose="02020603050405020304" pitchFamily="18" charset="0"/>
                <a:cs typeface="Times New Roman" panose="02020603050405020304" pitchFamily="18" charset="0"/>
              </a:rPr>
              <a:t>After you have gathered plenty of ideas, </a:t>
            </a:r>
            <a:r>
              <a:rPr lang="en-US" sz="1800" dirty="0">
                <a:highlight>
                  <a:srgbClr val="FFFF00"/>
                </a:highlight>
                <a:latin typeface="Times New Roman" panose="02020603050405020304" pitchFamily="18" charset="0"/>
                <a:cs typeface="Times New Roman" panose="02020603050405020304" pitchFamily="18" charset="0"/>
              </a:rPr>
              <a:t>you will need to go back and edit them</a:t>
            </a:r>
            <a:r>
              <a:rPr lang="en-US" sz="1800" dirty="0">
                <a:latin typeface="Times New Roman" panose="02020603050405020304" pitchFamily="18" charset="0"/>
                <a:cs typeface="Times New Roman" panose="02020603050405020304" pitchFamily="18" charset="0"/>
              </a:rPr>
              <a:t>. </a:t>
            </a:r>
            <a:r>
              <a:rPr lang="en-US" sz="1800" b="1" u="sng" dirty="0">
                <a:latin typeface="Times New Roman" panose="02020603050405020304" pitchFamily="18" charset="0"/>
                <a:cs typeface="Times New Roman" panose="02020603050405020304" pitchFamily="18" charset="0"/>
              </a:rPr>
              <a:t>This is the time to choose which ideas are the most interesting, and which are the most relevant to (important or necessary for) your topic</a:t>
            </a:r>
            <a:r>
              <a:rPr lang="en-US" sz="1800" dirty="0">
                <a:latin typeface="Times New Roman" panose="02020603050405020304" pitchFamily="18" charset="0"/>
                <a:cs typeface="Times New Roman" panose="02020603050405020304" pitchFamily="18" charset="0"/>
              </a:rPr>
              <a:t>. </a:t>
            </a:r>
            <a:r>
              <a:rPr lang="en-US" sz="1800" dirty="0">
                <a:highlight>
                  <a:srgbClr val="00FFFF"/>
                </a:highlight>
                <a:latin typeface="Times New Roman" panose="02020603050405020304" pitchFamily="18" charset="0"/>
                <a:cs typeface="Times New Roman" panose="02020603050405020304" pitchFamily="18" charset="0"/>
              </a:rPr>
              <a:t>Of course, you can still add new ideas if you think of something else while you are re-reading your list. </a:t>
            </a:r>
          </a:p>
          <a:p>
            <a:r>
              <a:rPr lang="en-US" sz="1800" dirty="0">
                <a:latin typeface="Times New Roman" panose="02020603050405020304" pitchFamily="18" charset="0"/>
                <a:cs typeface="Times New Roman" panose="02020603050405020304" pitchFamily="18" charset="0"/>
              </a:rPr>
              <a:t>to edit freewriting, cross out sentences or parts of sentences that are related. You can add more ideas in the margin or add more ideas in the margin or add more sentences at the bottom. To edit a map, cross out circles that don’t belong, and add new ones of you get more ideas. You might also change the lines you have drawn. </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6873" y="226665"/>
            <a:ext cx="894772" cy="878503"/>
          </a:xfrm>
          <a:prstGeom prst="rect">
            <a:avLst/>
          </a:prstGeom>
        </p:spPr>
      </p:pic>
      <p:pic>
        <p:nvPicPr>
          <p:cNvPr id="6" name="Picture 5">
            <a:extLst>
              <a:ext uri="{FF2B5EF4-FFF2-40B4-BE49-F238E27FC236}">
                <a16:creationId xmlns:a16="http://schemas.microsoft.com/office/drawing/2014/main" id="{2C5BAA18-F1B1-06BB-606B-53AA8CC9EB8D}"/>
              </a:ext>
            </a:extLst>
          </p:cNvPr>
          <p:cNvPicPr>
            <a:picLocks noChangeAspect="1"/>
          </p:cNvPicPr>
          <p:nvPr/>
        </p:nvPicPr>
        <p:blipFill>
          <a:blip r:embed="rId3"/>
          <a:stretch>
            <a:fillRect/>
          </a:stretch>
        </p:blipFill>
        <p:spPr>
          <a:xfrm>
            <a:off x="278915" y="3252169"/>
            <a:ext cx="5423334" cy="3309753"/>
          </a:xfrm>
          <a:prstGeom prst="rect">
            <a:avLst/>
          </a:prstGeom>
        </p:spPr>
      </p:pic>
      <p:pic>
        <p:nvPicPr>
          <p:cNvPr id="8" name="Picture 7">
            <a:extLst>
              <a:ext uri="{FF2B5EF4-FFF2-40B4-BE49-F238E27FC236}">
                <a16:creationId xmlns:a16="http://schemas.microsoft.com/office/drawing/2014/main" id="{F0A3617F-A5FA-0447-5ABE-2C22D5AD09AE}"/>
              </a:ext>
            </a:extLst>
          </p:cNvPr>
          <p:cNvPicPr>
            <a:picLocks noChangeAspect="1"/>
          </p:cNvPicPr>
          <p:nvPr/>
        </p:nvPicPr>
        <p:blipFill>
          <a:blip r:embed="rId4"/>
          <a:stretch>
            <a:fillRect/>
          </a:stretch>
        </p:blipFill>
        <p:spPr>
          <a:xfrm>
            <a:off x="6197507" y="3252169"/>
            <a:ext cx="5170263" cy="3221170"/>
          </a:xfrm>
          <a:prstGeom prst="rect">
            <a:avLst/>
          </a:prstGeom>
        </p:spPr>
      </p:pic>
    </p:spTree>
    <p:extLst>
      <p:ext uri="{BB962C8B-B14F-4D97-AF65-F5344CB8AC3E}">
        <p14:creationId xmlns:p14="http://schemas.microsoft.com/office/powerpoint/2010/main" val="233191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175512" y="258796"/>
            <a:ext cx="9792208" cy="846373"/>
          </a:xfrm>
        </p:spPr>
        <p:txBody>
          <a:bodyPr>
            <a:normAutofit/>
          </a:bodyPr>
          <a:lstStyle/>
          <a:p>
            <a:pPr algn="ctr"/>
            <a:r>
              <a:rPr lang="en-US" b="1" dirty="0">
                <a:latin typeface="Times New Roman" panose="02020603050405020304" pitchFamily="18" charset="0"/>
                <a:cs typeface="Times New Roman" panose="02020603050405020304" pitchFamily="18" charset="0"/>
              </a:rPr>
              <a:t>The Structure Of A Paragraph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16689" y="1482030"/>
            <a:ext cx="10833903" cy="4872470"/>
          </a:xfrm>
        </p:spPr>
        <p:txBody>
          <a:bodyPr>
            <a:normAutofit/>
          </a:bodyPr>
          <a:lstStyle/>
          <a:p>
            <a:r>
              <a:rPr lang="en-US" sz="3200" dirty="0">
                <a:latin typeface="Times New Roman" panose="02020603050405020304" pitchFamily="18" charset="0"/>
                <a:cs typeface="Times New Roman" panose="02020603050405020304" pitchFamily="18" charset="0"/>
              </a:rPr>
              <a:t>What is a paragraph?</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Paragraph is a group of sentences about a single topic. Together, the sentences of the paragraph explain the writer’s main idea (most important idea) about the topic. In academic writing, a paragraph is often between five and ten sentence long, but it can be longer or shorter, depending on the topic. The first sentence of a paragraph is usually indented (moved in) a few spaces. </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15408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331129"/>
            <a:ext cx="9792208" cy="819772"/>
          </a:xfrm>
        </p:spPr>
        <p:txBody>
          <a:bodyPr>
            <a:normAutofit/>
          </a:bodyPr>
          <a:lstStyle/>
          <a:p>
            <a:pPr algn="ctr"/>
            <a:r>
              <a:rPr lang="en-US" dirty="0"/>
              <a:t>Outline</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59080" y="1359830"/>
            <a:ext cx="11722608" cy="5271506"/>
          </a:xfrm>
        </p:spPr>
        <p:txBody>
          <a:bodyPr numCol="2">
            <a:normAutofit lnSpcReduction="10000"/>
          </a:bodyPr>
          <a:lstStyle/>
          <a:p>
            <a:pPr marL="342900" indent="-342900">
              <a:buFont typeface="+mj-lt"/>
              <a:buAutoNum type="arabicPeriod"/>
            </a:pPr>
            <a:r>
              <a:rPr lang="en-US" sz="3200" dirty="0">
                <a:latin typeface="Times New Roman" panose="02020603050405020304" pitchFamily="18" charset="0"/>
                <a:cs typeface="Times New Roman" panose="02020603050405020304" pitchFamily="18" charset="0"/>
              </a:rPr>
              <a:t>Objectives</a:t>
            </a:r>
          </a:p>
          <a:p>
            <a:pPr marL="342900" indent="-342900">
              <a:buFont typeface="+mj-lt"/>
              <a:buAutoNum type="arabicPeriod"/>
            </a:pPr>
            <a:r>
              <a:rPr lang="en-US" sz="3200" dirty="0">
                <a:latin typeface="Times New Roman" panose="02020603050405020304" pitchFamily="18" charset="0"/>
                <a:cs typeface="Times New Roman" panose="02020603050405020304" pitchFamily="18" charset="0"/>
              </a:rPr>
              <a:t>Fundamental vocabulary in writing process </a:t>
            </a:r>
          </a:p>
          <a:p>
            <a:pPr marL="342900" indent="-342900">
              <a:buFont typeface="+mj-lt"/>
              <a:buAutoNum type="arabicPeriod"/>
            </a:pPr>
            <a:r>
              <a:rPr lang="en-US" sz="3200" dirty="0">
                <a:latin typeface="Times New Roman" panose="02020603050405020304" pitchFamily="18" charset="0"/>
                <a:cs typeface="Times New Roman" panose="02020603050405020304" pitchFamily="18" charset="0"/>
              </a:rPr>
              <a:t>The six steps of process writing </a:t>
            </a:r>
          </a:p>
          <a:p>
            <a:pPr marL="342900" indent="-342900">
              <a:buFont typeface="+mj-lt"/>
              <a:buAutoNum type="arabicPeriod"/>
            </a:pPr>
            <a:r>
              <a:rPr lang="en-US" sz="3200" dirty="0">
                <a:latin typeface="Times New Roman" panose="02020603050405020304" pitchFamily="18" charset="0"/>
                <a:cs typeface="Times New Roman" panose="02020603050405020304" pitchFamily="18" charset="0"/>
              </a:rPr>
              <a:t>Pre-writing </a:t>
            </a:r>
          </a:p>
          <a:p>
            <a:pPr marL="342900" indent="-342900">
              <a:buFont typeface="+mj-lt"/>
              <a:buAutoNum type="arabicPeriod"/>
            </a:pPr>
            <a:r>
              <a:rPr lang="en-US" sz="3200" dirty="0">
                <a:latin typeface="Times New Roman" panose="02020603050405020304" pitchFamily="18" charset="0"/>
                <a:cs typeface="Times New Roman" panose="02020603050405020304" pitchFamily="18" charset="0"/>
              </a:rPr>
              <a:t>Choosing and narrowing your topic</a:t>
            </a:r>
          </a:p>
          <a:p>
            <a:pPr marL="342900" indent="-342900">
              <a:buFont typeface="+mj-lt"/>
              <a:buAutoNum type="arabicPeriod"/>
            </a:pPr>
            <a:r>
              <a:rPr lang="en-US" sz="3200" dirty="0">
                <a:latin typeface="Times New Roman" panose="02020603050405020304" pitchFamily="18" charset="0"/>
                <a:cs typeface="Times New Roman" panose="02020603050405020304" pitchFamily="18" charset="0"/>
              </a:rPr>
              <a:t>Gathering ideas  </a:t>
            </a:r>
          </a:p>
          <a:p>
            <a:pPr marL="342900" indent="-342900">
              <a:buFont typeface="+mj-lt"/>
              <a:buAutoNum type="arabicPeriod"/>
            </a:pPr>
            <a:r>
              <a:rPr lang="en-US" sz="3200" dirty="0">
                <a:latin typeface="Times New Roman" panose="02020603050405020304" pitchFamily="18" charset="0"/>
                <a:cs typeface="Times New Roman" panose="02020603050405020304" pitchFamily="18" charset="0"/>
              </a:rPr>
              <a:t>Making a list </a:t>
            </a:r>
          </a:p>
          <a:p>
            <a:pPr marL="342900" indent="-342900">
              <a:buFont typeface="+mj-lt"/>
              <a:buAutoNum type="arabicPeriod"/>
            </a:pPr>
            <a:r>
              <a:rPr lang="en-US" sz="3200" dirty="0">
                <a:latin typeface="Times New Roman" panose="02020603050405020304" pitchFamily="18" charset="0"/>
                <a:cs typeface="Times New Roman" panose="02020603050405020304" pitchFamily="18" charset="0"/>
              </a:rPr>
              <a:t>Free-writing </a:t>
            </a:r>
          </a:p>
          <a:p>
            <a:pPr marL="342900" indent="-342900">
              <a:buFont typeface="+mj-lt"/>
              <a:buAutoNum type="arabicPeriod"/>
            </a:pPr>
            <a:r>
              <a:rPr lang="en-US" sz="3200" dirty="0">
                <a:latin typeface="Times New Roman" panose="02020603050405020304" pitchFamily="18" charset="0"/>
                <a:cs typeface="Times New Roman" panose="02020603050405020304" pitchFamily="18" charset="0"/>
              </a:rPr>
              <a:t>Mapping </a:t>
            </a:r>
          </a:p>
          <a:p>
            <a:pPr marL="342900" indent="-342900">
              <a:buFont typeface="+mj-lt"/>
              <a:buAutoNum type="arabicPeriod"/>
            </a:pPr>
            <a:r>
              <a:rPr lang="en-US" sz="3200" dirty="0">
                <a:latin typeface="Times New Roman" panose="02020603050405020304" pitchFamily="18" charset="0"/>
                <a:cs typeface="Times New Roman" panose="02020603050405020304" pitchFamily="18" charset="0"/>
              </a:rPr>
              <a:t>Edit ideas </a:t>
            </a:r>
          </a:p>
          <a:p>
            <a:pPr marL="342900" indent="-342900">
              <a:buFont typeface="+mj-lt"/>
              <a:buAutoNum type="arabicPeriod"/>
            </a:pPr>
            <a:r>
              <a:rPr lang="en-US" sz="3200" dirty="0">
                <a:latin typeface="Times New Roman" panose="02020603050405020304" pitchFamily="18" charset="0"/>
                <a:cs typeface="Times New Roman" panose="02020603050405020304" pitchFamily="18" charset="0"/>
              </a:rPr>
              <a:t>The structure of a paragraph </a:t>
            </a:r>
          </a:p>
          <a:p>
            <a:pPr marL="342900" indent="-342900">
              <a:buFont typeface="+mj-lt"/>
              <a:buAutoNum type="arabicPeriod"/>
            </a:pPr>
            <a:r>
              <a:rPr lang="en-US" sz="3200" dirty="0">
                <a:latin typeface="Times New Roman" panose="02020603050405020304" pitchFamily="18" charset="0"/>
                <a:cs typeface="Times New Roman" panose="02020603050405020304" pitchFamily="18" charset="0"/>
              </a:rPr>
              <a:t>Paragraph organization </a:t>
            </a:r>
          </a:p>
          <a:p>
            <a:pPr marL="342900" indent="-342900">
              <a:buFont typeface="+mj-lt"/>
              <a:buAutoNum type="arabicPeriod"/>
            </a:pPr>
            <a:r>
              <a:rPr lang="en-US" sz="3200" dirty="0">
                <a:latin typeface="Times New Roman" panose="02020603050405020304" pitchFamily="18" charset="0"/>
                <a:cs typeface="Times New Roman" panose="02020603050405020304" pitchFamily="18" charset="0"/>
              </a:rPr>
              <a:t>The development of a paragraph </a:t>
            </a:r>
          </a:p>
          <a:p>
            <a:pPr marL="342900" indent="-342900">
              <a:buFont typeface="+mj-lt"/>
              <a:buAutoNum type="arabicPeriod"/>
            </a:pPr>
            <a:r>
              <a:rPr lang="en-US" sz="3200" dirty="0">
                <a:latin typeface="Times New Roman" panose="02020603050405020304" pitchFamily="18" charset="0"/>
                <a:cs typeface="Times New Roman" panose="02020603050405020304" pitchFamily="18" charset="0"/>
              </a:rPr>
              <a:t>Concluding sentences </a:t>
            </a: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82430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pic>
        <p:nvPicPr>
          <p:cNvPr id="12" name="Picture 11">
            <a:extLst>
              <a:ext uri="{FF2B5EF4-FFF2-40B4-BE49-F238E27FC236}">
                <a16:creationId xmlns:a16="http://schemas.microsoft.com/office/drawing/2014/main" id="{CA8703DA-7E79-4D9F-049A-092821267DE3}"/>
              </a:ext>
            </a:extLst>
          </p:cNvPr>
          <p:cNvPicPr>
            <a:picLocks noChangeAspect="1"/>
          </p:cNvPicPr>
          <p:nvPr/>
        </p:nvPicPr>
        <p:blipFill rotWithShape="1">
          <a:blip r:embed="rId3"/>
          <a:srcRect r="6512"/>
          <a:stretch/>
        </p:blipFill>
        <p:spPr>
          <a:xfrm>
            <a:off x="259081" y="487425"/>
            <a:ext cx="8211151" cy="6143910"/>
          </a:xfrm>
          <a:prstGeom prst="rect">
            <a:avLst/>
          </a:prstGeom>
        </p:spPr>
      </p:pic>
      <p:sp>
        <p:nvSpPr>
          <p:cNvPr id="13" name="Content Placeholder 2">
            <a:extLst>
              <a:ext uri="{FF2B5EF4-FFF2-40B4-BE49-F238E27FC236}">
                <a16:creationId xmlns:a16="http://schemas.microsoft.com/office/drawing/2014/main" id="{DEC61005-7B5A-9EF1-8304-9640FCE0229D}"/>
              </a:ext>
            </a:extLst>
          </p:cNvPr>
          <p:cNvSpPr>
            <a:spLocks noGrp="1"/>
          </p:cNvSpPr>
          <p:nvPr>
            <p:ph idx="1"/>
          </p:nvPr>
        </p:nvSpPr>
        <p:spPr>
          <a:xfrm>
            <a:off x="8519001" y="1730809"/>
            <a:ext cx="3372644" cy="4669991"/>
          </a:xfrm>
        </p:spPr>
        <p:txBody>
          <a:bodyPr>
            <a:normAutofit/>
          </a:bodyPr>
          <a:lstStyle/>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What is the main topic of the paragraph ?</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What is the main idea about the topic?</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What ideas help explain the main idea?</a:t>
            </a:r>
          </a:p>
        </p:txBody>
      </p:sp>
    </p:spTree>
    <p:extLst>
      <p:ext uri="{BB962C8B-B14F-4D97-AF65-F5344CB8AC3E}">
        <p14:creationId xmlns:p14="http://schemas.microsoft.com/office/powerpoint/2010/main" val="919903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066800" y="366229"/>
            <a:ext cx="9792208" cy="846373"/>
          </a:xfrm>
        </p:spPr>
        <p:txBody>
          <a:bodyPr>
            <a:normAutofit/>
          </a:bodyPr>
          <a:lstStyle/>
          <a:p>
            <a:pPr algn="ctr"/>
            <a:r>
              <a:rPr lang="en-US" sz="5400" b="1" dirty="0">
                <a:latin typeface="Times New Roman" panose="02020603050405020304" pitchFamily="18" charset="0"/>
                <a:cs typeface="Times New Roman" panose="02020603050405020304" pitchFamily="18" charset="0"/>
              </a:rPr>
              <a:t>Paragraph Organization </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pic>
        <p:nvPicPr>
          <p:cNvPr id="8" name="Picture 7">
            <a:extLst>
              <a:ext uri="{FF2B5EF4-FFF2-40B4-BE49-F238E27FC236}">
                <a16:creationId xmlns:a16="http://schemas.microsoft.com/office/drawing/2014/main" id="{026A733C-5E04-6BFA-BCC3-599A960FBCDC}"/>
              </a:ext>
            </a:extLst>
          </p:cNvPr>
          <p:cNvPicPr>
            <a:picLocks noChangeAspect="1"/>
          </p:cNvPicPr>
          <p:nvPr/>
        </p:nvPicPr>
        <p:blipFill rotWithShape="1">
          <a:blip r:embed="rId3"/>
          <a:srcRect l="3805" t="7876" r="1572" b="-7876"/>
          <a:stretch/>
        </p:blipFill>
        <p:spPr>
          <a:xfrm>
            <a:off x="259080" y="1394929"/>
            <a:ext cx="11529797" cy="5214248"/>
          </a:xfrm>
          <a:prstGeom prst="rect">
            <a:avLst/>
          </a:prstGeom>
        </p:spPr>
      </p:pic>
    </p:spTree>
    <p:extLst>
      <p:ext uri="{BB962C8B-B14F-4D97-AF65-F5344CB8AC3E}">
        <p14:creationId xmlns:p14="http://schemas.microsoft.com/office/powerpoint/2010/main" val="42080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pic>
        <p:nvPicPr>
          <p:cNvPr id="12" name="Picture 11">
            <a:extLst>
              <a:ext uri="{FF2B5EF4-FFF2-40B4-BE49-F238E27FC236}">
                <a16:creationId xmlns:a16="http://schemas.microsoft.com/office/drawing/2014/main" id="{CA8703DA-7E79-4D9F-049A-092821267DE3}"/>
              </a:ext>
            </a:extLst>
          </p:cNvPr>
          <p:cNvPicPr>
            <a:picLocks noChangeAspect="1"/>
          </p:cNvPicPr>
          <p:nvPr/>
        </p:nvPicPr>
        <p:blipFill rotWithShape="1">
          <a:blip r:embed="rId3"/>
          <a:srcRect r="6512"/>
          <a:stretch/>
        </p:blipFill>
        <p:spPr>
          <a:xfrm>
            <a:off x="300355" y="487425"/>
            <a:ext cx="8169877" cy="6143910"/>
          </a:xfrm>
          <a:prstGeom prst="rect">
            <a:avLst/>
          </a:prstGeom>
        </p:spPr>
      </p:pic>
      <p:sp>
        <p:nvSpPr>
          <p:cNvPr id="13" name="Content Placeholder 2">
            <a:extLst>
              <a:ext uri="{FF2B5EF4-FFF2-40B4-BE49-F238E27FC236}">
                <a16:creationId xmlns:a16="http://schemas.microsoft.com/office/drawing/2014/main" id="{DEC61005-7B5A-9EF1-8304-9640FCE0229D}"/>
              </a:ext>
            </a:extLst>
          </p:cNvPr>
          <p:cNvSpPr>
            <a:spLocks noGrp="1"/>
          </p:cNvSpPr>
          <p:nvPr>
            <p:ph idx="1"/>
          </p:nvPr>
        </p:nvSpPr>
        <p:spPr>
          <a:xfrm>
            <a:off x="8470232" y="1730809"/>
            <a:ext cx="3219660" cy="3932053"/>
          </a:xfrm>
        </p:spPr>
        <p:txBody>
          <a:bodyPr>
            <a:normAutofit fontScale="92500" lnSpcReduction="10000"/>
          </a:bodyPr>
          <a:lstStyle/>
          <a:p>
            <a:r>
              <a:rPr lang="en-US" sz="2800" dirty="0">
                <a:latin typeface="Times New Roman" panose="02020603050405020304" pitchFamily="18" charset="0"/>
                <a:cs typeface="Times New Roman" panose="02020603050405020304" pitchFamily="18" charset="0"/>
              </a:rPr>
              <a:t>Read the paragraph about Switzerland. Circle the topic sentence, put one line under the supporting sentences, and put two lines under the concluding sentence </a:t>
            </a:r>
          </a:p>
        </p:txBody>
      </p:sp>
    </p:spTree>
    <p:extLst>
      <p:ext uri="{BB962C8B-B14F-4D97-AF65-F5344CB8AC3E}">
        <p14:creationId xmlns:p14="http://schemas.microsoft.com/office/powerpoint/2010/main" val="2865032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010412" y="236637"/>
            <a:ext cx="9792208" cy="846373"/>
          </a:xfrm>
        </p:spPr>
        <p:txBody>
          <a:bodyPr>
            <a:normAutofit/>
          </a:bodyPr>
          <a:lstStyle/>
          <a:p>
            <a:pPr algn="ctr"/>
            <a:r>
              <a:rPr lang="en-US" b="1" dirty="0">
                <a:latin typeface="Times New Roman" panose="02020603050405020304" pitchFamily="18" charset="0"/>
                <a:cs typeface="Times New Roman" panose="02020603050405020304" pitchFamily="18" charset="0"/>
              </a:rPr>
              <a:t>The Development Of A Paragraph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59079" y="1331833"/>
            <a:ext cx="11500799" cy="5161563"/>
          </a:xfrm>
        </p:spPr>
        <p:txBody>
          <a:bodyPr>
            <a:normAutofit fontScale="92500" lnSpcReduction="10000"/>
          </a:bodyPr>
          <a:lstStyle/>
          <a:p>
            <a:pPr marL="0" indent="0">
              <a:buNone/>
            </a:pPr>
            <a:r>
              <a:rPr lang="en-US" sz="2400" dirty="0">
                <a:latin typeface="Times New Roman" panose="02020603050405020304" pitchFamily="18" charset="0"/>
                <a:cs typeface="Times New Roman" panose="02020603050405020304" pitchFamily="18" charset="0"/>
              </a:rPr>
              <a:t>After you have chosen a topic and written a topic sentence, you develop your main idea by adding more information to explain what you mean. There are three  common ways to develop a paragraph: giving details, giving an explanation, and giving an example. </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Details</a:t>
            </a:r>
          </a:p>
          <a:p>
            <a:pPr marL="0" indent="0">
              <a:buNone/>
            </a:pPr>
            <a:r>
              <a:rPr lang="en-US" sz="2400" dirty="0">
                <a:latin typeface="Times New Roman" panose="02020603050405020304" pitchFamily="18" charset="0"/>
                <a:cs typeface="Times New Roman" panose="02020603050405020304" pitchFamily="18" charset="0"/>
              </a:rPr>
              <a:t>Details are specific points that tell more about a general statement. </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Explanation </a:t>
            </a:r>
          </a:p>
          <a:p>
            <a:pPr marL="0" indent="0">
              <a:buNone/>
            </a:pPr>
            <a:r>
              <a:rPr lang="en-US" sz="2400" dirty="0">
                <a:latin typeface="Times New Roman" panose="02020603050405020304" pitchFamily="18" charset="0"/>
                <a:cs typeface="Times New Roman" panose="02020603050405020304" pitchFamily="18" charset="0"/>
              </a:rPr>
              <a:t>An explanation tell the reader what something means or how something works. </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Example </a:t>
            </a:r>
          </a:p>
          <a:p>
            <a:pPr marL="0" indent="0">
              <a:buNone/>
            </a:pPr>
            <a:r>
              <a:rPr lang="en-US" sz="2400" dirty="0">
                <a:latin typeface="Times New Roman" panose="02020603050405020304" pitchFamily="18" charset="0"/>
                <a:cs typeface="Times New Roman" panose="02020603050405020304" pitchFamily="18" charset="0"/>
              </a:rPr>
              <a:t>An example is a specific person, place, thing, or event that supports an idea or statement. </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5768" y="226665"/>
            <a:ext cx="1047750" cy="1028700"/>
          </a:xfrm>
          <a:prstGeom prst="rect">
            <a:avLst/>
          </a:prstGeom>
        </p:spPr>
      </p:pic>
    </p:spTree>
    <p:extLst>
      <p:ext uri="{BB962C8B-B14F-4D97-AF65-F5344CB8AC3E}">
        <p14:creationId xmlns:p14="http://schemas.microsoft.com/office/powerpoint/2010/main" val="335114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175512" y="258796"/>
            <a:ext cx="9792208" cy="846373"/>
          </a:xfrm>
        </p:spPr>
        <p:txBody>
          <a:bodyPr>
            <a:normAutofit/>
          </a:bodyPr>
          <a:lstStyle/>
          <a:p>
            <a:pPr algn="ctr"/>
            <a:r>
              <a:rPr lang="en-US" sz="5400" b="1" dirty="0">
                <a:latin typeface="Times New Roman" panose="02020603050405020304" pitchFamily="18" charset="0"/>
                <a:cs typeface="Times New Roman" panose="02020603050405020304" pitchFamily="18" charset="0"/>
              </a:rPr>
              <a:t>Concluding sentences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93539" y="1331833"/>
            <a:ext cx="11210245" cy="5045817"/>
          </a:xfrm>
        </p:spPr>
        <p:txBody>
          <a:bodyPr>
            <a:normAutofit fontScale="92500"/>
          </a:bodyPr>
          <a:lstStyle/>
          <a:p>
            <a:r>
              <a:rPr lang="en-US" sz="3200" b="1" dirty="0">
                <a:highlight>
                  <a:srgbClr val="FFFF00"/>
                </a:highlight>
                <a:latin typeface="Times New Roman" panose="02020603050405020304" pitchFamily="18" charset="0"/>
                <a:cs typeface="Times New Roman" panose="02020603050405020304" pitchFamily="18" charset="0"/>
              </a:rPr>
              <a:t>How to end a paragraph </a:t>
            </a:r>
          </a:p>
          <a:p>
            <a:pPr marL="0" indent="0">
              <a:buNone/>
            </a:pPr>
            <a:r>
              <a:rPr lang="en-US" sz="3200" dirty="0">
                <a:latin typeface="Times New Roman" panose="02020603050405020304" pitchFamily="18" charset="0"/>
                <a:cs typeface="Times New Roman" panose="02020603050405020304" pitchFamily="18" charset="0"/>
              </a:rPr>
              <a:t>The final sentence of a paragraph is called the concluding sentence. It sums up the main points or restates the main idea on a different way. A sentence that sums up the paragraph reminds the reader of what the writer’s main idea and supporting points were. </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A sentence that restates the main idea should given the same information in a slightly different way, perhaps by using different words order. A concluding sentence should not introduce a new point. </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81430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pic>
        <p:nvPicPr>
          <p:cNvPr id="12" name="Picture 11">
            <a:extLst>
              <a:ext uri="{FF2B5EF4-FFF2-40B4-BE49-F238E27FC236}">
                <a16:creationId xmlns:a16="http://schemas.microsoft.com/office/drawing/2014/main" id="{E18D08A2-3C86-529F-618E-2A9DFAECB622}"/>
              </a:ext>
            </a:extLst>
          </p:cNvPr>
          <p:cNvPicPr>
            <a:picLocks noChangeAspect="1"/>
          </p:cNvPicPr>
          <p:nvPr/>
        </p:nvPicPr>
        <p:blipFill>
          <a:blip r:embed="rId3"/>
          <a:stretch>
            <a:fillRect/>
          </a:stretch>
        </p:blipFill>
        <p:spPr>
          <a:xfrm>
            <a:off x="259080" y="311513"/>
            <a:ext cx="10459077" cy="3648020"/>
          </a:xfrm>
          <a:prstGeom prst="rect">
            <a:avLst/>
          </a:prstGeom>
        </p:spPr>
      </p:pic>
      <p:pic>
        <p:nvPicPr>
          <p:cNvPr id="14" name="Picture 13">
            <a:extLst>
              <a:ext uri="{FF2B5EF4-FFF2-40B4-BE49-F238E27FC236}">
                <a16:creationId xmlns:a16="http://schemas.microsoft.com/office/drawing/2014/main" id="{A8EE8D21-A792-544D-BAF8-61610EFBF4B3}"/>
              </a:ext>
            </a:extLst>
          </p:cNvPr>
          <p:cNvPicPr>
            <a:picLocks noChangeAspect="1"/>
          </p:cNvPicPr>
          <p:nvPr/>
        </p:nvPicPr>
        <p:blipFill>
          <a:blip r:embed="rId4"/>
          <a:stretch>
            <a:fillRect/>
          </a:stretch>
        </p:blipFill>
        <p:spPr>
          <a:xfrm>
            <a:off x="259080" y="3981691"/>
            <a:ext cx="9947403" cy="2649644"/>
          </a:xfrm>
          <a:prstGeom prst="rect">
            <a:avLst/>
          </a:prstGeom>
        </p:spPr>
      </p:pic>
    </p:spTree>
    <p:extLst>
      <p:ext uri="{BB962C8B-B14F-4D97-AF65-F5344CB8AC3E}">
        <p14:creationId xmlns:p14="http://schemas.microsoft.com/office/powerpoint/2010/main" val="3294662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pic>
        <p:nvPicPr>
          <p:cNvPr id="3" name="Picture 2">
            <a:extLst>
              <a:ext uri="{FF2B5EF4-FFF2-40B4-BE49-F238E27FC236}">
                <a16:creationId xmlns:a16="http://schemas.microsoft.com/office/drawing/2014/main" id="{497BA733-B795-AD56-BDB5-6D9C426E4010}"/>
              </a:ext>
            </a:extLst>
          </p:cNvPr>
          <p:cNvPicPr>
            <a:picLocks noChangeAspect="1"/>
          </p:cNvPicPr>
          <p:nvPr/>
        </p:nvPicPr>
        <p:blipFill>
          <a:blip r:embed="rId3"/>
          <a:stretch>
            <a:fillRect/>
          </a:stretch>
        </p:blipFill>
        <p:spPr>
          <a:xfrm>
            <a:off x="259080" y="348200"/>
            <a:ext cx="10584815" cy="3152084"/>
          </a:xfrm>
          <a:prstGeom prst="rect">
            <a:avLst/>
          </a:prstGeom>
        </p:spPr>
      </p:pic>
      <p:pic>
        <p:nvPicPr>
          <p:cNvPr id="6" name="Picture 5">
            <a:extLst>
              <a:ext uri="{FF2B5EF4-FFF2-40B4-BE49-F238E27FC236}">
                <a16:creationId xmlns:a16="http://schemas.microsoft.com/office/drawing/2014/main" id="{20889AC7-FD09-1B3A-F861-92F1FF6F87C8}"/>
              </a:ext>
            </a:extLst>
          </p:cNvPr>
          <p:cNvPicPr>
            <a:picLocks noChangeAspect="1"/>
          </p:cNvPicPr>
          <p:nvPr/>
        </p:nvPicPr>
        <p:blipFill>
          <a:blip r:embed="rId4"/>
          <a:stretch>
            <a:fillRect/>
          </a:stretch>
        </p:blipFill>
        <p:spPr>
          <a:xfrm>
            <a:off x="340322" y="3331899"/>
            <a:ext cx="11255715" cy="3177901"/>
          </a:xfrm>
          <a:prstGeom prst="rect">
            <a:avLst/>
          </a:prstGeom>
        </p:spPr>
      </p:pic>
    </p:spTree>
    <p:extLst>
      <p:ext uri="{BB962C8B-B14F-4D97-AF65-F5344CB8AC3E}">
        <p14:creationId xmlns:p14="http://schemas.microsoft.com/office/powerpoint/2010/main" val="494023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pic>
        <p:nvPicPr>
          <p:cNvPr id="8" name="Picture 7">
            <a:extLst>
              <a:ext uri="{FF2B5EF4-FFF2-40B4-BE49-F238E27FC236}">
                <a16:creationId xmlns:a16="http://schemas.microsoft.com/office/drawing/2014/main" id="{235E6E96-F998-D7D3-EAE7-6F4FFDE8DBFF}"/>
              </a:ext>
            </a:extLst>
          </p:cNvPr>
          <p:cNvPicPr>
            <a:picLocks noChangeAspect="1"/>
          </p:cNvPicPr>
          <p:nvPr/>
        </p:nvPicPr>
        <p:blipFill>
          <a:blip r:embed="rId3"/>
          <a:stretch>
            <a:fillRect/>
          </a:stretch>
        </p:blipFill>
        <p:spPr>
          <a:xfrm>
            <a:off x="587773" y="1118077"/>
            <a:ext cx="10646063" cy="3093988"/>
          </a:xfrm>
          <a:prstGeom prst="rect">
            <a:avLst/>
          </a:prstGeom>
        </p:spPr>
      </p:pic>
    </p:spTree>
    <p:extLst>
      <p:ext uri="{BB962C8B-B14F-4D97-AF65-F5344CB8AC3E}">
        <p14:creationId xmlns:p14="http://schemas.microsoft.com/office/powerpoint/2010/main" val="3443527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175512" y="258796"/>
            <a:ext cx="9792208" cy="846373"/>
          </a:xfrm>
        </p:spPr>
        <p:txBody>
          <a:bodyPr>
            <a:normAutofit/>
          </a:bodyPr>
          <a:lstStyle/>
          <a:p>
            <a:r>
              <a:rPr lang="en-US" dirty="0"/>
              <a:t>Answers </a:t>
            </a:r>
          </a:p>
        </p:txBody>
      </p:sp>
      <p:pic>
        <p:nvPicPr>
          <p:cNvPr id="6" name="Content Placeholder 5">
            <a:extLst>
              <a:ext uri="{FF2B5EF4-FFF2-40B4-BE49-F238E27FC236}">
                <a16:creationId xmlns:a16="http://schemas.microsoft.com/office/drawing/2014/main" id="{59ACE517-F454-0712-9267-5B4DA8EDB69C}"/>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t="2295" b="-1"/>
          <a:stretch/>
        </p:blipFill>
        <p:spPr>
          <a:xfrm>
            <a:off x="497712" y="1255365"/>
            <a:ext cx="8090704" cy="5203308"/>
          </a:xfrm>
        </p:spPr>
      </p:pic>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48563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175512" y="870132"/>
            <a:ext cx="9792208" cy="1527078"/>
          </a:xfrm>
        </p:spPr>
        <p:txBody>
          <a:bodyPr>
            <a:normAutofit/>
          </a:bodyPr>
          <a:lstStyle/>
          <a:p>
            <a:r>
              <a:rPr lang="en-US" dirty="0"/>
              <a:t>References (in APA style)</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1175512" y="2557849"/>
            <a:ext cx="9792208" cy="871151"/>
          </a:xfrm>
        </p:spPr>
        <p:txBody>
          <a:bodyPr>
            <a:normAutofit/>
          </a:bodyPr>
          <a:lstStyle/>
          <a:p>
            <a:pPr>
              <a:buFont typeface="Wingdings" panose="05000000000000000000" pitchFamily="2" charset="2"/>
              <a:buChar char="v"/>
            </a:pPr>
            <a:r>
              <a:rPr lang="en-US" b="0" i="0" dirty="0">
                <a:solidFill>
                  <a:srgbClr val="374151"/>
                </a:solidFill>
                <a:effectLst/>
                <a:latin typeface="Times New Roman" panose="02020603050405020304" pitchFamily="18" charset="0"/>
                <a:cs typeface="Times New Roman" panose="02020603050405020304" pitchFamily="18" charset="0"/>
              </a:rPr>
              <a:t>Coursebook: Zemach, D. E., &amp; </a:t>
            </a:r>
            <a:r>
              <a:rPr lang="en-US" b="0" i="0" dirty="0" err="1">
                <a:solidFill>
                  <a:srgbClr val="374151"/>
                </a:solidFill>
                <a:effectLst/>
                <a:latin typeface="Times New Roman" panose="02020603050405020304" pitchFamily="18" charset="0"/>
                <a:cs typeface="Times New Roman" panose="02020603050405020304" pitchFamily="18" charset="0"/>
              </a:rPr>
              <a:t>Rumisek</a:t>
            </a:r>
            <a:r>
              <a:rPr lang="en-US" b="0" i="0" dirty="0">
                <a:solidFill>
                  <a:srgbClr val="374151"/>
                </a:solidFill>
                <a:effectLst/>
                <a:latin typeface="Times New Roman" panose="02020603050405020304" pitchFamily="18" charset="0"/>
                <a:cs typeface="Times New Roman" panose="02020603050405020304" pitchFamily="18" charset="0"/>
              </a:rPr>
              <a:t>, L. A. (2005). Academic Writing – from paragraph to essay. Macmillan. </a:t>
            </a:r>
            <a:endParaRPr lang="en-US"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0095EDAA-6538-1041-8D75-4D881BE55F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483492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92606" y="491826"/>
            <a:ext cx="9792208" cy="1527078"/>
          </a:xfrm>
        </p:spPr>
        <p:txBody>
          <a:bodyPr>
            <a:normAutofit/>
          </a:bodyPr>
          <a:lstStyle/>
          <a:p>
            <a:r>
              <a:rPr lang="en-US" dirty="0">
                <a:latin typeface="Times New Roman" panose="02020603050405020304" pitchFamily="18" charset="0"/>
                <a:cs typeface="Times New Roman" panose="02020603050405020304" pitchFamily="18" charset="0"/>
              </a:rPr>
              <a:t>Objectives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22984" y="2018904"/>
            <a:ext cx="11297264" cy="3960938"/>
          </a:xfrm>
        </p:spPr>
        <p:txBody>
          <a:bodyPr>
            <a:normAutofit/>
          </a:bodyPr>
          <a:lstStyle/>
          <a:p>
            <a:pPr marL="457200" indent="-457200">
              <a:buFont typeface="+mj-lt"/>
              <a:buAutoNum type="arabicPeriod"/>
            </a:pPr>
            <a:r>
              <a:rPr lang="en-US" sz="2400" b="0" i="0" u="none" strike="noStrike" dirty="0">
                <a:effectLst/>
                <a:latin typeface="Times New Roman" panose="02020603050405020304" pitchFamily="18" charset="0"/>
                <a:cs typeface="Times New Roman" panose="02020603050405020304" pitchFamily="18" charset="0"/>
              </a:rPr>
              <a:t>Identify the essential components of academic paragraphs including topic sentences, supporting details, and concluding sentences.</a:t>
            </a:r>
          </a:p>
          <a:p>
            <a:pPr marL="457200" indent="-457200">
              <a:buFont typeface="+mj-lt"/>
              <a:buAutoNum type="arabicPeriod"/>
            </a:pPr>
            <a:r>
              <a:rPr lang="en-US" sz="2400" b="0" i="0" u="none" strike="noStrike" dirty="0">
                <a:effectLst/>
                <a:latin typeface="Times New Roman" panose="02020603050405020304" pitchFamily="18" charset="0"/>
                <a:cs typeface="Times New Roman" panose="02020603050405020304" pitchFamily="18" charset="0"/>
              </a:rPr>
              <a:t>Understand the importance of coherence and unity in constructing academic paragraphs.</a:t>
            </a:r>
          </a:p>
          <a:p>
            <a:pPr marL="457200" indent="-457200">
              <a:buFont typeface="+mj-lt"/>
              <a:buAutoNum type="arabicPeriod"/>
            </a:pPr>
            <a:r>
              <a:rPr lang="en-US" sz="2400" b="0" i="0" u="none" strike="noStrike" dirty="0">
                <a:effectLst/>
                <a:latin typeface="Times New Roman" panose="02020603050405020304" pitchFamily="18" charset="0"/>
                <a:cs typeface="Times New Roman" panose="02020603050405020304" pitchFamily="18" charset="0"/>
              </a:rPr>
              <a:t>Learn techniques for effectively developing and organizing ideas within a paragraph.</a:t>
            </a:r>
          </a:p>
          <a:p>
            <a:pPr marL="457200" indent="-457200">
              <a:buFont typeface="+mj-lt"/>
              <a:buAutoNum type="arabicPeriod"/>
            </a:pPr>
            <a:r>
              <a:rPr lang="en-US" sz="2400" b="0" i="0" u="none" strike="noStrike" dirty="0">
                <a:effectLst/>
                <a:latin typeface="Times New Roman" panose="02020603050405020304" pitchFamily="18" charset="0"/>
                <a:cs typeface="Times New Roman" panose="02020603050405020304" pitchFamily="18" charset="0"/>
              </a:rPr>
              <a:t>Apply strategies for varying sentence structure to enhance readability and interest.</a:t>
            </a:r>
          </a:p>
          <a:p>
            <a:pPr marL="457200" indent="-457200">
              <a:buFont typeface="+mj-lt"/>
              <a:buAutoNum type="arabicPeriod"/>
            </a:pPr>
            <a:r>
              <a:rPr lang="en-US" sz="2400" b="0" i="0" u="none" strike="noStrike" dirty="0">
                <a:effectLst/>
                <a:latin typeface="Times New Roman" panose="02020603050405020304" pitchFamily="18" charset="0"/>
                <a:cs typeface="Times New Roman" panose="02020603050405020304" pitchFamily="18" charset="0"/>
              </a:rPr>
              <a:t>Analyze examples of effective academic paragraphs across disciplines.</a:t>
            </a:r>
          </a:p>
          <a:p>
            <a:pPr marL="457200" indent="-457200">
              <a:buFont typeface="+mj-lt"/>
              <a:buAutoNum type="arabicPeriod"/>
            </a:pPr>
            <a:r>
              <a:rPr lang="en-US" sz="2400" b="0" i="0" u="none" strike="noStrike" dirty="0">
                <a:effectLst/>
                <a:latin typeface="Times New Roman" panose="02020603050405020304" pitchFamily="18" charset="0"/>
                <a:cs typeface="Times New Roman" panose="02020603050405020304" pitchFamily="18" charset="0"/>
              </a:rPr>
              <a:t>Practice writing and revising paragraphs to meet academic standards</a:t>
            </a:r>
            <a:endParaRPr lang="en-US" sz="24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42936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540773" y="1582993"/>
            <a:ext cx="10825317" cy="2517059"/>
          </a:xfrm>
        </p:spPr>
        <p:txBody>
          <a:bodyPr>
            <a:noAutofit/>
          </a:bodyPr>
          <a:lstStyle/>
          <a:p>
            <a:pPr algn="ctr"/>
            <a:r>
              <a:rPr lang="en-US" sz="4800" dirty="0">
                <a:latin typeface="Times New Roman" panose="02020603050405020304" pitchFamily="18" charset="0"/>
                <a:cs typeface="Times New Roman" panose="02020603050405020304" pitchFamily="18" charset="0"/>
              </a:rPr>
              <a:t>Let’s practice some of the main vocabulary related to writing process</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156949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8942" y="226665"/>
            <a:ext cx="733978" cy="717232"/>
          </a:xfrm>
          <a:prstGeom prst="rect">
            <a:avLst/>
          </a:prstGeom>
        </p:spPr>
      </p:pic>
      <p:pic>
        <p:nvPicPr>
          <p:cNvPr id="6" name="Picture 5">
            <a:extLst>
              <a:ext uri="{FF2B5EF4-FFF2-40B4-BE49-F238E27FC236}">
                <a16:creationId xmlns:a16="http://schemas.microsoft.com/office/drawing/2014/main" id="{0C8E41AF-A7FB-45B3-266E-7FCE793967B3}"/>
              </a:ext>
            </a:extLst>
          </p:cNvPr>
          <p:cNvPicPr>
            <a:picLocks noChangeAspect="1"/>
          </p:cNvPicPr>
          <p:nvPr/>
        </p:nvPicPr>
        <p:blipFill>
          <a:blip r:embed="rId3"/>
          <a:stretch>
            <a:fillRect/>
          </a:stretch>
        </p:blipFill>
        <p:spPr>
          <a:xfrm>
            <a:off x="210312" y="347240"/>
            <a:ext cx="11096785" cy="6261937"/>
          </a:xfrm>
          <a:prstGeom prst="rect">
            <a:avLst/>
          </a:prstGeom>
          <a:ln>
            <a:noFill/>
          </a:ln>
          <a:effectLst>
            <a:softEdge rad="112500"/>
          </a:effectLst>
        </p:spPr>
      </p:pic>
    </p:spTree>
    <p:extLst>
      <p:ext uri="{BB962C8B-B14F-4D97-AF65-F5344CB8AC3E}">
        <p14:creationId xmlns:p14="http://schemas.microsoft.com/office/powerpoint/2010/main" val="1212987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16" name="Title 14">
            <a:extLst>
              <a:ext uri="{FF2B5EF4-FFF2-40B4-BE49-F238E27FC236}">
                <a16:creationId xmlns:a16="http://schemas.microsoft.com/office/drawing/2014/main" id="{EA73435D-9ED8-52D0-3876-8B7DD1E3A17E}"/>
              </a:ext>
            </a:extLst>
          </p:cNvPr>
          <p:cNvSpPr>
            <a:spLocks noGrp="1"/>
          </p:cNvSpPr>
          <p:nvPr>
            <p:ph type="title"/>
          </p:nvPr>
        </p:nvSpPr>
        <p:spPr>
          <a:xfrm>
            <a:off x="785495" y="213294"/>
            <a:ext cx="10058400" cy="754386"/>
          </a:xfrm>
        </p:spPr>
        <p:txBody>
          <a:bodyPr/>
          <a:lstStyle/>
          <a:p>
            <a:pPr algn="ctr"/>
            <a:r>
              <a:rPr lang="en-US" b="1" dirty="0">
                <a:latin typeface="Times New Roman" panose="02020603050405020304" pitchFamily="18" charset="0"/>
                <a:cs typeface="Times New Roman" panose="02020603050405020304" pitchFamily="18" charset="0"/>
              </a:rPr>
              <a:t>The Six Steps Of Process Writing </a:t>
            </a:r>
            <a:endParaRPr lang="en-MY" b="1" dirty="0">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6C032DE0-10B0-28F1-4758-085602F07AF6}"/>
              </a:ext>
            </a:extLst>
          </p:cNvPr>
          <p:cNvPicPr>
            <a:picLocks noChangeAspect="1"/>
          </p:cNvPicPr>
          <p:nvPr/>
        </p:nvPicPr>
        <p:blipFill>
          <a:blip r:embed="rId3"/>
          <a:stretch>
            <a:fillRect/>
          </a:stretch>
        </p:blipFill>
        <p:spPr>
          <a:xfrm>
            <a:off x="259079" y="2937857"/>
            <a:ext cx="11632566" cy="3671320"/>
          </a:xfrm>
          <a:prstGeom prst="rect">
            <a:avLst/>
          </a:prstGeom>
        </p:spPr>
      </p:pic>
      <p:sp>
        <p:nvSpPr>
          <p:cNvPr id="19" name="Title 14">
            <a:extLst>
              <a:ext uri="{FF2B5EF4-FFF2-40B4-BE49-F238E27FC236}">
                <a16:creationId xmlns:a16="http://schemas.microsoft.com/office/drawing/2014/main" id="{D0D17B80-412B-5285-B080-62C3A3F03A48}"/>
              </a:ext>
            </a:extLst>
          </p:cNvPr>
          <p:cNvSpPr txBox="1">
            <a:spLocks/>
          </p:cNvSpPr>
          <p:nvPr/>
        </p:nvSpPr>
        <p:spPr>
          <a:xfrm>
            <a:off x="521110" y="1344872"/>
            <a:ext cx="10746658" cy="1592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we write, we do more than just put words together to make sentences. Good writers go through several steps to produce an academic piece of writing</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Now, let’s Start with </a:t>
            </a:r>
            <a:r>
              <a:rPr lang="en-US" sz="2400" dirty="0">
                <a:highlight>
                  <a:srgbClr val="FFFF00"/>
                </a:highlight>
                <a:latin typeface="Times New Roman" panose="02020603050405020304" pitchFamily="18" charset="0"/>
                <a:cs typeface="Times New Roman" panose="02020603050405020304" pitchFamily="18" charset="0"/>
              </a:rPr>
              <a:t>Pre-Writing </a:t>
            </a:r>
          </a:p>
        </p:txBody>
      </p:sp>
    </p:spTree>
    <p:extLst>
      <p:ext uri="{BB962C8B-B14F-4D97-AF65-F5344CB8AC3E}">
        <p14:creationId xmlns:p14="http://schemas.microsoft.com/office/powerpoint/2010/main" val="1335085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
        <p:nvSpPr>
          <p:cNvPr id="8" name="Title 7">
            <a:extLst>
              <a:ext uri="{FF2B5EF4-FFF2-40B4-BE49-F238E27FC236}">
                <a16:creationId xmlns:a16="http://schemas.microsoft.com/office/drawing/2014/main" id="{E91424E9-5753-30D0-83EA-45A8B3751E01}"/>
              </a:ext>
            </a:extLst>
          </p:cNvPr>
          <p:cNvSpPr>
            <a:spLocks noGrp="1"/>
          </p:cNvSpPr>
          <p:nvPr>
            <p:ph type="title"/>
          </p:nvPr>
        </p:nvSpPr>
        <p:spPr>
          <a:xfrm>
            <a:off x="807719" y="796230"/>
            <a:ext cx="10058400" cy="1371600"/>
          </a:xfrm>
        </p:spPr>
        <p:txBody>
          <a:bodyPr>
            <a:noAutofit/>
          </a:bodyPr>
          <a:lstStyle/>
          <a:p>
            <a:pPr algn="ctr"/>
            <a:r>
              <a:rPr lang="en-US" sz="4400" b="1" dirty="0">
                <a:latin typeface="Times New Roman" panose="02020603050405020304" pitchFamily="18" charset="0"/>
                <a:cs typeface="Times New Roman" panose="02020603050405020304" pitchFamily="18" charset="0"/>
              </a:rPr>
              <a:t>Step Four (Drafting)</a:t>
            </a:r>
            <a:br>
              <a:rPr lang="en-US" sz="4400" b="1" dirty="0">
                <a:latin typeface="Times New Roman" panose="02020603050405020304" pitchFamily="18" charset="0"/>
                <a:cs typeface="Times New Roman" panose="02020603050405020304" pitchFamily="18" charset="0"/>
              </a:rPr>
            </a:br>
            <a:br>
              <a:rPr lang="en-US" sz="4400" b="1" dirty="0">
                <a:latin typeface="Times New Roman" panose="02020603050405020304" pitchFamily="18" charset="0"/>
                <a:cs typeface="Times New Roman" panose="02020603050405020304" pitchFamily="18" charset="0"/>
              </a:rPr>
            </a:br>
            <a:endParaRPr lang="en-MY" sz="4400" b="1" dirty="0">
              <a:latin typeface="Times New Roman" panose="02020603050405020304" pitchFamily="18"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CD3A452A-8569-EC76-13C6-B4ACC5A0B17B}"/>
              </a:ext>
            </a:extLst>
          </p:cNvPr>
          <p:cNvSpPr>
            <a:spLocks noGrp="1"/>
          </p:cNvSpPr>
          <p:nvPr>
            <p:ph idx="1"/>
          </p:nvPr>
        </p:nvSpPr>
        <p:spPr>
          <a:xfrm>
            <a:off x="411596" y="2463691"/>
            <a:ext cx="11320040" cy="3849624"/>
          </a:xfrm>
        </p:spPr>
        <p:txBody>
          <a:bodyPr>
            <a:normAutofit/>
          </a:bodyPr>
          <a:lstStyle/>
          <a:p>
            <a:r>
              <a:rPr lang="en-US" sz="4000" dirty="0">
                <a:latin typeface="Times New Roman" panose="02020603050405020304" pitchFamily="18" charset="0"/>
                <a:cs typeface="Times New Roman" panose="02020603050405020304" pitchFamily="18" charset="0"/>
              </a:rPr>
              <a:t>Write your paragraph or essay from start to finish. </a:t>
            </a:r>
            <a:r>
              <a:rPr lang="en-US" sz="4000" b="1" dirty="0">
                <a:latin typeface="Times New Roman" panose="02020603050405020304" pitchFamily="18" charset="0"/>
                <a:cs typeface="Times New Roman" panose="02020603050405020304" pitchFamily="18" charset="0"/>
              </a:rPr>
              <a:t>Use your notes about your ideas and organization. </a:t>
            </a:r>
            <a:endParaRPr lang="en-MY"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7213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051687" y="395111"/>
            <a:ext cx="9792208" cy="385233"/>
          </a:xfrm>
        </p:spPr>
        <p:txBody>
          <a:bodyPr>
            <a:noAutofit/>
          </a:bodyPr>
          <a:lstStyle/>
          <a:p>
            <a:pPr algn="ctr"/>
            <a:r>
              <a:rPr lang="en-US" sz="5400" b="1" dirty="0">
                <a:latin typeface="Times New Roman" panose="02020603050405020304" pitchFamily="18" charset="0"/>
                <a:cs typeface="Times New Roman" panose="02020603050405020304" pitchFamily="18" charset="0"/>
              </a:rPr>
              <a:t>Step Five and Six </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pic>
        <p:nvPicPr>
          <p:cNvPr id="8" name="Picture 7">
            <a:extLst>
              <a:ext uri="{FF2B5EF4-FFF2-40B4-BE49-F238E27FC236}">
                <a16:creationId xmlns:a16="http://schemas.microsoft.com/office/drawing/2014/main" id="{5CE4F885-2D51-6589-4914-BB11F82039D4}"/>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5176" t="3258" r="2632"/>
          <a:stretch/>
        </p:blipFill>
        <p:spPr>
          <a:xfrm>
            <a:off x="210312" y="1170038"/>
            <a:ext cx="11722608" cy="5439139"/>
          </a:xfrm>
          <a:prstGeom prst="rect">
            <a:avLst/>
          </a:prstGeom>
          <a:ln>
            <a:noFill/>
          </a:ln>
          <a:effectLst>
            <a:softEdge rad="112500"/>
          </a:effectLst>
        </p:spPr>
      </p:pic>
    </p:spTree>
    <p:extLst>
      <p:ext uri="{BB962C8B-B14F-4D97-AF65-F5344CB8AC3E}">
        <p14:creationId xmlns:p14="http://schemas.microsoft.com/office/powerpoint/2010/main" val="255035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051687" y="359720"/>
            <a:ext cx="9792208" cy="771855"/>
          </a:xfrm>
        </p:spPr>
        <p:txBody>
          <a:bodyPr>
            <a:noAutofit/>
          </a:bodyPr>
          <a:lstStyle/>
          <a:p>
            <a:pPr algn="ctr"/>
            <a:r>
              <a:rPr lang="en-US" sz="6600" b="1" dirty="0">
                <a:latin typeface="Times New Roman" panose="02020603050405020304" pitchFamily="18" charset="0"/>
                <a:cs typeface="Times New Roman" panose="02020603050405020304" pitchFamily="18" charset="0"/>
              </a:rPr>
              <a:t>Pre-Writing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53961" y="1779640"/>
            <a:ext cx="11425084" cy="4621160"/>
          </a:xfrm>
        </p:spPr>
        <p:txBody>
          <a:bodyPr>
            <a:normAutofit/>
          </a:bodyPr>
          <a:lstStyle/>
          <a:p>
            <a:r>
              <a:rPr lang="en-US" sz="2800" dirty="0">
                <a:latin typeface="Times New Roman" panose="02020603050405020304" pitchFamily="18" charset="0"/>
                <a:cs typeface="Times New Roman" panose="02020603050405020304" pitchFamily="18" charset="0"/>
              </a:rPr>
              <a:t>Before you begin writing, you decide what you are going to write about. Then, you plan what you are going to write. This process of called pre-writing.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These steps involves: </a:t>
            </a:r>
          </a:p>
          <a:p>
            <a:r>
              <a:rPr lang="en-US" sz="2800" dirty="0">
                <a:highlight>
                  <a:srgbClr val="FFFF00"/>
                </a:highlight>
                <a:latin typeface="Times New Roman" panose="02020603050405020304" pitchFamily="18" charset="0"/>
                <a:cs typeface="Times New Roman" panose="02020603050405020304" pitchFamily="18" charset="0"/>
              </a:rPr>
              <a:t>1. Choosing and narrowing the topic </a:t>
            </a:r>
          </a:p>
          <a:p>
            <a:r>
              <a:rPr lang="en-US" sz="2800" dirty="0">
                <a:highlight>
                  <a:srgbClr val="FFFF00"/>
                </a:highlight>
                <a:latin typeface="Times New Roman" panose="02020603050405020304" pitchFamily="18" charset="0"/>
                <a:cs typeface="Times New Roman" panose="02020603050405020304" pitchFamily="18" charset="0"/>
              </a:rPr>
              <a:t>2. Gathering ideas</a:t>
            </a:r>
          </a:p>
          <a:p>
            <a:r>
              <a:rPr lang="en-US" sz="2800" dirty="0">
                <a:highlight>
                  <a:srgbClr val="FFFF00"/>
                </a:highlight>
                <a:latin typeface="Times New Roman" panose="02020603050405020304" pitchFamily="18" charset="0"/>
                <a:cs typeface="Times New Roman" panose="02020603050405020304" pitchFamily="18" charset="0"/>
              </a:rPr>
              <a:t>3. Edit ideas</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0" cy="1028700"/>
          </a:xfrm>
          <a:prstGeom prst="rect">
            <a:avLst/>
          </a:prstGeom>
        </p:spPr>
      </p:pic>
    </p:spTree>
    <p:extLst>
      <p:ext uri="{BB962C8B-B14F-4D97-AF65-F5344CB8AC3E}">
        <p14:creationId xmlns:p14="http://schemas.microsoft.com/office/powerpoint/2010/main" val="36326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2071</TotalTime>
  <Words>1328</Words>
  <Application>Microsoft Office PowerPoint</Application>
  <PresentationFormat>Widescreen</PresentationFormat>
  <Paragraphs>123</Paragraphs>
  <Slides>29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Century Schoolbook</vt:lpstr>
      <vt:lpstr>Franklin Gothic Book</vt:lpstr>
      <vt:lpstr>Garamond</vt:lpstr>
      <vt:lpstr>Times New Roman</vt:lpstr>
      <vt:lpstr>Wingdings</vt:lpstr>
      <vt:lpstr>SavonVTI</vt:lpstr>
      <vt:lpstr>Fundamentals of Academic Paragraphs</vt:lpstr>
      <vt:lpstr>Outline</vt:lpstr>
      <vt:lpstr>Objectives </vt:lpstr>
      <vt:lpstr>Let’s practice some of the main vocabulary related to writing process</vt:lpstr>
      <vt:lpstr>PowerPoint Presentation</vt:lpstr>
      <vt:lpstr>The Six Steps Of Process Writing </vt:lpstr>
      <vt:lpstr>Step Four (Drafting)  </vt:lpstr>
      <vt:lpstr>Step Five and Six </vt:lpstr>
      <vt:lpstr>Pre-Writing </vt:lpstr>
      <vt:lpstr>Choosing and narrowing a topic  (How to choose a topic for a paragraph)</vt:lpstr>
      <vt:lpstr>Exercise </vt:lpstr>
      <vt:lpstr>Gathering ideas</vt:lpstr>
      <vt:lpstr>Making a list </vt:lpstr>
      <vt:lpstr>PowerPoint Presentation</vt:lpstr>
      <vt:lpstr>Freewriting </vt:lpstr>
      <vt:lpstr>Freewriting </vt:lpstr>
      <vt:lpstr>Mapping </vt:lpstr>
      <vt:lpstr>Edit Ideas</vt:lpstr>
      <vt:lpstr>The Structure Of A Paragraph </vt:lpstr>
      <vt:lpstr>PowerPoint Presentation</vt:lpstr>
      <vt:lpstr>Paragraph Organization </vt:lpstr>
      <vt:lpstr>PowerPoint Presentation</vt:lpstr>
      <vt:lpstr>The Development Of A Paragraph </vt:lpstr>
      <vt:lpstr>Concluding sentences </vt:lpstr>
      <vt:lpstr>PowerPoint Presentation</vt:lpstr>
      <vt:lpstr>PowerPoint Presentation</vt:lpstr>
      <vt:lpstr>PowerPoint Presentation</vt:lpstr>
      <vt:lpstr>Answers </vt:lpstr>
      <vt:lpstr>References (in APA style)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title</dc:title>
  <dc:creator>Samira Saeed</dc:creator>
  <cp:lastModifiedBy>Omer Farouk</cp:lastModifiedBy>
  <cp:revision>59</cp:revision>
  <dcterms:created xsi:type="dcterms:W3CDTF">2023-08-06T13:50:32Z</dcterms:created>
  <dcterms:modified xsi:type="dcterms:W3CDTF">2025-02-13T13:39:45Z</dcterms:modified>
</cp:coreProperties>
</file>