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6" r:id="rId2"/>
    <p:sldId id="258" r:id="rId3"/>
    <p:sldId id="257" r:id="rId4"/>
    <p:sldId id="262" r:id="rId5"/>
    <p:sldId id="318" r:id="rId6"/>
    <p:sldId id="320" r:id="rId7"/>
    <p:sldId id="298" r:id="rId8"/>
    <p:sldId id="299" r:id="rId9"/>
    <p:sldId id="300" r:id="rId10"/>
    <p:sldId id="302" r:id="rId11"/>
    <p:sldId id="303" r:id="rId12"/>
    <p:sldId id="319" r:id="rId13"/>
    <p:sldId id="323" r:id="rId14"/>
    <p:sldId id="304" r:id="rId15"/>
    <p:sldId id="305" r:id="rId16"/>
    <p:sldId id="306" r:id="rId17"/>
    <p:sldId id="324" r:id="rId18"/>
    <p:sldId id="307" r:id="rId19"/>
    <p:sldId id="308" r:id="rId20"/>
    <p:sldId id="309" r:id="rId21"/>
    <p:sldId id="321" r:id="rId22"/>
    <p:sldId id="322" r:id="rId23"/>
    <p:sldId id="310" r:id="rId24"/>
    <p:sldId id="311" r:id="rId25"/>
    <p:sldId id="326" r:id="rId26"/>
    <p:sldId id="312" r:id="rId27"/>
    <p:sldId id="313" r:id="rId28"/>
    <p:sldId id="325" r:id="rId29"/>
    <p:sldId id="327" r:id="rId30"/>
    <p:sldId id="288" r:id="rId31"/>
    <p:sldId id="291" r:id="rId32"/>
    <p:sldId id="292" r:id="rId33"/>
    <p:sldId id="293"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18" autoAdjust="0"/>
    <p:restoredTop sz="96404" autoAdjust="0"/>
  </p:normalViewPr>
  <p:slideViewPr>
    <p:cSldViewPr snapToGrid="0">
      <p:cViewPr varScale="1">
        <p:scale>
          <a:sx n="115" d="100"/>
          <a:sy n="115" d="100"/>
        </p:scale>
        <p:origin x="48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2C6C2F-DC94-43F7-8E97-D7DAAB7BF6F1}" type="datetimeFigureOut">
              <a:rPr lang="en-US" smtClean="0"/>
              <a:t>12/14/2025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F048E8-A53F-424A-AFEA-8BC41CD7F16B}" type="slidenum">
              <a:rPr lang="en-US" smtClean="0"/>
              <a:t>‹#›</a:t>
            </a:fld>
            <a:endParaRPr lang="en-US" dirty="0"/>
          </a:p>
        </p:txBody>
      </p:sp>
    </p:spTree>
    <p:extLst>
      <p:ext uri="{BB962C8B-B14F-4D97-AF65-F5344CB8AC3E}">
        <p14:creationId xmlns:p14="http://schemas.microsoft.com/office/powerpoint/2010/main" val="2207938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https://www.youtube.com/watch?v=i5zg1fG7m88&amp;t=15s</a:t>
            </a:r>
          </a:p>
          <a:p>
            <a:endParaRPr lang="en-CA" dirty="0"/>
          </a:p>
        </p:txBody>
      </p:sp>
      <p:sp>
        <p:nvSpPr>
          <p:cNvPr id="4" name="Slide Number Placeholder 3"/>
          <p:cNvSpPr>
            <a:spLocks noGrp="1"/>
          </p:cNvSpPr>
          <p:nvPr>
            <p:ph type="sldNum" sz="quarter" idx="10"/>
          </p:nvPr>
        </p:nvSpPr>
        <p:spPr/>
        <p:txBody>
          <a:bodyPr/>
          <a:lstStyle/>
          <a:p>
            <a:fld id="{6BF6A296-B420-43DA-9D05-B873FB2DBB89}" type="slidenum">
              <a:rPr lang="en-CA" smtClean="0"/>
              <a:pPr/>
              <a:t>4</a:t>
            </a:fld>
            <a:endParaRPr lang="en-CA" dirty="0"/>
          </a:p>
        </p:txBody>
      </p:sp>
    </p:spTree>
    <p:extLst>
      <p:ext uri="{BB962C8B-B14F-4D97-AF65-F5344CB8AC3E}">
        <p14:creationId xmlns:p14="http://schemas.microsoft.com/office/powerpoint/2010/main" val="32710114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86793C04-59F0-42B4-84A9-15BBBFA4EDB9}"/>
              </a:ext>
            </a:extLst>
          </p:cNvPr>
          <p:cNvSpPr>
            <a:spLocks noGrp="1" noRot="1" noChangeAspect="1" noTextEdit="1"/>
          </p:cNvSpPr>
          <p:nvPr>
            <p:ph type="sldImg"/>
          </p:nvPr>
        </p:nvSpPr>
        <p:spPr>
          <a:ln/>
        </p:spPr>
      </p:sp>
      <p:sp>
        <p:nvSpPr>
          <p:cNvPr id="44035" name="Notes Placeholder 2">
            <a:extLst>
              <a:ext uri="{FF2B5EF4-FFF2-40B4-BE49-F238E27FC236}">
                <a16:creationId xmlns:a16="http://schemas.microsoft.com/office/drawing/2014/main" id="{42C9F319-708D-42C4-BB1E-F089374B62C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Besides the Katz skills, there is a missing skills majority of managers lack. Is Political skills. Normally, not only those they have these three skills are promoted. In Fact, due to the conflict, than collaboration. Managers have to fight for a limited pot of their organization’s time, money, and budget. Power can be put to good use or bad use. Power is gained from Control and trust.</a:t>
            </a:r>
          </a:p>
          <a:p>
            <a:r>
              <a:rPr lang="en-US" altLang="en-US">
                <a:latin typeface="Arial" panose="020B0604020202020204" pitchFamily="34" charset="0"/>
              </a:rPr>
              <a:t>Decision making skills, No manager makes the right decision all the time. Effective managers make good decisions </a:t>
            </a:r>
            <a:r>
              <a:rPr lang="en-US" altLang="en-US" i="1">
                <a:latin typeface="Arial" panose="020B0604020202020204" pitchFamily="34" charset="0"/>
              </a:rPr>
              <a:t>most</a:t>
            </a:r>
            <a:r>
              <a:rPr lang="en-US" altLang="en-US">
                <a:latin typeface="Arial" panose="020B0604020202020204" pitchFamily="34" charset="0"/>
              </a:rPr>
              <a:t> of the time. And if they make a bad decision, they usually recognize their mistakes quickly and then make good decision to recover with least cost or damage to the organization.</a:t>
            </a:r>
          </a:p>
          <a:p>
            <a:r>
              <a:rPr lang="en-US" altLang="en-US">
                <a:latin typeface="Arial" panose="020B0604020202020204" pitchFamily="34" charset="0"/>
              </a:rPr>
              <a:t>Working under pressure, why is it important? Changes and unexpected events, problems or challenges can - and do - often occur, regardless of how well-planned or organized you are.  The ability to respond effectively to pressure and stress is therefore extremely important in any line of work. Respond varies from a person to another. Having the ability to work under pressure improves your confidence to deal with any situation arises.</a:t>
            </a:r>
          </a:p>
        </p:txBody>
      </p:sp>
      <p:sp>
        <p:nvSpPr>
          <p:cNvPr id="4" name="Slide Number Placeholder 3">
            <a:extLst>
              <a:ext uri="{FF2B5EF4-FFF2-40B4-BE49-F238E27FC236}">
                <a16:creationId xmlns:a16="http://schemas.microsoft.com/office/drawing/2014/main" id="{0162CF45-81A3-407F-ABA0-989E8D3CF5E3}"/>
              </a:ext>
            </a:extLst>
          </p:cNvPr>
          <p:cNvSpPr>
            <a:spLocks noGrp="1"/>
          </p:cNvSpPr>
          <p:nvPr>
            <p:ph type="sldNum" sz="quarter" idx="5"/>
          </p:nvPr>
        </p:nvSpPr>
        <p:spPr/>
        <p:txBody>
          <a:bodyPr/>
          <a:lstStyle>
            <a:lvl1pPr>
              <a:defRPr sz="2800">
                <a:solidFill>
                  <a:srgbClr val="0000CC"/>
                </a:solidFill>
                <a:latin typeface="Arial" panose="020B0604020202020204" pitchFamily="34" charset="0"/>
              </a:defRPr>
            </a:lvl1pPr>
            <a:lvl2pPr marL="742950" indent="-285750">
              <a:defRPr sz="2800">
                <a:solidFill>
                  <a:srgbClr val="0000CC"/>
                </a:solidFill>
                <a:latin typeface="Arial" panose="020B0604020202020204" pitchFamily="34" charset="0"/>
              </a:defRPr>
            </a:lvl2pPr>
            <a:lvl3pPr marL="1143000" indent="-228600">
              <a:defRPr sz="2800">
                <a:solidFill>
                  <a:srgbClr val="0000CC"/>
                </a:solidFill>
                <a:latin typeface="Arial" panose="020B0604020202020204" pitchFamily="34" charset="0"/>
              </a:defRPr>
            </a:lvl3pPr>
            <a:lvl4pPr marL="1600200" indent="-228600">
              <a:defRPr sz="2800">
                <a:solidFill>
                  <a:srgbClr val="0000CC"/>
                </a:solidFill>
                <a:latin typeface="Arial" panose="020B0604020202020204" pitchFamily="34" charset="0"/>
              </a:defRPr>
            </a:lvl4pPr>
            <a:lvl5pPr marL="2057400" indent="-228600">
              <a:defRPr sz="2800">
                <a:solidFill>
                  <a:srgbClr val="0000CC"/>
                </a:solidFill>
                <a:latin typeface="Arial" panose="020B0604020202020204" pitchFamily="34" charset="0"/>
              </a:defRPr>
            </a:lvl5pPr>
            <a:lvl6pPr marL="2514600" indent="-228600" eaLnBrk="0" fontAlgn="base" hangingPunct="0">
              <a:spcBef>
                <a:spcPct val="0"/>
              </a:spcBef>
              <a:spcAft>
                <a:spcPct val="0"/>
              </a:spcAft>
              <a:defRPr sz="2800">
                <a:solidFill>
                  <a:srgbClr val="0000CC"/>
                </a:solidFill>
                <a:latin typeface="Arial" panose="020B0604020202020204" pitchFamily="34" charset="0"/>
              </a:defRPr>
            </a:lvl6pPr>
            <a:lvl7pPr marL="2971800" indent="-228600" eaLnBrk="0" fontAlgn="base" hangingPunct="0">
              <a:spcBef>
                <a:spcPct val="0"/>
              </a:spcBef>
              <a:spcAft>
                <a:spcPct val="0"/>
              </a:spcAft>
              <a:defRPr sz="2800">
                <a:solidFill>
                  <a:srgbClr val="0000CC"/>
                </a:solidFill>
                <a:latin typeface="Arial" panose="020B0604020202020204" pitchFamily="34" charset="0"/>
              </a:defRPr>
            </a:lvl7pPr>
            <a:lvl8pPr marL="3429000" indent="-228600" eaLnBrk="0" fontAlgn="base" hangingPunct="0">
              <a:spcBef>
                <a:spcPct val="0"/>
              </a:spcBef>
              <a:spcAft>
                <a:spcPct val="0"/>
              </a:spcAft>
              <a:defRPr sz="2800">
                <a:solidFill>
                  <a:srgbClr val="0000CC"/>
                </a:solidFill>
                <a:latin typeface="Arial" panose="020B0604020202020204" pitchFamily="34" charset="0"/>
              </a:defRPr>
            </a:lvl8pPr>
            <a:lvl9pPr marL="3886200" indent="-228600" eaLnBrk="0" fontAlgn="base" hangingPunct="0">
              <a:spcBef>
                <a:spcPct val="0"/>
              </a:spcBef>
              <a:spcAft>
                <a:spcPct val="0"/>
              </a:spcAft>
              <a:defRPr sz="2800">
                <a:solidFill>
                  <a:srgbClr val="0000CC"/>
                </a:solidFill>
                <a:latin typeface="Arial" panose="020B0604020202020204" pitchFamily="34" charset="0"/>
              </a:defRPr>
            </a:lvl9pPr>
          </a:lstStyle>
          <a:p>
            <a:fld id="{1B2BFB81-0C0A-4A0D-AAC5-DB36EC939979}" type="slidenum">
              <a:rPr lang="en-US" altLang="en-US" sz="1200">
                <a:solidFill>
                  <a:srgbClr val="FFFFFF"/>
                </a:solidFill>
                <a:latin typeface="Times New Roman" panose="02020603050405020304" pitchFamily="18" charset="0"/>
              </a:rPr>
              <a:pPr/>
              <a:t>27</a:t>
            </a:fld>
            <a:endParaRPr lang="en-US" altLang="en-US" sz="1200">
              <a:solidFill>
                <a:srgbClr val="FFFFFF"/>
              </a:solidFill>
              <a:latin typeface="Times New Roman" panose="02020603050405020304" pitchFamily="18" charset="0"/>
            </a:endParaRPr>
          </a:p>
        </p:txBody>
      </p:sp>
    </p:spTree>
    <p:extLst>
      <p:ext uri="{BB962C8B-B14F-4D97-AF65-F5344CB8AC3E}">
        <p14:creationId xmlns:p14="http://schemas.microsoft.com/office/powerpoint/2010/main" val="42072793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F048E8-A53F-424A-AFEA-8BC41CD7F16B}" type="slidenum">
              <a:rPr lang="en-US" smtClean="0"/>
              <a:t>28</a:t>
            </a:fld>
            <a:endParaRPr lang="en-US" dirty="0"/>
          </a:p>
        </p:txBody>
      </p:sp>
    </p:spTree>
    <p:extLst>
      <p:ext uri="{BB962C8B-B14F-4D97-AF65-F5344CB8AC3E}">
        <p14:creationId xmlns:p14="http://schemas.microsoft.com/office/powerpoint/2010/main" val="42657703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https://www.youtube.com/watch?v=i5zg1fG7m88&amp;t=15s</a:t>
            </a:r>
          </a:p>
          <a:p>
            <a:endParaRPr lang="en-CA" dirty="0"/>
          </a:p>
        </p:txBody>
      </p:sp>
      <p:sp>
        <p:nvSpPr>
          <p:cNvPr id="4" name="Slide Number Placeholder 3"/>
          <p:cNvSpPr>
            <a:spLocks noGrp="1"/>
          </p:cNvSpPr>
          <p:nvPr>
            <p:ph type="sldNum" sz="quarter" idx="10"/>
          </p:nvPr>
        </p:nvSpPr>
        <p:spPr/>
        <p:txBody>
          <a:bodyPr/>
          <a:lstStyle/>
          <a:p>
            <a:fld id="{6BF6A296-B420-43DA-9D05-B873FB2DBB89}" type="slidenum">
              <a:rPr lang="en-CA" smtClean="0"/>
              <a:pPr/>
              <a:t>5</a:t>
            </a:fld>
            <a:endParaRPr lang="en-CA" dirty="0"/>
          </a:p>
        </p:txBody>
      </p:sp>
    </p:spTree>
    <p:extLst>
      <p:ext uri="{BB962C8B-B14F-4D97-AF65-F5344CB8AC3E}">
        <p14:creationId xmlns:p14="http://schemas.microsoft.com/office/powerpoint/2010/main" val="4072784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4FEBED73-032C-4805-B7FA-44972D3C9955}"/>
              </a:ext>
            </a:extLst>
          </p:cNvPr>
          <p:cNvSpPr>
            <a:spLocks noGrp="1" noRot="1" noChangeAspect="1" noTextEdit="1"/>
          </p:cNvSpPr>
          <p:nvPr>
            <p:ph type="sldImg"/>
          </p:nvPr>
        </p:nvSpPr>
        <p:spPr>
          <a:ln/>
        </p:spPr>
      </p:sp>
      <p:sp>
        <p:nvSpPr>
          <p:cNvPr id="21507" name="Notes Placeholder 2">
            <a:extLst>
              <a:ext uri="{FF2B5EF4-FFF2-40B4-BE49-F238E27FC236}">
                <a16:creationId xmlns:a16="http://schemas.microsoft.com/office/drawing/2014/main" id="{0B8AB8EB-C842-461C-928E-273FDD6B2DF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4" name="Slide Number Placeholder 3">
            <a:extLst>
              <a:ext uri="{FF2B5EF4-FFF2-40B4-BE49-F238E27FC236}">
                <a16:creationId xmlns:a16="http://schemas.microsoft.com/office/drawing/2014/main" id="{6E5F6D52-B4B7-435B-B13F-25C95217CFE2}"/>
              </a:ext>
            </a:extLst>
          </p:cNvPr>
          <p:cNvSpPr>
            <a:spLocks noGrp="1"/>
          </p:cNvSpPr>
          <p:nvPr>
            <p:ph type="sldNum" sz="quarter" idx="5"/>
          </p:nvPr>
        </p:nvSpPr>
        <p:spPr/>
        <p:txBody>
          <a:bodyPr/>
          <a:lstStyle>
            <a:lvl1pPr>
              <a:defRPr sz="2800">
                <a:solidFill>
                  <a:srgbClr val="0000CC"/>
                </a:solidFill>
                <a:latin typeface="Arial" panose="020B0604020202020204" pitchFamily="34" charset="0"/>
              </a:defRPr>
            </a:lvl1pPr>
            <a:lvl2pPr marL="742950" indent="-285750">
              <a:defRPr sz="2800">
                <a:solidFill>
                  <a:srgbClr val="0000CC"/>
                </a:solidFill>
                <a:latin typeface="Arial" panose="020B0604020202020204" pitchFamily="34" charset="0"/>
              </a:defRPr>
            </a:lvl2pPr>
            <a:lvl3pPr marL="1143000" indent="-228600">
              <a:defRPr sz="2800">
                <a:solidFill>
                  <a:srgbClr val="0000CC"/>
                </a:solidFill>
                <a:latin typeface="Arial" panose="020B0604020202020204" pitchFamily="34" charset="0"/>
              </a:defRPr>
            </a:lvl3pPr>
            <a:lvl4pPr marL="1600200" indent="-228600">
              <a:defRPr sz="2800">
                <a:solidFill>
                  <a:srgbClr val="0000CC"/>
                </a:solidFill>
                <a:latin typeface="Arial" panose="020B0604020202020204" pitchFamily="34" charset="0"/>
              </a:defRPr>
            </a:lvl4pPr>
            <a:lvl5pPr marL="2057400" indent="-228600">
              <a:defRPr sz="2800">
                <a:solidFill>
                  <a:srgbClr val="0000CC"/>
                </a:solidFill>
                <a:latin typeface="Arial" panose="020B0604020202020204" pitchFamily="34" charset="0"/>
              </a:defRPr>
            </a:lvl5pPr>
            <a:lvl6pPr marL="2514600" indent="-228600" eaLnBrk="0" fontAlgn="base" hangingPunct="0">
              <a:spcBef>
                <a:spcPct val="0"/>
              </a:spcBef>
              <a:spcAft>
                <a:spcPct val="0"/>
              </a:spcAft>
              <a:defRPr sz="2800">
                <a:solidFill>
                  <a:srgbClr val="0000CC"/>
                </a:solidFill>
                <a:latin typeface="Arial" panose="020B0604020202020204" pitchFamily="34" charset="0"/>
              </a:defRPr>
            </a:lvl6pPr>
            <a:lvl7pPr marL="2971800" indent="-228600" eaLnBrk="0" fontAlgn="base" hangingPunct="0">
              <a:spcBef>
                <a:spcPct val="0"/>
              </a:spcBef>
              <a:spcAft>
                <a:spcPct val="0"/>
              </a:spcAft>
              <a:defRPr sz="2800">
                <a:solidFill>
                  <a:srgbClr val="0000CC"/>
                </a:solidFill>
                <a:latin typeface="Arial" panose="020B0604020202020204" pitchFamily="34" charset="0"/>
              </a:defRPr>
            </a:lvl7pPr>
            <a:lvl8pPr marL="3429000" indent="-228600" eaLnBrk="0" fontAlgn="base" hangingPunct="0">
              <a:spcBef>
                <a:spcPct val="0"/>
              </a:spcBef>
              <a:spcAft>
                <a:spcPct val="0"/>
              </a:spcAft>
              <a:defRPr sz="2800">
                <a:solidFill>
                  <a:srgbClr val="0000CC"/>
                </a:solidFill>
                <a:latin typeface="Arial" panose="020B0604020202020204" pitchFamily="34" charset="0"/>
              </a:defRPr>
            </a:lvl8pPr>
            <a:lvl9pPr marL="3886200" indent="-228600" eaLnBrk="0" fontAlgn="base" hangingPunct="0">
              <a:spcBef>
                <a:spcPct val="0"/>
              </a:spcBef>
              <a:spcAft>
                <a:spcPct val="0"/>
              </a:spcAft>
              <a:defRPr sz="2800">
                <a:solidFill>
                  <a:srgbClr val="0000CC"/>
                </a:solidFill>
                <a:latin typeface="Arial" panose="020B0604020202020204" pitchFamily="34" charset="0"/>
              </a:defRPr>
            </a:lvl9pPr>
          </a:lstStyle>
          <a:p>
            <a:fld id="{CE5CB135-24E1-4975-9CA0-5BC945BC4F61}" type="slidenum">
              <a:rPr lang="en-US" altLang="en-US" sz="1200">
                <a:solidFill>
                  <a:srgbClr val="FFFFFF"/>
                </a:solidFill>
                <a:latin typeface="Times New Roman" panose="02020603050405020304" pitchFamily="18" charset="0"/>
              </a:rPr>
              <a:pPr/>
              <a:t>8</a:t>
            </a:fld>
            <a:endParaRPr lang="en-US" altLang="en-US" sz="1200">
              <a:solidFill>
                <a:srgbClr val="FFFFFF"/>
              </a:solidFill>
              <a:latin typeface="Times New Roman" panose="02020603050405020304" pitchFamily="18" charset="0"/>
            </a:endParaRPr>
          </a:p>
        </p:txBody>
      </p:sp>
    </p:spTree>
    <p:extLst>
      <p:ext uri="{BB962C8B-B14F-4D97-AF65-F5344CB8AC3E}">
        <p14:creationId xmlns:p14="http://schemas.microsoft.com/office/powerpoint/2010/main" val="621121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9</a:t>
            </a:fld>
            <a:endParaRPr lang="en-US" dirty="0"/>
          </a:p>
        </p:txBody>
      </p:sp>
    </p:spTree>
    <p:extLst>
      <p:ext uri="{BB962C8B-B14F-4D97-AF65-F5344CB8AC3E}">
        <p14:creationId xmlns:p14="http://schemas.microsoft.com/office/powerpoint/2010/main" val="3588103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11</a:t>
            </a:fld>
            <a:endParaRPr lang="en-US" dirty="0"/>
          </a:p>
        </p:txBody>
      </p:sp>
    </p:spTree>
    <p:extLst>
      <p:ext uri="{BB962C8B-B14F-4D97-AF65-F5344CB8AC3E}">
        <p14:creationId xmlns:p14="http://schemas.microsoft.com/office/powerpoint/2010/main" val="1689256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45256E1-0000-4A52-845D-0601323C24B0}"/>
              </a:ext>
            </a:extLst>
          </p:cNvPr>
          <p:cNvSpPr>
            <a:spLocks noGrp="1" noChangeArrowheads="1"/>
          </p:cNvSpPr>
          <p:nvPr>
            <p:ph type="sldNum" sz="quarter" idx="5"/>
          </p:nvPr>
        </p:nvSpPr>
        <p:spPr/>
        <p:txBody>
          <a:bodyPr/>
          <a:lstStyle>
            <a:lvl1pPr>
              <a:defRPr sz="2800">
                <a:solidFill>
                  <a:srgbClr val="0000CC"/>
                </a:solidFill>
                <a:latin typeface="Arial" panose="020B0604020202020204" pitchFamily="34" charset="0"/>
              </a:defRPr>
            </a:lvl1pPr>
            <a:lvl2pPr marL="742950" indent="-285750">
              <a:defRPr sz="2800">
                <a:solidFill>
                  <a:srgbClr val="0000CC"/>
                </a:solidFill>
                <a:latin typeface="Arial" panose="020B0604020202020204" pitchFamily="34" charset="0"/>
              </a:defRPr>
            </a:lvl2pPr>
            <a:lvl3pPr marL="1143000" indent="-228600">
              <a:defRPr sz="2800">
                <a:solidFill>
                  <a:srgbClr val="0000CC"/>
                </a:solidFill>
                <a:latin typeface="Arial" panose="020B0604020202020204" pitchFamily="34" charset="0"/>
              </a:defRPr>
            </a:lvl3pPr>
            <a:lvl4pPr marL="1600200" indent="-228600">
              <a:defRPr sz="2800">
                <a:solidFill>
                  <a:srgbClr val="0000CC"/>
                </a:solidFill>
                <a:latin typeface="Arial" panose="020B0604020202020204" pitchFamily="34" charset="0"/>
              </a:defRPr>
            </a:lvl4pPr>
            <a:lvl5pPr marL="2057400" indent="-228600">
              <a:defRPr sz="2800">
                <a:solidFill>
                  <a:srgbClr val="0000CC"/>
                </a:solidFill>
                <a:latin typeface="Arial" panose="020B0604020202020204" pitchFamily="34" charset="0"/>
              </a:defRPr>
            </a:lvl5pPr>
            <a:lvl6pPr marL="2514600" indent="-228600" eaLnBrk="0" fontAlgn="base" hangingPunct="0">
              <a:spcBef>
                <a:spcPct val="0"/>
              </a:spcBef>
              <a:spcAft>
                <a:spcPct val="0"/>
              </a:spcAft>
              <a:defRPr sz="2800">
                <a:solidFill>
                  <a:srgbClr val="0000CC"/>
                </a:solidFill>
                <a:latin typeface="Arial" panose="020B0604020202020204" pitchFamily="34" charset="0"/>
              </a:defRPr>
            </a:lvl6pPr>
            <a:lvl7pPr marL="2971800" indent="-228600" eaLnBrk="0" fontAlgn="base" hangingPunct="0">
              <a:spcBef>
                <a:spcPct val="0"/>
              </a:spcBef>
              <a:spcAft>
                <a:spcPct val="0"/>
              </a:spcAft>
              <a:defRPr sz="2800">
                <a:solidFill>
                  <a:srgbClr val="0000CC"/>
                </a:solidFill>
                <a:latin typeface="Arial" panose="020B0604020202020204" pitchFamily="34" charset="0"/>
              </a:defRPr>
            </a:lvl7pPr>
            <a:lvl8pPr marL="3429000" indent="-228600" eaLnBrk="0" fontAlgn="base" hangingPunct="0">
              <a:spcBef>
                <a:spcPct val="0"/>
              </a:spcBef>
              <a:spcAft>
                <a:spcPct val="0"/>
              </a:spcAft>
              <a:defRPr sz="2800">
                <a:solidFill>
                  <a:srgbClr val="0000CC"/>
                </a:solidFill>
                <a:latin typeface="Arial" panose="020B0604020202020204" pitchFamily="34" charset="0"/>
              </a:defRPr>
            </a:lvl8pPr>
            <a:lvl9pPr marL="3886200" indent="-228600" eaLnBrk="0" fontAlgn="base" hangingPunct="0">
              <a:spcBef>
                <a:spcPct val="0"/>
              </a:spcBef>
              <a:spcAft>
                <a:spcPct val="0"/>
              </a:spcAft>
              <a:defRPr sz="2800">
                <a:solidFill>
                  <a:srgbClr val="0000CC"/>
                </a:solidFill>
                <a:latin typeface="Arial" panose="020B0604020202020204" pitchFamily="34" charset="0"/>
              </a:defRPr>
            </a:lvl9pPr>
          </a:lstStyle>
          <a:p>
            <a:fld id="{9E800237-4AD5-4F2D-AE93-EE21EAB6DE8E}" type="slidenum">
              <a:rPr lang="en-US" altLang="en-US" sz="1200">
                <a:solidFill>
                  <a:srgbClr val="FFFFFF"/>
                </a:solidFill>
                <a:latin typeface="Times New Roman" panose="02020603050405020304" pitchFamily="18" charset="0"/>
              </a:rPr>
              <a:pPr/>
              <a:t>15</a:t>
            </a:fld>
            <a:endParaRPr lang="en-US" altLang="en-US" sz="1200">
              <a:solidFill>
                <a:srgbClr val="FFFFFF"/>
              </a:solidFill>
              <a:latin typeface="Times New Roman" panose="02020603050405020304" pitchFamily="18" charset="0"/>
            </a:endParaRPr>
          </a:p>
        </p:txBody>
      </p:sp>
      <p:sp>
        <p:nvSpPr>
          <p:cNvPr id="27651" name="Rectangle 2">
            <a:extLst>
              <a:ext uri="{FF2B5EF4-FFF2-40B4-BE49-F238E27FC236}">
                <a16:creationId xmlns:a16="http://schemas.microsoft.com/office/drawing/2014/main" id="{8D92B6AF-2133-47BE-86D2-569C8CBA8679}"/>
              </a:ext>
            </a:extLst>
          </p:cNvPr>
          <p:cNvSpPr>
            <a:spLocks noGrp="1" noRot="1" noChangeAspect="1" noChangeArrowheads="1" noTextEdit="1"/>
          </p:cNvSpPr>
          <p:nvPr>
            <p:ph type="sldImg"/>
          </p:nvPr>
        </p:nvSpPr>
        <p:spPr>
          <a:xfrm>
            <a:off x="2322513" y="523875"/>
            <a:ext cx="4648200" cy="2614613"/>
          </a:xfrm>
          <a:ln/>
        </p:spPr>
      </p:sp>
      <p:sp>
        <p:nvSpPr>
          <p:cNvPr id="27652" name="Rectangle 3">
            <a:extLst>
              <a:ext uri="{FF2B5EF4-FFF2-40B4-BE49-F238E27FC236}">
                <a16:creationId xmlns:a16="http://schemas.microsoft.com/office/drawing/2014/main" id="{4AF82A57-2251-4D80-A11E-80D20A86EC1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9589715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87B2FC9-B05F-4230-A495-104C7C089CD3}"/>
              </a:ext>
            </a:extLst>
          </p:cNvPr>
          <p:cNvSpPr>
            <a:spLocks noGrp="1" noChangeArrowheads="1"/>
          </p:cNvSpPr>
          <p:nvPr>
            <p:ph type="sldNum" sz="quarter" idx="5"/>
          </p:nvPr>
        </p:nvSpPr>
        <p:spPr/>
        <p:txBody>
          <a:bodyPr/>
          <a:lstStyle>
            <a:lvl1pPr>
              <a:defRPr sz="2800">
                <a:solidFill>
                  <a:srgbClr val="0000CC"/>
                </a:solidFill>
                <a:latin typeface="Arial" panose="020B0604020202020204" pitchFamily="34" charset="0"/>
              </a:defRPr>
            </a:lvl1pPr>
            <a:lvl2pPr marL="742950" indent="-285750">
              <a:defRPr sz="2800">
                <a:solidFill>
                  <a:srgbClr val="0000CC"/>
                </a:solidFill>
                <a:latin typeface="Arial" panose="020B0604020202020204" pitchFamily="34" charset="0"/>
              </a:defRPr>
            </a:lvl2pPr>
            <a:lvl3pPr marL="1143000" indent="-228600">
              <a:defRPr sz="2800">
                <a:solidFill>
                  <a:srgbClr val="0000CC"/>
                </a:solidFill>
                <a:latin typeface="Arial" panose="020B0604020202020204" pitchFamily="34" charset="0"/>
              </a:defRPr>
            </a:lvl3pPr>
            <a:lvl4pPr marL="1600200" indent="-228600">
              <a:defRPr sz="2800">
                <a:solidFill>
                  <a:srgbClr val="0000CC"/>
                </a:solidFill>
                <a:latin typeface="Arial" panose="020B0604020202020204" pitchFamily="34" charset="0"/>
              </a:defRPr>
            </a:lvl4pPr>
            <a:lvl5pPr marL="2057400" indent="-228600">
              <a:defRPr sz="2800">
                <a:solidFill>
                  <a:srgbClr val="0000CC"/>
                </a:solidFill>
                <a:latin typeface="Arial" panose="020B0604020202020204" pitchFamily="34" charset="0"/>
              </a:defRPr>
            </a:lvl5pPr>
            <a:lvl6pPr marL="2514600" indent="-228600" eaLnBrk="0" fontAlgn="base" hangingPunct="0">
              <a:spcBef>
                <a:spcPct val="0"/>
              </a:spcBef>
              <a:spcAft>
                <a:spcPct val="0"/>
              </a:spcAft>
              <a:defRPr sz="2800">
                <a:solidFill>
                  <a:srgbClr val="0000CC"/>
                </a:solidFill>
                <a:latin typeface="Arial" panose="020B0604020202020204" pitchFamily="34" charset="0"/>
              </a:defRPr>
            </a:lvl6pPr>
            <a:lvl7pPr marL="2971800" indent="-228600" eaLnBrk="0" fontAlgn="base" hangingPunct="0">
              <a:spcBef>
                <a:spcPct val="0"/>
              </a:spcBef>
              <a:spcAft>
                <a:spcPct val="0"/>
              </a:spcAft>
              <a:defRPr sz="2800">
                <a:solidFill>
                  <a:srgbClr val="0000CC"/>
                </a:solidFill>
                <a:latin typeface="Arial" panose="020B0604020202020204" pitchFamily="34" charset="0"/>
              </a:defRPr>
            </a:lvl7pPr>
            <a:lvl8pPr marL="3429000" indent="-228600" eaLnBrk="0" fontAlgn="base" hangingPunct="0">
              <a:spcBef>
                <a:spcPct val="0"/>
              </a:spcBef>
              <a:spcAft>
                <a:spcPct val="0"/>
              </a:spcAft>
              <a:defRPr sz="2800">
                <a:solidFill>
                  <a:srgbClr val="0000CC"/>
                </a:solidFill>
                <a:latin typeface="Arial" panose="020B0604020202020204" pitchFamily="34" charset="0"/>
              </a:defRPr>
            </a:lvl8pPr>
            <a:lvl9pPr marL="3886200" indent="-228600" eaLnBrk="0" fontAlgn="base" hangingPunct="0">
              <a:spcBef>
                <a:spcPct val="0"/>
              </a:spcBef>
              <a:spcAft>
                <a:spcPct val="0"/>
              </a:spcAft>
              <a:defRPr sz="2800">
                <a:solidFill>
                  <a:srgbClr val="0000CC"/>
                </a:solidFill>
                <a:latin typeface="Arial" panose="020B0604020202020204" pitchFamily="34" charset="0"/>
              </a:defRPr>
            </a:lvl9pPr>
          </a:lstStyle>
          <a:p>
            <a:fld id="{429D8174-1E53-4170-BED5-68AD6758F328}" type="slidenum">
              <a:rPr lang="en-US" altLang="en-US" sz="1200">
                <a:solidFill>
                  <a:srgbClr val="FFFFFF"/>
                </a:solidFill>
                <a:latin typeface="Times New Roman" panose="02020603050405020304" pitchFamily="18" charset="0"/>
              </a:rPr>
              <a:pPr/>
              <a:t>20</a:t>
            </a:fld>
            <a:endParaRPr lang="en-US" altLang="en-US" sz="1200">
              <a:solidFill>
                <a:srgbClr val="FFFFFF"/>
              </a:solidFill>
              <a:latin typeface="Times New Roman" panose="02020603050405020304" pitchFamily="18" charset="0"/>
            </a:endParaRPr>
          </a:p>
        </p:txBody>
      </p:sp>
      <p:sp>
        <p:nvSpPr>
          <p:cNvPr id="31747" name="Rectangle 2">
            <a:extLst>
              <a:ext uri="{FF2B5EF4-FFF2-40B4-BE49-F238E27FC236}">
                <a16:creationId xmlns:a16="http://schemas.microsoft.com/office/drawing/2014/main" id="{B8364007-FA8D-4889-BB18-D5D6B0D78C3A}"/>
              </a:ext>
            </a:extLst>
          </p:cNvPr>
          <p:cNvSpPr>
            <a:spLocks noGrp="1" noRot="1" noChangeAspect="1" noChangeArrowheads="1" noTextEdit="1"/>
          </p:cNvSpPr>
          <p:nvPr>
            <p:ph type="sldImg"/>
          </p:nvPr>
        </p:nvSpPr>
        <p:spPr>
          <a:xfrm>
            <a:off x="2322513" y="523875"/>
            <a:ext cx="4648200" cy="2614613"/>
          </a:xfrm>
          <a:ln/>
        </p:spPr>
      </p:sp>
      <p:sp>
        <p:nvSpPr>
          <p:cNvPr id="31748" name="Rectangle 3">
            <a:extLst>
              <a:ext uri="{FF2B5EF4-FFF2-40B4-BE49-F238E27FC236}">
                <a16:creationId xmlns:a16="http://schemas.microsoft.com/office/drawing/2014/main" id="{ACDE028E-7462-4DB7-8623-C6ACC663720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1226133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D91C784B-363B-4B75-A563-790EB09B7CC6}"/>
              </a:ext>
            </a:extLst>
          </p:cNvPr>
          <p:cNvSpPr>
            <a:spLocks noGrp="1" noRot="1" noChangeAspect="1" noTextEdit="1"/>
          </p:cNvSpPr>
          <p:nvPr>
            <p:ph type="sldImg"/>
          </p:nvPr>
        </p:nvSpPr>
        <p:spPr>
          <a:ln/>
        </p:spPr>
      </p:sp>
      <p:sp>
        <p:nvSpPr>
          <p:cNvPr id="37891" name="Notes Placeholder 2">
            <a:extLst>
              <a:ext uri="{FF2B5EF4-FFF2-40B4-BE49-F238E27FC236}">
                <a16:creationId xmlns:a16="http://schemas.microsoft.com/office/drawing/2014/main" id="{0881D007-2D36-4363-92E8-F29EEAEF492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Skill is he ability to translate knowledge into action</a:t>
            </a:r>
          </a:p>
        </p:txBody>
      </p:sp>
      <p:sp>
        <p:nvSpPr>
          <p:cNvPr id="4" name="Slide Number Placeholder 3">
            <a:extLst>
              <a:ext uri="{FF2B5EF4-FFF2-40B4-BE49-F238E27FC236}">
                <a16:creationId xmlns:a16="http://schemas.microsoft.com/office/drawing/2014/main" id="{D92953C3-1D45-4272-8E4D-68C65208EB60}"/>
              </a:ext>
            </a:extLst>
          </p:cNvPr>
          <p:cNvSpPr>
            <a:spLocks noGrp="1"/>
          </p:cNvSpPr>
          <p:nvPr>
            <p:ph type="sldNum" sz="quarter" idx="5"/>
          </p:nvPr>
        </p:nvSpPr>
        <p:spPr/>
        <p:txBody>
          <a:bodyPr/>
          <a:lstStyle>
            <a:lvl1pPr>
              <a:defRPr sz="2800">
                <a:solidFill>
                  <a:srgbClr val="0000CC"/>
                </a:solidFill>
                <a:latin typeface="Arial" panose="020B0604020202020204" pitchFamily="34" charset="0"/>
              </a:defRPr>
            </a:lvl1pPr>
            <a:lvl2pPr marL="742950" indent="-285750">
              <a:defRPr sz="2800">
                <a:solidFill>
                  <a:srgbClr val="0000CC"/>
                </a:solidFill>
                <a:latin typeface="Arial" panose="020B0604020202020204" pitchFamily="34" charset="0"/>
              </a:defRPr>
            </a:lvl2pPr>
            <a:lvl3pPr marL="1143000" indent="-228600">
              <a:defRPr sz="2800">
                <a:solidFill>
                  <a:srgbClr val="0000CC"/>
                </a:solidFill>
                <a:latin typeface="Arial" panose="020B0604020202020204" pitchFamily="34" charset="0"/>
              </a:defRPr>
            </a:lvl3pPr>
            <a:lvl4pPr marL="1600200" indent="-228600">
              <a:defRPr sz="2800">
                <a:solidFill>
                  <a:srgbClr val="0000CC"/>
                </a:solidFill>
                <a:latin typeface="Arial" panose="020B0604020202020204" pitchFamily="34" charset="0"/>
              </a:defRPr>
            </a:lvl4pPr>
            <a:lvl5pPr marL="2057400" indent="-228600">
              <a:defRPr sz="2800">
                <a:solidFill>
                  <a:srgbClr val="0000CC"/>
                </a:solidFill>
                <a:latin typeface="Arial" panose="020B0604020202020204" pitchFamily="34" charset="0"/>
              </a:defRPr>
            </a:lvl5pPr>
            <a:lvl6pPr marL="2514600" indent="-228600" eaLnBrk="0" fontAlgn="base" hangingPunct="0">
              <a:spcBef>
                <a:spcPct val="0"/>
              </a:spcBef>
              <a:spcAft>
                <a:spcPct val="0"/>
              </a:spcAft>
              <a:defRPr sz="2800">
                <a:solidFill>
                  <a:srgbClr val="0000CC"/>
                </a:solidFill>
                <a:latin typeface="Arial" panose="020B0604020202020204" pitchFamily="34" charset="0"/>
              </a:defRPr>
            </a:lvl6pPr>
            <a:lvl7pPr marL="2971800" indent="-228600" eaLnBrk="0" fontAlgn="base" hangingPunct="0">
              <a:spcBef>
                <a:spcPct val="0"/>
              </a:spcBef>
              <a:spcAft>
                <a:spcPct val="0"/>
              </a:spcAft>
              <a:defRPr sz="2800">
                <a:solidFill>
                  <a:srgbClr val="0000CC"/>
                </a:solidFill>
                <a:latin typeface="Arial" panose="020B0604020202020204" pitchFamily="34" charset="0"/>
              </a:defRPr>
            </a:lvl7pPr>
            <a:lvl8pPr marL="3429000" indent="-228600" eaLnBrk="0" fontAlgn="base" hangingPunct="0">
              <a:spcBef>
                <a:spcPct val="0"/>
              </a:spcBef>
              <a:spcAft>
                <a:spcPct val="0"/>
              </a:spcAft>
              <a:defRPr sz="2800">
                <a:solidFill>
                  <a:srgbClr val="0000CC"/>
                </a:solidFill>
                <a:latin typeface="Arial" panose="020B0604020202020204" pitchFamily="34" charset="0"/>
              </a:defRPr>
            </a:lvl8pPr>
            <a:lvl9pPr marL="3886200" indent="-228600" eaLnBrk="0" fontAlgn="base" hangingPunct="0">
              <a:spcBef>
                <a:spcPct val="0"/>
              </a:spcBef>
              <a:spcAft>
                <a:spcPct val="0"/>
              </a:spcAft>
              <a:defRPr sz="2800">
                <a:solidFill>
                  <a:srgbClr val="0000CC"/>
                </a:solidFill>
                <a:latin typeface="Arial" panose="020B0604020202020204" pitchFamily="34" charset="0"/>
              </a:defRPr>
            </a:lvl9pPr>
          </a:lstStyle>
          <a:p>
            <a:fld id="{A8DB9EDB-2430-480E-A1A6-CFBD495553A6}" type="slidenum">
              <a:rPr lang="en-US" altLang="en-US" sz="1200">
                <a:solidFill>
                  <a:srgbClr val="FFFFFF"/>
                </a:solidFill>
                <a:latin typeface="Times New Roman" panose="02020603050405020304" pitchFamily="18" charset="0"/>
              </a:rPr>
              <a:pPr/>
              <a:t>23</a:t>
            </a:fld>
            <a:endParaRPr lang="en-US" altLang="en-US" sz="1200">
              <a:solidFill>
                <a:srgbClr val="FFFFFF"/>
              </a:solidFill>
              <a:latin typeface="Times New Roman" panose="02020603050405020304" pitchFamily="18" charset="0"/>
            </a:endParaRPr>
          </a:p>
        </p:txBody>
      </p:sp>
    </p:spTree>
    <p:extLst>
      <p:ext uri="{BB962C8B-B14F-4D97-AF65-F5344CB8AC3E}">
        <p14:creationId xmlns:p14="http://schemas.microsoft.com/office/powerpoint/2010/main" val="2790545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022261C-1E8F-4566-A72B-68941ED09341}"/>
              </a:ext>
            </a:extLst>
          </p:cNvPr>
          <p:cNvSpPr>
            <a:spLocks noGrp="1" noChangeArrowheads="1"/>
          </p:cNvSpPr>
          <p:nvPr>
            <p:ph type="sldNum" sz="quarter" idx="5"/>
          </p:nvPr>
        </p:nvSpPr>
        <p:spPr/>
        <p:txBody>
          <a:bodyPr/>
          <a:lstStyle>
            <a:lvl1pPr>
              <a:defRPr sz="2800">
                <a:solidFill>
                  <a:srgbClr val="0000CC"/>
                </a:solidFill>
                <a:latin typeface="Arial" panose="020B0604020202020204" pitchFamily="34" charset="0"/>
              </a:defRPr>
            </a:lvl1pPr>
            <a:lvl2pPr marL="742950" indent="-285750">
              <a:defRPr sz="2800">
                <a:solidFill>
                  <a:srgbClr val="0000CC"/>
                </a:solidFill>
                <a:latin typeface="Arial" panose="020B0604020202020204" pitchFamily="34" charset="0"/>
              </a:defRPr>
            </a:lvl2pPr>
            <a:lvl3pPr marL="1143000" indent="-228600">
              <a:defRPr sz="2800">
                <a:solidFill>
                  <a:srgbClr val="0000CC"/>
                </a:solidFill>
                <a:latin typeface="Arial" panose="020B0604020202020204" pitchFamily="34" charset="0"/>
              </a:defRPr>
            </a:lvl3pPr>
            <a:lvl4pPr marL="1600200" indent="-228600">
              <a:defRPr sz="2800">
                <a:solidFill>
                  <a:srgbClr val="0000CC"/>
                </a:solidFill>
                <a:latin typeface="Arial" panose="020B0604020202020204" pitchFamily="34" charset="0"/>
              </a:defRPr>
            </a:lvl4pPr>
            <a:lvl5pPr marL="2057400" indent="-228600">
              <a:defRPr sz="2800">
                <a:solidFill>
                  <a:srgbClr val="0000CC"/>
                </a:solidFill>
                <a:latin typeface="Arial" panose="020B0604020202020204" pitchFamily="34" charset="0"/>
              </a:defRPr>
            </a:lvl5pPr>
            <a:lvl6pPr marL="2514600" indent="-228600" eaLnBrk="0" fontAlgn="base" hangingPunct="0">
              <a:spcBef>
                <a:spcPct val="0"/>
              </a:spcBef>
              <a:spcAft>
                <a:spcPct val="0"/>
              </a:spcAft>
              <a:defRPr sz="2800">
                <a:solidFill>
                  <a:srgbClr val="0000CC"/>
                </a:solidFill>
                <a:latin typeface="Arial" panose="020B0604020202020204" pitchFamily="34" charset="0"/>
              </a:defRPr>
            </a:lvl6pPr>
            <a:lvl7pPr marL="2971800" indent="-228600" eaLnBrk="0" fontAlgn="base" hangingPunct="0">
              <a:spcBef>
                <a:spcPct val="0"/>
              </a:spcBef>
              <a:spcAft>
                <a:spcPct val="0"/>
              </a:spcAft>
              <a:defRPr sz="2800">
                <a:solidFill>
                  <a:srgbClr val="0000CC"/>
                </a:solidFill>
                <a:latin typeface="Arial" panose="020B0604020202020204" pitchFamily="34" charset="0"/>
              </a:defRPr>
            </a:lvl7pPr>
            <a:lvl8pPr marL="3429000" indent="-228600" eaLnBrk="0" fontAlgn="base" hangingPunct="0">
              <a:spcBef>
                <a:spcPct val="0"/>
              </a:spcBef>
              <a:spcAft>
                <a:spcPct val="0"/>
              </a:spcAft>
              <a:defRPr sz="2800">
                <a:solidFill>
                  <a:srgbClr val="0000CC"/>
                </a:solidFill>
                <a:latin typeface="Arial" panose="020B0604020202020204" pitchFamily="34" charset="0"/>
              </a:defRPr>
            </a:lvl8pPr>
            <a:lvl9pPr marL="3886200" indent="-228600" eaLnBrk="0" fontAlgn="base" hangingPunct="0">
              <a:spcBef>
                <a:spcPct val="0"/>
              </a:spcBef>
              <a:spcAft>
                <a:spcPct val="0"/>
              </a:spcAft>
              <a:defRPr sz="2800">
                <a:solidFill>
                  <a:srgbClr val="0000CC"/>
                </a:solidFill>
                <a:latin typeface="Arial" panose="020B0604020202020204" pitchFamily="34" charset="0"/>
              </a:defRPr>
            </a:lvl9pPr>
          </a:lstStyle>
          <a:p>
            <a:fld id="{9AD70769-D9C8-48CC-8418-F6966D2B6A65}" type="slidenum">
              <a:rPr lang="en-US" altLang="en-US" sz="1200">
                <a:solidFill>
                  <a:srgbClr val="FFFFFF"/>
                </a:solidFill>
                <a:latin typeface="Times New Roman" panose="02020603050405020304" pitchFamily="18" charset="0"/>
              </a:rPr>
              <a:pPr/>
              <a:t>26</a:t>
            </a:fld>
            <a:endParaRPr lang="en-US" altLang="en-US" sz="1200">
              <a:solidFill>
                <a:srgbClr val="FFFFFF"/>
              </a:solidFill>
              <a:latin typeface="Times New Roman" panose="02020603050405020304" pitchFamily="18" charset="0"/>
            </a:endParaRPr>
          </a:p>
        </p:txBody>
      </p:sp>
      <p:sp>
        <p:nvSpPr>
          <p:cNvPr id="41987" name="Rectangle 2">
            <a:extLst>
              <a:ext uri="{FF2B5EF4-FFF2-40B4-BE49-F238E27FC236}">
                <a16:creationId xmlns:a16="http://schemas.microsoft.com/office/drawing/2014/main" id="{82AF3137-9CBD-48EF-A56C-0758B40E371B}"/>
              </a:ext>
            </a:extLst>
          </p:cNvPr>
          <p:cNvSpPr>
            <a:spLocks noGrp="1" noRot="1" noChangeAspect="1" noChangeArrowheads="1" noTextEdit="1"/>
          </p:cNvSpPr>
          <p:nvPr>
            <p:ph type="sldImg"/>
          </p:nvPr>
        </p:nvSpPr>
        <p:spPr>
          <a:xfrm>
            <a:off x="2322513" y="523875"/>
            <a:ext cx="4648200" cy="2614613"/>
          </a:xfrm>
          <a:ln/>
        </p:spPr>
      </p:sp>
      <p:sp>
        <p:nvSpPr>
          <p:cNvPr id="41988" name="Rectangle 3">
            <a:extLst>
              <a:ext uri="{FF2B5EF4-FFF2-40B4-BE49-F238E27FC236}">
                <a16:creationId xmlns:a16="http://schemas.microsoft.com/office/drawing/2014/main" id="{FB6BCB9C-0408-42E8-9DCD-BBBEDE60DD8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278251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3963135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1654246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1947640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19534518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39894327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26069423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11503182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23709018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22162060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981200"/>
            <a:ext cx="508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197600" y="4114800"/>
            <a:ext cx="508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fld id="{9522FDDC-F12B-4EDD-BC1A-7162D4EFF309}" type="datetimeFigureOut">
              <a:rPr lang="en-US" smtClean="0"/>
              <a:t>12/14/2025</a:t>
            </a:fld>
            <a:endParaRPr lang="en-US" dirty="0"/>
          </a:p>
        </p:txBody>
      </p:sp>
      <p:sp>
        <p:nvSpPr>
          <p:cNvPr id="7" name="Rectangle 5"/>
          <p:cNvSpPr>
            <a:spLocks noGrp="1" noChangeArrowheads="1"/>
          </p:cNvSpPr>
          <p:nvPr>
            <p:ph type="ftr" sz="quarter" idx="11"/>
          </p:nvPr>
        </p:nvSpPr>
        <p:spPr>
          <a:ln/>
        </p:spPr>
        <p:txBody>
          <a:bodyPr/>
          <a:lstStyle>
            <a:lvl1pPr>
              <a:defRPr/>
            </a:lvl1pPr>
          </a:lstStyle>
          <a:p>
            <a:endParaRPr lang="en-US" dirty="0"/>
          </a:p>
        </p:txBody>
      </p:sp>
      <p:sp>
        <p:nvSpPr>
          <p:cNvPr id="8" name="Rectangle 6"/>
          <p:cNvSpPr>
            <a:spLocks noGrp="1" noChangeArrowheads="1"/>
          </p:cNvSpPr>
          <p:nvPr>
            <p:ph type="sldNum" sz="quarter" idx="12"/>
          </p:nvPr>
        </p:nvSpPr>
        <p:spPr>
          <a:ln/>
        </p:spPr>
        <p:txBody>
          <a:bodyPr/>
          <a:lstStyle>
            <a:lvl1pPr>
              <a:defRPr/>
            </a:lvl1pPr>
          </a:lstStyle>
          <a:p>
            <a:fld id="{260D0DBD-96BF-4C5E-AF46-FFAE2D8FABB8}" type="slidenum">
              <a:rPr lang="en-US" smtClean="0"/>
              <a:t>‹#›</a:t>
            </a:fld>
            <a:endParaRPr lang="en-US" dirty="0"/>
          </a:p>
        </p:txBody>
      </p:sp>
    </p:spTree>
    <p:extLst>
      <p:ext uri="{BB962C8B-B14F-4D97-AF65-F5344CB8AC3E}">
        <p14:creationId xmlns:p14="http://schemas.microsoft.com/office/powerpoint/2010/main" val="12779809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9522FDDC-F12B-4EDD-BC1A-7162D4EFF309}" type="datetimeFigureOut">
              <a:rPr lang="en-US" smtClean="0"/>
              <a:t>12/14/2025</a:t>
            </a:fld>
            <a:endParaRPr lang="en-US" dirty="0"/>
          </a:p>
        </p:txBody>
      </p:sp>
      <p:sp>
        <p:nvSpPr>
          <p:cNvPr id="6" name="Rectangle 5"/>
          <p:cNvSpPr>
            <a:spLocks noGrp="1" noChangeArrowheads="1"/>
          </p:cNvSpPr>
          <p:nvPr>
            <p:ph type="ftr" sz="quarter" idx="11"/>
          </p:nvPr>
        </p:nvSpPr>
        <p:spPr>
          <a:ln/>
        </p:spPr>
        <p:txBody>
          <a:bodyPr/>
          <a:lstStyle>
            <a:lvl1pPr>
              <a:defRPr/>
            </a:lvl1pPr>
          </a:lstStyle>
          <a:p>
            <a:endParaRPr lang="en-US" dirty="0"/>
          </a:p>
        </p:txBody>
      </p:sp>
      <p:sp>
        <p:nvSpPr>
          <p:cNvPr id="7" name="Rectangle 6"/>
          <p:cNvSpPr>
            <a:spLocks noGrp="1" noChangeArrowheads="1"/>
          </p:cNvSpPr>
          <p:nvPr>
            <p:ph type="sldNum" sz="quarter" idx="12"/>
          </p:nvPr>
        </p:nvSpPr>
        <p:spPr>
          <a:ln/>
        </p:spPr>
        <p:txBody>
          <a:bodyPr/>
          <a:lstStyle>
            <a:lvl1pPr>
              <a:defRPr/>
            </a:lvl1pPr>
          </a:lstStyle>
          <a:p>
            <a:fld id="{260D0DBD-96BF-4C5E-AF46-FFAE2D8FABB8}" type="slidenum">
              <a:rPr lang="en-US" smtClean="0"/>
              <a:t>‹#›</a:t>
            </a:fld>
            <a:endParaRPr lang="en-US" dirty="0"/>
          </a:p>
        </p:txBody>
      </p:sp>
    </p:spTree>
    <p:extLst>
      <p:ext uri="{BB962C8B-B14F-4D97-AF65-F5344CB8AC3E}">
        <p14:creationId xmlns:p14="http://schemas.microsoft.com/office/powerpoint/2010/main" val="375229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326427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3582266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520372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2184238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2793543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131999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463837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22FDDC-F12B-4EDD-BC1A-7162D4EFF309}" type="datetimeFigureOut">
              <a:rPr lang="en-US" smtClean="0"/>
              <a:t>12/14/2025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0D0DBD-96BF-4C5E-AF46-FFAE2D8FABB8}" type="slidenum">
              <a:rPr lang="en-US" smtClean="0"/>
              <a:t>‹#›</a:t>
            </a:fld>
            <a:endParaRPr lang="en-US" dirty="0"/>
          </a:p>
        </p:txBody>
      </p:sp>
    </p:spTree>
    <p:extLst>
      <p:ext uri="{BB962C8B-B14F-4D97-AF65-F5344CB8AC3E}">
        <p14:creationId xmlns:p14="http://schemas.microsoft.com/office/powerpoint/2010/main" val="3127438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522FDDC-F12B-4EDD-BC1A-7162D4EFF309}" type="datetimeFigureOut">
              <a:rPr lang="en-US" smtClean="0"/>
              <a:t>12/14/2025</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60D0DBD-96BF-4C5E-AF46-FFAE2D8FABB8}" type="slidenum">
              <a:rPr lang="en-US" smtClean="0"/>
              <a:t>‹#›</a:t>
            </a:fld>
            <a:endParaRPr lang="en-US" dirty="0"/>
          </a:p>
        </p:txBody>
      </p:sp>
    </p:spTree>
    <p:extLst>
      <p:ext uri="{BB962C8B-B14F-4D97-AF65-F5344CB8AC3E}">
        <p14:creationId xmlns:p14="http://schemas.microsoft.com/office/powerpoint/2010/main" val="1317381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dec0754b-6d2f-4882-b7fb-bd78962f3f7c"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cid:dec0754b-6d2f-4882-b7fb-bd78962f3f7c"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61376" y="1030311"/>
            <a:ext cx="10075699" cy="2128526"/>
          </a:xfrm>
        </p:spPr>
        <p:txBody>
          <a:bodyPr>
            <a:normAutofit/>
          </a:bodyPr>
          <a:lstStyle/>
          <a:p>
            <a:r>
              <a:rPr lang="en-US" sz="3600" b="1" smtClean="0"/>
              <a:t>Introducing Modern Management </a:t>
            </a:r>
            <a:r>
              <a:rPr lang="en-US" sz="3600" b="1" dirty="0" smtClean="0"/>
              <a:t>: </a:t>
            </a:r>
            <a:br>
              <a:rPr lang="en-US" sz="3600" b="1" dirty="0" smtClean="0"/>
            </a:br>
            <a:r>
              <a:rPr lang="en-US" sz="3600" b="1" dirty="0" smtClean="0"/>
              <a:t>Concepts and Skills</a:t>
            </a:r>
            <a:br>
              <a:rPr lang="en-US" sz="3600" b="1" dirty="0" smtClean="0"/>
            </a:br>
            <a:endParaRPr lang="en-US" sz="3600" b="1" dirty="0"/>
          </a:p>
        </p:txBody>
      </p:sp>
      <p:sp>
        <p:nvSpPr>
          <p:cNvPr id="3" name="Subtitle 2"/>
          <p:cNvSpPr>
            <a:spLocks noGrp="1"/>
          </p:cNvSpPr>
          <p:nvPr>
            <p:ph type="subTitle" idx="1"/>
          </p:nvPr>
        </p:nvSpPr>
        <p:spPr>
          <a:xfrm>
            <a:off x="2678806" y="3009207"/>
            <a:ext cx="9058269" cy="3597655"/>
          </a:xfrm>
        </p:spPr>
        <p:txBody>
          <a:bodyPr>
            <a:normAutofit fontScale="92500" lnSpcReduction="20000"/>
          </a:bodyPr>
          <a:lstStyle/>
          <a:p>
            <a:r>
              <a:rPr lang="en-US" sz="2600" b="1" dirty="0" smtClean="0"/>
              <a:t>Lesson 01</a:t>
            </a:r>
          </a:p>
          <a:p>
            <a:r>
              <a:rPr lang="en-US" sz="2600" b="1" dirty="0" smtClean="0"/>
              <a:t>Chapter 01</a:t>
            </a:r>
          </a:p>
          <a:p>
            <a:r>
              <a:rPr lang="en-US" sz="2600" b="1" dirty="0" smtClean="0"/>
              <a:t>Week 01</a:t>
            </a:r>
          </a:p>
          <a:p>
            <a:r>
              <a:rPr lang="en-US" sz="2600" b="1" dirty="0" smtClean="0"/>
              <a:t>Introduction to </a:t>
            </a:r>
          </a:p>
          <a:p>
            <a:r>
              <a:rPr lang="en-US" sz="2600" b="1" dirty="0" smtClean="0"/>
              <a:t>IRD/Business </a:t>
            </a:r>
            <a:r>
              <a:rPr lang="en-US" sz="2600" b="1" dirty="0" smtClean="0"/>
              <a:t>&amp; Management </a:t>
            </a:r>
            <a:endParaRPr lang="en-US" sz="2600" b="1" dirty="0"/>
          </a:p>
          <a:p>
            <a:r>
              <a:rPr lang="en-US" sz="2600" b="1" dirty="0" smtClean="0"/>
              <a:t>IRD 123/BUS </a:t>
            </a:r>
            <a:r>
              <a:rPr lang="en-US" sz="2600" b="1" dirty="0" smtClean="0"/>
              <a:t>103</a:t>
            </a:r>
          </a:p>
          <a:p>
            <a:r>
              <a:rPr lang="en-US" sz="2600" b="1" dirty="0"/>
              <a:t>Fall </a:t>
            </a:r>
            <a:r>
              <a:rPr lang="en-US" sz="2600" b="1" dirty="0" smtClean="0"/>
              <a:t>2025</a:t>
            </a:r>
            <a:endParaRPr lang="en-US" sz="2600" b="1" dirty="0" smtClean="0"/>
          </a:p>
          <a:p>
            <a:r>
              <a:rPr lang="en-US" sz="2600" b="1" dirty="0" smtClean="0"/>
              <a:t>TIU</a:t>
            </a:r>
            <a:endParaRPr lang="en-US" sz="2600" b="1" dirty="0"/>
          </a:p>
          <a:p>
            <a:endParaRPr lang="en-US" sz="2600" b="1" dirty="0" smtClean="0"/>
          </a:p>
          <a:p>
            <a:endParaRPr lang="en-US" dirty="0"/>
          </a:p>
        </p:txBody>
      </p:sp>
      <p:pic>
        <p:nvPicPr>
          <p:cNvPr id="4" name="Content Placeholder 3"/>
          <p:cNvPicPr>
            <a:picLocks/>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619500" y="3253581"/>
            <a:ext cx="1905000" cy="1752600"/>
          </a:xfrm>
          <a:prstGeom prst="rect">
            <a:avLst/>
          </a:prstGeom>
          <a:noFill/>
          <a:ln>
            <a:noFill/>
          </a:ln>
        </p:spPr>
      </p:pic>
    </p:spTree>
    <p:extLst>
      <p:ext uri="{BB962C8B-B14F-4D97-AF65-F5344CB8AC3E}">
        <p14:creationId xmlns:p14="http://schemas.microsoft.com/office/powerpoint/2010/main" val="2896324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F9163-73FC-4FDE-8C89-7F1A42E008B3}"/>
              </a:ext>
            </a:extLst>
          </p:cNvPr>
          <p:cNvSpPr>
            <a:spLocks noGrp="1"/>
          </p:cNvSpPr>
          <p:nvPr>
            <p:ph type="title"/>
          </p:nvPr>
        </p:nvSpPr>
        <p:spPr>
          <a:xfrm>
            <a:off x="1484312" y="864523"/>
            <a:ext cx="9912438" cy="826599"/>
          </a:xfrm>
        </p:spPr>
        <p:style>
          <a:lnRef idx="2">
            <a:schemeClr val="accent1"/>
          </a:lnRef>
          <a:fillRef idx="1">
            <a:schemeClr val="lt1"/>
          </a:fillRef>
          <a:effectRef idx="0">
            <a:schemeClr val="accent1"/>
          </a:effectRef>
          <a:fontRef idx="minor">
            <a:schemeClr val="dk1"/>
          </a:fontRef>
        </p:style>
        <p:txBody>
          <a:bodyPr/>
          <a:lstStyle/>
          <a:p>
            <a:pPr>
              <a:defRPr/>
            </a:pPr>
            <a:r>
              <a:rPr lang="en-US" dirty="0" smtClean="0"/>
              <a:t>Directing/Influencing</a:t>
            </a:r>
            <a:endParaRPr lang="en-US" dirty="0"/>
          </a:p>
        </p:txBody>
      </p:sp>
      <p:sp>
        <p:nvSpPr>
          <p:cNvPr id="17411" name="Content Placeholder 2">
            <a:extLst>
              <a:ext uri="{FF2B5EF4-FFF2-40B4-BE49-F238E27FC236}">
                <a16:creationId xmlns:a16="http://schemas.microsoft.com/office/drawing/2014/main" id="{5BE70447-507B-4059-80E5-75AA72CA8DED}"/>
              </a:ext>
            </a:extLst>
          </p:cNvPr>
          <p:cNvSpPr>
            <a:spLocks noGrp="1"/>
          </p:cNvSpPr>
          <p:nvPr>
            <p:ph idx="4294967295"/>
          </p:nvPr>
        </p:nvSpPr>
        <p:spPr>
          <a:xfrm>
            <a:off x="1484310" y="1695796"/>
            <a:ext cx="9912439" cy="2651760"/>
          </a:xfr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p>
            <a:pPr marL="0" indent="0">
              <a:buNone/>
            </a:pPr>
            <a:endParaRPr lang="en-US" altLang="en-US" dirty="0"/>
          </a:p>
          <a:p>
            <a:r>
              <a:rPr lang="en-US" altLang="en-US" dirty="0"/>
              <a:t>It is also called, </a:t>
            </a:r>
            <a:r>
              <a:rPr lang="en-US" altLang="en-US" u="sng" dirty="0"/>
              <a:t>motivating, </a:t>
            </a:r>
            <a:r>
              <a:rPr lang="en-US" altLang="en-US" u="sng" dirty="0" smtClean="0"/>
              <a:t>influencing, </a:t>
            </a:r>
            <a:r>
              <a:rPr lang="en-US" altLang="en-US" u="sng" dirty="0"/>
              <a:t>leading and actuating</a:t>
            </a:r>
            <a:r>
              <a:rPr lang="en-US" altLang="en-US" dirty="0"/>
              <a:t>.</a:t>
            </a:r>
          </a:p>
          <a:p>
            <a:r>
              <a:rPr lang="en-US" altLang="en-US" u="sng" dirty="0"/>
              <a:t>Guiding the activities </a:t>
            </a:r>
            <a:r>
              <a:rPr lang="en-US" altLang="en-US" dirty="0"/>
              <a:t>of organization members in </a:t>
            </a:r>
            <a:r>
              <a:rPr lang="en-US" altLang="en-US" b="1" dirty="0">
                <a:solidFill>
                  <a:srgbClr val="FF0000"/>
                </a:solidFill>
              </a:rPr>
              <a:t>appropriate </a:t>
            </a:r>
            <a:r>
              <a:rPr lang="en-US" altLang="en-US" b="1" i="1" dirty="0">
                <a:solidFill>
                  <a:srgbClr val="FF0000"/>
                </a:solidFill>
              </a:rPr>
              <a:t>directions</a:t>
            </a:r>
            <a:r>
              <a:rPr lang="en-US" altLang="en-US" dirty="0"/>
              <a:t>. </a:t>
            </a:r>
          </a:p>
          <a:p>
            <a:r>
              <a:rPr lang="en-US" altLang="en-US" u="sng" dirty="0"/>
              <a:t>Ultimate purpose </a:t>
            </a:r>
            <a:r>
              <a:rPr lang="en-US" altLang="en-US" dirty="0"/>
              <a:t>of influencing is to </a:t>
            </a:r>
            <a:r>
              <a:rPr lang="en-US" altLang="en-US" b="1" i="1" dirty="0">
                <a:solidFill>
                  <a:srgbClr val="FF0000"/>
                </a:solidFill>
              </a:rPr>
              <a:t>increase productivity</a:t>
            </a:r>
            <a:r>
              <a:rPr lang="en-US" altLang="en-US" i="1" dirty="0">
                <a:solidFill>
                  <a:srgbClr val="FF0000"/>
                </a:solidFill>
              </a:rPr>
              <a:t> </a:t>
            </a:r>
            <a:r>
              <a:rPr lang="en-US" altLang="en-US" dirty="0"/>
              <a:t>through </a:t>
            </a:r>
            <a:r>
              <a:rPr lang="en-US" altLang="en-US" u="sng" dirty="0" smtClean="0"/>
              <a:t>rewarding </a:t>
            </a:r>
            <a:r>
              <a:rPr lang="en-US" altLang="en-US" u="sng" dirty="0"/>
              <a:t>and </a:t>
            </a:r>
            <a:r>
              <a:rPr lang="en-US" altLang="en-US" u="sng" dirty="0" smtClean="0"/>
              <a:t>recognition</a:t>
            </a:r>
            <a:endParaRPr lang="en-US" altLang="en-US" u="sng" dirty="0"/>
          </a:p>
        </p:txBody>
      </p:sp>
      <p:pic>
        <p:nvPicPr>
          <p:cNvPr id="18438" name="Picture 6" descr="C:\Users\karwan.sherwani\Desktop\employees-2.jpg">
            <a:extLst>
              <a:ext uri="{FF2B5EF4-FFF2-40B4-BE49-F238E27FC236}">
                <a16:creationId xmlns:a16="http://schemas.microsoft.com/office/drawing/2014/main" id="{F3995615-85C7-4984-A333-F2E0D7699F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5572" y="4414059"/>
            <a:ext cx="4337452" cy="228913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25602" name="Picture 2" descr="What?!?!?! Influencing Others Isn't About Me and What I Say? - TalkShop  Workshops">
            <a:extLst>
              <a:ext uri="{FF2B5EF4-FFF2-40B4-BE49-F238E27FC236}">
                <a16:creationId xmlns:a16="http://schemas.microsoft.com/office/drawing/2014/main" id="{B304A808-3353-4269-A241-1A9D9787B3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4313" y="4414059"/>
            <a:ext cx="4061258" cy="2284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798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74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BC9E7-7E0C-4EDC-93E0-0918187D40D2}"/>
              </a:ext>
            </a:extLst>
          </p:cNvPr>
          <p:cNvSpPr>
            <a:spLocks noGrp="1"/>
          </p:cNvSpPr>
          <p:nvPr>
            <p:ph type="title"/>
          </p:nvPr>
        </p:nvSpPr>
        <p:spPr>
          <a:xfrm>
            <a:off x="1105593" y="1055716"/>
            <a:ext cx="10540538" cy="822960"/>
          </a:xfrm>
        </p:spPr>
        <p:style>
          <a:lnRef idx="2">
            <a:schemeClr val="accent1"/>
          </a:lnRef>
          <a:fillRef idx="1">
            <a:schemeClr val="lt1"/>
          </a:fillRef>
          <a:effectRef idx="0">
            <a:schemeClr val="accent1"/>
          </a:effectRef>
          <a:fontRef idx="minor">
            <a:schemeClr val="dk1"/>
          </a:fontRef>
        </p:style>
        <p:txBody>
          <a:bodyPr/>
          <a:lstStyle/>
          <a:p>
            <a:pPr>
              <a:defRPr/>
            </a:pPr>
            <a:r>
              <a:rPr lang="en-US" dirty="0" smtClean="0"/>
              <a:t>Controlling</a:t>
            </a:r>
            <a:endParaRPr lang="en-US" dirty="0"/>
          </a:p>
        </p:txBody>
      </p:sp>
      <p:sp>
        <p:nvSpPr>
          <p:cNvPr id="18435" name="Content Placeholder 2">
            <a:extLst>
              <a:ext uri="{FF2B5EF4-FFF2-40B4-BE49-F238E27FC236}">
                <a16:creationId xmlns:a16="http://schemas.microsoft.com/office/drawing/2014/main" id="{78363B42-A9FA-43A7-9EA6-BE95D5ED712F}"/>
              </a:ext>
            </a:extLst>
          </p:cNvPr>
          <p:cNvSpPr>
            <a:spLocks noGrp="1"/>
          </p:cNvSpPr>
          <p:nvPr>
            <p:ph idx="4294967295"/>
          </p:nvPr>
        </p:nvSpPr>
        <p:spPr>
          <a:xfrm>
            <a:off x="1105593" y="1878676"/>
            <a:ext cx="10540538" cy="3383281"/>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endParaRPr lang="en-US" altLang="en-US" dirty="0"/>
          </a:p>
          <a:p>
            <a:r>
              <a:rPr lang="en-US" altLang="en-US" u="sng" dirty="0"/>
              <a:t>Gather information </a:t>
            </a:r>
            <a:r>
              <a:rPr lang="en-US" altLang="en-US" dirty="0"/>
              <a:t>that </a:t>
            </a:r>
            <a:r>
              <a:rPr lang="en-US" altLang="en-US" dirty="0">
                <a:solidFill>
                  <a:srgbClr val="FF0000"/>
                </a:solidFill>
              </a:rPr>
              <a:t>measures recent performance </a:t>
            </a:r>
            <a:r>
              <a:rPr lang="en-US" altLang="en-US" dirty="0"/>
              <a:t>in the organization.</a:t>
            </a:r>
          </a:p>
          <a:p>
            <a:r>
              <a:rPr lang="en-US" altLang="en-US" u="sng" dirty="0"/>
              <a:t>Compare performances </a:t>
            </a:r>
            <a:r>
              <a:rPr lang="en-US" altLang="en-US" dirty="0"/>
              <a:t>of </a:t>
            </a:r>
            <a:r>
              <a:rPr lang="en-US" altLang="en-US" dirty="0">
                <a:solidFill>
                  <a:srgbClr val="FF0000"/>
                </a:solidFill>
              </a:rPr>
              <a:t>recent and predetermined performance standards.</a:t>
            </a:r>
          </a:p>
          <a:p>
            <a:r>
              <a:rPr lang="en-US" altLang="en-US" dirty="0"/>
              <a:t>Determine </a:t>
            </a:r>
            <a:r>
              <a:rPr lang="en-US" altLang="en-US" dirty="0">
                <a:solidFill>
                  <a:srgbClr val="FF0000"/>
                </a:solidFill>
              </a:rPr>
              <a:t>whether organization to be modified </a:t>
            </a:r>
            <a:r>
              <a:rPr lang="en-US" altLang="en-US" dirty="0"/>
              <a:t>to meet the performance </a:t>
            </a:r>
            <a:r>
              <a:rPr lang="en-US" altLang="en-US" dirty="0" smtClean="0"/>
              <a:t>standards </a:t>
            </a:r>
            <a:endParaRPr lang="en-US" altLang="en-US" dirty="0"/>
          </a:p>
          <a:p>
            <a:r>
              <a:rPr lang="en-US" altLang="en-US" dirty="0"/>
              <a:t>It is </a:t>
            </a:r>
            <a:r>
              <a:rPr lang="en-US" altLang="en-US" dirty="0">
                <a:solidFill>
                  <a:srgbClr val="FF0000"/>
                </a:solidFill>
              </a:rPr>
              <a:t>ongoing </a:t>
            </a:r>
            <a:r>
              <a:rPr lang="en-US" altLang="en-US" dirty="0" smtClean="0">
                <a:solidFill>
                  <a:srgbClr val="FF0000"/>
                </a:solidFill>
              </a:rPr>
              <a:t>process   </a:t>
            </a:r>
            <a:endParaRPr lang="en-US" altLang="en-US" dirty="0">
              <a:solidFill>
                <a:srgbClr val="FF0000"/>
              </a:solidFill>
            </a:endParaRPr>
          </a:p>
          <a:p>
            <a:pPr marL="0" indent="0">
              <a:buNone/>
            </a:pPr>
            <a:endParaRPr lang="en-US" altLang="en-US" dirty="0"/>
          </a:p>
          <a:p>
            <a:endParaRPr lang="en-US" altLang="en-US" dirty="0"/>
          </a:p>
        </p:txBody>
      </p:sp>
      <p:pic>
        <p:nvPicPr>
          <p:cNvPr id="24580" name="Picture 2">
            <a:extLst>
              <a:ext uri="{FF2B5EF4-FFF2-40B4-BE49-F238E27FC236}">
                <a16:creationId xmlns:a16="http://schemas.microsoft.com/office/drawing/2014/main" id="{E0950066-4CFF-49AE-A205-8FF23C82555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67055" y="4239491"/>
            <a:ext cx="5079076" cy="1637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56604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animEffect transition="in" filter="circle(in)">
                                      <p:cBhvr>
                                        <p:cTn id="7" dur="2000"/>
                                        <p:tgtEl>
                                          <p:spTgt spid="18435">
                                            <p:txEl>
                                              <p:pRg st="1" end="1"/>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18435">
                                            <p:txEl>
                                              <p:pRg st="2" end="2"/>
                                            </p:txEl>
                                          </p:spTgt>
                                        </p:tgtEl>
                                        <p:attrNameLst>
                                          <p:attrName>style.visibility</p:attrName>
                                        </p:attrNameLst>
                                      </p:cBhvr>
                                      <p:to>
                                        <p:strVal val="visible"/>
                                      </p:to>
                                    </p:set>
                                    <p:animEffect transition="in" filter="circle(in)">
                                      <p:cBhvr>
                                        <p:cTn id="10" dur="2000"/>
                                        <p:tgtEl>
                                          <p:spTgt spid="18435">
                                            <p:txEl>
                                              <p:pRg st="2" end="2"/>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18435">
                                            <p:txEl>
                                              <p:pRg st="3" end="3"/>
                                            </p:txEl>
                                          </p:spTgt>
                                        </p:tgtEl>
                                        <p:attrNameLst>
                                          <p:attrName>style.visibility</p:attrName>
                                        </p:attrNameLst>
                                      </p:cBhvr>
                                      <p:to>
                                        <p:strVal val="visible"/>
                                      </p:to>
                                    </p:set>
                                    <p:animEffect transition="in" filter="circle(in)">
                                      <p:cBhvr>
                                        <p:cTn id="13" dur="2000"/>
                                        <p:tgtEl>
                                          <p:spTgt spid="18435">
                                            <p:txEl>
                                              <p:pRg st="3" end="3"/>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18435">
                                            <p:txEl>
                                              <p:pRg st="4" end="4"/>
                                            </p:txEl>
                                          </p:spTgt>
                                        </p:tgtEl>
                                        <p:attrNameLst>
                                          <p:attrName>style.visibility</p:attrName>
                                        </p:attrNameLst>
                                      </p:cBhvr>
                                      <p:to>
                                        <p:strVal val="visible"/>
                                      </p:to>
                                    </p:set>
                                    <p:animEffect transition="in" filter="circle(in)">
                                      <p:cBhvr>
                                        <p:cTn id="16" dur="2000"/>
                                        <p:tgtEl>
                                          <p:spTgt spid="184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310" y="2666999"/>
            <a:ext cx="10018713" cy="1771997"/>
          </a:xfrm>
        </p:spPr>
        <p:style>
          <a:lnRef idx="2">
            <a:schemeClr val="accent1"/>
          </a:lnRef>
          <a:fillRef idx="1">
            <a:schemeClr val="lt1"/>
          </a:fillRef>
          <a:effectRef idx="0">
            <a:schemeClr val="accent1"/>
          </a:effectRef>
          <a:fontRef idx="minor">
            <a:schemeClr val="dk1"/>
          </a:fontRef>
        </p:style>
        <p:txBody>
          <a:bodyPr/>
          <a:lstStyle/>
          <a:p>
            <a:pPr marL="0" indent="0">
              <a:buNone/>
            </a:pPr>
            <a:r>
              <a:rPr lang="en-US" dirty="0" smtClean="0"/>
              <a:t>                   Management </a:t>
            </a:r>
            <a:r>
              <a:rPr lang="en-US" dirty="0"/>
              <a:t>Process and Organizational Resources</a:t>
            </a:r>
          </a:p>
        </p:txBody>
      </p:sp>
    </p:spTree>
    <p:extLst>
      <p:ext uri="{BB962C8B-B14F-4D97-AF65-F5344CB8AC3E}">
        <p14:creationId xmlns:p14="http://schemas.microsoft.com/office/powerpoint/2010/main" val="1336635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022465"/>
            <a:ext cx="10018713" cy="88115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dirty="0" smtClean="0"/>
              <a:t/>
            </a:r>
            <a:br>
              <a:rPr lang="en-US" dirty="0" smtClean="0"/>
            </a:br>
            <a:r>
              <a:rPr lang="en-US" dirty="0" smtClean="0"/>
              <a:t>Management </a:t>
            </a:r>
            <a:r>
              <a:rPr lang="en-US" dirty="0"/>
              <a:t>Process and Organizational Resources</a:t>
            </a:r>
            <a:br>
              <a:rPr lang="en-US" dirty="0"/>
            </a:br>
            <a:endParaRPr lang="en-US" dirty="0"/>
          </a:p>
        </p:txBody>
      </p:sp>
      <p:sp>
        <p:nvSpPr>
          <p:cNvPr id="3" name="Content Placeholder 2"/>
          <p:cNvSpPr>
            <a:spLocks noGrp="1"/>
          </p:cNvSpPr>
          <p:nvPr>
            <p:ph idx="1"/>
          </p:nvPr>
        </p:nvSpPr>
        <p:spPr>
          <a:xfrm>
            <a:off x="1484310" y="1903615"/>
            <a:ext cx="10018713" cy="4239490"/>
          </a:xfrm>
        </p:spPr>
        <p:style>
          <a:lnRef idx="2">
            <a:schemeClr val="accent1"/>
          </a:lnRef>
          <a:fillRef idx="1">
            <a:schemeClr val="lt1"/>
          </a:fillRef>
          <a:effectRef idx="0">
            <a:schemeClr val="accent1"/>
          </a:effectRef>
          <a:fontRef idx="minor">
            <a:schemeClr val="dk1"/>
          </a:fontRef>
        </p:style>
        <p:txBody>
          <a:bodyPr>
            <a:normAutofit/>
          </a:bodyPr>
          <a:lstStyle/>
          <a:p>
            <a:pPr>
              <a:buFont typeface="Wingdings" panose="05000000000000000000" pitchFamily="2" charset="2"/>
              <a:buChar char="§"/>
            </a:pPr>
            <a:r>
              <a:rPr lang="en-US" dirty="0"/>
              <a:t>Although we have discussed the </a:t>
            </a:r>
            <a:r>
              <a:rPr lang="en-US" dirty="0">
                <a:solidFill>
                  <a:srgbClr val="FF0000"/>
                </a:solidFill>
              </a:rPr>
              <a:t>four functions of management </a:t>
            </a:r>
            <a:r>
              <a:rPr lang="en-US" dirty="0"/>
              <a:t>individually, planning, </a:t>
            </a:r>
            <a:r>
              <a:rPr lang="en-US" dirty="0" smtClean="0"/>
              <a:t>organizing</a:t>
            </a:r>
            <a:r>
              <a:rPr lang="en-US" dirty="0"/>
              <a:t>, influencing, and controlling are </a:t>
            </a:r>
            <a:r>
              <a:rPr lang="en-US" dirty="0">
                <a:solidFill>
                  <a:srgbClr val="0070C0"/>
                </a:solidFill>
              </a:rPr>
              <a:t>integrally related and therefore cannot be separated in </a:t>
            </a:r>
            <a:r>
              <a:rPr lang="en-US" dirty="0" smtClean="0">
                <a:solidFill>
                  <a:srgbClr val="0070C0"/>
                </a:solidFill>
              </a:rPr>
              <a:t>practice</a:t>
            </a:r>
            <a:r>
              <a:rPr lang="en-US" dirty="0">
                <a:solidFill>
                  <a:srgbClr val="0070C0"/>
                </a:solidFill>
              </a:rPr>
              <a:t>. </a:t>
            </a:r>
            <a:endParaRPr lang="en-US" dirty="0" smtClean="0">
              <a:solidFill>
                <a:srgbClr val="0070C0"/>
              </a:solidFill>
            </a:endParaRPr>
          </a:p>
          <a:p>
            <a:pPr>
              <a:buFont typeface="Wingdings" panose="05000000000000000000" pitchFamily="2" charset="2"/>
              <a:buChar char="§"/>
            </a:pPr>
            <a:r>
              <a:rPr lang="en-US" dirty="0" smtClean="0"/>
              <a:t>Figure 1.4 </a:t>
            </a:r>
            <a:r>
              <a:rPr lang="en-US" dirty="0"/>
              <a:t>illustrates this </a:t>
            </a:r>
            <a:r>
              <a:rPr lang="en-US" dirty="0">
                <a:solidFill>
                  <a:srgbClr val="FF0000"/>
                </a:solidFill>
              </a:rPr>
              <a:t>interrelationship</a:t>
            </a:r>
            <a:r>
              <a:rPr lang="en-US" dirty="0"/>
              <a:t> and also indicates that managers use these activities solely for reaching organizational </a:t>
            </a:r>
            <a:r>
              <a:rPr lang="en-US" dirty="0" smtClean="0"/>
              <a:t>goals</a:t>
            </a:r>
          </a:p>
          <a:p>
            <a:pPr>
              <a:buFont typeface="Wingdings" panose="05000000000000000000" pitchFamily="2" charset="2"/>
              <a:buChar char="§"/>
            </a:pPr>
            <a:r>
              <a:rPr lang="en-US" dirty="0" smtClean="0"/>
              <a:t>Basically</a:t>
            </a:r>
            <a:r>
              <a:rPr lang="en-US" dirty="0"/>
              <a:t>, these </a:t>
            </a:r>
            <a:r>
              <a:rPr lang="en-US" dirty="0">
                <a:solidFill>
                  <a:srgbClr val="FF0000"/>
                </a:solidFill>
              </a:rPr>
              <a:t>functions are interrelated </a:t>
            </a:r>
            <a:r>
              <a:rPr lang="en-US" dirty="0"/>
              <a:t>because the </a:t>
            </a:r>
            <a:r>
              <a:rPr lang="en-US" dirty="0">
                <a:solidFill>
                  <a:srgbClr val="FF0000"/>
                </a:solidFill>
              </a:rPr>
              <a:t>performance of one depends on the performance of the </a:t>
            </a:r>
            <a:r>
              <a:rPr lang="en-US" dirty="0" smtClean="0">
                <a:solidFill>
                  <a:srgbClr val="FF0000"/>
                </a:solidFill>
              </a:rPr>
              <a:t>others</a:t>
            </a:r>
          </a:p>
          <a:p>
            <a:pPr>
              <a:buFont typeface="Wingdings" panose="05000000000000000000" pitchFamily="2" charset="2"/>
              <a:buChar char="§"/>
            </a:pPr>
            <a:r>
              <a:rPr lang="en-US" dirty="0"/>
              <a:t>To be effective, </a:t>
            </a:r>
            <a:r>
              <a:rPr lang="en-US" b="1" dirty="0">
                <a:solidFill>
                  <a:schemeClr val="tx1"/>
                </a:solidFill>
              </a:rPr>
              <a:t>a manager </a:t>
            </a:r>
            <a:r>
              <a:rPr lang="en-US" dirty="0"/>
              <a:t>must understand </a:t>
            </a:r>
            <a:r>
              <a:rPr lang="en-US" u="sng" dirty="0">
                <a:solidFill>
                  <a:schemeClr val="tx1"/>
                </a:solidFill>
              </a:rPr>
              <a:t>how the four management functions are practiced, </a:t>
            </a:r>
            <a:r>
              <a:rPr lang="en-US" u="sng" dirty="0"/>
              <a:t>not simply how they are defined and related</a:t>
            </a:r>
            <a:r>
              <a:rPr lang="en-US" dirty="0" smtClean="0"/>
              <a:t>.</a:t>
            </a:r>
            <a:endParaRPr lang="en-US" dirty="0" smtClean="0">
              <a:solidFill>
                <a:srgbClr val="FF0000"/>
              </a:solidFill>
            </a:endParaRPr>
          </a:p>
        </p:txBody>
      </p:sp>
    </p:spTree>
    <p:extLst>
      <p:ext uri="{BB962C8B-B14F-4D97-AF65-F5344CB8AC3E}">
        <p14:creationId xmlns:p14="http://schemas.microsoft.com/office/powerpoint/2010/main" val="1909095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CE07E-9954-4A30-BF84-489BF8E5C717}"/>
              </a:ext>
            </a:extLst>
          </p:cNvPr>
          <p:cNvSpPr>
            <a:spLocks noGrp="1"/>
          </p:cNvSpPr>
          <p:nvPr>
            <p:ph type="title"/>
          </p:nvPr>
        </p:nvSpPr>
        <p:spPr>
          <a:xfrm>
            <a:off x="1720734" y="947650"/>
            <a:ext cx="9434945" cy="1197034"/>
          </a:xfrm>
        </p:spPr>
        <p:style>
          <a:lnRef idx="2">
            <a:schemeClr val="accent1"/>
          </a:lnRef>
          <a:fillRef idx="1">
            <a:schemeClr val="lt1"/>
          </a:fillRef>
          <a:effectRef idx="0">
            <a:schemeClr val="accent1"/>
          </a:effectRef>
          <a:fontRef idx="minor">
            <a:schemeClr val="dk1"/>
          </a:fontRef>
        </p:style>
        <p:txBody>
          <a:bodyPr>
            <a:normAutofit/>
          </a:bodyPr>
          <a:lstStyle/>
          <a:p>
            <a:pPr>
              <a:defRPr/>
            </a:pPr>
            <a:r>
              <a:rPr lang="en-US" sz="2800" dirty="0"/>
              <a:t>Relationships among </a:t>
            </a:r>
            <a:r>
              <a:rPr lang="en-US" sz="2800" dirty="0" smtClean="0"/>
              <a:t>the four </a:t>
            </a:r>
            <a:r>
              <a:rPr lang="en-US" sz="2800" dirty="0"/>
              <a:t>m</a:t>
            </a:r>
            <a:r>
              <a:rPr lang="en-US" sz="2800" dirty="0" smtClean="0"/>
              <a:t>anagement </a:t>
            </a:r>
            <a:r>
              <a:rPr lang="en-US" sz="2800" dirty="0"/>
              <a:t>f</a:t>
            </a:r>
            <a:r>
              <a:rPr lang="en-US" sz="2800" dirty="0" smtClean="0"/>
              <a:t>unctions</a:t>
            </a:r>
            <a:endParaRPr lang="en-US" sz="2800" dirty="0"/>
          </a:p>
        </p:txBody>
      </p:sp>
      <p:sp>
        <p:nvSpPr>
          <p:cNvPr id="20483" name="Content Placeholder 2">
            <a:extLst>
              <a:ext uri="{FF2B5EF4-FFF2-40B4-BE49-F238E27FC236}">
                <a16:creationId xmlns:a16="http://schemas.microsoft.com/office/drawing/2014/main" id="{69C42D98-F0AC-4199-BD26-FF450BA0546B}"/>
              </a:ext>
            </a:extLst>
          </p:cNvPr>
          <p:cNvSpPr>
            <a:spLocks noGrp="1"/>
          </p:cNvSpPr>
          <p:nvPr>
            <p:ph idx="4294967295"/>
          </p:nvPr>
        </p:nvSpPr>
        <p:spPr>
          <a:xfrm>
            <a:off x="0" y="1690688"/>
            <a:ext cx="9792929" cy="2519363"/>
          </a:xfrm>
        </p:spPr>
        <p:txBody>
          <a:bodyPr>
            <a:normAutofit/>
          </a:bodyPr>
          <a:lstStyle/>
          <a:p>
            <a:endParaRPr lang="en-US" altLang="en-US" dirty="0"/>
          </a:p>
          <a:p>
            <a:endParaRPr lang="en-US" altLang="en-US" dirty="0"/>
          </a:p>
        </p:txBody>
      </p:sp>
      <p:pic>
        <p:nvPicPr>
          <p:cNvPr id="4" name="Picture 6">
            <a:extLst>
              <a:ext uri="{FF2B5EF4-FFF2-40B4-BE49-F238E27FC236}">
                <a16:creationId xmlns:a16="http://schemas.microsoft.com/office/drawing/2014/main" id="{1A5223F9-9E58-473D-ABD7-C4DB19F289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8925" y="1978429"/>
            <a:ext cx="9376754" cy="418961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905819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066" name="Rectangle 2">
            <a:extLst>
              <a:ext uri="{FF2B5EF4-FFF2-40B4-BE49-F238E27FC236}">
                <a16:creationId xmlns:a16="http://schemas.microsoft.com/office/drawing/2014/main" id="{D288F98C-58C1-4D78-8817-68EEAEAABC8F}"/>
              </a:ext>
            </a:extLst>
          </p:cNvPr>
          <p:cNvSpPr>
            <a:spLocks noGrp="1" noChangeArrowheads="1"/>
          </p:cNvSpPr>
          <p:nvPr>
            <p:ph type="title"/>
          </p:nvPr>
        </p:nvSpPr>
        <p:spPr>
          <a:xfrm>
            <a:off x="1820487" y="1246909"/>
            <a:ext cx="9193877" cy="847898"/>
          </a:xfrm>
        </p:spPr>
        <p:style>
          <a:lnRef idx="2">
            <a:schemeClr val="accent1"/>
          </a:lnRef>
          <a:fillRef idx="1">
            <a:schemeClr val="lt1"/>
          </a:fillRef>
          <a:effectRef idx="0">
            <a:schemeClr val="accent1"/>
          </a:effectRef>
          <a:fontRef idx="minor">
            <a:schemeClr val="dk1"/>
          </a:fontRef>
        </p:style>
        <p:txBody>
          <a:bodyPr>
            <a:normAutofit/>
          </a:bodyPr>
          <a:lstStyle/>
          <a:p>
            <a:pPr eaLnBrk="1" hangingPunct="1">
              <a:spcBef>
                <a:spcPct val="25000"/>
              </a:spcBef>
              <a:defRPr/>
            </a:pPr>
            <a:r>
              <a:rPr lang="en-US" altLang="en-US" sz="3200" dirty="0" smtClean="0"/>
              <a:t>Management &amp; Organizational </a:t>
            </a:r>
            <a:r>
              <a:rPr lang="en-US" altLang="en-US" sz="3200" dirty="0"/>
              <a:t>Resources</a:t>
            </a:r>
          </a:p>
        </p:txBody>
      </p:sp>
      <p:sp>
        <p:nvSpPr>
          <p:cNvPr id="30723" name="Rectangle 3">
            <a:extLst>
              <a:ext uri="{FF2B5EF4-FFF2-40B4-BE49-F238E27FC236}">
                <a16:creationId xmlns:a16="http://schemas.microsoft.com/office/drawing/2014/main" id="{DC79053F-E1DC-41B2-8DAE-8DA75D8B210A}"/>
              </a:ext>
            </a:extLst>
          </p:cNvPr>
          <p:cNvSpPr>
            <a:spLocks noGrp="1" noChangeArrowheads="1"/>
          </p:cNvSpPr>
          <p:nvPr>
            <p:ph type="body" idx="4294967295"/>
          </p:nvPr>
        </p:nvSpPr>
        <p:spPr>
          <a:xfrm>
            <a:off x="1820487" y="2094808"/>
            <a:ext cx="9193877" cy="4372494"/>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lvl="2">
              <a:spcBef>
                <a:spcPct val="25000"/>
              </a:spcBef>
              <a:buFont typeface="Wingdings" panose="05000000000000000000" pitchFamily="2" charset="2"/>
              <a:buChar char="q"/>
            </a:pPr>
            <a:r>
              <a:rPr lang="en-US" sz="3600" dirty="0" smtClean="0"/>
              <a:t>Organizational </a:t>
            </a:r>
            <a:r>
              <a:rPr lang="en-US" sz="3600" dirty="0"/>
              <a:t>resources, composed of all assets available for activation during the production process, are of </a:t>
            </a:r>
            <a:r>
              <a:rPr lang="en-US" sz="3600" dirty="0">
                <a:solidFill>
                  <a:srgbClr val="FF0000"/>
                </a:solidFill>
              </a:rPr>
              <a:t>four basic types:</a:t>
            </a:r>
            <a:endParaRPr lang="en-US" altLang="en-US" sz="3600" dirty="0" smtClean="0">
              <a:solidFill>
                <a:srgbClr val="FF0000"/>
              </a:solidFill>
            </a:endParaRPr>
          </a:p>
          <a:p>
            <a:pPr lvl="2">
              <a:spcBef>
                <a:spcPct val="25000"/>
              </a:spcBef>
              <a:buFont typeface="Wingdings" panose="05000000000000000000" pitchFamily="2" charset="2"/>
              <a:buChar char="§"/>
            </a:pPr>
            <a:r>
              <a:rPr lang="en-US" altLang="en-US" sz="3600" dirty="0" smtClean="0"/>
              <a:t>Human</a:t>
            </a:r>
            <a:endParaRPr lang="en-US" altLang="en-US" sz="3600" dirty="0"/>
          </a:p>
          <a:p>
            <a:pPr lvl="2">
              <a:spcBef>
                <a:spcPct val="25000"/>
              </a:spcBef>
              <a:buFont typeface="Wingdings" panose="05000000000000000000" pitchFamily="2" charset="2"/>
              <a:buChar char="§"/>
            </a:pPr>
            <a:r>
              <a:rPr lang="en-US" altLang="en-US" sz="3600" dirty="0" smtClean="0"/>
              <a:t>Monetary</a:t>
            </a:r>
            <a:endParaRPr lang="en-US" altLang="en-US" sz="3600" dirty="0"/>
          </a:p>
          <a:p>
            <a:pPr lvl="2">
              <a:spcBef>
                <a:spcPct val="25000"/>
              </a:spcBef>
              <a:buFont typeface="Wingdings" panose="05000000000000000000" pitchFamily="2" charset="2"/>
              <a:buChar char="§"/>
            </a:pPr>
            <a:r>
              <a:rPr lang="en-US" altLang="en-US" sz="3600" dirty="0" smtClean="0"/>
              <a:t>Raw materials</a:t>
            </a:r>
            <a:endParaRPr lang="en-US" altLang="en-US" sz="3600" dirty="0"/>
          </a:p>
          <a:p>
            <a:pPr lvl="2">
              <a:spcBef>
                <a:spcPct val="25000"/>
              </a:spcBef>
              <a:buFont typeface="Wingdings" panose="05000000000000000000" pitchFamily="2" charset="2"/>
              <a:buChar char="§"/>
            </a:pPr>
            <a:r>
              <a:rPr lang="en-US" altLang="en-US" sz="3600" dirty="0" smtClean="0"/>
              <a:t>Capital</a:t>
            </a:r>
            <a:endParaRPr lang="en-US" altLang="en-US" sz="3600" dirty="0"/>
          </a:p>
        </p:txBody>
      </p:sp>
    </p:spTree>
    <p:extLst>
      <p:ext uri="{BB962C8B-B14F-4D97-AF65-F5344CB8AC3E}">
        <p14:creationId xmlns:p14="http://schemas.microsoft.com/office/powerpoint/2010/main" val="1661010808"/>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nodeType="with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animEffect transition="in" filter="circle(in)">
                                      <p:cBhvr>
                                        <p:cTn id="7" dur="2000"/>
                                        <p:tgtEl>
                                          <p:spTgt spid="30723">
                                            <p:txEl>
                                              <p:pRg st="1" end="1"/>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0723">
                                            <p:txEl>
                                              <p:pRg st="0" end="0"/>
                                            </p:txEl>
                                          </p:spTgt>
                                        </p:tgtEl>
                                        <p:attrNameLst>
                                          <p:attrName>style.visibility</p:attrName>
                                        </p:attrNameLst>
                                      </p:cBhvr>
                                      <p:to>
                                        <p:strVal val="visible"/>
                                      </p:to>
                                    </p:set>
                                    <p:animEffect transition="in" filter="circle(in)">
                                      <p:cBhvr>
                                        <p:cTn id="10" dur="2000"/>
                                        <p:tgtEl>
                                          <p:spTgt spid="30723">
                                            <p:txEl>
                                              <p:pRg st="0" end="0"/>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0723">
                                            <p:txEl>
                                              <p:pRg st="2" end="2"/>
                                            </p:txEl>
                                          </p:spTgt>
                                        </p:tgtEl>
                                        <p:attrNameLst>
                                          <p:attrName>style.visibility</p:attrName>
                                        </p:attrNameLst>
                                      </p:cBhvr>
                                      <p:to>
                                        <p:strVal val="visible"/>
                                      </p:to>
                                    </p:set>
                                    <p:animEffect transition="in" filter="circle(in)">
                                      <p:cBhvr>
                                        <p:cTn id="13" dur="2000"/>
                                        <p:tgtEl>
                                          <p:spTgt spid="30723">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0723">
                                            <p:txEl>
                                              <p:pRg st="3" end="3"/>
                                            </p:txEl>
                                          </p:spTgt>
                                        </p:tgtEl>
                                        <p:attrNameLst>
                                          <p:attrName>style.visibility</p:attrName>
                                        </p:attrNameLst>
                                      </p:cBhvr>
                                      <p:to>
                                        <p:strVal val="visible"/>
                                      </p:to>
                                    </p:set>
                                    <p:animEffect transition="in" filter="circle(in)">
                                      <p:cBhvr>
                                        <p:cTn id="16" dur="2000"/>
                                        <p:tgtEl>
                                          <p:spTgt spid="30723">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0723">
                                            <p:txEl>
                                              <p:pRg st="4" end="4"/>
                                            </p:txEl>
                                          </p:spTgt>
                                        </p:tgtEl>
                                        <p:attrNameLst>
                                          <p:attrName>style.visibility</p:attrName>
                                        </p:attrNameLst>
                                      </p:cBhvr>
                                      <p:to>
                                        <p:strVal val="visible"/>
                                      </p:to>
                                    </p:set>
                                    <p:animEffect transition="in" filter="circle(in)">
                                      <p:cBhvr>
                                        <p:cTn id="19" dur="2000"/>
                                        <p:tgtEl>
                                          <p:spTgt spid="307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2B14C-C62C-46AD-B846-4AA47644E7B8}"/>
              </a:ext>
            </a:extLst>
          </p:cNvPr>
          <p:cNvSpPr>
            <a:spLocks noGrp="1"/>
          </p:cNvSpPr>
          <p:nvPr>
            <p:ph type="title"/>
          </p:nvPr>
        </p:nvSpPr>
        <p:spPr>
          <a:xfrm>
            <a:off x="1484311" y="1321723"/>
            <a:ext cx="10018713" cy="922713"/>
          </a:xfrm>
        </p:spPr>
        <p:style>
          <a:lnRef idx="2">
            <a:schemeClr val="accent1"/>
          </a:lnRef>
          <a:fillRef idx="1">
            <a:schemeClr val="lt1"/>
          </a:fillRef>
          <a:effectRef idx="0">
            <a:schemeClr val="accent1"/>
          </a:effectRef>
          <a:fontRef idx="minor">
            <a:schemeClr val="dk1"/>
          </a:fontRef>
        </p:style>
        <p:txBody>
          <a:bodyPr/>
          <a:lstStyle/>
          <a:p>
            <a:r>
              <a:rPr lang="en-US" dirty="0"/>
              <a:t>Organizational resources to finished products</a:t>
            </a:r>
          </a:p>
        </p:txBody>
      </p:sp>
      <p:pic>
        <p:nvPicPr>
          <p:cNvPr id="3" name="Picture 2">
            <a:extLst>
              <a:ext uri="{FF2B5EF4-FFF2-40B4-BE49-F238E27FC236}">
                <a16:creationId xmlns:a16="http://schemas.microsoft.com/office/drawing/2014/main" id="{684293DC-63EE-46C9-A3F1-C8251FEDA6E9}"/>
              </a:ext>
            </a:extLst>
          </p:cNvPr>
          <p:cNvPicPr>
            <a:picLocks noChangeAspect="1"/>
          </p:cNvPicPr>
          <p:nvPr/>
        </p:nvPicPr>
        <p:blipFill rotWithShape="1">
          <a:blip r:embed="rId2"/>
          <a:srcRect l="28877" t="584" r="267" b="-135"/>
          <a:stretch/>
        </p:blipFill>
        <p:spPr>
          <a:xfrm>
            <a:off x="1484312" y="2244436"/>
            <a:ext cx="9480176" cy="2959331"/>
          </a:xfrm>
          <a:prstGeom prst="rect">
            <a:avLst/>
          </a:prstGeom>
        </p:spPr>
      </p:pic>
    </p:spTree>
    <p:extLst>
      <p:ext uri="{BB962C8B-B14F-4D97-AF65-F5344CB8AC3E}">
        <p14:creationId xmlns:p14="http://schemas.microsoft.com/office/powerpoint/2010/main" val="17774602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280161"/>
            <a:ext cx="10018713" cy="881150"/>
          </a:xfrm>
        </p:spPr>
        <p:style>
          <a:lnRef idx="2">
            <a:schemeClr val="accent1"/>
          </a:lnRef>
          <a:fillRef idx="1">
            <a:schemeClr val="lt1"/>
          </a:fillRef>
          <a:effectRef idx="0">
            <a:schemeClr val="accent1"/>
          </a:effectRef>
          <a:fontRef idx="minor">
            <a:schemeClr val="dk1"/>
          </a:fontRef>
        </p:style>
        <p:txBody>
          <a:bodyPr/>
          <a:lstStyle/>
          <a:p>
            <a:r>
              <a:rPr lang="en-US" dirty="0"/>
              <a:t>Organizational resources to finished </a:t>
            </a:r>
            <a:r>
              <a:rPr lang="en-US" dirty="0" smtClean="0"/>
              <a:t>products</a:t>
            </a:r>
            <a:endParaRPr lang="en-US" dirty="0"/>
          </a:p>
        </p:txBody>
      </p:sp>
      <p:sp>
        <p:nvSpPr>
          <p:cNvPr id="3" name="Content Placeholder 2"/>
          <p:cNvSpPr>
            <a:spLocks noGrp="1"/>
          </p:cNvSpPr>
          <p:nvPr>
            <p:ph idx="1"/>
          </p:nvPr>
        </p:nvSpPr>
        <p:spPr>
          <a:xfrm>
            <a:off x="1484311" y="2161311"/>
            <a:ext cx="10018713" cy="2535379"/>
          </a:xfrm>
        </p:spPr>
        <p:style>
          <a:lnRef idx="2">
            <a:schemeClr val="accent1"/>
          </a:lnRef>
          <a:fillRef idx="1">
            <a:schemeClr val="lt1"/>
          </a:fillRef>
          <a:effectRef idx="0">
            <a:schemeClr val="accent1"/>
          </a:effectRef>
          <a:fontRef idx="minor">
            <a:schemeClr val="dk1"/>
          </a:fontRef>
        </p:style>
        <p:txBody>
          <a:bodyPr/>
          <a:lstStyle/>
          <a:p>
            <a:r>
              <a:rPr lang="en-US" dirty="0"/>
              <a:t>Figure </a:t>
            </a:r>
            <a:r>
              <a:rPr lang="en-US" dirty="0" smtClean="0"/>
              <a:t>shows </a:t>
            </a:r>
            <a:r>
              <a:rPr lang="en-US" u="sng" dirty="0" smtClean="0"/>
              <a:t>the-Transformation </a:t>
            </a:r>
            <a:r>
              <a:rPr lang="en-US" u="sng" dirty="0"/>
              <a:t>of organizational resources into finished products</a:t>
            </a:r>
            <a:r>
              <a:rPr lang="en-US" dirty="0"/>
              <a:t> through the production process</a:t>
            </a:r>
          </a:p>
        </p:txBody>
      </p:sp>
    </p:spTree>
    <p:extLst>
      <p:ext uri="{BB962C8B-B14F-4D97-AF65-F5344CB8AC3E}">
        <p14:creationId xmlns:p14="http://schemas.microsoft.com/office/powerpoint/2010/main" val="27166620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216F8-4A72-403C-9156-6A0C24F1B12B}"/>
              </a:ext>
            </a:extLst>
          </p:cNvPr>
          <p:cNvSpPr>
            <a:spLocks noGrp="1"/>
          </p:cNvSpPr>
          <p:nvPr>
            <p:ph type="title"/>
          </p:nvPr>
        </p:nvSpPr>
        <p:spPr>
          <a:xfrm>
            <a:off x="1379913" y="1296786"/>
            <a:ext cx="10123111" cy="698269"/>
          </a:xfrm>
        </p:spPr>
        <p:style>
          <a:lnRef idx="2">
            <a:schemeClr val="accent1"/>
          </a:lnRef>
          <a:fillRef idx="1">
            <a:schemeClr val="lt1"/>
          </a:fillRef>
          <a:effectRef idx="0">
            <a:schemeClr val="accent1"/>
          </a:effectRef>
          <a:fontRef idx="minor">
            <a:schemeClr val="dk1"/>
          </a:fontRef>
        </p:style>
        <p:txBody>
          <a:bodyPr>
            <a:normAutofit fontScale="90000"/>
          </a:bodyPr>
          <a:lstStyle/>
          <a:p>
            <a:pPr>
              <a:defRPr/>
            </a:pPr>
            <a:r>
              <a:rPr lang="en-US" dirty="0" smtClean="0"/>
              <a:t>Effectiveness</a:t>
            </a:r>
            <a:endParaRPr lang="en-US" dirty="0"/>
          </a:p>
        </p:txBody>
      </p:sp>
      <p:sp>
        <p:nvSpPr>
          <p:cNvPr id="24579" name="Content Placeholder 2">
            <a:extLst>
              <a:ext uri="{FF2B5EF4-FFF2-40B4-BE49-F238E27FC236}">
                <a16:creationId xmlns:a16="http://schemas.microsoft.com/office/drawing/2014/main" id="{A714AC9F-FF9F-4A7B-9CAC-140F2323AE9D}"/>
              </a:ext>
            </a:extLst>
          </p:cNvPr>
          <p:cNvSpPr>
            <a:spLocks noGrp="1"/>
          </p:cNvSpPr>
          <p:nvPr>
            <p:ph idx="4294967295"/>
          </p:nvPr>
        </p:nvSpPr>
        <p:spPr>
          <a:xfrm>
            <a:off x="1379913" y="1995055"/>
            <a:ext cx="10123111" cy="3524596"/>
          </a:xfr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p>
            <a:r>
              <a:rPr lang="en-US" altLang="en-US" sz="3200" dirty="0"/>
              <a:t>Refers to </a:t>
            </a:r>
            <a:r>
              <a:rPr lang="en-US" altLang="en-US" sz="3200" i="1" u="sng" dirty="0"/>
              <a:t>how well </a:t>
            </a:r>
            <a:r>
              <a:rPr lang="en-US" altLang="en-US" sz="3200" u="sng" dirty="0"/>
              <a:t>management uses </a:t>
            </a:r>
            <a:r>
              <a:rPr lang="en-US" altLang="en-US" sz="3200" dirty="0">
                <a:solidFill>
                  <a:srgbClr val="FF0000"/>
                </a:solidFill>
              </a:rPr>
              <a:t>organizational resources</a:t>
            </a:r>
            <a:r>
              <a:rPr lang="en-US" altLang="en-US" sz="3200" dirty="0"/>
              <a:t> in meeting organizational </a:t>
            </a:r>
            <a:r>
              <a:rPr lang="en-US" altLang="en-US" sz="3200" dirty="0" smtClean="0"/>
              <a:t>goals</a:t>
            </a:r>
            <a:endParaRPr lang="en-US" altLang="en-US" sz="3200" dirty="0"/>
          </a:p>
          <a:p>
            <a:pPr>
              <a:buFont typeface="Arial" panose="020B0604020202020204" pitchFamily="34" charset="0"/>
              <a:buChar char="•"/>
            </a:pPr>
            <a:r>
              <a:rPr lang="en-US" altLang="en-US" sz="3200" b="1" dirty="0"/>
              <a:t>The closer an organization comes to achieve its goal</a:t>
            </a:r>
            <a:r>
              <a:rPr lang="en-US" altLang="en-US" sz="3200" dirty="0"/>
              <a:t>, the </a:t>
            </a:r>
            <a:r>
              <a:rPr lang="en-US" altLang="en-US" sz="3200" dirty="0">
                <a:solidFill>
                  <a:srgbClr val="FF0000"/>
                </a:solidFill>
              </a:rPr>
              <a:t>more effective its managers </a:t>
            </a:r>
            <a:r>
              <a:rPr lang="en-US" altLang="en-US" sz="3200" dirty="0" smtClean="0">
                <a:solidFill>
                  <a:srgbClr val="FF0000"/>
                </a:solidFill>
              </a:rPr>
              <a:t>considered</a:t>
            </a:r>
            <a:endParaRPr lang="en-US" altLang="en-US" sz="3200" dirty="0">
              <a:solidFill>
                <a:srgbClr val="FF0000"/>
              </a:solidFill>
            </a:endParaRPr>
          </a:p>
        </p:txBody>
      </p:sp>
    </p:spTree>
    <p:extLst>
      <p:ext uri="{BB962C8B-B14F-4D97-AF65-F5344CB8AC3E}">
        <p14:creationId xmlns:p14="http://schemas.microsoft.com/office/powerpoint/2010/main" val="25718251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79">
                                            <p:bg/>
                                          </p:spTgt>
                                        </p:tgtEl>
                                        <p:attrNameLst>
                                          <p:attrName>style.visibility</p:attrName>
                                        </p:attrNameLst>
                                      </p:cBhvr>
                                      <p:to>
                                        <p:strVal val="visible"/>
                                      </p:to>
                                    </p:set>
                                    <p:anim calcmode="lin" valueType="num">
                                      <p:cBhvr additive="base">
                                        <p:cTn id="7" dur="500" fill="hold"/>
                                        <p:tgtEl>
                                          <p:spTgt spid="24579">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4579">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579">
                                            <p:txEl>
                                              <p:pRg st="0" end="0"/>
                                            </p:txEl>
                                          </p:spTgt>
                                        </p:tgtEl>
                                        <p:attrNameLst>
                                          <p:attrName>style.visibility</p:attrName>
                                        </p:attrNameLst>
                                      </p:cBhvr>
                                      <p:to>
                                        <p:strVal val="visible"/>
                                      </p:to>
                                    </p:set>
                                    <p:anim calcmode="lin" valueType="num">
                                      <p:cBhvr additive="base">
                                        <p:cTn id="13"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79">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4579">
                                            <p:txEl>
                                              <p:pRg st="1" end="1"/>
                                            </p:txEl>
                                          </p:spTgt>
                                        </p:tgtEl>
                                        <p:attrNameLst>
                                          <p:attrName>style.visibility</p:attrName>
                                        </p:attrNameLst>
                                      </p:cBhvr>
                                      <p:to>
                                        <p:strVal val="visible"/>
                                      </p:to>
                                    </p:set>
                                    <p:anim calcmode="lin" valueType="num">
                                      <p:cBhvr additive="base">
                                        <p:cTn id="17" dur="5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457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55C70-74F7-4424-9867-03A3F5C9C7F7}"/>
              </a:ext>
            </a:extLst>
          </p:cNvPr>
          <p:cNvSpPr>
            <a:spLocks noGrp="1"/>
          </p:cNvSpPr>
          <p:nvPr>
            <p:ph type="title"/>
          </p:nvPr>
        </p:nvSpPr>
        <p:spPr>
          <a:xfrm>
            <a:off x="1484311" y="831273"/>
            <a:ext cx="9480175" cy="631767"/>
          </a:xfrm>
        </p:spPr>
        <p:style>
          <a:lnRef idx="2">
            <a:schemeClr val="accent1"/>
          </a:lnRef>
          <a:fillRef idx="1">
            <a:schemeClr val="lt1"/>
          </a:fillRef>
          <a:effectRef idx="0">
            <a:schemeClr val="accent1"/>
          </a:effectRef>
          <a:fontRef idx="minor">
            <a:schemeClr val="dk1"/>
          </a:fontRef>
        </p:style>
        <p:txBody>
          <a:bodyPr>
            <a:normAutofit fontScale="90000"/>
          </a:bodyPr>
          <a:lstStyle/>
          <a:p>
            <a:pPr>
              <a:defRPr/>
            </a:pPr>
            <a:r>
              <a:rPr lang="en-US" dirty="0" smtClean="0"/>
              <a:t>Efficiency</a:t>
            </a:r>
            <a:endParaRPr lang="en-US" dirty="0"/>
          </a:p>
        </p:txBody>
      </p:sp>
      <p:sp>
        <p:nvSpPr>
          <p:cNvPr id="35843" name="Content Placeholder 2">
            <a:extLst>
              <a:ext uri="{FF2B5EF4-FFF2-40B4-BE49-F238E27FC236}">
                <a16:creationId xmlns:a16="http://schemas.microsoft.com/office/drawing/2014/main" id="{073B11FD-6391-49F8-9B41-01F243919E38}"/>
              </a:ext>
            </a:extLst>
          </p:cNvPr>
          <p:cNvSpPr>
            <a:spLocks noGrp="1"/>
          </p:cNvSpPr>
          <p:nvPr>
            <p:ph idx="4294967295"/>
          </p:nvPr>
        </p:nvSpPr>
        <p:spPr>
          <a:xfrm>
            <a:off x="1484310" y="1463040"/>
            <a:ext cx="9480177" cy="4713316"/>
          </a:xfrm>
        </p:spPr>
        <p:style>
          <a:lnRef idx="2">
            <a:schemeClr val="accent1"/>
          </a:lnRef>
          <a:fillRef idx="1">
            <a:schemeClr val="lt1"/>
          </a:fillRef>
          <a:effectRef idx="0">
            <a:schemeClr val="accent1"/>
          </a:effectRef>
          <a:fontRef idx="minor">
            <a:schemeClr val="dk1"/>
          </a:fontRef>
        </p:style>
        <p:txBody>
          <a:bodyPr>
            <a:normAutofit lnSpcReduction="10000"/>
          </a:bodyPr>
          <a:lstStyle/>
          <a:p>
            <a:pPr marL="571500" lvl="1" indent="-342900"/>
            <a:endParaRPr lang="en-US" altLang="en-US" sz="3200" dirty="0" smtClean="0"/>
          </a:p>
          <a:p>
            <a:pPr marL="571500" lvl="1" indent="-342900"/>
            <a:r>
              <a:rPr lang="en-US" altLang="en-US" sz="3200" dirty="0" smtClean="0"/>
              <a:t>Is </a:t>
            </a:r>
            <a:r>
              <a:rPr lang="en-US" altLang="en-US" sz="3200" dirty="0"/>
              <a:t>the </a:t>
            </a:r>
            <a:r>
              <a:rPr lang="en-US" altLang="en-US" sz="3200" i="1" u="sng" dirty="0"/>
              <a:t>proportion</a:t>
            </a:r>
            <a:r>
              <a:rPr lang="en-US" altLang="en-US" sz="3200" u="sng" dirty="0"/>
              <a:t> of total organizational resources </a:t>
            </a:r>
            <a:r>
              <a:rPr lang="en-US" altLang="en-US" sz="3200" dirty="0"/>
              <a:t>that contribute to </a:t>
            </a:r>
            <a:r>
              <a:rPr lang="en-US" altLang="en-US" sz="3200" dirty="0">
                <a:solidFill>
                  <a:srgbClr val="FF0000"/>
                </a:solidFill>
              </a:rPr>
              <a:t>productivity</a:t>
            </a:r>
            <a:r>
              <a:rPr lang="en-US" altLang="en-US" sz="3200" dirty="0"/>
              <a:t> during the manufacturing </a:t>
            </a:r>
            <a:r>
              <a:rPr lang="en-US" altLang="en-US" sz="3200" dirty="0" smtClean="0"/>
              <a:t>process</a:t>
            </a:r>
            <a:endParaRPr lang="en-US" altLang="en-US" sz="3200" dirty="0"/>
          </a:p>
          <a:p>
            <a:pPr marL="571500" lvl="1" indent="-342900"/>
            <a:r>
              <a:rPr lang="en-US" altLang="en-US" sz="3200" dirty="0"/>
              <a:t>The </a:t>
            </a:r>
            <a:r>
              <a:rPr lang="en-US" altLang="en-US" sz="3200" u="sng" dirty="0">
                <a:solidFill>
                  <a:schemeClr val="tx1"/>
                </a:solidFill>
              </a:rPr>
              <a:t>higher the proportion,</a:t>
            </a:r>
            <a:r>
              <a:rPr lang="en-US" altLang="en-US" sz="3200" dirty="0"/>
              <a:t> </a:t>
            </a:r>
            <a:r>
              <a:rPr lang="en-US" altLang="en-US" sz="3200" dirty="0">
                <a:solidFill>
                  <a:srgbClr val="FF0000"/>
                </a:solidFill>
              </a:rPr>
              <a:t>the more efficient is the </a:t>
            </a:r>
            <a:r>
              <a:rPr lang="en-US" altLang="en-US" sz="3200" dirty="0" smtClean="0">
                <a:solidFill>
                  <a:srgbClr val="FF0000"/>
                </a:solidFill>
              </a:rPr>
              <a:t>manager</a:t>
            </a:r>
            <a:endParaRPr lang="en-US" altLang="en-US" sz="3200" dirty="0">
              <a:solidFill>
                <a:srgbClr val="FF0000"/>
              </a:solidFill>
            </a:endParaRPr>
          </a:p>
          <a:p>
            <a:pPr marL="577850" indent="-457200"/>
            <a:r>
              <a:rPr lang="en-US" altLang="en-US" sz="3200" b="1" u="sng" dirty="0"/>
              <a:t>The less resources wasted </a:t>
            </a:r>
            <a:r>
              <a:rPr lang="en-US" altLang="en-US" sz="3200" dirty="0"/>
              <a:t>during the production process the </a:t>
            </a:r>
            <a:r>
              <a:rPr lang="en-US" altLang="en-US" sz="3200" dirty="0">
                <a:solidFill>
                  <a:srgbClr val="FF0000"/>
                </a:solidFill>
              </a:rPr>
              <a:t>more efficient the manager </a:t>
            </a:r>
            <a:r>
              <a:rPr lang="en-US" altLang="en-US" sz="3200" dirty="0"/>
              <a:t>and vice </a:t>
            </a:r>
            <a:r>
              <a:rPr lang="en-US" altLang="en-US" sz="3200" dirty="0" smtClean="0"/>
              <a:t>versa </a:t>
            </a:r>
            <a:endParaRPr lang="en-US" altLang="en-US" sz="3200" dirty="0"/>
          </a:p>
          <a:p>
            <a:pPr marL="120650" indent="0">
              <a:buNone/>
            </a:pPr>
            <a:endParaRPr lang="en-US" altLang="en-US" sz="3200" dirty="0"/>
          </a:p>
        </p:txBody>
      </p:sp>
    </p:spTree>
    <p:extLst>
      <p:ext uri="{BB962C8B-B14F-4D97-AF65-F5344CB8AC3E}">
        <p14:creationId xmlns:p14="http://schemas.microsoft.com/office/powerpoint/2010/main" val="2346680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5843">
                                            <p:txEl>
                                              <p:pRg st="1" end="1"/>
                                            </p:txEl>
                                          </p:spTgt>
                                        </p:tgtEl>
                                        <p:attrNameLst>
                                          <p:attrName>style.visibility</p:attrName>
                                        </p:attrNameLst>
                                      </p:cBhvr>
                                      <p:to>
                                        <p:strVal val="visible"/>
                                      </p:to>
                                    </p:set>
                                    <p:animEffect transition="in" filter="wipe(down)">
                                      <p:cBhvr>
                                        <p:cTn id="7" dur="500"/>
                                        <p:tgtEl>
                                          <p:spTgt spid="3584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5843">
                                            <p:txEl>
                                              <p:pRg st="2" end="2"/>
                                            </p:txEl>
                                          </p:spTgt>
                                        </p:tgtEl>
                                        <p:attrNameLst>
                                          <p:attrName>style.visibility</p:attrName>
                                        </p:attrNameLst>
                                      </p:cBhvr>
                                      <p:to>
                                        <p:strVal val="visible"/>
                                      </p:to>
                                    </p:set>
                                    <p:animEffect transition="in" filter="wipe(down)">
                                      <p:cBhvr>
                                        <p:cTn id="12" dur="500"/>
                                        <p:tgtEl>
                                          <p:spTgt spid="35843">
                                            <p:txEl>
                                              <p:pRg st="2" end="2"/>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5843">
                                            <p:txEl>
                                              <p:pRg st="3" end="3"/>
                                            </p:txEl>
                                          </p:spTgt>
                                        </p:tgtEl>
                                        <p:attrNameLst>
                                          <p:attrName>style.visibility</p:attrName>
                                        </p:attrNameLst>
                                      </p:cBhvr>
                                      <p:to>
                                        <p:strVal val="visible"/>
                                      </p:to>
                                    </p:set>
                                    <p:animEffect transition="in" filter="wipe(down)">
                                      <p:cBhvr>
                                        <p:cTn id="15" dur="500"/>
                                        <p:tgtEl>
                                          <p:spTgt spid="358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6CEAD-4421-4C1F-ACB6-F9416D45DEF0}"/>
              </a:ext>
            </a:extLst>
          </p:cNvPr>
          <p:cNvSpPr>
            <a:spLocks noGrp="1"/>
          </p:cNvSpPr>
          <p:nvPr>
            <p:ph type="title"/>
          </p:nvPr>
        </p:nvSpPr>
        <p:spPr>
          <a:xfrm>
            <a:off x="1981200" y="704088"/>
            <a:ext cx="8229600" cy="68683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CA" dirty="0" smtClean="0"/>
              <a:t>Background </a:t>
            </a:r>
            <a:r>
              <a:rPr lang="en-CA" dirty="0"/>
              <a:t>Knowledge Probe</a:t>
            </a:r>
          </a:p>
        </p:txBody>
      </p:sp>
      <p:sp>
        <p:nvSpPr>
          <p:cNvPr id="3" name="Content Placeholder 2">
            <a:extLst>
              <a:ext uri="{FF2B5EF4-FFF2-40B4-BE49-F238E27FC236}">
                <a16:creationId xmlns:a16="http://schemas.microsoft.com/office/drawing/2014/main" id="{41B059A5-0609-4216-A811-A69D9124873F}"/>
              </a:ext>
            </a:extLst>
          </p:cNvPr>
          <p:cNvSpPr>
            <a:spLocks noGrp="1"/>
          </p:cNvSpPr>
          <p:nvPr>
            <p:ph idx="1"/>
          </p:nvPr>
        </p:nvSpPr>
        <p:spPr>
          <a:xfrm>
            <a:off x="1169870" y="1390918"/>
            <a:ext cx="10266651" cy="4400283"/>
          </a:xfrm>
        </p:spPr>
        <p:style>
          <a:lnRef idx="2">
            <a:schemeClr val="accent1"/>
          </a:lnRef>
          <a:fillRef idx="1">
            <a:schemeClr val="lt1"/>
          </a:fillRef>
          <a:effectRef idx="0">
            <a:schemeClr val="accent1"/>
          </a:effectRef>
          <a:fontRef idx="minor">
            <a:schemeClr val="dk1"/>
          </a:fontRef>
        </p:style>
        <p:txBody>
          <a:bodyPr/>
          <a:lstStyle/>
          <a:p>
            <a:endParaRPr lang="en-CA" dirty="0"/>
          </a:p>
        </p:txBody>
      </p:sp>
      <p:pic>
        <p:nvPicPr>
          <p:cNvPr id="4" name="Content Placeholder 3"/>
          <p:cNvPicPr>
            <a:picLocks/>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619500" y="3253581"/>
            <a:ext cx="1905000" cy="1752600"/>
          </a:xfrm>
          <a:prstGeom prst="rect">
            <a:avLst/>
          </a:prstGeom>
          <a:noFill/>
          <a:ln>
            <a:noFill/>
          </a:ln>
        </p:spPr>
      </p:pic>
    </p:spTree>
    <p:extLst>
      <p:ext uri="{BB962C8B-B14F-4D97-AF65-F5344CB8AC3E}">
        <p14:creationId xmlns:p14="http://schemas.microsoft.com/office/powerpoint/2010/main" val="42874258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8210" name="Rectangle 2">
            <a:extLst>
              <a:ext uri="{FF2B5EF4-FFF2-40B4-BE49-F238E27FC236}">
                <a16:creationId xmlns:a16="http://schemas.microsoft.com/office/drawing/2014/main" id="{2DDAD7CB-6FCE-4A9A-B5B0-E46AEFF52C50}"/>
              </a:ext>
            </a:extLst>
          </p:cNvPr>
          <p:cNvSpPr>
            <a:spLocks noGrp="1" noChangeArrowheads="1"/>
          </p:cNvSpPr>
          <p:nvPr>
            <p:ph type="title"/>
          </p:nvPr>
        </p:nvSpPr>
        <p:spPr>
          <a:xfrm>
            <a:off x="2685010" y="1080655"/>
            <a:ext cx="7414954" cy="1163782"/>
          </a:xfrm>
        </p:spPr>
        <p:style>
          <a:lnRef idx="1">
            <a:schemeClr val="accent1"/>
          </a:lnRef>
          <a:fillRef idx="2">
            <a:schemeClr val="accent1"/>
          </a:fillRef>
          <a:effectRef idx="1">
            <a:schemeClr val="accent1"/>
          </a:effectRef>
          <a:fontRef idx="minor">
            <a:schemeClr val="dk1"/>
          </a:fontRef>
        </p:style>
        <p:txBody>
          <a:bodyPr>
            <a:normAutofit/>
          </a:bodyPr>
          <a:lstStyle/>
          <a:p>
            <a:pPr eaLnBrk="1" hangingPunct="1">
              <a:defRPr/>
            </a:pPr>
            <a:r>
              <a:rPr lang="en-US" sz="2800" dirty="0"/>
              <a:t>Managerial Effectiveness and Efficiency combination</a:t>
            </a:r>
          </a:p>
        </p:txBody>
      </p:sp>
      <p:pic>
        <p:nvPicPr>
          <p:cNvPr id="30723" name="Picture 6">
            <a:extLst>
              <a:ext uri="{FF2B5EF4-FFF2-40B4-BE49-F238E27FC236}">
                <a16:creationId xmlns:a16="http://schemas.microsoft.com/office/drawing/2014/main" id="{7CF51F98-4CE2-454D-8124-C3FF9C33AB5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8823" t="392" r="35038" b="285"/>
          <a:stretch/>
        </p:blipFill>
        <p:spPr bwMode="auto">
          <a:xfrm>
            <a:off x="2685010" y="2244437"/>
            <a:ext cx="7414954" cy="406683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54436975"/>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310" y="2759825"/>
            <a:ext cx="10018713" cy="1820488"/>
          </a:xfrm>
        </p:spPr>
        <p:style>
          <a:lnRef idx="2">
            <a:schemeClr val="accent1"/>
          </a:lnRef>
          <a:fillRef idx="1">
            <a:schemeClr val="lt1"/>
          </a:fillRef>
          <a:effectRef idx="0">
            <a:schemeClr val="accent1"/>
          </a:effectRef>
          <a:fontRef idx="minor">
            <a:schemeClr val="dk1"/>
          </a:fontRef>
        </p:style>
        <p:txBody>
          <a:bodyPr/>
          <a:lstStyle/>
          <a:p>
            <a:pPr marL="0" indent="0">
              <a:buNone/>
            </a:pPr>
            <a:r>
              <a:rPr lang="en-US" b="1" dirty="0" smtClean="0"/>
              <a:t>                              Management </a:t>
            </a:r>
            <a:r>
              <a:rPr lang="en-US" b="1" dirty="0"/>
              <a:t>Skill: The Key to Management Success</a:t>
            </a:r>
          </a:p>
        </p:txBody>
      </p:sp>
    </p:spTree>
    <p:extLst>
      <p:ext uri="{BB962C8B-B14F-4D97-AF65-F5344CB8AC3E}">
        <p14:creationId xmlns:p14="http://schemas.microsoft.com/office/powerpoint/2010/main" val="7956084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677487"/>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b="1" dirty="0" smtClean="0"/>
              <a:t/>
            </a:r>
            <a:br>
              <a:rPr lang="en-US" b="1" dirty="0" smtClean="0"/>
            </a:br>
            <a:r>
              <a:rPr lang="en-US" sz="3100" b="1" dirty="0" smtClean="0"/>
              <a:t>Management </a:t>
            </a:r>
            <a:r>
              <a:rPr lang="en-US" sz="3100" b="1" dirty="0"/>
              <a:t>Skill: The Key to Management Success</a:t>
            </a:r>
            <a:br>
              <a:rPr lang="en-US" sz="3100" b="1" dirty="0"/>
            </a:br>
            <a:endParaRPr lang="en-US" sz="3100" dirty="0"/>
          </a:p>
        </p:txBody>
      </p:sp>
      <p:sp>
        <p:nvSpPr>
          <p:cNvPr id="3" name="Content Placeholder 2"/>
          <p:cNvSpPr>
            <a:spLocks noGrp="1"/>
          </p:cNvSpPr>
          <p:nvPr>
            <p:ph idx="1"/>
          </p:nvPr>
        </p:nvSpPr>
        <p:spPr>
          <a:xfrm>
            <a:off x="1484310" y="1363287"/>
            <a:ext cx="10018713" cy="4427913"/>
          </a:xfrm>
        </p:spPr>
        <p:style>
          <a:lnRef idx="2">
            <a:schemeClr val="accent1"/>
          </a:lnRef>
          <a:fillRef idx="1">
            <a:schemeClr val="lt1"/>
          </a:fillRef>
          <a:effectRef idx="0">
            <a:schemeClr val="accent1"/>
          </a:effectRef>
          <a:fontRef idx="minor">
            <a:schemeClr val="dk1"/>
          </a:fontRef>
        </p:style>
        <p:txBody>
          <a:bodyPr>
            <a:normAutofit/>
          </a:bodyPr>
          <a:lstStyle/>
          <a:p>
            <a:pPr>
              <a:buFont typeface="Wingdings" panose="05000000000000000000" pitchFamily="2" charset="2"/>
              <a:buChar char="q"/>
            </a:pPr>
            <a:r>
              <a:rPr lang="en-US" b="1" dirty="0"/>
              <a:t>Defining Management Skill </a:t>
            </a:r>
            <a:endParaRPr lang="en-US" b="1" dirty="0" smtClean="0"/>
          </a:p>
          <a:p>
            <a:pPr>
              <a:buFont typeface="Wingdings" panose="05000000000000000000" pitchFamily="2" charset="2"/>
              <a:buChar char="§"/>
            </a:pPr>
            <a:r>
              <a:rPr lang="en-US" b="1" dirty="0" smtClean="0"/>
              <a:t>Management </a:t>
            </a:r>
            <a:r>
              <a:rPr lang="en-US" b="1" dirty="0"/>
              <a:t>skill </a:t>
            </a:r>
            <a:r>
              <a:rPr lang="en-US" dirty="0"/>
              <a:t>is the ability to </a:t>
            </a:r>
            <a:r>
              <a:rPr lang="en-US" dirty="0">
                <a:solidFill>
                  <a:schemeClr val="tx1"/>
                </a:solidFill>
              </a:rPr>
              <a:t>carry out the process of reaching </a:t>
            </a:r>
            <a:r>
              <a:rPr lang="en-US" dirty="0" smtClean="0">
                <a:solidFill>
                  <a:srgbClr val="FF0000"/>
                </a:solidFill>
              </a:rPr>
              <a:t>organizational </a:t>
            </a:r>
            <a:r>
              <a:rPr lang="en-US" dirty="0">
                <a:solidFill>
                  <a:srgbClr val="FF0000"/>
                </a:solidFill>
              </a:rPr>
              <a:t>goals</a:t>
            </a:r>
            <a:r>
              <a:rPr lang="en-US" dirty="0"/>
              <a:t> by working with and through </a:t>
            </a:r>
            <a:r>
              <a:rPr lang="en-US" dirty="0">
                <a:solidFill>
                  <a:srgbClr val="FF0000"/>
                </a:solidFill>
              </a:rPr>
              <a:t>people and other organizational </a:t>
            </a:r>
            <a:r>
              <a:rPr lang="en-US" dirty="0" smtClean="0">
                <a:solidFill>
                  <a:srgbClr val="FF0000"/>
                </a:solidFill>
              </a:rPr>
              <a:t>resources</a:t>
            </a:r>
            <a:r>
              <a:rPr lang="en-US" dirty="0" smtClean="0"/>
              <a:t> </a:t>
            </a:r>
            <a:r>
              <a:rPr lang="en-US" u="sng" dirty="0" smtClean="0"/>
              <a:t>effectively and efficiently </a:t>
            </a:r>
          </a:p>
          <a:p>
            <a:pPr>
              <a:buFont typeface="Wingdings" panose="05000000000000000000" pitchFamily="2" charset="2"/>
              <a:buChar char="§"/>
            </a:pPr>
            <a:r>
              <a:rPr lang="en-US" b="1" dirty="0">
                <a:solidFill>
                  <a:schemeClr val="tx1"/>
                </a:solidFill>
              </a:rPr>
              <a:t>M</a:t>
            </a:r>
            <a:r>
              <a:rPr lang="en-US" b="1" dirty="0" smtClean="0">
                <a:solidFill>
                  <a:schemeClr val="tx1"/>
                </a:solidFill>
              </a:rPr>
              <a:t>anagement </a:t>
            </a:r>
            <a:r>
              <a:rPr lang="en-US" b="1" dirty="0">
                <a:solidFill>
                  <a:schemeClr val="tx1"/>
                </a:solidFill>
              </a:rPr>
              <a:t>skills are so critical </a:t>
            </a:r>
            <a:r>
              <a:rPr lang="en-US" dirty="0"/>
              <a:t>to the </a:t>
            </a:r>
            <a:r>
              <a:rPr lang="en-US" dirty="0">
                <a:solidFill>
                  <a:srgbClr val="FF0000"/>
                </a:solidFill>
              </a:rPr>
              <a:t>success of an organization, </a:t>
            </a:r>
            <a:r>
              <a:rPr lang="en-US" dirty="0"/>
              <a:t>companies commonly focus on possible steps that can be taken to improve the skills of their manager</a:t>
            </a:r>
          </a:p>
        </p:txBody>
      </p:sp>
    </p:spTree>
    <p:extLst>
      <p:ext uri="{BB962C8B-B14F-4D97-AF65-F5344CB8AC3E}">
        <p14:creationId xmlns:p14="http://schemas.microsoft.com/office/powerpoint/2010/main" val="21793392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49A58-ACA7-40A7-994B-6CC2CCFF2408}"/>
              </a:ext>
            </a:extLst>
          </p:cNvPr>
          <p:cNvSpPr>
            <a:spLocks noGrp="1"/>
          </p:cNvSpPr>
          <p:nvPr>
            <p:ph type="title"/>
          </p:nvPr>
        </p:nvSpPr>
        <p:spPr>
          <a:xfrm>
            <a:off x="1404851" y="1496291"/>
            <a:ext cx="8969433" cy="947650"/>
          </a:xfrm>
        </p:spPr>
        <p:style>
          <a:lnRef idx="2">
            <a:schemeClr val="accent1"/>
          </a:lnRef>
          <a:fillRef idx="1">
            <a:schemeClr val="lt1"/>
          </a:fillRef>
          <a:effectRef idx="0">
            <a:schemeClr val="accent1"/>
          </a:effectRef>
          <a:fontRef idx="minor">
            <a:schemeClr val="dk1"/>
          </a:fontRef>
        </p:style>
        <p:txBody>
          <a:bodyPr>
            <a:normAutofit/>
          </a:bodyPr>
          <a:lstStyle/>
          <a:p>
            <a:pPr>
              <a:defRPr/>
            </a:pPr>
            <a:r>
              <a:rPr lang="en-US" sz="2800" dirty="0"/>
              <a:t>Management  Skills: The Key to Management Success</a:t>
            </a:r>
          </a:p>
        </p:txBody>
      </p:sp>
      <p:sp>
        <p:nvSpPr>
          <p:cNvPr id="31747" name="Content Placeholder 2">
            <a:extLst>
              <a:ext uri="{FF2B5EF4-FFF2-40B4-BE49-F238E27FC236}">
                <a16:creationId xmlns:a16="http://schemas.microsoft.com/office/drawing/2014/main" id="{F40CF4CA-B169-493B-B4CC-119D69282C6F}"/>
              </a:ext>
            </a:extLst>
          </p:cNvPr>
          <p:cNvSpPr>
            <a:spLocks noGrp="1"/>
          </p:cNvSpPr>
          <p:nvPr>
            <p:ph idx="4294967295"/>
          </p:nvPr>
        </p:nvSpPr>
        <p:spPr>
          <a:xfrm>
            <a:off x="1404851" y="2443942"/>
            <a:ext cx="8969433" cy="3283528"/>
          </a:xfr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p>
            <a:pPr>
              <a:defRPr/>
            </a:pPr>
            <a:endParaRPr lang="en-US" altLang="en-US" dirty="0"/>
          </a:p>
          <a:p>
            <a:pPr>
              <a:buFont typeface="Wingdings" panose="05000000000000000000" pitchFamily="2" charset="2"/>
              <a:buChar char="§"/>
              <a:defRPr/>
            </a:pPr>
            <a:r>
              <a:rPr lang="en-US" altLang="en-US" sz="2800" dirty="0" smtClean="0"/>
              <a:t>Classical </a:t>
            </a:r>
            <a:r>
              <a:rPr lang="en-US" altLang="en-US" sz="2800" dirty="0"/>
              <a:t>View – Robert Katz </a:t>
            </a:r>
            <a:endParaRPr lang="en-US" altLang="en-US" sz="2800" dirty="0" smtClean="0"/>
          </a:p>
          <a:p>
            <a:pPr>
              <a:buFont typeface="Wingdings" panose="05000000000000000000" pitchFamily="2" charset="2"/>
              <a:buChar char="§"/>
              <a:defRPr/>
            </a:pPr>
            <a:r>
              <a:rPr lang="en-US" altLang="en-US" sz="2800" dirty="0" smtClean="0"/>
              <a:t>Modern </a:t>
            </a:r>
            <a:r>
              <a:rPr lang="en-US" altLang="en-US" sz="2800" dirty="0"/>
              <a:t>view of Management </a:t>
            </a:r>
            <a:r>
              <a:rPr lang="en-US" altLang="en-US" sz="2800" dirty="0" smtClean="0"/>
              <a:t>Skills</a:t>
            </a:r>
          </a:p>
          <a:p>
            <a:pPr>
              <a:buFont typeface="Wingdings" panose="05000000000000000000" pitchFamily="2" charset="2"/>
              <a:buChar char="§"/>
              <a:defRPr/>
            </a:pPr>
            <a:endParaRPr lang="en-US" altLang="en-US" sz="2800" dirty="0"/>
          </a:p>
          <a:p>
            <a:pPr>
              <a:defRPr/>
            </a:pPr>
            <a:endParaRPr lang="en-US" altLang="en-US" sz="2800" dirty="0"/>
          </a:p>
        </p:txBody>
      </p:sp>
    </p:spTree>
    <p:extLst>
      <p:ext uri="{BB962C8B-B14F-4D97-AF65-F5344CB8AC3E}">
        <p14:creationId xmlns:p14="http://schemas.microsoft.com/office/powerpoint/2010/main" val="34450865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353D1-BDB5-4054-9C05-43856EBE5EA3}"/>
              </a:ext>
            </a:extLst>
          </p:cNvPr>
          <p:cNvSpPr>
            <a:spLocks noGrp="1"/>
          </p:cNvSpPr>
          <p:nvPr>
            <p:ph type="title"/>
          </p:nvPr>
        </p:nvSpPr>
        <p:spPr>
          <a:xfrm>
            <a:off x="1787236" y="1138844"/>
            <a:ext cx="8902932" cy="1055716"/>
          </a:xfrm>
        </p:spPr>
        <p:style>
          <a:lnRef idx="2">
            <a:schemeClr val="accent1"/>
          </a:lnRef>
          <a:fillRef idx="1">
            <a:schemeClr val="lt1"/>
          </a:fillRef>
          <a:effectRef idx="0">
            <a:schemeClr val="accent1"/>
          </a:effectRef>
          <a:fontRef idx="minor">
            <a:schemeClr val="dk1"/>
          </a:fontRef>
        </p:style>
        <p:txBody>
          <a:bodyPr>
            <a:normAutofit/>
          </a:bodyPr>
          <a:lstStyle/>
          <a:p>
            <a:pPr>
              <a:defRPr/>
            </a:pPr>
            <a:r>
              <a:rPr lang="en-US" sz="2800" dirty="0"/>
              <a:t>Management Skills</a:t>
            </a:r>
          </a:p>
        </p:txBody>
      </p:sp>
      <p:sp>
        <p:nvSpPr>
          <p:cNvPr id="38915" name="Content Placeholder 2">
            <a:extLst>
              <a:ext uri="{FF2B5EF4-FFF2-40B4-BE49-F238E27FC236}">
                <a16:creationId xmlns:a16="http://schemas.microsoft.com/office/drawing/2014/main" id="{2BCBB87D-74BA-4F1F-A509-471B5051F9D8}"/>
              </a:ext>
            </a:extLst>
          </p:cNvPr>
          <p:cNvSpPr>
            <a:spLocks noGrp="1"/>
          </p:cNvSpPr>
          <p:nvPr>
            <p:ph idx="4294967295"/>
          </p:nvPr>
        </p:nvSpPr>
        <p:spPr>
          <a:xfrm>
            <a:off x="1787236" y="2194560"/>
            <a:ext cx="8902931" cy="4064924"/>
          </a:xfr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p>
            <a:pPr>
              <a:buFont typeface="Wingdings" panose="05000000000000000000" pitchFamily="2" charset="2"/>
              <a:buChar char="q"/>
            </a:pPr>
            <a:r>
              <a:rPr lang="en-US" altLang="en-US" sz="2800" b="1" dirty="0"/>
              <a:t>Management Skill </a:t>
            </a:r>
            <a:r>
              <a:rPr lang="en-US" altLang="en-US" sz="2800" dirty="0"/>
              <a:t>: Robert Katz states that managers ability is to perform is a result of their managerial </a:t>
            </a:r>
            <a:r>
              <a:rPr lang="en-US" altLang="en-US" sz="2800" dirty="0" smtClean="0"/>
              <a:t>skills </a:t>
            </a:r>
            <a:endParaRPr lang="en-US" altLang="en-US" sz="2800" dirty="0"/>
          </a:p>
          <a:p>
            <a:pPr>
              <a:buFont typeface="Wingdings" panose="05000000000000000000" pitchFamily="2" charset="2"/>
              <a:buNone/>
            </a:pPr>
            <a:r>
              <a:rPr lang="en-US" altLang="en-US" sz="2800" dirty="0"/>
              <a:t>   Robert Katz indicates </a:t>
            </a:r>
            <a:r>
              <a:rPr lang="en-US" altLang="en-US" sz="2800" dirty="0">
                <a:solidFill>
                  <a:srgbClr val="FF0000"/>
                </a:solidFill>
              </a:rPr>
              <a:t>three types </a:t>
            </a:r>
            <a:r>
              <a:rPr lang="en-US" altLang="en-US" sz="2800" dirty="0"/>
              <a:t>of skills </a:t>
            </a:r>
          </a:p>
          <a:p>
            <a:pPr>
              <a:buFont typeface="Wingdings" panose="05000000000000000000" pitchFamily="2" charset="2"/>
              <a:buChar char="§"/>
            </a:pPr>
            <a:r>
              <a:rPr lang="en-US" altLang="en-US" sz="2800" b="1" dirty="0" smtClean="0"/>
              <a:t>Technical </a:t>
            </a:r>
            <a:r>
              <a:rPr lang="en-US" altLang="en-US" sz="2800" b="1" dirty="0"/>
              <a:t>Skills </a:t>
            </a:r>
            <a:r>
              <a:rPr lang="en-US" altLang="en-US" sz="2800" dirty="0"/>
              <a:t>– </a:t>
            </a:r>
            <a:r>
              <a:rPr lang="en-US" altLang="en-US" sz="2800" u="sng" dirty="0"/>
              <a:t>Specialized </a:t>
            </a:r>
            <a:r>
              <a:rPr lang="en-US" altLang="en-US" sz="2800" u="sng" dirty="0" smtClean="0"/>
              <a:t>Knowledge</a:t>
            </a:r>
            <a:endParaRPr lang="en-US" altLang="en-US" sz="2800" u="sng" dirty="0"/>
          </a:p>
          <a:p>
            <a:pPr>
              <a:buFont typeface="Wingdings" panose="05000000000000000000" pitchFamily="2" charset="2"/>
              <a:buChar char="§"/>
            </a:pPr>
            <a:r>
              <a:rPr lang="en-US" altLang="en-US" sz="2800" b="1" dirty="0" smtClean="0"/>
              <a:t>Human </a:t>
            </a:r>
            <a:r>
              <a:rPr lang="en-US" altLang="en-US" sz="2800" b="1" dirty="0"/>
              <a:t>Skills </a:t>
            </a:r>
            <a:r>
              <a:rPr lang="en-US" altLang="en-US" sz="2800" dirty="0"/>
              <a:t>– </a:t>
            </a:r>
            <a:r>
              <a:rPr lang="en-US" altLang="en-US" sz="2800" u="sng" dirty="0"/>
              <a:t>Cooperation and human related </a:t>
            </a:r>
            <a:r>
              <a:rPr lang="en-US" altLang="en-US" sz="2800" u="sng" dirty="0" smtClean="0"/>
              <a:t>skills</a:t>
            </a:r>
          </a:p>
          <a:p>
            <a:pPr>
              <a:buFont typeface="Wingdings" panose="05000000000000000000" pitchFamily="2" charset="2"/>
              <a:buChar char="§"/>
            </a:pPr>
            <a:r>
              <a:rPr lang="en-US" altLang="en-US" sz="2800" b="1" dirty="0" smtClean="0"/>
              <a:t>Conceptual </a:t>
            </a:r>
            <a:r>
              <a:rPr lang="en-US" altLang="en-US" sz="2800" b="1" dirty="0"/>
              <a:t>Skills </a:t>
            </a:r>
            <a:r>
              <a:rPr lang="en-US" altLang="en-US" sz="2800" dirty="0"/>
              <a:t>– </a:t>
            </a:r>
            <a:r>
              <a:rPr lang="en-US" altLang="en-US" sz="2800" u="sng" dirty="0"/>
              <a:t>a holistic view of the </a:t>
            </a:r>
            <a:r>
              <a:rPr lang="en-US" altLang="en-US" sz="2800" u="sng" dirty="0" smtClean="0"/>
              <a:t>organization</a:t>
            </a:r>
            <a:endParaRPr lang="en-US" altLang="en-US" sz="2800" u="sng" dirty="0"/>
          </a:p>
        </p:txBody>
      </p:sp>
    </p:spTree>
    <p:extLst>
      <p:ext uri="{BB962C8B-B14F-4D97-AF65-F5344CB8AC3E}">
        <p14:creationId xmlns:p14="http://schemas.microsoft.com/office/powerpoint/2010/main" val="13690962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353D1-BDB5-4054-9C05-43856EBE5EA3}"/>
              </a:ext>
            </a:extLst>
          </p:cNvPr>
          <p:cNvSpPr>
            <a:spLocks noGrp="1"/>
          </p:cNvSpPr>
          <p:nvPr>
            <p:ph type="title"/>
          </p:nvPr>
        </p:nvSpPr>
        <p:spPr>
          <a:xfrm>
            <a:off x="1787236" y="1138844"/>
            <a:ext cx="8902932" cy="847898"/>
          </a:xfrm>
        </p:spPr>
        <p:style>
          <a:lnRef idx="2">
            <a:schemeClr val="accent1"/>
          </a:lnRef>
          <a:fillRef idx="1">
            <a:schemeClr val="lt1"/>
          </a:fillRef>
          <a:effectRef idx="0">
            <a:schemeClr val="accent1"/>
          </a:effectRef>
          <a:fontRef idx="minor">
            <a:schemeClr val="dk1"/>
          </a:fontRef>
        </p:style>
        <p:txBody>
          <a:bodyPr>
            <a:normAutofit/>
          </a:bodyPr>
          <a:lstStyle/>
          <a:p>
            <a:pPr>
              <a:defRPr/>
            </a:pPr>
            <a:r>
              <a:rPr lang="en-US" sz="2800" dirty="0"/>
              <a:t>Management Skills</a:t>
            </a:r>
          </a:p>
        </p:txBody>
      </p:sp>
      <p:sp>
        <p:nvSpPr>
          <p:cNvPr id="38915" name="Content Placeholder 2">
            <a:extLst>
              <a:ext uri="{FF2B5EF4-FFF2-40B4-BE49-F238E27FC236}">
                <a16:creationId xmlns:a16="http://schemas.microsoft.com/office/drawing/2014/main" id="{2BCBB87D-74BA-4F1F-A509-471B5051F9D8}"/>
              </a:ext>
            </a:extLst>
          </p:cNvPr>
          <p:cNvSpPr>
            <a:spLocks noGrp="1"/>
          </p:cNvSpPr>
          <p:nvPr>
            <p:ph idx="4294967295"/>
          </p:nvPr>
        </p:nvSpPr>
        <p:spPr>
          <a:xfrm>
            <a:off x="1787236" y="2053244"/>
            <a:ext cx="8902931" cy="4206240"/>
          </a:xfr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fontScale="77500" lnSpcReduction="20000"/>
          </a:bodyPr>
          <a:lstStyle/>
          <a:p>
            <a:pPr>
              <a:buFont typeface="Wingdings" panose="05000000000000000000" pitchFamily="2" charset="2"/>
              <a:buChar char="q"/>
            </a:pPr>
            <a:r>
              <a:rPr lang="en-US" b="1" u="sng" dirty="0"/>
              <a:t>Technical skills </a:t>
            </a:r>
            <a:r>
              <a:rPr lang="en-US" dirty="0"/>
              <a:t>involve the ability to apply specialized knowledge and expertise to work-related techniques and procedures</a:t>
            </a:r>
            <a:r>
              <a:rPr lang="en-US" dirty="0" smtClean="0"/>
              <a:t>.</a:t>
            </a:r>
          </a:p>
          <a:p>
            <a:pPr>
              <a:buFont typeface="Wingdings" panose="05000000000000000000" pitchFamily="2" charset="2"/>
              <a:buChar char="§"/>
            </a:pPr>
            <a:r>
              <a:rPr lang="en-US" dirty="0" smtClean="0"/>
              <a:t> </a:t>
            </a:r>
            <a:r>
              <a:rPr lang="en-US" i="1" u="sng" dirty="0"/>
              <a:t>Examples</a:t>
            </a:r>
            <a:r>
              <a:rPr lang="en-US" i="1" dirty="0"/>
              <a:t> of these skills are </a:t>
            </a:r>
            <a:r>
              <a:rPr lang="en-US" i="1" dirty="0">
                <a:solidFill>
                  <a:srgbClr val="0070C0"/>
                </a:solidFill>
              </a:rPr>
              <a:t>engineering, computer programming, and accounting</a:t>
            </a:r>
            <a:r>
              <a:rPr lang="en-US" i="1" dirty="0"/>
              <a:t>. Technical skills are mostly related to working with “things”—processes or physical objects</a:t>
            </a:r>
            <a:r>
              <a:rPr lang="en-US" i="1" dirty="0" smtClean="0"/>
              <a:t>.</a:t>
            </a:r>
          </a:p>
          <a:p>
            <a:pPr>
              <a:buFont typeface="Wingdings" panose="05000000000000000000" pitchFamily="2" charset="2"/>
              <a:buChar char="q"/>
            </a:pPr>
            <a:r>
              <a:rPr lang="en-US" b="1" dirty="0" smtClean="0"/>
              <a:t>  </a:t>
            </a:r>
            <a:r>
              <a:rPr lang="en-US" b="1" u="sng" dirty="0"/>
              <a:t>Human skills </a:t>
            </a:r>
            <a:r>
              <a:rPr lang="en-US" dirty="0"/>
              <a:t>build </a:t>
            </a:r>
            <a:r>
              <a:rPr lang="en-US" u="sng" dirty="0"/>
              <a:t>cooperation within the team being led</a:t>
            </a:r>
            <a:r>
              <a:rPr lang="en-US" dirty="0"/>
              <a:t>. </a:t>
            </a:r>
            <a:endParaRPr lang="en-US" dirty="0" smtClean="0"/>
          </a:p>
          <a:p>
            <a:pPr>
              <a:buFont typeface="Wingdings" panose="05000000000000000000" pitchFamily="2" charset="2"/>
              <a:buChar char="§"/>
            </a:pPr>
            <a:r>
              <a:rPr lang="en-US" dirty="0" smtClean="0"/>
              <a:t>They </a:t>
            </a:r>
            <a:r>
              <a:rPr lang="en-US" dirty="0"/>
              <a:t>involve </a:t>
            </a:r>
            <a:r>
              <a:rPr lang="en-US" u="sng" dirty="0"/>
              <a:t>working with </a:t>
            </a:r>
            <a:r>
              <a:rPr lang="en-US" u="sng" dirty="0" smtClean="0"/>
              <a:t>attitudes </a:t>
            </a:r>
            <a:r>
              <a:rPr lang="en-US" u="sng" dirty="0"/>
              <a:t>and communication</a:t>
            </a:r>
            <a:r>
              <a:rPr lang="en-US" dirty="0"/>
              <a:t>, individual and group interests—in short, working with people. </a:t>
            </a:r>
            <a:endParaRPr lang="en-US" dirty="0" smtClean="0"/>
          </a:p>
          <a:p>
            <a:pPr>
              <a:buFont typeface="Wingdings" panose="05000000000000000000" pitchFamily="2" charset="2"/>
              <a:buChar char="q"/>
            </a:pPr>
            <a:r>
              <a:rPr lang="en-US" dirty="0" smtClean="0"/>
              <a:t> </a:t>
            </a:r>
            <a:r>
              <a:rPr lang="en-US" b="1" u="sng" dirty="0"/>
              <a:t>Conceptual skills </a:t>
            </a:r>
            <a:r>
              <a:rPr lang="en-US" dirty="0"/>
              <a:t>involve the </a:t>
            </a:r>
            <a:r>
              <a:rPr lang="en-US" u="sng" dirty="0"/>
              <a:t>ability to see the organization as a </a:t>
            </a:r>
            <a:r>
              <a:rPr lang="en-US" u="sng" dirty="0" smtClean="0"/>
              <a:t>whole</a:t>
            </a:r>
            <a:r>
              <a:rPr lang="en-US" dirty="0" smtClean="0"/>
              <a:t>.</a:t>
            </a:r>
          </a:p>
          <a:p>
            <a:pPr>
              <a:buFont typeface="Wingdings" panose="05000000000000000000" pitchFamily="2" charset="2"/>
              <a:buChar char="§"/>
            </a:pPr>
            <a:r>
              <a:rPr lang="en-US" dirty="0" smtClean="0"/>
              <a:t>A </a:t>
            </a:r>
            <a:r>
              <a:rPr lang="en-US" dirty="0"/>
              <a:t>manager with </a:t>
            </a:r>
            <a:r>
              <a:rPr lang="en-US" u="sng" dirty="0"/>
              <a:t>conceptual skills is able to </a:t>
            </a:r>
            <a:r>
              <a:rPr lang="en-US" u="sng" dirty="0" smtClean="0"/>
              <a:t>understand-- </a:t>
            </a:r>
          </a:p>
          <a:p>
            <a:pPr marL="457200" indent="-457200">
              <a:buFont typeface="+mj-lt"/>
              <a:buAutoNum type="alphaLcPeriod"/>
            </a:pPr>
            <a:r>
              <a:rPr lang="en-US" dirty="0" smtClean="0"/>
              <a:t>how </a:t>
            </a:r>
            <a:r>
              <a:rPr lang="en-US" dirty="0"/>
              <a:t>various functions of the organization </a:t>
            </a:r>
            <a:r>
              <a:rPr lang="en-US" dirty="0" smtClean="0">
                <a:solidFill>
                  <a:srgbClr val="0070C0"/>
                </a:solidFill>
              </a:rPr>
              <a:t>complement </a:t>
            </a:r>
            <a:r>
              <a:rPr lang="en-US" dirty="0">
                <a:solidFill>
                  <a:srgbClr val="0070C0"/>
                </a:solidFill>
              </a:rPr>
              <a:t>one another, </a:t>
            </a:r>
          </a:p>
          <a:p>
            <a:pPr marL="457200" indent="-457200">
              <a:buFont typeface="+mj-lt"/>
              <a:buAutoNum type="alphaLcPeriod"/>
            </a:pPr>
            <a:r>
              <a:rPr lang="en-US" dirty="0" smtClean="0"/>
              <a:t>how </a:t>
            </a:r>
            <a:r>
              <a:rPr lang="en-US" dirty="0"/>
              <a:t>the </a:t>
            </a:r>
            <a:r>
              <a:rPr lang="en-US" dirty="0">
                <a:solidFill>
                  <a:srgbClr val="0070C0"/>
                </a:solidFill>
              </a:rPr>
              <a:t>organization relates to its environment</a:t>
            </a:r>
            <a:r>
              <a:rPr lang="en-US" dirty="0"/>
              <a:t>, and </a:t>
            </a:r>
          </a:p>
          <a:p>
            <a:pPr marL="457200" indent="-457200">
              <a:buFont typeface="+mj-lt"/>
              <a:buAutoNum type="alphaLcPeriod"/>
            </a:pPr>
            <a:r>
              <a:rPr lang="en-US" dirty="0" smtClean="0"/>
              <a:t>how </a:t>
            </a:r>
            <a:r>
              <a:rPr lang="en-US" dirty="0"/>
              <a:t>changes in </a:t>
            </a:r>
            <a:r>
              <a:rPr lang="en-US" dirty="0">
                <a:solidFill>
                  <a:srgbClr val="0070C0"/>
                </a:solidFill>
              </a:rPr>
              <a:t>one part of the organization affect the rest of the organization</a:t>
            </a:r>
            <a:endParaRPr lang="en-US" altLang="en-US" dirty="0">
              <a:solidFill>
                <a:srgbClr val="0070C0"/>
              </a:solidFill>
            </a:endParaRPr>
          </a:p>
        </p:txBody>
      </p:sp>
    </p:spTree>
    <p:extLst>
      <p:ext uri="{BB962C8B-B14F-4D97-AF65-F5344CB8AC3E}">
        <p14:creationId xmlns:p14="http://schemas.microsoft.com/office/powerpoint/2010/main" val="28338657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Rectangle 2">
            <a:extLst>
              <a:ext uri="{FF2B5EF4-FFF2-40B4-BE49-F238E27FC236}">
                <a16:creationId xmlns:a16="http://schemas.microsoft.com/office/drawing/2014/main" id="{73315FC3-25C3-4DA5-957C-0C3F65793927}"/>
              </a:ext>
            </a:extLst>
          </p:cNvPr>
          <p:cNvSpPr>
            <a:spLocks noGrp="1" noChangeArrowheads="1"/>
          </p:cNvSpPr>
          <p:nvPr>
            <p:ph type="title"/>
          </p:nvPr>
        </p:nvSpPr>
        <p:spPr>
          <a:xfrm>
            <a:off x="1662545" y="1080655"/>
            <a:ext cx="9908771" cy="1039090"/>
          </a:xfrm>
        </p:spPr>
        <p:style>
          <a:lnRef idx="2">
            <a:schemeClr val="accent1"/>
          </a:lnRef>
          <a:fillRef idx="1">
            <a:schemeClr val="lt1"/>
          </a:fillRef>
          <a:effectRef idx="0">
            <a:schemeClr val="accent1"/>
          </a:effectRef>
          <a:fontRef idx="minor">
            <a:schemeClr val="dk1"/>
          </a:fontRef>
        </p:style>
        <p:txBody>
          <a:bodyPr>
            <a:normAutofit/>
          </a:bodyPr>
          <a:lstStyle/>
          <a:p>
            <a:pPr eaLnBrk="1" hangingPunct="1">
              <a:defRPr/>
            </a:pPr>
            <a:r>
              <a:rPr lang="en-US" sz="3200" dirty="0"/>
              <a:t>Management Skill: The Key to Management Success</a:t>
            </a:r>
          </a:p>
        </p:txBody>
      </p:sp>
      <p:pic>
        <p:nvPicPr>
          <p:cNvPr id="40963" name="Picture 6">
            <a:extLst>
              <a:ext uri="{FF2B5EF4-FFF2-40B4-BE49-F238E27FC236}">
                <a16:creationId xmlns:a16="http://schemas.microsoft.com/office/drawing/2014/main" id="{952E0ED1-2F88-4F89-A968-1923116406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2545" y="2344188"/>
            <a:ext cx="9840479" cy="360772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138557"/>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22DFA-F262-4AF6-834A-C0851EC72119}"/>
              </a:ext>
            </a:extLst>
          </p:cNvPr>
          <p:cNvSpPr>
            <a:spLocks noGrp="1"/>
          </p:cNvSpPr>
          <p:nvPr>
            <p:ph type="title"/>
          </p:nvPr>
        </p:nvSpPr>
        <p:spPr>
          <a:xfrm>
            <a:off x="1072343" y="1163781"/>
            <a:ext cx="10124902" cy="864523"/>
          </a:xfrm>
        </p:spPr>
        <p:style>
          <a:lnRef idx="2">
            <a:schemeClr val="accent1"/>
          </a:lnRef>
          <a:fillRef idx="1">
            <a:schemeClr val="lt1"/>
          </a:fillRef>
          <a:effectRef idx="0">
            <a:schemeClr val="accent1"/>
          </a:effectRef>
          <a:fontRef idx="minor">
            <a:schemeClr val="dk1"/>
          </a:fontRef>
        </p:style>
        <p:txBody>
          <a:bodyPr>
            <a:normAutofit/>
          </a:bodyPr>
          <a:lstStyle/>
          <a:p>
            <a:pPr>
              <a:defRPr/>
            </a:pPr>
            <a:r>
              <a:rPr lang="en-US" dirty="0" smtClean="0">
                <a:ea typeface="+mj-lt"/>
                <a:cs typeface="+mj-lt"/>
              </a:rPr>
              <a:t>Modern View of Management Skills</a:t>
            </a:r>
            <a:r>
              <a:rPr lang="en-US" dirty="0">
                <a:ea typeface="+mj-lt"/>
                <a:cs typeface="+mj-lt"/>
              </a:rPr>
              <a:t> </a:t>
            </a:r>
          </a:p>
        </p:txBody>
      </p:sp>
      <p:sp>
        <p:nvSpPr>
          <p:cNvPr id="4" name="Content Placeholder 3">
            <a:extLst>
              <a:ext uri="{FF2B5EF4-FFF2-40B4-BE49-F238E27FC236}">
                <a16:creationId xmlns:a16="http://schemas.microsoft.com/office/drawing/2014/main" id="{A0CD255D-F78F-4C11-84B2-C92E0ADEE80C}"/>
              </a:ext>
            </a:extLst>
          </p:cNvPr>
          <p:cNvSpPr>
            <a:spLocks noGrp="1"/>
          </p:cNvSpPr>
          <p:nvPr>
            <p:ph idx="4294967295"/>
          </p:nvPr>
        </p:nvSpPr>
        <p:spPr>
          <a:xfrm>
            <a:off x="1072342" y="2028304"/>
            <a:ext cx="10124902" cy="3923610"/>
          </a:xfr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p>
            <a:pPr>
              <a:buFont typeface="Wingdings" panose="05000000000000000000" pitchFamily="2" charset="2"/>
              <a:buChar char="§"/>
              <a:defRPr/>
            </a:pPr>
            <a:r>
              <a:rPr lang="en-US" dirty="0"/>
              <a:t>Expansion of class view. The expansion can be achieved through </a:t>
            </a:r>
            <a:r>
              <a:rPr lang="en-US" b="1" u="sng" dirty="0"/>
              <a:t>two steps:</a:t>
            </a:r>
          </a:p>
          <a:p>
            <a:pPr marL="514350" indent="-514350">
              <a:buAutoNum type="arabicPeriod"/>
              <a:defRPr/>
            </a:pPr>
            <a:r>
              <a:rPr lang="en-US" dirty="0"/>
              <a:t>Define the Major activities the manager performs.</a:t>
            </a:r>
          </a:p>
          <a:p>
            <a:pPr>
              <a:defRPr/>
            </a:pPr>
            <a:r>
              <a:rPr lang="en-US" b="1" u="sng" dirty="0"/>
              <a:t>Task related</a:t>
            </a:r>
            <a:r>
              <a:rPr lang="en-US" dirty="0"/>
              <a:t>, ex. (Planning, clarify jobs, and monitor performance, etc.).</a:t>
            </a:r>
          </a:p>
          <a:p>
            <a:pPr>
              <a:defRPr/>
            </a:pPr>
            <a:r>
              <a:rPr lang="en-US" b="1" u="sng" dirty="0"/>
              <a:t>People related</a:t>
            </a:r>
            <a:r>
              <a:rPr lang="en-US" dirty="0"/>
              <a:t>. (Provide support, empowerment, recognition, etc.)</a:t>
            </a:r>
          </a:p>
          <a:p>
            <a:pPr>
              <a:defRPr/>
            </a:pPr>
            <a:r>
              <a:rPr lang="en-US" b="1" u="sng" dirty="0"/>
              <a:t>Change related</a:t>
            </a:r>
            <a:r>
              <a:rPr lang="en-US" dirty="0"/>
              <a:t>. (Monitor org. Environment, take risks, propose new strategies etc.)</a:t>
            </a:r>
          </a:p>
          <a:p>
            <a:pPr marL="0" indent="0">
              <a:buNone/>
              <a:defRPr/>
            </a:pPr>
            <a:r>
              <a:rPr lang="en-US" dirty="0"/>
              <a:t>2.  List of skills needed.</a:t>
            </a:r>
          </a:p>
          <a:p>
            <a:pPr marL="514350" indent="-514350">
              <a:buAutoNum type="arabicPeriod"/>
              <a:defRPr/>
            </a:pPr>
            <a:endParaRPr lang="en-US" dirty="0"/>
          </a:p>
          <a:p>
            <a:pPr>
              <a:defRPr/>
            </a:pPr>
            <a:endParaRPr lang="en-US" dirty="0"/>
          </a:p>
          <a:p>
            <a:pPr>
              <a:defRPr/>
            </a:pPr>
            <a:endParaRPr lang="en-US" dirty="0"/>
          </a:p>
          <a:p>
            <a:pPr>
              <a:defRPr/>
            </a:pPr>
            <a:endParaRPr lang="en-US" dirty="0"/>
          </a:p>
        </p:txBody>
      </p:sp>
    </p:spTree>
    <p:extLst>
      <p:ext uri="{BB962C8B-B14F-4D97-AF65-F5344CB8AC3E}">
        <p14:creationId xmlns:p14="http://schemas.microsoft.com/office/powerpoint/2010/main" val="23821561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2DCAB-AA4D-4E13-67E5-F29BD95518E3}"/>
              </a:ext>
            </a:extLst>
          </p:cNvPr>
          <p:cNvSpPr>
            <a:spLocks noGrp="1"/>
          </p:cNvSpPr>
          <p:nvPr>
            <p:ph type="title"/>
          </p:nvPr>
        </p:nvSpPr>
        <p:spPr>
          <a:xfrm>
            <a:off x="1264595" y="797668"/>
            <a:ext cx="10340503" cy="615496"/>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dirty="0"/>
              <a:t>List of </a:t>
            </a:r>
            <a:r>
              <a:rPr lang="en-US" dirty="0" smtClean="0"/>
              <a:t>Skills</a:t>
            </a:r>
            <a:endParaRPr lang="en-US" dirty="0"/>
          </a:p>
        </p:txBody>
      </p:sp>
      <p:sp>
        <p:nvSpPr>
          <p:cNvPr id="3" name="TextBox 2">
            <a:extLst>
              <a:ext uri="{FF2B5EF4-FFF2-40B4-BE49-F238E27FC236}">
                <a16:creationId xmlns:a16="http://schemas.microsoft.com/office/drawing/2014/main" id="{A7A2A165-61AA-AF27-D637-A2FAFBD63F2F}"/>
              </a:ext>
            </a:extLst>
          </p:cNvPr>
          <p:cNvSpPr txBox="1"/>
          <p:nvPr/>
        </p:nvSpPr>
        <p:spPr>
          <a:xfrm>
            <a:off x="1264595" y="1413164"/>
            <a:ext cx="10340503" cy="5262979"/>
          </a:xfrm>
          <a:prstGeom prst="rect">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US" sz="2400" b="1" dirty="0"/>
              <a:t>Communication</a:t>
            </a:r>
            <a:endParaRPr lang="en-US" dirty="0"/>
          </a:p>
          <a:p>
            <a:r>
              <a:rPr lang="en-US" sz="2400" dirty="0"/>
              <a:t>Effectively sharing information with others.</a:t>
            </a:r>
          </a:p>
          <a:p>
            <a:pPr marL="342900" indent="-342900">
              <a:buFont typeface="Arial"/>
              <a:buChar char="•"/>
            </a:pPr>
            <a:r>
              <a:rPr lang="en-US" sz="2400" b="1" dirty="0"/>
              <a:t>Critical Thinking</a:t>
            </a:r>
          </a:p>
          <a:p>
            <a:r>
              <a:rPr lang="en-US" sz="2400" dirty="0"/>
              <a:t>Assessing situations to identify and solve problems.</a:t>
            </a:r>
          </a:p>
          <a:p>
            <a:pPr marL="342900" indent="-342900">
              <a:buFont typeface="Arial"/>
              <a:buChar char="•"/>
            </a:pPr>
            <a:r>
              <a:rPr lang="en-US" sz="2400" b="1" dirty="0"/>
              <a:t>Creativity</a:t>
            </a:r>
          </a:p>
          <a:p>
            <a:r>
              <a:rPr lang="en-US" sz="2400" dirty="0"/>
              <a:t>Generating new ideas that contribute to organizational success.</a:t>
            </a:r>
          </a:p>
          <a:p>
            <a:pPr marL="342900" indent="-342900">
              <a:buFont typeface="Arial"/>
              <a:buChar char="•"/>
            </a:pPr>
            <a:r>
              <a:rPr lang="en-US" sz="2400" b="1" dirty="0"/>
              <a:t>Collaboration</a:t>
            </a:r>
          </a:p>
          <a:p>
            <a:r>
              <a:rPr lang="en-US" sz="2400" dirty="0"/>
              <a:t>Understanding and working with a group.</a:t>
            </a:r>
          </a:p>
          <a:p>
            <a:pPr marL="342900" indent="-342900">
              <a:buFont typeface="Arial"/>
              <a:buChar char="•"/>
            </a:pPr>
            <a:r>
              <a:rPr lang="en-US" sz="2400" b="1" dirty="0"/>
              <a:t>Personal Ethics</a:t>
            </a:r>
          </a:p>
          <a:p>
            <a:r>
              <a:rPr lang="en-US" sz="2400" dirty="0"/>
              <a:t>Dealing with people, problems, and situations with honesty and integrity.</a:t>
            </a:r>
          </a:p>
          <a:p>
            <a:pPr marL="342900" indent="-342900">
              <a:buFont typeface="Arial"/>
              <a:buChar char="•"/>
            </a:pPr>
            <a:r>
              <a:rPr lang="en-US" sz="2400" b="1" dirty="0"/>
              <a:t>Adaptability</a:t>
            </a:r>
          </a:p>
          <a:p>
            <a:r>
              <a:rPr lang="en-US" sz="2400" dirty="0"/>
              <a:t>Working independently or as part of a team.</a:t>
            </a:r>
          </a:p>
          <a:p>
            <a:pPr marL="342900" indent="-342900">
              <a:buFont typeface="Arial"/>
              <a:buChar char="•"/>
            </a:pPr>
            <a:r>
              <a:rPr lang="en-US" sz="2400" b="1" dirty="0"/>
              <a:t>Socially </a:t>
            </a:r>
            <a:r>
              <a:rPr lang="en-US" sz="2400" b="1" dirty="0" err="1"/>
              <a:t>Responsiblility</a:t>
            </a:r>
          </a:p>
          <a:p>
            <a:r>
              <a:rPr lang="en-US" sz="2400" dirty="0"/>
              <a:t>Contributing to the welfare of the community.</a:t>
            </a:r>
          </a:p>
        </p:txBody>
      </p:sp>
    </p:spTree>
    <p:extLst>
      <p:ext uri="{BB962C8B-B14F-4D97-AF65-F5344CB8AC3E}">
        <p14:creationId xmlns:p14="http://schemas.microsoft.com/office/powerpoint/2010/main" val="33954894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935182"/>
          </a:xfrm>
        </p:spPr>
        <p:style>
          <a:lnRef idx="2">
            <a:schemeClr val="accent1"/>
          </a:lnRef>
          <a:fillRef idx="1">
            <a:schemeClr val="lt1"/>
          </a:fillRef>
          <a:effectRef idx="0">
            <a:schemeClr val="accent1"/>
          </a:effectRef>
          <a:fontRef idx="minor">
            <a:schemeClr val="dk1"/>
          </a:fontRef>
        </p:style>
        <p:txBody>
          <a:bodyPr/>
          <a:lstStyle/>
          <a:p>
            <a:r>
              <a:rPr lang="en-US" dirty="0"/>
              <a:t>Management Careers</a:t>
            </a:r>
          </a:p>
        </p:txBody>
      </p:sp>
      <p:sp>
        <p:nvSpPr>
          <p:cNvPr id="3" name="Content Placeholder 2"/>
          <p:cNvSpPr>
            <a:spLocks noGrp="1"/>
          </p:cNvSpPr>
          <p:nvPr>
            <p:ph idx="1"/>
          </p:nvPr>
        </p:nvSpPr>
        <p:spPr>
          <a:xfrm>
            <a:off x="1484310" y="1620983"/>
            <a:ext cx="10018713" cy="4170217"/>
          </a:xfrm>
        </p:spPr>
        <p:style>
          <a:lnRef idx="2">
            <a:schemeClr val="accent1"/>
          </a:lnRef>
          <a:fillRef idx="1">
            <a:schemeClr val="lt1"/>
          </a:fillRef>
          <a:effectRef idx="0">
            <a:schemeClr val="accent1"/>
          </a:effectRef>
          <a:fontRef idx="minor">
            <a:schemeClr val="dk1"/>
          </a:fontRef>
        </p:style>
        <p:txBody>
          <a:bodyPr>
            <a:normAutofit/>
          </a:bodyPr>
          <a:lstStyle/>
          <a:p>
            <a:pPr>
              <a:buFont typeface="Wingdings" panose="05000000000000000000" pitchFamily="2" charset="2"/>
              <a:buChar char="q"/>
            </a:pPr>
            <a:r>
              <a:rPr lang="en-US" dirty="0" smtClean="0"/>
              <a:t>Definition </a:t>
            </a:r>
            <a:r>
              <a:rPr lang="en-US" dirty="0"/>
              <a:t>of </a:t>
            </a:r>
            <a:r>
              <a:rPr lang="en-US" dirty="0" smtClean="0"/>
              <a:t>Career</a:t>
            </a:r>
          </a:p>
          <a:p>
            <a:r>
              <a:rPr lang="en-US" dirty="0"/>
              <a:t>A career is a </a:t>
            </a:r>
            <a:r>
              <a:rPr lang="en-US" u="sng" dirty="0"/>
              <a:t>sequence of work-related positions </a:t>
            </a:r>
            <a:r>
              <a:rPr lang="en-US" dirty="0"/>
              <a:t>occupied by a person over the course of a </a:t>
            </a:r>
            <a:r>
              <a:rPr lang="en-US" dirty="0" smtClean="0"/>
              <a:t>lifetime. </a:t>
            </a:r>
          </a:p>
          <a:p>
            <a:r>
              <a:rPr lang="en-US" dirty="0" smtClean="0"/>
              <a:t> </a:t>
            </a:r>
            <a:r>
              <a:rPr lang="en-US" dirty="0"/>
              <a:t>As people </a:t>
            </a:r>
            <a:r>
              <a:rPr lang="en-US" u="sng" dirty="0"/>
              <a:t>accumulate </a:t>
            </a:r>
            <a:r>
              <a:rPr lang="en-US" u="sng" dirty="0" smtClean="0"/>
              <a:t>successful </a:t>
            </a:r>
            <a:r>
              <a:rPr lang="en-US" u="sng" dirty="0"/>
              <a:t>experiences in one position</a:t>
            </a:r>
            <a:r>
              <a:rPr lang="en-US" dirty="0"/>
              <a:t>, they generally </a:t>
            </a:r>
            <a:r>
              <a:rPr lang="en-US" u="sng" dirty="0"/>
              <a:t>develop abilities and attitudes that </a:t>
            </a:r>
            <a:r>
              <a:rPr lang="en-US" u="sng" dirty="0" smtClean="0"/>
              <a:t>qualify them </a:t>
            </a:r>
            <a:r>
              <a:rPr lang="en-US" dirty="0"/>
              <a:t>to hold </a:t>
            </a:r>
            <a:r>
              <a:rPr lang="en-US" dirty="0">
                <a:solidFill>
                  <a:srgbClr val="FF0000"/>
                </a:solidFill>
              </a:rPr>
              <a:t>more advanced positions</a:t>
            </a:r>
            <a:r>
              <a:rPr lang="en-US" dirty="0" smtClean="0">
                <a:solidFill>
                  <a:srgbClr val="FF0000"/>
                </a:solidFill>
              </a:rPr>
              <a:t>.</a:t>
            </a:r>
          </a:p>
          <a:p>
            <a:r>
              <a:rPr lang="en-US" b="1" dirty="0" smtClean="0"/>
              <a:t>In </a:t>
            </a:r>
            <a:r>
              <a:rPr lang="en-US" b="1" dirty="0"/>
              <a:t>building a career</a:t>
            </a:r>
            <a:r>
              <a:rPr lang="en-US" dirty="0"/>
              <a:t>, an </a:t>
            </a:r>
            <a:r>
              <a:rPr lang="en-US" dirty="0" smtClean="0"/>
              <a:t>individual </a:t>
            </a:r>
            <a:r>
              <a:rPr lang="en-US" dirty="0"/>
              <a:t>should be focused on </a:t>
            </a:r>
            <a:r>
              <a:rPr lang="en-US" u="sng" dirty="0"/>
              <a:t>developing the skills necessary to qualify for the next planned job and not simply taking a job with the highest salary</a:t>
            </a:r>
            <a:r>
              <a:rPr lang="en-US" u="sng" dirty="0" smtClean="0"/>
              <a:t>.</a:t>
            </a:r>
            <a:endParaRPr lang="en-US" u="sng" dirty="0"/>
          </a:p>
        </p:txBody>
      </p:sp>
    </p:spTree>
    <p:extLst>
      <p:ext uri="{BB962C8B-B14F-4D97-AF65-F5344CB8AC3E}">
        <p14:creationId xmlns:p14="http://schemas.microsoft.com/office/powerpoint/2010/main" val="1788754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0436" y="409433"/>
            <a:ext cx="9144000" cy="805218"/>
          </a:xfrm>
        </p:spPr>
        <p:style>
          <a:lnRef idx="2">
            <a:schemeClr val="accent1"/>
          </a:lnRef>
          <a:fillRef idx="1">
            <a:schemeClr val="lt1"/>
          </a:fillRef>
          <a:effectRef idx="0">
            <a:schemeClr val="accent1"/>
          </a:effectRef>
          <a:fontRef idx="minor">
            <a:schemeClr val="dk1"/>
          </a:fontRef>
        </p:style>
        <p:txBody>
          <a:bodyPr/>
          <a:lstStyle/>
          <a:p>
            <a:r>
              <a:rPr lang="en-US" dirty="0" smtClean="0"/>
              <a:t>Learning Objectives</a:t>
            </a:r>
            <a:endParaRPr lang="en-US" dirty="0"/>
          </a:p>
        </p:txBody>
      </p:sp>
      <p:sp>
        <p:nvSpPr>
          <p:cNvPr id="3" name="Content Placeholder 2"/>
          <p:cNvSpPr>
            <a:spLocks noGrp="1"/>
          </p:cNvSpPr>
          <p:nvPr>
            <p:ph idx="1"/>
          </p:nvPr>
        </p:nvSpPr>
        <p:spPr>
          <a:xfrm>
            <a:off x="1187356" y="1214651"/>
            <a:ext cx="10536072" cy="5022376"/>
          </a:xfrm>
        </p:spPr>
        <p:style>
          <a:lnRef idx="2">
            <a:schemeClr val="accent1"/>
          </a:lnRef>
          <a:fillRef idx="1">
            <a:schemeClr val="lt1"/>
          </a:fillRef>
          <a:effectRef idx="0">
            <a:schemeClr val="accent1"/>
          </a:effectRef>
          <a:fontRef idx="minor">
            <a:schemeClr val="dk1"/>
          </a:fontRef>
        </p:style>
        <p:txBody>
          <a:bodyPr>
            <a:normAutofit/>
          </a:bodyPr>
          <a:lstStyle/>
          <a:p>
            <a:pPr>
              <a:buFont typeface="Arial" panose="020B0604020202020204" pitchFamily="34" charset="0"/>
              <a:buChar char="•"/>
            </a:pPr>
            <a:r>
              <a:rPr lang="en-US" sz="2800" dirty="0"/>
              <a:t>An understanding of a </a:t>
            </a:r>
            <a:r>
              <a:rPr lang="en-US" sz="2800" u="sng" dirty="0"/>
              <a:t>manager’s task </a:t>
            </a:r>
            <a:r>
              <a:rPr lang="en-US" sz="2800" u="sng" dirty="0" smtClean="0"/>
              <a:t> </a:t>
            </a:r>
          </a:p>
          <a:p>
            <a:pPr>
              <a:buFont typeface="Arial" panose="020B0604020202020204" pitchFamily="34" charset="0"/>
              <a:buChar char="•"/>
            </a:pPr>
            <a:r>
              <a:rPr lang="en-US" sz="2800" dirty="0" smtClean="0"/>
              <a:t>Knowledge </a:t>
            </a:r>
            <a:r>
              <a:rPr lang="en-US" sz="2800" dirty="0"/>
              <a:t>about the </a:t>
            </a:r>
            <a:r>
              <a:rPr lang="en-US" sz="2800" u="sng" dirty="0"/>
              <a:t>management process and organizational resources </a:t>
            </a:r>
          </a:p>
          <a:p>
            <a:pPr>
              <a:buFont typeface="Arial" panose="020B0604020202020204" pitchFamily="34" charset="0"/>
              <a:buChar char="•"/>
            </a:pPr>
            <a:r>
              <a:rPr lang="en-US" sz="2800" dirty="0" smtClean="0"/>
              <a:t> </a:t>
            </a:r>
            <a:r>
              <a:rPr lang="en-US" sz="2800" dirty="0"/>
              <a:t>An understanding of </a:t>
            </a:r>
            <a:r>
              <a:rPr lang="en-US" sz="2800" u="sng" dirty="0"/>
              <a:t>management skill </a:t>
            </a:r>
            <a:r>
              <a:rPr lang="en-US" sz="2800" dirty="0"/>
              <a:t>as the key to management success </a:t>
            </a:r>
          </a:p>
          <a:p>
            <a:pPr>
              <a:buFont typeface="Arial" panose="020B0604020202020204" pitchFamily="34" charset="0"/>
              <a:buChar char="•"/>
            </a:pPr>
            <a:r>
              <a:rPr lang="en-US" sz="2800" dirty="0" smtClean="0"/>
              <a:t> </a:t>
            </a:r>
            <a:r>
              <a:rPr lang="en-US" sz="2800" dirty="0"/>
              <a:t>Insights concerning what </a:t>
            </a:r>
            <a:r>
              <a:rPr lang="en-US" sz="2800" u="sng" dirty="0"/>
              <a:t>management careers </a:t>
            </a:r>
            <a:r>
              <a:rPr lang="en-US" sz="2800" dirty="0"/>
              <a:t>are and how they </a:t>
            </a:r>
            <a:r>
              <a:rPr lang="en-US" sz="2800" dirty="0" smtClean="0"/>
              <a:t>evolve</a:t>
            </a:r>
            <a:endParaRPr lang="en-US" sz="2800" dirty="0">
              <a:solidFill>
                <a:srgbClr val="0070C0"/>
              </a:solidFill>
            </a:endParaRPr>
          </a:p>
        </p:txBody>
      </p:sp>
    </p:spTree>
    <p:extLst>
      <p:ext uri="{BB962C8B-B14F-4D97-AF65-F5344CB8AC3E}">
        <p14:creationId xmlns:p14="http://schemas.microsoft.com/office/powerpoint/2010/main" val="7764181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760863"/>
          </a:xfrm>
        </p:spPr>
        <p:style>
          <a:lnRef idx="2">
            <a:schemeClr val="accent1"/>
          </a:lnRef>
          <a:fillRef idx="1">
            <a:schemeClr val="lt1"/>
          </a:fillRef>
          <a:effectRef idx="0">
            <a:schemeClr val="accent1"/>
          </a:effectRef>
          <a:fontRef idx="minor">
            <a:schemeClr val="dk1"/>
          </a:fontRef>
        </p:style>
        <p:txBody>
          <a:bodyPr/>
          <a:lstStyle/>
          <a:p>
            <a:r>
              <a:rPr lang="en-US" dirty="0" smtClean="0"/>
              <a:t>Case Example</a:t>
            </a:r>
            <a:endParaRPr lang="en-US" dirty="0"/>
          </a:p>
        </p:txBody>
      </p:sp>
      <p:sp>
        <p:nvSpPr>
          <p:cNvPr id="3" name="Content Placeholder 2"/>
          <p:cNvSpPr>
            <a:spLocks noGrp="1"/>
          </p:cNvSpPr>
          <p:nvPr>
            <p:ph idx="1"/>
          </p:nvPr>
        </p:nvSpPr>
        <p:spPr>
          <a:xfrm>
            <a:off x="1091822" y="1446663"/>
            <a:ext cx="10781730" cy="4462818"/>
          </a:xfrm>
        </p:spPr>
        <p:style>
          <a:lnRef idx="2">
            <a:schemeClr val="accent1"/>
          </a:lnRef>
          <a:fillRef idx="1">
            <a:schemeClr val="lt1"/>
          </a:fillRef>
          <a:effectRef idx="0">
            <a:schemeClr val="accent1"/>
          </a:effectRef>
          <a:fontRef idx="minor">
            <a:schemeClr val="dk1"/>
          </a:fontRef>
        </p:style>
        <p:txBody>
          <a:bodyPr>
            <a:normAutofit/>
          </a:bodyPr>
          <a:lstStyle/>
          <a:p>
            <a:pPr marL="457200" indent="-457200">
              <a:buAutoNum type="arabicPeriod"/>
            </a:pPr>
            <a:r>
              <a:rPr lang="en-US" sz="2800" dirty="0"/>
              <a:t>Coke’s New CEO Battles a Changing Market</a:t>
            </a:r>
            <a:endParaRPr lang="en-US" sz="2800" dirty="0">
              <a:solidFill>
                <a:schemeClr val="tx1"/>
              </a:solidFill>
            </a:endParaRPr>
          </a:p>
        </p:txBody>
      </p:sp>
    </p:spTree>
    <p:extLst>
      <p:ext uri="{BB962C8B-B14F-4D97-AF65-F5344CB8AC3E}">
        <p14:creationId xmlns:p14="http://schemas.microsoft.com/office/powerpoint/2010/main" val="30297321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6962" y="811370"/>
            <a:ext cx="7543801" cy="850006"/>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en-CA" sz="3200" b="1" dirty="0"/>
              <a:t>Classroom Assessment Techniques (CATs): </a:t>
            </a:r>
            <a:br>
              <a:rPr lang="en-CA" sz="3200" b="1" dirty="0"/>
            </a:br>
            <a:r>
              <a:rPr lang="en-CA" sz="3200" b="1" dirty="0"/>
              <a:t>The Minute Paper</a:t>
            </a:r>
          </a:p>
        </p:txBody>
      </p:sp>
      <p:sp>
        <p:nvSpPr>
          <p:cNvPr id="3" name="Text Placeholder 2"/>
          <p:cNvSpPr>
            <a:spLocks noGrp="1"/>
          </p:cNvSpPr>
          <p:nvPr>
            <p:ph idx="1"/>
          </p:nvPr>
        </p:nvSpPr>
        <p:spPr>
          <a:xfrm>
            <a:off x="1484310" y="1661377"/>
            <a:ext cx="10018713" cy="4129824"/>
          </a:xfrm>
        </p:spPr>
        <p:style>
          <a:lnRef idx="2">
            <a:schemeClr val="accent1"/>
          </a:lnRef>
          <a:fillRef idx="1">
            <a:schemeClr val="lt1"/>
          </a:fillRef>
          <a:effectRef idx="0">
            <a:schemeClr val="accent1"/>
          </a:effectRef>
          <a:fontRef idx="minor">
            <a:schemeClr val="dk1"/>
          </a:fontRef>
        </p:style>
        <p:txBody>
          <a:bodyPr>
            <a:normAutofit/>
          </a:bodyPr>
          <a:lstStyle/>
          <a:p>
            <a:pPr>
              <a:buNone/>
            </a:pPr>
            <a:r>
              <a:rPr lang="en-CA" sz="4000" dirty="0"/>
              <a:t>1. </a:t>
            </a:r>
            <a:r>
              <a:rPr lang="en-CA" sz="3200" dirty="0"/>
              <a:t>What are the two [three, four, five] most significant [central, useful, meaningful, surprising, disturbing] things you have learned during this session?</a:t>
            </a:r>
          </a:p>
          <a:p>
            <a:pPr>
              <a:buNone/>
            </a:pPr>
            <a:endParaRPr lang="en-CA" sz="4000" dirty="0"/>
          </a:p>
          <a:p>
            <a:endParaRPr lang="en-CA" sz="4000" dirty="0"/>
          </a:p>
        </p:txBody>
      </p:sp>
    </p:spTree>
    <p:extLst>
      <p:ext uri="{BB962C8B-B14F-4D97-AF65-F5344CB8AC3E}">
        <p14:creationId xmlns:p14="http://schemas.microsoft.com/office/powerpoint/2010/main" val="1763161760"/>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885422"/>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en-CA" sz="3200" b="1" dirty="0"/>
              <a:t>Classroom Assessment Techniques (CATs) :</a:t>
            </a:r>
            <a:br>
              <a:rPr lang="en-CA" sz="3200" b="1" dirty="0"/>
            </a:br>
            <a:r>
              <a:rPr lang="en-CA" sz="3200" b="1" dirty="0"/>
              <a:t>The Muddiest points</a:t>
            </a:r>
            <a:endParaRPr lang="en-CA" sz="3200" dirty="0"/>
          </a:p>
        </p:txBody>
      </p:sp>
      <p:sp>
        <p:nvSpPr>
          <p:cNvPr id="3" name="Text Placeholder 2"/>
          <p:cNvSpPr>
            <a:spLocks noGrp="1"/>
          </p:cNvSpPr>
          <p:nvPr>
            <p:ph idx="1"/>
          </p:nvPr>
        </p:nvSpPr>
        <p:spPr>
          <a:xfrm>
            <a:off x="1030310" y="1571223"/>
            <a:ext cx="10972800" cy="4219977"/>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en-CA" sz="3200" dirty="0"/>
              <a:t>2. What has been the “muddiest” [most unclear or most confusing] point so far in this session? That is, what topic remains the least clear to you?</a:t>
            </a:r>
          </a:p>
        </p:txBody>
      </p:sp>
    </p:spTree>
    <p:extLst>
      <p:ext uri="{BB962C8B-B14F-4D97-AF65-F5344CB8AC3E}">
        <p14:creationId xmlns:p14="http://schemas.microsoft.com/office/powerpoint/2010/main" val="683538081"/>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1088967"/>
            <a:ext cx="8229600" cy="831273"/>
          </a:xfrm>
        </p:spPr>
        <p:style>
          <a:lnRef idx="2">
            <a:schemeClr val="accent1"/>
          </a:lnRef>
          <a:fillRef idx="1">
            <a:schemeClr val="lt1"/>
          </a:fillRef>
          <a:effectRef idx="0">
            <a:schemeClr val="accent1"/>
          </a:effectRef>
          <a:fontRef idx="minor">
            <a:schemeClr val="dk1"/>
          </a:fontRef>
        </p:style>
        <p:txBody>
          <a:bodyPr>
            <a:normAutofit/>
          </a:bodyPr>
          <a:lstStyle/>
          <a:p>
            <a:r>
              <a:rPr lang="en-CA" dirty="0" smtClean="0"/>
              <a:t>Acknowledgement and Thanks</a:t>
            </a:r>
            <a:endParaRPr lang="en-CA" dirty="0"/>
          </a:p>
        </p:txBody>
      </p:sp>
      <p:sp>
        <p:nvSpPr>
          <p:cNvPr id="2" name="Content Placeholder 1"/>
          <p:cNvSpPr>
            <a:spLocks noGrp="1"/>
          </p:cNvSpPr>
          <p:nvPr>
            <p:ph idx="1"/>
          </p:nvPr>
        </p:nvSpPr>
        <p:spPr>
          <a:xfrm>
            <a:off x="1981200" y="1920241"/>
            <a:ext cx="8229600" cy="2975956"/>
          </a:xfrm>
        </p:spPr>
        <p:style>
          <a:lnRef idx="2">
            <a:schemeClr val="accent1"/>
          </a:lnRef>
          <a:fillRef idx="1">
            <a:schemeClr val="lt1"/>
          </a:fillRef>
          <a:effectRef idx="0">
            <a:schemeClr val="accent1"/>
          </a:effectRef>
          <a:fontRef idx="minor">
            <a:schemeClr val="dk1"/>
          </a:fontRef>
        </p:style>
        <p:txBody>
          <a:bodyPr>
            <a:normAutofit fontScale="62500" lnSpcReduction="20000"/>
          </a:bodyPr>
          <a:lstStyle/>
          <a:p>
            <a:pPr marL="342900" indent="-342900">
              <a:spcBef>
                <a:spcPct val="30000"/>
              </a:spcBef>
              <a:buClr>
                <a:srgbClr val="3C6372"/>
              </a:buClr>
              <a:buSzPct val="65000"/>
              <a:buFont typeface="Wingdings" panose="05000000000000000000" pitchFamily="2" charset="2"/>
              <a:buChar char="Ø"/>
              <a:defRPr/>
            </a:pPr>
            <a:endParaRPr lang="en-US" sz="1800" dirty="0" smtClean="0">
              <a:solidFill>
                <a:schemeClr val="tx1">
                  <a:lumMod val="85000"/>
                  <a:lumOff val="15000"/>
                </a:schemeClr>
              </a:solidFill>
              <a:ea typeface="Times New Roman" panose="02020603050405020304" pitchFamily="18" charset="0"/>
              <a:cs typeface="Ali_K_Alwand"/>
            </a:endParaRPr>
          </a:p>
          <a:p>
            <a:pPr marL="342900" indent="-342900">
              <a:spcBef>
                <a:spcPct val="30000"/>
              </a:spcBef>
              <a:buClr>
                <a:srgbClr val="3C6372"/>
              </a:buClr>
              <a:buSzPct val="65000"/>
              <a:buFont typeface="Wingdings" panose="05000000000000000000" pitchFamily="2" charset="2"/>
              <a:buChar char="Ø"/>
              <a:defRPr/>
            </a:pPr>
            <a:endParaRPr lang="en-US" sz="1800" dirty="0">
              <a:solidFill>
                <a:schemeClr val="tx1">
                  <a:lumMod val="85000"/>
                  <a:lumOff val="15000"/>
                </a:schemeClr>
              </a:solidFill>
              <a:ea typeface="Times New Roman" panose="02020603050405020304" pitchFamily="18" charset="0"/>
              <a:cs typeface="Ali_K_Alwand"/>
            </a:endParaRPr>
          </a:p>
          <a:p>
            <a:pPr marL="342900" indent="-342900">
              <a:spcBef>
                <a:spcPct val="30000"/>
              </a:spcBef>
              <a:buClr>
                <a:srgbClr val="3C6372"/>
              </a:buClr>
              <a:buSzPct val="65000"/>
              <a:buFont typeface="Wingdings" panose="05000000000000000000" pitchFamily="2" charset="2"/>
              <a:buChar char="Ø"/>
              <a:defRPr/>
            </a:pPr>
            <a:endParaRPr lang="en-US" sz="1800" dirty="0" smtClean="0">
              <a:solidFill>
                <a:schemeClr val="tx1">
                  <a:lumMod val="85000"/>
                  <a:lumOff val="15000"/>
                </a:schemeClr>
              </a:solidFill>
              <a:ea typeface="Times New Roman" panose="02020603050405020304" pitchFamily="18" charset="0"/>
              <a:cs typeface="Ali_K_Alwand"/>
            </a:endParaRPr>
          </a:p>
          <a:p>
            <a:pPr>
              <a:spcBef>
                <a:spcPct val="30000"/>
              </a:spcBef>
              <a:buClr>
                <a:srgbClr val="3C6372"/>
              </a:buClr>
              <a:buSzPct val="65000"/>
              <a:buFont typeface="Wingdings" panose="05000000000000000000" pitchFamily="2" charset="2"/>
              <a:buChar char="§"/>
              <a:defRPr/>
            </a:pPr>
            <a:r>
              <a:rPr lang="en-US" sz="2300" dirty="0" err="1" smtClean="0">
                <a:solidFill>
                  <a:schemeClr val="tx1">
                    <a:lumMod val="85000"/>
                    <a:lumOff val="15000"/>
                  </a:schemeClr>
                </a:solidFill>
                <a:ea typeface="Times New Roman" panose="02020603050405020304" pitchFamily="18" charset="0"/>
                <a:cs typeface="Ali_K_Alwand"/>
              </a:rPr>
              <a:t>Certo</a:t>
            </a:r>
            <a:r>
              <a:rPr lang="en-US" sz="2300" dirty="0">
                <a:solidFill>
                  <a:schemeClr val="tx1">
                    <a:lumMod val="85000"/>
                    <a:lumOff val="15000"/>
                  </a:schemeClr>
                </a:solidFill>
                <a:ea typeface="Times New Roman" panose="02020603050405020304" pitchFamily="18" charset="0"/>
                <a:cs typeface="Ali_K_Alwand"/>
              </a:rPr>
              <a:t>, S. C. and </a:t>
            </a:r>
            <a:r>
              <a:rPr lang="en-US" sz="2300" dirty="0" err="1">
                <a:solidFill>
                  <a:schemeClr val="tx1">
                    <a:lumMod val="85000"/>
                    <a:lumOff val="15000"/>
                  </a:schemeClr>
                </a:solidFill>
                <a:ea typeface="Times New Roman" panose="02020603050405020304" pitchFamily="18" charset="0"/>
                <a:cs typeface="Ali_K_Alwand"/>
              </a:rPr>
              <a:t>Certo</a:t>
            </a:r>
            <a:r>
              <a:rPr lang="en-US" sz="2300" dirty="0">
                <a:solidFill>
                  <a:schemeClr val="tx1">
                    <a:lumMod val="85000"/>
                    <a:lumOff val="15000"/>
                  </a:schemeClr>
                </a:solidFill>
                <a:ea typeface="Times New Roman" panose="02020603050405020304" pitchFamily="18" charset="0"/>
                <a:cs typeface="Ali_K_Alwand"/>
              </a:rPr>
              <a:t>, S. T. (2019). Modern Management, 15th Ed. Prentice Hall, New Jersey (Main </a:t>
            </a:r>
            <a:r>
              <a:rPr lang="en-US" sz="2300" dirty="0" smtClean="0">
                <a:solidFill>
                  <a:schemeClr val="tx1">
                    <a:lumMod val="85000"/>
                    <a:lumOff val="15000"/>
                  </a:schemeClr>
                </a:solidFill>
                <a:ea typeface="Times New Roman" panose="02020603050405020304" pitchFamily="18" charset="0"/>
                <a:cs typeface="Ali_K_Alwand"/>
              </a:rPr>
              <a:t>reference)</a:t>
            </a:r>
            <a:endParaRPr lang="en-US" sz="2300" dirty="0" smtClean="0">
              <a:solidFill>
                <a:schemeClr val="tx1">
                  <a:lumMod val="85000"/>
                  <a:lumOff val="15000"/>
                </a:schemeClr>
              </a:solidFill>
              <a:ea typeface="SimSun" panose="02010600030101010101" pitchFamily="2" charset="-122"/>
              <a:cs typeface="Ali_K_Alwand"/>
            </a:endParaRPr>
          </a:p>
          <a:p>
            <a:pPr>
              <a:spcBef>
                <a:spcPct val="30000"/>
              </a:spcBef>
              <a:buClr>
                <a:srgbClr val="3C6372"/>
              </a:buClr>
              <a:buSzPct val="65000"/>
              <a:buFont typeface="Wingdings" panose="05000000000000000000" pitchFamily="2" charset="2"/>
              <a:buChar char="§"/>
              <a:defRPr/>
            </a:pPr>
            <a:r>
              <a:rPr lang="en-US" sz="2300" dirty="0" smtClean="0">
                <a:solidFill>
                  <a:schemeClr val="tx1">
                    <a:lumMod val="85000"/>
                    <a:lumOff val="15000"/>
                  </a:schemeClr>
                </a:solidFill>
                <a:ea typeface="Times New Roman" panose="02020603050405020304" pitchFamily="18" charset="0"/>
                <a:cs typeface="Ali_K_Alwand"/>
              </a:rPr>
              <a:t>Stephen </a:t>
            </a:r>
            <a:r>
              <a:rPr lang="en-US" sz="2300" dirty="0">
                <a:solidFill>
                  <a:schemeClr val="tx1">
                    <a:lumMod val="85000"/>
                    <a:lumOff val="15000"/>
                  </a:schemeClr>
                </a:solidFill>
                <a:ea typeface="Times New Roman" panose="02020603050405020304" pitchFamily="18" charset="0"/>
                <a:cs typeface="Ali_K_Alwand"/>
              </a:rPr>
              <a:t>P. Robbins, David, A. </a:t>
            </a:r>
            <a:r>
              <a:rPr lang="en-US" sz="2300" dirty="0" err="1">
                <a:solidFill>
                  <a:schemeClr val="tx1">
                    <a:lumMod val="85000"/>
                    <a:lumOff val="15000"/>
                  </a:schemeClr>
                </a:solidFill>
                <a:ea typeface="Times New Roman" panose="02020603050405020304" pitchFamily="18" charset="0"/>
                <a:cs typeface="Ali_K_Alwand"/>
              </a:rPr>
              <a:t>DeCenzo</a:t>
            </a:r>
            <a:r>
              <a:rPr lang="en-US" sz="2300" dirty="0">
                <a:solidFill>
                  <a:schemeClr val="tx1">
                    <a:lumMod val="85000"/>
                    <a:lumOff val="15000"/>
                  </a:schemeClr>
                </a:solidFill>
                <a:ea typeface="Times New Roman" panose="02020603050405020304" pitchFamily="18" charset="0"/>
                <a:cs typeface="Ali_K_Alwand"/>
              </a:rPr>
              <a:t> 2009. Fundamentals of Management, Prentice </a:t>
            </a:r>
            <a:r>
              <a:rPr lang="en-US" sz="2300" dirty="0" smtClean="0">
                <a:solidFill>
                  <a:schemeClr val="tx1">
                    <a:lumMod val="85000"/>
                    <a:lumOff val="15000"/>
                  </a:schemeClr>
                </a:solidFill>
                <a:ea typeface="Times New Roman" panose="02020603050405020304" pitchFamily="18" charset="0"/>
                <a:cs typeface="Ali_K_Alwand"/>
              </a:rPr>
              <a:t>Hall</a:t>
            </a:r>
          </a:p>
          <a:p>
            <a:pPr>
              <a:spcBef>
                <a:spcPct val="30000"/>
              </a:spcBef>
              <a:buClr>
                <a:srgbClr val="3C6372"/>
              </a:buClr>
              <a:buSzPct val="65000"/>
              <a:buFont typeface="Wingdings" panose="05000000000000000000" pitchFamily="2" charset="2"/>
              <a:buChar char="§"/>
              <a:defRPr/>
            </a:pPr>
            <a:r>
              <a:rPr lang="en-US" sz="2300" dirty="0" smtClean="0">
                <a:solidFill>
                  <a:schemeClr val="tx1">
                    <a:lumMod val="85000"/>
                    <a:lumOff val="15000"/>
                  </a:schemeClr>
                </a:solidFill>
                <a:ea typeface="Times New Roman" panose="02020603050405020304" pitchFamily="18" charset="0"/>
                <a:cs typeface="Ali_K_Alwand" pitchFamily="2" charset="-78"/>
              </a:rPr>
              <a:t>Stephen </a:t>
            </a:r>
            <a:r>
              <a:rPr lang="en-US" sz="2300" dirty="0">
                <a:solidFill>
                  <a:schemeClr val="tx1">
                    <a:lumMod val="85000"/>
                    <a:lumOff val="15000"/>
                  </a:schemeClr>
                </a:solidFill>
                <a:ea typeface="Times New Roman" panose="02020603050405020304" pitchFamily="18" charset="0"/>
                <a:cs typeface="Ali_K_Alwand" pitchFamily="2" charset="-78"/>
              </a:rPr>
              <a:t>P. Robbins, Mary Coulter, 2013, Management, 12</a:t>
            </a:r>
            <a:r>
              <a:rPr lang="en-US" sz="2300" baseline="30000" dirty="0">
                <a:solidFill>
                  <a:schemeClr val="tx1">
                    <a:lumMod val="85000"/>
                    <a:lumOff val="15000"/>
                  </a:schemeClr>
                </a:solidFill>
                <a:ea typeface="Times New Roman" panose="02020603050405020304" pitchFamily="18" charset="0"/>
                <a:cs typeface="Ali_K_Alwand" pitchFamily="2" charset="-78"/>
              </a:rPr>
              <a:t>th</a:t>
            </a:r>
            <a:r>
              <a:rPr lang="en-US" sz="2300" dirty="0">
                <a:solidFill>
                  <a:schemeClr val="tx1">
                    <a:lumMod val="85000"/>
                    <a:lumOff val="15000"/>
                  </a:schemeClr>
                </a:solidFill>
                <a:ea typeface="Times New Roman" panose="02020603050405020304" pitchFamily="18" charset="0"/>
                <a:cs typeface="Ali_K_Alwand" pitchFamily="2" charset="-78"/>
              </a:rPr>
              <a:t> Ed. Prentice </a:t>
            </a:r>
            <a:r>
              <a:rPr lang="en-US" sz="2300" dirty="0" smtClean="0">
                <a:solidFill>
                  <a:schemeClr val="tx1">
                    <a:lumMod val="85000"/>
                    <a:lumOff val="15000"/>
                  </a:schemeClr>
                </a:solidFill>
                <a:ea typeface="Times New Roman" panose="02020603050405020304" pitchFamily="18" charset="0"/>
                <a:cs typeface="Ali_K_Alwand" pitchFamily="2" charset="-78"/>
              </a:rPr>
              <a:t>Hall</a:t>
            </a:r>
          </a:p>
          <a:p>
            <a:pPr>
              <a:spcBef>
                <a:spcPct val="30000"/>
              </a:spcBef>
              <a:buClr>
                <a:srgbClr val="3C6372"/>
              </a:buClr>
              <a:buSzPct val="65000"/>
              <a:buFont typeface="Wingdings" panose="05000000000000000000" pitchFamily="2" charset="2"/>
              <a:buChar char="§"/>
              <a:defRPr/>
            </a:pPr>
            <a:r>
              <a:rPr lang="en-US" altLang="en-US" sz="2300" dirty="0" smtClean="0">
                <a:solidFill>
                  <a:schemeClr val="tx1">
                    <a:lumMod val="85000"/>
                    <a:lumOff val="15000"/>
                  </a:schemeClr>
                </a:solidFill>
                <a:ea typeface="Calibri" panose="020F0502020204030204" pitchFamily="34" charset="0"/>
                <a:cs typeface="Ali_K_Alwand" pitchFamily="2" charset="-78"/>
              </a:rPr>
              <a:t>Daft</a:t>
            </a:r>
            <a:r>
              <a:rPr lang="en-US" altLang="en-US" sz="2300" dirty="0">
                <a:solidFill>
                  <a:schemeClr val="tx1">
                    <a:lumMod val="85000"/>
                    <a:lumOff val="15000"/>
                  </a:schemeClr>
                </a:solidFill>
                <a:ea typeface="Calibri" panose="020F0502020204030204" pitchFamily="34" charset="0"/>
                <a:cs typeface="Ali_K_Alwand" pitchFamily="2" charset="-78"/>
              </a:rPr>
              <a:t>, R. L., 2009. Management. 8th ed. Mason: Thomson </a:t>
            </a:r>
            <a:r>
              <a:rPr lang="en-US" altLang="en-US" sz="2300" dirty="0" smtClean="0">
                <a:solidFill>
                  <a:schemeClr val="tx1">
                    <a:lumMod val="85000"/>
                    <a:lumOff val="15000"/>
                  </a:schemeClr>
                </a:solidFill>
                <a:ea typeface="Calibri" panose="020F0502020204030204" pitchFamily="34" charset="0"/>
                <a:cs typeface="Ali_K_Alwand" pitchFamily="2" charset="-78"/>
              </a:rPr>
              <a:t>South-Western</a:t>
            </a:r>
          </a:p>
          <a:p>
            <a:pPr>
              <a:spcBef>
                <a:spcPct val="30000"/>
              </a:spcBef>
              <a:buClr>
                <a:srgbClr val="3C6372"/>
              </a:buClr>
              <a:buSzPct val="65000"/>
              <a:buFont typeface="Wingdings" panose="05000000000000000000" pitchFamily="2" charset="2"/>
              <a:buChar char="§"/>
              <a:defRPr/>
            </a:pPr>
            <a:r>
              <a:rPr lang="en-US" sz="2300" dirty="0" err="1" smtClean="0">
                <a:cs typeface="Ali_K_Alwand"/>
              </a:rPr>
              <a:t>Schermerhorn</a:t>
            </a:r>
            <a:r>
              <a:rPr lang="en-US" sz="2300" dirty="0">
                <a:cs typeface="Ali_K_Alwand"/>
              </a:rPr>
              <a:t>, J. R. (2014). Exploring Management. New Jersey: Wiley &amp; sons </a:t>
            </a:r>
            <a:r>
              <a:rPr lang="en-US" sz="2300" dirty="0" smtClean="0">
                <a:cs typeface="Ali_K_Alwand"/>
              </a:rPr>
              <a:t>Inc.</a:t>
            </a:r>
          </a:p>
          <a:p>
            <a:pPr>
              <a:spcBef>
                <a:spcPct val="30000"/>
              </a:spcBef>
              <a:buClr>
                <a:srgbClr val="3C6372"/>
              </a:buClr>
              <a:buSzPct val="65000"/>
              <a:buFont typeface="Wingdings" panose="05000000000000000000" pitchFamily="2" charset="2"/>
              <a:buChar char="§"/>
              <a:defRPr/>
            </a:pPr>
            <a:r>
              <a:rPr lang="en-US" sz="2300" dirty="0" smtClean="0">
                <a:cs typeface="Ali_K_Alwand" pitchFamily="2" charset="-78"/>
              </a:rPr>
              <a:t>Bateman</a:t>
            </a:r>
            <a:r>
              <a:rPr lang="en-US" sz="2300" dirty="0">
                <a:cs typeface="Ali_K_Alwand" pitchFamily="2" charset="-78"/>
              </a:rPr>
              <a:t>, S. T., &amp; Snell, S. A. (2013). Management. New York: McGraw-Hill.</a:t>
            </a:r>
          </a:p>
          <a:p>
            <a:pPr marL="0" indent="0">
              <a:buNone/>
              <a:defRPr/>
            </a:pPr>
            <a:endParaRPr lang="en-US" sz="1800" dirty="0">
              <a:latin typeface="Arial" charset="0"/>
            </a:endParaRPr>
          </a:p>
          <a:p>
            <a:pPr marL="342900" indent="-342900">
              <a:spcBef>
                <a:spcPct val="30000"/>
              </a:spcBef>
              <a:buClr>
                <a:srgbClr val="3C6372"/>
              </a:buClr>
              <a:buSzPct val="65000"/>
              <a:buFont typeface="Wingdings" panose="05000000000000000000" pitchFamily="2" charset="2"/>
              <a:buChar char="Ø"/>
              <a:defRPr/>
            </a:pPr>
            <a:endParaRPr lang="en-US" sz="3600" dirty="0">
              <a:solidFill>
                <a:schemeClr val="tx1">
                  <a:lumMod val="85000"/>
                  <a:lumOff val="15000"/>
                </a:schemeClr>
              </a:solidFill>
              <a:ea typeface="Times New Roman" panose="02020603050405020304" pitchFamily="18" charset="0"/>
            </a:endParaRPr>
          </a:p>
          <a:p>
            <a:pPr marL="0" indent="0">
              <a:buNone/>
            </a:pPr>
            <a:endParaRPr lang="en-CA" sz="3600" dirty="0"/>
          </a:p>
        </p:txBody>
      </p:sp>
    </p:spTree>
    <p:extLst>
      <p:ext uri="{BB962C8B-B14F-4D97-AF65-F5344CB8AC3E}">
        <p14:creationId xmlns:p14="http://schemas.microsoft.com/office/powerpoint/2010/main" val="2538447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Title 1"/>
          <p:cNvSpPr txBox="1">
            <a:spLocks noGrp="1"/>
          </p:cNvSpPr>
          <p:nvPr>
            <p:ph type="title"/>
          </p:nvPr>
        </p:nvSpPr>
        <p:spPr>
          <a:xfrm>
            <a:off x="1981199" y="228600"/>
            <a:ext cx="8568519" cy="685800"/>
          </a:xfrm>
          <a:prstGeom prst="rect">
            <a:avLst/>
          </a:prstGeom>
        </p:spPr>
        <p:style>
          <a:lnRef idx="2">
            <a:schemeClr val="accent1"/>
          </a:lnRef>
          <a:fillRef idx="1">
            <a:schemeClr val="lt1"/>
          </a:fillRef>
          <a:effectRef idx="0">
            <a:schemeClr val="accent1"/>
          </a:effectRef>
          <a:fontRef idx="minor">
            <a:schemeClr val="dk1"/>
          </a:fontRef>
        </p:style>
        <p:txBody>
          <a:bodyPr>
            <a:normAutofit fontScale="90000"/>
          </a:bodyPr>
          <a:lstStyle>
            <a:lvl1pPr>
              <a:defRPr spc="-100"/>
            </a:lvl1pPr>
          </a:lstStyle>
          <a:p>
            <a:r>
              <a:rPr lang="en-US" dirty="0" smtClean="0"/>
              <a:t>Introduction</a:t>
            </a:r>
            <a:endParaRPr dirty="0"/>
          </a:p>
        </p:txBody>
      </p:sp>
      <p:sp>
        <p:nvSpPr>
          <p:cNvPr id="138" name="Content Placeholder 2"/>
          <p:cNvSpPr txBox="1">
            <a:spLocks noGrp="1"/>
          </p:cNvSpPr>
          <p:nvPr>
            <p:ph idx="1"/>
          </p:nvPr>
        </p:nvSpPr>
        <p:spPr>
          <a:xfrm>
            <a:off x="1255594" y="914400"/>
            <a:ext cx="10781731" cy="5581934"/>
          </a:xfrm>
          <a:prstGeom prst="rect">
            <a:avLst/>
          </a:prstGeom>
        </p:spPr>
        <p:style>
          <a:lnRef idx="2">
            <a:schemeClr val="accent1"/>
          </a:lnRef>
          <a:fillRef idx="1">
            <a:schemeClr val="lt1"/>
          </a:fillRef>
          <a:effectRef idx="0">
            <a:schemeClr val="accent1"/>
          </a:effectRef>
          <a:fontRef idx="minor">
            <a:schemeClr val="dk1"/>
          </a:fontRef>
        </p:style>
        <p:txBody>
          <a:bodyPr>
            <a:noAutofit/>
          </a:bodyPr>
          <a:lstStyle/>
          <a:p>
            <a:pPr>
              <a:lnSpc>
                <a:spcPct val="150000"/>
              </a:lnSpc>
              <a:buFont typeface="Wingdings" panose="05000000000000000000" pitchFamily="2" charset="2"/>
              <a:buChar char="q"/>
            </a:pPr>
            <a:r>
              <a:rPr lang="en-US" sz="2800" b="1" dirty="0" smtClean="0"/>
              <a:t>Defining Management </a:t>
            </a:r>
          </a:p>
          <a:p>
            <a:pPr>
              <a:lnSpc>
                <a:spcPct val="150000"/>
              </a:lnSpc>
              <a:buFont typeface="Wingdings" panose="05000000000000000000" pitchFamily="2" charset="2"/>
              <a:buChar char="§"/>
            </a:pPr>
            <a:r>
              <a:rPr lang="en-US" sz="2800" b="1" dirty="0" smtClean="0"/>
              <a:t>Management </a:t>
            </a:r>
            <a:r>
              <a:rPr lang="en-US" sz="2800" dirty="0"/>
              <a:t>is the </a:t>
            </a:r>
            <a:r>
              <a:rPr lang="en-US" sz="2800" dirty="0">
                <a:solidFill>
                  <a:srgbClr val="FF0000"/>
                </a:solidFill>
              </a:rPr>
              <a:t>process of reaching organizational goals</a:t>
            </a:r>
            <a:r>
              <a:rPr lang="en-US" sz="2800" dirty="0"/>
              <a:t> by working </a:t>
            </a:r>
            <a:r>
              <a:rPr lang="en-US" sz="2800" dirty="0" smtClean="0"/>
              <a:t>with and  </a:t>
            </a:r>
            <a:r>
              <a:rPr lang="en-US" sz="2800" dirty="0"/>
              <a:t>through </a:t>
            </a:r>
            <a:r>
              <a:rPr lang="en-US" sz="2800" u="sng" dirty="0"/>
              <a:t>people and other organizational </a:t>
            </a:r>
            <a:r>
              <a:rPr lang="en-US" sz="2800" u="sng" dirty="0" smtClean="0"/>
              <a:t>resources</a:t>
            </a:r>
            <a:r>
              <a:rPr lang="en-US" sz="2800" dirty="0" smtClean="0"/>
              <a:t>.</a:t>
            </a:r>
          </a:p>
        </p:txBody>
      </p:sp>
    </p:spTree>
    <p:extLst>
      <p:ext uri="{BB962C8B-B14F-4D97-AF65-F5344CB8AC3E}">
        <p14:creationId xmlns:p14="http://schemas.microsoft.com/office/powerpoint/2010/main" val="347052432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Title 1"/>
          <p:cNvSpPr txBox="1">
            <a:spLocks noGrp="1"/>
          </p:cNvSpPr>
          <p:nvPr>
            <p:ph type="title"/>
          </p:nvPr>
        </p:nvSpPr>
        <p:spPr>
          <a:xfrm>
            <a:off x="1981199" y="228600"/>
            <a:ext cx="8568519" cy="685800"/>
          </a:xfrm>
          <a:prstGeom prst="rect">
            <a:avLst/>
          </a:prstGeom>
        </p:spPr>
        <p:style>
          <a:lnRef idx="2">
            <a:schemeClr val="accent1"/>
          </a:lnRef>
          <a:fillRef idx="1">
            <a:schemeClr val="lt1"/>
          </a:fillRef>
          <a:effectRef idx="0">
            <a:schemeClr val="accent1"/>
          </a:effectRef>
          <a:fontRef idx="minor">
            <a:schemeClr val="dk1"/>
          </a:fontRef>
        </p:style>
        <p:txBody>
          <a:bodyPr>
            <a:normAutofit fontScale="90000"/>
          </a:bodyPr>
          <a:lstStyle>
            <a:lvl1pPr>
              <a:defRPr spc="-100"/>
            </a:lvl1pPr>
          </a:lstStyle>
          <a:p>
            <a:r>
              <a:rPr lang="en-US" dirty="0" smtClean="0"/>
              <a:t>Introduction</a:t>
            </a:r>
            <a:endParaRPr dirty="0"/>
          </a:p>
        </p:txBody>
      </p:sp>
      <p:sp>
        <p:nvSpPr>
          <p:cNvPr id="138" name="Content Placeholder 2"/>
          <p:cNvSpPr txBox="1">
            <a:spLocks noGrp="1"/>
          </p:cNvSpPr>
          <p:nvPr>
            <p:ph idx="1"/>
          </p:nvPr>
        </p:nvSpPr>
        <p:spPr>
          <a:xfrm>
            <a:off x="1255594" y="914400"/>
            <a:ext cx="10781731" cy="5581934"/>
          </a:xfrm>
          <a:prstGeom prst="rect">
            <a:avLst/>
          </a:prstGeom>
        </p:spPr>
        <p:style>
          <a:lnRef idx="2">
            <a:schemeClr val="accent1"/>
          </a:lnRef>
          <a:fillRef idx="1">
            <a:schemeClr val="lt1"/>
          </a:fillRef>
          <a:effectRef idx="0">
            <a:schemeClr val="accent1"/>
          </a:effectRef>
          <a:fontRef idx="minor">
            <a:schemeClr val="dk1"/>
          </a:fontRef>
        </p:style>
        <p:txBody>
          <a:bodyPr>
            <a:noAutofit/>
          </a:bodyPr>
          <a:lstStyle/>
          <a:p>
            <a:pPr>
              <a:lnSpc>
                <a:spcPct val="150000"/>
              </a:lnSpc>
              <a:buFont typeface="Wingdings" panose="05000000000000000000" pitchFamily="2" charset="2"/>
              <a:buChar char="q"/>
            </a:pPr>
            <a:r>
              <a:rPr lang="en-US" sz="2800" b="1" dirty="0" smtClean="0"/>
              <a:t>Defining Management </a:t>
            </a:r>
          </a:p>
          <a:p>
            <a:pPr>
              <a:lnSpc>
                <a:spcPct val="150000"/>
              </a:lnSpc>
              <a:buFont typeface="Wingdings" panose="05000000000000000000" pitchFamily="2" charset="2"/>
              <a:buChar char="§"/>
            </a:pPr>
            <a:r>
              <a:rPr lang="en-US" sz="2800" dirty="0" smtClean="0"/>
              <a:t>Management </a:t>
            </a:r>
            <a:r>
              <a:rPr lang="en-US" sz="2800" dirty="0"/>
              <a:t>encompasses the following </a:t>
            </a:r>
            <a:r>
              <a:rPr lang="en-US" sz="3200" dirty="0">
                <a:solidFill>
                  <a:srgbClr val="FF0000"/>
                </a:solidFill>
              </a:rPr>
              <a:t>three</a:t>
            </a:r>
            <a:r>
              <a:rPr lang="en-US" sz="2800" dirty="0"/>
              <a:t> main characteristics</a:t>
            </a:r>
            <a:r>
              <a:rPr lang="en-US" sz="2800" dirty="0" smtClean="0"/>
              <a:t>:</a:t>
            </a:r>
          </a:p>
          <a:p>
            <a:pPr marL="514350" indent="-514350">
              <a:lnSpc>
                <a:spcPct val="150000"/>
              </a:lnSpc>
              <a:buFont typeface="+mj-lt"/>
              <a:buAutoNum type="arabicPeriod"/>
            </a:pPr>
            <a:r>
              <a:rPr lang="en-US" sz="2800" dirty="0" smtClean="0"/>
              <a:t>It </a:t>
            </a:r>
            <a:r>
              <a:rPr lang="en-US" sz="2800" dirty="0"/>
              <a:t>is a </a:t>
            </a:r>
            <a:r>
              <a:rPr lang="en-US" sz="2800" u="sng" dirty="0">
                <a:solidFill>
                  <a:schemeClr val="tx1"/>
                </a:solidFill>
              </a:rPr>
              <a:t>process or </a:t>
            </a:r>
            <a:r>
              <a:rPr lang="en-US" sz="2800" u="sng" dirty="0"/>
              <a:t>series </a:t>
            </a:r>
            <a:r>
              <a:rPr lang="en-US" sz="2800" dirty="0"/>
              <a:t>of continuing and related activities. </a:t>
            </a:r>
          </a:p>
          <a:p>
            <a:pPr marL="514350" indent="-514350">
              <a:lnSpc>
                <a:spcPct val="150000"/>
              </a:lnSpc>
              <a:buFont typeface="+mj-lt"/>
              <a:buAutoNum type="arabicPeriod"/>
            </a:pPr>
            <a:r>
              <a:rPr lang="en-US" sz="2800" dirty="0" smtClean="0"/>
              <a:t> </a:t>
            </a:r>
            <a:r>
              <a:rPr lang="en-US" sz="2800" dirty="0"/>
              <a:t>It involves and concentrates on </a:t>
            </a:r>
            <a:r>
              <a:rPr lang="en-US" sz="2800" u="sng" dirty="0"/>
              <a:t>reaching organizational goals</a:t>
            </a:r>
            <a:r>
              <a:rPr lang="en-US" sz="2800" u="sng" dirty="0" smtClean="0"/>
              <a:t>.</a:t>
            </a:r>
          </a:p>
          <a:p>
            <a:pPr marL="514350" indent="-514350">
              <a:lnSpc>
                <a:spcPct val="150000"/>
              </a:lnSpc>
              <a:buFont typeface="+mj-lt"/>
              <a:buAutoNum type="arabicPeriod"/>
            </a:pPr>
            <a:r>
              <a:rPr lang="en-US" sz="2800" dirty="0" smtClean="0"/>
              <a:t> </a:t>
            </a:r>
            <a:r>
              <a:rPr lang="en-US" sz="2800" dirty="0"/>
              <a:t>It reaches these goals by working with and through </a:t>
            </a:r>
            <a:r>
              <a:rPr lang="en-US" sz="2800" u="sng" dirty="0"/>
              <a:t>people and other organizational resources</a:t>
            </a:r>
            <a:endParaRPr lang="en-US" sz="2800" b="1" u="sng" dirty="0" smtClean="0"/>
          </a:p>
        </p:txBody>
      </p:sp>
    </p:spTree>
    <p:extLst>
      <p:ext uri="{BB962C8B-B14F-4D97-AF65-F5344CB8AC3E}">
        <p14:creationId xmlns:p14="http://schemas.microsoft.com/office/powerpoint/2010/main" val="30668463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310" y="2335876"/>
            <a:ext cx="10018713" cy="1978429"/>
          </a:xfrm>
        </p:spPr>
        <p:style>
          <a:lnRef idx="2">
            <a:schemeClr val="accent1"/>
          </a:lnRef>
          <a:fillRef idx="1">
            <a:schemeClr val="lt1"/>
          </a:fillRef>
          <a:effectRef idx="0">
            <a:schemeClr val="accent1"/>
          </a:effectRef>
          <a:fontRef idx="minor">
            <a:schemeClr val="dk1"/>
          </a:fontRef>
        </p:style>
        <p:txBody>
          <a:bodyPr/>
          <a:lstStyle/>
          <a:p>
            <a:pPr marL="0" indent="0">
              <a:buNone/>
            </a:pPr>
            <a:r>
              <a:rPr lang="en-US" sz="3200" dirty="0" smtClean="0">
                <a:ln w="3175" cmpd="sng">
                  <a:noFill/>
                </a:ln>
                <a:solidFill>
                  <a:prstClr val="black"/>
                </a:solidFill>
              </a:rPr>
              <a:t>        Management Process: Management Functions</a:t>
            </a:r>
            <a:endParaRPr lang="en-US" dirty="0"/>
          </a:p>
        </p:txBody>
      </p:sp>
    </p:spTree>
    <p:extLst>
      <p:ext uri="{BB962C8B-B14F-4D97-AF65-F5344CB8AC3E}">
        <p14:creationId xmlns:p14="http://schemas.microsoft.com/office/powerpoint/2010/main" val="1530649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DB55D-DD44-4AB5-B8E1-6CFCF0A61294}"/>
              </a:ext>
            </a:extLst>
          </p:cNvPr>
          <p:cNvSpPr>
            <a:spLocks noGrp="1"/>
          </p:cNvSpPr>
          <p:nvPr>
            <p:ph type="title"/>
          </p:nvPr>
        </p:nvSpPr>
        <p:spPr>
          <a:xfrm>
            <a:off x="1263535" y="685801"/>
            <a:ext cx="10174778" cy="1009996"/>
          </a:xfrm>
        </p:spPr>
        <p:style>
          <a:lnRef idx="2">
            <a:schemeClr val="accent1"/>
          </a:lnRef>
          <a:fillRef idx="1">
            <a:schemeClr val="lt1"/>
          </a:fillRef>
          <a:effectRef idx="0">
            <a:schemeClr val="accent1"/>
          </a:effectRef>
          <a:fontRef idx="minor">
            <a:schemeClr val="dk1"/>
          </a:fontRef>
        </p:style>
        <p:txBody>
          <a:bodyPr>
            <a:normAutofit/>
          </a:bodyPr>
          <a:lstStyle/>
          <a:p>
            <a:pPr>
              <a:defRPr/>
            </a:pPr>
            <a:r>
              <a:rPr lang="en-US" sz="3200" dirty="0" smtClean="0"/>
              <a:t>Management Process: Management  Functions</a:t>
            </a:r>
            <a:endParaRPr lang="en-US" sz="3200" dirty="0"/>
          </a:p>
        </p:txBody>
      </p:sp>
      <p:sp>
        <p:nvSpPr>
          <p:cNvPr id="14339" name="Content Placeholder 2">
            <a:extLst>
              <a:ext uri="{FF2B5EF4-FFF2-40B4-BE49-F238E27FC236}">
                <a16:creationId xmlns:a16="http://schemas.microsoft.com/office/drawing/2014/main" id="{23831D49-A235-4E32-9DE9-A1266099B59A}"/>
              </a:ext>
            </a:extLst>
          </p:cNvPr>
          <p:cNvSpPr>
            <a:spLocks noGrp="1"/>
          </p:cNvSpPr>
          <p:nvPr>
            <p:ph idx="4294967295"/>
          </p:nvPr>
        </p:nvSpPr>
        <p:spPr>
          <a:xfrm>
            <a:off x="1263534" y="1695798"/>
            <a:ext cx="5868785" cy="4671752"/>
          </a:xfrm>
        </p:spPr>
        <p:style>
          <a:lnRef idx="2">
            <a:schemeClr val="accent1"/>
          </a:lnRef>
          <a:fillRef idx="1">
            <a:schemeClr val="lt1"/>
          </a:fillRef>
          <a:effectRef idx="0">
            <a:schemeClr val="accent1"/>
          </a:effectRef>
          <a:fontRef idx="minor">
            <a:schemeClr val="dk1"/>
          </a:fontRef>
        </p:style>
        <p:txBody>
          <a:bodyPr>
            <a:normAutofit/>
          </a:bodyPr>
          <a:lstStyle/>
          <a:p>
            <a:pPr>
              <a:buFont typeface="Wingdings" panose="05000000000000000000" pitchFamily="2" charset="2"/>
              <a:buChar char="q"/>
            </a:pPr>
            <a:r>
              <a:rPr lang="en-US" sz="2800" dirty="0" smtClean="0"/>
              <a:t>The </a:t>
            </a:r>
            <a:r>
              <a:rPr lang="en-US" sz="2800" dirty="0">
                <a:solidFill>
                  <a:srgbClr val="FF0000"/>
                </a:solidFill>
              </a:rPr>
              <a:t>four </a:t>
            </a:r>
            <a:r>
              <a:rPr lang="en-US" sz="2800" dirty="0"/>
              <a:t>basic management </a:t>
            </a:r>
            <a:r>
              <a:rPr lang="en-US" sz="2800" u="sng" dirty="0"/>
              <a:t>functions—activities </a:t>
            </a:r>
            <a:r>
              <a:rPr lang="en-US" sz="2800" dirty="0"/>
              <a:t>that make up the management process</a:t>
            </a:r>
            <a:r>
              <a:rPr lang="en-US" sz="2800" dirty="0" smtClean="0"/>
              <a:t>—.</a:t>
            </a:r>
            <a:r>
              <a:rPr lang="en-US" altLang="en-US" sz="2800" dirty="0" smtClean="0"/>
              <a:t> </a:t>
            </a:r>
            <a:endParaRPr lang="en-US" altLang="en-US" sz="2800" dirty="0"/>
          </a:p>
          <a:p>
            <a:pPr>
              <a:buFont typeface="Wingdings" panose="05000000000000000000" pitchFamily="2" charset="2"/>
              <a:buChar char="§"/>
            </a:pPr>
            <a:r>
              <a:rPr lang="en-US" altLang="en-US" sz="2800" dirty="0" smtClean="0"/>
              <a:t>Planning</a:t>
            </a:r>
          </a:p>
          <a:p>
            <a:pPr>
              <a:buFont typeface="Wingdings" panose="05000000000000000000" pitchFamily="2" charset="2"/>
              <a:buChar char="§"/>
            </a:pPr>
            <a:r>
              <a:rPr lang="en-US" altLang="en-US" sz="2800" dirty="0" smtClean="0"/>
              <a:t>Organizing</a:t>
            </a:r>
            <a:endParaRPr lang="en-US" altLang="en-US" sz="2800" dirty="0"/>
          </a:p>
          <a:p>
            <a:pPr>
              <a:buFont typeface="Wingdings" panose="05000000000000000000" pitchFamily="2" charset="2"/>
              <a:buChar char="§"/>
            </a:pPr>
            <a:r>
              <a:rPr lang="en-US" altLang="en-US" sz="2800" dirty="0" smtClean="0"/>
              <a:t>Directing (Influencing</a:t>
            </a:r>
            <a:r>
              <a:rPr lang="en-US" altLang="en-US" sz="2800" dirty="0"/>
              <a:t>, motivating, </a:t>
            </a:r>
            <a:r>
              <a:rPr lang="en-US" altLang="en-US" sz="2800" dirty="0" smtClean="0"/>
              <a:t>leading</a:t>
            </a:r>
            <a:r>
              <a:rPr lang="en-US" altLang="en-US" sz="2800" dirty="0"/>
              <a:t>)</a:t>
            </a:r>
            <a:endParaRPr lang="en-US" altLang="en-US" sz="2800" dirty="0" smtClean="0"/>
          </a:p>
          <a:p>
            <a:pPr>
              <a:buFont typeface="Wingdings" panose="05000000000000000000" pitchFamily="2" charset="2"/>
              <a:buChar char="§"/>
            </a:pPr>
            <a:r>
              <a:rPr lang="en-US" altLang="en-US" sz="2800" dirty="0" smtClean="0"/>
              <a:t>Controlling</a:t>
            </a:r>
            <a:endParaRPr lang="en-US" altLang="en-US" sz="2800" dirty="0"/>
          </a:p>
        </p:txBody>
      </p:sp>
      <p:pic>
        <p:nvPicPr>
          <p:cNvPr id="3" name="Picture 2">
            <a:extLst>
              <a:ext uri="{FF2B5EF4-FFF2-40B4-BE49-F238E27FC236}">
                <a16:creationId xmlns:a16="http://schemas.microsoft.com/office/drawing/2014/main" id="{C7B4C90F-E56A-4D87-8A77-530D6CD05D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21886" y="2161309"/>
            <a:ext cx="4282929" cy="3873732"/>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val="42538533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p:cTn id="7" dur="1000" fill="hold"/>
                                        <p:tgtEl>
                                          <p:spTgt spid="14339">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4339">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4339">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14339">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p:cTn id="13" dur="1000" fill="hold"/>
                                        <p:tgtEl>
                                          <p:spTgt spid="14339">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4339">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14339">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14339">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14339">
                                            <p:txEl>
                                              <p:pRg st="2" end="2"/>
                                            </p:txEl>
                                          </p:spTgt>
                                        </p:tgtEl>
                                        <p:attrNameLst>
                                          <p:attrName>style.visibility</p:attrName>
                                        </p:attrNameLst>
                                      </p:cBhvr>
                                      <p:to>
                                        <p:strVal val="visible"/>
                                      </p:to>
                                    </p:set>
                                    <p:anim calcmode="lin" valueType="num">
                                      <p:cBhvr>
                                        <p:cTn id="19" dur="1000" fill="hold"/>
                                        <p:tgtEl>
                                          <p:spTgt spid="14339">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14339">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14339">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14339">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14339">
                                            <p:txEl>
                                              <p:pRg st="3" end="3"/>
                                            </p:txEl>
                                          </p:spTgt>
                                        </p:tgtEl>
                                        <p:attrNameLst>
                                          <p:attrName>style.visibility</p:attrName>
                                        </p:attrNameLst>
                                      </p:cBhvr>
                                      <p:to>
                                        <p:strVal val="visible"/>
                                      </p:to>
                                    </p:set>
                                    <p:anim calcmode="lin" valueType="num">
                                      <p:cBhvr>
                                        <p:cTn id="25" dur="1000" fill="hold"/>
                                        <p:tgtEl>
                                          <p:spTgt spid="14339">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14339">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14339">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14339">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14339">
                                            <p:txEl>
                                              <p:pRg st="4" end="4"/>
                                            </p:txEl>
                                          </p:spTgt>
                                        </p:tgtEl>
                                        <p:attrNameLst>
                                          <p:attrName>style.visibility</p:attrName>
                                        </p:attrNameLst>
                                      </p:cBhvr>
                                      <p:to>
                                        <p:strVal val="visible"/>
                                      </p:to>
                                    </p:set>
                                    <p:anim calcmode="lin" valueType="num">
                                      <p:cBhvr>
                                        <p:cTn id="31" dur="1000" fill="hold"/>
                                        <p:tgtEl>
                                          <p:spTgt spid="14339">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14339">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14339">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14339">
                                            <p:txEl>
                                              <p:pRg st="4" end="4"/>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6" presetClass="entr" presetSubtype="21" fill="hold" nodeType="click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barn(inVertical)">
                                      <p:cBhvr>
                                        <p:cTn id="3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01A91-785F-47E9-93E6-83C9883A9690}"/>
              </a:ext>
            </a:extLst>
          </p:cNvPr>
          <p:cNvSpPr>
            <a:spLocks noGrp="1"/>
          </p:cNvSpPr>
          <p:nvPr>
            <p:ph type="title"/>
          </p:nvPr>
        </p:nvSpPr>
        <p:spPr>
          <a:xfrm>
            <a:off x="1363287" y="685800"/>
            <a:ext cx="9609513" cy="1309255"/>
          </a:xfrm>
        </p:spPr>
        <p:style>
          <a:lnRef idx="2">
            <a:schemeClr val="accent1"/>
          </a:lnRef>
          <a:fillRef idx="1">
            <a:schemeClr val="lt1"/>
          </a:fillRef>
          <a:effectRef idx="0">
            <a:schemeClr val="accent1"/>
          </a:effectRef>
          <a:fontRef idx="minor">
            <a:schemeClr val="dk1"/>
          </a:fontRef>
        </p:style>
        <p:txBody>
          <a:bodyPr/>
          <a:lstStyle/>
          <a:p>
            <a:pPr>
              <a:defRPr/>
            </a:pPr>
            <a:r>
              <a:rPr lang="en-US" dirty="0" smtClean="0"/>
              <a:t>Planning </a:t>
            </a:r>
            <a:endParaRPr lang="en-US" dirty="0"/>
          </a:p>
        </p:txBody>
      </p:sp>
      <p:sp>
        <p:nvSpPr>
          <p:cNvPr id="15363" name="Content Placeholder 2">
            <a:extLst>
              <a:ext uri="{FF2B5EF4-FFF2-40B4-BE49-F238E27FC236}">
                <a16:creationId xmlns:a16="http://schemas.microsoft.com/office/drawing/2014/main" id="{813990C6-6164-43FA-8AEF-5E7E31DF8B7C}"/>
              </a:ext>
            </a:extLst>
          </p:cNvPr>
          <p:cNvSpPr>
            <a:spLocks noGrp="1"/>
          </p:cNvSpPr>
          <p:nvPr>
            <p:ph idx="4294967295"/>
          </p:nvPr>
        </p:nvSpPr>
        <p:spPr>
          <a:xfrm>
            <a:off x="1363287" y="1995055"/>
            <a:ext cx="6708268" cy="4073235"/>
          </a:xfr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fontScale="92500" lnSpcReduction="20000"/>
          </a:bodyPr>
          <a:lstStyle/>
          <a:p>
            <a:pPr marL="0" indent="0">
              <a:buNone/>
            </a:pPr>
            <a:endParaRPr lang="en-US" altLang="en-US" dirty="0" smtClean="0"/>
          </a:p>
          <a:p>
            <a:pPr>
              <a:buFont typeface="Wingdings" panose="05000000000000000000" pitchFamily="2" charset="2"/>
              <a:buChar char="§"/>
            </a:pPr>
            <a:r>
              <a:rPr lang="en-US" altLang="en-US" dirty="0" smtClean="0"/>
              <a:t>To </a:t>
            </a:r>
            <a:r>
              <a:rPr lang="en-US" altLang="en-US" u="sng" dirty="0"/>
              <a:t>Set organizational goal and performance </a:t>
            </a:r>
          </a:p>
          <a:p>
            <a:pPr marL="0" indent="0">
              <a:buNone/>
            </a:pPr>
            <a:r>
              <a:rPr lang="en-US" altLang="en-US" u="sng" dirty="0" smtClean="0"/>
              <a:t>Standards</a:t>
            </a:r>
            <a:endParaRPr lang="en-US" altLang="en-US" u="sng" dirty="0"/>
          </a:p>
          <a:p>
            <a:pPr>
              <a:buFont typeface="Wingdings" panose="05000000000000000000" pitchFamily="2" charset="2"/>
              <a:buChar char="§"/>
            </a:pPr>
            <a:r>
              <a:rPr lang="en-US" altLang="en-US" dirty="0" smtClean="0"/>
              <a:t>To </a:t>
            </a:r>
            <a:r>
              <a:rPr lang="en-US" altLang="en-US" b="1" u="sng" dirty="0"/>
              <a:t>choose</a:t>
            </a:r>
            <a:r>
              <a:rPr lang="en-US" altLang="en-US" u="sng" dirty="0"/>
              <a:t> tasks </a:t>
            </a:r>
            <a:r>
              <a:rPr lang="en-US" altLang="en-US" dirty="0"/>
              <a:t>that must be </a:t>
            </a:r>
            <a:r>
              <a:rPr lang="en-US" altLang="en-US" dirty="0" smtClean="0"/>
              <a:t>performed</a:t>
            </a:r>
            <a:endParaRPr lang="en-US" altLang="en-US" dirty="0"/>
          </a:p>
          <a:p>
            <a:pPr>
              <a:buFont typeface="Wingdings" panose="05000000000000000000" pitchFamily="2" charset="2"/>
              <a:buChar char="§"/>
            </a:pPr>
            <a:r>
              <a:rPr lang="en-US" altLang="en-US" dirty="0"/>
              <a:t> To </a:t>
            </a:r>
            <a:r>
              <a:rPr lang="en-US" altLang="en-US" u="sng" dirty="0" smtClean="0"/>
              <a:t>outline </a:t>
            </a:r>
            <a:r>
              <a:rPr lang="en-US" altLang="en-US" b="1" u="sng" dirty="0"/>
              <a:t>how</a:t>
            </a:r>
            <a:r>
              <a:rPr lang="en-US" altLang="en-US" u="sng" dirty="0"/>
              <a:t> and </a:t>
            </a:r>
            <a:r>
              <a:rPr lang="en-US" altLang="en-US" b="1" u="sng" dirty="0"/>
              <a:t>when</a:t>
            </a:r>
            <a:r>
              <a:rPr lang="en-US" altLang="en-US" u="sng" dirty="0"/>
              <a:t> </a:t>
            </a:r>
            <a:r>
              <a:rPr lang="en-US" altLang="en-US" dirty="0"/>
              <a:t>to do the tasks. </a:t>
            </a:r>
            <a:endParaRPr lang="en-US" altLang="en-US" dirty="0" smtClean="0"/>
          </a:p>
          <a:p>
            <a:pPr>
              <a:buFont typeface="Wingdings" panose="05000000000000000000" pitchFamily="2" charset="2"/>
              <a:buChar char="§"/>
            </a:pPr>
            <a:r>
              <a:rPr lang="en-US" altLang="en-US" dirty="0"/>
              <a:t> It is essential to getting the </a:t>
            </a:r>
            <a:r>
              <a:rPr lang="en-US" altLang="en-US" u="sng" dirty="0"/>
              <a:t>“ right” things </a:t>
            </a:r>
            <a:r>
              <a:rPr lang="en-US" altLang="en-US" u="sng" dirty="0" smtClean="0"/>
              <a:t>done</a:t>
            </a:r>
          </a:p>
          <a:p>
            <a:pPr>
              <a:buFont typeface="Wingdings" panose="05000000000000000000" pitchFamily="2" charset="2"/>
              <a:buChar char="§"/>
            </a:pPr>
            <a:r>
              <a:rPr lang="en-US" altLang="en-US" dirty="0" smtClean="0"/>
              <a:t>Planning </a:t>
            </a:r>
            <a:r>
              <a:rPr lang="en-US" altLang="en-US" dirty="0"/>
              <a:t>is concerned about </a:t>
            </a:r>
            <a:r>
              <a:rPr lang="en-US" altLang="en-US" u="sng" dirty="0"/>
              <a:t>(short term) and (long term) </a:t>
            </a:r>
            <a:r>
              <a:rPr lang="en-US" altLang="en-US" u="sng" dirty="0" smtClean="0"/>
              <a:t>plans</a:t>
            </a:r>
            <a:endParaRPr lang="en-US" altLang="en-US" u="sng" dirty="0"/>
          </a:p>
          <a:p>
            <a:pPr>
              <a:buFont typeface="Wingdings" panose="05000000000000000000" pitchFamily="2" charset="2"/>
              <a:buNone/>
            </a:pPr>
            <a:endParaRPr lang="en-US" altLang="en-US" dirty="0"/>
          </a:p>
          <a:p>
            <a:pPr>
              <a:buFont typeface="Wingdings" panose="05000000000000000000" pitchFamily="2" charset="2"/>
              <a:buNone/>
            </a:pPr>
            <a:r>
              <a:rPr lang="en-US" altLang="en-US" dirty="0"/>
              <a:t>          </a:t>
            </a:r>
          </a:p>
        </p:txBody>
      </p:sp>
      <p:pic>
        <p:nvPicPr>
          <p:cNvPr id="27650" name="Picture 2" descr="Who Should Participate in Product Roadmap Planning?">
            <a:extLst>
              <a:ext uri="{FF2B5EF4-FFF2-40B4-BE49-F238E27FC236}">
                <a16:creationId xmlns:a16="http://schemas.microsoft.com/office/drawing/2014/main" id="{4417143E-578A-4883-A719-89D37E9706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1557" y="2094807"/>
            <a:ext cx="2901244" cy="39734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0092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536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536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536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536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536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B8BCF-599E-4FC1-978D-9ADAB9D42087}"/>
              </a:ext>
            </a:extLst>
          </p:cNvPr>
          <p:cNvSpPr>
            <a:spLocks noGrp="1"/>
          </p:cNvSpPr>
          <p:nvPr>
            <p:ph type="title"/>
          </p:nvPr>
        </p:nvSpPr>
        <p:spPr>
          <a:xfrm>
            <a:off x="449920" y="685800"/>
            <a:ext cx="10705759" cy="976745"/>
          </a:xfrm>
        </p:spPr>
        <p:style>
          <a:lnRef idx="2">
            <a:schemeClr val="accent1"/>
          </a:lnRef>
          <a:fillRef idx="1">
            <a:schemeClr val="lt1"/>
          </a:fillRef>
          <a:effectRef idx="0">
            <a:schemeClr val="accent1"/>
          </a:effectRef>
          <a:fontRef idx="minor">
            <a:schemeClr val="dk1"/>
          </a:fontRef>
        </p:style>
        <p:txBody>
          <a:bodyPr/>
          <a:lstStyle/>
          <a:p>
            <a:pPr>
              <a:defRPr/>
            </a:pPr>
            <a:r>
              <a:rPr lang="en-US" dirty="0" smtClean="0"/>
              <a:t>Organizing </a:t>
            </a:r>
            <a:endParaRPr lang="en-US" dirty="0"/>
          </a:p>
        </p:txBody>
      </p:sp>
      <p:sp>
        <p:nvSpPr>
          <p:cNvPr id="16387" name="Content Placeholder 2">
            <a:extLst>
              <a:ext uri="{FF2B5EF4-FFF2-40B4-BE49-F238E27FC236}">
                <a16:creationId xmlns:a16="http://schemas.microsoft.com/office/drawing/2014/main" id="{897B276D-A955-41F8-BDEE-EEB480D161C2}"/>
              </a:ext>
            </a:extLst>
          </p:cNvPr>
          <p:cNvSpPr>
            <a:spLocks noGrp="1"/>
          </p:cNvSpPr>
          <p:nvPr>
            <p:ph idx="4294967295"/>
          </p:nvPr>
        </p:nvSpPr>
        <p:spPr>
          <a:xfrm>
            <a:off x="449919" y="1662545"/>
            <a:ext cx="10705760" cy="3483033"/>
          </a:xfr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p>
            <a:pPr>
              <a:defRPr/>
            </a:pPr>
            <a:r>
              <a:rPr lang="en-US" altLang="en-US" sz="2800" dirty="0"/>
              <a:t>To </a:t>
            </a:r>
            <a:r>
              <a:rPr lang="en-US" altLang="en-US" sz="2800" b="1" u="sng" dirty="0"/>
              <a:t>Assign</a:t>
            </a:r>
            <a:r>
              <a:rPr lang="en-US" altLang="en-US" sz="2800" u="sng" dirty="0"/>
              <a:t> the </a:t>
            </a:r>
            <a:r>
              <a:rPr lang="en-US" altLang="en-US" sz="2800" i="1" u="sng" dirty="0"/>
              <a:t>task</a:t>
            </a:r>
            <a:r>
              <a:rPr lang="en-US" altLang="en-US" sz="2800" u="sng" dirty="0"/>
              <a:t> </a:t>
            </a:r>
            <a:r>
              <a:rPr lang="en-US" altLang="en-US" sz="2800" dirty="0"/>
              <a:t>to various individuals and groups </a:t>
            </a:r>
          </a:p>
          <a:p>
            <a:pPr>
              <a:defRPr/>
            </a:pPr>
            <a:r>
              <a:rPr lang="en-US" altLang="en-US" sz="2800" dirty="0"/>
              <a:t>To </a:t>
            </a:r>
            <a:r>
              <a:rPr lang="en-US" altLang="en-US" sz="2800" u="sng" dirty="0"/>
              <a:t>Establish a </a:t>
            </a:r>
            <a:r>
              <a:rPr lang="en-US" altLang="en-US" sz="2800" b="1" i="1" u="sng" dirty="0"/>
              <a:t>structure</a:t>
            </a:r>
            <a:r>
              <a:rPr lang="en-US" altLang="en-US" sz="2800" u="sng" dirty="0"/>
              <a:t> </a:t>
            </a:r>
            <a:r>
              <a:rPr lang="en-US" altLang="en-US" sz="2800" dirty="0"/>
              <a:t>of the organization and indicate the lines of communication and authority.</a:t>
            </a:r>
          </a:p>
          <a:p>
            <a:pPr>
              <a:defRPr/>
            </a:pPr>
            <a:r>
              <a:rPr lang="en-US" altLang="en-US" sz="2800" dirty="0"/>
              <a:t>To </a:t>
            </a:r>
            <a:r>
              <a:rPr lang="en-US" altLang="en-US" sz="2800" b="1" u="sng" dirty="0"/>
              <a:t>link</a:t>
            </a:r>
            <a:r>
              <a:rPr lang="en-US" altLang="en-US" sz="2800" u="sng" dirty="0"/>
              <a:t> the tasks</a:t>
            </a:r>
            <a:r>
              <a:rPr lang="en-US" altLang="en-US" sz="2800" dirty="0"/>
              <a:t> to contribute to the success of the organization.</a:t>
            </a:r>
          </a:p>
          <a:p>
            <a:pPr>
              <a:defRPr/>
            </a:pPr>
            <a:r>
              <a:rPr lang="en-US" altLang="en-US" sz="2800" dirty="0"/>
              <a:t>Organizing should be </a:t>
            </a:r>
            <a:r>
              <a:rPr lang="en-US" altLang="en-US" sz="2800" b="1" i="1" u="sng" dirty="0"/>
              <a:t>flexible</a:t>
            </a:r>
            <a:r>
              <a:rPr lang="en-US" altLang="en-US" sz="2800" dirty="0"/>
              <a:t> to meet the challenges as the </a:t>
            </a:r>
            <a:r>
              <a:rPr lang="en-US" altLang="en-US" sz="2800" i="1" dirty="0"/>
              <a:t>environment </a:t>
            </a:r>
            <a:r>
              <a:rPr lang="en-US" altLang="en-US" sz="2800" i="1" dirty="0" smtClean="0"/>
              <a:t>changes</a:t>
            </a:r>
            <a:r>
              <a:rPr lang="en-US" altLang="en-US" sz="3200" dirty="0"/>
              <a:t> </a:t>
            </a:r>
          </a:p>
          <a:p>
            <a:pPr>
              <a:defRPr/>
            </a:pPr>
            <a:endParaRPr lang="en-US" altLang="en-US" dirty="0"/>
          </a:p>
          <a:p>
            <a:pPr>
              <a:defRPr/>
            </a:pPr>
            <a:endParaRPr lang="en-US" altLang="en-US" dirty="0"/>
          </a:p>
        </p:txBody>
      </p:sp>
      <p:pic>
        <p:nvPicPr>
          <p:cNvPr id="26626" name="Picture 2" descr="Management 4: Organizing - 2nd Managerial Function - YouTube">
            <a:extLst>
              <a:ext uri="{FF2B5EF4-FFF2-40B4-BE49-F238E27FC236}">
                <a16:creationId xmlns:a16="http://schemas.microsoft.com/office/drawing/2014/main" id="{524129D4-1D40-4BBE-84D2-C9DD2ED5C67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1184"/>
          <a:stretch/>
        </p:blipFill>
        <p:spPr bwMode="auto">
          <a:xfrm>
            <a:off x="5810596" y="5145578"/>
            <a:ext cx="5345083" cy="1522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3085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p:cTn id="7" dur="1000" fill="hold"/>
                                        <p:tgtEl>
                                          <p:spTgt spid="1638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6387">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638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6387">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16387">
                                            <p:txEl>
                                              <p:pRg st="1" end="1"/>
                                            </p:txEl>
                                          </p:spTgt>
                                        </p:tgtEl>
                                        <p:attrNameLst>
                                          <p:attrName>style.visibility</p:attrName>
                                        </p:attrNameLst>
                                      </p:cBhvr>
                                      <p:to>
                                        <p:strVal val="visible"/>
                                      </p:to>
                                    </p:set>
                                    <p:anim calcmode="lin" valueType="num">
                                      <p:cBhvr>
                                        <p:cTn id="15" dur="1000" fill="hold"/>
                                        <p:tgtEl>
                                          <p:spTgt spid="16387">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16387">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16387">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16387">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16387">
                                            <p:txEl>
                                              <p:pRg st="2" end="2"/>
                                            </p:txEl>
                                          </p:spTgt>
                                        </p:tgtEl>
                                        <p:attrNameLst>
                                          <p:attrName>style.visibility</p:attrName>
                                        </p:attrNameLst>
                                      </p:cBhvr>
                                      <p:to>
                                        <p:strVal val="visible"/>
                                      </p:to>
                                    </p:set>
                                    <p:anim calcmode="lin" valueType="num">
                                      <p:cBhvr>
                                        <p:cTn id="23" dur="1000" fill="hold"/>
                                        <p:tgtEl>
                                          <p:spTgt spid="16387">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16387">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16387">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16387">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p:stCondLst>
                        <p:cond delay="indefinite"/>
                      </p:stCondLst>
                      <p:childTnLst>
                        <p:par>
                          <p:cTn id="28" fill="hold">
                            <p:stCondLst>
                              <p:cond delay="0"/>
                            </p:stCondLst>
                            <p:childTnLst>
                              <p:par>
                                <p:cTn id="29" presetID="15" presetClass="entr" presetSubtype="0" fill="hold" grpId="0" nodeType="clickEffect">
                                  <p:stCondLst>
                                    <p:cond delay="0"/>
                                  </p:stCondLst>
                                  <p:childTnLst>
                                    <p:set>
                                      <p:cBhvr>
                                        <p:cTn id="30" dur="1" fill="hold">
                                          <p:stCondLst>
                                            <p:cond delay="0"/>
                                          </p:stCondLst>
                                        </p:cTn>
                                        <p:tgtEl>
                                          <p:spTgt spid="16387">
                                            <p:txEl>
                                              <p:pRg st="3" end="3"/>
                                            </p:txEl>
                                          </p:spTgt>
                                        </p:tgtEl>
                                        <p:attrNameLst>
                                          <p:attrName>style.visibility</p:attrName>
                                        </p:attrNameLst>
                                      </p:cBhvr>
                                      <p:to>
                                        <p:strVal val="visible"/>
                                      </p:to>
                                    </p:set>
                                    <p:anim calcmode="lin" valueType="num">
                                      <p:cBhvr>
                                        <p:cTn id="31" dur="1000" fill="hold"/>
                                        <p:tgtEl>
                                          <p:spTgt spid="16387">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16387">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16387">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16387">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Theme1" id="{5E42F543-49CF-48DF-8FD5-6398DCA023DA}" vid="{26F81534-DAC7-4716-B921-D11952AF787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1209</TotalTime>
  <Words>1334</Words>
  <Application>Microsoft Office PowerPoint</Application>
  <PresentationFormat>Widescreen</PresentationFormat>
  <Paragraphs>171</Paragraphs>
  <Slides>33</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SimSun</vt:lpstr>
      <vt:lpstr>Ali_K_Alwand</vt:lpstr>
      <vt:lpstr>Arial</vt:lpstr>
      <vt:lpstr>Calibri</vt:lpstr>
      <vt:lpstr>Corbel</vt:lpstr>
      <vt:lpstr>Times New Roman</vt:lpstr>
      <vt:lpstr>Wingdings</vt:lpstr>
      <vt:lpstr>Theme1</vt:lpstr>
      <vt:lpstr>Introducing Modern Management :  Concepts and Skills </vt:lpstr>
      <vt:lpstr>Background Knowledge Probe</vt:lpstr>
      <vt:lpstr>Learning Objectives</vt:lpstr>
      <vt:lpstr>Introduction</vt:lpstr>
      <vt:lpstr>Introduction</vt:lpstr>
      <vt:lpstr>PowerPoint Presentation</vt:lpstr>
      <vt:lpstr>Management Process: Management  Functions</vt:lpstr>
      <vt:lpstr>Planning </vt:lpstr>
      <vt:lpstr>Organizing </vt:lpstr>
      <vt:lpstr>Directing/Influencing</vt:lpstr>
      <vt:lpstr>Controlling</vt:lpstr>
      <vt:lpstr>PowerPoint Presentation</vt:lpstr>
      <vt:lpstr> Management Process and Organizational Resources </vt:lpstr>
      <vt:lpstr>Relationships among the four management functions</vt:lpstr>
      <vt:lpstr>Management &amp; Organizational Resources</vt:lpstr>
      <vt:lpstr>Organizational resources to finished products</vt:lpstr>
      <vt:lpstr>Organizational resources to finished products</vt:lpstr>
      <vt:lpstr>Effectiveness</vt:lpstr>
      <vt:lpstr>Efficiency</vt:lpstr>
      <vt:lpstr>Managerial Effectiveness and Efficiency combination</vt:lpstr>
      <vt:lpstr>PowerPoint Presentation</vt:lpstr>
      <vt:lpstr> Management Skill: The Key to Management Success </vt:lpstr>
      <vt:lpstr>Management  Skills: The Key to Management Success</vt:lpstr>
      <vt:lpstr>Management Skills</vt:lpstr>
      <vt:lpstr>Management Skills</vt:lpstr>
      <vt:lpstr>Management Skill: The Key to Management Success</vt:lpstr>
      <vt:lpstr>Modern View of Management Skills </vt:lpstr>
      <vt:lpstr>List of Skills</vt:lpstr>
      <vt:lpstr>Management Careers</vt:lpstr>
      <vt:lpstr>Case Example</vt:lpstr>
      <vt:lpstr>Classroom Assessment Techniques (CATs):  The Minute Paper</vt:lpstr>
      <vt:lpstr>Classroom Assessment Techniques (CATs) : The Muddiest points</vt:lpstr>
      <vt:lpstr>Acknowledgement and 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Globalization</dc:title>
  <dc:creator>Asadul Hoque</dc:creator>
  <cp:lastModifiedBy>Md Asadul Hoque</cp:lastModifiedBy>
  <cp:revision>90</cp:revision>
  <dcterms:created xsi:type="dcterms:W3CDTF">2021-01-04T03:16:02Z</dcterms:created>
  <dcterms:modified xsi:type="dcterms:W3CDTF">2025-12-14T06:41:45Z</dcterms:modified>
</cp:coreProperties>
</file>