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302" r:id="rId4"/>
    <p:sldId id="258" r:id="rId5"/>
    <p:sldId id="262" r:id="rId6"/>
    <p:sldId id="294" r:id="rId7"/>
    <p:sldId id="295" r:id="rId8"/>
    <p:sldId id="296" r:id="rId9"/>
    <p:sldId id="297" r:id="rId10"/>
    <p:sldId id="298" r:id="rId11"/>
    <p:sldId id="299" r:id="rId12"/>
    <p:sldId id="300" r:id="rId13"/>
    <p:sldId id="301" r:id="rId14"/>
    <p:sldId id="303" r:id="rId15"/>
    <p:sldId id="304" r:id="rId16"/>
    <p:sldId id="305" r:id="rId17"/>
    <p:sldId id="306" r:id="rId18"/>
    <p:sldId id="267" r:id="rId19"/>
    <p:sldId id="311" r:id="rId20"/>
    <p:sldId id="312" r:id="rId21"/>
    <p:sldId id="313" r:id="rId22"/>
    <p:sldId id="314" r:id="rId23"/>
    <p:sldId id="315" r:id="rId24"/>
    <p:sldId id="316" r:id="rId25"/>
    <p:sldId id="288" r:id="rId26"/>
    <p:sldId id="291" r:id="rId27"/>
    <p:sldId id="292" r:id="rId28"/>
    <p:sldId id="293" r:id="rId29"/>
    <p:sldId id="31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8" autoAdjust="0"/>
    <p:restoredTop sz="94434" autoAdjust="0"/>
  </p:normalViewPr>
  <p:slideViewPr>
    <p:cSldViewPr snapToGrid="0">
      <p:cViewPr varScale="1">
        <p:scale>
          <a:sx n="115" d="100"/>
          <a:sy n="115" d="100"/>
        </p:scale>
        <p:origin x="48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6.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9.png"/></Relationships>
</file>

<file path=ppt/diagrams/_rels/data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9.svg"/><Relationship Id="rId1" Type="http://schemas.openxmlformats.org/officeDocument/2006/relationships/image" Target="../media/image12.png"/><Relationship Id="rId4" Type="http://schemas.openxmlformats.org/officeDocument/2006/relationships/image" Target="../media/image31.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6.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9.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9.svg"/><Relationship Id="rId1" Type="http://schemas.openxmlformats.org/officeDocument/2006/relationships/image" Target="../media/image12.png"/><Relationship Id="rId4" Type="http://schemas.openxmlformats.org/officeDocument/2006/relationships/image" Target="../media/image31.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C177BF-D2BA-4A42-B81D-DB55117AEF73}"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EE58A892-992A-436D-8CBA-DC2A79B119AC}">
      <dgm:prSet custT="1"/>
      <dgm:spPr/>
      <dgm:t>
        <a:bodyPr/>
        <a:lstStyle/>
        <a:p>
          <a:pPr>
            <a:lnSpc>
              <a:spcPct val="100000"/>
            </a:lnSpc>
            <a:defRPr cap="all"/>
          </a:pPr>
          <a:r>
            <a:rPr lang="en-US" sz="2000" dirty="0">
              <a:latin typeface="Calibri Light" panose="020F0302020204030204"/>
            </a:rPr>
            <a:t>Profitability</a:t>
          </a:r>
          <a:endParaRPr lang="en-US" sz="2000" dirty="0"/>
        </a:p>
      </dgm:t>
    </dgm:pt>
    <dgm:pt modelId="{AE831BBE-E63E-4720-8450-1E4BC7C5FD05}" type="parTrans" cxnId="{135DBDAA-6755-4756-AA24-5C9D672255A0}">
      <dgm:prSet/>
      <dgm:spPr/>
      <dgm:t>
        <a:bodyPr/>
        <a:lstStyle/>
        <a:p>
          <a:endParaRPr lang="en-US"/>
        </a:p>
      </dgm:t>
    </dgm:pt>
    <dgm:pt modelId="{D970025E-B7EF-4CF9-BD28-1BAF28E4CD06}" type="sibTrans" cxnId="{135DBDAA-6755-4756-AA24-5C9D672255A0}">
      <dgm:prSet/>
      <dgm:spPr/>
      <dgm:t>
        <a:bodyPr/>
        <a:lstStyle/>
        <a:p>
          <a:endParaRPr lang="en-US"/>
        </a:p>
      </dgm:t>
    </dgm:pt>
    <dgm:pt modelId="{12ED3DBE-A414-4093-AE17-454962DC0E3B}">
      <dgm:prSet custT="1"/>
      <dgm:spPr/>
      <dgm:t>
        <a:bodyPr/>
        <a:lstStyle/>
        <a:p>
          <a:pPr>
            <a:lnSpc>
              <a:spcPct val="100000"/>
            </a:lnSpc>
            <a:defRPr cap="all"/>
          </a:pPr>
          <a:r>
            <a:rPr lang="en-US" sz="2000" dirty="0"/>
            <a:t>Innovation</a:t>
          </a:r>
        </a:p>
      </dgm:t>
    </dgm:pt>
    <dgm:pt modelId="{16265CEC-719B-4FB0-A450-6D30D1F4AA8C}" type="parTrans" cxnId="{BFDEDDAC-F40D-4D43-862A-C87EFCF26D8C}">
      <dgm:prSet/>
      <dgm:spPr/>
      <dgm:t>
        <a:bodyPr/>
        <a:lstStyle/>
        <a:p>
          <a:endParaRPr lang="en-US"/>
        </a:p>
      </dgm:t>
    </dgm:pt>
    <dgm:pt modelId="{AB21AE28-17CB-4893-A9FD-FBEB3B7BEB81}" type="sibTrans" cxnId="{BFDEDDAC-F40D-4D43-862A-C87EFCF26D8C}">
      <dgm:prSet/>
      <dgm:spPr/>
      <dgm:t>
        <a:bodyPr/>
        <a:lstStyle/>
        <a:p>
          <a:endParaRPr lang="en-US"/>
        </a:p>
      </dgm:t>
    </dgm:pt>
    <dgm:pt modelId="{A0591E00-BCCA-4C89-A1A8-9E231F673C0C}">
      <dgm:prSet custT="1"/>
      <dgm:spPr/>
      <dgm:t>
        <a:bodyPr/>
        <a:lstStyle/>
        <a:p>
          <a:pPr>
            <a:lnSpc>
              <a:spcPct val="100000"/>
            </a:lnSpc>
            <a:defRPr cap="all"/>
          </a:pPr>
          <a:r>
            <a:rPr lang="en-US" sz="2000" dirty="0"/>
            <a:t>Production</a:t>
          </a:r>
        </a:p>
      </dgm:t>
    </dgm:pt>
    <dgm:pt modelId="{B937F66E-F475-47FB-8AB0-94F2E4BA2ADE}" type="parTrans" cxnId="{4F8531B2-D807-4019-85F6-C43900BE0A4F}">
      <dgm:prSet/>
      <dgm:spPr/>
      <dgm:t>
        <a:bodyPr/>
        <a:lstStyle/>
        <a:p>
          <a:endParaRPr lang="en-US"/>
        </a:p>
      </dgm:t>
    </dgm:pt>
    <dgm:pt modelId="{293A51AD-52F2-4C97-956F-4BBCCCB52FD0}" type="sibTrans" cxnId="{4F8531B2-D807-4019-85F6-C43900BE0A4F}">
      <dgm:prSet/>
      <dgm:spPr/>
      <dgm:t>
        <a:bodyPr/>
        <a:lstStyle/>
        <a:p>
          <a:endParaRPr lang="en-US"/>
        </a:p>
      </dgm:t>
    </dgm:pt>
    <dgm:pt modelId="{893180F7-EFCF-4F6D-8063-7484BEEB0C2E}">
      <dgm:prSet custT="1"/>
      <dgm:spPr/>
      <dgm:t>
        <a:bodyPr/>
        <a:lstStyle/>
        <a:p>
          <a:pPr rtl="0">
            <a:lnSpc>
              <a:spcPct val="100000"/>
            </a:lnSpc>
            <a:defRPr cap="all"/>
          </a:pPr>
          <a:r>
            <a:rPr lang="en-US" sz="2000" dirty="0">
              <a:latin typeface="Calibri Light" panose="020F0302020204030204"/>
            </a:rPr>
            <a:t> </a:t>
          </a:r>
          <a:r>
            <a:rPr lang="en-US" sz="2000" dirty="0">
              <a:solidFill>
                <a:srgbClr val="000000"/>
              </a:solidFill>
              <a:latin typeface="Calibri"/>
              <a:ea typeface="Calibri"/>
              <a:cs typeface="Calibri"/>
            </a:rPr>
            <a:t>Market          Standing</a:t>
          </a:r>
        </a:p>
      </dgm:t>
    </dgm:pt>
    <dgm:pt modelId="{ED0330EF-4DE1-4C90-B727-B97C571A9EF4}" type="parTrans" cxnId="{87C6BC63-08B2-4FE6-A120-0552010A2F39}">
      <dgm:prSet/>
      <dgm:spPr/>
      <dgm:t>
        <a:bodyPr/>
        <a:lstStyle/>
        <a:p>
          <a:endParaRPr lang="en-US"/>
        </a:p>
      </dgm:t>
    </dgm:pt>
    <dgm:pt modelId="{60E209AD-A481-44B1-A240-A43F5B18EF43}" type="sibTrans" cxnId="{87C6BC63-08B2-4FE6-A120-0552010A2F39}">
      <dgm:prSet/>
      <dgm:spPr/>
      <dgm:t>
        <a:bodyPr/>
        <a:lstStyle/>
        <a:p>
          <a:endParaRPr lang="en-US"/>
        </a:p>
      </dgm:t>
    </dgm:pt>
    <dgm:pt modelId="{251C840D-D840-4366-BB91-66B27ABD2082}">
      <dgm:prSet custT="1"/>
      <dgm:spPr/>
      <dgm:t>
        <a:bodyPr/>
        <a:lstStyle/>
        <a:p>
          <a:pPr>
            <a:lnSpc>
              <a:spcPct val="100000"/>
            </a:lnSpc>
            <a:defRPr cap="all"/>
          </a:pPr>
          <a:r>
            <a:rPr lang="en-US" sz="2000" dirty="0"/>
            <a:t>Human Resources performance, attitude and development</a:t>
          </a:r>
        </a:p>
      </dgm:t>
    </dgm:pt>
    <dgm:pt modelId="{755B9DE2-76BC-4EF3-B430-1CDFF57C9D96}" type="parTrans" cxnId="{95BB8A12-659A-4B87-B089-5081E7A94394}">
      <dgm:prSet/>
      <dgm:spPr/>
      <dgm:t>
        <a:bodyPr/>
        <a:lstStyle/>
        <a:p>
          <a:endParaRPr lang="en-US"/>
        </a:p>
      </dgm:t>
    </dgm:pt>
    <dgm:pt modelId="{8DDC0208-A26B-409B-87E9-20FF7F062AF5}" type="sibTrans" cxnId="{95BB8A12-659A-4B87-B089-5081E7A94394}">
      <dgm:prSet/>
      <dgm:spPr/>
      <dgm:t>
        <a:bodyPr/>
        <a:lstStyle/>
        <a:p>
          <a:endParaRPr lang="en-US"/>
        </a:p>
      </dgm:t>
    </dgm:pt>
    <dgm:pt modelId="{3605CAA2-2618-43C7-9CBB-4FACC40ACB7C}">
      <dgm:prSet custT="1"/>
      <dgm:spPr/>
      <dgm:t>
        <a:bodyPr/>
        <a:lstStyle/>
        <a:p>
          <a:pPr>
            <a:lnSpc>
              <a:spcPct val="100000"/>
            </a:lnSpc>
            <a:defRPr cap="all"/>
          </a:pPr>
          <a:r>
            <a:rPr lang="en-US" sz="2000" dirty="0"/>
            <a:t>Public Responsibility</a:t>
          </a:r>
        </a:p>
      </dgm:t>
    </dgm:pt>
    <dgm:pt modelId="{1984950D-CF64-40E0-AD3B-3C493230C56A}" type="parTrans" cxnId="{EF10A555-4201-476F-9C51-A10B77941FFF}">
      <dgm:prSet/>
      <dgm:spPr/>
      <dgm:t>
        <a:bodyPr/>
        <a:lstStyle/>
        <a:p>
          <a:endParaRPr lang="en-US"/>
        </a:p>
      </dgm:t>
    </dgm:pt>
    <dgm:pt modelId="{BC50C101-1B22-41C0-AF97-83594C90C31A}" type="sibTrans" cxnId="{EF10A555-4201-476F-9C51-A10B77941FFF}">
      <dgm:prSet/>
      <dgm:spPr/>
      <dgm:t>
        <a:bodyPr/>
        <a:lstStyle/>
        <a:p>
          <a:endParaRPr lang="en-US"/>
        </a:p>
      </dgm:t>
    </dgm:pt>
    <dgm:pt modelId="{43717FA1-3B88-4540-A54A-D5A3A5416EBE}" type="pres">
      <dgm:prSet presAssocID="{21C177BF-D2BA-4A42-B81D-DB55117AEF73}" presName="root" presStyleCnt="0">
        <dgm:presLayoutVars>
          <dgm:dir/>
          <dgm:resizeHandles val="exact"/>
        </dgm:presLayoutVars>
      </dgm:prSet>
      <dgm:spPr/>
      <dgm:t>
        <a:bodyPr/>
        <a:lstStyle/>
        <a:p>
          <a:endParaRPr lang="en-US"/>
        </a:p>
      </dgm:t>
    </dgm:pt>
    <dgm:pt modelId="{F728ADF7-BBE9-43F0-A7E7-C9C97044C6C9}" type="pres">
      <dgm:prSet presAssocID="{EE58A892-992A-436D-8CBA-DC2A79B119AC}" presName="compNode" presStyleCnt="0"/>
      <dgm:spPr/>
    </dgm:pt>
    <dgm:pt modelId="{082DA756-46F1-4ADE-A8B8-1F10B1FB85F2}" type="pres">
      <dgm:prSet presAssocID="{EE58A892-992A-436D-8CBA-DC2A79B119AC}" presName="iconBgRect" presStyleLbl="bgShp" presStyleIdx="0" presStyleCnt="6"/>
      <dgm:spPr>
        <a:prstGeom prst="round2DiagRect">
          <a:avLst>
            <a:gd name="adj1" fmla="val 29727"/>
            <a:gd name="adj2" fmla="val 0"/>
          </a:avLst>
        </a:prstGeom>
      </dgm:spPr>
    </dgm:pt>
    <dgm:pt modelId="{63DC8B8B-A76E-43CB-847F-EBE7AE06994D}" type="pres">
      <dgm:prSet presAssocID="{EE58A892-992A-436D-8CBA-DC2A79B119AC}" presName="iconRect" presStyleLbl="node1" presStyleIdx="0" presStyleCnt="6"/>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Upward trend"/>
        </a:ext>
      </dgm:extLst>
    </dgm:pt>
    <dgm:pt modelId="{BD1E3E98-828D-43E2-A91F-1A20B84068DB}" type="pres">
      <dgm:prSet presAssocID="{EE58A892-992A-436D-8CBA-DC2A79B119AC}" presName="spaceRect" presStyleCnt="0"/>
      <dgm:spPr/>
    </dgm:pt>
    <dgm:pt modelId="{9E7CE39D-C2B9-4E20-B11D-3DAA62BAE014}" type="pres">
      <dgm:prSet presAssocID="{EE58A892-992A-436D-8CBA-DC2A79B119AC}" presName="textRect" presStyleLbl="revTx" presStyleIdx="0" presStyleCnt="6">
        <dgm:presLayoutVars>
          <dgm:chMax val="1"/>
          <dgm:chPref val="1"/>
        </dgm:presLayoutVars>
      </dgm:prSet>
      <dgm:spPr/>
      <dgm:t>
        <a:bodyPr/>
        <a:lstStyle/>
        <a:p>
          <a:endParaRPr lang="en-US"/>
        </a:p>
      </dgm:t>
    </dgm:pt>
    <dgm:pt modelId="{195D53A1-DD73-4CE1-A88F-2310EC26E1B3}" type="pres">
      <dgm:prSet presAssocID="{D970025E-B7EF-4CF9-BD28-1BAF28E4CD06}" presName="sibTrans" presStyleCnt="0"/>
      <dgm:spPr/>
    </dgm:pt>
    <dgm:pt modelId="{2106EEB8-2C6C-42E7-9922-81A32B7F930F}" type="pres">
      <dgm:prSet presAssocID="{12ED3DBE-A414-4093-AE17-454962DC0E3B}" presName="compNode" presStyleCnt="0"/>
      <dgm:spPr/>
    </dgm:pt>
    <dgm:pt modelId="{E33D91B5-C84B-452D-9473-BF3D772D50E2}" type="pres">
      <dgm:prSet presAssocID="{12ED3DBE-A414-4093-AE17-454962DC0E3B}" presName="iconBgRect" presStyleLbl="bgShp" presStyleIdx="1" presStyleCnt="6"/>
      <dgm:spPr>
        <a:prstGeom prst="round2DiagRect">
          <a:avLst>
            <a:gd name="adj1" fmla="val 29727"/>
            <a:gd name="adj2" fmla="val 0"/>
          </a:avLst>
        </a:prstGeom>
      </dgm:spPr>
    </dgm:pt>
    <dgm:pt modelId="{2F829754-03DF-497D-BF9B-AC528782FB6B}" type="pres">
      <dgm:prSet presAssocID="{12ED3DBE-A414-4093-AE17-454962DC0E3B}" presName="iconRect" presStyleLbl="node1" presStyleIdx="1" presStyleCnt="6"/>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Puzzle Pieces"/>
        </a:ext>
      </dgm:extLst>
    </dgm:pt>
    <dgm:pt modelId="{48130B97-B4D5-437F-A7A9-07D4A4541CC5}" type="pres">
      <dgm:prSet presAssocID="{12ED3DBE-A414-4093-AE17-454962DC0E3B}" presName="spaceRect" presStyleCnt="0"/>
      <dgm:spPr/>
    </dgm:pt>
    <dgm:pt modelId="{9D014493-A102-4CA8-9C48-195E3CB64A46}" type="pres">
      <dgm:prSet presAssocID="{12ED3DBE-A414-4093-AE17-454962DC0E3B}" presName="textRect" presStyleLbl="revTx" presStyleIdx="1" presStyleCnt="6">
        <dgm:presLayoutVars>
          <dgm:chMax val="1"/>
          <dgm:chPref val="1"/>
        </dgm:presLayoutVars>
      </dgm:prSet>
      <dgm:spPr/>
      <dgm:t>
        <a:bodyPr/>
        <a:lstStyle/>
        <a:p>
          <a:endParaRPr lang="en-US"/>
        </a:p>
      </dgm:t>
    </dgm:pt>
    <dgm:pt modelId="{BEBF5841-A9C5-4EB5-838E-3D6871454B59}" type="pres">
      <dgm:prSet presAssocID="{AB21AE28-17CB-4893-A9FD-FBEB3B7BEB81}" presName="sibTrans" presStyleCnt="0"/>
      <dgm:spPr/>
    </dgm:pt>
    <dgm:pt modelId="{76A8F7C1-198C-4649-9B5A-91620D484571}" type="pres">
      <dgm:prSet presAssocID="{A0591E00-BCCA-4C89-A1A8-9E231F673C0C}" presName="compNode" presStyleCnt="0"/>
      <dgm:spPr/>
    </dgm:pt>
    <dgm:pt modelId="{7095F97D-1B01-48F5-A85D-D0457C36DA5B}" type="pres">
      <dgm:prSet presAssocID="{A0591E00-BCCA-4C89-A1A8-9E231F673C0C}" presName="iconBgRect" presStyleLbl="bgShp" presStyleIdx="2" presStyleCnt="6"/>
      <dgm:spPr>
        <a:prstGeom prst="round2DiagRect">
          <a:avLst>
            <a:gd name="adj1" fmla="val 29727"/>
            <a:gd name="adj2" fmla="val 0"/>
          </a:avLst>
        </a:prstGeom>
      </dgm:spPr>
    </dgm:pt>
    <dgm:pt modelId="{FF003E63-0AE6-48FC-B345-462091820BF3}" type="pres">
      <dgm:prSet presAssocID="{A0591E00-BCCA-4C89-A1A8-9E231F673C0C}" presName="iconRect" presStyleLbl="node1" presStyleIdx="2" presStyleCnt="6"/>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Factory"/>
        </a:ext>
      </dgm:extLst>
    </dgm:pt>
    <dgm:pt modelId="{5E6B8995-5229-46AC-8D1A-56C3EBD64871}" type="pres">
      <dgm:prSet presAssocID="{A0591E00-BCCA-4C89-A1A8-9E231F673C0C}" presName="spaceRect" presStyleCnt="0"/>
      <dgm:spPr/>
    </dgm:pt>
    <dgm:pt modelId="{68E20801-54A4-42CE-80D3-807D5BFB7E84}" type="pres">
      <dgm:prSet presAssocID="{A0591E00-BCCA-4C89-A1A8-9E231F673C0C}" presName="textRect" presStyleLbl="revTx" presStyleIdx="2" presStyleCnt="6">
        <dgm:presLayoutVars>
          <dgm:chMax val="1"/>
          <dgm:chPref val="1"/>
        </dgm:presLayoutVars>
      </dgm:prSet>
      <dgm:spPr/>
      <dgm:t>
        <a:bodyPr/>
        <a:lstStyle/>
        <a:p>
          <a:endParaRPr lang="en-US"/>
        </a:p>
      </dgm:t>
    </dgm:pt>
    <dgm:pt modelId="{D2037CD9-AFD8-4A77-AFA4-4E0066CCC9E9}" type="pres">
      <dgm:prSet presAssocID="{293A51AD-52F2-4C97-956F-4BBCCCB52FD0}" presName="sibTrans" presStyleCnt="0"/>
      <dgm:spPr/>
    </dgm:pt>
    <dgm:pt modelId="{ED5B66CE-F995-4240-B50D-02956F317B60}" type="pres">
      <dgm:prSet presAssocID="{893180F7-EFCF-4F6D-8063-7484BEEB0C2E}" presName="compNode" presStyleCnt="0"/>
      <dgm:spPr/>
    </dgm:pt>
    <dgm:pt modelId="{53C5CAA2-44F7-4128-9426-B3FC8F0D5DAF}" type="pres">
      <dgm:prSet presAssocID="{893180F7-EFCF-4F6D-8063-7484BEEB0C2E}" presName="iconBgRect" presStyleLbl="bgShp" presStyleIdx="3" presStyleCnt="6"/>
      <dgm:spPr>
        <a:prstGeom prst="round2DiagRect">
          <a:avLst>
            <a:gd name="adj1" fmla="val 29727"/>
            <a:gd name="adj2" fmla="val 0"/>
          </a:avLst>
        </a:prstGeom>
      </dgm:spPr>
    </dgm:pt>
    <dgm:pt modelId="{D349DABF-0BAE-46C0-B97F-84918236B3CD}" type="pres">
      <dgm:prSet presAssocID="{893180F7-EFCF-4F6D-8063-7484BEEB0C2E}" presName="iconRect" presStyleLbl="node1" presStyleIdx="3" presStyleCnt="6"/>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t>
        <a:bodyPr/>
        <a:lstStyle/>
        <a:p>
          <a:endParaRPr lang="en-US"/>
        </a:p>
      </dgm:t>
      <dgm:extLst>
        <a:ext uri="{E40237B7-FDA0-4F09-8148-C483321AD2D9}">
          <dgm14:cNvPr xmlns:dgm14="http://schemas.microsoft.com/office/drawing/2010/diagram" id="0" name="" descr="Money"/>
        </a:ext>
      </dgm:extLst>
    </dgm:pt>
    <dgm:pt modelId="{96AB7622-6C90-4693-9E7A-3875DE513B2F}" type="pres">
      <dgm:prSet presAssocID="{893180F7-EFCF-4F6D-8063-7484BEEB0C2E}" presName="spaceRect" presStyleCnt="0"/>
      <dgm:spPr/>
    </dgm:pt>
    <dgm:pt modelId="{6E6EAB96-101F-4D84-AE8E-F77A944D165E}" type="pres">
      <dgm:prSet presAssocID="{893180F7-EFCF-4F6D-8063-7484BEEB0C2E}" presName="textRect" presStyleLbl="revTx" presStyleIdx="3" presStyleCnt="6">
        <dgm:presLayoutVars>
          <dgm:chMax val="1"/>
          <dgm:chPref val="1"/>
        </dgm:presLayoutVars>
      </dgm:prSet>
      <dgm:spPr/>
      <dgm:t>
        <a:bodyPr/>
        <a:lstStyle/>
        <a:p>
          <a:endParaRPr lang="en-US"/>
        </a:p>
      </dgm:t>
    </dgm:pt>
    <dgm:pt modelId="{3C94DAD3-B105-41E6-B596-471A1251863A}" type="pres">
      <dgm:prSet presAssocID="{60E209AD-A481-44B1-A240-A43F5B18EF43}" presName="sibTrans" presStyleCnt="0"/>
      <dgm:spPr/>
    </dgm:pt>
    <dgm:pt modelId="{D89C6828-D369-4322-BD65-B22CC8B1EB6D}" type="pres">
      <dgm:prSet presAssocID="{251C840D-D840-4366-BB91-66B27ABD2082}" presName="compNode" presStyleCnt="0"/>
      <dgm:spPr/>
    </dgm:pt>
    <dgm:pt modelId="{4887740A-099C-4DE2-A106-8AFEE284E177}" type="pres">
      <dgm:prSet presAssocID="{251C840D-D840-4366-BB91-66B27ABD2082}" presName="iconBgRect" presStyleLbl="bgShp" presStyleIdx="4" presStyleCnt="6"/>
      <dgm:spPr>
        <a:prstGeom prst="round2DiagRect">
          <a:avLst>
            <a:gd name="adj1" fmla="val 29727"/>
            <a:gd name="adj2" fmla="val 0"/>
          </a:avLst>
        </a:prstGeom>
      </dgm:spPr>
    </dgm:pt>
    <dgm:pt modelId="{111E4B1F-F0F3-4D1B-833D-098F728F6A71}" type="pres">
      <dgm:prSet presAssocID="{251C840D-D840-4366-BB91-66B27ABD2082}" presName="iconRect" presStyleLbl="node1" presStyleIdx="4" presStyleCnt="6"/>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a:ln>
          <a:noFill/>
        </a:ln>
      </dgm:spPr>
      <dgm:t>
        <a:bodyPr/>
        <a:lstStyle/>
        <a:p>
          <a:endParaRPr lang="en-US"/>
        </a:p>
      </dgm:t>
      <dgm:extLst>
        <a:ext uri="{E40237B7-FDA0-4F09-8148-C483321AD2D9}">
          <dgm14:cNvPr xmlns:dgm14="http://schemas.microsoft.com/office/drawing/2010/diagram" id="0" name="" descr="Hierarchy"/>
        </a:ext>
      </dgm:extLst>
    </dgm:pt>
    <dgm:pt modelId="{EAACDB63-6898-4556-9390-8096B72A8371}" type="pres">
      <dgm:prSet presAssocID="{251C840D-D840-4366-BB91-66B27ABD2082}" presName="spaceRect" presStyleCnt="0"/>
      <dgm:spPr/>
    </dgm:pt>
    <dgm:pt modelId="{51C29FF0-01E0-4CA2-955E-7BED895D165B}" type="pres">
      <dgm:prSet presAssocID="{251C840D-D840-4366-BB91-66B27ABD2082}" presName="textRect" presStyleLbl="revTx" presStyleIdx="4" presStyleCnt="6" custScaleX="121237">
        <dgm:presLayoutVars>
          <dgm:chMax val="1"/>
          <dgm:chPref val="1"/>
        </dgm:presLayoutVars>
      </dgm:prSet>
      <dgm:spPr/>
      <dgm:t>
        <a:bodyPr/>
        <a:lstStyle/>
        <a:p>
          <a:endParaRPr lang="en-US"/>
        </a:p>
      </dgm:t>
    </dgm:pt>
    <dgm:pt modelId="{E46A18EF-E6F7-4AE7-AC32-8C64DC115F1B}" type="pres">
      <dgm:prSet presAssocID="{8DDC0208-A26B-409B-87E9-20FF7F062AF5}" presName="sibTrans" presStyleCnt="0"/>
      <dgm:spPr/>
    </dgm:pt>
    <dgm:pt modelId="{617E21F9-504D-4DB8-A498-1DEC5AD00378}" type="pres">
      <dgm:prSet presAssocID="{3605CAA2-2618-43C7-9CBB-4FACC40ACB7C}" presName="compNode" presStyleCnt="0"/>
      <dgm:spPr/>
    </dgm:pt>
    <dgm:pt modelId="{73A9A108-4FA1-40CB-A7B6-419914655DA1}" type="pres">
      <dgm:prSet presAssocID="{3605CAA2-2618-43C7-9CBB-4FACC40ACB7C}" presName="iconBgRect" presStyleLbl="bgShp" presStyleIdx="5" presStyleCnt="6"/>
      <dgm:spPr>
        <a:prstGeom prst="round2DiagRect">
          <a:avLst>
            <a:gd name="adj1" fmla="val 29727"/>
            <a:gd name="adj2" fmla="val 0"/>
          </a:avLst>
        </a:prstGeom>
      </dgm:spPr>
    </dgm:pt>
    <dgm:pt modelId="{3A38A6AE-C12D-4CDD-BFC9-7B0BAE91A725}" type="pres">
      <dgm:prSet presAssocID="{3605CAA2-2618-43C7-9CBB-4FACC40ACB7C}" presName="iconRect" presStyleLbl="node1" presStyleIdx="5" presStyleCnt="6"/>
      <dgm:spPr>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a:blipFill>
        <a:ln>
          <a:noFill/>
        </a:ln>
      </dgm:spPr>
      <dgm:t>
        <a:bodyPr/>
        <a:lstStyle/>
        <a:p>
          <a:endParaRPr lang="en-US"/>
        </a:p>
      </dgm:t>
      <dgm:extLst>
        <a:ext uri="{E40237B7-FDA0-4F09-8148-C483321AD2D9}">
          <dgm14:cNvPr xmlns:dgm14="http://schemas.microsoft.com/office/drawing/2010/diagram" id="0" name="" descr="Group"/>
        </a:ext>
      </dgm:extLst>
    </dgm:pt>
    <dgm:pt modelId="{5BFC5624-D8B0-4FCB-9940-9BE1D85CF1BA}" type="pres">
      <dgm:prSet presAssocID="{3605CAA2-2618-43C7-9CBB-4FACC40ACB7C}" presName="spaceRect" presStyleCnt="0"/>
      <dgm:spPr/>
    </dgm:pt>
    <dgm:pt modelId="{863D38D6-0B3B-4C4D-9FFE-D00D5E415A09}" type="pres">
      <dgm:prSet presAssocID="{3605CAA2-2618-43C7-9CBB-4FACC40ACB7C}" presName="textRect" presStyleLbl="revTx" presStyleIdx="5" presStyleCnt="6" custScaleX="123274">
        <dgm:presLayoutVars>
          <dgm:chMax val="1"/>
          <dgm:chPref val="1"/>
        </dgm:presLayoutVars>
      </dgm:prSet>
      <dgm:spPr/>
      <dgm:t>
        <a:bodyPr/>
        <a:lstStyle/>
        <a:p>
          <a:endParaRPr lang="en-US"/>
        </a:p>
      </dgm:t>
    </dgm:pt>
  </dgm:ptLst>
  <dgm:cxnLst>
    <dgm:cxn modelId="{135DBDAA-6755-4756-AA24-5C9D672255A0}" srcId="{21C177BF-D2BA-4A42-B81D-DB55117AEF73}" destId="{EE58A892-992A-436D-8CBA-DC2A79B119AC}" srcOrd="0" destOrd="0" parTransId="{AE831BBE-E63E-4720-8450-1E4BC7C5FD05}" sibTransId="{D970025E-B7EF-4CF9-BD28-1BAF28E4CD06}"/>
    <dgm:cxn modelId="{87C6BC63-08B2-4FE6-A120-0552010A2F39}" srcId="{21C177BF-D2BA-4A42-B81D-DB55117AEF73}" destId="{893180F7-EFCF-4F6D-8063-7484BEEB0C2E}" srcOrd="3" destOrd="0" parTransId="{ED0330EF-4DE1-4C90-B727-B97C571A9EF4}" sibTransId="{60E209AD-A481-44B1-A240-A43F5B18EF43}"/>
    <dgm:cxn modelId="{6F3C94B1-AD93-46C6-BEF6-0C2373940710}" type="presOf" srcId="{3605CAA2-2618-43C7-9CBB-4FACC40ACB7C}" destId="{863D38D6-0B3B-4C4D-9FFE-D00D5E415A09}" srcOrd="0" destOrd="0" presId="urn:microsoft.com/office/officeart/2018/5/layout/IconLeafLabelList"/>
    <dgm:cxn modelId="{80AC30D0-99EF-4B1F-B72B-47F4722387F8}" type="presOf" srcId="{A0591E00-BCCA-4C89-A1A8-9E231F673C0C}" destId="{68E20801-54A4-42CE-80D3-807D5BFB7E84}" srcOrd="0" destOrd="0" presId="urn:microsoft.com/office/officeart/2018/5/layout/IconLeafLabelList"/>
    <dgm:cxn modelId="{3EF0688D-C9D1-4F04-B767-4D8418439461}" type="presOf" srcId="{21C177BF-D2BA-4A42-B81D-DB55117AEF73}" destId="{43717FA1-3B88-4540-A54A-D5A3A5416EBE}" srcOrd="0" destOrd="0" presId="urn:microsoft.com/office/officeart/2018/5/layout/IconLeafLabelList"/>
    <dgm:cxn modelId="{EF10A555-4201-476F-9C51-A10B77941FFF}" srcId="{21C177BF-D2BA-4A42-B81D-DB55117AEF73}" destId="{3605CAA2-2618-43C7-9CBB-4FACC40ACB7C}" srcOrd="5" destOrd="0" parTransId="{1984950D-CF64-40E0-AD3B-3C493230C56A}" sibTransId="{BC50C101-1B22-41C0-AF97-83594C90C31A}"/>
    <dgm:cxn modelId="{95BB8A12-659A-4B87-B089-5081E7A94394}" srcId="{21C177BF-D2BA-4A42-B81D-DB55117AEF73}" destId="{251C840D-D840-4366-BB91-66B27ABD2082}" srcOrd="4" destOrd="0" parTransId="{755B9DE2-76BC-4EF3-B430-1CDFF57C9D96}" sibTransId="{8DDC0208-A26B-409B-87E9-20FF7F062AF5}"/>
    <dgm:cxn modelId="{C4F37BBF-C56A-425D-A976-522F9BF530F0}" type="presOf" srcId="{EE58A892-992A-436D-8CBA-DC2A79B119AC}" destId="{9E7CE39D-C2B9-4E20-B11D-3DAA62BAE014}" srcOrd="0" destOrd="0" presId="urn:microsoft.com/office/officeart/2018/5/layout/IconLeafLabelList"/>
    <dgm:cxn modelId="{66F47496-5AC4-4FD0-9080-5B4A166DF82F}" type="presOf" srcId="{12ED3DBE-A414-4093-AE17-454962DC0E3B}" destId="{9D014493-A102-4CA8-9C48-195E3CB64A46}" srcOrd="0" destOrd="0" presId="urn:microsoft.com/office/officeart/2018/5/layout/IconLeafLabelList"/>
    <dgm:cxn modelId="{4F8531B2-D807-4019-85F6-C43900BE0A4F}" srcId="{21C177BF-D2BA-4A42-B81D-DB55117AEF73}" destId="{A0591E00-BCCA-4C89-A1A8-9E231F673C0C}" srcOrd="2" destOrd="0" parTransId="{B937F66E-F475-47FB-8AB0-94F2E4BA2ADE}" sibTransId="{293A51AD-52F2-4C97-956F-4BBCCCB52FD0}"/>
    <dgm:cxn modelId="{7B89F984-B1A6-4453-9A6E-7748DE1A2BAA}" type="presOf" srcId="{251C840D-D840-4366-BB91-66B27ABD2082}" destId="{51C29FF0-01E0-4CA2-955E-7BED895D165B}" srcOrd="0" destOrd="0" presId="urn:microsoft.com/office/officeart/2018/5/layout/IconLeafLabelList"/>
    <dgm:cxn modelId="{54DC681F-5316-48AE-95D4-773CE219C8D3}" type="presOf" srcId="{893180F7-EFCF-4F6D-8063-7484BEEB0C2E}" destId="{6E6EAB96-101F-4D84-AE8E-F77A944D165E}" srcOrd="0" destOrd="0" presId="urn:microsoft.com/office/officeart/2018/5/layout/IconLeafLabelList"/>
    <dgm:cxn modelId="{BFDEDDAC-F40D-4D43-862A-C87EFCF26D8C}" srcId="{21C177BF-D2BA-4A42-B81D-DB55117AEF73}" destId="{12ED3DBE-A414-4093-AE17-454962DC0E3B}" srcOrd="1" destOrd="0" parTransId="{16265CEC-719B-4FB0-A450-6D30D1F4AA8C}" sibTransId="{AB21AE28-17CB-4893-A9FD-FBEB3B7BEB81}"/>
    <dgm:cxn modelId="{38B752AD-707C-4260-B2E5-E97B8BAFC6D4}" type="presParOf" srcId="{43717FA1-3B88-4540-A54A-D5A3A5416EBE}" destId="{F728ADF7-BBE9-43F0-A7E7-C9C97044C6C9}" srcOrd="0" destOrd="0" presId="urn:microsoft.com/office/officeart/2018/5/layout/IconLeafLabelList"/>
    <dgm:cxn modelId="{BD1A8A61-E022-46D2-A4C8-F5F13DC31568}" type="presParOf" srcId="{F728ADF7-BBE9-43F0-A7E7-C9C97044C6C9}" destId="{082DA756-46F1-4ADE-A8B8-1F10B1FB85F2}" srcOrd="0" destOrd="0" presId="urn:microsoft.com/office/officeart/2018/5/layout/IconLeafLabelList"/>
    <dgm:cxn modelId="{EBA522AA-3BF2-47C8-8346-FB4973C264A2}" type="presParOf" srcId="{F728ADF7-BBE9-43F0-A7E7-C9C97044C6C9}" destId="{63DC8B8B-A76E-43CB-847F-EBE7AE06994D}" srcOrd="1" destOrd="0" presId="urn:microsoft.com/office/officeart/2018/5/layout/IconLeafLabelList"/>
    <dgm:cxn modelId="{C4AEC77D-2308-42C3-B78E-F17F5493178E}" type="presParOf" srcId="{F728ADF7-BBE9-43F0-A7E7-C9C97044C6C9}" destId="{BD1E3E98-828D-43E2-A91F-1A20B84068DB}" srcOrd="2" destOrd="0" presId="urn:microsoft.com/office/officeart/2018/5/layout/IconLeafLabelList"/>
    <dgm:cxn modelId="{81A26A06-578C-46A9-A4C5-6551F7A6F475}" type="presParOf" srcId="{F728ADF7-BBE9-43F0-A7E7-C9C97044C6C9}" destId="{9E7CE39D-C2B9-4E20-B11D-3DAA62BAE014}" srcOrd="3" destOrd="0" presId="urn:microsoft.com/office/officeart/2018/5/layout/IconLeafLabelList"/>
    <dgm:cxn modelId="{48A2173F-6A3A-4FCA-8FDF-D4741D141534}" type="presParOf" srcId="{43717FA1-3B88-4540-A54A-D5A3A5416EBE}" destId="{195D53A1-DD73-4CE1-A88F-2310EC26E1B3}" srcOrd="1" destOrd="0" presId="urn:microsoft.com/office/officeart/2018/5/layout/IconLeafLabelList"/>
    <dgm:cxn modelId="{3DB9F6B1-3276-48BE-9004-F7593FB66E8F}" type="presParOf" srcId="{43717FA1-3B88-4540-A54A-D5A3A5416EBE}" destId="{2106EEB8-2C6C-42E7-9922-81A32B7F930F}" srcOrd="2" destOrd="0" presId="urn:microsoft.com/office/officeart/2018/5/layout/IconLeafLabelList"/>
    <dgm:cxn modelId="{55133639-D935-4646-8194-FC2B1968DE51}" type="presParOf" srcId="{2106EEB8-2C6C-42E7-9922-81A32B7F930F}" destId="{E33D91B5-C84B-452D-9473-BF3D772D50E2}" srcOrd="0" destOrd="0" presId="urn:microsoft.com/office/officeart/2018/5/layout/IconLeafLabelList"/>
    <dgm:cxn modelId="{9E4D6016-A4CF-49D3-AB93-6D863AD04472}" type="presParOf" srcId="{2106EEB8-2C6C-42E7-9922-81A32B7F930F}" destId="{2F829754-03DF-497D-BF9B-AC528782FB6B}" srcOrd="1" destOrd="0" presId="urn:microsoft.com/office/officeart/2018/5/layout/IconLeafLabelList"/>
    <dgm:cxn modelId="{64A9B807-C48D-499F-8E22-98896D2E5FF1}" type="presParOf" srcId="{2106EEB8-2C6C-42E7-9922-81A32B7F930F}" destId="{48130B97-B4D5-437F-A7A9-07D4A4541CC5}" srcOrd="2" destOrd="0" presId="urn:microsoft.com/office/officeart/2018/5/layout/IconLeafLabelList"/>
    <dgm:cxn modelId="{E46737EC-565B-41CB-9B5B-7DE759DC249C}" type="presParOf" srcId="{2106EEB8-2C6C-42E7-9922-81A32B7F930F}" destId="{9D014493-A102-4CA8-9C48-195E3CB64A46}" srcOrd="3" destOrd="0" presId="urn:microsoft.com/office/officeart/2018/5/layout/IconLeafLabelList"/>
    <dgm:cxn modelId="{29B951B9-3A4C-4107-8218-D47AB335EA78}" type="presParOf" srcId="{43717FA1-3B88-4540-A54A-D5A3A5416EBE}" destId="{BEBF5841-A9C5-4EB5-838E-3D6871454B59}" srcOrd="3" destOrd="0" presId="urn:microsoft.com/office/officeart/2018/5/layout/IconLeafLabelList"/>
    <dgm:cxn modelId="{E95454FC-D45F-40AB-8106-B2AB7C13ADB1}" type="presParOf" srcId="{43717FA1-3B88-4540-A54A-D5A3A5416EBE}" destId="{76A8F7C1-198C-4649-9B5A-91620D484571}" srcOrd="4" destOrd="0" presId="urn:microsoft.com/office/officeart/2018/5/layout/IconLeafLabelList"/>
    <dgm:cxn modelId="{FDF73B68-9EA8-4F17-AEF2-57B9DFF16E9C}" type="presParOf" srcId="{76A8F7C1-198C-4649-9B5A-91620D484571}" destId="{7095F97D-1B01-48F5-A85D-D0457C36DA5B}" srcOrd="0" destOrd="0" presId="urn:microsoft.com/office/officeart/2018/5/layout/IconLeafLabelList"/>
    <dgm:cxn modelId="{B4980741-135E-4476-903D-60A3A615123F}" type="presParOf" srcId="{76A8F7C1-198C-4649-9B5A-91620D484571}" destId="{FF003E63-0AE6-48FC-B345-462091820BF3}" srcOrd="1" destOrd="0" presId="urn:microsoft.com/office/officeart/2018/5/layout/IconLeafLabelList"/>
    <dgm:cxn modelId="{8E7574C1-6278-4531-AE9E-D65597E7BA90}" type="presParOf" srcId="{76A8F7C1-198C-4649-9B5A-91620D484571}" destId="{5E6B8995-5229-46AC-8D1A-56C3EBD64871}" srcOrd="2" destOrd="0" presId="urn:microsoft.com/office/officeart/2018/5/layout/IconLeafLabelList"/>
    <dgm:cxn modelId="{FCB456A3-D0F4-43E2-A774-3519F9B9E2A5}" type="presParOf" srcId="{76A8F7C1-198C-4649-9B5A-91620D484571}" destId="{68E20801-54A4-42CE-80D3-807D5BFB7E84}" srcOrd="3" destOrd="0" presId="urn:microsoft.com/office/officeart/2018/5/layout/IconLeafLabelList"/>
    <dgm:cxn modelId="{EEF40693-DB0F-4D98-8BB6-14B5B6F4B7F2}" type="presParOf" srcId="{43717FA1-3B88-4540-A54A-D5A3A5416EBE}" destId="{D2037CD9-AFD8-4A77-AFA4-4E0066CCC9E9}" srcOrd="5" destOrd="0" presId="urn:microsoft.com/office/officeart/2018/5/layout/IconLeafLabelList"/>
    <dgm:cxn modelId="{575AE7EE-87F0-4E12-9A1A-3AD5E79C68A4}" type="presParOf" srcId="{43717FA1-3B88-4540-A54A-D5A3A5416EBE}" destId="{ED5B66CE-F995-4240-B50D-02956F317B60}" srcOrd="6" destOrd="0" presId="urn:microsoft.com/office/officeart/2018/5/layout/IconLeafLabelList"/>
    <dgm:cxn modelId="{B2689361-1FFF-42C8-8480-2D46E69568E0}" type="presParOf" srcId="{ED5B66CE-F995-4240-B50D-02956F317B60}" destId="{53C5CAA2-44F7-4128-9426-B3FC8F0D5DAF}" srcOrd="0" destOrd="0" presId="urn:microsoft.com/office/officeart/2018/5/layout/IconLeafLabelList"/>
    <dgm:cxn modelId="{AB9C3CED-2230-4828-B5F9-B3744A08467A}" type="presParOf" srcId="{ED5B66CE-F995-4240-B50D-02956F317B60}" destId="{D349DABF-0BAE-46C0-B97F-84918236B3CD}" srcOrd="1" destOrd="0" presId="urn:microsoft.com/office/officeart/2018/5/layout/IconLeafLabelList"/>
    <dgm:cxn modelId="{EAD771A3-1B8E-4F61-BD31-EF5629F42BE0}" type="presParOf" srcId="{ED5B66CE-F995-4240-B50D-02956F317B60}" destId="{96AB7622-6C90-4693-9E7A-3875DE513B2F}" srcOrd="2" destOrd="0" presId="urn:microsoft.com/office/officeart/2018/5/layout/IconLeafLabelList"/>
    <dgm:cxn modelId="{DE5A0639-47CA-4E1B-96AB-E4B32A90C93F}" type="presParOf" srcId="{ED5B66CE-F995-4240-B50D-02956F317B60}" destId="{6E6EAB96-101F-4D84-AE8E-F77A944D165E}" srcOrd="3" destOrd="0" presId="urn:microsoft.com/office/officeart/2018/5/layout/IconLeafLabelList"/>
    <dgm:cxn modelId="{C7EDCC5A-AE04-4CC1-8287-C6119DA553D4}" type="presParOf" srcId="{43717FA1-3B88-4540-A54A-D5A3A5416EBE}" destId="{3C94DAD3-B105-41E6-B596-471A1251863A}" srcOrd="7" destOrd="0" presId="urn:microsoft.com/office/officeart/2018/5/layout/IconLeafLabelList"/>
    <dgm:cxn modelId="{01C95319-CB8E-4F7A-B4AF-C6D228229405}" type="presParOf" srcId="{43717FA1-3B88-4540-A54A-D5A3A5416EBE}" destId="{D89C6828-D369-4322-BD65-B22CC8B1EB6D}" srcOrd="8" destOrd="0" presId="urn:microsoft.com/office/officeart/2018/5/layout/IconLeafLabelList"/>
    <dgm:cxn modelId="{3C4759A4-AB6C-45FE-8FCD-D232F0D92D81}" type="presParOf" srcId="{D89C6828-D369-4322-BD65-B22CC8B1EB6D}" destId="{4887740A-099C-4DE2-A106-8AFEE284E177}" srcOrd="0" destOrd="0" presId="urn:microsoft.com/office/officeart/2018/5/layout/IconLeafLabelList"/>
    <dgm:cxn modelId="{D03627C7-1330-4FD0-A6ED-583C0F74F60B}" type="presParOf" srcId="{D89C6828-D369-4322-BD65-B22CC8B1EB6D}" destId="{111E4B1F-F0F3-4D1B-833D-098F728F6A71}" srcOrd="1" destOrd="0" presId="urn:microsoft.com/office/officeart/2018/5/layout/IconLeafLabelList"/>
    <dgm:cxn modelId="{2270BFB8-525F-4992-B5AD-D38F9576F46D}" type="presParOf" srcId="{D89C6828-D369-4322-BD65-B22CC8B1EB6D}" destId="{EAACDB63-6898-4556-9390-8096B72A8371}" srcOrd="2" destOrd="0" presId="urn:microsoft.com/office/officeart/2018/5/layout/IconLeafLabelList"/>
    <dgm:cxn modelId="{6DC1CEE2-CAB4-43B8-AB36-E4ED05F7BECF}" type="presParOf" srcId="{D89C6828-D369-4322-BD65-B22CC8B1EB6D}" destId="{51C29FF0-01E0-4CA2-955E-7BED895D165B}" srcOrd="3" destOrd="0" presId="urn:microsoft.com/office/officeart/2018/5/layout/IconLeafLabelList"/>
    <dgm:cxn modelId="{6842BD0E-159A-463D-8847-FCA086A815A7}" type="presParOf" srcId="{43717FA1-3B88-4540-A54A-D5A3A5416EBE}" destId="{E46A18EF-E6F7-4AE7-AC32-8C64DC115F1B}" srcOrd="9" destOrd="0" presId="urn:microsoft.com/office/officeart/2018/5/layout/IconLeafLabelList"/>
    <dgm:cxn modelId="{0E2C157F-8FC6-42A8-9CFE-B5BAF9B1FC11}" type="presParOf" srcId="{43717FA1-3B88-4540-A54A-D5A3A5416EBE}" destId="{617E21F9-504D-4DB8-A498-1DEC5AD00378}" srcOrd="10" destOrd="0" presId="urn:microsoft.com/office/officeart/2018/5/layout/IconLeafLabelList"/>
    <dgm:cxn modelId="{BE0DD44C-FDB6-4C51-8EBA-CE48E3D5F481}" type="presParOf" srcId="{617E21F9-504D-4DB8-A498-1DEC5AD00378}" destId="{73A9A108-4FA1-40CB-A7B6-419914655DA1}" srcOrd="0" destOrd="0" presId="urn:microsoft.com/office/officeart/2018/5/layout/IconLeafLabelList"/>
    <dgm:cxn modelId="{0DDA949E-F2D8-4BE5-A187-210AD6D30A3F}" type="presParOf" srcId="{617E21F9-504D-4DB8-A498-1DEC5AD00378}" destId="{3A38A6AE-C12D-4CDD-BFC9-7B0BAE91A725}" srcOrd="1" destOrd="0" presId="urn:microsoft.com/office/officeart/2018/5/layout/IconLeafLabelList"/>
    <dgm:cxn modelId="{735D0858-71F0-4BD5-B0F7-CF68D6476378}" type="presParOf" srcId="{617E21F9-504D-4DB8-A498-1DEC5AD00378}" destId="{5BFC5624-D8B0-4FCB-9940-9BE1D85CF1BA}" srcOrd="2" destOrd="0" presId="urn:microsoft.com/office/officeart/2018/5/layout/IconLeafLabelList"/>
    <dgm:cxn modelId="{1609D267-1B53-41A0-87F8-2F8A8E25EBE8}" type="presParOf" srcId="{617E21F9-504D-4DB8-A498-1DEC5AD00378}" destId="{863D38D6-0B3B-4C4D-9FFE-D00D5E415A09}"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8FE162-949E-4CA5-A2F7-10F6F60C17C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43B1E0F7-906C-410A-AFE9-000DD15CD9BE}">
      <dgm:prSet custT="1"/>
      <dgm:spPr/>
      <dgm:t>
        <a:bodyPr/>
        <a:lstStyle/>
        <a:p>
          <a:pPr>
            <a:lnSpc>
              <a:spcPct val="100000"/>
            </a:lnSpc>
          </a:pPr>
          <a:r>
            <a:rPr lang="en-US" sz="2500" b="1" dirty="0"/>
            <a:t>Forecasting</a:t>
          </a:r>
          <a:r>
            <a:rPr lang="en-US" sz="2500" dirty="0"/>
            <a:t>, to predict the possibilities of uncertain events or changes occur in the future and effect the organization. </a:t>
          </a:r>
        </a:p>
        <a:p>
          <a:pPr>
            <a:lnSpc>
              <a:spcPct val="100000"/>
            </a:lnSpc>
          </a:pPr>
          <a:r>
            <a:rPr lang="en-US" sz="2500" dirty="0"/>
            <a:t>Ex. Sales, Economic, Technology, Social forecast</a:t>
          </a:r>
          <a:r>
            <a:rPr lang="en-US" sz="2400" dirty="0"/>
            <a:t>.</a:t>
          </a:r>
          <a:endParaRPr lang="en-US" sz="2000" dirty="0"/>
        </a:p>
      </dgm:t>
    </dgm:pt>
    <dgm:pt modelId="{A2D04B1D-C66E-4042-80E1-106A3630CBF8}" type="parTrans" cxnId="{A8A0226D-7D64-4571-A718-024C4FDB3CEC}">
      <dgm:prSet/>
      <dgm:spPr/>
      <dgm:t>
        <a:bodyPr/>
        <a:lstStyle/>
        <a:p>
          <a:endParaRPr lang="en-US"/>
        </a:p>
      </dgm:t>
    </dgm:pt>
    <dgm:pt modelId="{DA33DC7C-1AFC-4660-959E-CB6B35409005}" type="sibTrans" cxnId="{A8A0226D-7D64-4571-A718-024C4FDB3CEC}">
      <dgm:prSet/>
      <dgm:spPr/>
      <dgm:t>
        <a:bodyPr/>
        <a:lstStyle/>
        <a:p>
          <a:endParaRPr lang="en-US"/>
        </a:p>
      </dgm:t>
    </dgm:pt>
    <dgm:pt modelId="{7AC62D32-7E21-46F7-AD67-86AF39DCB26F}">
      <dgm:prSet/>
      <dgm:spPr/>
      <dgm:t>
        <a:bodyPr/>
        <a:lstStyle/>
        <a:p>
          <a:pPr>
            <a:lnSpc>
              <a:spcPct val="100000"/>
            </a:lnSpc>
          </a:pPr>
          <a:r>
            <a:rPr lang="en-US" b="1" dirty="0"/>
            <a:t>Scheduling</a:t>
          </a:r>
          <a:r>
            <a:rPr lang="en-US" dirty="0"/>
            <a:t>, to formulate the list of activities with their timeframe to achieve a goal. </a:t>
          </a:r>
        </a:p>
        <a:p>
          <a:pPr>
            <a:lnSpc>
              <a:spcPct val="100000"/>
            </a:lnSpc>
          </a:pPr>
          <a:r>
            <a:rPr lang="en-US" dirty="0"/>
            <a:t>Ex. Gantt Chart and Project Management</a:t>
          </a:r>
        </a:p>
      </dgm:t>
    </dgm:pt>
    <dgm:pt modelId="{24E30BB8-9CF3-4577-ABA8-9C7FF200C6FB}" type="parTrans" cxnId="{D901F2E7-8CEA-47EC-9CC7-F09C92152BB5}">
      <dgm:prSet/>
      <dgm:spPr/>
      <dgm:t>
        <a:bodyPr/>
        <a:lstStyle/>
        <a:p>
          <a:endParaRPr lang="en-US"/>
        </a:p>
      </dgm:t>
    </dgm:pt>
    <dgm:pt modelId="{61057512-F5A8-43B8-8034-5461D9BC527B}" type="sibTrans" cxnId="{D901F2E7-8CEA-47EC-9CC7-F09C92152BB5}">
      <dgm:prSet/>
      <dgm:spPr/>
      <dgm:t>
        <a:bodyPr/>
        <a:lstStyle/>
        <a:p>
          <a:endParaRPr lang="en-US"/>
        </a:p>
      </dgm:t>
    </dgm:pt>
    <dgm:pt modelId="{79679EA6-775F-413D-A2D4-23260C518E98}" type="pres">
      <dgm:prSet presAssocID="{D38FE162-949E-4CA5-A2F7-10F6F60C17C3}" presName="root" presStyleCnt="0">
        <dgm:presLayoutVars>
          <dgm:dir/>
          <dgm:resizeHandles val="exact"/>
        </dgm:presLayoutVars>
      </dgm:prSet>
      <dgm:spPr/>
      <dgm:t>
        <a:bodyPr/>
        <a:lstStyle/>
        <a:p>
          <a:endParaRPr lang="en-US"/>
        </a:p>
      </dgm:t>
    </dgm:pt>
    <dgm:pt modelId="{20BEEDD1-C329-4BF9-A20E-D747CCA4E656}" type="pres">
      <dgm:prSet presAssocID="{43B1E0F7-906C-410A-AFE9-000DD15CD9BE}" presName="compNode" presStyleCnt="0"/>
      <dgm:spPr/>
    </dgm:pt>
    <dgm:pt modelId="{41168C09-D4BB-48CE-891A-253CB4B994C2}" type="pres">
      <dgm:prSet presAssocID="{43B1E0F7-906C-410A-AFE9-000DD15CD9BE}" presName="bgRect" presStyleLbl="bgShp" presStyleIdx="0" presStyleCnt="2"/>
      <dgm:spPr/>
    </dgm:pt>
    <dgm:pt modelId="{567EAB22-C459-49E9-80F0-298CBF9C6D0D}" type="pres">
      <dgm:prSet presAssocID="{43B1E0F7-906C-410A-AFE9-000DD15CD9BE}" presName="iconRect" presStyleLbl="node1" presStyleIdx="0" presStyleCnt="2"/>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dgm:spPr>
      <dgm:t>
        <a:bodyPr/>
        <a:lstStyle/>
        <a:p>
          <a:endParaRPr lang="en-US"/>
        </a:p>
      </dgm:t>
      <dgm:extLst>
        <a:ext uri="{E40237B7-FDA0-4F09-8148-C483321AD2D9}">
          <dgm14:cNvPr xmlns:dgm14="http://schemas.microsoft.com/office/drawing/2010/diagram" id="0" name="" descr="Speed Bump"/>
        </a:ext>
      </dgm:extLst>
    </dgm:pt>
    <dgm:pt modelId="{3917D0E7-54F6-45F3-94BB-AE6B885F3630}" type="pres">
      <dgm:prSet presAssocID="{43B1E0F7-906C-410A-AFE9-000DD15CD9BE}" presName="spaceRect" presStyleCnt="0"/>
      <dgm:spPr/>
    </dgm:pt>
    <dgm:pt modelId="{5707E6E9-84DA-43F9-9548-D56203CF5B78}" type="pres">
      <dgm:prSet presAssocID="{43B1E0F7-906C-410A-AFE9-000DD15CD9BE}" presName="parTx" presStyleLbl="revTx" presStyleIdx="0" presStyleCnt="2">
        <dgm:presLayoutVars>
          <dgm:chMax val="0"/>
          <dgm:chPref val="0"/>
        </dgm:presLayoutVars>
      </dgm:prSet>
      <dgm:spPr/>
      <dgm:t>
        <a:bodyPr/>
        <a:lstStyle/>
        <a:p>
          <a:endParaRPr lang="en-US"/>
        </a:p>
      </dgm:t>
    </dgm:pt>
    <dgm:pt modelId="{23980955-7B18-469F-8F08-6F9D19075A9E}" type="pres">
      <dgm:prSet presAssocID="{DA33DC7C-1AFC-4660-959E-CB6B35409005}" presName="sibTrans" presStyleCnt="0"/>
      <dgm:spPr/>
    </dgm:pt>
    <dgm:pt modelId="{20A32463-7FC7-4590-9609-41B6830FF043}" type="pres">
      <dgm:prSet presAssocID="{7AC62D32-7E21-46F7-AD67-86AF39DCB26F}" presName="compNode" presStyleCnt="0"/>
      <dgm:spPr/>
    </dgm:pt>
    <dgm:pt modelId="{F2C38401-597F-4E94-9FCA-66D875CE6C1E}" type="pres">
      <dgm:prSet presAssocID="{7AC62D32-7E21-46F7-AD67-86AF39DCB26F}" presName="bgRect" presStyleLbl="bgShp" presStyleIdx="1" presStyleCnt="2"/>
      <dgm:spPr/>
    </dgm:pt>
    <dgm:pt modelId="{3AB743F4-EB5B-409E-AA86-205FDDDC45A2}" type="pres">
      <dgm:prSet presAssocID="{7AC62D32-7E21-46F7-AD67-86AF39DCB26F}" presName="iconRect" presStyleLbl="node1" presStyleIdx="1" presStyleCnt="2"/>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dgm:spPr>
      <dgm:t>
        <a:bodyPr/>
        <a:lstStyle/>
        <a:p>
          <a:endParaRPr lang="en-US"/>
        </a:p>
      </dgm:t>
      <dgm:extLst>
        <a:ext uri="{E40237B7-FDA0-4F09-8148-C483321AD2D9}">
          <dgm14:cNvPr xmlns:dgm14="http://schemas.microsoft.com/office/drawing/2010/diagram" id="0" name="" descr="Table"/>
        </a:ext>
      </dgm:extLst>
    </dgm:pt>
    <dgm:pt modelId="{0399EFA0-9295-43E8-BC11-99282BC3BFB5}" type="pres">
      <dgm:prSet presAssocID="{7AC62D32-7E21-46F7-AD67-86AF39DCB26F}" presName="spaceRect" presStyleCnt="0"/>
      <dgm:spPr/>
    </dgm:pt>
    <dgm:pt modelId="{DA157CF6-9B0E-441C-BD19-219E62A1CEAE}" type="pres">
      <dgm:prSet presAssocID="{7AC62D32-7E21-46F7-AD67-86AF39DCB26F}" presName="parTx" presStyleLbl="revTx" presStyleIdx="1" presStyleCnt="2">
        <dgm:presLayoutVars>
          <dgm:chMax val="0"/>
          <dgm:chPref val="0"/>
        </dgm:presLayoutVars>
      </dgm:prSet>
      <dgm:spPr/>
      <dgm:t>
        <a:bodyPr/>
        <a:lstStyle/>
        <a:p>
          <a:endParaRPr lang="en-US"/>
        </a:p>
      </dgm:t>
    </dgm:pt>
  </dgm:ptLst>
  <dgm:cxnLst>
    <dgm:cxn modelId="{B65847DE-9744-41AA-8894-ECEDA8FE0661}" type="presOf" srcId="{7AC62D32-7E21-46F7-AD67-86AF39DCB26F}" destId="{DA157CF6-9B0E-441C-BD19-219E62A1CEAE}" srcOrd="0" destOrd="0" presId="urn:microsoft.com/office/officeart/2018/2/layout/IconVerticalSolidList"/>
    <dgm:cxn modelId="{22C1790A-B3D3-4AE2-8DB5-3D14225924C6}" type="presOf" srcId="{D38FE162-949E-4CA5-A2F7-10F6F60C17C3}" destId="{79679EA6-775F-413D-A2D4-23260C518E98}" srcOrd="0" destOrd="0" presId="urn:microsoft.com/office/officeart/2018/2/layout/IconVerticalSolidList"/>
    <dgm:cxn modelId="{59B6FCFF-D1C3-4A71-8860-C84D1AEBC161}" type="presOf" srcId="{43B1E0F7-906C-410A-AFE9-000DD15CD9BE}" destId="{5707E6E9-84DA-43F9-9548-D56203CF5B78}" srcOrd="0" destOrd="0" presId="urn:microsoft.com/office/officeart/2018/2/layout/IconVerticalSolidList"/>
    <dgm:cxn modelId="{A8A0226D-7D64-4571-A718-024C4FDB3CEC}" srcId="{D38FE162-949E-4CA5-A2F7-10F6F60C17C3}" destId="{43B1E0F7-906C-410A-AFE9-000DD15CD9BE}" srcOrd="0" destOrd="0" parTransId="{A2D04B1D-C66E-4042-80E1-106A3630CBF8}" sibTransId="{DA33DC7C-1AFC-4660-959E-CB6B35409005}"/>
    <dgm:cxn modelId="{D901F2E7-8CEA-47EC-9CC7-F09C92152BB5}" srcId="{D38FE162-949E-4CA5-A2F7-10F6F60C17C3}" destId="{7AC62D32-7E21-46F7-AD67-86AF39DCB26F}" srcOrd="1" destOrd="0" parTransId="{24E30BB8-9CF3-4577-ABA8-9C7FF200C6FB}" sibTransId="{61057512-F5A8-43B8-8034-5461D9BC527B}"/>
    <dgm:cxn modelId="{1EB3F2E3-D773-49C2-A4C0-D7C51421905E}" type="presParOf" srcId="{79679EA6-775F-413D-A2D4-23260C518E98}" destId="{20BEEDD1-C329-4BF9-A20E-D747CCA4E656}" srcOrd="0" destOrd="0" presId="urn:microsoft.com/office/officeart/2018/2/layout/IconVerticalSolidList"/>
    <dgm:cxn modelId="{E957A6CC-1580-464D-B700-65CC95A47423}" type="presParOf" srcId="{20BEEDD1-C329-4BF9-A20E-D747CCA4E656}" destId="{41168C09-D4BB-48CE-891A-253CB4B994C2}" srcOrd="0" destOrd="0" presId="urn:microsoft.com/office/officeart/2018/2/layout/IconVerticalSolidList"/>
    <dgm:cxn modelId="{54825049-C2B6-4355-8ABC-C8965C7047F2}" type="presParOf" srcId="{20BEEDD1-C329-4BF9-A20E-D747CCA4E656}" destId="{567EAB22-C459-49E9-80F0-298CBF9C6D0D}" srcOrd="1" destOrd="0" presId="urn:microsoft.com/office/officeart/2018/2/layout/IconVerticalSolidList"/>
    <dgm:cxn modelId="{1648BF05-4F71-4C76-8582-246968AD49B2}" type="presParOf" srcId="{20BEEDD1-C329-4BF9-A20E-D747CCA4E656}" destId="{3917D0E7-54F6-45F3-94BB-AE6B885F3630}" srcOrd="2" destOrd="0" presId="urn:microsoft.com/office/officeart/2018/2/layout/IconVerticalSolidList"/>
    <dgm:cxn modelId="{ECD38A9F-F30B-4F9F-AE1E-1C3D69C5642B}" type="presParOf" srcId="{20BEEDD1-C329-4BF9-A20E-D747CCA4E656}" destId="{5707E6E9-84DA-43F9-9548-D56203CF5B78}" srcOrd="3" destOrd="0" presId="urn:microsoft.com/office/officeart/2018/2/layout/IconVerticalSolidList"/>
    <dgm:cxn modelId="{6A606300-51FB-40C4-94F2-72C4290CE87F}" type="presParOf" srcId="{79679EA6-775F-413D-A2D4-23260C518E98}" destId="{23980955-7B18-469F-8F08-6F9D19075A9E}" srcOrd="1" destOrd="0" presId="urn:microsoft.com/office/officeart/2018/2/layout/IconVerticalSolidList"/>
    <dgm:cxn modelId="{FDF74B05-9024-4FDD-AF63-395A501605B5}" type="presParOf" srcId="{79679EA6-775F-413D-A2D4-23260C518E98}" destId="{20A32463-7FC7-4590-9609-41B6830FF043}" srcOrd="2" destOrd="0" presId="urn:microsoft.com/office/officeart/2018/2/layout/IconVerticalSolidList"/>
    <dgm:cxn modelId="{00712D10-F9D2-4217-80E8-700C02930CB7}" type="presParOf" srcId="{20A32463-7FC7-4590-9609-41B6830FF043}" destId="{F2C38401-597F-4E94-9FCA-66D875CE6C1E}" srcOrd="0" destOrd="0" presId="urn:microsoft.com/office/officeart/2018/2/layout/IconVerticalSolidList"/>
    <dgm:cxn modelId="{EAB3D413-6463-4B90-B857-22C4954588F0}" type="presParOf" srcId="{20A32463-7FC7-4590-9609-41B6830FF043}" destId="{3AB743F4-EB5B-409E-AA86-205FDDDC45A2}" srcOrd="1" destOrd="0" presId="urn:microsoft.com/office/officeart/2018/2/layout/IconVerticalSolidList"/>
    <dgm:cxn modelId="{647EA13F-DCDA-4B5F-99DE-C6F0A51AA249}" type="presParOf" srcId="{20A32463-7FC7-4590-9609-41B6830FF043}" destId="{0399EFA0-9295-43E8-BC11-99282BC3BFB5}" srcOrd="2" destOrd="0" presId="urn:microsoft.com/office/officeart/2018/2/layout/IconVerticalSolidList"/>
    <dgm:cxn modelId="{929468D7-A889-4EE7-B324-354B28AA3FCB}" type="presParOf" srcId="{20A32463-7FC7-4590-9609-41B6830FF043}" destId="{DA157CF6-9B0E-441C-BD19-219E62A1CEA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DA756-46F1-4ADE-A8B8-1F10B1FB85F2}">
      <dsp:nvSpPr>
        <dsp:cNvPr id="0" name=""/>
        <dsp:cNvSpPr/>
      </dsp:nvSpPr>
      <dsp:spPr>
        <a:xfrm>
          <a:off x="316253" y="340927"/>
          <a:ext cx="985412" cy="98541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DC8B8B-A76E-43CB-847F-EBE7AE06994D}">
      <dsp:nvSpPr>
        <dsp:cNvPr id="0" name=""/>
        <dsp:cNvSpPr/>
      </dsp:nvSpPr>
      <dsp:spPr>
        <a:xfrm>
          <a:off x="526259" y="550932"/>
          <a:ext cx="565400" cy="565400"/>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E7CE39D-C2B9-4E20-B11D-3DAA62BAE014}">
      <dsp:nvSpPr>
        <dsp:cNvPr id="0" name=""/>
        <dsp:cNvSpPr/>
      </dsp:nvSpPr>
      <dsp:spPr>
        <a:xfrm>
          <a:off x="1244" y="1633270"/>
          <a:ext cx="1615429" cy="141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89000">
            <a:lnSpc>
              <a:spcPct val="100000"/>
            </a:lnSpc>
            <a:spcBef>
              <a:spcPct val="0"/>
            </a:spcBef>
            <a:spcAft>
              <a:spcPct val="35000"/>
            </a:spcAft>
            <a:defRPr cap="all"/>
          </a:pPr>
          <a:r>
            <a:rPr lang="en-US" sz="2000" kern="1200" dirty="0">
              <a:latin typeface="Calibri Light" panose="020F0302020204030204"/>
            </a:rPr>
            <a:t>Profitability</a:t>
          </a:r>
          <a:endParaRPr lang="en-US" sz="2000" kern="1200" dirty="0"/>
        </a:p>
      </dsp:txBody>
      <dsp:txXfrm>
        <a:off x="1244" y="1633270"/>
        <a:ext cx="1615429" cy="1413500"/>
      </dsp:txXfrm>
    </dsp:sp>
    <dsp:sp modelId="{E33D91B5-C84B-452D-9473-BF3D772D50E2}">
      <dsp:nvSpPr>
        <dsp:cNvPr id="0" name=""/>
        <dsp:cNvSpPr/>
      </dsp:nvSpPr>
      <dsp:spPr>
        <a:xfrm>
          <a:off x="2214383" y="340927"/>
          <a:ext cx="985412" cy="98541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829754-03DF-497D-BF9B-AC528782FB6B}">
      <dsp:nvSpPr>
        <dsp:cNvPr id="0" name=""/>
        <dsp:cNvSpPr/>
      </dsp:nvSpPr>
      <dsp:spPr>
        <a:xfrm>
          <a:off x="2424389" y="550932"/>
          <a:ext cx="565400" cy="565400"/>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D014493-A102-4CA8-9C48-195E3CB64A46}">
      <dsp:nvSpPr>
        <dsp:cNvPr id="0" name=""/>
        <dsp:cNvSpPr/>
      </dsp:nvSpPr>
      <dsp:spPr>
        <a:xfrm>
          <a:off x="1899374" y="1633270"/>
          <a:ext cx="1615429" cy="141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89000">
            <a:lnSpc>
              <a:spcPct val="100000"/>
            </a:lnSpc>
            <a:spcBef>
              <a:spcPct val="0"/>
            </a:spcBef>
            <a:spcAft>
              <a:spcPct val="35000"/>
            </a:spcAft>
            <a:defRPr cap="all"/>
          </a:pPr>
          <a:r>
            <a:rPr lang="en-US" sz="2000" kern="1200" dirty="0"/>
            <a:t>Innovation</a:t>
          </a:r>
        </a:p>
      </dsp:txBody>
      <dsp:txXfrm>
        <a:off x="1899374" y="1633270"/>
        <a:ext cx="1615429" cy="1413500"/>
      </dsp:txXfrm>
    </dsp:sp>
    <dsp:sp modelId="{7095F97D-1B01-48F5-A85D-D0457C36DA5B}">
      <dsp:nvSpPr>
        <dsp:cNvPr id="0" name=""/>
        <dsp:cNvSpPr/>
      </dsp:nvSpPr>
      <dsp:spPr>
        <a:xfrm>
          <a:off x="4112513" y="340927"/>
          <a:ext cx="985412" cy="985412"/>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003E63-0AE6-48FC-B345-462091820BF3}">
      <dsp:nvSpPr>
        <dsp:cNvPr id="0" name=""/>
        <dsp:cNvSpPr/>
      </dsp:nvSpPr>
      <dsp:spPr>
        <a:xfrm>
          <a:off x="4322518" y="550932"/>
          <a:ext cx="565400" cy="565400"/>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8E20801-54A4-42CE-80D3-807D5BFB7E84}">
      <dsp:nvSpPr>
        <dsp:cNvPr id="0" name=""/>
        <dsp:cNvSpPr/>
      </dsp:nvSpPr>
      <dsp:spPr>
        <a:xfrm>
          <a:off x="3797504" y="1633270"/>
          <a:ext cx="1615429" cy="141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89000">
            <a:lnSpc>
              <a:spcPct val="100000"/>
            </a:lnSpc>
            <a:spcBef>
              <a:spcPct val="0"/>
            </a:spcBef>
            <a:spcAft>
              <a:spcPct val="35000"/>
            </a:spcAft>
            <a:defRPr cap="all"/>
          </a:pPr>
          <a:r>
            <a:rPr lang="en-US" sz="2000" kern="1200" dirty="0"/>
            <a:t>Production</a:t>
          </a:r>
        </a:p>
      </dsp:txBody>
      <dsp:txXfrm>
        <a:off x="3797504" y="1633270"/>
        <a:ext cx="1615429" cy="1413500"/>
      </dsp:txXfrm>
    </dsp:sp>
    <dsp:sp modelId="{53C5CAA2-44F7-4128-9426-B3FC8F0D5DAF}">
      <dsp:nvSpPr>
        <dsp:cNvPr id="0" name=""/>
        <dsp:cNvSpPr/>
      </dsp:nvSpPr>
      <dsp:spPr>
        <a:xfrm>
          <a:off x="6010642" y="340927"/>
          <a:ext cx="985412" cy="985412"/>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49DABF-0BAE-46C0-B97F-84918236B3CD}">
      <dsp:nvSpPr>
        <dsp:cNvPr id="0" name=""/>
        <dsp:cNvSpPr/>
      </dsp:nvSpPr>
      <dsp:spPr>
        <a:xfrm>
          <a:off x="6220648" y="550932"/>
          <a:ext cx="565400" cy="565400"/>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E6EAB96-101F-4D84-AE8E-F77A944D165E}">
      <dsp:nvSpPr>
        <dsp:cNvPr id="0" name=""/>
        <dsp:cNvSpPr/>
      </dsp:nvSpPr>
      <dsp:spPr>
        <a:xfrm>
          <a:off x="5695634" y="1633270"/>
          <a:ext cx="1615429" cy="141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89000" rtl="0">
            <a:lnSpc>
              <a:spcPct val="100000"/>
            </a:lnSpc>
            <a:spcBef>
              <a:spcPct val="0"/>
            </a:spcBef>
            <a:spcAft>
              <a:spcPct val="35000"/>
            </a:spcAft>
            <a:defRPr cap="all"/>
          </a:pPr>
          <a:r>
            <a:rPr lang="en-US" sz="2000" kern="1200" dirty="0">
              <a:latin typeface="Calibri Light" panose="020F0302020204030204"/>
            </a:rPr>
            <a:t> </a:t>
          </a:r>
          <a:r>
            <a:rPr lang="en-US" sz="2000" kern="1200" dirty="0">
              <a:solidFill>
                <a:srgbClr val="000000"/>
              </a:solidFill>
              <a:latin typeface="Calibri"/>
              <a:ea typeface="Calibri"/>
              <a:cs typeface="Calibri"/>
            </a:rPr>
            <a:t>Market          Standing</a:t>
          </a:r>
        </a:p>
      </dsp:txBody>
      <dsp:txXfrm>
        <a:off x="5695634" y="1633270"/>
        <a:ext cx="1615429" cy="1413500"/>
      </dsp:txXfrm>
    </dsp:sp>
    <dsp:sp modelId="{4887740A-099C-4DE2-A106-8AFEE284E177}">
      <dsp:nvSpPr>
        <dsp:cNvPr id="0" name=""/>
        <dsp:cNvSpPr/>
      </dsp:nvSpPr>
      <dsp:spPr>
        <a:xfrm>
          <a:off x="8080307" y="340927"/>
          <a:ext cx="985412" cy="985412"/>
        </a:xfrm>
        <a:prstGeom prst="round2DiagRect">
          <a:avLst>
            <a:gd name="adj1" fmla="val 29727"/>
            <a:gd name="adj2" fmla="val 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1E4B1F-F0F3-4D1B-833D-098F728F6A71}">
      <dsp:nvSpPr>
        <dsp:cNvPr id="0" name=""/>
        <dsp:cNvSpPr/>
      </dsp:nvSpPr>
      <dsp:spPr>
        <a:xfrm>
          <a:off x="8290313" y="550932"/>
          <a:ext cx="565400" cy="565400"/>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1C29FF0-01E0-4CA2-955E-7BED895D165B}">
      <dsp:nvSpPr>
        <dsp:cNvPr id="0" name=""/>
        <dsp:cNvSpPr/>
      </dsp:nvSpPr>
      <dsp:spPr>
        <a:xfrm>
          <a:off x="7593764" y="1633270"/>
          <a:ext cx="1958498" cy="141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89000">
            <a:lnSpc>
              <a:spcPct val="100000"/>
            </a:lnSpc>
            <a:spcBef>
              <a:spcPct val="0"/>
            </a:spcBef>
            <a:spcAft>
              <a:spcPct val="35000"/>
            </a:spcAft>
            <a:defRPr cap="all"/>
          </a:pPr>
          <a:r>
            <a:rPr lang="en-US" sz="2000" kern="1200" dirty="0"/>
            <a:t>Human Resources performance, attitude and development</a:t>
          </a:r>
        </a:p>
      </dsp:txBody>
      <dsp:txXfrm>
        <a:off x="7593764" y="1633270"/>
        <a:ext cx="1958498" cy="1413500"/>
      </dsp:txXfrm>
    </dsp:sp>
    <dsp:sp modelId="{73A9A108-4FA1-40CB-A7B6-419914655DA1}">
      <dsp:nvSpPr>
        <dsp:cNvPr id="0" name=""/>
        <dsp:cNvSpPr/>
      </dsp:nvSpPr>
      <dsp:spPr>
        <a:xfrm>
          <a:off x="10337959" y="340927"/>
          <a:ext cx="985412" cy="98541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38A6AE-C12D-4CDD-BFC9-7B0BAE91A725}">
      <dsp:nvSpPr>
        <dsp:cNvPr id="0" name=""/>
        <dsp:cNvSpPr/>
      </dsp:nvSpPr>
      <dsp:spPr>
        <a:xfrm>
          <a:off x="10547964" y="550932"/>
          <a:ext cx="565400" cy="565400"/>
        </a:xfrm>
        <a:prstGeom prst="rect">
          <a:avLst/>
        </a:prstGeom>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63D38D6-0B3B-4C4D-9FFE-D00D5E415A09}">
      <dsp:nvSpPr>
        <dsp:cNvPr id="0" name=""/>
        <dsp:cNvSpPr/>
      </dsp:nvSpPr>
      <dsp:spPr>
        <a:xfrm>
          <a:off x="9834962" y="1633270"/>
          <a:ext cx="1991404" cy="141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89000">
            <a:lnSpc>
              <a:spcPct val="100000"/>
            </a:lnSpc>
            <a:spcBef>
              <a:spcPct val="0"/>
            </a:spcBef>
            <a:spcAft>
              <a:spcPct val="35000"/>
            </a:spcAft>
            <a:defRPr cap="all"/>
          </a:pPr>
          <a:r>
            <a:rPr lang="en-US" sz="2000" kern="1200" dirty="0"/>
            <a:t>Public Responsibility</a:t>
          </a:r>
        </a:p>
      </dsp:txBody>
      <dsp:txXfrm>
        <a:off x="9834962" y="1633270"/>
        <a:ext cx="1991404" cy="1413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168C09-D4BB-48CE-891A-253CB4B994C2}">
      <dsp:nvSpPr>
        <dsp:cNvPr id="0" name=""/>
        <dsp:cNvSpPr/>
      </dsp:nvSpPr>
      <dsp:spPr>
        <a:xfrm>
          <a:off x="0" y="201167"/>
          <a:ext cx="11039605" cy="165963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7EAB22-C459-49E9-80F0-298CBF9C6D0D}">
      <dsp:nvSpPr>
        <dsp:cNvPr id="0" name=""/>
        <dsp:cNvSpPr/>
      </dsp:nvSpPr>
      <dsp:spPr>
        <a:xfrm>
          <a:off x="502039" y="574586"/>
          <a:ext cx="912799" cy="912799"/>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07E6E9-84DA-43F9-9548-D56203CF5B78}">
      <dsp:nvSpPr>
        <dsp:cNvPr id="0" name=""/>
        <dsp:cNvSpPr/>
      </dsp:nvSpPr>
      <dsp:spPr>
        <a:xfrm>
          <a:off x="1916879" y="201167"/>
          <a:ext cx="9122725" cy="165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645" tIns="175645" rIns="175645" bIns="175645" numCol="1" spcCol="1270" anchor="ctr" anchorCtr="0">
          <a:noAutofit/>
        </a:bodyPr>
        <a:lstStyle/>
        <a:p>
          <a:pPr lvl="0" algn="l" defTabSz="1111250">
            <a:lnSpc>
              <a:spcPct val="100000"/>
            </a:lnSpc>
            <a:spcBef>
              <a:spcPct val="0"/>
            </a:spcBef>
            <a:spcAft>
              <a:spcPct val="35000"/>
            </a:spcAft>
          </a:pPr>
          <a:r>
            <a:rPr lang="en-US" sz="2500" b="1" kern="1200" dirty="0"/>
            <a:t>Forecasting</a:t>
          </a:r>
          <a:r>
            <a:rPr lang="en-US" sz="2500" kern="1200" dirty="0"/>
            <a:t>, to predict the possibilities of uncertain events or changes occur in the future and effect the organization. </a:t>
          </a:r>
        </a:p>
        <a:p>
          <a:pPr lvl="0" algn="l" defTabSz="1111250">
            <a:lnSpc>
              <a:spcPct val="100000"/>
            </a:lnSpc>
            <a:spcBef>
              <a:spcPct val="0"/>
            </a:spcBef>
            <a:spcAft>
              <a:spcPct val="35000"/>
            </a:spcAft>
          </a:pPr>
          <a:r>
            <a:rPr lang="en-US" sz="2500" kern="1200" dirty="0"/>
            <a:t>Ex. Sales, Economic, Technology, Social forecast</a:t>
          </a:r>
          <a:r>
            <a:rPr lang="en-US" sz="2400" kern="1200" dirty="0"/>
            <a:t>.</a:t>
          </a:r>
          <a:endParaRPr lang="en-US" sz="2000" kern="1200" dirty="0"/>
        </a:p>
      </dsp:txBody>
      <dsp:txXfrm>
        <a:off x="1916879" y="201167"/>
        <a:ext cx="9122725" cy="1659636"/>
      </dsp:txXfrm>
    </dsp:sp>
    <dsp:sp modelId="{F2C38401-597F-4E94-9FCA-66D875CE6C1E}">
      <dsp:nvSpPr>
        <dsp:cNvPr id="0" name=""/>
        <dsp:cNvSpPr/>
      </dsp:nvSpPr>
      <dsp:spPr>
        <a:xfrm>
          <a:off x="0" y="2162556"/>
          <a:ext cx="11039605" cy="165963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B743F4-EB5B-409E-AA86-205FDDDC45A2}">
      <dsp:nvSpPr>
        <dsp:cNvPr id="0" name=""/>
        <dsp:cNvSpPr/>
      </dsp:nvSpPr>
      <dsp:spPr>
        <a:xfrm>
          <a:off x="502039" y="2535974"/>
          <a:ext cx="912799" cy="912799"/>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157CF6-9B0E-441C-BD19-219E62A1CEAE}">
      <dsp:nvSpPr>
        <dsp:cNvPr id="0" name=""/>
        <dsp:cNvSpPr/>
      </dsp:nvSpPr>
      <dsp:spPr>
        <a:xfrm>
          <a:off x="1916879" y="2162556"/>
          <a:ext cx="9122725" cy="165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645" tIns="175645" rIns="175645" bIns="175645" numCol="1" spcCol="1270" anchor="ctr" anchorCtr="0">
          <a:noAutofit/>
        </a:bodyPr>
        <a:lstStyle/>
        <a:p>
          <a:pPr lvl="0" algn="l" defTabSz="1111250">
            <a:lnSpc>
              <a:spcPct val="100000"/>
            </a:lnSpc>
            <a:spcBef>
              <a:spcPct val="0"/>
            </a:spcBef>
            <a:spcAft>
              <a:spcPct val="35000"/>
            </a:spcAft>
          </a:pPr>
          <a:r>
            <a:rPr lang="en-US" sz="2500" b="1" kern="1200" dirty="0"/>
            <a:t>Scheduling</a:t>
          </a:r>
          <a:r>
            <a:rPr lang="en-US" sz="2500" kern="1200" dirty="0"/>
            <a:t>, to formulate the list of activities with their timeframe to achieve a goal. </a:t>
          </a:r>
        </a:p>
        <a:p>
          <a:pPr lvl="0" algn="l" defTabSz="1111250">
            <a:lnSpc>
              <a:spcPct val="100000"/>
            </a:lnSpc>
            <a:spcBef>
              <a:spcPct val="0"/>
            </a:spcBef>
            <a:spcAft>
              <a:spcPct val="35000"/>
            </a:spcAft>
          </a:pPr>
          <a:r>
            <a:rPr lang="en-US" sz="2500" kern="1200" dirty="0"/>
            <a:t>Ex. Gantt Chart and Project Management</a:t>
          </a:r>
        </a:p>
      </dsp:txBody>
      <dsp:txXfrm>
        <a:off x="1916879" y="2162556"/>
        <a:ext cx="9122725" cy="1659636"/>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2C6C2F-DC94-43F7-8E97-D7DAAB7BF6F1}" type="datetimeFigureOut">
              <a:rPr lang="en-US" smtClean="0"/>
              <a:t>12/14/2025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F048E8-A53F-424A-AFEA-8BC41CD7F16B}" type="slidenum">
              <a:rPr lang="en-US" smtClean="0"/>
              <a:t>‹#›</a:t>
            </a:fld>
            <a:endParaRPr lang="en-US" dirty="0"/>
          </a:p>
        </p:txBody>
      </p:sp>
    </p:spTree>
    <p:extLst>
      <p:ext uri="{BB962C8B-B14F-4D97-AF65-F5344CB8AC3E}">
        <p14:creationId xmlns:p14="http://schemas.microsoft.com/office/powerpoint/2010/main" val="2207938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https://www.youtube.com/watch?v=i5zg1fG7m88&amp;t=15s</a:t>
            </a:r>
          </a:p>
          <a:p>
            <a:endParaRPr lang="en-CA" dirty="0"/>
          </a:p>
        </p:txBody>
      </p:sp>
      <p:sp>
        <p:nvSpPr>
          <p:cNvPr id="4" name="Slide Number Placeholder 3"/>
          <p:cNvSpPr>
            <a:spLocks noGrp="1"/>
          </p:cNvSpPr>
          <p:nvPr>
            <p:ph type="sldNum" sz="quarter" idx="10"/>
          </p:nvPr>
        </p:nvSpPr>
        <p:spPr/>
        <p:txBody>
          <a:bodyPr/>
          <a:lstStyle/>
          <a:p>
            <a:fld id="{6BF6A296-B420-43DA-9D05-B873FB2DBB89}" type="slidenum">
              <a:rPr lang="en-CA" smtClean="0"/>
              <a:pPr/>
              <a:t>5</a:t>
            </a:fld>
            <a:endParaRPr lang="en-CA" dirty="0"/>
          </a:p>
        </p:txBody>
      </p:sp>
    </p:spTree>
    <p:extLst>
      <p:ext uri="{BB962C8B-B14F-4D97-AF65-F5344CB8AC3E}">
        <p14:creationId xmlns:p14="http://schemas.microsoft.com/office/powerpoint/2010/main" val="3271011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963135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654246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947640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953451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9894327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606942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150318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370901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216206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981200"/>
            <a:ext cx="508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4114800"/>
            <a:ext cx="508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fld id="{9522FDDC-F12B-4EDD-BC1A-7162D4EFF309}" type="datetimeFigureOut">
              <a:rPr lang="en-US" smtClean="0"/>
              <a:t>12/14/2025</a:t>
            </a:fld>
            <a:endParaRPr lang="en-US" dirty="0"/>
          </a:p>
        </p:txBody>
      </p:sp>
      <p:sp>
        <p:nvSpPr>
          <p:cNvPr id="7" name="Rectangle 5"/>
          <p:cNvSpPr>
            <a:spLocks noGrp="1" noChangeArrowheads="1"/>
          </p:cNvSpPr>
          <p:nvPr>
            <p:ph type="ftr" sz="quarter" idx="11"/>
          </p:nvPr>
        </p:nvSpPr>
        <p:spPr>
          <a:ln/>
        </p:spPr>
        <p:txBody>
          <a:bodyPr/>
          <a:lstStyle>
            <a:lvl1pPr>
              <a:defRPr/>
            </a:lvl1pPr>
          </a:lstStyle>
          <a:p>
            <a:endParaRPr lang="en-US" dirty="0"/>
          </a:p>
        </p:txBody>
      </p:sp>
      <p:sp>
        <p:nvSpPr>
          <p:cNvPr id="8" name="Rectangle 6"/>
          <p:cNvSpPr>
            <a:spLocks noGrp="1" noChangeArrowheads="1"/>
          </p:cNvSpPr>
          <p:nvPr>
            <p:ph type="sldNum" sz="quarter" idx="12"/>
          </p:nvPr>
        </p:nvSpPr>
        <p:spPr>
          <a:ln/>
        </p:spPr>
        <p:txBody>
          <a:bodyPr/>
          <a:lstStyle>
            <a:lvl1pPr>
              <a:defRPr/>
            </a:lvl1pPr>
          </a:lstStyle>
          <a:p>
            <a:fld id="{260D0DBD-96BF-4C5E-AF46-FFAE2D8FABB8}" type="slidenum">
              <a:rPr lang="en-US" smtClean="0"/>
              <a:t>‹#›</a:t>
            </a:fld>
            <a:endParaRPr lang="en-US" dirty="0"/>
          </a:p>
        </p:txBody>
      </p:sp>
    </p:spTree>
    <p:extLst>
      <p:ext uri="{BB962C8B-B14F-4D97-AF65-F5344CB8AC3E}">
        <p14:creationId xmlns:p14="http://schemas.microsoft.com/office/powerpoint/2010/main" val="1277980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522FDDC-F12B-4EDD-BC1A-7162D4EFF309}" type="datetimeFigureOut">
              <a:rPr lang="en-US" smtClean="0"/>
              <a:t>12/14/2025</a:t>
            </a:fld>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260D0DBD-96BF-4C5E-AF46-FFAE2D8FABB8}" type="slidenum">
              <a:rPr lang="en-US" smtClean="0"/>
              <a:t>‹#›</a:t>
            </a:fld>
            <a:endParaRPr lang="en-US" dirty="0"/>
          </a:p>
        </p:txBody>
      </p:sp>
    </p:spTree>
    <p:extLst>
      <p:ext uri="{BB962C8B-B14F-4D97-AF65-F5344CB8AC3E}">
        <p14:creationId xmlns:p14="http://schemas.microsoft.com/office/powerpoint/2010/main" val="375229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2642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582266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520372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184238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793543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3199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463837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12743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522FDDC-F12B-4EDD-BC1A-7162D4EFF309}" type="datetimeFigureOut">
              <a:rPr lang="en-US" smtClean="0"/>
              <a:t>12/14/2025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60D0DBD-96BF-4C5E-AF46-FFAE2D8FABB8}" type="slidenum">
              <a:rPr lang="en-US" smtClean="0"/>
              <a:t>‹#›</a:t>
            </a:fld>
            <a:endParaRPr lang="en-US" dirty="0"/>
          </a:p>
        </p:txBody>
      </p:sp>
    </p:spTree>
    <p:extLst>
      <p:ext uri="{BB962C8B-B14F-4D97-AF65-F5344CB8AC3E}">
        <p14:creationId xmlns:p14="http://schemas.microsoft.com/office/powerpoint/2010/main" val="131738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dec0754b-6d2f-4882-b7fb-bd78962f3f7c"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cid:dec0754b-6d2f-4882-b7fb-bd78962f3f7c"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cid:dec0754b-6d2f-4882-b7fb-bd78962f3f7c"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1376" y="1030311"/>
            <a:ext cx="10075699" cy="2128526"/>
          </a:xfrm>
        </p:spPr>
        <p:txBody>
          <a:bodyPr>
            <a:normAutofit/>
          </a:bodyPr>
          <a:lstStyle/>
          <a:p>
            <a:r>
              <a:rPr lang="en-US" sz="3600" b="1" dirty="0" smtClean="0"/>
              <a:t>Plans &amp; Planning Tools</a:t>
            </a:r>
            <a:br>
              <a:rPr lang="en-US" sz="3600" b="1" dirty="0" smtClean="0"/>
            </a:br>
            <a:endParaRPr lang="en-US" sz="3600" b="1" dirty="0"/>
          </a:p>
        </p:txBody>
      </p:sp>
      <p:sp>
        <p:nvSpPr>
          <p:cNvPr id="3" name="Subtitle 2"/>
          <p:cNvSpPr>
            <a:spLocks noGrp="1"/>
          </p:cNvSpPr>
          <p:nvPr>
            <p:ph type="subTitle" idx="1"/>
          </p:nvPr>
        </p:nvSpPr>
        <p:spPr>
          <a:xfrm>
            <a:off x="2678806" y="3009207"/>
            <a:ext cx="9058269" cy="3597655"/>
          </a:xfrm>
        </p:spPr>
        <p:txBody>
          <a:bodyPr>
            <a:normAutofit/>
          </a:bodyPr>
          <a:lstStyle/>
          <a:p>
            <a:r>
              <a:rPr lang="en-US" sz="2600" b="1" dirty="0" smtClean="0"/>
              <a:t>Lesson </a:t>
            </a:r>
            <a:r>
              <a:rPr lang="en-US" sz="2600" b="1" dirty="0" smtClean="0"/>
              <a:t>02</a:t>
            </a:r>
            <a:endParaRPr lang="en-US" sz="2600" b="1" dirty="0" smtClean="0"/>
          </a:p>
          <a:p>
            <a:r>
              <a:rPr lang="en-US" sz="2600" b="1" dirty="0" smtClean="0"/>
              <a:t>Chapter 07</a:t>
            </a:r>
          </a:p>
          <a:p>
            <a:r>
              <a:rPr lang="en-US" sz="2600" b="1" dirty="0" smtClean="0"/>
              <a:t>Introduction to </a:t>
            </a:r>
          </a:p>
          <a:p>
            <a:r>
              <a:rPr lang="en-US" sz="2600" b="1" dirty="0" smtClean="0"/>
              <a:t>IRD 123</a:t>
            </a:r>
            <a:endParaRPr lang="en-US" sz="2600" b="1" dirty="0" smtClean="0"/>
          </a:p>
          <a:p>
            <a:r>
              <a:rPr lang="en-US" sz="2600" b="1" dirty="0" smtClean="0"/>
              <a:t>Fall 2025</a:t>
            </a:r>
            <a:endParaRPr lang="en-US" sz="2600" b="1" dirty="0" smtClean="0"/>
          </a:p>
          <a:p>
            <a:r>
              <a:rPr lang="en-US" sz="2600" b="1" dirty="0" smtClean="0"/>
              <a:t>TIU</a:t>
            </a:r>
            <a:endParaRPr lang="en-US" sz="2600" b="1" dirty="0"/>
          </a:p>
          <a:p>
            <a:endParaRPr lang="en-US" sz="2600" b="1" dirty="0" smtClean="0"/>
          </a:p>
          <a:p>
            <a:endParaRPr lang="en-US" dirty="0"/>
          </a:p>
        </p:txBody>
      </p:sp>
      <p:pic>
        <p:nvPicPr>
          <p:cNvPr id="4" name="Content Placeholder 3"/>
          <p:cNvPicPr>
            <a:picLocks/>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143500" y="2552700"/>
            <a:ext cx="1905000" cy="1752600"/>
          </a:xfrm>
          <a:prstGeom prst="rect">
            <a:avLst/>
          </a:prstGeom>
          <a:noFill/>
          <a:ln>
            <a:noFill/>
          </a:ln>
        </p:spPr>
      </p:pic>
    </p:spTree>
    <p:extLst>
      <p:ext uri="{BB962C8B-B14F-4D97-AF65-F5344CB8AC3E}">
        <p14:creationId xmlns:p14="http://schemas.microsoft.com/office/powerpoint/2010/main" val="289632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802433"/>
            <a:ext cx="10058400" cy="905069"/>
          </a:xfrm>
        </p:spPr>
        <p:style>
          <a:lnRef idx="2">
            <a:schemeClr val="accent1"/>
          </a:lnRef>
          <a:fillRef idx="1">
            <a:schemeClr val="lt1"/>
          </a:fillRef>
          <a:effectRef idx="0">
            <a:schemeClr val="accent1"/>
          </a:effectRef>
          <a:fontRef idx="minor">
            <a:schemeClr val="dk1"/>
          </a:fontRef>
        </p:style>
        <p:txBody>
          <a:bodyPr/>
          <a:lstStyle/>
          <a:p>
            <a:r>
              <a:rPr lang="en-US" dirty="0"/>
              <a:t>Types of Plans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6963" y="1707503"/>
            <a:ext cx="10058400" cy="4086468"/>
          </a:xfrm>
        </p:spPr>
      </p:pic>
    </p:spTree>
    <p:extLst>
      <p:ext uri="{BB962C8B-B14F-4D97-AF65-F5344CB8AC3E}">
        <p14:creationId xmlns:p14="http://schemas.microsoft.com/office/powerpoint/2010/main" val="2156322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806335"/>
            <a:ext cx="10018713" cy="955963"/>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3600" b="1" dirty="0"/>
              <a:t>Types of </a:t>
            </a:r>
            <a:r>
              <a:rPr lang="en-US" sz="3600" b="1" dirty="0" smtClean="0"/>
              <a:t>Plans </a:t>
            </a:r>
            <a:br>
              <a:rPr lang="en-US" sz="3600" b="1" dirty="0" smtClean="0"/>
            </a:br>
            <a:r>
              <a:rPr lang="en-US" sz="3600" b="1" dirty="0" smtClean="0"/>
              <a:t>Standing Plans:-Policy, Procedure &amp; Rule</a:t>
            </a:r>
            <a:endParaRPr lang="en-US" sz="3600" b="1" dirty="0"/>
          </a:p>
        </p:txBody>
      </p:sp>
      <p:sp>
        <p:nvSpPr>
          <p:cNvPr id="3" name="Content Placeholder 2"/>
          <p:cNvSpPr>
            <a:spLocks noGrp="1"/>
          </p:cNvSpPr>
          <p:nvPr>
            <p:ph idx="1"/>
          </p:nvPr>
        </p:nvSpPr>
        <p:spPr>
          <a:xfrm>
            <a:off x="1484310" y="1762298"/>
            <a:ext cx="10018713" cy="4089861"/>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buFont typeface="Wingdings" panose="05000000000000000000" pitchFamily="2" charset="2"/>
              <a:buChar char="q"/>
            </a:pPr>
            <a:endParaRPr lang="en-US" dirty="0" smtClean="0"/>
          </a:p>
          <a:p>
            <a:pPr>
              <a:buFont typeface="Wingdings" panose="05000000000000000000" pitchFamily="2" charset="2"/>
              <a:buChar char="q"/>
            </a:pPr>
            <a:r>
              <a:rPr lang="en-US" dirty="0" smtClean="0"/>
              <a:t>A </a:t>
            </a:r>
            <a:r>
              <a:rPr lang="en-US" sz="3400" b="1" u="sng" dirty="0"/>
              <a:t>policy</a:t>
            </a:r>
            <a:r>
              <a:rPr lang="en-US" dirty="0"/>
              <a:t> is a standing plan that furnishes </a:t>
            </a:r>
            <a:r>
              <a:rPr lang="en-US" sz="3400" u="sng" dirty="0"/>
              <a:t>broad guidelines for taking action </a:t>
            </a:r>
            <a:r>
              <a:rPr lang="en-US" dirty="0"/>
              <a:t>that is consistent with reaching organizational </a:t>
            </a:r>
            <a:r>
              <a:rPr lang="en-US" dirty="0" smtClean="0"/>
              <a:t>objectives</a:t>
            </a:r>
          </a:p>
          <a:p>
            <a:r>
              <a:rPr lang="en-US" i="1" dirty="0"/>
              <a:t>[</a:t>
            </a:r>
            <a:r>
              <a:rPr lang="en-US" i="1" dirty="0" smtClean="0"/>
              <a:t>For </a:t>
            </a:r>
            <a:r>
              <a:rPr lang="en-US" i="1" dirty="0"/>
              <a:t>example, an organizational policy relating to personnel might be worded as follows: “Our organization will strive to </a:t>
            </a:r>
            <a:r>
              <a:rPr lang="en-US" i="1" dirty="0">
                <a:solidFill>
                  <a:srgbClr val="FF0000"/>
                </a:solidFill>
              </a:rPr>
              <a:t>recruit only the most talented </a:t>
            </a:r>
            <a:r>
              <a:rPr lang="en-US" i="1" dirty="0" smtClean="0">
                <a:solidFill>
                  <a:srgbClr val="FF0000"/>
                </a:solidFill>
              </a:rPr>
              <a:t>employees</a:t>
            </a:r>
            <a:r>
              <a:rPr lang="en-US" i="1" dirty="0"/>
              <a:t>.” This policy statement is </a:t>
            </a:r>
            <a:r>
              <a:rPr lang="en-US" i="1" dirty="0" smtClean="0"/>
              <a:t>broad</a:t>
            </a:r>
            <a:r>
              <a:rPr lang="en-US" i="1" dirty="0"/>
              <a:t>, giving managers only a general idea of what to do in the area of </a:t>
            </a:r>
            <a:r>
              <a:rPr lang="en-US" i="1" dirty="0" smtClean="0"/>
              <a:t>recruitmen</a:t>
            </a:r>
            <a:r>
              <a:rPr lang="en-US" dirty="0" smtClean="0"/>
              <a:t>t]</a:t>
            </a:r>
          </a:p>
          <a:p>
            <a:pPr>
              <a:buFont typeface="Wingdings" panose="05000000000000000000" pitchFamily="2" charset="2"/>
              <a:buChar char="q"/>
            </a:pPr>
            <a:r>
              <a:rPr lang="en-US" b="1" u="sng" dirty="0"/>
              <a:t>A </a:t>
            </a:r>
            <a:r>
              <a:rPr lang="en-US" sz="3400" b="1" u="sng" dirty="0"/>
              <a:t>procedure</a:t>
            </a:r>
            <a:r>
              <a:rPr lang="en-US" b="1" u="sng" dirty="0"/>
              <a:t> </a:t>
            </a:r>
            <a:r>
              <a:rPr lang="en-US" dirty="0"/>
              <a:t>is a standing plan that </a:t>
            </a:r>
            <a:r>
              <a:rPr lang="en-US" sz="3400" u="sng" dirty="0"/>
              <a:t>outlines a series of related actions </a:t>
            </a:r>
            <a:r>
              <a:rPr lang="en-US" dirty="0"/>
              <a:t>that must be taken to accomplish a particular task. In general, </a:t>
            </a:r>
            <a:r>
              <a:rPr lang="en-US" dirty="0">
                <a:solidFill>
                  <a:srgbClr val="FF0000"/>
                </a:solidFill>
              </a:rPr>
              <a:t>procedures outline more specific actions than policies do. </a:t>
            </a:r>
            <a:endParaRPr lang="en-US" dirty="0" smtClean="0">
              <a:solidFill>
                <a:srgbClr val="FF0000"/>
              </a:solidFill>
            </a:endParaRPr>
          </a:p>
          <a:p>
            <a:r>
              <a:rPr lang="en-US" i="1" dirty="0" smtClean="0"/>
              <a:t>[As </a:t>
            </a:r>
            <a:r>
              <a:rPr lang="en-US" i="1" dirty="0"/>
              <a:t>an example, </a:t>
            </a:r>
            <a:r>
              <a:rPr lang="en-US" dirty="0"/>
              <a:t>Apple changed its manufacturing procedures </a:t>
            </a:r>
            <a:r>
              <a:rPr lang="en-US" u="sng" dirty="0">
                <a:solidFill>
                  <a:srgbClr val="0070C0"/>
                </a:solidFill>
              </a:rPr>
              <a:t>to integrate green principles </a:t>
            </a:r>
            <a:r>
              <a:rPr lang="en-US" dirty="0"/>
              <a:t>into its </a:t>
            </a:r>
            <a:r>
              <a:rPr lang="en-US" dirty="0" smtClean="0"/>
              <a:t>operations]</a:t>
            </a:r>
          </a:p>
          <a:p>
            <a:pPr>
              <a:buFont typeface="Wingdings" panose="05000000000000000000" pitchFamily="2" charset="2"/>
              <a:buChar char="q"/>
            </a:pPr>
            <a:r>
              <a:rPr lang="en-US" b="1" dirty="0"/>
              <a:t>A </a:t>
            </a:r>
            <a:r>
              <a:rPr lang="en-US" sz="3400" b="1" u="sng" dirty="0"/>
              <a:t>rule</a:t>
            </a:r>
            <a:r>
              <a:rPr lang="en-US" b="1" dirty="0"/>
              <a:t> </a:t>
            </a:r>
            <a:r>
              <a:rPr lang="en-US" dirty="0"/>
              <a:t>is a standing plan that </a:t>
            </a:r>
            <a:r>
              <a:rPr lang="en-US" sz="3400" u="sng" dirty="0">
                <a:solidFill>
                  <a:schemeClr val="tx1"/>
                </a:solidFill>
              </a:rPr>
              <a:t>designates specific required actions</a:t>
            </a:r>
            <a:r>
              <a:rPr lang="en-US" dirty="0"/>
              <a:t>. In essence, a rule </a:t>
            </a:r>
            <a:r>
              <a:rPr lang="en-US" dirty="0" smtClean="0"/>
              <a:t>indicates </a:t>
            </a:r>
            <a:r>
              <a:rPr lang="en-US" dirty="0"/>
              <a:t>what an organization </a:t>
            </a:r>
            <a:r>
              <a:rPr lang="en-US" dirty="0">
                <a:solidFill>
                  <a:srgbClr val="0070C0"/>
                </a:solidFill>
              </a:rPr>
              <a:t>member should or should not do </a:t>
            </a:r>
            <a:r>
              <a:rPr lang="en-US" dirty="0"/>
              <a:t>and allows no room for deviation. </a:t>
            </a:r>
            <a:endParaRPr lang="en-US" dirty="0" smtClean="0"/>
          </a:p>
          <a:p>
            <a:r>
              <a:rPr lang="en-US" i="1" dirty="0"/>
              <a:t>[</a:t>
            </a:r>
            <a:r>
              <a:rPr lang="en-US" i="1" dirty="0" smtClean="0"/>
              <a:t>An </a:t>
            </a:r>
            <a:r>
              <a:rPr lang="en-US" i="1" dirty="0"/>
              <a:t>example of a rule that many companies are now establishing is </a:t>
            </a:r>
            <a:r>
              <a:rPr lang="en-US" i="1" dirty="0">
                <a:solidFill>
                  <a:srgbClr val="0070C0"/>
                </a:solidFill>
              </a:rPr>
              <a:t>no </a:t>
            </a:r>
            <a:r>
              <a:rPr lang="en-US" i="1" dirty="0" smtClean="0">
                <a:solidFill>
                  <a:srgbClr val="0070C0"/>
                </a:solidFill>
              </a:rPr>
              <a:t>smoking</a:t>
            </a:r>
            <a:r>
              <a:rPr lang="en-US" i="1" dirty="0" smtClean="0"/>
              <a:t>]</a:t>
            </a:r>
          </a:p>
          <a:p>
            <a:endParaRPr lang="en-US" i="1" dirty="0"/>
          </a:p>
        </p:txBody>
      </p:sp>
    </p:spTree>
    <p:extLst>
      <p:ext uri="{BB962C8B-B14F-4D97-AF65-F5344CB8AC3E}">
        <p14:creationId xmlns:p14="http://schemas.microsoft.com/office/powerpoint/2010/main" val="1417108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1" y="685800"/>
            <a:ext cx="10058399" cy="1334193"/>
          </a:xfrm>
        </p:spPr>
        <p:style>
          <a:lnRef idx="2">
            <a:schemeClr val="accent1"/>
          </a:lnRef>
          <a:fillRef idx="1">
            <a:schemeClr val="lt1"/>
          </a:fillRef>
          <a:effectRef idx="0">
            <a:schemeClr val="accent1"/>
          </a:effectRef>
          <a:fontRef idx="minor">
            <a:schemeClr val="dk1"/>
          </a:fontRef>
        </p:style>
        <p:txBody>
          <a:bodyPr>
            <a:normAutofit/>
          </a:bodyPr>
          <a:lstStyle/>
          <a:p>
            <a:r>
              <a:rPr lang="en-US" sz="3200" b="1" dirty="0"/>
              <a:t>Types of Plans: </a:t>
            </a:r>
            <a:br>
              <a:rPr lang="en-US" sz="3200" b="1" dirty="0"/>
            </a:br>
            <a:r>
              <a:rPr lang="en-US" sz="3200" b="1" dirty="0"/>
              <a:t>Standing Plans:-Policy, Procedure &amp; </a:t>
            </a:r>
            <a:r>
              <a:rPr lang="en-US" sz="3200" b="1" dirty="0" smtClean="0"/>
              <a:t>Rule</a:t>
            </a:r>
            <a:endParaRPr lang="en-US" sz="32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7280" y="2019993"/>
            <a:ext cx="10058400" cy="3848995"/>
          </a:xfrm>
        </p:spPr>
      </p:pic>
    </p:spTree>
    <p:extLst>
      <p:ext uri="{BB962C8B-B14F-4D97-AF65-F5344CB8AC3E}">
        <p14:creationId xmlns:p14="http://schemas.microsoft.com/office/powerpoint/2010/main" val="788342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113905"/>
            <a:ext cx="10018713" cy="922713"/>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3200" b="1" dirty="0"/>
              <a:t>Types of </a:t>
            </a:r>
            <a:r>
              <a:rPr lang="en-US" sz="3200" b="1" dirty="0" smtClean="0"/>
              <a:t>Plans </a:t>
            </a:r>
            <a:r>
              <a:rPr lang="en-US" sz="3200" b="1" dirty="0"/>
              <a:t/>
            </a:r>
            <a:br>
              <a:rPr lang="en-US" sz="3200" b="1" dirty="0"/>
            </a:br>
            <a:r>
              <a:rPr lang="en-US" sz="3200" b="1" dirty="0"/>
              <a:t>Single-Use Plans: Programs and Budgets</a:t>
            </a:r>
          </a:p>
        </p:txBody>
      </p:sp>
      <p:sp>
        <p:nvSpPr>
          <p:cNvPr id="3" name="Content Placeholder 2"/>
          <p:cNvSpPr>
            <a:spLocks noGrp="1"/>
          </p:cNvSpPr>
          <p:nvPr>
            <p:ph idx="1"/>
          </p:nvPr>
        </p:nvSpPr>
        <p:spPr>
          <a:xfrm>
            <a:off x="1484310" y="2036618"/>
            <a:ext cx="10018713" cy="4197927"/>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sz="2400" b="1" dirty="0"/>
              <a:t>A </a:t>
            </a:r>
            <a:r>
              <a:rPr lang="en-US" sz="2400" b="1" u="sng" dirty="0"/>
              <a:t>program</a:t>
            </a:r>
            <a:r>
              <a:rPr lang="en-US" sz="2400" b="1" dirty="0"/>
              <a:t> </a:t>
            </a:r>
            <a:r>
              <a:rPr lang="en-US" sz="2400" dirty="0"/>
              <a:t>is a </a:t>
            </a:r>
            <a:r>
              <a:rPr lang="en-US" sz="2400" dirty="0">
                <a:solidFill>
                  <a:srgbClr val="FF0000"/>
                </a:solidFill>
              </a:rPr>
              <a:t>single-use plan </a:t>
            </a:r>
            <a:r>
              <a:rPr lang="en-US" sz="2400" dirty="0"/>
              <a:t>that is designed to </a:t>
            </a:r>
            <a:r>
              <a:rPr lang="en-US" sz="2400" u="sng" dirty="0"/>
              <a:t>carry out a special project within an </a:t>
            </a:r>
            <a:r>
              <a:rPr lang="en-US" sz="2400" u="sng" dirty="0" smtClean="0"/>
              <a:t>organization</a:t>
            </a:r>
          </a:p>
          <a:p>
            <a:r>
              <a:rPr lang="en-US" sz="2400" i="1" dirty="0" smtClean="0"/>
              <a:t>[A </a:t>
            </a:r>
            <a:r>
              <a:rPr lang="en-US" sz="2400" i="1" dirty="0"/>
              <a:t>common example is the </a:t>
            </a:r>
            <a:r>
              <a:rPr lang="en-US" sz="2400" i="1" dirty="0">
                <a:solidFill>
                  <a:srgbClr val="FF0000"/>
                </a:solidFill>
              </a:rPr>
              <a:t>management development program </a:t>
            </a:r>
            <a:r>
              <a:rPr lang="en-US" sz="2400" i="1" dirty="0"/>
              <a:t>found in many </a:t>
            </a:r>
            <a:r>
              <a:rPr lang="en-US" sz="2400" i="1" dirty="0" smtClean="0"/>
              <a:t>organizations</a:t>
            </a:r>
            <a:r>
              <a:rPr lang="en-US" sz="2400" i="1" dirty="0"/>
              <a:t>. This program exists to raise managers’ skill levels in one or more of the following areas: </a:t>
            </a:r>
            <a:r>
              <a:rPr lang="en-US" sz="2400" i="1" dirty="0" smtClean="0"/>
              <a:t>technical</a:t>
            </a:r>
            <a:r>
              <a:rPr lang="en-US" sz="2400" i="1" dirty="0"/>
              <a:t>, conceptual, or human relations </a:t>
            </a:r>
            <a:r>
              <a:rPr lang="en-US" sz="2400" i="1" dirty="0" smtClean="0"/>
              <a:t>skills]</a:t>
            </a:r>
          </a:p>
          <a:p>
            <a:pPr>
              <a:buFont typeface="Wingdings" panose="05000000000000000000" pitchFamily="2" charset="2"/>
              <a:buChar char="q"/>
            </a:pPr>
            <a:r>
              <a:rPr lang="en-US" sz="2400" b="1" dirty="0"/>
              <a:t>A </a:t>
            </a:r>
            <a:r>
              <a:rPr lang="en-US" sz="2400" b="1" u="sng" dirty="0"/>
              <a:t>budget</a:t>
            </a:r>
            <a:r>
              <a:rPr lang="en-US" sz="2400" b="1" dirty="0"/>
              <a:t> </a:t>
            </a:r>
            <a:r>
              <a:rPr lang="en-US" sz="2400" dirty="0"/>
              <a:t>is a </a:t>
            </a:r>
            <a:r>
              <a:rPr lang="en-US" sz="2400" u="sng" dirty="0"/>
              <a:t>single-use financial plan </a:t>
            </a:r>
            <a:r>
              <a:rPr lang="en-US" sz="2400" dirty="0"/>
              <a:t>that </a:t>
            </a:r>
            <a:r>
              <a:rPr lang="en-US" sz="2400" u="sng" dirty="0" smtClean="0"/>
              <a:t>covers </a:t>
            </a:r>
            <a:r>
              <a:rPr lang="en-US" sz="2400" u="sng" dirty="0"/>
              <a:t>a specified length of time</a:t>
            </a:r>
            <a:r>
              <a:rPr lang="en-US" sz="2400" dirty="0"/>
              <a:t>. It details how funds will be spent on labor, raw materials, capital goods, information systems, marketing, and so on, as well as how the funds will be obtained</a:t>
            </a:r>
            <a:endParaRPr lang="en-US" sz="2400" i="1" dirty="0"/>
          </a:p>
        </p:txBody>
      </p:sp>
    </p:spTree>
    <p:extLst>
      <p:ext uri="{BB962C8B-B14F-4D97-AF65-F5344CB8AC3E}">
        <p14:creationId xmlns:p14="http://schemas.microsoft.com/office/powerpoint/2010/main" val="2339849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1F3D-C370-4EE9-9431-21A48D8601AD}"/>
              </a:ext>
            </a:extLst>
          </p:cNvPr>
          <p:cNvSpPr>
            <a:spLocks noGrp="1"/>
          </p:cNvSpPr>
          <p:nvPr>
            <p:ph type="title"/>
          </p:nvPr>
        </p:nvSpPr>
        <p:spPr>
          <a:xfrm>
            <a:off x="1097280" y="286604"/>
            <a:ext cx="10058400" cy="1251252"/>
          </a:xfrm>
        </p:spPr>
        <p:txBody>
          <a:bodyPr>
            <a:normAutofit/>
          </a:bodyPr>
          <a:lstStyle/>
          <a:p>
            <a:r>
              <a:rPr lang="en-US" dirty="0"/>
              <a:t>Organizational Goals and its Areas</a:t>
            </a:r>
          </a:p>
        </p:txBody>
      </p:sp>
      <p:graphicFrame>
        <p:nvGraphicFramePr>
          <p:cNvPr id="5" name="Content Placeholder 2">
            <a:extLst>
              <a:ext uri="{FF2B5EF4-FFF2-40B4-BE49-F238E27FC236}">
                <a16:creationId xmlns:a16="http://schemas.microsoft.com/office/drawing/2014/main" id="{7AED61DB-C4FC-C34D-1779-0CA6A2505C00}"/>
              </a:ext>
            </a:extLst>
          </p:cNvPr>
          <p:cNvGraphicFramePr>
            <a:graphicFrameLocks noGrp="1"/>
          </p:cNvGraphicFramePr>
          <p:nvPr>
            <p:ph idx="1"/>
            <p:extLst/>
          </p:nvPr>
        </p:nvGraphicFramePr>
        <p:xfrm>
          <a:off x="207637" y="3047999"/>
          <a:ext cx="11827612" cy="33876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2350CCE6-8FDB-4CFC-87D5-24B2872B535A}"/>
              </a:ext>
            </a:extLst>
          </p:cNvPr>
          <p:cNvSpPr txBox="1"/>
          <p:nvPr/>
        </p:nvSpPr>
        <p:spPr>
          <a:xfrm>
            <a:off x="1097280" y="2082018"/>
            <a:ext cx="10332720" cy="830997"/>
          </a:xfrm>
          <a:prstGeom prst="rect">
            <a:avLst/>
          </a:prstGeom>
          <a:noFill/>
        </p:spPr>
        <p:txBody>
          <a:bodyPr wrap="square" rtlCol="0">
            <a:spAutoFit/>
          </a:bodyPr>
          <a:lstStyle/>
          <a:p>
            <a:pPr marL="342900" indent="-342900">
              <a:buFont typeface="Wingdings" panose="05000000000000000000" pitchFamily="2" charset="2"/>
              <a:buChar char="§"/>
            </a:pPr>
            <a:r>
              <a:rPr lang="en-US" sz="2400" b="1" dirty="0"/>
              <a:t>Organizational Goal </a:t>
            </a:r>
            <a:r>
              <a:rPr lang="en-US" sz="2400" u="sng" dirty="0"/>
              <a:t>is a </a:t>
            </a:r>
            <a:r>
              <a:rPr lang="en-US" sz="2400" b="1" u="sng" dirty="0"/>
              <a:t>target</a:t>
            </a:r>
            <a:r>
              <a:rPr lang="en-US" sz="2400" u="sng" dirty="0"/>
              <a:t> the organization wants to achieve</a:t>
            </a:r>
            <a:r>
              <a:rPr lang="en-US" sz="2400" u="sng" dirty="0" smtClean="0"/>
              <a:t>.</a:t>
            </a:r>
            <a:endParaRPr lang="en-US" sz="2400" u="sng" dirty="0"/>
          </a:p>
          <a:p>
            <a:pPr marL="342900" indent="-342900">
              <a:buFont typeface="Wingdings" panose="05000000000000000000" pitchFamily="2" charset="2"/>
              <a:buChar char="§"/>
            </a:pPr>
            <a:r>
              <a:rPr lang="en-US" sz="2400" b="1" dirty="0"/>
              <a:t>Areas of Organizational Goals:</a:t>
            </a:r>
          </a:p>
        </p:txBody>
      </p:sp>
    </p:spTree>
    <p:extLst>
      <p:ext uri="{BB962C8B-B14F-4D97-AF65-F5344CB8AC3E}">
        <p14:creationId xmlns:p14="http://schemas.microsoft.com/office/powerpoint/2010/main" val="3905689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355DA-E876-4F39-B7D0-4419C0F8038B}"/>
              </a:ext>
            </a:extLst>
          </p:cNvPr>
          <p:cNvSpPr>
            <a:spLocks noGrp="1"/>
          </p:cNvSpPr>
          <p:nvPr>
            <p:ph type="title"/>
          </p:nvPr>
        </p:nvSpPr>
        <p:spPr>
          <a:xfrm>
            <a:off x="1213659" y="1645919"/>
            <a:ext cx="10289364" cy="1021079"/>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dirty="0"/>
              <a:t>Development of Organizational Goals - Timeframe</a:t>
            </a:r>
          </a:p>
        </p:txBody>
      </p:sp>
      <p:sp>
        <p:nvSpPr>
          <p:cNvPr id="3" name="Content Placeholder 2">
            <a:extLst>
              <a:ext uri="{FF2B5EF4-FFF2-40B4-BE49-F238E27FC236}">
                <a16:creationId xmlns:a16="http://schemas.microsoft.com/office/drawing/2014/main" id="{3726B09B-8C70-43FE-8CBA-3DC7025E79CB}"/>
              </a:ext>
            </a:extLst>
          </p:cNvPr>
          <p:cNvSpPr>
            <a:spLocks noGrp="1"/>
          </p:cNvSpPr>
          <p:nvPr>
            <p:ph idx="1"/>
          </p:nvPr>
        </p:nvSpPr>
        <p:spPr>
          <a:xfrm>
            <a:off x="1213658" y="2666999"/>
            <a:ext cx="10289365" cy="3124201"/>
          </a:xfrm>
        </p:spPr>
        <p:style>
          <a:lnRef idx="2">
            <a:schemeClr val="accent1"/>
          </a:lnRef>
          <a:fillRef idx="1">
            <a:schemeClr val="lt1"/>
          </a:fillRef>
          <a:effectRef idx="0">
            <a:schemeClr val="accent1"/>
          </a:effectRef>
          <a:fontRef idx="minor">
            <a:schemeClr val="dk1"/>
          </a:fontRef>
        </p:style>
        <p:txBody>
          <a:bodyPr vert="horz" lIns="0" tIns="45720" rIns="0" bIns="45720" rtlCol="0" anchor="t">
            <a:normAutofit/>
          </a:bodyPr>
          <a:lstStyle/>
          <a:p>
            <a:pPr>
              <a:buFont typeface="Wingdings" panose="05000000000000000000" pitchFamily="2" charset="2"/>
              <a:buChar char="q"/>
            </a:pPr>
            <a:r>
              <a:rPr lang="en-US" sz="2800" dirty="0" smtClean="0"/>
              <a:t>A </a:t>
            </a:r>
            <a:r>
              <a:rPr lang="en-US" sz="2800" dirty="0"/>
              <a:t>Manager should develop </a:t>
            </a:r>
            <a:r>
              <a:rPr lang="en-US" sz="2800" b="1" u="sng" dirty="0">
                <a:solidFill>
                  <a:srgbClr val="FF0000"/>
                </a:solidFill>
              </a:rPr>
              <a:t>three types of goals:</a:t>
            </a:r>
          </a:p>
          <a:p>
            <a:pPr>
              <a:buFont typeface="Wingdings" panose="05000000000000000000" pitchFamily="2" charset="2"/>
              <a:buChar char="§"/>
            </a:pPr>
            <a:r>
              <a:rPr lang="en-US" sz="2800" dirty="0"/>
              <a:t> </a:t>
            </a:r>
            <a:r>
              <a:rPr lang="en-US" sz="2800" b="1" dirty="0"/>
              <a:t>Short-term Goals </a:t>
            </a:r>
            <a:r>
              <a:rPr lang="en-US" sz="2800" dirty="0"/>
              <a:t>– 1 year or less</a:t>
            </a:r>
          </a:p>
          <a:p>
            <a:pPr>
              <a:buFont typeface="Wingdings" panose="05000000000000000000" pitchFamily="2" charset="2"/>
              <a:buChar char="§"/>
            </a:pPr>
            <a:r>
              <a:rPr lang="en-US" sz="2800" dirty="0"/>
              <a:t> </a:t>
            </a:r>
            <a:r>
              <a:rPr lang="en-US" sz="2800" b="1" dirty="0"/>
              <a:t>Intermediate-term Goals </a:t>
            </a:r>
            <a:r>
              <a:rPr lang="en-US" sz="2800" dirty="0"/>
              <a:t>– 2 to 3 years</a:t>
            </a:r>
            <a:endParaRPr lang="en-US" sz="2800" dirty="0">
              <a:ea typeface="Calibri"/>
              <a:cs typeface="Calibri"/>
            </a:endParaRPr>
          </a:p>
          <a:p>
            <a:pPr>
              <a:buFont typeface="Wingdings" panose="05000000000000000000" pitchFamily="2" charset="2"/>
              <a:buChar char="§"/>
            </a:pPr>
            <a:r>
              <a:rPr lang="en-US" sz="2800" dirty="0"/>
              <a:t> </a:t>
            </a:r>
            <a:r>
              <a:rPr lang="en-US" sz="2800" b="1" dirty="0"/>
              <a:t>Long-term Goals </a:t>
            </a:r>
            <a:r>
              <a:rPr lang="en-US" sz="2800" dirty="0"/>
              <a:t>– to be achieved in 4 to 5 years. </a:t>
            </a:r>
            <a:endParaRPr lang="en-US" sz="2800" dirty="0">
              <a:ea typeface="Calibri"/>
              <a:cs typeface="Calibri"/>
            </a:endParaRPr>
          </a:p>
          <a:p>
            <a:endParaRPr lang="en-US" sz="2800" dirty="0"/>
          </a:p>
          <a:p>
            <a:pPr marL="0" indent="0">
              <a:buNone/>
            </a:pPr>
            <a:endParaRPr lang="en-US" sz="2800" dirty="0"/>
          </a:p>
        </p:txBody>
      </p:sp>
    </p:spTree>
    <p:extLst>
      <p:ext uri="{BB962C8B-B14F-4D97-AF65-F5344CB8AC3E}">
        <p14:creationId xmlns:p14="http://schemas.microsoft.com/office/powerpoint/2010/main" val="1524154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10511-7017-4193-B018-42D4A7847947}"/>
              </a:ext>
            </a:extLst>
          </p:cNvPr>
          <p:cNvSpPr>
            <a:spLocks noGrp="1"/>
          </p:cNvSpPr>
          <p:nvPr>
            <p:ph type="title"/>
          </p:nvPr>
        </p:nvSpPr>
        <p:spPr>
          <a:xfrm>
            <a:off x="1014153" y="922713"/>
            <a:ext cx="10457411" cy="1022466"/>
          </a:xfrm>
        </p:spPr>
        <p:style>
          <a:lnRef idx="2">
            <a:schemeClr val="accent1"/>
          </a:lnRef>
          <a:fillRef idx="1">
            <a:schemeClr val="lt1"/>
          </a:fillRef>
          <a:effectRef idx="0">
            <a:schemeClr val="accent1"/>
          </a:effectRef>
          <a:fontRef idx="minor">
            <a:schemeClr val="dk1"/>
          </a:fontRef>
        </p:style>
        <p:txBody>
          <a:bodyPr/>
          <a:lstStyle/>
          <a:p>
            <a:r>
              <a:rPr lang="en-US" dirty="0"/>
              <a:t>Types of Organizational Goals - Levels</a:t>
            </a:r>
          </a:p>
        </p:txBody>
      </p:sp>
      <p:sp>
        <p:nvSpPr>
          <p:cNvPr id="3" name="Content Placeholder 2">
            <a:extLst>
              <a:ext uri="{FF2B5EF4-FFF2-40B4-BE49-F238E27FC236}">
                <a16:creationId xmlns:a16="http://schemas.microsoft.com/office/drawing/2014/main" id="{40714C01-44F9-4C12-BAEF-592631EC8BBA}"/>
              </a:ext>
            </a:extLst>
          </p:cNvPr>
          <p:cNvSpPr>
            <a:spLocks noGrp="1"/>
          </p:cNvSpPr>
          <p:nvPr>
            <p:ph idx="1"/>
          </p:nvPr>
        </p:nvSpPr>
        <p:spPr>
          <a:xfrm>
            <a:off x="1014153" y="1945179"/>
            <a:ext cx="10457411" cy="3175461"/>
          </a:xfrm>
        </p:spPr>
        <p:style>
          <a:lnRef idx="2">
            <a:schemeClr val="accent1"/>
          </a:lnRef>
          <a:fillRef idx="1">
            <a:schemeClr val="lt1"/>
          </a:fillRef>
          <a:effectRef idx="0">
            <a:schemeClr val="accent1"/>
          </a:effectRef>
          <a:fontRef idx="minor">
            <a:schemeClr val="dk1"/>
          </a:fontRef>
        </p:style>
        <p:txBody>
          <a:bodyPr vert="horz" lIns="0" tIns="45720" rIns="0" bIns="45720" rtlCol="0" anchor="t">
            <a:normAutofit/>
          </a:bodyPr>
          <a:lstStyle/>
          <a:p>
            <a:pPr marL="457200" indent="-457200">
              <a:buFont typeface="+mj-lt"/>
              <a:buAutoNum type="arabicPeriod"/>
            </a:pPr>
            <a:r>
              <a:rPr lang="en-US" sz="3200" dirty="0"/>
              <a:t>Strategic Goals – Top Managers</a:t>
            </a:r>
          </a:p>
          <a:p>
            <a:pPr marL="457200" indent="-457200">
              <a:buFont typeface="+mj-lt"/>
              <a:buAutoNum type="arabicPeriod"/>
            </a:pPr>
            <a:r>
              <a:rPr lang="en-US" sz="3200" dirty="0"/>
              <a:t>Tactical Goals – Middle Managers</a:t>
            </a:r>
          </a:p>
          <a:p>
            <a:pPr marL="457200" indent="-457200">
              <a:buFont typeface="+mj-lt"/>
              <a:buAutoNum type="arabicPeriod"/>
            </a:pPr>
            <a:r>
              <a:rPr lang="en-US" sz="3200" dirty="0"/>
              <a:t>Operational Goals – First Line/Operations </a:t>
            </a:r>
            <a:r>
              <a:rPr lang="en-US" sz="3200" dirty="0" smtClean="0"/>
              <a:t>Managers</a:t>
            </a:r>
            <a:endParaRPr lang="en-US" sz="3200" dirty="0"/>
          </a:p>
        </p:txBody>
      </p:sp>
    </p:spTree>
    <p:extLst>
      <p:ext uri="{BB962C8B-B14F-4D97-AF65-F5344CB8AC3E}">
        <p14:creationId xmlns:p14="http://schemas.microsoft.com/office/powerpoint/2010/main" val="775726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EDFB7-EEBB-4661-8A01-31353CC93E72}"/>
              </a:ext>
            </a:extLst>
          </p:cNvPr>
          <p:cNvSpPr>
            <a:spLocks noGrp="1"/>
          </p:cNvSpPr>
          <p:nvPr>
            <p:ph type="title"/>
          </p:nvPr>
        </p:nvSpPr>
        <p:spPr>
          <a:xfrm>
            <a:off x="1205345" y="516835"/>
            <a:ext cx="6172583" cy="1207213"/>
          </a:xfrm>
        </p:spPr>
        <p:txBody>
          <a:bodyPr>
            <a:normAutofit/>
          </a:bodyPr>
          <a:lstStyle/>
          <a:p>
            <a:r>
              <a:rPr lang="en-US" sz="3200" b="1" dirty="0">
                <a:solidFill>
                  <a:schemeClr val="tx1"/>
                </a:solidFill>
              </a:rPr>
              <a:t>Guidelines for Establishing Quality Goals</a:t>
            </a:r>
          </a:p>
        </p:txBody>
      </p:sp>
      <p:sp>
        <p:nvSpPr>
          <p:cNvPr id="3" name="Content Placeholder 2">
            <a:extLst>
              <a:ext uri="{FF2B5EF4-FFF2-40B4-BE49-F238E27FC236}">
                <a16:creationId xmlns:a16="http://schemas.microsoft.com/office/drawing/2014/main" id="{12EE70F7-B0FA-468D-8E9E-C17E7A6269E2}"/>
              </a:ext>
            </a:extLst>
          </p:cNvPr>
          <p:cNvSpPr>
            <a:spLocks noGrp="1"/>
          </p:cNvSpPr>
          <p:nvPr>
            <p:ph idx="1"/>
          </p:nvPr>
        </p:nvSpPr>
        <p:spPr>
          <a:xfrm>
            <a:off x="1363287" y="2236304"/>
            <a:ext cx="6011874" cy="3773798"/>
          </a:xfrm>
        </p:spPr>
        <p:txBody>
          <a:bodyPr vert="horz" lIns="0" tIns="45720" rIns="0" bIns="45720" rtlCol="0" anchor="t">
            <a:normAutofit fontScale="92500" lnSpcReduction="10000"/>
          </a:bodyPr>
          <a:lstStyle/>
          <a:p>
            <a:pPr>
              <a:buFont typeface="Wingdings" panose="05000000000000000000" pitchFamily="2" charset="2"/>
              <a:buChar char="§"/>
            </a:pPr>
            <a:r>
              <a:rPr lang="en-US" sz="2800" dirty="0" smtClean="0"/>
              <a:t>Goals </a:t>
            </a:r>
            <a:r>
              <a:rPr lang="en-US" sz="2800" dirty="0"/>
              <a:t>must be set </a:t>
            </a:r>
            <a:r>
              <a:rPr lang="en-US" sz="2800" b="1" dirty="0" smtClean="0"/>
              <a:t>mutually</a:t>
            </a:r>
            <a:r>
              <a:rPr lang="en-US" sz="2800" b="1" u="sng" dirty="0"/>
              <a:t> </a:t>
            </a:r>
            <a:r>
              <a:rPr lang="en-US" sz="2800" dirty="0" smtClean="0"/>
              <a:t>with </a:t>
            </a:r>
            <a:r>
              <a:rPr lang="en-US" sz="2800" dirty="0"/>
              <a:t>people responsible for attaining </a:t>
            </a:r>
            <a:r>
              <a:rPr lang="en-US" sz="2800" dirty="0" smtClean="0"/>
              <a:t>them</a:t>
            </a:r>
          </a:p>
          <a:p>
            <a:pPr>
              <a:buFont typeface="Wingdings" panose="05000000000000000000" pitchFamily="2" charset="2"/>
              <a:buChar char="§"/>
            </a:pPr>
            <a:r>
              <a:rPr lang="en-US" sz="2800" dirty="0" smtClean="0"/>
              <a:t>State </a:t>
            </a:r>
            <a:r>
              <a:rPr lang="en-US" sz="2800" b="1" dirty="0"/>
              <a:t>specific and clear </a:t>
            </a:r>
            <a:r>
              <a:rPr lang="en-US" sz="2800" dirty="0" smtClean="0"/>
              <a:t>Goals</a:t>
            </a:r>
          </a:p>
          <a:p>
            <a:pPr>
              <a:buFont typeface="Wingdings" panose="05000000000000000000" pitchFamily="2" charset="2"/>
              <a:buChar char="§"/>
            </a:pPr>
            <a:r>
              <a:rPr lang="en-US" sz="2800" dirty="0" smtClean="0"/>
              <a:t>Set </a:t>
            </a:r>
            <a:r>
              <a:rPr lang="en-US" sz="2800" b="1" dirty="0"/>
              <a:t>challenging</a:t>
            </a:r>
            <a:r>
              <a:rPr lang="en-US" sz="2800" dirty="0"/>
              <a:t> </a:t>
            </a:r>
            <a:r>
              <a:rPr lang="en-US" sz="2800" dirty="0" smtClean="0"/>
              <a:t>Goals</a:t>
            </a:r>
          </a:p>
          <a:p>
            <a:pPr>
              <a:buFont typeface="Wingdings" panose="05000000000000000000" pitchFamily="2" charset="2"/>
              <a:buChar char="§"/>
            </a:pPr>
            <a:r>
              <a:rPr lang="en-US" sz="2800" b="1" dirty="0" smtClean="0"/>
              <a:t>Deadlines </a:t>
            </a:r>
            <a:r>
              <a:rPr lang="en-US" sz="2800" b="1" dirty="0"/>
              <a:t>and timeframe</a:t>
            </a:r>
            <a:r>
              <a:rPr lang="en-US" sz="2800" dirty="0"/>
              <a:t> must be </a:t>
            </a:r>
            <a:r>
              <a:rPr lang="en-US" sz="2800" dirty="0" smtClean="0"/>
              <a:t>specified </a:t>
            </a:r>
          </a:p>
          <a:p>
            <a:pPr>
              <a:buFont typeface="Wingdings" panose="05000000000000000000" pitchFamily="2" charset="2"/>
              <a:buChar char="§"/>
            </a:pPr>
            <a:r>
              <a:rPr lang="en-US" sz="2800" dirty="0" smtClean="0"/>
              <a:t>Goals </a:t>
            </a:r>
            <a:r>
              <a:rPr lang="en-US" sz="2800" dirty="0"/>
              <a:t>must be </a:t>
            </a:r>
            <a:r>
              <a:rPr lang="en-US" sz="2800" b="1" dirty="0"/>
              <a:t>coordinated to avoid </a:t>
            </a:r>
            <a:r>
              <a:rPr lang="en-US" sz="2800" b="1" dirty="0" smtClean="0"/>
              <a:t>conflict</a:t>
            </a:r>
            <a:endParaRPr lang="en-US" sz="2800" dirty="0"/>
          </a:p>
          <a:p>
            <a:pPr>
              <a:buFont typeface="Wingdings" panose="05000000000000000000" pitchFamily="2" charset="2"/>
              <a:buChar char="v"/>
            </a:pPr>
            <a:endParaRPr lang="en-US" sz="2800" dirty="0">
              <a:solidFill>
                <a:srgbClr val="FFFFFF"/>
              </a:solidFill>
            </a:endParaRPr>
          </a:p>
          <a:p>
            <a:pPr>
              <a:buFont typeface="Wingdings" panose="05000000000000000000" pitchFamily="2" charset="2"/>
              <a:buChar char="v"/>
            </a:pPr>
            <a:endParaRPr lang="en-US" sz="2800" dirty="0">
              <a:solidFill>
                <a:srgbClr val="FFFFFF"/>
              </a:solidFill>
            </a:endParaRPr>
          </a:p>
        </p:txBody>
      </p:sp>
      <p:pic>
        <p:nvPicPr>
          <p:cNvPr id="5" name="Picture 4" descr="Large skydiving group mid-air">
            <a:extLst>
              <a:ext uri="{FF2B5EF4-FFF2-40B4-BE49-F238E27FC236}">
                <a16:creationId xmlns:a16="http://schemas.microsoft.com/office/drawing/2014/main" id="{9D39FA53-6BD5-5A37-1B95-5F04627AF516}"/>
              </a:ext>
            </a:extLst>
          </p:cNvPr>
          <p:cNvPicPr>
            <a:picLocks noChangeAspect="1"/>
          </p:cNvPicPr>
          <p:nvPr/>
        </p:nvPicPr>
        <p:blipFill rotWithShape="1">
          <a:blip r:embed="rId2"/>
          <a:srcRect l="28378" r="27210"/>
          <a:stretch/>
        </p:blipFill>
        <p:spPr>
          <a:xfrm>
            <a:off x="7611903" y="0"/>
            <a:ext cx="4580097" cy="6857990"/>
          </a:xfrm>
          <a:prstGeom prst="rect">
            <a:avLst/>
          </a:prstGeom>
        </p:spPr>
      </p:pic>
    </p:spTree>
    <p:extLst>
      <p:ext uri="{BB962C8B-B14F-4D97-AF65-F5344CB8AC3E}">
        <p14:creationId xmlns:p14="http://schemas.microsoft.com/office/powerpoint/2010/main" val="1823922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423082"/>
            <a:ext cx="10018713" cy="777922"/>
          </a:xfrm>
        </p:spPr>
        <p:style>
          <a:lnRef idx="2">
            <a:schemeClr val="accent1"/>
          </a:lnRef>
          <a:fillRef idx="1">
            <a:schemeClr val="lt1"/>
          </a:fillRef>
          <a:effectRef idx="0">
            <a:schemeClr val="accent1"/>
          </a:effectRef>
          <a:fontRef idx="minor">
            <a:schemeClr val="dk1"/>
          </a:fontRef>
        </p:style>
        <p:txBody>
          <a:bodyPr>
            <a:normAutofit/>
          </a:bodyPr>
          <a:lstStyle/>
          <a:p>
            <a:r>
              <a:rPr lang="en-US" dirty="0"/>
              <a:t>Steps in the Planning Process</a:t>
            </a:r>
          </a:p>
        </p:txBody>
      </p:sp>
      <p:sp>
        <p:nvSpPr>
          <p:cNvPr id="3" name="Content Placeholder 2"/>
          <p:cNvSpPr>
            <a:spLocks noGrp="1"/>
          </p:cNvSpPr>
          <p:nvPr>
            <p:ph idx="1"/>
          </p:nvPr>
        </p:nvSpPr>
        <p:spPr>
          <a:xfrm>
            <a:off x="873457" y="1201004"/>
            <a:ext cx="11027391" cy="4926841"/>
          </a:xfrm>
        </p:spPr>
        <p:style>
          <a:lnRef idx="2">
            <a:schemeClr val="accent1"/>
          </a:lnRef>
          <a:fillRef idx="1">
            <a:schemeClr val="lt1"/>
          </a:fillRef>
          <a:effectRef idx="0">
            <a:schemeClr val="accent1"/>
          </a:effectRef>
          <a:fontRef idx="minor">
            <a:schemeClr val="dk1"/>
          </a:fontRef>
        </p:style>
        <p:txBody>
          <a:bodyPr>
            <a:normAutofit/>
          </a:bodyPr>
          <a:lstStyle/>
          <a:p>
            <a:pPr marL="514350" indent="-514350">
              <a:buFont typeface="+mj-lt"/>
              <a:buAutoNum type="arabicPeriod"/>
            </a:pPr>
            <a:r>
              <a:rPr lang="en-US" sz="3200" dirty="0"/>
              <a:t>State </a:t>
            </a:r>
            <a:r>
              <a:rPr lang="en-US" sz="3200" u="sng" dirty="0"/>
              <a:t>organizational objectives</a:t>
            </a:r>
            <a:r>
              <a:rPr lang="en-US" sz="3200" dirty="0" smtClean="0"/>
              <a:t>—</a:t>
            </a:r>
          </a:p>
          <a:p>
            <a:pPr marL="514350" indent="-514350">
              <a:buFont typeface="+mj-lt"/>
              <a:buAutoNum type="arabicPeriod"/>
            </a:pPr>
            <a:r>
              <a:rPr lang="en-US" sz="3200" dirty="0"/>
              <a:t>List </a:t>
            </a:r>
            <a:r>
              <a:rPr lang="en-US" sz="3200" u="sng" dirty="0"/>
              <a:t>alternative ways </a:t>
            </a:r>
            <a:r>
              <a:rPr lang="en-US" sz="3200" dirty="0"/>
              <a:t>of reaching </a:t>
            </a:r>
            <a:r>
              <a:rPr lang="en-US" sz="3200" dirty="0" smtClean="0"/>
              <a:t>objectives</a:t>
            </a:r>
          </a:p>
          <a:p>
            <a:pPr marL="514350" indent="-514350">
              <a:buFont typeface="+mj-lt"/>
              <a:buAutoNum type="arabicPeriod"/>
            </a:pPr>
            <a:r>
              <a:rPr lang="en-US" sz="3200" dirty="0"/>
              <a:t>Develop </a:t>
            </a:r>
            <a:r>
              <a:rPr lang="en-US" sz="3200" u="sng" dirty="0"/>
              <a:t>premises</a:t>
            </a:r>
            <a:r>
              <a:rPr lang="en-US" sz="3200" dirty="0"/>
              <a:t> on which to base each </a:t>
            </a:r>
            <a:r>
              <a:rPr lang="en-US" sz="3200" dirty="0" smtClean="0"/>
              <a:t>alternative</a:t>
            </a:r>
          </a:p>
          <a:p>
            <a:pPr marL="514350" indent="-514350">
              <a:buFont typeface="+mj-lt"/>
              <a:buAutoNum type="arabicPeriod"/>
            </a:pPr>
            <a:r>
              <a:rPr lang="en-US" sz="3200" dirty="0"/>
              <a:t>Choose the </a:t>
            </a:r>
            <a:r>
              <a:rPr lang="en-US" sz="3200" u="sng" dirty="0"/>
              <a:t>best alternative </a:t>
            </a:r>
            <a:r>
              <a:rPr lang="en-US" sz="3200" dirty="0"/>
              <a:t>for reaching </a:t>
            </a:r>
            <a:r>
              <a:rPr lang="en-US" sz="3200" dirty="0" smtClean="0"/>
              <a:t>objectives</a:t>
            </a:r>
          </a:p>
          <a:p>
            <a:pPr marL="514350" indent="-514350">
              <a:buFont typeface="+mj-lt"/>
              <a:buAutoNum type="arabicPeriod"/>
            </a:pPr>
            <a:r>
              <a:rPr lang="en-US" sz="3200" dirty="0"/>
              <a:t>Develop plans to pursue the </a:t>
            </a:r>
            <a:r>
              <a:rPr lang="en-US" sz="3200" u="sng" dirty="0"/>
              <a:t>chosen alternative</a:t>
            </a:r>
            <a:r>
              <a:rPr lang="en-US" sz="3200" dirty="0" smtClean="0"/>
              <a:t>—</a:t>
            </a:r>
          </a:p>
          <a:p>
            <a:pPr marL="514350" indent="-514350">
              <a:buFont typeface="+mj-lt"/>
              <a:buAutoNum type="arabicPeriod"/>
            </a:pPr>
            <a:r>
              <a:rPr lang="en-US" sz="3200" dirty="0"/>
              <a:t>Put the </a:t>
            </a:r>
            <a:r>
              <a:rPr lang="en-US" sz="3200" u="sng" dirty="0"/>
              <a:t>plans into action</a:t>
            </a:r>
          </a:p>
        </p:txBody>
      </p:sp>
    </p:spTree>
    <p:extLst>
      <p:ext uri="{BB962C8B-B14F-4D97-AF65-F5344CB8AC3E}">
        <p14:creationId xmlns:p14="http://schemas.microsoft.com/office/powerpoint/2010/main" val="1823323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FFF40-B1FC-F849-315A-F0474F817333}"/>
              </a:ext>
            </a:extLst>
          </p:cNvPr>
          <p:cNvSpPr>
            <a:spLocks noGrp="1"/>
          </p:cNvSpPr>
          <p:nvPr>
            <p:ph type="title"/>
          </p:nvPr>
        </p:nvSpPr>
        <p:spPr>
          <a:xfrm>
            <a:off x="1097280" y="286603"/>
            <a:ext cx="10058400" cy="1290336"/>
          </a:xfrm>
        </p:spPr>
        <p:txBody>
          <a:bodyPr/>
          <a:lstStyle/>
          <a:p>
            <a:r>
              <a:rPr lang="en-US" dirty="0">
                <a:cs typeface="Calibri Light"/>
              </a:rPr>
              <a:t>Alternative ways or strategies </a:t>
            </a:r>
            <a:endParaRPr lang="en-US" dirty="0"/>
          </a:p>
        </p:txBody>
      </p:sp>
      <p:sp>
        <p:nvSpPr>
          <p:cNvPr id="3" name="Content Placeholder 2">
            <a:extLst>
              <a:ext uri="{FF2B5EF4-FFF2-40B4-BE49-F238E27FC236}">
                <a16:creationId xmlns:a16="http://schemas.microsoft.com/office/drawing/2014/main" id="{AA4EEEA8-DD6D-5D87-E70D-1E7FE2C2BB2C}"/>
              </a:ext>
            </a:extLst>
          </p:cNvPr>
          <p:cNvSpPr>
            <a:spLocks noGrp="1"/>
          </p:cNvSpPr>
          <p:nvPr>
            <p:ph idx="1"/>
          </p:nvPr>
        </p:nvSpPr>
        <p:spPr>
          <a:xfrm>
            <a:off x="1097280" y="1715393"/>
            <a:ext cx="10058400" cy="4534701"/>
          </a:xfrm>
        </p:spPr>
        <p:txBody>
          <a:bodyPr vert="horz" lIns="0" tIns="45720" rIns="0" bIns="45720" rtlCol="0" anchor="t">
            <a:normAutofit fontScale="92500" lnSpcReduction="10000"/>
          </a:bodyPr>
          <a:lstStyle/>
          <a:p>
            <a:pPr>
              <a:buFont typeface="Arial" panose="020F0502020204030204" pitchFamily="34" charset="0"/>
              <a:buChar char="•"/>
            </a:pPr>
            <a:r>
              <a:rPr lang="en-US" dirty="0">
                <a:cs typeface="Calibri" panose="020F0502020204030204"/>
              </a:rPr>
              <a:t> Controlling or being your own Distributor</a:t>
            </a:r>
          </a:p>
          <a:p>
            <a:pPr>
              <a:buFont typeface="Arial" panose="020F0502020204030204" pitchFamily="34" charset="0"/>
              <a:buChar char="•"/>
            </a:pPr>
            <a:r>
              <a:rPr lang="en-US" dirty="0">
                <a:cs typeface="Calibri" panose="020F0502020204030204"/>
              </a:rPr>
              <a:t> Controlling or being your own Supplier</a:t>
            </a:r>
          </a:p>
          <a:p>
            <a:pPr>
              <a:buFont typeface="Arial" panose="020F0502020204030204" pitchFamily="34" charset="0"/>
              <a:buChar char="•"/>
            </a:pPr>
            <a:r>
              <a:rPr lang="en-US" dirty="0">
                <a:cs typeface="Calibri" panose="020F0502020204030204"/>
              </a:rPr>
              <a:t> Acquire, influence or merger with Competitor</a:t>
            </a:r>
          </a:p>
          <a:p>
            <a:pPr>
              <a:buFont typeface="Arial" panose="020F0502020204030204" pitchFamily="34" charset="0"/>
              <a:buChar char="•"/>
            </a:pPr>
            <a:r>
              <a:rPr lang="en-US" dirty="0">
                <a:cs typeface="Calibri" panose="020F0502020204030204"/>
              </a:rPr>
              <a:t> Diversification</a:t>
            </a:r>
          </a:p>
          <a:p>
            <a:pPr>
              <a:buFont typeface="Arial" panose="020F0502020204030204" pitchFamily="34" charset="0"/>
              <a:buChar char="•"/>
            </a:pPr>
            <a:r>
              <a:rPr lang="en-US" dirty="0">
                <a:cs typeface="Calibri" panose="020F0502020204030204"/>
              </a:rPr>
              <a:t> Product Development</a:t>
            </a:r>
          </a:p>
          <a:p>
            <a:pPr>
              <a:buFont typeface="Arial" panose="020F0502020204030204" pitchFamily="34" charset="0"/>
              <a:buChar char="•"/>
            </a:pPr>
            <a:r>
              <a:rPr lang="en-US" dirty="0">
                <a:cs typeface="Calibri" panose="020F0502020204030204"/>
              </a:rPr>
              <a:t> Market Development/Expansion</a:t>
            </a:r>
          </a:p>
          <a:p>
            <a:pPr>
              <a:buFont typeface="Arial" panose="020F0502020204030204" pitchFamily="34" charset="0"/>
              <a:buChar char="•"/>
            </a:pPr>
            <a:r>
              <a:rPr lang="en-US" dirty="0">
                <a:cs typeface="Calibri" panose="020F0502020204030204"/>
              </a:rPr>
              <a:t> Market Penetration/ Marketing</a:t>
            </a:r>
          </a:p>
          <a:p>
            <a:pPr>
              <a:buFont typeface="Arial" panose="020F0502020204030204" pitchFamily="34" charset="0"/>
              <a:buChar char="•"/>
            </a:pPr>
            <a:r>
              <a:rPr lang="en-US" dirty="0">
                <a:cs typeface="Calibri" panose="020F0502020204030204"/>
              </a:rPr>
              <a:t> Retrenchment</a:t>
            </a:r>
          </a:p>
          <a:p>
            <a:pPr>
              <a:buFont typeface="Arial" panose="020F0502020204030204" pitchFamily="34" charset="0"/>
              <a:buChar char="•"/>
            </a:pPr>
            <a:r>
              <a:rPr lang="en-US" dirty="0">
                <a:cs typeface="Calibri" panose="020F0502020204030204"/>
              </a:rPr>
              <a:t> Divestiture</a:t>
            </a:r>
          </a:p>
          <a:p>
            <a:pPr>
              <a:buFont typeface="Arial" panose="020F0502020204030204" pitchFamily="34" charset="0"/>
              <a:buChar char="•"/>
            </a:pPr>
            <a:r>
              <a:rPr lang="en-US" dirty="0">
                <a:cs typeface="Calibri" panose="020F0502020204030204"/>
              </a:rPr>
              <a:t> Liquidation</a:t>
            </a:r>
          </a:p>
          <a:p>
            <a:pPr>
              <a:buFont typeface="Arial" panose="020F0502020204030204" pitchFamily="34" charset="0"/>
              <a:buChar char="•"/>
            </a:pPr>
            <a:endParaRPr lang="en-US" dirty="0">
              <a:cs typeface="Calibri" panose="020F0502020204030204"/>
            </a:endParaRPr>
          </a:p>
          <a:p>
            <a:pPr>
              <a:buFont typeface="Arial" panose="020F0502020204030204" pitchFamily="34" charset="0"/>
              <a:buChar char="•"/>
            </a:pPr>
            <a:endParaRPr lang="en-US" dirty="0">
              <a:cs typeface="Calibri" panose="020F0502020204030204"/>
            </a:endParaRPr>
          </a:p>
        </p:txBody>
      </p:sp>
    </p:spTree>
    <p:extLst>
      <p:ext uri="{BB962C8B-B14F-4D97-AF65-F5344CB8AC3E}">
        <p14:creationId xmlns:p14="http://schemas.microsoft.com/office/powerpoint/2010/main" val="3386483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0436" y="409433"/>
            <a:ext cx="9144000" cy="805218"/>
          </a:xfrm>
        </p:spPr>
        <p:style>
          <a:lnRef idx="2">
            <a:schemeClr val="accent1"/>
          </a:lnRef>
          <a:fillRef idx="1">
            <a:schemeClr val="lt1"/>
          </a:fillRef>
          <a:effectRef idx="0">
            <a:schemeClr val="accent1"/>
          </a:effectRef>
          <a:fontRef idx="minor">
            <a:schemeClr val="dk1"/>
          </a:fontRef>
        </p:style>
        <p:txBody>
          <a:bodyPr/>
          <a:lstStyle/>
          <a:p>
            <a:r>
              <a:rPr lang="en-US" dirty="0" smtClean="0"/>
              <a:t>Learning Objectives</a:t>
            </a:r>
            <a:endParaRPr lang="en-US" dirty="0"/>
          </a:p>
        </p:txBody>
      </p:sp>
      <p:sp>
        <p:nvSpPr>
          <p:cNvPr id="3" name="Content Placeholder 2"/>
          <p:cNvSpPr>
            <a:spLocks noGrp="1"/>
          </p:cNvSpPr>
          <p:nvPr>
            <p:ph idx="1"/>
          </p:nvPr>
        </p:nvSpPr>
        <p:spPr>
          <a:xfrm>
            <a:off x="1187356" y="1214651"/>
            <a:ext cx="10536072" cy="5022376"/>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sz="2800" dirty="0"/>
              <a:t>An understanding of the general characteristics of planning </a:t>
            </a:r>
          </a:p>
          <a:p>
            <a:pPr>
              <a:buFont typeface="Wingdings" panose="05000000000000000000" pitchFamily="2" charset="2"/>
              <a:buChar char="q"/>
            </a:pPr>
            <a:r>
              <a:rPr lang="en-US" sz="2800" dirty="0"/>
              <a:t>Knowledge regarding different types of plans </a:t>
            </a:r>
          </a:p>
          <a:p>
            <a:pPr>
              <a:buFont typeface="Wingdings" panose="05000000000000000000" pitchFamily="2" charset="2"/>
              <a:buChar char="q"/>
            </a:pPr>
            <a:r>
              <a:rPr lang="en-US" sz="2800" dirty="0"/>
              <a:t>Insights about the major steps of the planning process</a:t>
            </a:r>
          </a:p>
          <a:p>
            <a:pPr>
              <a:buFont typeface="Wingdings" panose="05000000000000000000" pitchFamily="2" charset="2"/>
              <a:buChar char="q"/>
            </a:pPr>
            <a:r>
              <a:rPr lang="en-US" sz="2800" dirty="0"/>
              <a:t>An understanding of the relationship between planning and organizational objectives</a:t>
            </a:r>
          </a:p>
          <a:p>
            <a:pPr>
              <a:buFont typeface="Wingdings" panose="05000000000000000000" pitchFamily="2" charset="2"/>
              <a:buChar char="q"/>
            </a:pPr>
            <a:r>
              <a:rPr lang="en-US" sz="2800" dirty="0"/>
              <a:t> An appreciation for the potential of a management by objectives (MBO) program </a:t>
            </a:r>
          </a:p>
          <a:p>
            <a:pPr>
              <a:buFont typeface="Wingdings" panose="05000000000000000000" pitchFamily="2" charset="2"/>
              <a:buChar char="q"/>
            </a:pPr>
            <a:r>
              <a:rPr lang="en-US" sz="2800" dirty="0"/>
              <a:t>Knowledge about different types of planning tools</a:t>
            </a:r>
          </a:p>
          <a:p>
            <a:pPr marL="0" indent="0">
              <a:buNone/>
            </a:pPr>
            <a:endParaRPr lang="en-US" sz="2800" dirty="0">
              <a:solidFill>
                <a:srgbClr val="0070C0"/>
              </a:solidFill>
            </a:endParaRPr>
          </a:p>
        </p:txBody>
      </p:sp>
    </p:spTree>
    <p:extLst>
      <p:ext uri="{BB962C8B-B14F-4D97-AF65-F5344CB8AC3E}">
        <p14:creationId xmlns:p14="http://schemas.microsoft.com/office/powerpoint/2010/main" val="7764181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DDF0C-F624-4244-954D-81B575C57085}"/>
              </a:ext>
            </a:extLst>
          </p:cNvPr>
          <p:cNvSpPr>
            <a:spLocks noGrp="1"/>
          </p:cNvSpPr>
          <p:nvPr>
            <p:ph type="title"/>
          </p:nvPr>
        </p:nvSpPr>
        <p:spPr/>
        <p:txBody>
          <a:bodyPr/>
          <a:lstStyle/>
          <a:p>
            <a:r>
              <a:rPr lang="en-US" dirty="0"/>
              <a:t>Planning Tools</a:t>
            </a:r>
          </a:p>
        </p:txBody>
      </p:sp>
      <p:graphicFrame>
        <p:nvGraphicFramePr>
          <p:cNvPr id="5" name="Content Placeholder 2">
            <a:extLst>
              <a:ext uri="{FF2B5EF4-FFF2-40B4-BE49-F238E27FC236}">
                <a16:creationId xmlns:a16="http://schemas.microsoft.com/office/drawing/2014/main" id="{BD804598-D2FC-1686-75AD-626A7082622D}"/>
              </a:ext>
            </a:extLst>
          </p:cNvPr>
          <p:cNvGraphicFramePr>
            <a:graphicFrameLocks noGrp="1"/>
          </p:cNvGraphicFramePr>
          <p:nvPr>
            <p:ph idx="1"/>
            <p:extLst/>
          </p:nvPr>
        </p:nvGraphicFramePr>
        <p:xfrm>
          <a:off x="617116" y="1845734"/>
          <a:ext cx="11039605"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8843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255222"/>
            <a:ext cx="10018713" cy="856211"/>
          </a:xfrm>
        </p:spPr>
        <p:style>
          <a:lnRef idx="2">
            <a:schemeClr val="accent1"/>
          </a:lnRef>
          <a:fillRef idx="1">
            <a:schemeClr val="lt1"/>
          </a:fillRef>
          <a:effectRef idx="0">
            <a:schemeClr val="accent1"/>
          </a:effectRef>
          <a:fontRef idx="minor">
            <a:schemeClr val="dk1"/>
          </a:fontRef>
        </p:style>
        <p:txBody>
          <a:bodyPr/>
          <a:lstStyle/>
          <a:p>
            <a:r>
              <a:rPr lang="en-US" dirty="0"/>
              <a:t>Management by Objectives (MBO)</a:t>
            </a:r>
          </a:p>
        </p:txBody>
      </p:sp>
      <p:sp>
        <p:nvSpPr>
          <p:cNvPr id="3" name="Content Placeholder 2"/>
          <p:cNvSpPr>
            <a:spLocks noGrp="1"/>
          </p:cNvSpPr>
          <p:nvPr>
            <p:ph idx="1"/>
          </p:nvPr>
        </p:nvSpPr>
        <p:spPr>
          <a:xfrm>
            <a:off x="1484310" y="2111433"/>
            <a:ext cx="10018713" cy="3857105"/>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
            </a:pPr>
            <a:r>
              <a:rPr lang="en-US" dirty="0"/>
              <a:t>Some managers regard </a:t>
            </a:r>
            <a:r>
              <a:rPr lang="en-US" dirty="0">
                <a:solidFill>
                  <a:srgbClr val="FF0000"/>
                </a:solidFill>
              </a:rPr>
              <a:t>organizational objectives as such an important and fundamental part of management</a:t>
            </a:r>
            <a:r>
              <a:rPr lang="en-US" dirty="0"/>
              <a:t> that they use a </a:t>
            </a:r>
            <a:r>
              <a:rPr lang="en-US" u="sng" dirty="0"/>
              <a:t>management approach based exclusively on objectives. </a:t>
            </a:r>
            <a:endParaRPr lang="en-US" u="sng" dirty="0" smtClean="0"/>
          </a:p>
          <a:p>
            <a:pPr>
              <a:buFont typeface="Wingdings" panose="05000000000000000000" pitchFamily="2" charset="2"/>
              <a:buChar char="§"/>
            </a:pPr>
            <a:r>
              <a:rPr lang="en-US" dirty="0" smtClean="0"/>
              <a:t>This </a:t>
            </a:r>
            <a:r>
              <a:rPr lang="en-US" dirty="0"/>
              <a:t>approach, called </a:t>
            </a:r>
            <a:r>
              <a:rPr lang="en-US" u="sng" dirty="0"/>
              <a:t>management by objectives (MBO), </a:t>
            </a:r>
            <a:r>
              <a:rPr lang="en-US" dirty="0"/>
              <a:t>was popularized mainly through the </a:t>
            </a:r>
            <a:r>
              <a:rPr lang="en-US" dirty="0" smtClean="0"/>
              <a:t>writings </a:t>
            </a:r>
            <a:r>
              <a:rPr lang="en-US" dirty="0"/>
              <a:t>of </a:t>
            </a:r>
            <a:r>
              <a:rPr lang="en-US" dirty="0">
                <a:solidFill>
                  <a:srgbClr val="FF0000"/>
                </a:solidFill>
              </a:rPr>
              <a:t>Peter Drucker. </a:t>
            </a:r>
            <a:endParaRPr lang="en-US" dirty="0" smtClean="0">
              <a:solidFill>
                <a:srgbClr val="FF0000"/>
              </a:solidFill>
            </a:endParaRPr>
          </a:p>
          <a:p>
            <a:pPr>
              <a:buFont typeface="Wingdings" panose="05000000000000000000" pitchFamily="2" charset="2"/>
              <a:buChar char="§"/>
            </a:pPr>
            <a:r>
              <a:rPr lang="en-US" dirty="0" smtClean="0"/>
              <a:t>Although </a:t>
            </a:r>
            <a:r>
              <a:rPr lang="en-US" dirty="0"/>
              <a:t>mostly discussed in the context of profit-oriented companies, MBO is also a </a:t>
            </a:r>
            <a:r>
              <a:rPr lang="en-US" u="sng" dirty="0"/>
              <a:t>valuable management tool for nonprofit organizations </a:t>
            </a:r>
            <a:r>
              <a:rPr lang="en-US" dirty="0"/>
              <a:t>such as libraries and </a:t>
            </a:r>
            <a:r>
              <a:rPr lang="en-US" dirty="0" smtClean="0"/>
              <a:t>community </a:t>
            </a:r>
            <a:r>
              <a:rPr lang="en-US" dirty="0"/>
              <a:t>clubs. </a:t>
            </a:r>
          </a:p>
        </p:txBody>
      </p:sp>
    </p:spTree>
    <p:extLst>
      <p:ext uri="{BB962C8B-B14F-4D97-AF65-F5344CB8AC3E}">
        <p14:creationId xmlns:p14="http://schemas.microsoft.com/office/powerpoint/2010/main" val="683664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014153"/>
            <a:ext cx="10018713" cy="781396"/>
          </a:xfrm>
        </p:spPr>
        <p:style>
          <a:lnRef idx="2">
            <a:schemeClr val="accent1"/>
          </a:lnRef>
          <a:fillRef idx="1">
            <a:schemeClr val="lt1"/>
          </a:fillRef>
          <a:effectRef idx="0">
            <a:schemeClr val="accent1"/>
          </a:effectRef>
          <a:fontRef idx="minor">
            <a:schemeClr val="dk1"/>
          </a:fontRef>
        </p:style>
        <p:txBody>
          <a:bodyPr/>
          <a:lstStyle/>
          <a:p>
            <a:r>
              <a:rPr lang="en-US" dirty="0"/>
              <a:t>Management by Objectives (MBO)</a:t>
            </a:r>
          </a:p>
        </p:txBody>
      </p:sp>
      <p:sp>
        <p:nvSpPr>
          <p:cNvPr id="3" name="Content Placeholder 2"/>
          <p:cNvSpPr>
            <a:spLocks noGrp="1"/>
          </p:cNvSpPr>
          <p:nvPr>
            <p:ph idx="1"/>
          </p:nvPr>
        </p:nvSpPr>
        <p:spPr>
          <a:xfrm>
            <a:off x="1484310" y="1795549"/>
            <a:ext cx="10018713" cy="4596938"/>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dirty="0"/>
              <a:t>The MBO strategy has </a:t>
            </a:r>
            <a:r>
              <a:rPr lang="en-US" dirty="0">
                <a:solidFill>
                  <a:srgbClr val="FF0000"/>
                </a:solidFill>
              </a:rPr>
              <a:t>three basic parts</a:t>
            </a:r>
            <a:endParaRPr lang="en-US" dirty="0" smtClean="0">
              <a:solidFill>
                <a:srgbClr val="FF0000"/>
              </a:solidFill>
            </a:endParaRPr>
          </a:p>
          <a:p>
            <a:pPr marL="457200" indent="-457200">
              <a:buFont typeface="+mj-lt"/>
              <a:buAutoNum type="arabicPeriod"/>
            </a:pPr>
            <a:r>
              <a:rPr lang="en-US" dirty="0" smtClean="0"/>
              <a:t>All </a:t>
            </a:r>
            <a:r>
              <a:rPr lang="en-US" dirty="0"/>
              <a:t>individuals within </a:t>
            </a:r>
            <a:r>
              <a:rPr lang="en-US" u="sng" dirty="0"/>
              <a:t>an organization are assigned a specific set of objectives</a:t>
            </a:r>
            <a:r>
              <a:rPr lang="en-US" dirty="0"/>
              <a:t> that they try to reach during a normal operating period. </a:t>
            </a:r>
            <a:r>
              <a:rPr lang="en-US" dirty="0" smtClean="0"/>
              <a:t>These </a:t>
            </a:r>
            <a:r>
              <a:rPr lang="en-US" dirty="0"/>
              <a:t>objectives </a:t>
            </a:r>
            <a:r>
              <a:rPr lang="en-US" u="sng" dirty="0"/>
              <a:t>are mutually set and agreed upon by individuals and their </a:t>
            </a:r>
            <a:r>
              <a:rPr lang="en-US" u="sng" dirty="0" smtClean="0"/>
              <a:t>managers</a:t>
            </a:r>
          </a:p>
          <a:p>
            <a:pPr marL="457200" indent="-457200">
              <a:buFont typeface="+mj-lt"/>
              <a:buAutoNum type="arabicPeriod"/>
            </a:pPr>
            <a:r>
              <a:rPr lang="en-US" u="sng" dirty="0" smtClean="0"/>
              <a:t>Performance </a:t>
            </a:r>
            <a:r>
              <a:rPr lang="en-US" u="sng" dirty="0"/>
              <a:t>reviews are conducted periodically </a:t>
            </a:r>
            <a:r>
              <a:rPr lang="en-US" dirty="0"/>
              <a:t>to determine how close individuals are to attaining their </a:t>
            </a:r>
            <a:r>
              <a:rPr lang="en-US" dirty="0" smtClean="0"/>
              <a:t>objectives</a:t>
            </a:r>
          </a:p>
          <a:p>
            <a:pPr marL="457200" indent="-457200">
              <a:buFont typeface="+mj-lt"/>
              <a:buAutoNum type="arabicPeriod"/>
            </a:pPr>
            <a:r>
              <a:rPr lang="en-US" dirty="0" smtClean="0"/>
              <a:t>Rewards </a:t>
            </a:r>
            <a:r>
              <a:rPr lang="en-US" dirty="0"/>
              <a:t>are given to individuals on the </a:t>
            </a:r>
            <a:r>
              <a:rPr lang="en-US" u="sng" dirty="0"/>
              <a:t>basis of how close they come to reaching their goals</a:t>
            </a:r>
          </a:p>
        </p:txBody>
      </p:sp>
    </p:spTree>
    <p:extLst>
      <p:ext uri="{BB962C8B-B14F-4D97-AF65-F5344CB8AC3E}">
        <p14:creationId xmlns:p14="http://schemas.microsoft.com/office/powerpoint/2010/main" val="3391396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051560"/>
          </a:xfrm>
        </p:spPr>
        <p:style>
          <a:lnRef idx="2">
            <a:schemeClr val="accent1"/>
          </a:lnRef>
          <a:fillRef idx="1">
            <a:schemeClr val="lt1"/>
          </a:fillRef>
          <a:effectRef idx="0">
            <a:schemeClr val="accent1"/>
          </a:effectRef>
          <a:fontRef idx="minor">
            <a:schemeClr val="dk1"/>
          </a:fontRef>
        </p:style>
        <p:txBody>
          <a:bodyPr/>
          <a:lstStyle/>
          <a:p>
            <a:r>
              <a:rPr lang="en-US" dirty="0"/>
              <a:t>Management by Objectives (MBO)</a:t>
            </a:r>
          </a:p>
        </p:txBody>
      </p:sp>
      <p:sp>
        <p:nvSpPr>
          <p:cNvPr id="3" name="Content Placeholder 2"/>
          <p:cNvSpPr>
            <a:spLocks noGrp="1"/>
          </p:cNvSpPr>
          <p:nvPr>
            <p:ph idx="1"/>
          </p:nvPr>
        </p:nvSpPr>
        <p:spPr>
          <a:xfrm>
            <a:off x="1484310" y="1737361"/>
            <a:ext cx="10018713" cy="4513810"/>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dirty="0"/>
              <a:t>The MBO process consists of five steps (see Figure 7.6): </a:t>
            </a:r>
            <a:endParaRPr lang="en-US" dirty="0" smtClean="0"/>
          </a:p>
          <a:p>
            <a:pPr marL="457200" indent="-457200">
              <a:buAutoNum type="arabicPeriod"/>
            </a:pPr>
            <a:r>
              <a:rPr lang="en-US" dirty="0" smtClean="0"/>
              <a:t>Review </a:t>
            </a:r>
            <a:r>
              <a:rPr lang="en-US" dirty="0"/>
              <a:t>organizational </a:t>
            </a:r>
            <a:r>
              <a:rPr lang="en-US" dirty="0" smtClean="0"/>
              <a:t>objectives</a:t>
            </a:r>
          </a:p>
          <a:p>
            <a:pPr marL="457200" indent="-457200">
              <a:buAutoNum type="arabicPeriod"/>
            </a:pPr>
            <a:r>
              <a:rPr lang="en-US" dirty="0" smtClean="0"/>
              <a:t>Set </a:t>
            </a:r>
            <a:r>
              <a:rPr lang="en-US" dirty="0"/>
              <a:t>worker </a:t>
            </a:r>
            <a:r>
              <a:rPr lang="en-US" dirty="0" smtClean="0"/>
              <a:t>objectives—</a:t>
            </a:r>
          </a:p>
          <a:p>
            <a:pPr marL="457200" indent="-457200">
              <a:buAutoNum type="arabicPeriod"/>
            </a:pPr>
            <a:r>
              <a:rPr lang="en-US" dirty="0" smtClean="0"/>
              <a:t>Monitor progress—</a:t>
            </a:r>
          </a:p>
          <a:p>
            <a:pPr marL="457200" indent="-457200">
              <a:buAutoNum type="arabicPeriod"/>
            </a:pPr>
            <a:r>
              <a:rPr lang="en-US" dirty="0" smtClean="0"/>
              <a:t>Evaluate performance—</a:t>
            </a:r>
          </a:p>
          <a:p>
            <a:pPr marL="457200" indent="-457200">
              <a:buAutoNum type="arabicPeriod"/>
            </a:pPr>
            <a:r>
              <a:rPr lang="en-US" dirty="0" smtClean="0"/>
              <a:t>Give rewards</a:t>
            </a:r>
            <a:endParaRPr lang="en-US" dirty="0"/>
          </a:p>
        </p:txBody>
      </p:sp>
    </p:spTree>
    <p:extLst>
      <p:ext uri="{BB962C8B-B14F-4D97-AF65-F5344CB8AC3E}">
        <p14:creationId xmlns:p14="http://schemas.microsoft.com/office/powerpoint/2010/main" val="21055741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064029"/>
            <a:ext cx="10018713" cy="847898"/>
          </a:xfrm>
        </p:spPr>
        <p:style>
          <a:lnRef idx="2">
            <a:schemeClr val="accent1"/>
          </a:lnRef>
          <a:fillRef idx="1">
            <a:schemeClr val="lt1"/>
          </a:fillRef>
          <a:effectRef idx="0">
            <a:schemeClr val="accent1"/>
          </a:effectRef>
          <a:fontRef idx="minor">
            <a:schemeClr val="dk1"/>
          </a:fontRef>
        </p:style>
        <p:txBody>
          <a:bodyPr/>
          <a:lstStyle/>
          <a:p>
            <a:r>
              <a:rPr lang="en-US" dirty="0"/>
              <a:t>Management by Objectives (MBO)</a:t>
            </a:r>
          </a:p>
        </p:txBody>
      </p:sp>
      <p:sp>
        <p:nvSpPr>
          <p:cNvPr id="3" name="Content Placeholder 2"/>
          <p:cNvSpPr>
            <a:spLocks noGrp="1"/>
          </p:cNvSpPr>
          <p:nvPr>
            <p:ph idx="1"/>
          </p:nvPr>
        </p:nvSpPr>
        <p:spPr>
          <a:xfrm>
            <a:off x="1484310" y="1911927"/>
            <a:ext cx="10018713" cy="4389120"/>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Font typeface="Wingdings" panose="05000000000000000000" pitchFamily="2" charset="2"/>
              <a:buChar char="q"/>
            </a:pPr>
            <a:r>
              <a:rPr lang="en-US" dirty="0"/>
              <a:t>The MBO process consists of five steps (see Figure 7.6): </a:t>
            </a:r>
            <a:endParaRPr lang="en-US" dirty="0" smtClean="0"/>
          </a:p>
          <a:p>
            <a:pPr>
              <a:buFont typeface="Arial" panose="020B0604020202020204" pitchFamily="34" charset="0"/>
              <a:buChar char="•"/>
            </a:pPr>
            <a:r>
              <a:rPr lang="en-US" dirty="0" smtClean="0"/>
              <a:t>1</a:t>
            </a:r>
            <a:r>
              <a:rPr lang="en-US" dirty="0"/>
              <a:t>. </a:t>
            </a:r>
            <a:r>
              <a:rPr lang="en-US" b="1" dirty="0"/>
              <a:t>Review organizational objectives</a:t>
            </a:r>
            <a:r>
              <a:rPr lang="en-US" dirty="0"/>
              <a:t>—The manager gains a clear understanding of the organization’s overall objectives. </a:t>
            </a:r>
            <a:endParaRPr lang="en-US" dirty="0" smtClean="0"/>
          </a:p>
          <a:p>
            <a:r>
              <a:rPr lang="en-US" dirty="0" smtClean="0"/>
              <a:t>2</a:t>
            </a:r>
            <a:r>
              <a:rPr lang="en-US" dirty="0"/>
              <a:t>. </a:t>
            </a:r>
            <a:r>
              <a:rPr lang="en-US" b="1" dirty="0"/>
              <a:t>Set worker objectives</a:t>
            </a:r>
            <a:r>
              <a:rPr lang="en-US" dirty="0"/>
              <a:t>—The manager and the worker meet to agree on worker objectives to be reached by the end of the normal operating period</a:t>
            </a:r>
            <a:r>
              <a:rPr lang="en-US" dirty="0" smtClean="0"/>
              <a:t>.</a:t>
            </a:r>
          </a:p>
          <a:p>
            <a:r>
              <a:rPr lang="en-US" dirty="0" smtClean="0"/>
              <a:t> </a:t>
            </a:r>
            <a:r>
              <a:rPr lang="en-US" dirty="0"/>
              <a:t>3</a:t>
            </a:r>
            <a:r>
              <a:rPr lang="en-US" b="1" dirty="0"/>
              <a:t>. Monitor progress</a:t>
            </a:r>
            <a:r>
              <a:rPr lang="en-US" dirty="0"/>
              <a:t>—At intervals during the normal operating period, the manager and the worker check to see whether the objectives are being reached. </a:t>
            </a:r>
            <a:endParaRPr lang="en-US" dirty="0" smtClean="0"/>
          </a:p>
          <a:p>
            <a:r>
              <a:rPr lang="en-US" dirty="0" smtClean="0"/>
              <a:t>4</a:t>
            </a:r>
            <a:r>
              <a:rPr lang="en-US" dirty="0"/>
              <a:t>. </a:t>
            </a:r>
            <a:r>
              <a:rPr lang="en-US" b="1" dirty="0"/>
              <a:t>Evaluate performance</a:t>
            </a:r>
            <a:r>
              <a:rPr lang="en-US" dirty="0"/>
              <a:t>—At the end of the normal operating period, the worker’s </a:t>
            </a:r>
            <a:r>
              <a:rPr lang="en-US" dirty="0" smtClean="0"/>
              <a:t>performance </a:t>
            </a:r>
            <a:r>
              <a:rPr lang="en-US" dirty="0"/>
              <a:t>is judged by the extent to which the worker reached the objectives. </a:t>
            </a:r>
            <a:endParaRPr lang="en-US" dirty="0" smtClean="0"/>
          </a:p>
          <a:p>
            <a:r>
              <a:rPr lang="en-US" dirty="0" smtClean="0"/>
              <a:t>5</a:t>
            </a:r>
            <a:r>
              <a:rPr lang="en-US" dirty="0"/>
              <a:t>. </a:t>
            </a:r>
            <a:r>
              <a:rPr lang="en-US" b="1" dirty="0"/>
              <a:t>Give rewards</a:t>
            </a:r>
            <a:r>
              <a:rPr lang="en-US" dirty="0"/>
              <a:t>—Rewards given to the worker are based on the extent to which the </a:t>
            </a:r>
            <a:r>
              <a:rPr lang="en-US" dirty="0" smtClean="0"/>
              <a:t>objectives </a:t>
            </a:r>
            <a:r>
              <a:rPr lang="en-US" dirty="0"/>
              <a:t>were reached.</a:t>
            </a:r>
          </a:p>
        </p:txBody>
      </p:sp>
    </p:spTree>
    <p:extLst>
      <p:ext uri="{BB962C8B-B14F-4D97-AF65-F5344CB8AC3E}">
        <p14:creationId xmlns:p14="http://schemas.microsoft.com/office/powerpoint/2010/main" val="15240881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760863"/>
          </a:xfrm>
        </p:spPr>
        <p:style>
          <a:lnRef idx="2">
            <a:schemeClr val="accent1"/>
          </a:lnRef>
          <a:fillRef idx="1">
            <a:schemeClr val="lt1"/>
          </a:fillRef>
          <a:effectRef idx="0">
            <a:schemeClr val="accent1"/>
          </a:effectRef>
          <a:fontRef idx="minor">
            <a:schemeClr val="dk1"/>
          </a:fontRef>
        </p:style>
        <p:txBody>
          <a:bodyPr/>
          <a:lstStyle/>
          <a:p>
            <a:r>
              <a:rPr lang="en-US" dirty="0" smtClean="0"/>
              <a:t>Case Example</a:t>
            </a:r>
            <a:endParaRPr lang="en-US" dirty="0"/>
          </a:p>
        </p:txBody>
      </p:sp>
      <p:sp>
        <p:nvSpPr>
          <p:cNvPr id="3" name="Content Placeholder 2"/>
          <p:cNvSpPr>
            <a:spLocks noGrp="1"/>
          </p:cNvSpPr>
          <p:nvPr>
            <p:ph idx="1"/>
          </p:nvPr>
        </p:nvSpPr>
        <p:spPr>
          <a:xfrm>
            <a:off x="1091822" y="1446663"/>
            <a:ext cx="10781730" cy="4462818"/>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buFont typeface="Arial"/>
              <a:buAutoNum type="arabicPeriod"/>
            </a:pPr>
            <a:r>
              <a:rPr lang="en-US" sz="2800" dirty="0"/>
              <a:t>Wal-Mart Case </a:t>
            </a:r>
            <a:r>
              <a:rPr lang="en-US" sz="2800" dirty="0" smtClean="0"/>
              <a:t>Study [Page no. 174</a:t>
            </a:r>
            <a:r>
              <a:rPr lang="en-US" sz="2800" smtClean="0"/>
              <a:t>, Text Book]</a:t>
            </a:r>
            <a:endParaRPr lang="en-US" sz="2800" dirty="0">
              <a:ea typeface="Calibri"/>
              <a:cs typeface="Calibri"/>
            </a:endParaRPr>
          </a:p>
          <a:p>
            <a:pPr marL="0" indent="0">
              <a:buNone/>
            </a:pPr>
            <a:endParaRPr lang="en-US" sz="2800" dirty="0">
              <a:solidFill>
                <a:schemeClr val="tx1"/>
              </a:solidFill>
            </a:endParaRPr>
          </a:p>
        </p:txBody>
      </p:sp>
    </p:spTree>
    <p:extLst>
      <p:ext uri="{BB962C8B-B14F-4D97-AF65-F5344CB8AC3E}">
        <p14:creationId xmlns:p14="http://schemas.microsoft.com/office/powerpoint/2010/main" val="3029732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962" y="811370"/>
            <a:ext cx="7543801" cy="850006"/>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CA" sz="3200" b="1" dirty="0"/>
              <a:t>Classroom Assessment Techniques (CATs): </a:t>
            </a:r>
            <a:br>
              <a:rPr lang="en-CA" sz="3200" b="1" dirty="0"/>
            </a:br>
            <a:r>
              <a:rPr lang="en-CA" sz="3200" b="1" dirty="0"/>
              <a:t>The Minute Paper</a:t>
            </a:r>
          </a:p>
        </p:txBody>
      </p:sp>
      <p:sp>
        <p:nvSpPr>
          <p:cNvPr id="3" name="Text Placeholder 2"/>
          <p:cNvSpPr>
            <a:spLocks noGrp="1"/>
          </p:cNvSpPr>
          <p:nvPr>
            <p:ph idx="1"/>
          </p:nvPr>
        </p:nvSpPr>
        <p:spPr>
          <a:xfrm>
            <a:off x="1484310" y="1661377"/>
            <a:ext cx="10018713" cy="4129824"/>
          </a:xfrm>
        </p:spPr>
        <p:style>
          <a:lnRef idx="2">
            <a:schemeClr val="accent1"/>
          </a:lnRef>
          <a:fillRef idx="1">
            <a:schemeClr val="lt1"/>
          </a:fillRef>
          <a:effectRef idx="0">
            <a:schemeClr val="accent1"/>
          </a:effectRef>
          <a:fontRef idx="minor">
            <a:schemeClr val="dk1"/>
          </a:fontRef>
        </p:style>
        <p:txBody>
          <a:bodyPr>
            <a:normAutofit/>
          </a:bodyPr>
          <a:lstStyle/>
          <a:p>
            <a:pPr>
              <a:buNone/>
            </a:pPr>
            <a:r>
              <a:rPr lang="en-CA" sz="4000" dirty="0"/>
              <a:t>1. </a:t>
            </a:r>
            <a:r>
              <a:rPr lang="en-CA" sz="3200" dirty="0"/>
              <a:t>What are the two [three, four, five] most significant [central, useful, meaningful, surprising, disturbing] things you have learned during this session?</a:t>
            </a:r>
          </a:p>
          <a:p>
            <a:pPr>
              <a:buNone/>
            </a:pPr>
            <a:endParaRPr lang="en-CA" sz="4000" dirty="0"/>
          </a:p>
          <a:p>
            <a:endParaRPr lang="en-CA" sz="4000" dirty="0"/>
          </a:p>
        </p:txBody>
      </p:sp>
    </p:spTree>
    <p:extLst>
      <p:ext uri="{BB962C8B-B14F-4D97-AF65-F5344CB8AC3E}">
        <p14:creationId xmlns:p14="http://schemas.microsoft.com/office/powerpoint/2010/main" val="1763161760"/>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88542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CA" sz="3200" b="1" dirty="0"/>
              <a:t>Classroom Assessment Techniques (CATs) :</a:t>
            </a:r>
            <a:br>
              <a:rPr lang="en-CA" sz="3200" b="1" dirty="0"/>
            </a:br>
            <a:r>
              <a:rPr lang="en-CA" sz="3200" b="1" dirty="0"/>
              <a:t>The Muddiest points</a:t>
            </a:r>
            <a:endParaRPr lang="en-CA" sz="3200" dirty="0"/>
          </a:p>
        </p:txBody>
      </p:sp>
      <p:sp>
        <p:nvSpPr>
          <p:cNvPr id="3" name="Text Placeholder 2"/>
          <p:cNvSpPr>
            <a:spLocks noGrp="1"/>
          </p:cNvSpPr>
          <p:nvPr>
            <p:ph idx="1"/>
          </p:nvPr>
        </p:nvSpPr>
        <p:spPr>
          <a:xfrm>
            <a:off x="1030310" y="1571223"/>
            <a:ext cx="10972800" cy="4219977"/>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CA" sz="3200" dirty="0"/>
              <a:t>2. What has been the “muddiest” [most unclear or most confusing] point so far in this session? That is, what topic remains the least clear to you?</a:t>
            </a:r>
          </a:p>
        </p:txBody>
      </p:sp>
    </p:spTree>
    <p:extLst>
      <p:ext uri="{BB962C8B-B14F-4D97-AF65-F5344CB8AC3E}">
        <p14:creationId xmlns:p14="http://schemas.microsoft.com/office/powerpoint/2010/main" val="68353808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533400"/>
            <a:ext cx="8229600" cy="884238"/>
          </a:xfrm>
        </p:spPr>
        <p:style>
          <a:lnRef idx="2">
            <a:schemeClr val="accent1"/>
          </a:lnRef>
          <a:fillRef idx="1">
            <a:schemeClr val="lt1"/>
          </a:fillRef>
          <a:effectRef idx="0">
            <a:schemeClr val="accent1"/>
          </a:effectRef>
          <a:fontRef idx="minor">
            <a:schemeClr val="dk1"/>
          </a:fontRef>
        </p:style>
        <p:txBody>
          <a:bodyPr/>
          <a:lstStyle/>
          <a:p>
            <a:r>
              <a:rPr lang="en-CA" dirty="0" smtClean="0"/>
              <a:t>Acknowledgement and Thanks</a:t>
            </a:r>
            <a:endParaRPr lang="en-CA" dirty="0"/>
          </a:p>
        </p:txBody>
      </p:sp>
      <p:sp>
        <p:nvSpPr>
          <p:cNvPr id="2" name="Content Placeholder 1"/>
          <p:cNvSpPr>
            <a:spLocks noGrp="1"/>
          </p:cNvSpPr>
          <p:nvPr>
            <p:ph idx="1"/>
          </p:nvPr>
        </p:nvSpPr>
        <p:spPr>
          <a:xfrm>
            <a:off x="1159100" y="1417638"/>
            <a:ext cx="10637948" cy="4373563"/>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CA" sz="4800" u="sng" dirty="0"/>
              <a:t>Reference:</a:t>
            </a:r>
          </a:p>
          <a:p>
            <a:r>
              <a:rPr lang="en-CA" sz="3600" dirty="0"/>
              <a:t>Book:</a:t>
            </a:r>
            <a:r>
              <a:rPr lang="en-US" sz="3600" dirty="0"/>
              <a:t>- </a:t>
            </a:r>
            <a:r>
              <a:rPr lang="en-US" sz="3600" dirty="0" err="1"/>
              <a:t>Certo</a:t>
            </a:r>
            <a:r>
              <a:rPr lang="en-US" sz="3600" dirty="0"/>
              <a:t>, S. C. and </a:t>
            </a:r>
            <a:r>
              <a:rPr lang="en-US" sz="3600" dirty="0" err="1"/>
              <a:t>Certo</a:t>
            </a:r>
            <a:r>
              <a:rPr lang="en-US" sz="3600" dirty="0"/>
              <a:t>, S. T. (2019). Modern Management, 15th Ed. Prentice Hall, New Jersey</a:t>
            </a:r>
            <a:endParaRPr lang="en-CA" sz="3600" dirty="0"/>
          </a:p>
          <a:p>
            <a:pPr marL="0" indent="0">
              <a:buNone/>
            </a:pPr>
            <a:endParaRPr lang="en-CA" sz="3600" dirty="0"/>
          </a:p>
        </p:txBody>
      </p:sp>
    </p:spTree>
    <p:extLst>
      <p:ext uri="{BB962C8B-B14F-4D97-AF65-F5344CB8AC3E}">
        <p14:creationId xmlns:p14="http://schemas.microsoft.com/office/powerpoint/2010/main" val="25384473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8E6228-2722-4B7D-AD63-0C4381257922}"/>
              </a:ext>
            </a:extLst>
          </p:cNvPr>
          <p:cNvSpPr>
            <a:spLocks noGrp="1"/>
          </p:cNvSpPr>
          <p:nvPr>
            <p:ph type="ctrTitle"/>
          </p:nvPr>
        </p:nvSpPr>
        <p:spPr>
          <a:xfrm>
            <a:off x="6730000" y="639097"/>
            <a:ext cx="4813072" cy="3686015"/>
          </a:xfrm>
        </p:spPr>
        <p:txBody>
          <a:bodyPr>
            <a:normAutofit/>
          </a:bodyPr>
          <a:lstStyle/>
          <a:p>
            <a:r>
              <a:rPr lang="en-US" dirty="0"/>
              <a:t>Thank you!</a:t>
            </a:r>
          </a:p>
        </p:txBody>
      </p:sp>
      <p:pic>
        <p:nvPicPr>
          <p:cNvPr id="6" name="Picture 5" descr="Aerial view of a highway near the ocean">
            <a:extLst>
              <a:ext uri="{FF2B5EF4-FFF2-40B4-BE49-F238E27FC236}">
                <a16:creationId xmlns:a16="http://schemas.microsoft.com/office/drawing/2014/main" id="{558B9C55-D704-909F-8C62-A45297273C92}"/>
              </a:ext>
            </a:extLst>
          </p:cNvPr>
          <p:cNvPicPr>
            <a:picLocks noChangeAspect="1"/>
          </p:cNvPicPr>
          <p:nvPr/>
        </p:nvPicPr>
        <p:blipFill rotWithShape="1">
          <a:blip r:embed="rId2"/>
          <a:srcRect l="20214" r="13119"/>
          <a:stretch/>
        </p:blipFill>
        <p:spPr>
          <a:xfrm>
            <a:off x="1" y="10"/>
            <a:ext cx="6096000" cy="6857990"/>
          </a:xfrm>
          <a:prstGeom prst="rect">
            <a:avLst/>
          </a:prstGeom>
        </p:spPr>
      </p:pic>
    </p:spTree>
    <p:extLst>
      <p:ext uri="{BB962C8B-B14F-4D97-AF65-F5344CB8AC3E}">
        <p14:creationId xmlns:p14="http://schemas.microsoft.com/office/powerpoint/2010/main" val="2835236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A9A75-6FE2-7027-FEE8-5C567FEC4C5F}"/>
              </a:ext>
            </a:extLst>
          </p:cNvPr>
          <p:cNvSpPr>
            <a:spLocks noGrp="1"/>
          </p:cNvSpPr>
          <p:nvPr>
            <p:ph type="title"/>
          </p:nvPr>
        </p:nvSpPr>
        <p:spPr>
          <a:xfrm>
            <a:off x="1097280" y="286603"/>
            <a:ext cx="10058400" cy="720073"/>
          </a:xfrm>
        </p:spPr>
        <p:txBody>
          <a:bodyPr/>
          <a:lstStyle/>
          <a:p>
            <a:r>
              <a:rPr lang="en-US" dirty="0"/>
              <a:t>Content</a:t>
            </a:r>
          </a:p>
        </p:txBody>
      </p:sp>
      <p:sp>
        <p:nvSpPr>
          <p:cNvPr id="3" name="Content Placeholder 2">
            <a:extLst>
              <a:ext uri="{FF2B5EF4-FFF2-40B4-BE49-F238E27FC236}">
                <a16:creationId xmlns:a16="http://schemas.microsoft.com/office/drawing/2014/main" id="{986D01C6-93B1-7F6C-B4F0-43978D9F689B}"/>
              </a:ext>
            </a:extLst>
          </p:cNvPr>
          <p:cNvSpPr>
            <a:spLocks noGrp="1"/>
          </p:cNvSpPr>
          <p:nvPr>
            <p:ph idx="1"/>
          </p:nvPr>
        </p:nvSpPr>
        <p:spPr>
          <a:xfrm>
            <a:off x="1097280" y="1549469"/>
            <a:ext cx="10058400" cy="4689416"/>
          </a:xfrm>
        </p:spPr>
        <p:txBody>
          <a:bodyPr vert="horz" lIns="91440" tIns="45720" rIns="91440" bIns="45720" rtlCol="0" anchor="t">
            <a:noAutofit/>
          </a:bodyPr>
          <a:lstStyle/>
          <a:p>
            <a:pPr>
              <a:buFont typeface="Wingdings" panose="05000000000000000000" pitchFamily="2" charset="2"/>
              <a:buChar char="q"/>
            </a:pPr>
            <a:r>
              <a:rPr lang="en-US" sz="2200" dirty="0"/>
              <a:t> Wal-Mart Case Study</a:t>
            </a:r>
            <a:endParaRPr lang="en-US" sz="2200" dirty="0">
              <a:ea typeface="Calibri"/>
              <a:cs typeface="Calibri"/>
            </a:endParaRPr>
          </a:p>
          <a:p>
            <a:pPr>
              <a:buFont typeface="Wingdings" panose="05000000000000000000" pitchFamily="2" charset="2"/>
              <a:buChar char="q"/>
            </a:pPr>
            <a:r>
              <a:rPr lang="en-US" sz="2200" dirty="0"/>
              <a:t> Meaning of Planning</a:t>
            </a:r>
            <a:endParaRPr lang="en-US" sz="2200" dirty="0">
              <a:ea typeface="Calibri"/>
              <a:cs typeface="Calibri"/>
            </a:endParaRPr>
          </a:p>
          <a:p>
            <a:pPr>
              <a:buFont typeface="Wingdings" panose="05000000000000000000" pitchFamily="2" charset="2"/>
              <a:buChar char="q"/>
            </a:pPr>
            <a:r>
              <a:rPr lang="en-US" sz="2200" dirty="0"/>
              <a:t> The benefits of Planning</a:t>
            </a:r>
            <a:endParaRPr lang="en-US" sz="2200" dirty="0">
              <a:ea typeface="Calibri"/>
              <a:cs typeface="Calibri"/>
            </a:endParaRPr>
          </a:p>
          <a:p>
            <a:pPr>
              <a:buFont typeface="Wingdings" panose="05000000000000000000" pitchFamily="2" charset="2"/>
              <a:buChar char="q"/>
            </a:pPr>
            <a:r>
              <a:rPr lang="en-US" sz="2200" dirty="0"/>
              <a:t>  Organizational Goals and its Areas</a:t>
            </a:r>
            <a:endParaRPr lang="en-US" sz="2200" dirty="0">
              <a:ea typeface="Calibri"/>
              <a:cs typeface="Calibri"/>
            </a:endParaRPr>
          </a:p>
          <a:p>
            <a:pPr>
              <a:buFont typeface="Wingdings" panose="05000000000000000000" pitchFamily="2" charset="2"/>
              <a:buChar char="q"/>
            </a:pPr>
            <a:r>
              <a:rPr lang="en-US" sz="2200" dirty="0"/>
              <a:t>Development of Organizational Goals - Timeframe</a:t>
            </a:r>
            <a:endParaRPr lang="en-US" sz="2200" dirty="0">
              <a:ea typeface="Calibri"/>
              <a:cs typeface="Calibri"/>
            </a:endParaRPr>
          </a:p>
          <a:p>
            <a:pPr>
              <a:buFont typeface="Wingdings" panose="05000000000000000000" pitchFamily="2" charset="2"/>
              <a:buChar char="q"/>
            </a:pPr>
            <a:r>
              <a:rPr lang="en-US" sz="2200" dirty="0"/>
              <a:t> Types of Organizational Goals – Levels</a:t>
            </a:r>
            <a:endParaRPr lang="en-US" sz="2200" dirty="0">
              <a:ea typeface="Calibri"/>
              <a:cs typeface="Calibri"/>
            </a:endParaRPr>
          </a:p>
          <a:p>
            <a:pPr>
              <a:buFont typeface="Wingdings" panose="05000000000000000000" pitchFamily="2" charset="2"/>
              <a:buChar char="q"/>
            </a:pPr>
            <a:r>
              <a:rPr lang="en-US" sz="2200" dirty="0"/>
              <a:t>Guidelines for establishing Quality Goals</a:t>
            </a:r>
            <a:endParaRPr lang="en-US" sz="2200" dirty="0">
              <a:ea typeface="Calibri"/>
              <a:cs typeface="Calibri"/>
            </a:endParaRPr>
          </a:p>
          <a:p>
            <a:pPr>
              <a:buFont typeface="Wingdings" panose="05000000000000000000" pitchFamily="2" charset="2"/>
              <a:buChar char="q"/>
            </a:pPr>
            <a:r>
              <a:rPr lang="en-US" sz="2200" dirty="0"/>
              <a:t> Planning Process</a:t>
            </a:r>
            <a:endParaRPr lang="en-US" sz="2200" dirty="0">
              <a:ea typeface="Calibri"/>
              <a:cs typeface="Calibri"/>
            </a:endParaRPr>
          </a:p>
          <a:p>
            <a:pPr>
              <a:buFont typeface="Wingdings" panose="05000000000000000000" pitchFamily="2" charset="2"/>
              <a:buChar char="q"/>
            </a:pPr>
            <a:r>
              <a:rPr lang="en-US" sz="2200" dirty="0"/>
              <a:t>Planning Tools</a:t>
            </a:r>
            <a:endParaRPr lang="en-US" sz="2200" dirty="0">
              <a:ea typeface="Calibri"/>
              <a:cs typeface="Calibri"/>
            </a:endParaRPr>
          </a:p>
          <a:p>
            <a:pPr>
              <a:buFont typeface="Wingdings" panose="05000000000000000000" pitchFamily="2" charset="2"/>
              <a:buChar char="q"/>
            </a:pPr>
            <a:endParaRPr lang="en-US" sz="1800" dirty="0"/>
          </a:p>
          <a:p>
            <a:pPr>
              <a:buFont typeface="Wingdings" panose="05000000000000000000" pitchFamily="2" charset="2"/>
              <a:buChar char="q"/>
            </a:pPr>
            <a:endParaRPr lang="en-US" sz="1800" dirty="0"/>
          </a:p>
          <a:p>
            <a:pPr>
              <a:buFont typeface="Wingdings" panose="05000000000000000000" pitchFamily="2" charset="2"/>
              <a:buChar char="q"/>
            </a:pPr>
            <a:endParaRPr lang="en-US" sz="1800" dirty="0"/>
          </a:p>
        </p:txBody>
      </p:sp>
      <p:pic>
        <p:nvPicPr>
          <p:cNvPr id="4" name="Content Placeholder 3"/>
          <p:cNvPicPr>
            <a:picLocks/>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143500" y="2552700"/>
            <a:ext cx="1905000" cy="1752600"/>
          </a:xfrm>
          <a:prstGeom prst="rect">
            <a:avLst/>
          </a:prstGeom>
          <a:noFill/>
          <a:ln>
            <a:noFill/>
          </a:ln>
        </p:spPr>
      </p:pic>
    </p:spTree>
    <p:extLst>
      <p:ext uri="{BB962C8B-B14F-4D97-AF65-F5344CB8AC3E}">
        <p14:creationId xmlns:p14="http://schemas.microsoft.com/office/powerpoint/2010/main" val="3057797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6CEAD-4421-4C1F-ACB6-F9416D45DEF0}"/>
              </a:ext>
            </a:extLst>
          </p:cNvPr>
          <p:cNvSpPr>
            <a:spLocks noGrp="1"/>
          </p:cNvSpPr>
          <p:nvPr>
            <p:ph type="title"/>
          </p:nvPr>
        </p:nvSpPr>
        <p:spPr>
          <a:xfrm>
            <a:off x="1981200" y="704088"/>
            <a:ext cx="8229600" cy="68683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CA" dirty="0" smtClean="0"/>
              <a:t>Background </a:t>
            </a:r>
            <a:r>
              <a:rPr lang="en-CA" dirty="0"/>
              <a:t>Knowledge Probe</a:t>
            </a:r>
          </a:p>
        </p:txBody>
      </p:sp>
      <p:sp>
        <p:nvSpPr>
          <p:cNvPr id="3" name="Content Placeholder 2">
            <a:extLst>
              <a:ext uri="{FF2B5EF4-FFF2-40B4-BE49-F238E27FC236}">
                <a16:creationId xmlns:a16="http://schemas.microsoft.com/office/drawing/2014/main" id="{41B059A5-0609-4216-A811-A69D9124873F}"/>
              </a:ext>
            </a:extLst>
          </p:cNvPr>
          <p:cNvSpPr>
            <a:spLocks noGrp="1"/>
          </p:cNvSpPr>
          <p:nvPr>
            <p:ph idx="1"/>
          </p:nvPr>
        </p:nvSpPr>
        <p:spPr>
          <a:xfrm>
            <a:off x="1236372" y="1390918"/>
            <a:ext cx="10266651" cy="4400283"/>
          </a:xfrm>
        </p:spPr>
        <p:style>
          <a:lnRef idx="2">
            <a:schemeClr val="accent1"/>
          </a:lnRef>
          <a:fillRef idx="1">
            <a:schemeClr val="lt1"/>
          </a:fillRef>
          <a:effectRef idx="0">
            <a:schemeClr val="accent1"/>
          </a:effectRef>
          <a:fontRef idx="minor">
            <a:schemeClr val="dk1"/>
          </a:fontRef>
        </p:style>
        <p:txBody>
          <a:bodyPr/>
          <a:lstStyle/>
          <a:p>
            <a:endParaRPr lang="en-CA" dirty="0"/>
          </a:p>
        </p:txBody>
      </p:sp>
      <p:pic>
        <p:nvPicPr>
          <p:cNvPr id="4" name="Content Placeholder 3"/>
          <p:cNvPicPr>
            <a:picLocks/>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143500" y="2552700"/>
            <a:ext cx="1905000" cy="1752600"/>
          </a:xfrm>
          <a:prstGeom prst="rect">
            <a:avLst/>
          </a:prstGeom>
          <a:noFill/>
          <a:ln>
            <a:noFill/>
          </a:ln>
        </p:spPr>
      </p:pic>
    </p:spTree>
    <p:extLst>
      <p:ext uri="{BB962C8B-B14F-4D97-AF65-F5344CB8AC3E}">
        <p14:creationId xmlns:p14="http://schemas.microsoft.com/office/powerpoint/2010/main" val="4287425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Title 1"/>
          <p:cNvSpPr txBox="1">
            <a:spLocks noGrp="1"/>
          </p:cNvSpPr>
          <p:nvPr>
            <p:ph type="title"/>
          </p:nvPr>
        </p:nvSpPr>
        <p:spPr>
          <a:xfrm>
            <a:off x="1981199" y="228600"/>
            <a:ext cx="8568519" cy="685800"/>
          </a:xfrm>
          <a:prstGeom prst="rect">
            <a:avLst/>
          </a:prstGeom>
        </p:spPr>
        <p:style>
          <a:lnRef idx="2">
            <a:schemeClr val="accent1"/>
          </a:lnRef>
          <a:fillRef idx="1">
            <a:schemeClr val="lt1"/>
          </a:fillRef>
          <a:effectRef idx="0">
            <a:schemeClr val="accent1"/>
          </a:effectRef>
          <a:fontRef idx="minor">
            <a:schemeClr val="dk1"/>
          </a:fontRef>
        </p:style>
        <p:txBody>
          <a:bodyPr>
            <a:normAutofit fontScale="90000"/>
          </a:bodyPr>
          <a:lstStyle>
            <a:lvl1pPr>
              <a:defRPr spc="-100"/>
            </a:lvl1pPr>
          </a:lstStyle>
          <a:p>
            <a:r>
              <a:rPr lang="en-US" dirty="0"/>
              <a:t>Defining Planning</a:t>
            </a:r>
            <a:endParaRPr dirty="0"/>
          </a:p>
        </p:txBody>
      </p:sp>
      <p:sp>
        <p:nvSpPr>
          <p:cNvPr id="138" name="Content Placeholder 2"/>
          <p:cNvSpPr txBox="1">
            <a:spLocks noGrp="1"/>
          </p:cNvSpPr>
          <p:nvPr>
            <p:ph idx="1"/>
          </p:nvPr>
        </p:nvSpPr>
        <p:spPr>
          <a:xfrm>
            <a:off x="1981199" y="914400"/>
            <a:ext cx="8568519" cy="5581934"/>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p>
            <a:pPr marL="0" indent="0">
              <a:buNone/>
            </a:pPr>
            <a:endParaRPr lang="en-US" altLang="en-US" sz="2800" dirty="0" smtClean="0"/>
          </a:p>
          <a:p>
            <a:pPr algn="just">
              <a:buFont typeface="Wingdings" panose="05000000000000000000" pitchFamily="2" charset="2"/>
              <a:buChar char="q"/>
            </a:pPr>
            <a:endParaRPr lang="en-US" sz="2800" b="1" dirty="0" smtClean="0"/>
          </a:p>
          <a:p>
            <a:pPr algn="just">
              <a:buFont typeface="Wingdings" panose="05000000000000000000" pitchFamily="2" charset="2"/>
              <a:buChar char="q"/>
            </a:pPr>
            <a:endParaRPr lang="en-US" sz="2800" b="1" dirty="0"/>
          </a:p>
          <a:p>
            <a:pPr algn="just">
              <a:buFont typeface="Wingdings" panose="05000000000000000000" pitchFamily="2" charset="2"/>
              <a:buChar char="q"/>
            </a:pPr>
            <a:endParaRPr lang="en-US" sz="2800" b="1" dirty="0" smtClean="0"/>
          </a:p>
          <a:p>
            <a:pPr algn="just">
              <a:buFont typeface="Wingdings" panose="05000000000000000000" pitchFamily="2" charset="2"/>
              <a:buChar char="q"/>
            </a:pPr>
            <a:r>
              <a:rPr lang="en-US" sz="3200" b="1" dirty="0" smtClean="0"/>
              <a:t>Planning</a:t>
            </a:r>
            <a:r>
              <a:rPr lang="en-US" sz="3200" dirty="0" smtClean="0"/>
              <a:t> </a:t>
            </a:r>
            <a:r>
              <a:rPr lang="en-US" sz="3200" dirty="0"/>
              <a:t>is the process of determining how the organization can get </a:t>
            </a:r>
            <a:r>
              <a:rPr lang="en-US" sz="3200" u="sng" dirty="0">
                <a:solidFill>
                  <a:srgbClr val="FF0000"/>
                </a:solidFill>
              </a:rPr>
              <a:t>where it wants to go and what it will do to accomplish its </a:t>
            </a:r>
            <a:r>
              <a:rPr lang="en-US" sz="3200" u="sng" dirty="0" smtClean="0">
                <a:solidFill>
                  <a:srgbClr val="FF0000"/>
                </a:solidFill>
              </a:rPr>
              <a:t>objectives</a:t>
            </a:r>
          </a:p>
          <a:p>
            <a:pPr marL="0" indent="0" algn="just">
              <a:buNone/>
            </a:pPr>
            <a:endParaRPr lang="en-US" sz="3200" dirty="0">
              <a:solidFill>
                <a:srgbClr val="FF0000"/>
              </a:solidFill>
            </a:endParaRPr>
          </a:p>
          <a:p>
            <a:pPr algn="just">
              <a:buFont typeface="Wingdings" panose="05000000000000000000" pitchFamily="2" charset="2"/>
              <a:buChar char="q"/>
            </a:pPr>
            <a:endParaRPr lang="en-US" sz="3200" u="sng" dirty="0" smtClean="0"/>
          </a:p>
          <a:p>
            <a:pPr marL="0" indent="0" algn="just">
              <a:buNone/>
            </a:pPr>
            <a:endParaRPr lang="en-US" sz="3200" u="sng" dirty="0" smtClean="0"/>
          </a:p>
          <a:p>
            <a:pPr>
              <a:lnSpc>
                <a:spcPct val="150000"/>
              </a:lnSpc>
            </a:pPr>
            <a:endParaRPr sz="3600" dirty="0">
              <a:solidFill>
                <a:srgbClr val="FF0000"/>
              </a:solidFill>
            </a:endParaRPr>
          </a:p>
        </p:txBody>
      </p:sp>
    </p:spTree>
    <p:extLst>
      <p:ext uri="{BB962C8B-B14F-4D97-AF65-F5344CB8AC3E}">
        <p14:creationId xmlns:p14="http://schemas.microsoft.com/office/powerpoint/2010/main" val="347052432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284316"/>
          </a:xfrm>
        </p:spPr>
        <p:style>
          <a:lnRef idx="2">
            <a:schemeClr val="accent1"/>
          </a:lnRef>
          <a:fillRef idx="1">
            <a:schemeClr val="lt1"/>
          </a:fillRef>
          <a:effectRef idx="0">
            <a:schemeClr val="accent1"/>
          </a:effectRef>
          <a:fontRef idx="minor">
            <a:schemeClr val="dk1"/>
          </a:fontRef>
        </p:style>
        <p:txBody>
          <a:bodyPr/>
          <a:lstStyle/>
          <a:p>
            <a:r>
              <a:rPr lang="en-US" dirty="0"/>
              <a:t>Purposes of Planning</a:t>
            </a:r>
          </a:p>
        </p:txBody>
      </p:sp>
      <p:sp>
        <p:nvSpPr>
          <p:cNvPr id="3" name="Content Placeholder 2"/>
          <p:cNvSpPr>
            <a:spLocks noGrp="1"/>
          </p:cNvSpPr>
          <p:nvPr>
            <p:ph idx="1"/>
          </p:nvPr>
        </p:nvSpPr>
        <p:spPr>
          <a:xfrm>
            <a:off x="1484311" y="1886989"/>
            <a:ext cx="10018713" cy="4114799"/>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buFont typeface="Wingdings" panose="05000000000000000000" pitchFamily="2" charset="2"/>
              <a:buChar char="q"/>
            </a:pPr>
            <a:r>
              <a:rPr lang="en-US" dirty="0"/>
              <a:t>Over the years, management writers have presented several different purposes of </a:t>
            </a:r>
            <a:r>
              <a:rPr lang="en-US" dirty="0" smtClean="0"/>
              <a:t>planning</a:t>
            </a:r>
          </a:p>
          <a:p>
            <a:pPr>
              <a:buFont typeface="Wingdings" panose="05000000000000000000" pitchFamily="2" charset="2"/>
              <a:buChar char="q"/>
            </a:pPr>
            <a:r>
              <a:rPr lang="en-US" dirty="0"/>
              <a:t>O</a:t>
            </a:r>
            <a:r>
              <a:rPr lang="en-US" dirty="0" smtClean="0"/>
              <a:t>rganizational </a:t>
            </a:r>
            <a:r>
              <a:rPr lang="en-US" dirty="0"/>
              <a:t>planning has </a:t>
            </a:r>
            <a:r>
              <a:rPr lang="en-US" dirty="0">
                <a:solidFill>
                  <a:srgbClr val="FF0000"/>
                </a:solidFill>
              </a:rPr>
              <a:t>two types of purposes</a:t>
            </a:r>
            <a:r>
              <a:rPr lang="en-US" dirty="0"/>
              <a:t>: </a:t>
            </a:r>
            <a:r>
              <a:rPr lang="en-US" u="sng" dirty="0"/>
              <a:t>protective and affirmative</a:t>
            </a:r>
            <a:r>
              <a:rPr lang="en-US" dirty="0"/>
              <a:t>. </a:t>
            </a:r>
            <a:endParaRPr lang="en-US" dirty="0" smtClean="0"/>
          </a:p>
          <a:p>
            <a:pPr>
              <a:buFont typeface="Wingdings" panose="05000000000000000000" pitchFamily="2" charset="2"/>
              <a:buChar char="q"/>
            </a:pPr>
            <a:r>
              <a:rPr lang="en-US" u="sng" dirty="0" smtClean="0"/>
              <a:t>The </a:t>
            </a:r>
            <a:r>
              <a:rPr lang="en-US" u="sng" dirty="0"/>
              <a:t>protective purpose </a:t>
            </a:r>
            <a:r>
              <a:rPr lang="en-US" dirty="0"/>
              <a:t>of planning is to </a:t>
            </a:r>
            <a:r>
              <a:rPr lang="en-US" dirty="0" smtClean="0">
                <a:solidFill>
                  <a:srgbClr val="FF0000"/>
                </a:solidFill>
              </a:rPr>
              <a:t>minimize </a:t>
            </a:r>
            <a:r>
              <a:rPr lang="en-US" dirty="0">
                <a:solidFill>
                  <a:srgbClr val="FF0000"/>
                </a:solidFill>
              </a:rPr>
              <a:t>risk by reducing the uncertainties </a:t>
            </a:r>
            <a:r>
              <a:rPr lang="en-US" dirty="0"/>
              <a:t>surrounding business conditions and clarifying the consequences of related management </a:t>
            </a:r>
            <a:r>
              <a:rPr lang="en-US" dirty="0" smtClean="0"/>
              <a:t>actions</a:t>
            </a:r>
          </a:p>
          <a:p>
            <a:pPr>
              <a:buFont typeface="Wingdings" panose="05000000000000000000" pitchFamily="2" charset="2"/>
              <a:buChar char="q"/>
            </a:pPr>
            <a:r>
              <a:rPr lang="en-US" u="sng" dirty="0" smtClean="0"/>
              <a:t>The </a:t>
            </a:r>
            <a:r>
              <a:rPr lang="en-US" u="sng" dirty="0"/>
              <a:t>affirmative purpose </a:t>
            </a:r>
            <a:r>
              <a:rPr lang="en-US" dirty="0"/>
              <a:t>is to </a:t>
            </a:r>
            <a:r>
              <a:rPr lang="en-US" dirty="0">
                <a:solidFill>
                  <a:srgbClr val="FF0000"/>
                </a:solidFill>
              </a:rPr>
              <a:t>increase the degree of organizational </a:t>
            </a:r>
            <a:r>
              <a:rPr lang="en-US" dirty="0" smtClean="0">
                <a:solidFill>
                  <a:srgbClr val="FF0000"/>
                </a:solidFill>
              </a:rPr>
              <a:t>success</a:t>
            </a:r>
          </a:p>
          <a:p>
            <a:pPr marL="0" indent="0">
              <a:buNone/>
            </a:pPr>
            <a:r>
              <a:rPr lang="en-US" dirty="0" smtClean="0"/>
              <a:t>[</a:t>
            </a:r>
            <a:r>
              <a:rPr lang="en-US" i="1" dirty="0" smtClean="0"/>
              <a:t>Example: Whole </a:t>
            </a:r>
            <a:r>
              <a:rPr lang="en-US" i="1" dirty="0"/>
              <a:t>Foods Market, a leading provider of natural and organic foods, relies on the </a:t>
            </a:r>
            <a:r>
              <a:rPr lang="en-US" i="1" dirty="0" smtClean="0"/>
              <a:t>affirmative </a:t>
            </a:r>
            <a:r>
              <a:rPr lang="en-US" i="1" dirty="0"/>
              <a:t>purpose in its planning. The company uses planning to ensure its success, as measured by the systematic opening of new stores. Currently, Whole Foods has approximately 500 stores in the United States, Canada, and the United Kingdom. Whole Foods’s CEO, John Mackey, believes that increased company success is not an accident but a direct result of careful </a:t>
            </a:r>
            <a:r>
              <a:rPr lang="en-US" i="1" dirty="0" smtClean="0"/>
              <a:t>planning</a:t>
            </a:r>
            <a:r>
              <a:rPr lang="en-US" i="1" dirty="0"/>
              <a:t>]</a:t>
            </a:r>
          </a:p>
        </p:txBody>
      </p:sp>
    </p:spTree>
    <p:extLst>
      <p:ext uri="{BB962C8B-B14F-4D97-AF65-F5344CB8AC3E}">
        <p14:creationId xmlns:p14="http://schemas.microsoft.com/office/powerpoint/2010/main" val="2706002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8D85A-CED4-401A-B027-A8C228A4DA6F}"/>
              </a:ext>
            </a:extLst>
          </p:cNvPr>
          <p:cNvSpPr>
            <a:spLocks noGrp="1"/>
          </p:cNvSpPr>
          <p:nvPr>
            <p:ph type="title"/>
          </p:nvPr>
        </p:nvSpPr>
        <p:spPr>
          <a:xfrm>
            <a:off x="1371601" y="1280159"/>
            <a:ext cx="9551323" cy="1055715"/>
          </a:xfrm>
        </p:spPr>
        <p:style>
          <a:lnRef idx="2">
            <a:schemeClr val="accent1"/>
          </a:lnRef>
          <a:fillRef idx="1">
            <a:schemeClr val="lt1"/>
          </a:fillRef>
          <a:effectRef idx="0">
            <a:schemeClr val="accent1"/>
          </a:effectRef>
          <a:fontRef idx="minor">
            <a:schemeClr val="dk1"/>
          </a:fontRef>
        </p:style>
        <p:txBody>
          <a:bodyPr/>
          <a:lstStyle/>
          <a:p>
            <a:r>
              <a:rPr lang="en-US" dirty="0"/>
              <a:t>The benefits of Planning</a:t>
            </a:r>
          </a:p>
        </p:txBody>
      </p:sp>
      <p:sp>
        <p:nvSpPr>
          <p:cNvPr id="3" name="Content Placeholder 2">
            <a:extLst>
              <a:ext uri="{FF2B5EF4-FFF2-40B4-BE49-F238E27FC236}">
                <a16:creationId xmlns:a16="http://schemas.microsoft.com/office/drawing/2014/main" id="{80B93F6C-DE8A-4848-B82B-B5F56D5602C1}"/>
              </a:ext>
            </a:extLst>
          </p:cNvPr>
          <p:cNvSpPr>
            <a:spLocks noGrp="1"/>
          </p:cNvSpPr>
          <p:nvPr>
            <p:ph idx="1"/>
          </p:nvPr>
        </p:nvSpPr>
        <p:spPr>
          <a:xfrm>
            <a:off x="1371600" y="2335875"/>
            <a:ext cx="9551324" cy="3782291"/>
          </a:xfrm>
        </p:spPr>
        <p:style>
          <a:lnRef idx="2">
            <a:schemeClr val="accent1"/>
          </a:lnRef>
          <a:fillRef idx="1">
            <a:schemeClr val="lt1"/>
          </a:fillRef>
          <a:effectRef idx="0">
            <a:schemeClr val="accent1"/>
          </a:effectRef>
          <a:fontRef idx="minor">
            <a:schemeClr val="dk1"/>
          </a:fontRef>
        </p:style>
        <p:txBody>
          <a:bodyPr vert="horz" lIns="0" tIns="45720" rIns="0" bIns="45720" rtlCol="0" anchor="t">
            <a:normAutofit/>
          </a:bodyPr>
          <a:lstStyle/>
          <a:p>
            <a:pPr>
              <a:buFont typeface="Wingdings" panose="05000000000000000000" pitchFamily="2" charset="2"/>
              <a:buChar char="§"/>
            </a:pPr>
            <a:r>
              <a:rPr lang="en-US" sz="2800" dirty="0"/>
              <a:t> Helps Managers to be </a:t>
            </a:r>
            <a:r>
              <a:rPr lang="en-US" sz="2800" b="1" dirty="0" smtClean="0">
                <a:solidFill>
                  <a:srgbClr val="FF0000"/>
                </a:solidFill>
              </a:rPr>
              <a:t>future-oriented</a:t>
            </a:r>
            <a:endParaRPr lang="en-US" sz="2800" dirty="0">
              <a:solidFill>
                <a:srgbClr val="FF0000"/>
              </a:solidFill>
              <a:ea typeface="Calibri"/>
              <a:cs typeface="Calibri"/>
            </a:endParaRPr>
          </a:p>
          <a:p>
            <a:pPr>
              <a:buFont typeface="Wingdings" panose="05000000000000000000" pitchFamily="2" charset="2"/>
              <a:buChar char="§"/>
            </a:pPr>
            <a:r>
              <a:rPr lang="en-US" sz="2800" dirty="0"/>
              <a:t> Enhances the </a:t>
            </a:r>
            <a:r>
              <a:rPr lang="en-US" sz="2800" b="1" dirty="0">
                <a:solidFill>
                  <a:srgbClr val="FF0000"/>
                </a:solidFill>
              </a:rPr>
              <a:t>coordination</a:t>
            </a:r>
            <a:r>
              <a:rPr lang="en-US" sz="2800" dirty="0">
                <a:solidFill>
                  <a:srgbClr val="FF0000"/>
                </a:solidFill>
              </a:rPr>
              <a:t> of </a:t>
            </a:r>
            <a:r>
              <a:rPr lang="en-US" sz="2800" b="1" dirty="0" smtClean="0">
                <a:solidFill>
                  <a:srgbClr val="FF0000"/>
                </a:solidFill>
              </a:rPr>
              <a:t>decisions</a:t>
            </a:r>
            <a:endParaRPr lang="en-US" sz="2800" dirty="0">
              <a:ea typeface="Calibri"/>
              <a:cs typeface="Calibri"/>
            </a:endParaRPr>
          </a:p>
          <a:p>
            <a:pPr>
              <a:buFont typeface="Wingdings" panose="05000000000000000000" pitchFamily="2" charset="2"/>
              <a:buChar char="§"/>
            </a:pPr>
            <a:r>
              <a:rPr lang="en-US" sz="2800" dirty="0"/>
              <a:t> To better understand what the organization </a:t>
            </a:r>
            <a:r>
              <a:rPr lang="en-US" sz="2800" b="1" dirty="0">
                <a:solidFill>
                  <a:srgbClr val="FF0000"/>
                </a:solidFill>
              </a:rPr>
              <a:t>wants to achieve </a:t>
            </a:r>
            <a:r>
              <a:rPr lang="en-US" sz="2800" dirty="0">
                <a:solidFill>
                  <a:srgbClr val="FF0000"/>
                </a:solidFill>
              </a:rPr>
              <a:t>(goals</a:t>
            </a:r>
            <a:r>
              <a:rPr lang="en-US" sz="2800" dirty="0" smtClean="0">
                <a:solidFill>
                  <a:srgbClr val="FF0000"/>
                </a:solidFill>
              </a:rPr>
              <a:t>)</a:t>
            </a:r>
            <a:endParaRPr lang="en-US" sz="2800" dirty="0">
              <a:solidFill>
                <a:srgbClr val="FF0000"/>
              </a:solidFill>
              <a:ea typeface="Calibri"/>
              <a:cs typeface="Calibri"/>
            </a:endParaRPr>
          </a:p>
          <a:p>
            <a:pPr>
              <a:buFont typeface="Wingdings" panose="05000000000000000000" pitchFamily="2" charset="2"/>
              <a:buChar char="§"/>
            </a:pPr>
            <a:r>
              <a:rPr lang="en-US" sz="2800" dirty="0">
                <a:ea typeface="Calibri"/>
                <a:cs typeface="Calibri"/>
              </a:rPr>
              <a:t>Efficiently allocate </a:t>
            </a:r>
            <a:r>
              <a:rPr lang="en-US" sz="2800" b="1" dirty="0">
                <a:solidFill>
                  <a:srgbClr val="FF0000"/>
                </a:solidFill>
                <a:ea typeface="Calibri" panose="020F0502020204030204"/>
                <a:cs typeface="Calibri" panose="020F0502020204030204"/>
              </a:rPr>
              <a:t>resources</a:t>
            </a:r>
            <a:r>
              <a:rPr lang="en-US" sz="2800" dirty="0">
                <a:solidFill>
                  <a:srgbClr val="FF0000"/>
                </a:solidFill>
                <a:ea typeface="Calibri" panose="020F0502020204030204"/>
                <a:cs typeface="Calibri" panose="020F0502020204030204"/>
              </a:rPr>
              <a:t>. </a:t>
            </a:r>
          </a:p>
          <a:p>
            <a:pPr>
              <a:buFont typeface="Wingdings" panose="05000000000000000000" pitchFamily="2" charset="2"/>
              <a:buChar char="§"/>
            </a:pPr>
            <a:r>
              <a:rPr lang="en-US" sz="2800" dirty="0">
                <a:ea typeface="Calibri" panose="020F0502020204030204"/>
                <a:cs typeface="Calibri" panose="020F0502020204030204"/>
              </a:rPr>
              <a:t>Reduces </a:t>
            </a:r>
            <a:r>
              <a:rPr lang="en-US" sz="2800" b="1" dirty="0">
                <a:solidFill>
                  <a:srgbClr val="FF0000"/>
                </a:solidFill>
                <a:ea typeface="Calibri"/>
                <a:cs typeface="Calibri"/>
              </a:rPr>
              <a:t>risk</a:t>
            </a:r>
            <a:r>
              <a:rPr lang="en-US" sz="2800" dirty="0">
                <a:solidFill>
                  <a:srgbClr val="FF0000"/>
                </a:solidFill>
                <a:ea typeface="Calibri"/>
                <a:cs typeface="Calibri"/>
              </a:rPr>
              <a:t> </a:t>
            </a:r>
            <a:r>
              <a:rPr lang="en-US" sz="2800" dirty="0">
                <a:ea typeface="Calibri"/>
                <a:cs typeface="Calibri"/>
              </a:rPr>
              <a:t>and uncertainty. </a:t>
            </a:r>
          </a:p>
          <a:p>
            <a:pPr marL="0" indent="0">
              <a:buNone/>
            </a:pPr>
            <a:endParaRPr lang="en-US" sz="2800" i="1" u="sng" dirty="0">
              <a:ea typeface="Calibri"/>
              <a:cs typeface="Calibri"/>
            </a:endParaRPr>
          </a:p>
        </p:txBody>
      </p:sp>
    </p:spTree>
    <p:extLst>
      <p:ext uri="{BB962C8B-B14F-4D97-AF65-F5344CB8AC3E}">
        <p14:creationId xmlns:p14="http://schemas.microsoft.com/office/powerpoint/2010/main" val="101030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005840"/>
            <a:ext cx="10018713" cy="1432559"/>
          </a:xfrm>
        </p:spPr>
        <p:style>
          <a:lnRef idx="2">
            <a:schemeClr val="accent1"/>
          </a:lnRef>
          <a:fillRef idx="1">
            <a:schemeClr val="lt1"/>
          </a:fillRef>
          <a:effectRef idx="0">
            <a:schemeClr val="accent1"/>
          </a:effectRef>
          <a:fontRef idx="minor">
            <a:schemeClr val="dk1"/>
          </a:fontRef>
        </p:style>
        <p:txBody>
          <a:bodyPr/>
          <a:lstStyle/>
          <a:p>
            <a:r>
              <a:rPr lang="en-US" dirty="0"/>
              <a:t>Types of Plans</a:t>
            </a:r>
          </a:p>
        </p:txBody>
      </p:sp>
      <p:sp>
        <p:nvSpPr>
          <p:cNvPr id="3" name="Content Placeholder 2"/>
          <p:cNvSpPr>
            <a:spLocks noGrp="1"/>
          </p:cNvSpPr>
          <p:nvPr>
            <p:ph idx="1"/>
          </p:nvPr>
        </p:nvSpPr>
        <p:spPr>
          <a:xfrm>
            <a:off x="1484310" y="2078182"/>
            <a:ext cx="10018713" cy="4189613"/>
          </a:xfrm>
        </p:spPr>
        <p:style>
          <a:lnRef idx="2">
            <a:schemeClr val="accent1"/>
          </a:lnRef>
          <a:fillRef idx="1">
            <a:schemeClr val="lt1"/>
          </a:fillRef>
          <a:effectRef idx="0">
            <a:schemeClr val="accent1"/>
          </a:effectRef>
          <a:fontRef idx="minor">
            <a:schemeClr val="dk1"/>
          </a:fontRef>
        </p:style>
        <p:txBody>
          <a:bodyPr>
            <a:normAutofit fontScale="92500"/>
          </a:bodyPr>
          <a:lstStyle/>
          <a:p>
            <a:pPr>
              <a:buFont typeface="Wingdings" panose="05000000000000000000" pitchFamily="2" charset="2"/>
              <a:buChar char="§"/>
            </a:pPr>
            <a:r>
              <a:rPr lang="en-US" sz="3200" dirty="0"/>
              <a:t>With the repetitiveness dimension as a guide, organizational plans are usually divided into </a:t>
            </a:r>
            <a:r>
              <a:rPr lang="en-US" sz="3200" u="sng" dirty="0"/>
              <a:t>two types: standing and </a:t>
            </a:r>
            <a:r>
              <a:rPr lang="en-US" sz="3200" u="sng" dirty="0" smtClean="0"/>
              <a:t>single-use </a:t>
            </a:r>
          </a:p>
          <a:p>
            <a:pPr>
              <a:buFont typeface="Wingdings" panose="05000000000000000000" pitchFamily="2" charset="2"/>
              <a:buChar char="§"/>
            </a:pPr>
            <a:r>
              <a:rPr lang="en-US" sz="3200" u="sng" dirty="0" smtClean="0"/>
              <a:t>A </a:t>
            </a:r>
            <a:r>
              <a:rPr lang="en-US" sz="3200" u="sng" dirty="0"/>
              <a:t>standing plan </a:t>
            </a:r>
            <a:r>
              <a:rPr lang="en-US" sz="3200" dirty="0"/>
              <a:t>is </a:t>
            </a:r>
            <a:r>
              <a:rPr lang="en-US" sz="3200" dirty="0">
                <a:solidFill>
                  <a:srgbClr val="FF0000"/>
                </a:solidFill>
              </a:rPr>
              <a:t>used over and over again </a:t>
            </a:r>
            <a:r>
              <a:rPr lang="en-US" sz="3200" dirty="0"/>
              <a:t>because it </a:t>
            </a:r>
            <a:r>
              <a:rPr lang="en-US" sz="3200" dirty="0">
                <a:solidFill>
                  <a:srgbClr val="0070C0"/>
                </a:solidFill>
              </a:rPr>
              <a:t>focuses on organizational situations </a:t>
            </a:r>
            <a:r>
              <a:rPr lang="en-US" sz="3200" dirty="0"/>
              <a:t>that occur </a:t>
            </a:r>
            <a:r>
              <a:rPr lang="en-US" sz="3200" dirty="0" smtClean="0"/>
              <a:t>repeatedly</a:t>
            </a:r>
          </a:p>
          <a:p>
            <a:pPr>
              <a:buFont typeface="Wingdings" panose="05000000000000000000" pitchFamily="2" charset="2"/>
              <a:buChar char="§"/>
            </a:pPr>
            <a:r>
              <a:rPr lang="en-US" sz="3200" u="sng" dirty="0" smtClean="0"/>
              <a:t>A </a:t>
            </a:r>
            <a:r>
              <a:rPr lang="en-US" sz="3200" u="sng" dirty="0"/>
              <a:t>single-use plan </a:t>
            </a:r>
            <a:r>
              <a:rPr lang="en-US" sz="3200" dirty="0"/>
              <a:t>is used </a:t>
            </a:r>
            <a:r>
              <a:rPr lang="en-US" sz="3200" dirty="0">
                <a:solidFill>
                  <a:srgbClr val="FF0000"/>
                </a:solidFill>
              </a:rPr>
              <a:t>only once—or, at most, a few times</a:t>
            </a:r>
            <a:r>
              <a:rPr lang="en-US" sz="3200" dirty="0"/>
              <a:t>—because it </a:t>
            </a:r>
            <a:r>
              <a:rPr lang="en-US" sz="3200" dirty="0">
                <a:solidFill>
                  <a:srgbClr val="0070C0"/>
                </a:solidFill>
              </a:rPr>
              <a:t>focuses on unique or rare situations </a:t>
            </a:r>
            <a:r>
              <a:rPr lang="en-US" sz="3200" dirty="0"/>
              <a:t>within the </a:t>
            </a:r>
            <a:r>
              <a:rPr lang="en-US" sz="3200" dirty="0" smtClean="0"/>
              <a:t>organization</a:t>
            </a:r>
            <a:endParaRPr lang="en-US" sz="3200" dirty="0"/>
          </a:p>
        </p:txBody>
      </p:sp>
    </p:spTree>
    <p:extLst>
      <p:ext uri="{BB962C8B-B14F-4D97-AF65-F5344CB8AC3E}">
        <p14:creationId xmlns:p14="http://schemas.microsoft.com/office/powerpoint/2010/main" val="2625580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221971"/>
            <a:ext cx="10018713" cy="1216428"/>
          </a:xfrm>
        </p:spPr>
        <p:style>
          <a:lnRef idx="2">
            <a:schemeClr val="accent1"/>
          </a:lnRef>
          <a:fillRef idx="1">
            <a:schemeClr val="lt1"/>
          </a:fillRef>
          <a:effectRef idx="0">
            <a:schemeClr val="accent1"/>
          </a:effectRef>
          <a:fontRef idx="minor">
            <a:schemeClr val="dk1"/>
          </a:fontRef>
        </p:style>
        <p:txBody>
          <a:bodyPr/>
          <a:lstStyle/>
          <a:p>
            <a:r>
              <a:rPr lang="en-US" dirty="0"/>
              <a:t>Types of Plans</a:t>
            </a:r>
          </a:p>
        </p:txBody>
      </p:sp>
      <p:sp>
        <p:nvSpPr>
          <p:cNvPr id="3" name="Content Placeholder 2"/>
          <p:cNvSpPr>
            <a:spLocks noGrp="1"/>
          </p:cNvSpPr>
          <p:nvPr>
            <p:ph idx="1"/>
          </p:nvPr>
        </p:nvSpPr>
        <p:spPr>
          <a:xfrm>
            <a:off x="1484310" y="2438399"/>
            <a:ext cx="10018713" cy="3352801"/>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sz="3200" dirty="0"/>
              <a:t>Figure 7.2 illustrates, </a:t>
            </a:r>
            <a:endParaRPr lang="en-US" sz="3200" dirty="0" smtClean="0"/>
          </a:p>
          <a:p>
            <a:pPr>
              <a:buFont typeface="Wingdings" panose="05000000000000000000" pitchFamily="2" charset="2"/>
              <a:buChar char="§"/>
            </a:pPr>
            <a:r>
              <a:rPr lang="en-US" sz="3200" b="1" u="sng" dirty="0"/>
              <a:t>S</a:t>
            </a:r>
            <a:r>
              <a:rPr lang="en-US" sz="3200" b="1" u="sng" dirty="0" smtClean="0"/>
              <a:t>tanding </a:t>
            </a:r>
            <a:r>
              <a:rPr lang="en-US" sz="3200" b="1" u="sng" dirty="0"/>
              <a:t>plans </a:t>
            </a:r>
            <a:r>
              <a:rPr lang="en-US" sz="3200" dirty="0"/>
              <a:t>can be subdivided into </a:t>
            </a:r>
            <a:r>
              <a:rPr lang="en-US" sz="3200" dirty="0">
                <a:solidFill>
                  <a:srgbClr val="FF0000"/>
                </a:solidFill>
              </a:rPr>
              <a:t>policies, procedures, and rules</a:t>
            </a:r>
            <a:r>
              <a:rPr lang="en-US" sz="3200" dirty="0"/>
              <a:t>, and </a:t>
            </a:r>
            <a:endParaRPr lang="en-US" sz="3200" dirty="0" smtClean="0"/>
          </a:p>
          <a:p>
            <a:pPr>
              <a:buFont typeface="Wingdings" panose="05000000000000000000" pitchFamily="2" charset="2"/>
              <a:buChar char="§"/>
            </a:pPr>
            <a:r>
              <a:rPr lang="en-US" sz="3200" b="1" u="sng" dirty="0"/>
              <a:t>S</a:t>
            </a:r>
            <a:r>
              <a:rPr lang="en-US" sz="3200" b="1" u="sng" dirty="0" smtClean="0"/>
              <a:t>ingle-use </a:t>
            </a:r>
            <a:r>
              <a:rPr lang="en-US" sz="3200" b="1" u="sng" dirty="0"/>
              <a:t>plans </a:t>
            </a:r>
            <a:r>
              <a:rPr lang="en-US" sz="3200" dirty="0"/>
              <a:t>can be subdivided into </a:t>
            </a:r>
            <a:r>
              <a:rPr lang="en-US" sz="3200" dirty="0">
                <a:solidFill>
                  <a:srgbClr val="FF0000"/>
                </a:solidFill>
              </a:rPr>
              <a:t>programs and budgets.</a:t>
            </a:r>
          </a:p>
        </p:txBody>
      </p:sp>
    </p:spTree>
    <p:extLst>
      <p:ext uri="{BB962C8B-B14F-4D97-AF65-F5344CB8AC3E}">
        <p14:creationId xmlns:p14="http://schemas.microsoft.com/office/powerpoint/2010/main" val="9166409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5E42F543-49CF-48DF-8FD5-6398DCA023DA}" vid="{26F81534-DAC7-4716-B921-D11952AF78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998</TotalTime>
  <Words>1332</Words>
  <Application>Microsoft Office PowerPoint</Application>
  <PresentationFormat>Widescreen</PresentationFormat>
  <Paragraphs>150</Paragraphs>
  <Slides>29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Corbel</vt:lpstr>
      <vt:lpstr>Wingdings</vt:lpstr>
      <vt:lpstr>Theme1</vt:lpstr>
      <vt:lpstr>Plans &amp; Planning Tools </vt:lpstr>
      <vt:lpstr>Learning Objectives</vt:lpstr>
      <vt:lpstr>Content</vt:lpstr>
      <vt:lpstr>Background Knowledge Probe</vt:lpstr>
      <vt:lpstr>Defining Planning</vt:lpstr>
      <vt:lpstr>Purposes of Planning</vt:lpstr>
      <vt:lpstr>The benefits of Planning</vt:lpstr>
      <vt:lpstr>Types of Plans</vt:lpstr>
      <vt:lpstr>Types of Plans</vt:lpstr>
      <vt:lpstr>Types of Plans</vt:lpstr>
      <vt:lpstr>Types of Plans  Standing Plans:-Policy, Procedure &amp; Rule</vt:lpstr>
      <vt:lpstr>Types of Plans:  Standing Plans:-Policy, Procedure &amp; Rule</vt:lpstr>
      <vt:lpstr>Types of Plans  Single-Use Plans: Programs and Budgets</vt:lpstr>
      <vt:lpstr>Organizational Goals and its Areas</vt:lpstr>
      <vt:lpstr>Development of Organizational Goals - Timeframe</vt:lpstr>
      <vt:lpstr>Types of Organizational Goals - Levels</vt:lpstr>
      <vt:lpstr>Guidelines for Establishing Quality Goals</vt:lpstr>
      <vt:lpstr>Steps in the Planning Process</vt:lpstr>
      <vt:lpstr>Alternative ways or strategies </vt:lpstr>
      <vt:lpstr>Planning Tools</vt:lpstr>
      <vt:lpstr>Management by Objectives (MBO)</vt:lpstr>
      <vt:lpstr>Management by Objectives (MBO)</vt:lpstr>
      <vt:lpstr>Management by Objectives (MBO)</vt:lpstr>
      <vt:lpstr>Management by Objectives (MBO)</vt:lpstr>
      <vt:lpstr>Case Example</vt:lpstr>
      <vt:lpstr>Classroom Assessment Techniques (CATs):  The Minute Paper</vt:lpstr>
      <vt:lpstr>Classroom Assessment Techniques (CATs) : The Muddiest points</vt:lpstr>
      <vt:lpstr>Acknowledgement and Thanks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Globalization</dc:title>
  <dc:creator>Asadul Hoque</dc:creator>
  <cp:lastModifiedBy>Md Asadul Hoque</cp:lastModifiedBy>
  <cp:revision>69</cp:revision>
  <dcterms:created xsi:type="dcterms:W3CDTF">2021-01-04T03:16:02Z</dcterms:created>
  <dcterms:modified xsi:type="dcterms:W3CDTF">2025-12-14T06:44:34Z</dcterms:modified>
</cp:coreProperties>
</file>