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7" r:id="rId2"/>
    <p:sldId id="268" r:id="rId3"/>
    <p:sldId id="286" r:id="rId4"/>
    <p:sldId id="270" r:id="rId5"/>
    <p:sldId id="296" r:id="rId6"/>
    <p:sldId id="285" r:id="rId7"/>
    <p:sldId id="28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65" d="100"/>
          <a:sy n="65" d="100"/>
        </p:scale>
        <p:origin x="154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A795F9-0534-43CA-8E7F-D5CAB5764452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6AF7B-1A9F-4944-83A4-5C9F40AD84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03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59E77-5735-448A-ADBA-E72ED28CC518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1B56B-CFF2-4604-B836-2749DA8411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61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EF9CAD-0AE4-4D27-A8BE-46A828B50C7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306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C497D5C-E785-D72F-C8CC-FA44B04E5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0340" y="3797196"/>
            <a:ext cx="4016448" cy="877420"/>
          </a:xfrm>
        </p:spPr>
        <p:txBody>
          <a:bodyPr>
            <a:noAutofit/>
          </a:bodyPr>
          <a:lstStyle/>
          <a:p>
            <a:pPr>
              <a:spcAft>
                <a:spcPts val="450"/>
              </a:spcAft>
            </a:pPr>
            <a:r>
              <a:rPr lang="en-US" sz="2400" b="1" dirty="0"/>
              <a:t>Peshraw S. Hamadamin </a:t>
            </a:r>
          </a:p>
          <a:p>
            <a:pPr>
              <a:spcAft>
                <a:spcPts val="450"/>
              </a:spcAft>
            </a:pPr>
            <a:r>
              <a:rPr lang="en-US" sz="2400" b="1" dirty="0"/>
              <a:t>Human Physiology Lab</a:t>
            </a:r>
          </a:p>
          <a:p>
            <a:pPr>
              <a:spcAft>
                <a:spcPts val="450"/>
              </a:spcAft>
            </a:pPr>
            <a:r>
              <a:rPr lang="en-US" sz="2400" b="1" dirty="0"/>
              <a:t>First semester </a:t>
            </a:r>
          </a:p>
          <a:p>
            <a:pPr>
              <a:spcAft>
                <a:spcPts val="450"/>
              </a:spcAft>
            </a:pPr>
            <a:r>
              <a:rPr lang="en-US" sz="2400" b="1" dirty="0"/>
              <a:t>Week 6</a:t>
            </a:r>
          </a:p>
          <a:p>
            <a:pPr>
              <a:spcAft>
                <a:spcPts val="450"/>
              </a:spcAft>
            </a:pPr>
            <a:r>
              <a:rPr lang="en-US" sz="2400" b="1" dirty="0"/>
              <a:t>Date 27/11 2025</a:t>
            </a:r>
            <a:endParaRPr lang="en-US" sz="105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1ABB78-EF74-C7B7-918D-F0A3A94F1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239" y="1830432"/>
            <a:ext cx="2606447" cy="2559057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7BCAE8C1-F9B8-89F1-1643-F0E033E470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3879347" y="2501460"/>
            <a:ext cx="4287441" cy="623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685800"/>
            <a:r>
              <a:rPr lang="en-US" altLang="en-US" sz="3600" dirty="0">
                <a:solidFill>
                  <a:srgbClr val="FF0000"/>
                </a:solidFill>
                <a:latin typeface="Söhne"/>
              </a:rPr>
              <a:t>Hematocrit </a:t>
            </a:r>
          </a:p>
        </p:txBody>
      </p:sp>
    </p:spTree>
    <p:extLst>
      <p:ext uri="{BB962C8B-B14F-4D97-AF65-F5344CB8AC3E}">
        <p14:creationId xmlns:p14="http://schemas.microsoft.com/office/powerpoint/2010/main" val="243534046"/>
      </p:ext>
    </p:extLst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en-US" sz="2400" b="1" dirty="0">
                <a:solidFill>
                  <a:srgbClr val="FF0000"/>
                </a:solidFill>
              </a:rPr>
              <a:t>Hematocrit (</a:t>
            </a:r>
            <a:r>
              <a:rPr lang="en-US" sz="2400" b="1" dirty="0" err="1">
                <a:solidFill>
                  <a:srgbClr val="FF0000"/>
                </a:solidFill>
              </a:rPr>
              <a:t>Htc</a:t>
            </a:r>
            <a:endParaRPr lang="en-US" sz="2400" b="1" dirty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en-US" sz="1800" b="1" dirty="0">
                <a:solidFill>
                  <a:srgbClr val="002060"/>
                </a:solidFill>
              </a:rPr>
              <a:t>The hematocrit </a:t>
            </a:r>
            <a:r>
              <a:rPr lang="en-US" sz="1800" dirty="0"/>
              <a:t>(also called </a:t>
            </a:r>
            <a:r>
              <a:rPr lang="en-US" sz="1800" b="1" dirty="0"/>
              <a:t>volume of packed red cells</a:t>
            </a:r>
            <a:r>
              <a:rPr lang="en-US" sz="1800" dirty="0"/>
              <a:t>, VPRC, or </a:t>
            </a:r>
            <a:r>
              <a:rPr lang="en-US" sz="1800" b="1" dirty="0"/>
              <a:t>packed cell volume, (</a:t>
            </a:r>
            <a:r>
              <a:rPr lang="en-US" sz="1800" dirty="0"/>
              <a:t>PCV) </a:t>
            </a:r>
          </a:p>
          <a:p>
            <a:pPr>
              <a:lnSpc>
                <a:spcPct val="200000"/>
              </a:lnSpc>
            </a:pPr>
            <a:r>
              <a:rPr lang="en-US" altLang="en-US" sz="1800" b="1" dirty="0">
                <a:solidFill>
                  <a:srgbClr val="FF0000"/>
                </a:solidFill>
                <a:cs typeface="Times New Roman" panose="02020603050405020304" pitchFamily="18" charset="0"/>
              </a:rPr>
              <a:t>Hematocrit is defined </a:t>
            </a:r>
            <a:r>
              <a:rPr lang="en-US" altLang="en-US" sz="1800" b="1" dirty="0">
                <a:solidFill>
                  <a:srgbClr val="FF0000"/>
                </a:solidFill>
              </a:rPr>
              <a:t>The percentage by volume of packed red blood cells in a given sample of blood after centrifugation</a:t>
            </a:r>
            <a:r>
              <a:rPr lang="en-US" altLang="en-US" sz="1800" dirty="0"/>
              <a:t> 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When whole blood is centrifuged using a special </a:t>
            </a:r>
            <a:r>
              <a:rPr lang="en-US" sz="1800" b="1" i="1" dirty="0"/>
              <a:t>hematocrit centrifuge, </a:t>
            </a:r>
            <a:r>
              <a:rPr lang="en-US" sz="1800" dirty="0"/>
              <a:t>the cells, which are denser, settle to the bottom of a </a:t>
            </a:r>
            <a:r>
              <a:rPr lang="en-US" sz="1800" b="1" dirty="0"/>
              <a:t>heparinized capillary tube. </a:t>
            </a:r>
            <a:r>
              <a:rPr lang="en-US" sz="1800" dirty="0"/>
              <a:t>The straw-colored plasma is on top</a:t>
            </a:r>
          </a:p>
          <a:p>
            <a:pPr>
              <a:lnSpc>
                <a:spcPct val="200000"/>
              </a:lnSpc>
            </a:pPr>
            <a:r>
              <a:rPr lang="en-US" sz="1800" dirty="0"/>
              <a:t>The percentage of RBCs in the sample is measured using an ADAMS </a:t>
            </a:r>
            <a:r>
              <a:rPr lang="en-US" sz="1800" b="1" dirty="0">
                <a:solidFill>
                  <a:srgbClr val="002060"/>
                </a:solidFill>
              </a:rPr>
              <a:t>Microhematocrit Reader</a:t>
            </a:r>
            <a:endParaRPr lang="ar-SA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C943-3C85-4583-9A92-F6FE9D569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2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Hematocrit (</a:t>
            </a:r>
            <a:r>
              <a:rPr lang="en-US" b="1" dirty="0" err="1">
                <a:solidFill>
                  <a:srgbClr val="FF0000"/>
                </a:solidFill>
              </a:rPr>
              <a:t>Hct</a:t>
            </a:r>
            <a:r>
              <a:rPr lang="en-US" b="1" dirty="0">
                <a:solidFill>
                  <a:srgbClr val="FF0000"/>
                </a:solidFill>
              </a:rPr>
              <a:t>)</a:t>
            </a:r>
            <a:endParaRPr lang="en-US" dirty="0"/>
          </a:p>
        </p:txBody>
      </p:sp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2D5E9B7D-8D85-419F-AB17-5C4E74528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900487"/>
            <a:ext cx="3979161" cy="1776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7EAC7AF-8A61-4363-B723-4F3F420A22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6241" y="2514600"/>
            <a:ext cx="3381375" cy="3381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471876"/>
      </p:ext>
    </p:extLst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sz="2400" b="1" dirty="0"/>
              <a:t>WHO lists the following ranges for normal hematocrit (</a:t>
            </a:r>
            <a:r>
              <a:rPr lang="en-US" sz="2400" b="1" dirty="0" err="1"/>
              <a:t>Hct</a:t>
            </a:r>
            <a:r>
              <a:rPr lang="en-US" sz="2400" b="1" dirty="0"/>
              <a:t>) values:</a:t>
            </a:r>
            <a:endParaRPr lang="en-US" sz="2400" dirty="0"/>
          </a:p>
          <a:p>
            <a:pPr>
              <a:lnSpc>
                <a:spcPct val="160000"/>
              </a:lnSpc>
            </a:pPr>
            <a:r>
              <a:rPr lang="en-US" sz="2400" dirty="0"/>
              <a:t>Children </a:t>
            </a:r>
            <a:r>
              <a:rPr lang="en-US" sz="2400" dirty="0">
                <a:solidFill>
                  <a:srgbClr val="FF0000"/>
                </a:solidFill>
              </a:rPr>
              <a:t>under 5 years of age Hct 38-44% ,</a:t>
            </a:r>
          </a:p>
          <a:p>
            <a:pPr>
              <a:lnSpc>
                <a:spcPct val="160000"/>
              </a:lnSpc>
            </a:pPr>
            <a:r>
              <a:rPr lang="en-US" sz="2400" dirty="0"/>
              <a:t>Women Hct </a:t>
            </a:r>
            <a:r>
              <a:rPr lang="en-US" sz="2400" b="1" dirty="0">
                <a:solidFill>
                  <a:srgbClr val="FF0000"/>
                </a:solidFill>
              </a:rPr>
              <a:t>37-48% , Men Hct 40-55%</a:t>
            </a:r>
          </a:p>
          <a:p>
            <a:pPr>
              <a:lnSpc>
                <a:spcPct val="160000"/>
              </a:lnSpc>
            </a:pPr>
            <a:r>
              <a:rPr lang="en-US" sz="2400" dirty="0"/>
              <a:t>Newborns: </a:t>
            </a:r>
            <a:r>
              <a:rPr lang="en-US" altLang="en-US" sz="2400" b="1" i="1" dirty="0">
                <a:solidFill>
                  <a:srgbClr val="FF0000"/>
                </a:solidFill>
              </a:rPr>
              <a:t>55-65 %.</a:t>
            </a:r>
            <a:r>
              <a:rPr lang="en-US" altLang="en-US" sz="2400" b="1" dirty="0">
                <a:solidFill>
                  <a:srgbClr val="FF0000"/>
                </a:solidFill>
              </a:rPr>
              <a:t>  Why ?</a:t>
            </a:r>
            <a:endParaRPr lang="en-US" sz="2400" b="1" dirty="0">
              <a:solidFill>
                <a:srgbClr val="FF0000"/>
              </a:solidFill>
            </a:endParaRPr>
          </a:p>
          <a:p>
            <a:pPr>
              <a:lnSpc>
                <a:spcPct val="160000"/>
              </a:lnSpc>
            </a:pPr>
            <a:r>
              <a:rPr lang="en-US" sz="2400" dirty="0"/>
              <a:t>Abnormal values may suggest either deficiencies (anemias) or excesses (erythrocytosis or polycythemia).</a:t>
            </a:r>
          </a:p>
          <a:p>
            <a:pPr>
              <a:lnSpc>
                <a:spcPct val="160000"/>
              </a:lnSpc>
            </a:pPr>
            <a:r>
              <a:rPr lang="en-US" sz="2400" dirty="0"/>
              <a:t>Cut-off levels for hemoglobin and hematocrit must be shifted upwards for people living at higher altitudes and for those who smoke</a:t>
            </a:r>
          </a:p>
          <a:p>
            <a:pPr>
              <a:lnSpc>
                <a:spcPct val="150000"/>
              </a:lnSpc>
            </a:pPr>
            <a:endParaRPr lang="ar-SA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49452-3533-072D-573F-70636194F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Autofit/>
          </a:bodyPr>
          <a:lstStyle/>
          <a:p>
            <a:r>
              <a:rPr lang="en-US" sz="3200" b="1" dirty="0"/>
              <a:t>Hematocrit Procedure: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3BACF-597C-49CD-05A4-8895BDC9C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213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Hematocrit Procedure (Brief)</a:t>
            </a:r>
          </a:p>
          <a:p>
            <a:pPr marL="0" indent="0">
              <a:buNone/>
            </a:pPr>
            <a:r>
              <a:rPr lang="en-US" sz="1800" b="1" dirty="0"/>
              <a:t>1. Fill the capillary tube</a:t>
            </a:r>
          </a:p>
          <a:p>
            <a:pPr lvl="1"/>
            <a:r>
              <a:rPr lang="en-US" sz="1800" b="1" dirty="0"/>
              <a:t>Use heparinized capillary tube (if using capillary blood).</a:t>
            </a:r>
          </a:p>
          <a:p>
            <a:pPr lvl="1"/>
            <a:r>
              <a:rPr lang="en-US" sz="1800" b="1" dirty="0"/>
              <a:t>Fill the tube two-thirds (2/3) full with blood.</a:t>
            </a:r>
          </a:p>
          <a:p>
            <a:pPr marL="0" indent="0">
              <a:buNone/>
            </a:pPr>
            <a:r>
              <a:rPr lang="en-US" sz="1800" b="1" dirty="0"/>
              <a:t>2. Seal the tube</a:t>
            </a:r>
          </a:p>
          <a:p>
            <a:pPr lvl="1"/>
            <a:r>
              <a:rPr lang="en-US" sz="1800" dirty="0"/>
              <a:t>Seal one end with </a:t>
            </a:r>
            <a:r>
              <a:rPr lang="en-US" sz="1800" b="1" dirty="0"/>
              <a:t>clay/sealant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b="1" dirty="0"/>
              <a:t>3. Centrifuge</a:t>
            </a:r>
          </a:p>
          <a:p>
            <a:pPr lvl="1"/>
            <a:r>
              <a:rPr lang="en-US" sz="1800" dirty="0"/>
              <a:t>Place the tube in the </a:t>
            </a:r>
            <a:r>
              <a:rPr lang="en-US" sz="1800" b="1" dirty="0"/>
              <a:t>microhematocrit centrifuge</a:t>
            </a:r>
            <a:r>
              <a:rPr lang="en-US" sz="1800" dirty="0"/>
              <a:t> with sealed end outward.</a:t>
            </a:r>
          </a:p>
          <a:p>
            <a:pPr lvl="1"/>
            <a:r>
              <a:rPr lang="en-US" sz="1800" dirty="0"/>
              <a:t>Centrifuge at </a:t>
            </a:r>
            <a:r>
              <a:rPr lang="en-US" sz="1800" b="1" dirty="0"/>
              <a:t>10,000–12,000 rpm for 3–5 minutes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r>
              <a:rPr lang="en-US" sz="1800" b="1" dirty="0"/>
              <a:t>4. Read the hematocrit</a:t>
            </a:r>
          </a:p>
          <a:p>
            <a:pPr lvl="1"/>
            <a:r>
              <a:rPr lang="en-US" sz="1800" dirty="0"/>
              <a:t>After centrifugation, three layers appear:</a:t>
            </a:r>
          </a:p>
          <a:p>
            <a:pPr lvl="2"/>
            <a:r>
              <a:rPr lang="en-US" sz="1800" b="1" dirty="0"/>
              <a:t>RBCs (bottom)</a:t>
            </a:r>
            <a:endParaRPr lang="en-US" sz="1800" dirty="0"/>
          </a:p>
          <a:p>
            <a:pPr lvl="2"/>
            <a:r>
              <a:rPr lang="en-US" sz="1800" b="1" dirty="0"/>
              <a:t>Buffy coat</a:t>
            </a:r>
            <a:r>
              <a:rPr lang="en-US" sz="1800" dirty="0"/>
              <a:t> (WBCs + platelets, thin white layer)</a:t>
            </a:r>
          </a:p>
          <a:p>
            <a:pPr lvl="2"/>
            <a:r>
              <a:rPr lang="en-US" sz="1800" b="1" dirty="0"/>
              <a:t>Plasma (top)</a:t>
            </a:r>
            <a:endParaRPr lang="en-US" sz="1800" dirty="0"/>
          </a:p>
          <a:p>
            <a:pPr marL="400050" lvl="1" indent="0">
              <a:buNone/>
            </a:pPr>
            <a:r>
              <a:rPr lang="en-US" sz="1800" dirty="0"/>
              <a:t>Place the tube on the </a:t>
            </a:r>
            <a:r>
              <a:rPr lang="en-US" sz="1800" b="1" dirty="0"/>
              <a:t>hematocrit reader card</a:t>
            </a:r>
            <a:r>
              <a:rPr lang="en-US" sz="1800" dirty="0"/>
              <a:t>.</a:t>
            </a:r>
          </a:p>
          <a:p>
            <a:pPr marL="400050" lvl="1" indent="0">
              <a:buNone/>
            </a:pPr>
            <a:r>
              <a:rPr lang="en-US" sz="1800" dirty="0"/>
              <a:t>Measure the </a:t>
            </a:r>
            <a:r>
              <a:rPr lang="en-US" sz="1800" b="1" dirty="0"/>
              <a:t>percentage of RBC column</a:t>
            </a:r>
            <a:r>
              <a:rPr lang="en-US" sz="1800" dirty="0"/>
              <a:t> relative to the total blood column.</a:t>
            </a:r>
          </a:p>
          <a:p>
            <a:pPr marL="0" indent="0">
              <a:buNone/>
            </a:pPr>
            <a:r>
              <a:rPr lang="en-US" sz="1800" b="1" dirty="0"/>
              <a:t>5. Report the result as % (percentage).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37462336"/>
      </p:ext>
    </p:extLst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hematocrit reader">
            <a:extLst>
              <a:ext uri="{FF2B5EF4-FFF2-40B4-BE49-F238E27FC236}">
                <a16:creationId xmlns:a16="http://schemas.microsoft.com/office/drawing/2014/main" id="{6C0D8C43-2BE3-42BA-B02A-6E487BEBE4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8255"/>
      </p:ext>
    </p:extLst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3F764A7-2ADC-4E94-B6B6-48ED1E6996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>
                <a:solidFill>
                  <a:srgbClr val="FF0000"/>
                </a:solidFill>
              </a:rPr>
              <a:t>Clinical implications:</a:t>
            </a:r>
            <a:br>
              <a:rPr lang="en-US" altLang="en-US" sz="4000" dirty="0">
                <a:solidFill>
                  <a:srgbClr val="FF0000"/>
                </a:solidFill>
              </a:rPr>
            </a:br>
            <a:endParaRPr lang="en-US" altLang="en-US" sz="4000" dirty="0">
              <a:solidFill>
                <a:srgbClr val="FF0000"/>
              </a:solidFill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BB75C6C-0E79-42B6-B51B-EA726021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830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dirty="0"/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PCV is affected by the shape, &amp; the number of the RBCs &amp; the plasma volume.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 High PCV either indicates either increase in number of circulating RBCs or decrease in plasma volume seen in cholera due to loss of water in the stool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2400" dirty="0"/>
              <a:t>A low PCV indicates either decrease in RBC or increase in plasma volume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</p:spTree>
  </p:cSld>
  <p:clrMapOvr>
    <a:masterClrMapping/>
  </p:clrMapOvr>
  <p:transition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8936</TotalTime>
  <Words>384</Words>
  <Application>Microsoft Office PowerPoint</Application>
  <PresentationFormat>On-screen Show (4:3)</PresentationFormat>
  <Paragraphs>42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Söhne</vt:lpstr>
      <vt:lpstr>Times New Roman</vt:lpstr>
      <vt:lpstr>Office Theme</vt:lpstr>
      <vt:lpstr>Hematocrit </vt:lpstr>
      <vt:lpstr>PowerPoint Presentation</vt:lpstr>
      <vt:lpstr>Hematocrit (Hct)</vt:lpstr>
      <vt:lpstr>PowerPoint Presentation</vt:lpstr>
      <vt:lpstr>Hematocrit Procedure:</vt:lpstr>
      <vt:lpstr>PowerPoint Presentation</vt:lpstr>
      <vt:lpstr>Clinical implications: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Blood sampling, Hematocrit measurement and blood typing</dc:title>
  <dc:creator>MYS</dc:creator>
  <cp:lastModifiedBy>Peshraw hamadamin</cp:lastModifiedBy>
  <cp:revision>99</cp:revision>
  <cp:lastPrinted>2015-09-02T21:01:38Z</cp:lastPrinted>
  <dcterms:created xsi:type="dcterms:W3CDTF">2006-08-16T00:00:00Z</dcterms:created>
  <dcterms:modified xsi:type="dcterms:W3CDTF">2025-12-10T20:36:08Z</dcterms:modified>
</cp:coreProperties>
</file>