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0" r:id="rId2"/>
    <p:sldId id="273" r:id="rId3"/>
    <p:sldId id="272" r:id="rId4"/>
    <p:sldId id="284" r:id="rId5"/>
    <p:sldId id="271" r:id="rId6"/>
    <p:sldId id="292" r:id="rId7"/>
    <p:sldId id="293" r:id="rId8"/>
    <p:sldId id="294" r:id="rId9"/>
    <p:sldId id="295" r:id="rId10"/>
    <p:sldId id="275" r:id="rId11"/>
    <p:sldId id="296" r:id="rId12"/>
    <p:sldId id="257" r:id="rId13"/>
    <p:sldId id="297" r:id="rId14"/>
    <p:sldId id="276" r:id="rId15"/>
    <p:sldId id="299" r:id="rId16"/>
    <p:sldId id="298" r:id="rId17"/>
    <p:sldId id="30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EAEB"/>
    <a:srgbClr val="852151"/>
    <a:srgbClr val="F0EAED"/>
    <a:srgbClr val="F3E6F4"/>
    <a:srgbClr val="F1E8F2"/>
    <a:srgbClr val="B898A6"/>
    <a:srgbClr val="EFEBEE"/>
    <a:srgbClr val="7F27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BED6B-9A2C-4E24-A87E-038404FD4F3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31773-F7BD-4583-8230-A6742C7F0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9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31773-F7BD-4583-8230-A6742C7F01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2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BEB9E-6A88-AA71-5257-34C90BE0D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F0878-B70C-F9E5-137C-93062F62D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80B04-C4C6-6524-6CB6-ACAC5D75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2EECB-4433-D4C2-5B28-F8D7D8552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A5D7E-3E26-FA9A-6AC9-F4F60E3E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5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278C-F956-7294-1D59-34EDF3F6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38D71-DA81-FAF8-9335-CFF212DBF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A2C3-0BA9-D221-1D3B-8DE7F37A2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17600-B400-489F-F94C-A32A4317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71372-770B-64C6-FCE4-703C3E3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0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662C35-CFED-D610-B88F-373D63037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7C1F50-1A90-469E-AC3C-86E66402B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71960-81CD-114F-C9B5-D16E4256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CB0A6-C313-BF2B-1FB9-335999E1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EB347-73D8-38CC-A548-68BA1024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57FCE-2A23-38AC-95A0-3705A02ED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867DA-2961-0739-8D70-5EBC9435F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96E78-DCD1-1D60-066B-76923C05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8DE4C-A3C4-9C69-35AC-1C122ECB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D153E-0B51-AA91-DA2E-A6737571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5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A04E-7D30-2174-9BAF-1CD50320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1851F-369E-FAA0-224F-E085F0A75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D2C6F-47D9-4851-6E5A-C0D5AF16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BB198-B5B2-F3D6-5A3F-7575BDCD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4615B-A59B-21D3-4614-0F215D28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4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F180-5171-1ED4-6C8C-268E64BB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42959-900A-BE60-89CD-02882841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1B732-4E97-BDCF-6AA6-711ABBDE7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A70A9-BB3A-3D14-8D6D-A6053903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914AB-AC38-5219-28CA-C5B5CE21D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EF3C1-8F2A-8D61-F87C-538ECCB4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A406-34A3-F010-B924-0550FD8F6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7F190-A1BE-C5D7-FBAD-432080069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DAA57-CCDC-4FEC-C0C5-E81D1A9D5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BB932-B297-1B8E-BC3E-8FE9CFFA3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257A5-3EC9-E2AC-0AC9-E3781F76A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9C2F8-416F-41B6-6724-B824E97D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38892-39E8-D924-E786-27D26C41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86876A-A044-4F98-D97A-DB874D94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1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808CA-8C61-C071-4C52-D0D73E42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1B7C2-1002-440E-53B3-891B78DD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E1C78F-6B9B-0919-BB5C-A840ED8B6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0EFE0-6F78-316F-6E8D-B0BB430E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0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077F17-E33B-B33F-7FBC-4425CD0A7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4CDE5-8CBB-D837-7F18-63052458D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86A57-77DE-CDF9-3B7C-9FFBF9EB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2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6F6D-AF04-13B3-D386-F3752F4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80220-AE17-8AB8-5DAF-9DEA218F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6E799-BC6F-6A33-431B-81954FC4D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4AAA6-E02E-7D5B-F9ED-C1052E2E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235C7-90C2-6185-E147-73B2979A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D4FC0-0E8E-612C-3C83-993CECC8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4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FAA80-42A2-1FF9-BC3D-5FA78AB5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17188-7E76-41E3-7DEA-743295795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79FF8-470B-DD11-7077-776360A8E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4FC00-DD57-21D9-60CD-19D6F55C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F2425-1EC7-4C9F-AEC5-317DA9B8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FCFBF-D49F-6B8A-4490-1C369CF7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5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26E247-42D4-98F8-0BC0-A1717CC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F741A-F3F8-6734-5C14-97885A631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3A23B-21DD-7EEE-BF49-E550B7A8D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EE25-EEDC-4030-BE2E-7D1DCD1836B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C64A4-FD4C-1E68-12EB-9202AF90F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88F66-23FD-D53F-409E-E97A48741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8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3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42A89-3325-068F-D80C-FD710EB48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AB916404-5DA0-31A7-9B5C-9284AA598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616" y="2010066"/>
            <a:ext cx="9144000" cy="1612236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the Presentation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(Inform / Persuade) </a:t>
            </a:r>
            <a:endParaRPr lang="en-US" sz="6600" dirty="0"/>
          </a:p>
        </p:txBody>
      </p:sp>
      <p:sp>
        <p:nvSpPr>
          <p:cNvPr id="27" name="Subtitle 26">
            <a:extLst>
              <a:ext uri="{FF2B5EF4-FFF2-40B4-BE49-F238E27FC236}">
                <a16:creationId xmlns:a16="http://schemas.microsoft.com/office/drawing/2014/main" id="{ED9645B5-2985-6A6B-F3AC-129589FA2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616" y="4127538"/>
            <a:ext cx="9144000" cy="9376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and Professional Speaking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942A3EC-FCB2-16E5-057C-76CB032B9F2A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B605302-976B-66A1-6C6A-39181D7577BD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882E082-9F27-6FF1-14F2-6B808196DA97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0D692EDA-EF7A-905D-E529-095CAE345453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65C6758B-0F1E-A6D0-772E-887AE52B01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2CCD70F-1109-FE09-9686-98759EC36853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48D4D13-F8DD-51DE-54B3-15AA3CC53E03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6FA2E7C-4627-ABA6-F9E0-3044E5830256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E5A2E3F-F8B2-F6AF-57AD-5BE8C9FF66D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4CF71D6-66DB-7727-9DA3-F225E65A28BB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id="{D14BE1A0-C598-F170-32BF-2D8979FA85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4C583F2C-B1BE-4437-26F1-7C0F25247A31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1CE4613A-ED3F-747A-EDEC-705C0F3D1B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46" name="Picture 45">
                  <a:extLst>
                    <a:ext uri="{FF2B5EF4-FFF2-40B4-BE49-F238E27FC236}">
                      <a16:creationId xmlns:a16="http://schemas.microsoft.com/office/drawing/2014/main" id="{F26C8A8B-842D-D002-EF5A-C53BD9802E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8" name="Picture 47">
                  <a:extLst>
                    <a:ext uri="{FF2B5EF4-FFF2-40B4-BE49-F238E27FC236}">
                      <a16:creationId xmlns:a16="http://schemas.microsoft.com/office/drawing/2014/main" id="{4B091BD5-95DF-158C-24EE-27C73E4C42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9" name="Picture 48">
                  <a:extLst>
                    <a:ext uri="{FF2B5EF4-FFF2-40B4-BE49-F238E27FC236}">
                      <a16:creationId xmlns:a16="http://schemas.microsoft.com/office/drawing/2014/main" id="{8AE91289-D525-DBFB-5993-E06262AB7C2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50" name="Picture 49">
                  <a:extLst>
                    <a:ext uri="{FF2B5EF4-FFF2-40B4-BE49-F238E27FC236}">
                      <a16:creationId xmlns:a16="http://schemas.microsoft.com/office/drawing/2014/main" id="{736943CE-3FFD-A9A0-563A-8329B30B6DA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7" name="Picture 6">
                  <a:extLst>
                    <a:ext uri="{FF2B5EF4-FFF2-40B4-BE49-F238E27FC236}">
                      <a16:creationId xmlns:a16="http://schemas.microsoft.com/office/drawing/2014/main" id="{D977F876-94C3-4CD7-121E-196B26515EB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4D1DA721-D9EF-247C-F43C-8566ADDB74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6632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2424" y="1349242"/>
            <a:ext cx="8229600" cy="898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one is the best?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F753F9-956D-42A5-8E31-1D63AFB26699}"/>
              </a:ext>
            </a:extLst>
          </p:cNvPr>
          <p:cNvSpPr/>
          <p:nvPr/>
        </p:nvSpPr>
        <p:spPr>
          <a:xfrm>
            <a:off x="1359722" y="3237314"/>
            <a:ext cx="8883138" cy="670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2800" dirty="0">
                <a:latin typeface="Times New Roman" panose="02020603050405020304" pitchFamily="18" charset="0"/>
                <a:ea typeface="Martel Sans Light" pitchFamily="34" charset="-122"/>
                <a:cs typeface="Times New Roman" panose="02020603050405020304" pitchFamily="18" charset="0"/>
              </a:rPr>
              <a:t>All are equally important and sometimes we use more than once.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2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17085-ADE0-419F-823E-CE0E9C4B3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244064"/>
            <a:ext cx="4942115" cy="307607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Impromptu Speaking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Everyday conversation (introductions, quick explanations)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Responding to unexpected questions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Participating in meetings or discussions where you’re suddenly called upon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Practicing quick thinking and communication skills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Informal settings, discussions, Q&amp;A sessions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A38823-2AF9-429B-869F-B27405093EAE}"/>
              </a:ext>
            </a:extLst>
          </p:cNvPr>
          <p:cNvSpPr/>
          <p:nvPr/>
        </p:nvSpPr>
        <p:spPr>
          <a:xfrm>
            <a:off x="6422570" y="197346"/>
            <a:ext cx="5301343" cy="32932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Manuscript Presentations 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wording must be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exact and precise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or ceremonial situations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Legal, policy, or safety statements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 to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administrative boards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miscommunication could have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serious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consequences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High-stakes or formal contexts where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word matters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5402C3-16E7-426C-B9B3-2AD1CC732FA2}"/>
              </a:ext>
            </a:extLst>
          </p:cNvPr>
          <p:cNvSpPr/>
          <p:nvPr/>
        </p:nvSpPr>
        <p:spPr>
          <a:xfrm>
            <a:off x="293913" y="3749457"/>
            <a:ext cx="4942115" cy="2723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000" b="1" u="sng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sz="20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en-US" sz="20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ran</a:t>
            </a:r>
            <a:r>
              <a:rPr lang="en-US" sz="20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eous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Presentations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classroom presentations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and professional presentations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 talks and academic speeches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Anytime the speaker needs structure + natural delivery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Communicating clearly while engaging the audience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9E3EAF-DAF6-43F3-AF24-CE9967B58B25}"/>
              </a:ext>
            </a:extLst>
          </p:cNvPr>
          <p:cNvSpPr/>
          <p:nvPr/>
        </p:nvSpPr>
        <p:spPr>
          <a:xfrm>
            <a:off x="6422571" y="3749734"/>
            <a:ext cx="5301343" cy="2893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Memorized Speaking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Acting, theater, performances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Motivational speeches with exact phrasing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Speeches where the speaker needs to move freely around the stage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speeches such as introductions or toasts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Speeches requiring precision and strong stage presence</a:t>
            </a:r>
          </a:p>
        </p:txBody>
      </p:sp>
    </p:spTree>
    <p:extLst>
      <p:ext uri="{BB962C8B-B14F-4D97-AF65-F5344CB8AC3E}">
        <p14:creationId xmlns:p14="http://schemas.microsoft.com/office/powerpoint/2010/main" val="1113149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EED1AA-1437-49A3-9B49-CA158BCAC99C}"/>
              </a:ext>
            </a:extLst>
          </p:cNvPr>
          <p:cNvSpPr/>
          <p:nvPr/>
        </p:nvSpPr>
        <p:spPr>
          <a:xfrm>
            <a:off x="134001" y="41655"/>
            <a:ext cx="116912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ea typeface="Martel Sans Light" pitchFamily="34" charset="-122"/>
                <a:cs typeface="Times New Roman" panose="02020603050405020304" pitchFamily="18" charset="0"/>
              </a:rPr>
              <a:t>To Prepare Perfectly For The Presentation, You Need The Following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84866D-514C-429C-89AA-0DF740E6BEE9}"/>
              </a:ext>
            </a:extLst>
          </p:cNvPr>
          <p:cNvSpPr txBox="1"/>
          <p:nvPr/>
        </p:nvSpPr>
        <p:spPr>
          <a:xfrm>
            <a:off x="0" y="5908404"/>
            <a:ext cx="12192000" cy="369332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0B5F12-CCFE-4317-B57E-5686C32246B7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BDC34E-A344-4D53-AA9D-ACB66392D252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8617B44-165D-409C-AC02-977F26571720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BF3E84C-542E-4E95-9B73-5A87B58573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F984E653-4B1C-4EBA-BC77-D6733ED4C1DF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77635D71-4C95-4282-805F-9D2ABCF305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7B5E3C38-10A8-433E-B589-C05DBADD074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0" name="Picture 19">
                  <a:extLst>
                    <a:ext uri="{FF2B5EF4-FFF2-40B4-BE49-F238E27FC236}">
                      <a16:creationId xmlns:a16="http://schemas.microsoft.com/office/drawing/2014/main" id="{D1ABFC52-92A3-4CED-B9F2-E32CB48D798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1" name="Picture 20">
                  <a:extLst>
                    <a:ext uri="{FF2B5EF4-FFF2-40B4-BE49-F238E27FC236}">
                      <a16:creationId xmlns:a16="http://schemas.microsoft.com/office/drawing/2014/main" id="{5E8448BC-3320-4028-9608-E00B70EB356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2" name="Picture 21">
                  <a:extLst>
                    <a:ext uri="{FF2B5EF4-FFF2-40B4-BE49-F238E27FC236}">
                      <a16:creationId xmlns:a16="http://schemas.microsoft.com/office/drawing/2014/main" id="{42C79D3E-B1C6-4A22-B29B-F65DE347B2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23" name="Picture 22">
                  <a:extLst>
                    <a:ext uri="{FF2B5EF4-FFF2-40B4-BE49-F238E27FC236}">
                      <a16:creationId xmlns:a16="http://schemas.microsoft.com/office/drawing/2014/main" id="{08F07AE5-A189-498E-B28A-3CC94A7946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24" name="Picture 23">
                  <a:extLst>
                    <a:ext uri="{FF2B5EF4-FFF2-40B4-BE49-F238E27FC236}">
                      <a16:creationId xmlns:a16="http://schemas.microsoft.com/office/drawing/2014/main" id="{CEFEF3B6-F362-40FF-8A99-0093C2CFB2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6122C4A-675B-4615-9325-2830E058D1D5}"/>
              </a:ext>
            </a:extLst>
          </p:cNvPr>
          <p:cNvSpPr/>
          <p:nvPr/>
        </p:nvSpPr>
        <p:spPr>
          <a:xfrm>
            <a:off x="134001" y="1289635"/>
            <a:ext cx="11840283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Lecterns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Lecterns add formality but can tempt you to hide behind them.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to hold your notes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as a barrier.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confidently beside or behind a lectern helps maintain eye contact and frees your hands for gestures.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89E4A8-55D4-47F7-AB31-B941DBC79A36}"/>
              </a:ext>
            </a:extLst>
          </p:cNvPr>
          <p:cNvSpPr/>
          <p:nvPr/>
        </p:nvSpPr>
        <p:spPr>
          <a:xfrm>
            <a:off x="134001" y="2721855"/>
            <a:ext cx="1184028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Spaces (Auditoriums, Halls)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can feel intimidating, but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and preparation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greatly improve performance.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Rehearsing in the actual space (if possible) reduces nervousness.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 more slowly so your voice carries and doesn’t get lost in echo.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Adjust visual aids so even those in the back can see clearly.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CBFE82-719D-4C01-B1D1-D005391EE092}"/>
              </a:ext>
            </a:extLst>
          </p:cNvPr>
          <p:cNvSpPr/>
          <p:nvPr/>
        </p:nvSpPr>
        <p:spPr>
          <a:xfrm>
            <a:off x="137149" y="4423043"/>
            <a:ext cx="11837135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Spaces (Meeting Rooms, Classrooms)</a:t>
            </a:r>
          </a:p>
          <a:p>
            <a:pPr marL="576263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manage, but details matter—your audience can see everything you do.</a:t>
            </a:r>
          </a:p>
          <a:p>
            <a:pPr marL="576263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note cards and visual aids carefully so they don’t distract.</a:t>
            </a:r>
          </a:p>
          <a:p>
            <a:pPr marL="576263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Arrive early to organize materials and avoid fumbling during your presentation.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EED1AA-1437-49A3-9B49-CA158BCAC99C}"/>
              </a:ext>
            </a:extLst>
          </p:cNvPr>
          <p:cNvSpPr/>
          <p:nvPr/>
        </p:nvSpPr>
        <p:spPr>
          <a:xfrm>
            <a:off x="283030" y="217894"/>
            <a:ext cx="116912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ea typeface="Martel Sans Light" pitchFamily="34" charset="-122"/>
                <a:cs typeface="Times New Roman" panose="02020603050405020304" pitchFamily="18" charset="0"/>
              </a:rPr>
              <a:t>To Prepare Perfectly For The Presentation, You Need The Following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84866D-514C-429C-89AA-0DF740E6BEE9}"/>
              </a:ext>
            </a:extLst>
          </p:cNvPr>
          <p:cNvSpPr txBox="1"/>
          <p:nvPr/>
        </p:nvSpPr>
        <p:spPr>
          <a:xfrm>
            <a:off x="0" y="5908404"/>
            <a:ext cx="12192000" cy="369332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0B5F12-CCFE-4317-B57E-5686C32246B7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BDC34E-A344-4D53-AA9D-ACB66392D252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8617B44-165D-409C-AC02-977F26571720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BF3E84C-542E-4E95-9B73-5A87B58573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F984E653-4B1C-4EBA-BC77-D6733ED4C1DF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77635D71-4C95-4282-805F-9D2ABCF305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7B5E3C38-10A8-433E-B589-C05DBADD074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0" name="Picture 19">
                  <a:extLst>
                    <a:ext uri="{FF2B5EF4-FFF2-40B4-BE49-F238E27FC236}">
                      <a16:creationId xmlns:a16="http://schemas.microsoft.com/office/drawing/2014/main" id="{D1ABFC52-92A3-4CED-B9F2-E32CB48D798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1" name="Picture 20">
                  <a:extLst>
                    <a:ext uri="{FF2B5EF4-FFF2-40B4-BE49-F238E27FC236}">
                      <a16:creationId xmlns:a16="http://schemas.microsoft.com/office/drawing/2014/main" id="{5E8448BC-3320-4028-9608-E00B70EB356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2" name="Picture 21">
                  <a:extLst>
                    <a:ext uri="{FF2B5EF4-FFF2-40B4-BE49-F238E27FC236}">
                      <a16:creationId xmlns:a16="http://schemas.microsoft.com/office/drawing/2014/main" id="{42C79D3E-B1C6-4A22-B29B-F65DE347B2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23" name="Picture 22">
                  <a:extLst>
                    <a:ext uri="{FF2B5EF4-FFF2-40B4-BE49-F238E27FC236}">
                      <a16:creationId xmlns:a16="http://schemas.microsoft.com/office/drawing/2014/main" id="{08F07AE5-A189-498E-B28A-3CC94A7946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24" name="Picture 23">
                  <a:extLst>
                    <a:ext uri="{FF2B5EF4-FFF2-40B4-BE49-F238E27FC236}">
                      <a16:creationId xmlns:a16="http://schemas.microsoft.com/office/drawing/2014/main" id="{CEFEF3B6-F362-40FF-8A99-0093C2CFB2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6122C4A-675B-4615-9325-2830E058D1D5}"/>
              </a:ext>
            </a:extLst>
          </p:cNvPr>
          <p:cNvSpPr/>
          <p:nvPr/>
        </p:nvSpPr>
        <p:spPr>
          <a:xfrm>
            <a:off x="134001" y="1281843"/>
            <a:ext cx="1184028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Outdoors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noise (cars, wind), insects, weather, and lighting can all interfere.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a location that is quiet and sheltered when possible.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your voice strongly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shouting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89E4A8-55D4-47F7-AB31-B941DBC79A36}"/>
              </a:ext>
            </a:extLst>
          </p:cNvPr>
          <p:cNvSpPr/>
          <p:nvPr/>
        </p:nvSpPr>
        <p:spPr>
          <a:xfrm>
            <a:off x="134000" y="2823890"/>
            <a:ext cx="1184028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Microphone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6263" indent="-285750">
              <a:buFont typeface="Arial" panose="020B0604020202020204" pitchFamily="34" charset="0"/>
              <a:buChar char="•"/>
              <a:tabLst>
                <a:tab pos="576263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rehearse or test the microphone beforehand to prevent issues.</a:t>
            </a:r>
          </a:p>
          <a:p>
            <a:pPr marL="576263" indent="-285750">
              <a:buFont typeface="Arial" panose="020B0604020202020204" pitchFamily="34" charset="0"/>
              <a:buChar char="•"/>
              <a:tabLst>
                <a:tab pos="576263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 clearly and enunciate every word.</a:t>
            </a:r>
          </a:p>
          <a:p>
            <a:pPr marL="576263" indent="-285750">
              <a:buFont typeface="Arial" panose="020B0604020202020204" pitchFamily="34" charset="0"/>
              <a:buChar char="•"/>
              <a:tabLst>
                <a:tab pos="576263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a consistent distance, usually a few inches—from the microphone.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CBFE82-719D-4C01-B1D1-D005391EE092}"/>
              </a:ext>
            </a:extLst>
          </p:cNvPr>
          <p:cNvSpPr/>
          <p:nvPr/>
        </p:nvSpPr>
        <p:spPr>
          <a:xfrm>
            <a:off x="134000" y="4366356"/>
            <a:ext cx="11837135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Audience Size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groups allow more eye contact but may lead to frequent interruptions.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polite when handling questions; you may ask to answer them at the end.</a:t>
            </a:r>
          </a:p>
          <a:p>
            <a:pPr marL="576263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expectations early: explain whether questions should be asked during or after the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20329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616" y="1370545"/>
            <a:ext cx="7948017" cy="391749"/>
          </a:xfrm>
        </p:spPr>
        <p:txBody>
          <a:bodyPr>
            <a:noAutofit/>
          </a:bodyPr>
          <a:lstStyle/>
          <a:p>
            <a:pPr>
              <a:lnSpc>
                <a:spcPts val="7300"/>
              </a:lnSpc>
            </a:pPr>
            <a:r>
              <a:rPr lang="en-US" sz="2800" b="1" dirty="0">
                <a:latin typeface="Times New Roman" panose="02020603050405020304" pitchFamily="18" charset="0"/>
                <a:ea typeface="Kanit" pitchFamily="34" charset="-122"/>
                <a:cs typeface="Times New Roman" panose="02020603050405020304" pitchFamily="18" charset="0"/>
              </a:rPr>
              <a:t>How can I prepare very well for the presentation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3368B-75FA-45A6-B848-06B94A7A0BD3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218F833-9AF0-4A1F-82BA-6A6456643C9F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9EBE728-2088-41F3-8A37-26301105F20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0842ABC-D6D6-4680-9690-60FD957B833D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CB2CFC49-4977-4A1B-997C-3248D0267B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74B7494-CB92-49E6-A833-FC17DD419F95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3E56CD96-7ACA-4093-B223-3E7294C6F9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2951BE7F-16DB-44FF-9C2D-3B3B169BD7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50406916-3846-4CF6-8F9A-38AF524A9D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C66CDF07-E5CF-44D0-82F1-67738AC114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8920B55F-C7EC-4951-83FB-62FEFB6AD4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AA81A79B-757B-4638-879D-1B713A91BC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A6584FA5-0FC6-4EFA-AE90-DBFD43F1A7D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A2AC7D5-D7E5-4A0B-8DD5-88DC22C2AC42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143062-414A-43B5-B138-C76665298E73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C4B7E16-C62E-42F9-A211-3896D826CD25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644E6C26-AF5E-4673-8ECC-E70F3C550B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275B968-9688-4CF8-8BCD-DE23BCEA1DE0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9879877-50CC-4F2D-A554-330064A32A48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CE9717F4-6A9A-4D78-98D7-D8FE783E8D71}"/>
              </a:ext>
            </a:extLst>
          </p:cNvPr>
          <p:cNvSpPr/>
          <p:nvPr/>
        </p:nvSpPr>
        <p:spPr>
          <a:xfrm>
            <a:off x="347734" y="2481131"/>
            <a:ext cx="1099082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out Loud: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Mispronunciation, weaknesses, Tone level.  - allow to fix before the problem happens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always standing: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it more natural practicing, allow you to create similar situation, train muscles.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with any audience: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Bring family members/ friends / people can provide your mistake and issues you did not see. 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with a time restriction: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it less than required. To succeed in delivering the presentation. 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by Filming yourself: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best method to really see yourself by yourself, but from another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366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616" y="1188892"/>
            <a:ext cx="7948017" cy="391749"/>
          </a:xfrm>
        </p:spPr>
        <p:txBody>
          <a:bodyPr>
            <a:noAutofit/>
          </a:bodyPr>
          <a:lstStyle/>
          <a:p>
            <a:pPr algn="ctr">
              <a:lnSpc>
                <a:spcPts val="7300"/>
              </a:lnSpc>
            </a:pPr>
            <a:r>
              <a:rPr lang="en-US" sz="2800" b="1" dirty="0">
                <a:latin typeface="Times New Roman" panose="02020603050405020304" pitchFamily="18" charset="0"/>
                <a:ea typeface="Kanit" pitchFamily="34" charset="-122"/>
                <a:cs typeface="Times New Roman" panose="02020603050405020304" pitchFamily="18" charset="0"/>
              </a:rPr>
              <a:t>During the presentation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3368B-75FA-45A6-B848-06B94A7A0BD3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218F833-9AF0-4A1F-82BA-6A6456643C9F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9EBE728-2088-41F3-8A37-26301105F20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0842ABC-D6D6-4680-9690-60FD957B833D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CB2CFC49-4977-4A1B-997C-3248D0267B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74B7494-CB92-49E6-A833-FC17DD419F95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3E56CD96-7ACA-4093-B223-3E7294C6F9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2951BE7F-16DB-44FF-9C2D-3B3B169BD7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50406916-3846-4CF6-8F9A-38AF524A9D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C66CDF07-E5CF-44D0-82F1-67738AC114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8920B55F-C7EC-4951-83FB-62FEFB6AD4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AA81A79B-757B-4638-879D-1B713A91BC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A6584FA5-0FC6-4EFA-AE90-DBFD43F1A7D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A2AC7D5-D7E5-4A0B-8DD5-88DC22C2AC42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143062-414A-43B5-B138-C76665298E73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C4B7E16-C62E-42F9-A211-3896D826CD25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644E6C26-AF5E-4673-8ECC-E70F3C550B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275B968-9688-4CF8-8BCD-DE23BCEA1DE0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9879877-50CC-4F2D-A554-330064A32A48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CE9717F4-6A9A-4D78-98D7-D8FE783E8D71}"/>
              </a:ext>
            </a:extLst>
          </p:cNvPr>
          <p:cNvSpPr/>
          <p:nvPr/>
        </p:nvSpPr>
        <p:spPr>
          <a:xfrm>
            <a:off x="264607" y="2061196"/>
            <a:ext cx="1099082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carefully to the following: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Hands: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(look at the setting , audience and purpose and act accordingly)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Feet: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 shoulder-width apart, keeping your knees slightly bent. Walk (if there is a space / based on the nature of the presentation)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Objects: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to turn on devices and being what is essential to that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413465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616" y="1188892"/>
            <a:ext cx="7948017" cy="391749"/>
          </a:xfrm>
        </p:spPr>
        <p:txBody>
          <a:bodyPr>
            <a:noAutofit/>
          </a:bodyPr>
          <a:lstStyle/>
          <a:p>
            <a:pPr algn="ctr">
              <a:lnSpc>
                <a:spcPts val="7300"/>
              </a:lnSpc>
            </a:pPr>
            <a:r>
              <a:rPr lang="en-US" sz="2800" b="1" dirty="0">
                <a:latin typeface="Times New Roman" panose="02020603050405020304" pitchFamily="18" charset="0"/>
                <a:ea typeface="Kanit" pitchFamily="34" charset="-122"/>
                <a:cs typeface="Times New Roman" panose="02020603050405020304" pitchFamily="18" charset="0"/>
              </a:rPr>
              <a:t>During the presentation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3368B-75FA-45A6-B848-06B94A7A0BD3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218F833-9AF0-4A1F-82BA-6A6456643C9F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9EBE728-2088-41F3-8A37-26301105F20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0842ABC-D6D6-4680-9690-60FD957B833D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CB2CFC49-4977-4A1B-997C-3248D0267B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74B7494-CB92-49E6-A833-FC17DD419F95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3E56CD96-7ACA-4093-B223-3E7294C6F9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2951BE7F-16DB-44FF-9C2D-3B3B169BD7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50406916-3846-4CF6-8F9A-38AF524A9D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C66CDF07-E5CF-44D0-82F1-67738AC114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8920B55F-C7EC-4951-83FB-62FEFB6AD4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AA81A79B-757B-4638-879D-1B713A91BC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A6584FA5-0FC6-4EFA-AE90-DBFD43F1A7D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A2AC7D5-D7E5-4A0B-8DD5-88DC22C2AC42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143062-414A-43B5-B138-C76665298E73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C4B7E16-C62E-42F9-A211-3896D826CD25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644E6C26-AF5E-4673-8ECC-E70F3C550B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275B968-9688-4CF8-8BCD-DE23BCEA1DE0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9879877-50CC-4F2D-A554-330064A32A48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CE9717F4-6A9A-4D78-98D7-D8FE783E8D71}"/>
              </a:ext>
            </a:extLst>
          </p:cNvPr>
          <p:cNvSpPr/>
          <p:nvPr/>
        </p:nvSpPr>
        <p:spPr>
          <a:xfrm>
            <a:off x="264607" y="2061196"/>
            <a:ext cx="109908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Clothing: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culture of the organization, but being professional is universal language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 Contracts:  80% percent of the speech must be spent with eye contract (with audiences)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fit the size of the room and the number of the audience in the room. (Look for the pace and tone, rhythm)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not to speak too fast or say the word unclearly (that is why you need to practice and record yourself)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Vocalized pause: (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Ummmm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know, like) – Don’t over use them. </a:t>
            </a:r>
          </a:p>
        </p:txBody>
      </p:sp>
    </p:spTree>
    <p:extLst>
      <p:ext uri="{BB962C8B-B14F-4D97-AF65-F5344CB8AC3E}">
        <p14:creationId xmlns:p14="http://schemas.microsoft.com/office/powerpoint/2010/main" val="2844469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2410" y="1621404"/>
            <a:ext cx="7948017" cy="391749"/>
          </a:xfrm>
        </p:spPr>
        <p:txBody>
          <a:bodyPr>
            <a:noAutofit/>
          </a:bodyPr>
          <a:lstStyle/>
          <a:p>
            <a:pPr algn="ctr">
              <a:lnSpc>
                <a:spcPts val="7300"/>
              </a:lnSpc>
            </a:pPr>
            <a:r>
              <a:rPr lang="en-US" sz="4800" b="1" dirty="0">
                <a:latin typeface="Times New Roman" panose="02020603050405020304" pitchFamily="18" charset="0"/>
                <a:ea typeface="Kanit" pitchFamily="34" charset="-122"/>
                <a:cs typeface="Times New Roman" panose="02020603050405020304" pitchFamily="18" charset="0"/>
              </a:rPr>
              <a:t>Final Advice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3368B-75FA-45A6-B848-06B94A7A0BD3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218F833-9AF0-4A1F-82BA-6A6456643C9F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9EBE728-2088-41F3-8A37-26301105F20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0842ABC-D6D6-4680-9690-60FD957B833D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CB2CFC49-4977-4A1B-997C-3248D0267B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74B7494-CB92-49E6-A833-FC17DD419F95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3E56CD96-7ACA-4093-B223-3E7294C6F9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2951BE7F-16DB-44FF-9C2D-3B3B169BD7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50406916-3846-4CF6-8F9A-38AF524A9D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C66CDF07-E5CF-44D0-82F1-67738AC114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8920B55F-C7EC-4951-83FB-62FEFB6AD4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AA81A79B-757B-4638-879D-1B713A91BC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A6584FA5-0FC6-4EFA-AE90-DBFD43F1A7D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A2AC7D5-D7E5-4A0B-8DD5-88DC22C2AC42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143062-414A-43B5-B138-C76665298E73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C4B7E16-C62E-42F9-A211-3896D826CD25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644E6C26-AF5E-4673-8ECC-E70F3C550B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275B968-9688-4CF8-8BCD-DE23BCEA1DE0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9879877-50CC-4F2D-A554-330064A32A48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CE9717F4-6A9A-4D78-98D7-D8FE783E8D71}"/>
              </a:ext>
            </a:extLst>
          </p:cNvPr>
          <p:cNvSpPr/>
          <p:nvPr/>
        </p:nvSpPr>
        <p:spPr>
          <a:xfrm>
            <a:off x="290123" y="2849807"/>
            <a:ext cx="1099082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Let them know or make it obvious. </a:t>
            </a:r>
          </a:p>
          <a:p>
            <a:pPr algn="ctr">
              <a:spcAft>
                <a:spcPts val="2400"/>
              </a:spcAft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24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your presentation normally. Odds are that they will never realize unless you tell them </a:t>
            </a:r>
          </a:p>
        </p:txBody>
      </p:sp>
    </p:spTree>
    <p:extLst>
      <p:ext uri="{BB962C8B-B14F-4D97-AF65-F5344CB8AC3E}">
        <p14:creationId xmlns:p14="http://schemas.microsoft.com/office/powerpoint/2010/main" val="194221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376" y="1349276"/>
            <a:ext cx="11031991" cy="1325563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meaning of a presentation?</a:t>
            </a:r>
            <a:endParaRPr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76" y="3088785"/>
            <a:ext cx="4780731" cy="1474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structured way (follows steps) of delivering information to an audience. </a:t>
            </a:r>
          </a:p>
        </p:txBody>
      </p:sp>
      <p:pic>
        <p:nvPicPr>
          <p:cNvPr id="2052" name="Picture 4" descr="Businessman With Question Mark Over His Head Stock Illustration ...">
            <a:extLst>
              <a:ext uri="{FF2B5EF4-FFF2-40B4-BE49-F238E27FC236}">
                <a16:creationId xmlns:a16="http://schemas.microsoft.com/office/drawing/2014/main" id="{9C2D1771-C9A7-4330-A651-7BEADDF50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909" y="2430101"/>
            <a:ext cx="4562475" cy="34194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B0B080-C733-414A-96A9-3258F1BD7123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87BABD7-9D6F-4BD0-B57C-DE9418200801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6C960CC-E5AB-4FC4-B623-AE7B2670B85A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0B5BE8A-C35B-4465-917F-BE2F36B885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1AF29AC-05E1-4428-9888-408A53E997B8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FEB12D-F051-40FC-BDB6-18E0F7946D8D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EBC4EFA-0A43-4992-B68C-CD0588A9EC2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7BD07EC-FCB7-45F0-9FAB-A27857842DD5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DA05542-210A-4458-B45D-21253A57F6DB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E3952D9-63A9-411F-9172-0CAFD02F128B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E6C41C20-19BC-44A5-B22B-D287486698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4223B58F-FA63-4149-A278-E6726D117DB4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32" name="Picture 31">
                  <a:extLst>
                    <a:ext uri="{FF2B5EF4-FFF2-40B4-BE49-F238E27FC236}">
                      <a16:creationId xmlns:a16="http://schemas.microsoft.com/office/drawing/2014/main" id="{D0291E20-E818-4503-B02B-1A9C4612D5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33" name="Picture 32">
                  <a:extLst>
                    <a:ext uri="{FF2B5EF4-FFF2-40B4-BE49-F238E27FC236}">
                      <a16:creationId xmlns:a16="http://schemas.microsoft.com/office/drawing/2014/main" id="{D7C14C65-6A50-4056-97ED-BC39FEA8991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4" name="Picture 33">
                  <a:extLst>
                    <a:ext uri="{FF2B5EF4-FFF2-40B4-BE49-F238E27FC236}">
                      <a16:creationId xmlns:a16="http://schemas.microsoft.com/office/drawing/2014/main" id="{51857FF5-575B-4E16-B178-CEF1E022F52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5" name="Picture 34">
                  <a:extLst>
                    <a:ext uri="{FF2B5EF4-FFF2-40B4-BE49-F238E27FC236}">
                      <a16:creationId xmlns:a16="http://schemas.microsoft.com/office/drawing/2014/main" id="{FE238EC7-DABC-4FE6-ACCA-809C6C9641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6" name="Picture 35">
                  <a:extLst>
                    <a:ext uri="{FF2B5EF4-FFF2-40B4-BE49-F238E27FC236}">
                      <a16:creationId xmlns:a16="http://schemas.microsoft.com/office/drawing/2014/main" id="{62154432-A4C7-4EEA-B4F0-2582D00FB94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37" name="Picture 36">
                  <a:extLst>
                    <a:ext uri="{FF2B5EF4-FFF2-40B4-BE49-F238E27FC236}">
                      <a16:creationId xmlns:a16="http://schemas.microsoft.com/office/drawing/2014/main" id="{D7D79FB1-76F5-4012-A679-C68793C08E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38" name="Picture 37">
                  <a:extLst>
                    <a:ext uri="{FF2B5EF4-FFF2-40B4-BE49-F238E27FC236}">
                      <a16:creationId xmlns:a16="http://schemas.microsoft.com/office/drawing/2014/main" id="{B6F79132-A232-40B8-BDE3-77570E4C4C3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7525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187644"/>
            <a:ext cx="11212286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information vs Having confidence 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670+ Nervous Presenter Stock Photos, Pictures &amp; Royalty-Free Images -  iStock | Presentation, Bad presentation, Powerpoint">
            <a:extLst>
              <a:ext uri="{FF2B5EF4-FFF2-40B4-BE49-F238E27FC236}">
                <a16:creationId xmlns:a16="http://schemas.microsoft.com/office/drawing/2014/main" id="{A490E055-FC3C-4469-9A30-9B2228519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72" y="1692729"/>
            <a:ext cx="4561114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E81ED3-1E0B-49BB-8D18-8F9E9A6C79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952"/>
          <a:stretch/>
        </p:blipFill>
        <p:spPr>
          <a:xfrm>
            <a:off x="6191229" y="1692729"/>
            <a:ext cx="4933972" cy="38862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3DE7307E-1EDE-4419-988A-18CC775B1F26}"/>
              </a:ext>
            </a:extLst>
          </p:cNvPr>
          <p:cNvSpPr txBox="1">
            <a:spLocks/>
          </p:cNvSpPr>
          <p:nvPr/>
        </p:nvSpPr>
        <p:spPr>
          <a:xfrm>
            <a:off x="489857" y="5715000"/>
            <a:ext cx="1121228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stress affected her presentation vs Good presenter but without content  </a:t>
            </a:r>
          </a:p>
        </p:txBody>
      </p:sp>
    </p:spTree>
    <p:extLst>
      <p:ext uri="{BB962C8B-B14F-4D97-AF65-F5344CB8AC3E}">
        <p14:creationId xmlns:p14="http://schemas.microsoft.com/office/powerpoint/2010/main" val="779647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214" y="2857500"/>
            <a:ext cx="11375572" cy="11430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shows that public speaking is one of the most common fears, often ranked even </a:t>
            </a:r>
            <a:r>
              <a:rPr lang="en-US" sz="5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higher than death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People can write a perfect speech, but cannot present it.</a:t>
            </a:r>
            <a:endParaRPr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98542A-57B2-4A98-9C47-8DC52416611B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9BAE47-63B8-42DB-931F-6F7E4270A6C7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A880AE8-0637-4F93-983D-BA3F1D30261D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A179D2F-0AA3-4C8C-909A-8A914860A1CD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92B356E5-0A43-4AF2-A125-A4149EE277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91158608-73C0-4BFA-B7C8-5391EA0E416F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21906D5B-F3B7-4412-B8C3-1CE01BE8E3B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D1979ADE-0A07-46A8-B3E0-D0A45C182CE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A66E4A2E-BB68-420F-B38E-94C173A515F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F1E70458-DFB1-4697-9819-4EB63A372A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A7708F0B-C3D1-46ED-8A01-266761BF7A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3CC01A27-9909-4F33-A062-5A4DDAEB75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36ACD76D-A22D-41DB-BC37-E2F519E39C4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675FE68-E24D-499C-AB73-D1B33E82B3F3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43E1504-51F6-4148-8646-4A3BB15E1FC6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AE7020D-73DA-47BD-99EC-551EB5B842B5}"/>
                </a:ext>
              </a:extLst>
            </p:cNvPr>
            <p:cNvGrpSpPr/>
            <p:nvPr/>
          </p:nvGrpSpPr>
          <p:grpSpPr>
            <a:xfrm>
              <a:off x="0" y="-127513"/>
              <a:ext cx="7064829" cy="1517499"/>
              <a:chOff x="0" y="-127513"/>
              <a:chExt cx="7064829" cy="151749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105F93E1-40E1-462C-8FF4-9FBA72BB78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164D1D-D9AC-42A1-B254-C3410A034579}"/>
                  </a:ext>
                </a:extLst>
              </p:cNvPr>
              <p:cNvSpPr txBox="1"/>
              <p:nvPr/>
            </p:nvSpPr>
            <p:spPr>
              <a:xfrm>
                <a:off x="1478616" y="238419"/>
                <a:ext cx="55862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Tishk International University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Faculty of Administrative Sciences and Economics</a:t>
                </a:r>
              </a:p>
              <a:p>
                <a:r>
                  <a:rPr lang="en-US" sz="1200" b="1" dirty="0">
                    <a:solidFill>
                      <a:srgbClr val="852151"/>
                    </a:solidFill>
                    <a:latin typeface="Times New Roman" panose="02020603050405020304" pitchFamily="18" charset="0"/>
                    <a:ea typeface="ADLaM Display" panose="02010000000000000000" pitchFamily="2" charset="0"/>
                    <a:cs typeface="Times New Roman" panose="02020603050405020304" pitchFamily="18" charset="0"/>
                  </a:rPr>
                  <a:t>Business and Management Department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5F46BE5-F7C2-47F3-A18A-D16299CC489C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0138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572" y="7831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Dive at the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Of Presentation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077" y="1839316"/>
            <a:ext cx="7382814" cy="391771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sz="3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promp</a:t>
            </a:r>
            <a:r>
              <a:rPr lang="en-US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</a:t>
            </a:r>
          </a:p>
          <a:p>
            <a:pPr>
              <a:spcAft>
                <a:spcPts val="24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Manuscript presentation </a:t>
            </a:r>
          </a:p>
          <a:p>
            <a:pPr>
              <a:spcAft>
                <a:spcPts val="2400"/>
              </a:spcAft>
            </a:pPr>
            <a:r>
              <a:rPr lang="en-US" sz="3200" b="1" u="sng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sz="3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r>
              <a:rPr lang="en-US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ran</a:t>
            </a:r>
            <a:r>
              <a:rPr lang="en-US" sz="3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eous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presentations </a:t>
            </a:r>
          </a:p>
          <a:p>
            <a:pPr>
              <a:spcAft>
                <a:spcPts val="24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Memorized presentation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128732-3AD4-42A2-B610-F3298D947A7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28080E-3A16-49B8-98EF-313E199CC1E3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579C35B-C093-4C17-A9D3-A537B94E770C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B8D806-C5B9-43FF-BFE6-66A64B0FF318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7E6DA42-145A-4B0B-8FBF-D1558F754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DA921EF-FE67-45ED-A203-13BBB122AC23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ECEFD8D8-C0AA-48BD-8128-961AE3F773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80DE002C-0336-433D-8584-F9019C76A8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98B85A6F-8302-4CE1-B992-1C0C5D5B90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7C5CAEE1-4432-4EF6-AC36-F8E5E7479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CB72E5C9-3E33-459C-84EC-804E3C6912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738D6E97-6B57-439E-8155-2329929EB5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7E8492A1-3C56-44CC-A9E1-F5402B60A4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23972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179" y="0"/>
            <a:ext cx="10515600" cy="90313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Impromptu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05495"/>
            <a:ext cx="11369964" cy="4802904"/>
          </a:xfrm>
        </p:spPr>
        <p:txBody>
          <a:bodyPr>
            <a:normAutofit fontScale="40000" lnSpcReduction="20000"/>
          </a:bodyPr>
          <a:lstStyle/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short speech delivered </a:t>
            </a:r>
            <a:r>
              <a:rPr lang="en-US" sz="38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without any advance preparation</a:t>
            </a:r>
            <a:r>
              <a:rPr lang="en-US" sz="3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in everyday situations, such as </a:t>
            </a:r>
            <a:r>
              <a:rPr lang="en-US" sz="3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self-introductions or answering unexpected questions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construct your ideas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you speak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indent="0"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 and natural.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Fits well in informal group discussions.</a:t>
            </a:r>
          </a:p>
          <a:p>
            <a:pPr marL="457200" lvl="1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indent="0"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Drawbacks: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or no time to think or organize ideas. </a:t>
            </a:r>
            <a:r>
              <a:rPr lang="en-US" sz="3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(which might escalate)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message can become disorganized or unclear. </a:t>
            </a:r>
            <a:r>
              <a:rPr lang="en-US" sz="3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(The message will be affected if no experience) </a:t>
            </a:r>
          </a:p>
          <a:p>
            <a:pPr marL="457200" lvl="1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indent="0"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giving an impromptu speech: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Pause briefly to collect your thoughts.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 more than few seconds) 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the person who invited you to speak and thank all for attending. 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yourself and state your 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point clearly and briefly. (Today, I am pleased to be here to …… I think …. is one of ) 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simple structure (e.g., “two reasons,” “three parts”). To make your ideas organize. </a:t>
            </a:r>
          </a:p>
          <a:p>
            <a:pPr lvl="1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Conclude simply and thank the audience again. (Not to make it long … / To put it in a nutshell,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128732-3AD4-42A2-B610-F3298D947A7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28080E-3A16-49B8-98EF-313E199CC1E3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579C35B-C093-4C17-A9D3-A537B94E770C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B8D806-C5B9-43FF-BFE6-66A64B0FF318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7E6DA42-145A-4B0B-8FBF-D1558F754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DA921EF-FE67-45ED-A203-13BBB122AC23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ECEFD8D8-C0AA-48BD-8128-961AE3F773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80DE002C-0336-433D-8584-F9019C76A8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98B85A6F-8302-4CE1-B992-1C0C5D5B90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7C5CAEE1-4432-4EF6-AC36-F8E5E7479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CB72E5C9-3E33-459C-84EC-804E3C6912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738D6E97-6B57-439E-8155-2329929EB5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7E8492A1-3C56-44CC-A9E1-F5402B60A4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025A9842-6821-4322-82BC-82F732E931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61607" y="1038982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4548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43" y="0"/>
            <a:ext cx="10515600" cy="90313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Manuscript 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5495"/>
            <a:ext cx="12191999" cy="4802904"/>
          </a:xfrm>
        </p:spPr>
        <p:txBody>
          <a:bodyPr>
            <a:normAutofit fontScale="85000" lnSpcReduction="10000"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speaker reads the speech word </a:t>
            </a:r>
            <a:r>
              <a:rPr lang="en-US" sz="1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for word from a written script.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the exact message is delivered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important in formal or sensitive situations (e.g., </a:t>
            </a:r>
            <a:r>
              <a:rPr lang="en-US" sz="1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shareholder reports, legal statements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Guarantees wording is accurate and precise.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when </a:t>
            </a:r>
            <a:r>
              <a:rPr lang="en-US" sz="1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exact phrasing is required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(sometime using synonyms or missing a word changes everything) </a:t>
            </a: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Drawbacks: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sound dull or uninteresting </a:t>
            </a:r>
            <a:r>
              <a:rPr lang="en-US" sz="18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if not rehearsed with vocal expression.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Limits eye contact and audience engagement. </a:t>
            </a:r>
            <a:r>
              <a:rPr lang="en-US" sz="1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(One way message)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 must already be interested for it to hold attention.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(like the legal speech or as we said shareholder meeting etc..)</a:t>
            </a: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used by professionals (news reporters, politicians) with a </a:t>
            </a:r>
            <a:r>
              <a:rPr lang="en-US" sz="18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teleprompter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allows reading while maintaining eye contact. (To grab attention) 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to make the presentation effective with teleprompters, you need: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speaker skilled at sounding conversational while reading.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script written in natural, spoken (not overly edited)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128732-3AD4-42A2-B610-F3298D947A7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28080E-3A16-49B8-98EF-313E199CC1E3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579C35B-C093-4C17-A9D3-A537B94E770C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B8D806-C5B9-43FF-BFE6-66A64B0FF318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7E6DA42-145A-4B0B-8FBF-D1558F754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DA921EF-FE67-45ED-A203-13BBB122AC23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ECEFD8D8-C0AA-48BD-8128-961AE3F773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80DE002C-0336-433D-8584-F9019C76A8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98B85A6F-8302-4CE1-B992-1C0C5D5B90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7C5CAEE1-4432-4EF6-AC36-F8E5E7479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CB72E5C9-3E33-459C-84EC-804E3C6912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738D6E97-6B57-439E-8155-2329929EB5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7E8492A1-3C56-44CC-A9E1-F5402B60A4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139103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43" y="0"/>
            <a:ext cx="10515600" cy="90313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Extemporaneous 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5495"/>
            <a:ext cx="12191999" cy="4802904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well-prepared and rehearsed speech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delivered in 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conversational style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Speaker uses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notes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instead of a full script.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indent="-119063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the presenter to: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eye contact and monitor audience understanding. (as you are already prepared)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 naturally without reading. (shows the confidence)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Adjust the message slightly based on audience or context.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indent="-119063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 the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speaker appear knowledgeable and credible.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engaging both verbally and nonverbally.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Flexible, easy to modify wording on the spot.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indent="-119063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Drawbacks: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substantial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preparation and practice.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mastered last minute. (need a time frame for preparation) 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common style in business presentations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Highly needed) 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128732-3AD4-42A2-B610-F3298D947A7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28080E-3A16-49B8-98EF-313E199CC1E3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579C35B-C093-4C17-A9D3-A537B94E770C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B8D806-C5B9-43FF-BFE6-66A64B0FF318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7E6DA42-145A-4B0B-8FBF-D1558F754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DA921EF-FE67-45ED-A203-13BBB122AC23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ECEFD8D8-C0AA-48BD-8128-961AE3F773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80DE002C-0336-433D-8584-F9019C76A8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98B85A6F-8302-4CE1-B992-1C0C5D5B90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7C5CAEE1-4432-4EF6-AC36-F8E5E7479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CB72E5C9-3E33-459C-84EC-804E3C6912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738D6E97-6B57-439E-8155-2329929EB5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7E8492A1-3C56-44CC-A9E1-F5402B60A4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880761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43" y="0"/>
            <a:ext cx="10515600" cy="90313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Memorized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5495"/>
            <a:ext cx="12191999" cy="480290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fully written speech delivered </a:t>
            </a:r>
            <a:r>
              <a:rPr lang="en-US" sz="1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entirely from memory, without notes.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used by actors performing scripts, or speakers who need precise wording.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 (Many positive points , as the focus has shifted) 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 eye contact with the audience.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Freedom to move around and use gestures naturally.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especially well with visual aids since hands and eyes aren't tied to notes.</a:t>
            </a:r>
          </a:p>
          <a:p>
            <a:pPr lvl="1">
              <a:lnSpc>
                <a:spcPct val="80000"/>
              </a:lnSpc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Drawbacks: (Be careful not to look fake)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memorizing </a:t>
            </a:r>
            <a:r>
              <a:rPr lang="en-US" sz="1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just words, but also tone, pitch, gestures, pauses, otherwise the speech may sound flat..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of completely “blanking out,” which is hard to fix mid-presentation.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7-minute speech takes significant time and effort to memorize.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people realistically </a:t>
            </a:r>
            <a:r>
              <a:rPr lang="en-US" sz="1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cannot memorize an entire speech perfectly. (So the margin of error is high)</a:t>
            </a:r>
          </a:p>
          <a:p>
            <a:pPr lvl="1">
              <a:lnSpc>
                <a:spcPct val="80000"/>
              </a:lnSpc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enough practice, memorized speaking can still feel natural and appear extemporaneous.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128732-3AD4-42A2-B610-F3298D947A74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28080E-3A16-49B8-98EF-313E199CC1E3}"/>
              </a:ext>
            </a:extLst>
          </p:cNvPr>
          <p:cNvGrpSpPr/>
          <p:nvPr/>
        </p:nvGrpSpPr>
        <p:grpSpPr>
          <a:xfrm>
            <a:off x="0" y="5908403"/>
            <a:ext cx="12192000" cy="949597"/>
            <a:chOff x="0" y="5908403"/>
            <a:chExt cx="12192000" cy="94959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579C35B-C093-4C17-A9D3-A537B94E770C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B8D806-C5B9-43FF-BFE6-66A64B0FF318}"/>
                </a:ext>
              </a:extLst>
            </p:cNvPr>
            <p:cNvGrpSpPr/>
            <p:nvPr/>
          </p:nvGrpSpPr>
          <p:grpSpPr>
            <a:xfrm>
              <a:off x="1847415" y="5969407"/>
              <a:ext cx="8497169" cy="888593"/>
              <a:chOff x="1288939" y="5997032"/>
              <a:chExt cx="8497169" cy="88859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7E6DA42-145A-4B0B-8FBF-D1558F754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8089114" y="6138394"/>
                <a:ext cx="1696994" cy="47796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DA921EF-FE67-45ED-A203-13BBB122AC23}"/>
                  </a:ext>
                </a:extLst>
              </p:cNvPr>
              <p:cNvGrpSpPr/>
              <p:nvPr/>
            </p:nvGrpSpPr>
            <p:grpSpPr>
              <a:xfrm>
                <a:off x="1288939" y="5997032"/>
                <a:ext cx="6760541" cy="888593"/>
                <a:chOff x="1288939" y="5997032"/>
                <a:chExt cx="6760541" cy="888593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ECEFD8D8-C0AA-48BD-8128-961AE3F7738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88939" y="6070748"/>
                  <a:ext cx="570671" cy="663507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80DE002C-0336-433D-8584-F9019C76A8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3548586" y="6002542"/>
                  <a:ext cx="1105235" cy="74966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98B85A6F-8302-4CE1-B992-1C0C5D5B90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39307" y="6082873"/>
                  <a:ext cx="1397178" cy="680116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7C5CAEE1-4432-4EF6-AC36-F8E5E7479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86624" y="6036082"/>
                  <a:ext cx="736903" cy="69817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14" name="Picture 13">
                  <a:extLst>
                    <a:ext uri="{FF2B5EF4-FFF2-40B4-BE49-F238E27FC236}">
                      <a16:creationId xmlns:a16="http://schemas.microsoft.com/office/drawing/2014/main" id="{CB72E5C9-3E33-459C-84EC-804E3C6912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280" t="18990" r="29486" b="23782"/>
                <a:stretch>
                  <a:fillRect/>
                </a:stretch>
              </p:blipFill>
              <p:spPr>
                <a:xfrm>
                  <a:off x="2663161" y="5997032"/>
                  <a:ext cx="831398" cy="851797"/>
                </a:xfrm>
                <a:prstGeom prst="rect">
                  <a:avLst/>
                </a:prstGeom>
              </p:spPr>
            </p:pic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738D6E97-6B57-439E-8155-2329929EB5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0172" y="6032875"/>
                  <a:ext cx="659308" cy="730114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7E8492A1-3C56-44CC-A9E1-F5402B60A4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42733" y="6032875"/>
                  <a:ext cx="1697015" cy="85275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64841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1621</Words>
  <Application>Microsoft Office PowerPoint</Application>
  <PresentationFormat>Widescreen</PresentationFormat>
  <Paragraphs>186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ADLaM Display</vt:lpstr>
      <vt:lpstr>Arial</vt:lpstr>
      <vt:lpstr>Calibri</vt:lpstr>
      <vt:lpstr>Calibri Light</vt:lpstr>
      <vt:lpstr>Kanit</vt:lpstr>
      <vt:lpstr>Martel Sans Light</vt:lpstr>
      <vt:lpstr>Times New Roman</vt:lpstr>
      <vt:lpstr>Office Theme</vt:lpstr>
      <vt:lpstr>Developing the Presentation  (Inform / Persuade) </vt:lpstr>
      <vt:lpstr>What is the meaning of a presentation?</vt:lpstr>
      <vt:lpstr>Having information vs Having confidence </vt:lpstr>
      <vt:lpstr>Research shows that public speaking is one of the most common fears, often ranked even higher than death.  Many People can write a perfect speech, but cannot present it.</vt:lpstr>
      <vt:lpstr>Let’s Dive at the  Method Of Presentation</vt:lpstr>
      <vt:lpstr>Impromptu Speaking</vt:lpstr>
      <vt:lpstr>Manuscript Presentations</vt:lpstr>
      <vt:lpstr>Extemporaneous Presentations</vt:lpstr>
      <vt:lpstr>Memorized Speaking</vt:lpstr>
      <vt:lpstr>PowerPoint Presentation</vt:lpstr>
      <vt:lpstr>PowerPoint Presentation</vt:lpstr>
      <vt:lpstr>PowerPoint Presentation</vt:lpstr>
      <vt:lpstr>PowerPoint Presentation</vt:lpstr>
      <vt:lpstr>How can I prepare very well for the presentation </vt:lpstr>
      <vt:lpstr>During the presentation </vt:lpstr>
      <vt:lpstr>During the presentation </vt:lpstr>
      <vt:lpstr>Final Advice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Non-verbal Communication</dc:title>
  <dc:creator>Thikra Mohammed</dc:creator>
  <cp:lastModifiedBy>Omer Farouk</cp:lastModifiedBy>
  <cp:revision>25</cp:revision>
  <dcterms:created xsi:type="dcterms:W3CDTF">2025-09-14T12:25:09Z</dcterms:created>
  <dcterms:modified xsi:type="dcterms:W3CDTF">2025-12-07T05:39:24Z</dcterms:modified>
</cp:coreProperties>
</file>