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Lst>
  <p:notesMasterIdLst>
    <p:notesMasterId r:id="rId44"/>
  </p:notesMasterIdLst>
  <p:sldIdLst>
    <p:sldId id="256" r:id="rId3"/>
    <p:sldId id="292" r:id="rId4"/>
    <p:sldId id="293" r:id="rId5"/>
    <p:sldId id="294" r:id="rId6"/>
    <p:sldId id="295" r:id="rId7"/>
    <p:sldId id="296" r:id="rId8"/>
    <p:sldId id="298" r:id="rId9"/>
    <p:sldId id="297" r:id="rId10"/>
    <p:sldId id="264" r:id="rId11"/>
    <p:sldId id="265" r:id="rId12"/>
    <p:sldId id="269" r:id="rId13"/>
    <p:sldId id="279" r:id="rId14"/>
    <p:sldId id="266" r:id="rId15"/>
    <p:sldId id="267" r:id="rId16"/>
    <p:sldId id="268" r:id="rId17"/>
    <p:sldId id="281" r:id="rId18"/>
    <p:sldId id="282" r:id="rId19"/>
    <p:sldId id="299" r:id="rId20"/>
    <p:sldId id="284" r:id="rId21"/>
    <p:sldId id="285" r:id="rId22"/>
    <p:sldId id="286" r:id="rId23"/>
    <p:sldId id="287" r:id="rId24"/>
    <p:sldId id="311" r:id="rId25"/>
    <p:sldId id="312" r:id="rId26"/>
    <p:sldId id="313" r:id="rId27"/>
    <p:sldId id="314" r:id="rId28"/>
    <p:sldId id="300" r:id="rId29"/>
    <p:sldId id="315" r:id="rId30"/>
    <p:sldId id="301" r:id="rId31"/>
    <p:sldId id="283" r:id="rId32"/>
    <p:sldId id="302" r:id="rId33"/>
    <p:sldId id="303" r:id="rId34"/>
    <p:sldId id="304" r:id="rId35"/>
    <p:sldId id="305" r:id="rId36"/>
    <p:sldId id="306" r:id="rId37"/>
    <p:sldId id="308" r:id="rId38"/>
    <p:sldId id="307" r:id="rId39"/>
    <p:sldId id="309" r:id="rId40"/>
    <p:sldId id="310" r:id="rId41"/>
    <p:sldId id="278" r:id="rId42"/>
    <p:sldId id="2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2/13/2025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2/13/2025</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726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044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2/13/2025</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57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978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758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957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101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2/13/2025</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7116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2/13/2025</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503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70458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227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2/13/2025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2/13/2025</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9638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cribbr.com/research-process/research-proble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wauthors.com/article/impact-factor-versus-impact-of-researc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wauthors.com/article/how-to-identify-gaps-in-research-and-determine-your-original-research-topi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r>
              <a:rPr lang="en-US" sz="5400" dirty="0">
                <a:solidFill>
                  <a:schemeClr val="tx1"/>
                </a:solidFill>
              </a:rPr>
              <a:t>RESEARCH Process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b="1" dirty="0">
                <a:latin typeface="Times New Roman" panose="02020603050405020304" pitchFamily="18" charset="0"/>
                <a:cs typeface="Times New Roman" panose="02020603050405020304" pitchFamily="18" charset="0"/>
              </a:rPr>
              <a:t>Omar Farouk Al Mashhour </a:t>
            </a:r>
          </a:p>
          <a:p>
            <a:pPr>
              <a:lnSpc>
                <a:spcPct val="100000"/>
              </a:lnSpc>
              <a:spcAft>
                <a:spcPts val="600"/>
              </a:spcAft>
            </a:pPr>
            <a:r>
              <a:rPr lang="en-US" b="1" dirty="0">
                <a:latin typeface="Times New Roman" panose="02020603050405020304" pitchFamily="18" charset="0"/>
                <a:cs typeface="Times New Roman" panose="02020603050405020304" pitchFamily="18" charset="0"/>
              </a:rPr>
              <a:t>Week eight </a:t>
            </a:r>
          </a:p>
          <a:p>
            <a:pPr>
              <a:lnSpc>
                <a:spcPct val="100000"/>
              </a:lnSpc>
              <a:spcAft>
                <a:spcPts val="600"/>
              </a:spcAft>
            </a:pPr>
            <a:r>
              <a:rPr lang="en-US" dirty="0">
                <a:latin typeface="Times New Roman" panose="02020603050405020304" pitchFamily="18" charset="0"/>
                <a:cs typeface="Times New Roman" panose="02020603050405020304" pitchFamily="18" charset="0"/>
              </a:rPr>
              <a:t>BUS 149 – Academic Research and Writing</a:t>
            </a:r>
          </a:p>
          <a:p>
            <a:pPr>
              <a:lnSpc>
                <a:spcPct val="100000"/>
              </a:lnSpc>
              <a:spcAft>
                <a:spcPts val="600"/>
              </a:spcAft>
            </a:pPr>
            <a:r>
              <a:rPr lang="en-US" dirty="0">
                <a:latin typeface="Times New Roman" panose="02020603050405020304" pitchFamily="18" charset="0"/>
                <a:cs typeface="Times New Roman" panose="02020603050405020304" pitchFamily="18" charset="0"/>
              </a:rPr>
              <a:t>Semester Fall</a:t>
            </a:r>
          </a:p>
          <a:p>
            <a:pPr>
              <a:lnSpc>
                <a:spcPct val="100000"/>
              </a:lnSpc>
              <a:spcAft>
                <a:spcPts val="600"/>
              </a:spcAft>
            </a:pPr>
            <a:r>
              <a:rPr lang="en-US" dirty="0">
                <a:latin typeface="Times New Roman" panose="02020603050405020304" pitchFamily="18" charset="0"/>
                <a:cs typeface="Times New Roman" panose="02020603050405020304" pitchFamily="18" charset="0"/>
              </a:rPr>
              <a:t>Sunday 26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of January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02950"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464617"/>
            <a:ext cx="10228320" cy="792999"/>
          </a:xfrm>
        </p:spPr>
        <p:txBody>
          <a:bodyPr>
            <a:noAutofit/>
          </a:bodyPr>
          <a:lstStyle/>
          <a:p>
            <a:r>
              <a:rPr lang="en-US" sz="5400" b="1" spc="-10" dirty="0">
                <a:latin typeface="Times New Roman" panose="02020603050405020304" pitchFamily="18" charset="0"/>
                <a:cs typeface="Times New Roman" panose="02020603050405020304" pitchFamily="18" charset="0"/>
              </a:rPr>
              <a:t>Identifying</a:t>
            </a:r>
            <a:r>
              <a:rPr lang="en-US" sz="5400" b="1" spc="35" dirty="0">
                <a:latin typeface="Times New Roman" panose="02020603050405020304" pitchFamily="18" charset="0"/>
                <a:cs typeface="Times New Roman" panose="02020603050405020304" pitchFamily="18" charset="0"/>
              </a:rPr>
              <a:t> </a:t>
            </a:r>
            <a:r>
              <a:rPr lang="en-US" sz="5400" b="1" spc="-10" dirty="0">
                <a:latin typeface="Times New Roman" panose="02020603050405020304" pitchFamily="18" charset="0"/>
                <a:cs typeface="Times New Roman" panose="02020603050405020304" pitchFamily="18" charset="0"/>
              </a:rPr>
              <a:t>the</a:t>
            </a:r>
            <a:r>
              <a:rPr lang="en-US" sz="5400" b="1" dirty="0">
                <a:latin typeface="Times New Roman" panose="02020603050405020304" pitchFamily="18" charset="0"/>
                <a:cs typeface="Times New Roman" panose="02020603050405020304" pitchFamily="18" charset="0"/>
              </a:rPr>
              <a:t> </a:t>
            </a:r>
            <a:r>
              <a:rPr lang="en-US" sz="5400" b="1" spc="-15" dirty="0">
                <a:latin typeface="Times New Roman" panose="02020603050405020304" pitchFamily="18" charset="0"/>
                <a:cs typeface="Times New Roman" panose="02020603050405020304" pitchFamily="18" charset="0"/>
              </a:rPr>
              <a:t>Research</a:t>
            </a:r>
            <a:r>
              <a:rPr lang="en-US" sz="5400" b="1" dirty="0">
                <a:latin typeface="Times New Roman" panose="02020603050405020304" pitchFamily="18" charset="0"/>
                <a:cs typeface="Times New Roman" panose="02020603050405020304" pitchFamily="18" charset="0"/>
              </a:rPr>
              <a:t> </a:t>
            </a:r>
            <a:r>
              <a:rPr lang="en-US" sz="5400" b="1" spc="-10" dirty="0">
                <a:latin typeface="Times New Roman" panose="02020603050405020304" pitchFamily="18" charset="0"/>
                <a:cs typeface="Times New Roman" panose="02020603050405020304" pitchFamily="18" charset="0"/>
              </a:rPr>
              <a:t>Problem</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2015112"/>
            <a:ext cx="11470112" cy="3407862"/>
          </a:xfrm>
        </p:spPr>
        <p:txBody>
          <a:bodyPr>
            <a:noAutofit/>
          </a:bodyPr>
          <a:lstStyle/>
          <a:p>
            <a:pPr marL="241300" marR="433070" indent="-228600">
              <a:lnSpc>
                <a:spcPct val="100000"/>
              </a:lnSpc>
              <a:spcBef>
                <a:spcPts val="375"/>
              </a:spcBef>
              <a:buFont typeface="Arial MT"/>
              <a:buChar char="•"/>
              <a:tabLst>
                <a:tab pos="240665" algn="l"/>
                <a:tab pos="241300" algn="l"/>
              </a:tabLst>
            </a:pPr>
            <a:r>
              <a:rPr lang="en-US" sz="1800" spc="-5" dirty="0">
                <a:latin typeface="Times New Roman" panose="02020603050405020304" pitchFamily="18" charset="0"/>
                <a:cs typeface="Times New Roman" panose="02020603050405020304" pitchFamily="18" charset="0"/>
              </a:rPr>
              <a:t>The </a:t>
            </a:r>
            <a:r>
              <a:rPr lang="en-US" sz="1800" spc="-20" dirty="0">
                <a:latin typeface="Times New Roman" panose="02020603050405020304" pitchFamily="18" charset="0"/>
                <a:cs typeface="Times New Roman" panose="02020603050405020304" pitchFamily="18" charset="0"/>
              </a:rPr>
              <a:t>first</a:t>
            </a:r>
            <a:r>
              <a:rPr lang="en-US" sz="1800" spc="1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a:t>
            </a:r>
            <a:r>
              <a:rPr lang="en-US" sz="1800" spc="-5"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foremost</a:t>
            </a:r>
            <a:r>
              <a:rPr lang="en-US" sz="180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task</a:t>
            </a:r>
            <a:r>
              <a:rPr lang="en-US" sz="1800" dirty="0">
                <a:latin typeface="Times New Roman" panose="02020603050405020304" pitchFamily="18" charset="0"/>
                <a:cs typeface="Times New Roman" panose="02020603050405020304" pitchFamily="18" charset="0"/>
              </a:rPr>
              <a:t> in the</a:t>
            </a:r>
            <a:r>
              <a:rPr lang="en-US" sz="1800" spc="-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entire</a:t>
            </a:r>
            <a:r>
              <a:rPr lang="en-US" sz="1800" spc="10"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process</a:t>
            </a:r>
            <a:r>
              <a:rPr lang="en-US" sz="1800" spc="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of</a:t>
            </a:r>
            <a:r>
              <a:rPr lang="en-US" sz="1800" spc="-10"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scientific </a:t>
            </a:r>
            <a:r>
              <a:rPr lang="en-US" sz="1800" spc="-434"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research</a:t>
            </a:r>
            <a:r>
              <a:rPr lang="en-US" sz="1800" spc="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is</a:t>
            </a:r>
            <a:r>
              <a:rPr lang="en-US" sz="1800" spc="1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to</a:t>
            </a:r>
            <a:r>
              <a:rPr lang="en-US" sz="1800" spc="-5" dirty="0">
                <a:latin typeface="Times New Roman" panose="02020603050405020304" pitchFamily="18" charset="0"/>
                <a:cs typeface="Times New Roman" panose="02020603050405020304" pitchFamily="18" charset="0"/>
              </a:rPr>
              <a:t> </a:t>
            </a:r>
            <a:r>
              <a:rPr lang="en-US" sz="1800" spc="-5" dirty="0">
                <a:highlight>
                  <a:srgbClr val="FFFF00"/>
                </a:highlight>
                <a:latin typeface="Times New Roman" panose="02020603050405020304" pitchFamily="18" charset="0"/>
                <a:cs typeface="Times New Roman" panose="02020603050405020304" pitchFamily="18" charset="0"/>
              </a:rPr>
              <a:t>identify</a:t>
            </a:r>
            <a:r>
              <a:rPr lang="en-US" sz="1800" dirty="0">
                <a:highlight>
                  <a:srgbClr val="FFFF00"/>
                </a:highlight>
                <a:latin typeface="Times New Roman" panose="02020603050405020304" pitchFamily="18" charset="0"/>
                <a:cs typeface="Times New Roman" panose="02020603050405020304" pitchFamily="18" charset="0"/>
              </a:rPr>
              <a:t> a </a:t>
            </a:r>
            <a:r>
              <a:rPr lang="en-US" sz="1800" spc="-10" dirty="0">
                <a:highlight>
                  <a:srgbClr val="FFFF00"/>
                </a:highlight>
                <a:latin typeface="Times New Roman" panose="02020603050405020304" pitchFamily="18" charset="0"/>
                <a:cs typeface="Times New Roman" panose="02020603050405020304" pitchFamily="18" charset="0"/>
              </a:rPr>
              <a:t>research</a:t>
            </a:r>
            <a:r>
              <a:rPr lang="en-US" sz="1800" spc="5" dirty="0">
                <a:highlight>
                  <a:srgbClr val="FFFF00"/>
                </a:highlight>
                <a:latin typeface="Times New Roman" panose="02020603050405020304" pitchFamily="18" charset="0"/>
                <a:cs typeface="Times New Roman" panose="02020603050405020304" pitchFamily="18" charset="0"/>
              </a:rPr>
              <a:t> </a:t>
            </a:r>
            <a:r>
              <a:rPr lang="en-US" sz="1800" spc="-10" dirty="0">
                <a:highlight>
                  <a:srgbClr val="FFFF00"/>
                </a:highlight>
                <a:latin typeface="Times New Roman" panose="02020603050405020304" pitchFamily="18" charset="0"/>
                <a:cs typeface="Times New Roman" panose="02020603050405020304" pitchFamily="18" charset="0"/>
              </a:rPr>
              <a:t>problem.</a:t>
            </a:r>
          </a:p>
          <a:p>
            <a:pPr marL="241300" marR="433070" indent="-228600">
              <a:lnSpc>
                <a:spcPct val="100000"/>
              </a:lnSpc>
              <a:spcBef>
                <a:spcPts val="375"/>
              </a:spcBef>
              <a:buFont typeface="Arial MT"/>
              <a:buChar char="•"/>
              <a:tabLst>
                <a:tab pos="240665" algn="l"/>
                <a:tab pos="241300" algn="l"/>
              </a:tabLst>
            </a:pPr>
            <a:endParaRPr lang="en-US" sz="1800" dirty="0">
              <a:highlight>
                <a:srgbClr val="FFFF00"/>
              </a:highlight>
              <a:latin typeface="Times New Roman" panose="02020603050405020304" pitchFamily="18" charset="0"/>
              <a:cs typeface="Times New Roman" panose="02020603050405020304" pitchFamily="18" charset="0"/>
            </a:endParaRPr>
          </a:p>
          <a:p>
            <a:pPr marL="241300" indent="-228600">
              <a:lnSpc>
                <a:spcPct val="100000"/>
              </a:lnSpc>
              <a:spcBef>
                <a:spcPts val="725"/>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A </a:t>
            </a:r>
            <a:r>
              <a:rPr lang="en-US" sz="1800" b="1" spc="-10" dirty="0">
                <a:latin typeface="Times New Roman" panose="02020603050405020304" pitchFamily="18" charset="0"/>
                <a:cs typeface="Times New Roman" panose="02020603050405020304" pitchFamily="18" charset="0"/>
              </a:rPr>
              <a:t>research</a:t>
            </a:r>
            <a:r>
              <a:rPr lang="en-US" sz="1800" b="1" dirty="0">
                <a:latin typeface="Times New Roman" panose="02020603050405020304" pitchFamily="18" charset="0"/>
                <a:cs typeface="Times New Roman" panose="02020603050405020304" pitchFamily="18" charset="0"/>
              </a:rPr>
              <a:t> </a:t>
            </a:r>
            <a:r>
              <a:rPr lang="en-US" sz="1800" b="1" spc="-5" dirty="0">
                <a:latin typeface="Times New Roman" panose="02020603050405020304" pitchFamily="18" charset="0"/>
                <a:cs typeface="Times New Roman" panose="02020603050405020304" pitchFamily="18" charset="0"/>
              </a:rPr>
              <a:t>problem </a:t>
            </a:r>
            <a:r>
              <a:rPr lang="en-US" sz="1800" b="1" u="sng" dirty="0">
                <a:latin typeface="Times New Roman" panose="02020603050405020304" pitchFamily="18" charset="0"/>
                <a:cs typeface="Times New Roman" panose="02020603050405020304" pitchFamily="18" charset="0"/>
              </a:rPr>
              <a:t>is</a:t>
            </a:r>
            <a:r>
              <a:rPr lang="en-US" sz="1800" b="1" u="sng" spc="-5" dirty="0">
                <a:latin typeface="Times New Roman" panose="02020603050405020304" pitchFamily="18" charset="0"/>
                <a:cs typeface="Times New Roman" panose="02020603050405020304" pitchFamily="18" charset="0"/>
              </a:rPr>
              <a:t> of</a:t>
            </a:r>
            <a:r>
              <a:rPr lang="en-US" sz="1800" b="1" u="sng" dirty="0">
                <a:latin typeface="Times New Roman" panose="02020603050405020304" pitchFamily="18" charset="0"/>
                <a:cs typeface="Times New Roman" panose="02020603050405020304" pitchFamily="18" charset="0"/>
              </a:rPr>
              <a:t> </a:t>
            </a:r>
            <a:r>
              <a:rPr lang="en-US" sz="1800" b="1" u="sng" spc="-5" dirty="0">
                <a:latin typeface="Times New Roman" panose="02020603050405020304" pitchFamily="18" charset="0"/>
                <a:cs typeface="Times New Roman" panose="02020603050405020304" pitchFamily="18" charset="0"/>
              </a:rPr>
              <a:t>primary</a:t>
            </a:r>
            <a:r>
              <a:rPr lang="en-US" sz="1800" b="1" u="sng" dirty="0">
                <a:latin typeface="Times New Roman" panose="02020603050405020304" pitchFamily="18" charset="0"/>
                <a:cs typeface="Times New Roman" panose="02020603050405020304" pitchFamily="18" charset="0"/>
              </a:rPr>
              <a:t> </a:t>
            </a:r>
            <a:r>
              <a:rPr lang="en-US" sz="1800" b="1" u="sng" spc="-5" dirty="0">
                <a:latin typeface="Times New Roman" panose="02020603050405020304" pitchFamily="18" charset="0"/>
                <a:cs typeface="Times New Roman" panose="02020603050405020304" pitchFamily="18" charset="0"/>
              </a:rPr>
              <a:t>concern</a:t>
            </a:r>
            <a:r>
              <a:rPr lang="en-US" sz="1800" b="1" u="sng" spc="-15" dirty="0">
                <a:latin typeface="Times New Roman" panose="02020603050405020304" pitchFamily="18" charset="0"/>
                <a:cs typeface="Times New Roman" panose="02020603050405020304" pitchFamily="18" charset="0"/>
              </a:rPr>
              <a:t> to</a:t>
            </a:r>
            <a:r>
              <a:rPr lang="en-US" sz="1800" b="1" u="sng" spc="-5"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a </a:t>
            </a:r>
            <a:r>
              <a:rPr lang="en-US" sz="1800" b="1" u="sng" spc="-25" dirty="0">
                <a:latin typeface="Times New Roman" panose="02020603050405020304" pitchFamily="18" charset="0"/>
                <a:cs typeface="Times New Roman" panose="02020603050405020304" pitchFamily="18" charset="0"/>
              </a:rPr>
              <a:t>researcher.</a:t>
            </a:r>
          </a:p>
          <a:p>
            <a:pPr marL="241300" indent="-228600">
              <a:lnSpc>
                <a:spcPct val="100000"/>
              </a:lnSpc>
              <a:spcBef>
                <a:spcPts val="725"/>
              </a:spcBef>
              <a:buFont typeface="Arial MT"/>
              <a:buChar char="•"/>
              <a:tabLst>
                <a:tab pos="240665" algn="l"/>
                <a:tab pos="241300" algn="l"/>
              </a:tabLst>
            </a:pPr>
            <a:endParaRPr lang="en-US" sz="1800" b="1" u="sng" dirty="0">
              <a:latin typeface="Times New Roman" panose="02020603050405020304" pitchFamily="18" charset="0"/>
              <a:cs typeface="Times New Roman" panose="02020603050405020304" pitchFamily="18" charset="0"/>
            </a:endParaRPr>
          </a:p>
          <a:p>
            <a:pPr marL="241300" marR="481330" indent="-228600">
              <a:lnSpc>
                <a:spcPct val="100000"/>
              </a:lnSpc>
              <a:spcBef>
                <a:spcPts val="1040"/>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A research problem is a definite or clear </a:t>
            </a:r>
            <a:r>
              <a:rPr lang="en-US" sz="1800" b="1" u="sng" dirty="0">
                <a:latin typeface="Times New Roman" panose="02020603050405020304" pitchFamily="18" charset="0"/>
                <a:cs typeface="Times New Roman" panose="02020603050405020304" pitchFamily="18" charset="0"/>
              </a:rPr>
              <a:t>statement </a:t>
            </a:r>
            <a:r>
              <a:rPr lang="en-US" sz="1800" dirty="0">
                <a:latin typeface="Times New Roman" panose="02020603050405020304" pitchFamily="18" charset="0"/>
                <a:cs typeface="Times New Roman" panose="02020603050405020304" pitchFamily="18" charset="0"/>
              </a:rPr>
              <a:t>about an </a:t>
            </a:r>
            <a:r>
              <a:rPr lang="en-US" sz="1800" b="1" dirty="0">
                <a:highlight>
                  <a:srgbClr val="00FF00"/>
                </a:highlight>
                <a:latin typeface="Times New Roman" panose="02020603050405020304" pitchFamily="18" charset="0"/>
                <a:cs typeface="Times New Roman" panose="02020603050405020304" pitchFamily="18" charset="0"/>
              </a:rPr>
              <a:t>area of concern</a:t>
            </a:r>
            <a:r>
              <a:rPr lang="en-US" sz="1800" dirty="0">
                <a:highlight>
                  <a:srgbClr val="00FF00"/>
                </a:highlight>
                <a:latin typeface="Times New Roman" panose="02020603050405020304" pitchFamily="18" charset="0"/>
                <a:cs typeface="Times New Roman" panose="02020603050405020304" pitchFamily="18" charset="0"/>
              </a:rPr>
              <a:t>, </a:t>
            </a:r>
            <a:r>
              <a:rPr lang="en-US" sz="1800" b="1" dirty="0">
                <a:highlight>
                  <a:srgbClr val="00FF00"/>
                </a:highlight>
                <a:latin typeface="Times New Roman" panose="02020603050405020304" pitchFamily="18" charset="0"/>
                <a:cs typeface="Times New Roman" panose="02020603050405020304" pitchFamily="18" charset="0"/>
              </a:rPr>
              <a:t>a condition to be improved upon</a:t>
            </a:r>
            <a:r>
              <a:rPr lang="en-US" sz="1800" dirty="0">
                <a:highlight>
                  <a:srgbClr val="00FF00"/>
                </a:highlight>
                <a:latin typeface="Times New Roman" panose="02020603050405020304" pitchFamily="18" charset="0"/>
                <a:cs typeface="Times New Roman" panose="02020603050405020304" pitchFamily="18" charset="0"/>
              </a:rPr>
              <a:t>, </a:t>
            </a:r>
            <a:r>
              <a:rPr lang="en-US" sz="1800" b="1" dirty="0">
                <a:highlight>
                  <a:srgbClr val="00FF00"/>
                </a:highlight>
                <a:latin typeface="Times New Roman" panose="02020603050405020304" pitchFamily="18" charset="0"/>
                <a:cs typeface="Times New Roman" panose="02020603050405020304" pitchFamily="18" charset="0"/>
              </a:rPr>
              <a:t>a difficulty to be eliminated</a:t>
            </a:r>
            <a:r>
              <a:rPr lang="en-US" sz="1800" dirty="0">
                <a:latin typeface="Times New Roman" panose="02020603050405020304" pitchFamily="18" charset="0"/>
                <a:cs typeface="Times New Roman" panose="02020603050405020304" pitchFamily="18" charset="0"/>
              </a:rPr>
              <a:t>, or </a:t>
            </a:r>
            <a:r>
              <a:rPr lang="en-US" sz="1800" b="1" dirty="0">
                <a:highlight>
                  <a:srgbClr val="00FF00"/>
                </a:highlight>
                <a:latin typeface="Times New Roman" panose="02020603050405020304" pitchFamily="18" charset="0"/>
                <a:cs typeface="Times New Roman" panose="02020603050405020304" pitchFamily="18" charset="0"/>
              </a:rPr>
              <a:t>a troubling question that exists in scholarly literature</a:t>
            </a:r>
            <a:r>
              <a:rPr lang="en-US" sz="1800" dirty="0">
                <a:latin typeface="Times New Roman" panose="02020603050405020304" pitchFamily="18" charset="0"/>
                <a:cs typeface="Times New Roman" panose="02020603050405020304" pitchFamily="18" charset="0"/>
              </a:rPr>
              <a:t>, </a:t>
            </a:r>
            <a:r>
              <a:rPr lang="en-US" sz="1800" b="1" dirty="0">
                <a:highlight>
                  <a:srgbClr val="00FF00"/>
                </a:highlight>
                <a:latin typeface="Times New Roman" panose="02020603050405020304" pitchFamily="18" charset="0"/>
                <a:cs typeface="Times New Roman" panose="02020603050405020304" pitchFamily="18" charset="0"/>
              </a:rPr>
              <a:t>in theory, or within existing practice that points to a need for meaningful understanding and deliberate investigation</a:t>
            </a:r>
            <a:r>
              <a:rPr lang="en-US" sz="1800" b="1" dirty="0">
                <a:latin typeface="Times New Roman" panose="02020603050405020304" pitchFamily="18" charset="0"/>
                <a:cs typeface="Times New Roman" panose="02020603050405020304" pitchFamily="18" charset="0"/>
              </a:rPr>
              <a:t>.</a:t>
            </a:r>
          </a:p>
          <a:p>
            <a:pPr marL="241300" marR="481330" indent="-228600">
              <a:lnSpc>
                <a:spcPct val="100000"/>
              </a:lnSpc>
              <a:spcBef>
                <a:spcPts val="1040"/>
              </a:spcBef>
              <a:buFont typeface="Arial MT"/>
              <a:buChar char="•"/>
              <a:tabLst>
                <a:tab pos="240665" algn="l"/>
                <a:tab pos="241300" algn="l"/>
              </a:tabLst>
            </a:pPr>
            <a:endParaRPr lang="en-US" sz="1800" b="1" dirty="0">
              <a:latin typeface="Times New Roman" panose="02020603050405020304" pitchFamily="18" charset="0"/>
              <a:cs typeface="Times New Roman" panose="02020603050405020304" pitchFamily="18" charset="0"/>
            </a:endParaRPr>
          </a:p>
          <a:p>
            <a:pPr marL="241300" marR="481330" indent="-228600">
              <a:lnSpc>
                <a:spcPct val="100000"/>
              </a:lnSpc>
              <a:spcBef>
                <a:spcPts val="1040"/>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It is not always easy to formulate the research problem simply and clearly.</a:t>
            </a:r>
          </a:p>
          <a:p>
            <a:pPr marL="241300" marR="481330" indent="-228600">
              <a:lnSpc>
                <a:spcPct val="100000"/>
              </a:lnSpc>
              <a:spcBef>
                <a:spcPts val="1040"/>
              </a:spcBef>
              <a:buFont typeface="Arial MT"/>
              <a:buChar char="•"/>
              <a:tabLst>
                <a:tab pos="240665" algn="l"/>
                <a:tab pos="241300" algn="l"/>
              </a:tabLst>
            </a:pPr>
            <a:endParaRPr lang="en-US" sz="1800" dirty="0">
              <a:latin typeface="Times New Roman" panose="02020603050405020304" pitchFamily="18" charset="0"/>
              <a:cs typeface="Times New Roman" panose="02020603050405020304" pitchFamily="18" charset="0"/>
            </a:endParaRPr>
          </a:p>
          <a:p>
            <a:pPr marL="241300" marR="5080" indent="-228600">
              <a:lnSpc>
                <a:spcPct val="100000"/>
              </a:lnSpc>
              <a:spcBef>
                <a:spcPts val="1714"/>
              </a:spcBef>
              <a:buFont typeface="Arial MT"/>
              <a:buChar char="•"/>
              <a:tabLst>
                <a:tab pos="240665" algn="l"/>
                <a:tab pos="241300" algn="l"/>
              </a:tabLst>
            </a:pPr>
            <a:r>
              <a:rPr lang="en-US" sz="1800" dirty="0">
                <a:latin typeface="Times New Roman" panose="02020603050405020304" pitchFamily="18" charset="0"/>
                <a:cs typeface="Times New Roman" panose="02020603050405020304" pitchFamily="18" charset="0"/>
              </a:rPr>
              <a:t>A </a:t>
            </a:r>
            <a:r>
              <a:rPr lang="en-US" sz="1800" spc="-5" dirty="0">
                <a:latin typeface="Times New Roman" panose="02020603050405020304" pitchFamily="18" charset="0"/>
                <a:cs typeface="Times New Roman" panose="02020603050405020304" pitchFamily="18" charset="0"/>
              </a:rPr>
              <a:t>well-identified</a:t>
            </a:r>
            <a:r>
              <a:rPr lang="en-US" sz="1800" spc="25" dirty="0">
                <a:latin typeface="Times New Roman" panose="02020603050405020304" pitchFamily="18" charset="0"/>
                <a:cs typeface="Times New Roman" panose="02020603050405020304" pitchFamily="18" charset="0"/>
              </a:rPr>
              <a:t> </a:t>
            </a:r>
            <a:r>
              <a:rPr lang="en-US" sz="1800" spc="-5" dirty="0">
                <a:latin typeface="Times New Roman" panose="02020603050405020304" pitchFamily="18" charset="0"/>
                <a:cs typeface="Times New Roman" panose="02020603050405020304" pitchFamily="18" charset="0"/>
              </a:rPr>
              <a:t>problem </a:t>
            </a:r>
            <a:r>
              <a:rPr lang="en-US" sz="1800" b="1" i="1" u="sng" spc="-5" dirty="0">
                <a:latin typeface="Times New Roman" panose="02020603050405020304" pitchFamily="18" charset="0"/>
                <a:cs typeface="Times New Roman" panose="02020603050405020304" pitchFamily="18" charset="0"/>
              </a:rPr>
              <a:t>will</a:t>
            </a:r>
            <a:r>
              <a:rPr lang="en-US" sz="1800" b="1" i="1" u="sng" spc="10" dirty="0">
                <a:latin typeface="Times New Roman" panose="02020603050405020304" pitchFamily="18" charset="0"/>
                <a:cs typeface="Times New Roman" panose="02020603050405020304" pitchFamily="18" charset="0"/>
              </a:rPr>
              <a:t> </a:t>
            </a:r>
            <a:r>
              <a:rPr lang="en-US" sz="1800" b="1" i="1" u="sng" dirty="0">
                <a:latin typeface="Times New Roman" panose="02020603050405020304" pitchFamily="18" charset="0"/>
                <a:cs typeface="Times New Roman" panose="02020603050405020304" pitchFamily="18" charset="0"/>
              </a:rPr>
              <a:t>lead</a:t>
            </a:r>
            <a:r>
              <a:rPr lang="en-US" sz="1800" b="1" i="1" u="sng" spc="-25" dirty="0">
                <a:latin typeface="Times New Roman" panose="02020603050405020304" pitchFamily="18" charset="0"/>
                <a:cs typeface="Times New Roman" panose="02020603050405020304" pitchFamily="18" charset="0"/>
              </a:rPr>
              <a:t> </a:t>
            </a:r>
            <a:r>
              <a:rPr lang="en-US" sz="1800" b="1" i="1" u="sng" dirty="0">
                <a:latin typeface="Times New Roman" panose="02020603050405020304" pitchFamily="18" charset="0"/>
                <a:cs typeface="Times New Roman" panose="02020603050405020304" pitchFamily="18" charset="0"/>
              </a:rPr>
              <a:t>the </a:t>
            </a:r>
            <a:r>
              <a:rPr lang="en-US" sz="1800" b="1" i="1" u="sng" spc="-5" dirty="0">
                <a:latin typeface="Times New Roman" panose="02020603050405020304" pitchFamily="18" charset="0"/>
                <a:cs typeface="Times New Roman" panose="02020603050405020304" pitchFamily="18" charset="0"/>
              </a:rPr>
              <a:t>researcher</a:t>
            </a:r>
            <a:r>
              <a:rPr lang="en-US" sz="1800" b="1" i="1" u="sng" spc="10" dirty="0">
                <a:latin typeface="Times New Roman" panose="02020603050405020304" pitchFamily="18" charset="0"/>
                <a:cs typeface="Times New Roman" panose="02020603050405020304" pitchFamily="18" charset="0"/>
              </a:rPr>
              <a:t> </a:t>
            </a:r>
            <a:r>
              <a:rPr lang="en-US" sz="1800" b="1" i="1" u="sng" spc="-15" dirty="0">
                <a:latin typeface="Times New Roman" panose="02020603050405020304" pitchFamily="18" charset="0"/>
                <a:cs typeface="Times New Roman" panose="02020603050405020304" pitchFamily="18" charset="0"/>
              </a:rPr>
              <a:t>to</a:t>
            </a:r>
            <a:r>
              <a:rPr lang="en-US" sz="1800" b="1" i="1" u="sng" spc="-5" dirty="0">
                <a:latin typeface="Times New Roman" panose="02020603050405020304" pitchFamily="18" charset="0"/>
                <a:cs typeface="Times New Roman" panose="02020603050405020304" pitchFamily="18" charset="0"/>
              </a:rPr>
              <a:t> accomplish </a:t>
            </a:r>
            <a:r>
              <a:rPr lang="en-US" sz="1800" b="1" i="1" u="sng" spc="-440" dirty="0">
                <a:latin typeface="Times New Roman" panose="02020603050405020304" pitchFamily="18" charset="0"/>
                <a:cs typeface="Times New Roman" panose="02020603050405020304" pitchFamily="18" charset="0"/>
              </a:rPr>
              <a:t> </a:t>
            </a:r>
            <a:r>
              <a:rPr lang="en-US" sz="1800" b="1" i="1" u="sng" spc="-5" dirty="0">
                <a:latin typeface="Times New Roman" panose="02020603050405020304" pitchFamily="18" charset="0"/>
                <a:cs typeface="Times New Roman" panose="02020603050405020304" pitchFamily="18" charset="0"/>
              </a:rPr>
              <a:t>all-important</a:t>
            </a:r>
            <a:r>
              <a:rPr lang="en-US" sz="1800" b="1" i="1" u="sng" spc="25" dirty="0">
                <a:latin typeface="Times New Roman" panose="02020603050405020304" pitchFamily="18" charset="0"/>
                <a:cs typeface="Times New Roman" panose="02020603050405020304" pitchFamily="18" charset="0"/>
              </a:rPr>
              <a:t> </a:t>
            </a:r>
            <a:r>
              <a:rPr lang="en-US" sz="1800" b="1" i="1" u="sng" dirty="0">
                <a:latin typeface="Times New Roman" panose="02020603050405020304" pitchFamily="18" charset="0"/>
                <a:cs typeface="Times New Roman" panose="02020603050405020304" pitchFamily="18" charset="0"/>
              </a:rPr>
              <a:t>phases</a:t>
            </a:r>
            <a:r>
              <a:rPr lang="en-US" sz="1800" b="1" i="1" u="sng" spc="-10" dirty="0">
                <a:latin typeface="Times New Roman" panose="02020603050405020304" pitchFamily="18" charset="0"/>
                <a:cs typeface="Times New Roman" panose="02020603050405020304" pitchFamily="18" charset="0"/>
              </a:rPr>
              <a:t> </a:t>
            </a:r>
            <a:r>
              <a:rPr lang="en-US" sz="1800" b="1" i="1" u="sng" spc="-5" dirty="0">
                <a:latin typeface="Times New Roman" panose="02020603050405020304" pitchFamily="18" charset="0"/>
                <a:cs typeface="Times New Roman" panose="02020603050405020304" pitchFamily="18" charset="0"/>
              </a:rPr>
              <a:t>of </a:t>
            </a:r>
            <a:r>
              <a:rPr lang="en-US" sz="1800" b="1" i="1" u="sng" dirty="0">
                <a:latin typeface="Times New Roman" panose="02020603050405020304" pitchFamily="18" charset="0"/>
                <a:cs typeface="Times New Roman" panose="02020603050405020304" pitchFamily="18" charset="0"/>
              </a:rPr>
              <a:t>the</a:t>
            </a:r>
            <a:r>
              <a:rPr lang="en-US" sz="1800" b="1" i="1" u="sng" spc="5" dirty="0">
                <a:latin typeface="Times New Roman" panose="02020603050405020304" pitchFamily="18" charset="0"/>
                <a:cs typeface="Times New Roman" panose="02020603050405020304" pitchFamily="18" charset="0"/>
              </a:rPr>
              <a:t> </a:t>
            </a:r>
            <a:r>
              <a:rPr lang="en-US" sz="1800" b="1" i="1" u="sng" spc="-10" dirty="0">
                <a:latin typeface="Times New Roman" panose="02020603050405020304" pitchFamily="18" charset="0"/>
                <a:cs typeface="Times New Roman" panose="02020603050405020304" pitchFamily="18" charset="0"/>
              </a:rPr>
              <a:t>research</a:t>
            </a:r>
            <a:r>
              <a:rPr lang="en-US" sz="1800" b="1" i="1" u="sng" spc="5" dirty="0">
                <a:latin typeface="Times New Roman" panose="02020603050405020304" pitchFamily="18" charset="0"/>
                <a:cs typeface="Times New Roman" panose="02020603050405020304" pitchFamily="18" charset="0"/>
              </a:rPr>
              <a:t> </a:t>
            </a:r>
            <a:r>
              <a:rPr lang="en-US" sz="1800" b="1" i="1" u="sng" spc="-10" dirty="0">
                <a:latin typeface="Times New Roman" panose="02020603050405020304" pitchFamily="18" charset="0"/>
                <a:cs typeface="Times New Roman" panose="02020603050405020304" pitchFamily="18" charset="0"/>
              </a:rPr>
              <a:t>process</a:t>
            </a:r>
            <a:r>
              <a:rPr lang="en-US" sz="1800" spc="-10" dirty="0">
                <a:latin typeface="Times New Roman" panose="02020603050405020304" pitchFamily="18" charset="0"/>
                <a:cs typeface="Times New Roman" panose="02020603050405020304" pitchFamily="18" charset="0"/>
              </a:rPr>
              <a:t>,</a:t>
            </a:r>
            <a:r>
              <a:rPr lang="en-US" sz="1800" spc="2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from</a:t>
            </a:r>
            <a:r>
              <a:rPr lang="en-US" sz="1800" spc="-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setting </a:t>
            </a:r>
            <a:r>
              <a:rPr lang="en-US" sz="1800" spc="-5" dirty="0">
                <a:latin typeface="Times New Roman" panose="02020603050405020304" pitchFamily="18" charset="0"/>
                <a:cs typeface="Times New Roman" panose="02020603050405020304" pitchFamily="18" charset="0"/>
              </a:rPr>
              <a:t> objectives</a:t>
            </a:r>
            <a:r>
              <a:rPr lang="en-US" sz="180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to</a:t>
            </a:r>
            <a:r>
              <a:rPr lang="en-US" sz="1800" spc="-5" dirty="0">
                <a:latin typeface="Times New Roman" panose="02020603050405020304" pitchFamily="18" charset="0"/>
                <a:cs typeface="Times New Roman" panose="02020603050405020304" pitchFamily="18" charset="0"/>
              </a:rPr>
              <a:t> selecting</a:t>
            </a:r>
            <a:r>
              <a:rPr lang="en-US" sz="1800" spc="15"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a:t>
            </a:r>
            <a:r>
              <a:rPr lang="en-US" sz="1800" spc="-5" dirty="0">
                <a:latin typeface="Times New Roman" panose="02020603050405020304" pitchFamily="18" charset="0"/>
                <a:cs typeface="Times New Roman" panose="02020603050405020304" pitchFamily="18" charset="0"/>
              </a:rPr>
              <a:t> </a:t>
            </a:r>
            <a:r>
              <a:rPr lang="en-US" sz="1800" spc="-10" dirty="0">
                <a:latin typeface="Times New Roman" panose="02020603050405020304" pitchFamily="18" charset="0"/>
                <a:cs typeface="Times New Roman" panose="02020603050405020304" pitchFamily="18" charset="0"/>
              </a:rPr>
              <a:t>research</a:t>
            </a:r>
            <a:r>
              <a:rPr lang="en-US" sz="1800" spc="20" dirty="0">
                <a:latin typeface="Times New Roman" panose="02020603050405020304" pitchFamily="18" charset="0"/>
                <a:cs typeface="Times New Roman" panose="02020603050405020304" pitchFamily="18" charset="0"/>
              </a:rPr>
              <a:t> </a:t>
            </a:r>
            <a:r>
              <a:rPr lang="en-US" sz="1800" spc="-15" dirty="0">
                <a:latin typeface="Times New Roman" panose="02020603050405020304" pitchFamily="18" charset="0"/>
                <a:cs typeface="Times New Roman" panose="02020603050405020304" pitchFamily="18" charset="0"/>
              </a:rPr>
              <a:t>methodology.</a:t>
            </a:r>
            <a:endParaRPr lang="en-US" sz="1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2338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807396" y="318965"/>
            <a:ext cx="9777418" cy="1025144"/>
          </a:xfrm>
        </p:spPr>
        <p:txBody>
          <a:bodyPr>
            <a:normAutofit/>
          </a:bodyPr>
          <a:lstStyle/>
          <a:p>
            <a:pPr algn="ctr"/>
            <a:r>
              <a:rPr lang="en-MY" sz="5400" b="1" spc="-5" dirty="0">
                <a:latin typeface="Times New Roman" panose="02020603050405020304" pitchFamily="18" charset="0"/>
                <a:cs typeface="Times New Roman" panose="02020603050405020304" pitchFamily="18" charset="0"/>
              </a:rPr>
              <a:t>Statement</a:t>
            </a:r>
            <a:r>
              <a:rPr lang="en-MY" sz="5400" b="1" spc="-50" dirty="0">
                <a:latin typeface="Times New Roman" panose="02020603050405020304" pitchFamily="18" charset="0"/>
                <a:cs typeface="Times New Roman" panose="02020603050405020304" pitchFamily="18" charset="0"/>
              </a:rPr>
              <a:t> </a:t>
            </a:r>
            <a:r>
              <a:rPr lang="en-MY" sz="5400" b="1" dirty="0">
                <a:latin typeface="Times New Roman" panose="02020603050405020304" pitchFamily="18" charset="0"/>
                <a:cs typeface="Times New Roman" panose="02020603050405020304" pitchFamily="18" charset="0"/>
              </a:rPr>
              <a:t>of</a:t>
            </a:r>
            <a:r>
              <a:rPr lang="en-MY" sz="5400" b="1" spc="-10" dirty="0">
                <a:latin typeface="Times New Roman" panose="02020603050405020304" pitchFamily="18" charset="0"/>
                <a:cs typeface="Times New Roman" panose="02020603050405020304" pitchFamily="18" charset="0"/>
              </a:rPr>
              <a:t> </a:t>
            </a:r>
            <a:r>
              <a:rPr lang="en-MY" sz="5400" b="1" spc="-5" dirty="0">
                <a:latin typeface="Times New Roman" panose="02020603050405020304" pitchFamily="18" charset="0"/>
                <a:cs typeface="Times New Roman" panose="02020603050405020304" pitchFamily="18" charset="0"/>
              </a:rPr>
              <a:t>the</a:t>
            </a:r>
            <a:r>
              <a:rPr lang="en-MY" sz="5400" b="1" spc="-30" dirty="0">
                <a:latin typeface="Times New Roman" panose="02020603050405020304" pitchFamily="18" charset="0"/>
                <a:cs typeface="Times New Roman" panose="02020603050405020304" pitchFamily="18" charset="0"/>
              </a:rPr>
              <a:t> </a:t>
            </a:r>
            <a:r>
              <a:rPr lang="en-MY" sz="5400" b="1" spc="-15" dirty="0">
                <a:latin typeface="Times New Roman" panose="02020603050405020304" pitchFamily="18" charset="0"/>
                <a:cs typeface="Times New Roman" panose="02020603050405020304" pitchFamily="18" charset="0"/>
              </a:rPr>
              <a:t>Problem</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6808" y="1870619"/>
            <a:ext cx="11180619" cy="4405490"/>
          </a:xfrm>
        </p:spPr>
        <p:txBody>
          <a:bodyPr>
            <a:noAutofit/>
          </a:bodyPr>
          <a:lstStyle/>
          <a:p>
            <a:pPr marL="241300" indent="-228600" algn="just">
              <a:lnSpc>
                <a:spcPct val="100000"/>
              </a:lnSpc>
              <a:spcBef>
                <a:spcPts val="100"/>
              </a:spcBef>
              <a:spcAft>
                <a:spcPts val="2400"/>
              </a:spcAft>
              <a:buFont typeface="Arial MT"/>
              <a:buChar char="•"/>
              <a:tabLst>
                <a:tab pos="241300" algn="l"/>
              </a:tabLst>
            </a:pPr>
            <a:r>
              <a:rPr lang="en-US" sz="2000" dirty="0">
                <a:solidFill>
                  <a:srgbClr val="151515"/>
                </a:solidFill>
                <a:latin typeface="Times New Roman" panose="02020603050405020304" pitchFamily="18" charset="0"/>
                <a:cs typeface="Times New Roman" panose="02020603050405020304" pitchFamily="18" charset="0"/>
              </a:rPr>
              <a:t>A</a:t>
            </a:r>
            <a:r>
              <a:rPr lang="en-US" sz="2000" spc="-13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c</a:t>
            </a:r>
            <a:r>
              <a:rPr lang="en-US" sz="2000" spc="5" dirty="0">
                <a:solidFill>
                  <a:srgbClr val="151515"/>
                </a:solidFill>
                <a:latin typeface="Times New Roman" panose="02020603050405020304" pitchFamily="18" charset="0"/>
                <a:cs typeface="Times New Roman" panose="02020603050405020304" pitchFamily="18" charset="0"/>
              </a:rPr>
              <a:t>l</a:t>
            </a:r>
            <a:r>
              <a:rPr lang="en-US" sz="2000" dirty="0">
                <a:solidFill>
                  <a:srgbClr val="151515"/>
                </a:solidFill>
                <a:latin typeface="Times New Roman" panose="02020603050405020304" pitchFamily="18" charset="0"/>
                <a:cs typeface="Times New Roman" panose="02020603050405020304" pitchFamily="18" charset="0"/>
              </a:rPr>
              <a:t>ear</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and</a:t>
            </a:r>
            <a:r>
              <a:rPr lang="en-US" sz="2000" spc="-20"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151515"/>
                </a:solidFill>
                <a:latin typeface="Times New Roman" panose="02020603050405020304" pitchFamily="18" charset="0"/>
                <a:cs typeface="Times New Roman" panose="02020603050405020304" pitchFamily="18" charset="0"/>
              </a:rPr>
              <a:t>wel</a:t>
            </a:r>
            <a:r>
              <a:rPr lang="en-US" sz="2000" spc="10" dirty="0">
                <a:solidFill>
                  <a:srgbClr val="151515"/>
                </a:solidFill>
                <a:latin typeface="Times New Roman" panose="02020603050405020304" pitchFamily="18" charset="0"/>
                <a:cs typeface="Times New Roman" panose="02020603050405020304" pitchFamily="18" charset="0"/>
              </a:rPr>
              <a:t>l</a:t>
            </a:r>
            <a:r>
              <a:rPr lang="en-US" sz="2000" spc="-5" dirty="0">
                <a:solidFill>
                  <a:srgbClr val="151515"/>
                </a:solidFill>
                <a:latin typeface="Times New Roman" panose="02020603050405020304" pitchFamily="18" charset="0"/>
                <a:cs typeface="Times New Roman" panose="02020603050405020304" pitchFamily="18" charset="0"/>
              </a:rPr>
              <a:t>-</a:t>
            </a:r>
            <a:r>
              <a:rPr lang="en-US" sz="2000" dirty="0">
                <a:solidFill>
                  <a:srgbClr val="151515"/>
                </a:solidFill>
                <a:latin typeface="Times New Roman" panose="02020603050405020304" pitchFamily="18" charset="0"/>
                <a:cs typeface="Times New Roman" panose="02020603050405020304" pitchFamily="18" charset="0"/>
              </a:rPr>
              <a:t>defined pro</a:t>
            </a:r>
            <a:r>
              <a:rPr lang="en-US" sz="2000" spc="5" dirty="0">
                <a:solidFill>
                  <a:srgbClr val="151515"/>
                </a:solidFill>
                <a:latin typeface="Times New Roman" panose="02020603050405020304" pitchFamily="18" charset="0"/>
                <a:cs typeface="Times New Roman" panose="02020603050405020304" pitchFamily="18" charset="0"/>
              </a:rPr>
              <a:t>b</a:t>
            </a:r>
            <a:r>
              <a:rPr lang="en-US" sz="2000" dirty="0">
                <a:solidFill>
                  <a:srgbClr val="151515"/>
                </a:solidFill>
                <a:latin typeface="Times New Roman" panose="02020603050405020304" pitchFamily="18" charset="0"/>
                <a:cs typeface="Times New Roman" panose="02020603050405020304" pitchFamily="18" charset="0"/>
              </a:rPr>
              <a:t>lem</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151515"/>
                </a:solidFill>
                <a:latin typeface="Times New Roman" panose="02020603050405020304" pitchFamily="18" charset="0"/>
                <a:cs typeface="Times New Roman" panose="02020603050405020304" pitchFamily="18" charset="0"/>
              </a:rPr>
              <a:t>sta</a:t>
            </a:r>
            <a:r>
              <a:rPr lang="en-US" sz="2000" spc="5" dirty="0">
                <a:solidFill>
                  <a:srgbClr val="151515"/>
                </a:solidFill>
                <a:latin typeface="Times New Roman" panose="02020603050405020304" pitchFamily="18" charset="0"/>
                <a:cs typeface="Times New Roman" panose="02020603050405020304" pitchFamily="18" charset="0"/>
              </a:rPr>
              <a:t>t</a:t>
            </a:r>
            <a:r>
              <a:rPr lang="en-US" sz="2000" dirty="0">
                <a:solidFill>
                  <a:srgbClr val="151515"/>
                </a:solidFill>
                <a:latin typeface="Times New Roman" panose="02020603050405020304" pitchFamily="18" charset="0"/>
                <a:cs typeface="Times New Roman" panose="02020603050405020304" pitchFamily="18" charset="0"/>
              </a:rPr>
              <a:t>e</a:t>
            </a:r>
            <a:r>
              <a:rPr lang="en-US" sz="2000" spc="-25" dirty="0">
                <a:solidFill>
                  <a:srgbClr val="151515"/>
                </a:solidFill>
                <a:latin typeface="Times New Roman" panose="02020603050405020304" pitchFamily="18" charset="0"/>
                <a:cs typeface="Times New Roman" panose="02020603050405020304" pitchFamily="18" charset="0"/>
              </a:rPr>
              <a:t>m</a:t>
            </a:r>
            <a:r>
              <a:rPr lang="en-US" sz="2000" dirty="0">
                <a:solidFill>
                  <a:srgbClr val="151515"/>
                </a:solidFill>
                <a:latin typeface="Times New Roman" panose="02020603050405020304" pitchFamily="18" charset="0"/>
                <a:cs typeface="Times New Roman" panose="02020603050405020304" pitchFamily="18" charset="0"/>
              </a:rPr>
              <a:t>ent</a:t>
            </a:r>
            <a:r>
              <a:rPr lang="en-US" sz="2000" spc="1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is co</a:t>
            </a:r>
            <a:r>
              <a:rPr lang="en-US" sz="2000" spc="5" dirty="0">
                <a:solidFill>
                  <a:srgbClr val="151515"/>
                </a:solidFill>
                <a:latin typeface="Times New Roman" panose="02020603050405020304" pitchFamily="18" charset="0"/>
                <a:cs typeface="Times New Roman" panose="02020603050405020304" pitchFamily="18" charset="0"/>
              </a:rPr>
              <a:t>n</a:t>
            </a:r>
            <a:r>
              <a:rPr lang="en-US" sz="2000" spc="-5" dirty="0">
                <a:solidFill>
                  <a:srgbClr val="151515"/>
                </a:solidFill>
                <a:latin typeface="Times New Roman" panose="02020603050405020304" pitchFamily="18" charset="0"/>
                <a:cs typeface="Times New Roman" panose="02020603050405020304" pitchFamily="18" charset="0"/>
              </a:rPr>
              <a:t>si</a:t>
            </a:r>
            <a:r>
              <a:rPr lang="en-US" sz="2000" dirty="0">
                <a:solidFill>
                  <a:srgbClr val="151515"/>
                </a:solidFill>
                <a:latin typeface="Times New Roman" panose="02020603050405020304" pitchFamily="18" charset="0"/>
                <a:cs typeface="Times New Roman" panose="02020603050405020304" pitchFamily="18" charset="0"/>
              </a:rPr>
              <a:t>dered</a:t>
            </a:r>
            <a:r>
              <a:rPr lang="en-US" sz="2000" spc="-2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t</a:t>
            </a:r>
            <a:r>
              <a:rPr lang="en-US" sz="2000" spc="5" dirty="0">
                <a:solidFill>
                  <a:srgbClr val="151515"/>
                </a:solidFill>
                <a:latin typeface="Times New Roman" panose="02020603050405020304" pitchFamily="18" charset="0"/>
                <a:cs typeface="Times New Roman" panose="02020603050405020304" pitchFamily="18" charset="0"/>
              </a:rPr>
              <a:t>h</a:t>
            </a:r>
            <a:r>
              <a:rPr lang="en-US" sz="2000" dirty="0">
                <a:solidFill>
                  <a:srgbClr val="151515"/>
                </a:solidFill>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foundation</a:t>
            </a:r>
            <a:r>
              <a:rPr lang="en-US" sz="2000" spc="-3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for developing</a:t>
            </a:r>
            <a:r>
              <a:rPr lang="en-US" sz="2000" spc="-3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the </a:t>
            </a:r>
            <a:r>
              <a:rPr lang="en-US" sz="2000" spc="-5" dirty="0">
                <a:solidFill>
                  <a:srgbClr val="151515"/>
                </a:solidFill>
                <a:latin typeface="Times New Roman" panose="02020603050405020304" pitchFamily="18" charset="0"/>
                <a:cs typeface="Times New Roman" panose="02020603050405020304" pitchFamily="18" charset="0"/>
              </a:rPr>
              <a:t>research</a:t>
            </a:r>
            <a:r>
              <a:rPr lang="en-US" sz="2000" spc="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proposal.</a:t>
            </a:r>
            <a:endParaRPr lang="en-US" sz="2000" dirty="0">
              <a:latin typeface="Times New Roman" panose="02020603050405020304" pitchFamily="18" charset="0"/>
              <a:cs typeface="Times New Roman" panose="02020603050405020304" pitchFamily="18" charset="0"/>
            </a:endParaRPr>
          </a:p>
          <a:p>
            <a:pPr marL="241300" marR="131445" indent="-228600" algn="just">
              <a:lnSpc>
                <a:spcPct val="100000"/>
              </a:lnSpc>
              <a:spcBef>
                <a:spcPts val="1030"/>
              </a:spcBef>
              <a:spcAft>
                <a:spcPts val="2400"/>
              </a:spcAft>
              <a:buFont typeface="Arial MT"/>
              <a:buChar char="•"/>
              <a:tabLst>
                <a:tab pos="241300" algn="l"/>
              </a:tabLst>
            </a:pPr>
            <a:r>
              <a:rPr lang="en-US" sz="2000" dirty="0">
                <a:solidFill>
                  <a:srgbClr val="151515"/>
                </a:solidFill>
                <a:latin typeface="Times New Roman" panose="02020603050405020304" pitchFamily="18" charset="0"/>
                <a:cs typeface="Times New Roman" panose="02020603050405020304" pitchFamily="18" charset="0"/>
              </a:rPr>
              <a:t>It enables the </a:t>
            </a:r>
            <a:r>
              <a:rPr lang="en-US" sz="2000" spc="-5" dirty="0">
                <a:solidFill>
                  <a:srgbClr val="151515"/>
                </a:solidFill>
                <a:latin typeface="Times New Roman" panose="02020603050405020304" pitchFamily="18" charset="0"/>
                <a:cs typeface="Times New Roman" panose="02020603050405020304" pitchFamily="18" charset="0"/>
              </a:rPr>
              <a:t>researcher </a:t>
            </a:r>
            <a:r>
              <a:rPr lang="en-US" sz="2000" dirty="0">
                <a:solidFill>
                  <a:srgbClr val="151515"/>
                </a:solidFill>
                <a:latin typeface="Times New Roman" panose="02020603050405020304" pitchFamily="18" charset="0"/>
                <a:cs typeface="Times New Roman" panose="02020603050405020304" pitchFamily="18" charset="0"/>
              </a:rPr>
              <a:t>to </a:t>
            </a:r>
            <a:r>
              <a:rPr lang="en-US" sz="2000" spc="-5" dirty="0">
                <a:solidFill>
                  <a:srgbClr val="151515"/>
                </a:solidFill>
                <a:latin typeface="Times New Roman" panose="02020603050405020304" pitchFamily="18" charset="0"/>
                <a:cs typeface="Times New Roman" panose="02020603050405020304" pitchFamily="18" charset="0"/>
              </a:rPr>
              <a:t>systematically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point out </a:t>
            </a:r>
            <a:r>
              <a:rPr lang="en-US" sz="2000" spc="-5" dirty="0">
                <a:solidFill>
                  <a:srgbClr val="151515"/>
                </a:solidFill>
                <a:highlight>
                  <a:srgbClr val="FFFF00"/>
                </a:highlight>
                <a:latin typeface="Times New Roman" panose="02020603050405020304" pitchFamily="18" charset="0"/>
                <a:cs typeface="Times New Roman" panose="02020603050405020304" pitchFamily="18" charset="0"/>
              </a:rPr>
              <a:t>why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the </a:t>
            </a:r>
            <a:r>
              <a:rPr lang="en-US" sz="2000" spc="-509"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proposed</a:t>
            </a:r>
            <a:r>
              <a:rPr lang="en-US" sz="2000" spc="-40"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research</a:t>
            </a:r>
            <a:r>
              <a:rPr lang="en-US" sz="2000" spc="10"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on</a:t>
            </a:r>
            <a:r>
              <a:rPr lang="en-US" sz="2000" spc="-20"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the</a:t>
            </a:r>
            <a:r>
              <a:rPr lang="en-US" sz="2000" spc="-5"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problem</a:t>
            </a:r>
            <a:r>
              <a:rPr lang="en-US" sz="2000" spc="-25"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should</a:t>
            </a:r>
            <a:r>
              <a:rPr lang="en-US" sz="2000" spc="-35" dirty="0">
                <a:solidFill>
                  <a:srgbClr val="151515"/>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FFFF00"/>
                </a:highlight>
                <a:latin typeface="Times New Roman" panose="02020603050405020304" pitchFamily="18" charset="0"/>
                <a:cs typeface="Times New Roman" panose="02020603050405020304" pitchFamily="18" charset="0"/>
              </a:rPr>
              <a:t>be undertaken</a:t>
            </a:r>
            <a:r>
              <a:rPr lang="en-US" sz="2000" spc="-3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and </a:t>
            </a:r>
            <a:r>
              <a:rPr lang="en-US" sz="2000" spc="-515"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what</a:t>
            </a:r>
            <a:r>
              <a:rPr lang="en-US" sz="2000" spc="-10"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he hopes</a:t>
            </a:r>
            <a:r>
              <a:rPr lang="en-US" sz="2000" spc="-20"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to</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achieve</a:t>
            </a:r>
            <a:r>
              <a:rPr lang="en-US" sz="2000" spc="-10"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with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the</a:t>
            </a:r>
            <a:r>
              <a:rPr lang="en-US" sz="2000" spc="5"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spc="-20" dirty="0">
                <a:solidFill>
                  <a:srgbClr val="151515"/>
                </a:solidFill>
                <a:highlight>
                  <a:srgbClr val="00FF00"/>
                </a:highlight>
                <a:latin typeface="Times New Roman" panose="02020603050405020304" pitchFamily="18" charset="0"/>
                <a:cs typeface="Times New Roman" panose="02020603050405020304" pitchFamily="18" charset="0"/>
              </a:rPr>
              <a:t>study’s</a:t>
            </a:r>
            <a:r>
              <a:rPr lang="en-US" sz="2000" spc="-15" dirty="0">
                <a:solidFill>
                  <a:srgbClr val="151515"/>
                </a:solidFill>
                <a:highlight>
                  <a:srgbClr val="00FF00"/>
                </a:highlight>
                <a:latin typeface="Times New Roman" panose="02020603050405020304" pitchFamily="18" charset="0"/>
                <a:cs typeface="Times New Roman" panose="02020603050405020304" pitchFamily="18" charset="0"/>
              </a:rPr>
              <a:t> </a:t>
            </a:r>
            <a:r>
              <a:rPr lang="en-US" sz="2000" dirty="0">
                <a:solidFill>
                  <a:srgbClr val="151515"/>
                </a:solidFill>
                <a:highlight>
                  <a:srgbClr val="00FF00"/>
                </a:highlight>
                <a:latin typeface="Times New Roman" panose="02020603050405020304" pitchFamily="18" charset="0"/>
                <a:cs typeface="Times New Roman" panose="02020603050405020304" pitchFamily="18" charset="0"/>
              </a:rPr>
              <a:t>findings.</a:t>
            </a:r>
            <a:endParaRPr lang="en-US" sz="2000" dirty="0">
              <a:highlight>
                <a:srgbClr val="00FF00"/>
              </a:highlight>
              <a:latin typeface="Times New Roman" panose="02020603050405020304" pitchFamily="18" charset="0"/>
              <a:cs typeface="Times New Roman" panose="02020603050405020304" pitchFamily="18" charset="0"/>
            </a:endParaRPr>
          </a:p>
          <a:p>
            <a:pPr marL="241300" marR="257810" indent="-228600">
              <a:lnSpc>
                <a:spcPct val="100000"/>
              </a:lnSpc>
              <a:spcBef>
                <a:spcPts val="1005"/>
              </a:spcBef>
              <a:spcAft>
                <a:spcPts val="2400"/>
              </a:spcAft>
              <a:buFont typeface="Arial MT"/>
              <a:buChar char="•"/>
              <a:tabLst>
                <a:tab pos="240665" algn="l"/>
                <a:tab pos="241300" algn="l"/>
              </a:tabLst>
            </a:pPr>
            <a:r>
              <a:rPr lang="en-US" sz="2000" dirty="0">
                <a:solidFill>
                  <a:srgbClr val="151515"/>
                </a:solidFill>
                <a:latin typeface="Times New Roman" panose="02020603050405020304" pitchFamily="18" charset="0"/>
                <a:cs typeface="Times New Roman" panose="02020603050405020304" pitchFamily="18" charset="0"/>
              </a:rPr>
              <a:t>A </a:t>
            </a:r>
            <a:r>
              <a:rPr lang="en-US" sz="2000" spc="-5" dirty="0">
                <a:solidFill>
                  <a:srgbClr val="151515"/>
                </a:solidFill>
                <a:latin typeface="Times New Roman" panose="02020603050405020304" pitchFamily="18" charset="0"/>
                <a:cs typeface="Times New Roman" panose="02020603050405020304" pitchFamily="18" charset="0"/>
              </a:rPr>
              <a:t>well-defined statement </a:t>
            </a:r>
            <a:r>
              <a:rPr lang="en-US" sz="2000" dirty="0">
                <a:solidFill>
                  <a:srgbClr val="151515"/>
                </a:solidFill>
                <a:latin typeface="Times New Roman" panose="02020603050405020304" pitchFamily="18" charset="0"/>
                <a:cs typeface="Times New Roman" panose="02020603050405020304" pitchFamily="18" charset="0"/>
              </a:rPr>
              <a:t>of the problem </a:t>
            </a:r>
            <a:r>
              <a:rPr lang="en-US" sz="2000" spc="-5" dirty="0">
                <a:solidFill>
                  <a:srgbClr val="151515"/>
                </a:solidFill>
                <a:latin typeface="Times New Roman" panose="02020603050405020304" pitchFamily="18" charset="0"/>
                <a:cs typeface="Times New Roman" panose="02020603050405020304" pitchFamily="18" charset="0"/>
              </a:rPr>
              <a:t>will </a:t>
            </a:r>
            <a:r>
              <a:rPr lang="en-US" sz="2000" dirty="0">
                <a:solidFill>
                  <a:srgbClr val="151515"/>
                </a:solidFill>
                <a:latin typeface="Times New Roman" panose="02020603050405020304" pitchFamily="18" charset="0"/>
                <a:cs typeface="Times New Roman" panose="02020603050405020304" pitchFamily="18" charset="0"/>
              </a:rPr>
              <a:t>lead the </a:t>
            </a:r>
            <a:r>
              <a:rPr lang="en-US" sz="2000" spc="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researcher</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to</a:t>
            </a:r>
            <a:r>
              <a:rPr lang="en-US" sz="2000" spc="10" dirty="0">
                <a:solidFill>
                  <a:srgbClr val="151515"/>
                </a:solidFill>
                <a:latin typeface="Times New Roman" panose="02020603050405020304" pitchFamily="18" charset="0"/>
                <a:cs typeface="Times New Roman" panose="02020603050405020304" pitchFamily="18" charset="0"/>
              </a:rPr>
              <a:t> </a:t>
            </a:r>
            <a:r>
              <a:rPr lang="en-US" sz="2000" spc="-5" dirty="0">
                <a:solidFill>
                  <a:srgbClr val="CC0000"/>
                </a:solidFill>
                <a:latin typeface="Times New Roman" panose="02020603050405020304" pitchFamily="18" charset="0"/>
                <a:cs typeface="Times New Roman" panose="02020603050405020304" pitchFamily="18" charset="0"/>
              </a:rPr>
              <a:t>formulate</a:t>
            </a:r>
            <a:r>
              <a:rPr lang="en-US" sz="2000" spc="30" dirty="0">
                <a:solidFill>
                  <a:srgbClr val="CC0000"/>
                </a:solidFill>
                <a:latin typeface="Times New Roman" panose="02020603050405020304" pitchFamily="18" charset="0"/>
                <a:cs typeface="Times New Roman" panose="02020603050405020304" pitchFamily="18" charset="0"/>
              </a:rPr>
              <a:t> </a:t>
            </a:r>
            <a:r>
              <a:rPr lang="en-US" sz="2000" b="1" u="sng" dirty="0">
                <a:solidFill>
                  <a:srgbClr val="CC0000"/>
                </a:solidFill>
                <a:latin typeface="Times New Roman" panose="02020603050405020304" pitchFamily="18" charset="0"/>
                <a:cs typeface="Times New Roman" panose="02020603050405020304" pitchFamily="18" charset="0"/>
              </a:rPr>
              <a:t>the </a:t>
            </a:r>
            <a:r>
              <a:rPr lang="en-US" sz="2000" b="1" u="sng" spc="-5" dirty="0">
                <a:solidFill>
                  <a:srgbClr val="CC0000"/>
                </a:solidFill>
                <a:latin typeface="Times New Roman" panose="02020603050405020304" pitchFamily="18" charset="0"/>
                <a:cs typeface="Times New Roman" panose="02020603050405020304" pitchFamily="18" charset="0"/>
              </a:rPr>
              <a:t>research</a:t>
            </a:r>
            <a:r>
              <a:rPr lang="en-US" sz="2000" b="1" u="sng" spc="5" dirty="0">
                <a:solidFill>
                  <a:srgbClr val="CC0000"/>
                </a:solidFill>
                <a:latin typeface="Times New Roman" panose="02020603050405020304" pitchFamily="18" charset="0"/>
                <a:cs typeface="Times New Roman" panose="02020603050405020304" pitchFamily="18" charset="0"/>
              </a:rPr>
              <a:t> </a:t>
            </a:r>
            <a:r>
              <a:rPr lang="en-US" sz="2000" b="1" u="sng" dirty="0">
                <a:solidFill>
                  <a:srgbClr val="CC0000"/>
                </a:solidFill>
                <a:latin typeface="Times New Roman" panose="02020603050405020304" pitchFamily="18" charset="0"/>
                <a:cs typeface="Times New Roman" panose="02020603050405020304" pitchFamily="18" charset="0"/>
              </a:rPr>
              <a:t>objectives</a:t>
            </a:r>
            <a:r>
              <a:rPr lang="en-US" sz="2000" dirty="0">
                <a:solidFill>
                  <a:srgbClr val="CC0000"/>
                </a:solidFill>
                <a:latin typeface="Times New Roman" panose="02020603050405020304" pitchFamily="18" charset="0"/>
                <a:cs typeface="Times New Roman" panose="02020603050405020304" pitchFamily="18" charset="0"/>
              </a:rPr>
              <a:t>, </a:t>
            </a:r>
            <a:r>
              <a:rPr lang="en-US" sz="2000" b="1" u="sng" dirty="0">
                <a:solidFill>
                  <a:srgbClr val="151515"/>
                </a:solidFill>
                <a:latin typeface="Times New Roman" panose="02020603050405020304" pitchFamily="18" charset="0"/>
                <a:cs typeface="Times New Roman" panose="02020603050405020304" pitchFamily="18" charset="0"/>
              </a:rPr>
              <a:t>understand </a:t>
            </a:r>
            <a:r>
              <a:rPr lang="en-US" sz="2000" b="1" u="sng" spc="-509" dirty="0">
                <a:solidFill>
                  <a:srgbClr val="151515"/>
                </a:solidFill>
                <a:latin typeface="Times New Roman" panose="02020603050405020304" pitchFamily="18" charset="0"/>
                <a:cs typeface="Times New Roman" panose="02020603050405020304" pitchFamily="18" charset="0"/>
              </a:rPr>
              <a:t> </a:t>
            </a:r>
            <a:r>
              <a:rPr lang="en-US" sz="2000" b="1" u="sng" dirty="0">
                <a:solidFill>
                  <a:srgbClr val="151515"/>
                </a:solidFill>
                <a:latin typeface="Times New Roman" panose="02020603050405020304" pitchFamily="18" charset="0"/>
                <a:cs typeface="Times New Roman" panose="02020603050405020304" pitchFamily="18" charset="0"/>
              </a:rPr>
              <a:t>the background of the </a:t>
            </a:r>
            <a:r>
              <a:rPr lang="en-US" sz="2000" b="1" u="sng" spc="-25" dirty="0">
                <a:solidFill>
                  <a:srgbClr val="151515"/>
                </a:solidFill>
                <a:latin typeface="Times New Roman" panose="02020603050405020304" pitchFamily="18" charset="0"/>
                <a:cs typeface="Times New Roman" panose="02020603050405020304" pitchFamily="18" charset="0"/>
              </a:rPr>
              <a:t>study</a:t>
            </a:r>
            <a:r>
              <a:rPr lang="en-US" sz="2000" spc="-25" dirty="0">
                <a:solidFill>
                  <a:srgbClr val="151515"/>
                </a:solidFill>
                <a:latin typeface="Times New Roman" panose="02020603050405020304" pitchFamily="18" charset="0"/>
                <a:cs typeface="Times New Roman" panose="02020603050405020304" pitchFamily="18" charset="0"/>
              </a:rPr>
              <a:t>, </a:t>
            </a:r>
            <a:r>
              <a:rPr lang="en-US" sz="2000" dirty="0">
                <a:solidFill>
                  <a:srgbClr val="151515"/>
                </a:solidFill>
                <a:latin typeface="Times New Roman" panose="02020603050405020304" pitchFamily="18" charset="0"/>
                <a:cs typeface="Times New Roman" panose="02020603050405020304" pitchFamily="18" charset="0"/>
              </a:rPr>
              <a:t>and </a:t>
            </a:r>
            <a:r>
              <a:rPr lang="en-US" sz="2000" b="1" u="sng" dirty="0">
                <a:solidFill>
                  <a:srgbClr val="151515"/>
                </a:solidFill>
                <a:latin typeface="Times New Roman" panose="02020603050405020304" pitchFamily="18" charset="0"/>
                <a:cs typeface="Times New Roman" panose="02020603050405020304" pitchFamily="18" charset="0"/>
              </a:rPr>
              <a:t>choose a proper research </a:t>
            </a:r>
            <a:r>
              <a:rPr lang="en-US" sz="2000" b="1" u="sng" spc="5" dirty="0">
                <a:solidFill>
                  <a:srgbClr val="151515"/>
                </a:solidFill>
                <a:latin typeface="Times New Roman" panose="02020603050405020304" pitchFamily="18" charset="0"/>
                <a:cs typeface="Times New Roman" panose="02020603050405020304" pitchFamily="18" charset="0"/>
              </a:rPr>
              <a:t> </a:t>
            </a:r>
            <a:r>
              <a:rPr lang="en-US" sz="2000" b="1" u="sng" spc="-15" dirty="0">
                <a:solidFill>
                  <a:srgbClr val="151515"/>
                </a:solidFill>
                <a:latin typeface="Times New Roman" panose="02020603050405020304" pitchFamily="18" charset="0"/>
                <a:cs typeface="Times New Roman" panose="02020603050405020304" pitchFamily="18" charset="0"/>
              </a:rPr>
              <a:t>methodology</a:t>
            </a:r>
            <a:r>
              <a:rPr lang="en-US" sz="2000" spc="-15" dirty="0">
                <a:solidFill>
                  <a:srgbClr val="151515"/>
                </a:solidFill>
                <a:latin typeface="Times New Roman" panose="02020603050405020304" pitchFamily="18" charset="0"/>
                <a:cs typeface="Times New Roman" panose="02020603050405020304" pitchFamily="18" charset="0"/>
              </a:rPr>
              <a:t>.</a:t>
            </a:r>
          </a:p>
          <a:p>
            <a:pPr marL="241300" marR="257810" indent="-228600">
              <a:lnSpc>
                <a:spcPct val="100000"/>
              </a:lnSpc>
              <a:spcBef>
                <a:spcPts val="1005"/>
              </a:spcBef>
              <a:spcAft>
                <a:spcPts val="2400"/>
              </a:spcAft>
              <a:buFont typeface="Arial MT"/>
              <a:buChar char="•"/>
              <a:tabLst>
                <a:tab pos="240665" algn="l"/>
                <a:tab pos="241300" algn="l"/>
              </a:tabLst>
            </a:pPr>
            <a:r>
              <a:rPr lang="en-US" sz="2000" b="1" u="sng" dirty="0">
                <a:latin typeface="Times New Roman" panose="02020603050405020304" pitchFamily="18" charset="0"/>
                <a:cs typeface="Times New Roman" panose="02020603050405020304" pitchFamily="18" charset="0"/>
              </a:rPr>
              <a:t>A good problem statement </a:t>
            </a:r>
            <a:r>
              <a:rPr lang="en-US" sz="2000" dirty="0">
                <a:latin typeface="Times New Roman" panose="02020603050405020304" pitchFamily="18" charset="0"/>
                <a:cs typeface="Times New Roman" panose="02020603050405020304" pitchFamily="18" charset="0"/>
              </a:rPr>
              <a:t>begins by introducing </a:t>
            </a:r>
            <a:r>
              <a:rPr lang="en-US" sz="2000" dirty="0">
                <a:highlight>
                  <a:srgbClr val="FFFF00"/>
                </a:highlight>
                <a:latin typeface="Times New Roman" panose="02020603050405020304" pitchFamily="18" charset="0"/>
                <a:cs typeface="Times New Roman" panose="02020603050405020304" pitchFamily="18" charset="0"/>
              </a:rPr>
              <a:t>the broad area </a:t>
            </a:r>
            <a:r>
              <a:rPr lang="en-US" sz="2000" dirty="0">
                <a:latin typeface="Times New Roman" panose="02020603050405020304" pitchFamily="18" charset="0"/>
                <a:cs typeface="Times New Roman" panose="02020603050405020304" pitchFamily="18" charset="0"/>
              </a:rPr>
              <a:t>in which your research is centered, </a:t>
            </a:r>
            <a:r>
              <a:rPr lang="en-US" sz="2000" dirty="0">
                <a:highlight>
                  <a:srgbClr val="00FF00"/>
                </a:highlight>
                <a:latin typeface="Times New Roman" panose="02020603050405020304" pitchFamily="18" charset="0"/>
                <a:cs typeface="Times New Roman" panose="02020603050405020304" pitchFamily="18" charset="0"/>
              </a:rPr>
              <a:t>gradually leading the reader to the more specific issues you are investigating.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7173" y="226664"/>
            <a:ext cx="1354472" cy="1329845"/>
          </a:xfrm>
          <a:prstGeom prst="rect">
            <a:avLst/>
          </a:prstGeom>
        </p:spPr>
      </p:pic>
    </p:spTree>
    <p:extLst>
      <p:ext uri="{BB962C8B-B14F-4D97-AF65-F5344CB8AC3E}">
        <p14:creationId xmlns:p14="http://schemas.microsoft.com/office/powerpoint/2010/main" val="29906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73091" y="486826"/>
            <a:ext cx="10775855" cy="792999"/>
          </a:xfrm>
        </p:spPr>
        <p:txBody>
          <a:bodyPr>
            <a:noAutofit/>
          </a:bodyPr>
          <a:lstStyle/>
          <a:p>
            <a:r>
              <a:rPr lang="en-US" sz="4800" b="1" dirty="0">
                <a:latin typeface="Times New Roman" panose="02020603050405020304" pitchFamily="18" charset="0"/>
                <a:cs typeface="Times New Roman" panose="02020603050405020304" pitchFamily="18" charset="0"/>
              </a:rPr>
              <a:t>Some sources of Research Problems may be identified as follows: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2" y="2097284"/>
            <a:ext cx="11632565" cy="4987381"/>
          </a:xfrm>
        </p:spPr>
        <p:txBody>
          <a:bodyPr>
            <a:normAutofit/>
          </a:bodyPr>
          <a:lstStyle/>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Personal experiences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Media: </a:t>
            </a:r>
            <a:r>
              <a:rPr lang="en-US" sz="2000" dirty="0">
                <a:latin typeface="Times New Roman" panose="02020603050405020304" pitchFamily="18" charset="0"/>
                <a:cs typeface="Times New Roman" panose="02020603050405020304" pitchFamily="18" charset="0"/>
              </a:rPr>
              <a:t>Documentation done on various issues, live coverage, panel discussions etc.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Resources: </a:t>
            </a:r>
            <a:r>
              <a:rPr lang="en-US" sz="2000" dirty="0">
                <a:latin typeface="Times New Roman" panose="02020603050405020304" pitchFamily="18" charset="0"/>
                <a:cs typeface="Times New Roman" panose="02020603050405020304" pitchFamily="18" charset="0"/>
              </a:rPr>
              <a:t>Literature such as books, journals, news articles, periodicals </a:t>
            </a:r>
            <a:r>
              <a:rPr lang="en-US" sz="2000" dirty="0" err="1">
                <a:latin typeface="Times New Roman" panose="02020603050405020304" pitchFamily="18" charset="0"/>
                <a:cs typeface="Times New Roman" panose="02020603050405020304" pitchFamily="18" charset="0"/>
              </a:rPr>
              <a:t>etc</a:t>
            </a:r>
            <a:r>
              <a:rPr lang="en-US" sz="2000" dirty="0">
                <a:latin typeface="Times New Roman" panose="02020603050405020304" pitchFamily="18" charset="0"/>
                <a:cs typeface="Times New Roman" panose="02020603050405020304" pitchFamily="18" charset="0"/>
              </a:rPr>
              <a:t> may facilitate the researcher to identify a relevant problem based on the area of interest.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Government / official records: </a:t>
            </a:r>
            <a:r>
              <a:rPr lang="en-US" sz="2000" dirty="0">
                <a:latin typeface="Times New Roman" panose="02020603050405020304" pitchFamily="18" charset="0"/>
                <a:cs typeface="Times New Roman" panose="02020603050405020304" pitchFamily="18" charset="0"/>
              </a:rPr>
              <a:t>The orders passed by government. The decisions given in various cases by courts, the petitions and surveys conducted become important sources to shortlist finer prints in abrader problem.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People: </a:t>
            </a:r>
            <a:r>
              <a:rPr lang="en-US" sz="2000" dirty="0">
                <a:latin typeface="Times New Roman" panose="02020603050405020304" pitchFamily="18" charset="0"/>
                <a:cs typeface="Times New Roman" panose="02020603050405020304" pitchFamily="18" charset="0"/>
              </a:rPr>
              <a:t>A group of individuals may be studied to understand how they behave, how tiny respond to a particular situation do or what responses are generated when they are influenced from within or outside the group. </a:t>
            </a:r>
          </a:p>
          <a:p>
            <a:pPr marL="342900" indent="-342900">
              <a:spcBef>
                <a:spcPts val="0"/>
              </a:spcBef>
              <a:spcAft>
                <a:spcPts val="1200"/>
              </a:spcAf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7010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00752" y="586777"/>
            <a:ext cx="10775855" cy="792999"/>
          </a:xfrm>
        </p:spPr>
        <p:txBody>
          <a:bodyPr>
            <a:noAutofit/>
          </a:bodyPr>
          <a:lstStyle/>
          <a:p>
            <a:r>
              <a:rPr lang="en-US" sz="4800" b="1" dirty="0">
                <a:latin typeface="Times New Roman" panose="02020603050405020304" pitchFamily="18" charset="0"/>
                <a:cs typeface="Times New Roman" panose="02020603050405020304" pitchFamily="18" charset="0"/>
              </a:rPr>
              <a:t>Some sources of Research Problems may be identified as follows: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5" y="2139743"/>
            <a:ext cx="11632565" cy="4987381"/>
          </a:xfrm>
        </p:spPr>
        <p:txBody>
          <a:bodyPr>
            <a:normAutofit/>
          </a:bodyPr>
          <a:lstStyle/>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Discussion: </a:t>
            </a:r>
            <a:r>
              <a:rPr lang="en-US" sz="2000" dirty="0">
                <a:latin typeface="Times New Roman" panose="02020603050405020304" pitchFamily="18" charset="0"/>
                <a:cs typeface="Times New Roman" panose="02020603050405020304" pitchFamily="18" charset="0"/>
              </a:rPr>
              <a:t>A researcher may be able to come to a conclusion to identify a research problem by discussing the perspectives with peers, colleagues, seniors in the field, guides etc.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Problems: </a:t>
            </a:r>
            <a:r>
              <a:rPr lang="en-US" sz="2000" dirty="0">
                <a:latin typeface="Times New Roman" panose="02020603050405020304" pitchFamily="18" charset="0"/>
                <a:cs typeface="Times New Roman" panose="02020603050405020304" pitchFamily="18" charset="0"/>
              </a:rPr>
              <a:t>It may be decided to examine the existence of certain issues or problems relating to society, sciences or any subjects in reference.</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Programs: </a:t>
            </a:r>
            <a:r>
              <a:rPr lang="en-US" sz="2000" dirty="0">
                <a:latin typeface="Times New Roman" panose="02020603050405020304" pitchFamily="18" charset="0"/>
                <a:cs typeface="Times New Roman" panose="02020603050405020304" pitchFamily="18" charset="0"/>
              </a:rPr>
              <a:t>These may be used to evaluate the effectiveness of an interference, involvement or intrusions.</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Phenomena: </a:t>
            </a:r>
            <a:r>
              <a:rPr lang="en-US" sz="2000" dirty="0">
                <a:latin typeface="Times New Roman" panose="02020603050405020304" pitchFamily="18" charset="0"/>
                <a:cs typeface="Times New Roman" panose="02020603050405020304" pitchFamily="18" charset="0"/>
              </a:rPr>
              <a:t>To establish the existence of regularity and to understand if a procedure would yield similar results overtime when used repetitively. This includes causes and effects and relationships between variables. </a:t>
            </a:r>
          </a:p>
          <a:p>
            <a:pPr marL="342900" indent="-342900">
              <a:spcBef>
                <a:spcPts val="0"/>
              </a:spcBef>
              <a:spcAft>
                <a:spcPts val="1200"/>
              </a:spcAft>
              <a:buFont typeface="Arial" panose="020B0604020202020204" pitchFamily="34" charset="0"/>
              <a:buChar char="•"/>
            </a:pPr>
            <a:r>
              <a:rPr lang="en-US" sz="2000" b="1" dirty="0">
                <a:highlight>
                  <a:srgbClr val="FFFF00"/>
                </a:highlight>
                <a:latin typeface="Times New Roman" panose="02020603050405020304" pitchFamily="18" charset="0"/>
                <a:cs typeface="Times New Roman" panose="02020603050405020304" pitchFamily="18" charset="0"/>
              </a:rPr>
              <a:t>Ideas form external sources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7656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87238" y="689031"/>
            <a:ext cx="10356657" cy="792999"/>
          </a:xfrm>
        </p:spPr>
        <p:txBody>
          <a:bodyPr>
            <a:noAutofit/>
          </a:bodyPr>
          <a:lstStyle/>
          <a:p>
            <a:r>
              <a:rPr lang="en-US" sz="4000" b="1" spc="-10" dirty="0">
                <a:latin typeface="Times New Roman" panose="02020603050405020304" pitchFamily="18" charset="0"/>
                <a:cs typeface="Times New Roman" panose="02020603050405020304" pitchFamily="18" charset="0"/>
              </a:rPr>
              <a:t>A Problem Will </a:t>
            </a:r>
            <a:r>
              <a:rPr lang="en-US" sz="4000" b="1" dirty="0">
                <a:latin typeface="Times New Roman" panose="02020603050405020304" pitchFamily="18" charset="0"/>
                <a:cs typeface="Times New Roman" panose="02020603050405020304" pitchFamily="18" charset="0"/>
              </a:rPr>
              <a:t>Qualify As A Potential </a:t>
            </a:r>
            <a:r>
              <a:rPr lang="en-US" sz="4000" b="1" spc="5" dirty="0">
                <a:latin typeface="Times New Roman" panose="02020603050405020304" pitchFamily="18" charset="0"/>
                <a:cs typeface="Times New Roman" panose="02020603050405020304" pitchFamily="18" charset="0"/>
              </a:rPr>
              <a:t> </a:t>
            </a:r>
            <a:r>
              <a:rPr lang="en-US" sz="4000" b="1" spc="-15" dirty="0">
                <a:latin typeface="Times New Roman" panose="02020603050405020304" pitchFamily="18" charset="0"/>
                <a:cs typeface="Times New Roman" panose="02020603050405020304" pitchFamily="18" charset="0"/>
              </a:rPr>
              <a:t>Research </a:t>
            </a:r>
            <a:r>
              <a:rPr lang="en-US" sz="4000" b="1" spc="-10" dirty="0">
                <a:latin typeface="Times New Roman" panose="02020603050405020304" pitchFamily="18" charset="0"/>
                <a:cs typeface="Times New Roman" panose="02020603050405020304" pitchFamily="18" charset="0"/>
              </a:rPr>
              <a:t>Problem When </a:t>
            </a:r>
            <a:r>
              <a:rPr lang="en-US" sz="4000" b="1" dirty="0">
                <a:latin typeface="Times New Roman" panose="02020603050405020304" pitchFamily="18" charset="0"/>
                <a:cs typeface="Times New Roman" panose="02020603050405020304" pitchFamily="18" charset="0"/>
              </a:rPr>
              <a:t>The </a:t>
            </a:r>
            <a:r>
              <a:rPr lang="en-US" sz="4000" b="1" spc="-5" dirty="0">
                <a:latin typeface="Times New Roman" panose="02020603050405020304" pitchFamily="18" charset="0"/>
                <a:cs typeface="Times New Roman" panose="02020603050405020304" pitchFamily="18" charset="0"/>
              </a:rPr>
              <a:t>Following </a:t>
            </a:r>
            <a:r>
              <a:rPr lang="en-US" sz="4000" b="1" spc="-10" dirty="0">
                <a:latin typeface="Times New Roman" panose="02020603050405020304" pitchFamily="18" charset="0"/>
                <a:cs typeface="Times New Roman" panose="02020603050405020304" pitchFamily="18" charset="0"/>
              </a:rPr>
              <a:t>Three </a:t>
            </a:r>
            <a:r>
              <a:rPr lang="en-US" sz="4000" b="1" spc="-71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Conditions</a:t>
            </a:r>
            <a:r>
              <a:rPr lang="en-US" sz="4000" b="1" spc="-50" dirty="0">
                <a:latin typeface="Times New Roman" panose="02020603050405020304" pitchFamily="18" charset="0"/>
                <a:cs typeface="Times New Roman" panose="02020603050405020304" pitchFamily="18" charset="0"/>
              </a:rPr>
              <a:t> </a:t>
            </a:r>
            <a:r>
              <a:rPr lang="en-US" sz="4000" b="1" spc="-5" dirty="0">
                <a:latin typeface="Times New Roman" panose="02020603050405020304" pitchFamily="18" charset="0"/>
                <a:cs typeface="Times New Roman" panose="02020603050405020304" pitchFamily="18" charset="0"/>
              </a:rPr>
              <a:t>Exist: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9412" y="2341672"/>
            <a:ext cx="11404407" cy="3407862"/>
          </a:xfrm>
        </p:spPr>
        <p:txBody>
          <a:bodyPr>
            <a:noAutofit/>
          </a:bodyPr>
          <a:lstStyle/>
          <a:p>
            <a:pPr marL="241300" marR="5080" indent="-228600">
              <a:lnSpc>
                <a:spcPct val="90000"/>
              </a:lnSpc>
              <a:spcBef>
                <a:spcPts val="360"/>
              </a:spcBef>
              <a:buAutoNum type="arabicPeriod"/>
              <a:tabLst>
                <a:tab pos="241300" algn="l"/>
              </a:tabLst>
            </a:pPr>
            <a:r>
              <a:rPr lang="en-US" sz="2200" spc="-5" dirty="0">
                <a:latin typeface="Times New Roman" panose="02020603050405020304" pitchFamily="18" charset="0"/>
                <a:cs typeface="Times New Roman" panose="02020603050405020304" pitchFamily="18" charset="0"/>
              </a:rPr>
              <a:t>There</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should</a:t>
            </a:r>
            <a:r>
              <a:rPr lang="en-US" sz="2200" spc="-1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be</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a</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perceived</a:t>
            </a:r>
            <a:r>
              <a:rPr lang="en-US" sz="2200" spc="20" dirty="0">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discrepancy</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between</a:t>
            </a:r>
            <a:r>
              <a:rPr lang="en-US" sz="2200" spc="2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“what</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it </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is”</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and</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“what</a:t>
            </a:r>
            <a:r>
              <a:rPr lang="en-US" sz="2200" spc="1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it</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should</a:t>
            </a:r>
            <a:r>
              <a:rPr lang="en-US" sz="2200" spc="-1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have</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been.”</a:t>
            </a:r>
            <a:r>
              <a:rPr lang="en-US" sz="2200" spc="-45" dirty="0">
                <a:highlight>
                  <a:srgbClr val="FFFF00"/>
                </a:highlight>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This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implies</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that</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should</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be</a:t>
            </a:r>
            <a:r>
              <a:rPr lang="en-US" sz="2200" dirty="0">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a difference</a:t>
            </a:r>
            <a:r>
              <a:rPr lang="en-US" sz="2200" spc="2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between</a:t>
            </a:r>
            <a:r>
              <a:rPr lang="en-US" sz="220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“what exists”</a:t>
            </a:r>
            <a:r>
              <a:rPr lang="en-US" sz="220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and the</a:t>
            </a:r>
            <a:r>
              <a:rPr lang="en-US" sz="2200"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“ideal </a:t>
            </a:r>
            <a:r>
              <a:rPr lang="en-US" sz="2200" spc="-535" dirty="0">
                <a:highlight>
                  <a:srgbClr val="00FF00"/>
                </a:highlight>
                <a:latin typeface="Times New Roman" panose="02020603050405020304" pitchFamily="18" charset="0"/>
                <a:cs typeface="Times New Roman" panose="02020603050405020304" pitchFamily="18" charset="0"/>
              </a:rPr>
              <a:t> </a:t>
            </a:r>
            <a:r>
              <a:rPr lang="en-US" sz="2200" spc="-5" dirty="0">
                <a:highlight>
                  <a:srgbClr val="00FF00"/>
                </a:highlight>
                <a:latin typeface="Times New Roman" panose="02020603050405020304" pitchFamily="18" charset="0"/>
                <a:cs typeface="Times New Roman" panose="02020603050405020304" pitchFamily="18" charset="0"/>
              </a:rPr>
              <a:t>or planned situation”</a:t>
            </a:r>
          </a:p>
          <a:p>
            <a:pPr marL="241300" marR="5080" indent="-228600">
              <a:lnSpc>
                <a:spcPct val="90000"/>
              </a:lnSpc>
              <a:spcBef>
                <a:spcPts val="360"/>
              </a:spcBef>
              <a:buAutoNum type="arabicPeriod"/>
              <a:tabLst>
                <a:tab pos="241300" algn="l"/>
              </a:tabLst>
            </a:pPr>
            <a:endParaRPr lang="en-US" sz="2200" dirty="0">
              <a:highlight>
                <a:srgbClr val="00FF00"/>
              </a:highlight>
              <a:latin typeface="Times New Roman" panose="02020603050405020304" pitchFamily="18" charset="0"/>
              <a:cs typeface="Times New Roman" panose="02020603050405020304" pitchFamily="18" charset="0"/>
            </a:endParaRPr>
          </a:p>
          <a:p>
            <a:pPr marL="241300" marR="86995" indent="-228600">
              <a:lnSpc>
                <a:spcPct val="90000"/>
              </a:lnSpc>
              <a:spcBef>
                <a:spcPts val="994"/>
              </a:spcBef>
              <a:buAutoNum type="arabicPeriod"/>
              <a:tabLst>
                <a:tab pos="241300" algn="l"/>
              </a:tabLst>
            </a:pPr>
            <a:r>
              <a:rPr lang="en-US" sz="2200" spc="-5" dirty="0">
                <a:highlight>
                  <a:srgbClr val="00FFFF"/>
                </a:highlight>
                <a:latin typeface="Times New Roman" panose="02020603050405020304" pitchFamily="18" charset="0"/>
                <a:cs typeface="Times New Roman" panose="02020603050405020304" pitchFamily="18" charset="0"/>
              </a:rPr>
              <a:t>A question </a:t>
            </a:r>
            <a:r>
              <a:rPr lang="en-US" sz="2200" dirty="0">
                <a:highlight>
                  <a:srgbClr val="00FFFF"/>
                </a:highlight>
                <a:latin typeface="Times New Roman" panose="02020603050405020304" pitchFamily="18" charset="0"/>
                <a:cs typeface="Times New Roman" panose="02020603050405020304" pitchFamily="18" charset="0"/>
              </a:rPr>
              <a:t>about “why” </a:t>
            </a:r>
            <a:r>
              <a:rPr lang="en-US" sz="2200" spc="-5" dirty="0">
                <a:highlight>
                  <a:srgbClr val="00FFFF"/>
                </a:highlight>
                <a:latin typeface="Times New Roman" panose="02020603050405020304" pitchFamily="18" charset="0"/>
                <a:cs typeface="Times New Roman" panose="02020603050405020304" pitchFamily="18" charset="0"/>
              </a:rPr>
              <a:t>the discrepancy exists</a:t>
            </a:r>
            <a:r>
              <a:rPr lang="en-US" sz="2200" spc="-5" dirty="0">
                <a:latin typeface="Times New Roman" panose="02020603050405020304" pitchFamily="18" charset="0"/>
                <a:cs typeface="Times New Roman" panose="02020603050405020304" pitchFamily="18" charset="0"/>
              </a:rPr>
              <a:t>. </a:t>
            </a:r>
            <a:r>
              <a:rPr lang="en-US" sz="2200" b="1" spc="-5" dirty="0">
                <a:highlight>
                  <a:srgbClr val="FF00FF"/>
                </a:highlight>
                <a:latin typeface="Times New Roman" panose="02020603050405020304" pitchFamily="18" charset="0"/>
                <a:cs typeface="Times New Roman" panose="02020603050405020304" pitchFamily="18" charset="0"/>
              </a:rPr>
              <a:t>This </a:t>
            </a:r>
            <a:r>
              <a:rPr lang="en-US" sz="2200" b="1" dirty="0">
                <a:highlight>
                  <a:srgbClr val="FF00FF"/>
                </a:highlight>
                <a:latin typeface="Times New Roman" panose="02020603050405020304" pitchFamily="18" charset="0"/>
                <a:cs typeface="Times New Roman" panose="02020603050405020304" pitchFamily="18" charset="0"/>
              </a:rPr>
              <a:t> </a:t>
            </a:r>
            <a:r>
              <a:rPr lang="en-US" sz="2200" b="1" spc="-5" dirty="0">
                <a:highlight>
                  <a:srgbClr val="FF00FF"/>
                </a:highlight>
                <a:latin typeface="Times New Roman" panose="02020603050405020304" pitchFamily="18" charset="0"/>
                <a:cs typeface="Times New Roman" panose="02020603050405020304" pitchFamily="18" charset="0"/>
              </a:rPr>
              <a:t>implies</a:t>
            </a:r>
            <a:r>
              <a:rPr lang="en-US" sz="2200" b="1" spc="10" dirty="0">
                <a:highlight>
                  <a:srgbClr val="FF00FF"/>
                </a:highlight>
                <a:latin typeface="Times New Roman" panose="02020603050405020304" pitchFamily="18" charset="0"/>
                <a:cs typeface="Times New Roman" panose="02020603050405020304" pitchFamily="18" charset="0"/>
              </a:rPr>
              <a:t> </a:t>
            </a:r>
            <a:r>
              <a:rPr lang="en-US" sz="2200" b="1" spc="-5" dirty="0">
                <a:highlight>
                  <a:srgbClr val="FF00FF"/>
                </a:highlight>
                <a:latin typeface="Times New Roman" panose="02020603050405020304" pitchFamily="18" charset="0"/>
                <a:cs typeface="Times New Roman" panose="02020603050405020304" pitchFamily="18" charset="0"/>
              </a:rPr>
              <a:t>that</a:t>
            </a:r>
            <a:r>
              <a:rPr lang="en-US" sz="2200" b="1" dirty="0">
                <a:highlight>
                  <a:srgbClr val="FF00FF"/>
                </a:highlight>
                <a:latin typeface="Times New Roman" panose="02020603050405020304" pitchFamily="18" charset="0"/>
                <a:cs typeface="Times New Roman" panose="02020603050405020304" pitchFamily="18" charset="0"/>
              </a:rPr>
              <a:t> the </a:t>
            </a:r>
            <a:r>
              <a:rPr lang="en-US" sz="2200" b="1" spc="-5" dirty="0">
                <a:highlight>
                  <a:srgbClr val="FF00FF"/>
                </a:highlight>
                <a:latin typeface="Times New Roman" panose="02020603050405020304" pitchFamily="18" charset="0"/>
                <a:cs typeface="Times New Roman" panose="02020603050405020304" pitchFamily="18" charset="0"/>
              </a:rPr>
              <a:t>reason(s)</a:t>
            </a:r>
            <a:r>
              <a:rPr lang="en-US" sz="2200" b="1" spc="10" dirty="0">
                <a:highlight>
                  <a:srgbClr val="FF00FF"/>
                </a:highlight>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for</a:t>
            </a:r>
            <a:r>
              <a:rPr lang="en-US" sz="2200" spc="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this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discrepancy is</a:t>
            </a:r>
            <a:r>
              <a:rPr lang="en-US" sz="220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unclear</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to </a:t>
            </a:r>
            <a:r>
              <a:rPr lang="en-US" sz="2200" spc="-53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the researcher</a:t>
            </a:r>
            <a:r>
              <a:rPr lang="en-US" sz="2200" spc="25"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(so</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that</a:t>
            </a:r>
            <a:r>
              <a:rPr lang="en-US" sz="2200" b="1" spc="-10"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it</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makes</a:t>
            </a:r>
            <a:r>
              <a:rPr lang="en-US" sz="2200" b="1" spc="20" dirty="0">
                <a:latin typeface="Times New Roman" panose="02020603050405020304" pitchFamily="18" charset="0"/>
                <a:cs typeface="Times New Roman" panose="02020603050405020304" pitchFamily="18" charset="0"/>
              </a:rPr>
              <a:t> </a:t>
            </a:r>
            <a:r>
              <a:rPr lang="en-US" sz="2200" b="1" spc="-10" dirty="0">
                <a:latin typeface="Times New Roman" panose="02020603050405020304" pitchFamily="18" charset="0"/>
                <a:cs typeface="Times New Roman" panose="02020603050405020304" pitchFamily="18" charset="0"/>
              </a:rPr>
              <a:t>sense</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to develop</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a</a:t>
            </a:r>
            <a:r>
              <a:rPr lang="en-US" sz="2200" b="1"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research </a:t>
            </a:r>
            <a:r>
              <a:rPr lang="en-US" sz="2200" b="1" spc="-535" dirty="0">
                <a:latin typeface="Times New Roman" panose="02020603050405020304" pitchFamily="18" charset="0"/>
                <a:cs typeface="Times New Roman" panose="02020603050405020304" pitchFamily="18" charset="0"/>
              </a:rPr>
              <a:t> </a:t>
            </a:r>
            <a:r>
              <a:rPr lang="en-US" sz="2200" b="1" spc="-5" dirty="0">
                <a:latin typeface="Times New Roman" panose="02020603050405020304" pitchFamily="18" charset="0"/>
                <a:cs typeface="Times New Roman" panose="02020603050405020304" pitchFamily="18" charset="0"/>
              </a:rPr>
              <a:t>question)</a:t>
            </a:r>
          </a:p>
          <a:p>
            <a:pPr marL="241300" marR="86995" indent="-228600">
              <a:lnSpc>
                <a:spcPct val="90000"/>
              </a:lnSpc>
              <a:spcBef>
                <a:spcPts val="994"/>
              </a:spcBef>
              <a:buAutoNum type="arabicPeriod"/>
              <a:tabLst>
                <a:tab pos="241300" algn="l"/>
              </a:tabLst>
            </a:pPr>
            <a:endParaRPr lang="en-US" sz="2200" b="1" dirty="0">
              <a:latin typeface="Times New Roman" panose="02020603050405020304" pitchFamily="18" charset="0"/>
              <a:cs typeface="Times New Roman" panose="02020603050405020304" pitchFamily="18" charset="0"/>
            </a:endParaRPr>
          </a:p>
          <a:p>
            <a:pPr marL="241300" indent="-228600">
              <a:lnSpc>
                <a:spcPts val="2510"/>
              </a:lnSpc>
              <a:spcBef>
                <a:spcPts val="745"/>
              </a:spcBef>
              <a:buAutoNum type="arabicPeriod"/>
              <a:tabLst>
                <a:tab pos="241300" algn="l"/>
              </a:tabLst>
            </a:pPr>
            <a:r>
              <a:rPr lang="en-US" sz="2200" spc="-5" dirty="0">
                <a:latin typeface="Times New Roman" panose="02020603050405020304" pitchFamily="18" charset="0"/>
                <a:cs typeface="Times New Roman" panose="02020603050405020304" pitchFamily="18" charset="0"/>
              </a:rPr>
              <a:t>There</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should</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be</a:t>
            </a:r>
            <a:r>
              <a:rPr lang="en-US" sz="2200" dirty="0">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at</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least</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two</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possible</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answers</a:t>
            </a:r>
            <a:r>
              <a:rPr lang="en-US" sz="2200" spc="10"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or</a:t>
            </a:r>
            <a:r>
              <a:rPr lang="en-US" sz="2200" spc="5" dirty="0">
                <a:highlight>
                  <a:srgbClr val="FFFF00"/>
                </a:highlight>
                <a:latin typeface="Times New Roman" panose="02020603050405020304" pitchFamily="18" charset="0"/>
                <a:cs typeface="Times New Roman" panose="02020603050405020304" pitchFamily="18" charset="0"/>
              </a:rPr>
              <a:t> </a:t>
            </a:r>
            <a:r>
              <a:rPr lang="en-US" sz="2200" spc="-5" dirty="0">
                <a:highlight>
                  <a:srgbClr val="FFFF00"/>
                </a:highlight>
                <a:latin typeface="Times New Roman" panose="02020603050405020304" pitchFamily="18" charset="0"/>
                <a:cs typeface="Times New Roman" panose="02020603050405020304" pitchFamily="18" charset="0"/>
              </a:rPr>
              <a:t>solutions</a:t>
            </a:r>
            <a:r>
              <a:rPr lang="en-US" sz="2200" dirty="0">
                <a:highlight>
                  <a:srgbClr val="FFFF00"/>
                </a:highlight>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to</a:t>
            </a:r>
            <a:r>
              <a:rPr lang="en-US" sz="2200" spc="-1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a:t>
            </a:r>
            <a:r>
              <a:rPr lang="en-US" sz="2200" spc="-25"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questions</a:t>
            </a:r>
            <a:r>
              <a:rPr lang="en-US" sz="2200" spc="-2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or</a:t>
            </a:r>
            <a:r>
              <a:rPr lang="en-US" sz="2200" spc="-10" dirty="0">
                <a:latin typeface="Times New Roman" panose="02020603050405020304" pitchFamily="18" charset="0"/>
                <a:cs typeface="Times New Roman" panose="02020603050405020304" pitchFamily="18" charset="0"/>
              </a:rPr>
              <a:t> </a:t>
            </a:r>
            <a:r>
              <a:rPr lang="en-US" sz="2200" spc="-5" dirty="0">
                <a:latin typeface="Times New Roman" panose="02020603050405020304" pitchFamily="18" charset="0"/>
                <a:cs typeface="Times New Roman" panose="02020603050405020304" pitchFamily="18" charset="0"/>
              </a:rPr>
              <a:t>problems.</a:t>
            </a:r>
          </a:p>
          <a:p>
            <a:pPr marL="241300">
              <a:lnSpc>
                <a:spcPts val="2510"/>
              </a:lnSpc>
            </a:pPr>
            <a:endParaRPr lang="en-US" sz="2200" spc="-5" dirty="0">
              <a:latin typeface="Times New Roman" panose="02020603050405020304" pitchFamily="18" charset="0"/>
              <a:cs typeface="Times New Roman" panose="02020603050405020304" pitchFamily="18" charset="0"/>
            </a:endParaRPr>
          </a:p>
          <a:p>
            <a:pPr marL="241300">
              <a:lnSpc>
                <a:spcPts val="2510"/>
              </a:lnSpc>
            </a:pPr>
            <a:r>
              <a:rPr lang="en-US" sz="2200" b="1" u="sng" dirty="0">
                <a:latin typeface="Times New Roman" panose="02020603050405020304" pitchFamily="18" charset="0"/>
                <a:cs typeface="Times New Roman" panose="02020603050405020304" pitchFamily="18" charset="0"/>
              </a:rPr>
              <a:t>The third point is important. If there is only one possible and plausible answer to the question about the discrepancy, then a research situation does not exist. (Fisher, 1993)</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237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44515"/>
            <a:ext cx="9792208" cy="792999"/>
          </a:xfrm>
        </p:spPr>
        <p:txBody>
          <a:bodyPr>
            <a:normAutofit/>
          </a:bodyPr>
          <a:lstStyle/>
          <a:p>
            <a:pPr algn="ctr"/>
            <a:r>
              <a:rPr lang="en-MY" sz="4800" b="1" spc="-15" dirty="0">
                <a:latin typeface="Times New Roman" panose="02020603050405020304" pitchFamily="18" charset="0"/>
                <a:cs typeface="Times New Roman" panose="02020603050405020304" pitchFamily="18" charset="0"/>
              </a:rPr>
              <a:t>Research</a:t>
            </a:r>
            <a:r>
              <a:rPr lang="en-MY" sz="4800" b="1" spc="-20" dirty="0">
                <a:latin typeface="Times New Roman" panose="02020603050405020304" pitchFamily="18" charset="0"/>
                <a:cs typeface="Times New Roman" panose="02020603050405020304" pitchFamily="18" charset="0"/>
              </a:rPr>
              <a:t> </a:t>
            </a:r>
            <a:r>
              <a:rPr lang="en-MY" sz="4800" b="1" spc="-15" dirty="0">
                <a:latin typeface="Times New Roman" panose="02020603050405020304" pitchFamily="18" charset="0"/>
                <a:cs typeface="Times New Roman" panose="02020603050405020304" pitchFamily="18" charset="0"/>
              </a:rPr>
              <a:t>Problem </a:t>
            </a:r>
            <a:r>
              <a:rPr lang="en-MY" sz="4800" b="1" dirty="0">
                <a:latin typeface="Times New Roman" panose="02020603050405020304" pitchFamily="18" charset="0"/>
                <a:cs typeface="Times New Roman" panose="02020603050405020304" pitchFamily="18" charset="0"/>
              </a:rPr>
              <a:t>Examples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2" y="1482030"/>
            <a:ext cx="11273162" cy="3407862"/>
          </a:xfrm>
        </p:spPr>
        <p:txBody>
          <a:bodyPr>
            <a:noAutofit/>
          </a:bodyPr>
          <a:lstStyle/>
          <a:p>
            <a:pPr marL="241300" marR="5080" indent="-229235">
              <a:lnSpc>
                <a:spcPts val="2380"/>
              </a:lnSpc>
              <a:spcBef>
                <a:spcPts val="390"/>
              </a:spcBef>
              <a:buFont typeface="Arial MT"/>
              <a:buChar char="•"/>
              <a:tabLst>
                <a:tab pos="241300" algn="l"/>
                <a:tab pos="241935" algn="l"/>
              </a:tabLst>
            </a:pPr>
            <a:r>
              <a:rPr lang="en-US" sz="2400" spc="-5"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visiting</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rural</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area,</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UNICEF</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team</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observed</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have </a:t>
            </a:r>
            <a:r>
              <a:rPr lang="en-US" sz="2400" spc="-10" dirty="0">
                <a:latin typeface="Times New Roman" panose="02020603050405020304" pitchFamily="18" charset="0"/>
                <a:cs typeface="Times New Roman" panose="02020603050405020304" pitchFamily="18" charset="0"/>
              </a:rPr>
              <a:t>female </a:t>
            </a:r>
            <a:r>
              <a:rPr lang="en-US" sz="2400" spc="-5" dirty="0">
                <a:latin typeface="Times New Roman" panose="02020603050405020304" pitchFamily="18" charset="0"/>
                <a:cs typeface="Times New Roman" panose="02020603050405020304" pitchFamily="18" charset="0"/>
              </a:rPr>
              <a:t> school attendance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rates</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high</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 75%,</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have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low</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as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10%,</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although</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should have</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nearly</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equal</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attendance</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rate.</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What</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factors</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are</a:t>
            </a:r>
            <a:r>
              <a:rPr lang="en-US"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associated</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with</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this </a:t>
            </a:r>
            <a:r>
              <a:rPr lang="en-US" sz="2400" spc="-53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discrepancy?</a:t>
            </a:r>
          </a:p>
          <a:p>
            <a:pPr marL="241300" marR="5080" indent="-229235">
              <a:lnSpc>
                <a:spcPts val="2380"/>
              </a:lnSpc>
              <a:spcBef>
                <a:spcPts val="390"/>
              </a:spcBef>
              <a:buFont typeface="Arial MT"/>
              <a:buChar char="•"/>
              <a:tabLst>
                <a:tab pos="241300" algn="l"/>
                <a:tab pos="241935" algn="l"/>
              </a:tabLst>
            </a:pP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685"/>
              </a:spcBef>
              <a:buFont typeface="Arial MT"/>
              <a:buChar char="•"/>
              <a:tabLst>
                <a:tab pos="241300" algn="l"/>
                <a:tab pos="241935" algn="l"/>
              </a:tabLst>
            </a:pPr>
            <a:r>
              <a:rPr lang="en-US" sz="2400" spc="-95" dirty="0">
                <a:latin typeface="Times New Roman" panose="02020603050405020304" pitchFamily="18" charset="0"/>
                <a:cs typeface="Times New Roman" panose="02020603050405020304" pitchFamily="18" charset="0"/>
              </a:rPr>
              <a:t>We</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may</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enumerate</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several</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reasons for this:</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745"/>
              </a:spcBef>
              <a:buAutoNum type="arabicPeriod"/>
              <a:tabLst>
                <a:tab pos="241935" algn="l"/>
              </a:tabLst>
            </a:pPr>
            <a:r>
              <a:rPr lang="en-US" sz="2400" spc="-20" dirty="0">
                <a:latin typeface="Times New Roman" panose="02020603050405020304" pitchFamily="18" charset="0"/>
                <a:cs typeface="Times New Roman" panose="02020603050405020304" pitchFamily="18" charset="0"/>
              </a:rPr>
              <a:t>Villages</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differ</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in</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their</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socio-economic</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background.</a:t>
            </a:r>
            <a:endParaRPr lang="en-US" sz="2400" dirty="0">
              <a:latin typeface="Times New Roman" panose="02020603050405020304" pitchFamily="18" charset="0"/>
              <a:cs typeface="Times New Roman" panose="02020603050405020304" pitchFamily="18" charset="0"/>
            </a:endParaRPr>
          </a:p>
          <a:p>
            <a:pPr marL="241300" marR="739140" indent="-229235">
              <a:lnSpc>
                <a:spcPts val="2380"/>
              </a:lnSpc>
              <a:spcBef>
                <a:spcPts val="1030"/>
              </a:spcBef>
              <a:buAutoNum type="arabicPeriod"/>
              <a:tabLst>
                <a:tab pos="241935" algn="l"/>
                <a:tab pos="5321935" algn="l"/>
              </a:tabLst>
            </a:pPr>
            <a:r>
              <a:rPr lang="en-US" sz="2400" spc="-5" dirty="0">
                <a:latin typeface="Times New Roman" panose="02020603050405020304" pitchFamily="18" charset="0"/>
                <a:cs typeface="Times New Roman" panose="02020603050405020304" pitchFamily="18" charset="0"/>
              </a:rPr>
              <a:t>In</a:t>
            </a:r>
            <a:r>
              <a:rPr lang="en-US" sz="2400" spc="2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2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Religion</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and</a:t>
            </a:r>
            <a:r>
              <a:rPr lang="en-US" sz="2400" spc="4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traditions </a:t>
            </a:r>
            <a:r>
              <a:rPr lang="en-US" sz="2400" spc="-10" dirty="0">
                <a:latin typeface="Times New Roman" panose="02020603050405020304" pitchFamily="18" charset="0"/>
                <a:cs typeface="Times New Roman" panose="02020603050405020304" pitchFamily="18" charset="0"/>
              </a:rPr>
              <a:t>affects</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large</a:t>
            </a:r>
            <a:r>
              <a:rPr lang="en-US" sz="2400" spc="-5" dirty="0">
                <a:latin typeface="Times New Roman" panose="02020603050405020304" pitchFamily="18" charset="0"/>
                <a:cs typeface="Times New Roman" panose="02020603050405020304" pitchFamily="18" charset="0"/>
              </a:rPr>
              <a:t> proportion of</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total </a:t>
            </a:r>
            <a:r>
              <a:rPr lang="en-US" sz="2400" spc="-53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population.</a:t>
            </a:r>
            <a:r>
              <a:rPr lang="en-US" sz="2400" spc="-2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Religion </a:t>
            </a:r>
            <a:r>
              <a:rPr lang="en-US" sz="2400" spc="-10" dirty="0">
                <a:latin typeface="Times New Roman" panose="02020603050405020304" pitchFamily="18" charset="0"/>
                <a:cs typeface="Times New Roman" panose="02020603050405020304" pitchFamily="18" charset="0"/>
              </a:rPr>
              <a:t>might</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play</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 vital role.</a:t>
            </a:r>
            <a:endParaRPr lang="en-US" sz="2400" dirty="0">
              <a:latin typeface="Times New Roman" panose="02020603050405020304" pitchFamily="18" charset="0"/>
              <a:cs typeface="Times New Roman" panose="02020603050405020304" pitchFamily="18" charset="0"/>
            </a:endParaRPr>
          </a:p>
          <a:p>
            <a:pPr marL="241300" indent="-229235">
              <a:lnSpc>
                <a:spcPct val="100000"/>
              </a:lnSpc>
              <a:spcBef>
                <a:spcPts val="695"/>
              </a:spcBef>
              <a:buAutoNum type="arabicPeriod"/>
              <a:tabLst>
                <a:tab pos="241935" algn="l"/>
              </a:tabLst>
            </a:pPr>
            <a:r>
              <a:rPr lang="en-US" sz="2400" spc="-5" dirty="0">
                <a:latin typeface="Times New Roman" panose="02020603050405020304" pitchFamily="18" charset="0"/>
                <a:cs typeface="Times New Roman" panose="02020603050405020304" pitchFamily="18" charset="0"/>
              </a:rPr>
              <a:t>Schools</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are</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far</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away</a:t>
            </a:r>
            <a:r>
              <a:rPr lang="en-US" sz="2400" spc="1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from</a:t>
            </a:r>
            <a:r>
              <a:rPr lang="en-US" sz="2400" spc="1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some</a:t>
            </a:r>
            <a:r>
              <a:rPr lang="en-US" sz="2400" spc="3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villages.</a:t>
            </a:r>
            <a:r>
              <a:rPr lang="en-US" sz="2400" spc="-4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distance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thus</a:t>
            </a:r>
            <a:r>
              <a:rPr lang="en-US" sz="2400" spc="5" dirty="0">
                <a:latin typeface="Times New Roman" panose="02020603050405020304" pitchFamily="18" charset="0"/>
                <a:cs typeface="Times New Roman" panose="02020603050405020304" pitchFamily="18" charset="0"/>
              </a:rPr>
              <a:t> </a:t>
            </a:r>
            <a:r>
              <a:rPr lang="en-US" sz="2400" spc="-15" dirty="0">
                <a:latin typeface="Times New Roman" panose="02020603050405020304" pitchFamily="18" charset="0"/>
                <a:cs typeface="Times New Roman" panose="02020603050405020304" pitchFamily="18" charset="0"/>
              </a:rPr>
              <a:t>may</a:t>
            </a:r>
            <a:r>
              <a:rPr lang="en-US" sz="2400" spc="1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make</a:t>
            </a:r>
            <a:r>
              <a:rPr lang="en-US" sz="2400" spc="3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difference.</a:t>
            </a:r>
          </a:p>
          <a:p>
            <a:pPr marL="241300" indent="-229235">
              <a:lnSpc>
                <a:spcPct val="100000"/>
              </a:lnSpc>
              <a:spcBef>
                <a:spcPts val="695"/>
              </a:spcBef>
              <a:buAutoNum type="arabicPeriod"/>
              <a:tabLst>
                <a:tab pos="241935" algn="l"/>
              </a:tabLst>
            </a:pPr>
            <a:endParaRPr lang="en-US" sz="2400" dirty="0">
              <a:latin typeface="Times New Roman" panose="02020603050405020304" pitchFamily="18" charset="0"/>
              <a:cs typeface="Times New Roman" panose="02020603050405020304" pitchFamily="18" charset="0"/>
            </a:endParaRPr>
          </a:p>
          <a:p>
            <a:pPr marL="241300" indent="-229235">
              <a:lnSpc>
                <a:spcPts val="2510"/>
              </a:lnSpc>
              <a:spcBef>
                <a:spcPts val="740"/>
              </a:spcBef>
              <a:buFont typeface="Arial MT"/>
              <a:buChar char="•"/>
              <a:tabLst>
                <a:tab pos="241300" algn="l"/>
                <a:tab pos="241935" algn="l"/>
              </a:tabLst>
            </a:pPr>
            <a:r>
              <a:rPr lang="en-US" sz="2400" spc="-5" dirty="0">
                <a:highlight>
                  <a:srgbClr val="FFFF00"/>
                </a:highlight>
                <a:latin typeface="Times New Roman" panose="02020603050405020304" pitchFamily="18" charset="0"/>
                <a:cs typeface="Times New Roman" panose="02020603050405020304" pitchFamily="18" charset="0"/>
              </a:rPr>
              <a:t>Because there</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is </a:t>
            </a:r>
            <a:r>
              <a:rPr lang="en-US" sz="2400" spc="-10" dirty="0">
                <a:highlight>
                  <a:srgbClr val="FFFF00"/>
                </a:highlight>
                <a:latin typeface="Times New Roman" panose="02020603050405020304" pitchFamily="18" charset="0"/>
                <a:cs typeface="Times New Roman" panose="02020603050405020304" pitchFamily="18" charset="0"/>
              </a:rPr>
              <a:t>more</a:t>
            </a:r>
            <a:r>
              <a:rPr lang="en-US" sz="2400" spc="2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than one</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answer</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to</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the problem,</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it</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is</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considered</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research</a:t>
            </a:r>
            <a:endParaRPr lang="en-US" sz="2400" dirty="0">
              <a:highlight>
                <a:srgbClr val="FFFF00"/>
              </a:highlight>
              <a:latin typeface="Times New Roman" panose="02020603050405020304" pitchFamily="18" charset="0"/>
              <a:cs typeface="Times New Roman" panose="02020603050405020304" pitchFamily="18" charset="0"/>
            </a:endParaRPr>
          </a:p>
          <a:p>
            <a:pPr marL="241300">
              <a:lnSpc>
                <a:spcPts val="2510"/>
              </a:lnSpc>
            </a:pPr>
            <a:r>
              <a:rPr lang="en-US" sz="2400" spc="-5" dirty="0">
                <a:highlight>
                  <a:srgbClr val="FFFF00"/>
                </a:highlight>
                <a:latin typeface="Times New Roman" panose="02020603050405020304" pitchFamily="18" charset="0"/>
                <a:cs typeface="Times New Roman" panose="02020603050405020304" pitchFamily="18" charset="0"/>
              </a:rPr>
              <a:t>problem,</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and</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study</a:t>
            </a:r>
            <a:r>
              <a:rPr lang="en-US" sz="2400" spc="-1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can</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be</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undertaken</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to</a:t>
            </a:r>
            <a:r>
              <a:rPr lang="en-US" sz="240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find</a:t>
            </a:r>
            <a:r>
              <a:rPr lang="en-US" sz="2400" spc="10"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a</a:t>
            </a:r>
            <a:r>
              <a:rPr lang="en-US" sz="2400" spc="5" dirty="0">
                <a:highlight>
                  <a:srgbClr val="FFFF00"/>
                </a:highlight>
                <a:latin typeface="Times New Roman" panose="02020603050405020304" pitchFamily="18" charset="0"/>
                <a:cs typeface="Times New Roman" panose="02020603050405020304" pitchFamily="18" charset="0"/>
              </a:rPr>
              <a:t> </a:t>
            </a:r>
            <a:r>
              <a:rPr lang="en-US" sz="2400" spc="-5" dirty="0">
                <a:highlight>
                  <a:srgbClr val="FFFF00"/>
                </a:highlight>
                <a:latin typeface="Times New Roman" panose="02020603050405020304" pitchFamily="18" charset="0"/>
                <a:cs typeface="Times New Roman" panose="02020603050405020304" pitchFamily="18" charset="0"/>
              </a:rPr>
              <a:t>solution.</a:t>
            </a:r>
            <a:endParaRPr lang="en-US" sz="24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70168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946531" y="462366"/>
            <a:ext cx="9792208" cy="792999"/>
          </a:xfrm>
        </p:spPr>
        <p:txBody>
          <a:bodyPr>
            <a:normAutofit/>
          </a:bodyPr>
          <a:lstStyle/>
          <a:p>
            <a:pPr algn="ctr"/>
            <a:r>
              <a:rPr lang="en-MY" sz="4800" b="1" spc="-5" dirty="0">
                <a:latin typeface="Times New Roman" panose="02020603050405020304" pitchFamily="18" charset="0"/>
                <a:cs typeface="Times New Roman" panose="02020603050405020304" pitchFamily="18" charset="0"/>
              </a:rPr>
              <a:t>Justifying</a:t>
            </a:r>
            <a:r>
              <a:rPr lang="en-MY" sz="4800" b="1" spc="-50" dirty="0">
                <a:latin typeface="Times New Roman" panose="02020603050405020304" pitchFamily="18" charset="0"/>
                <a:cs typeface="Times New Roman" panose="02020603050405020304" pitchFamily="18" charset="0"/>
              </a:rPr>
              <a:t> </a:t>
            </a:r>
            <a:r>
              <a:rPr lang="en-MY" sz="4800" b="1" dirty="0">
                <a:latin typeface="Times New Roman" panose="02020603050405020304" pitchFamily="18" charset="0"/>
                <a:cs typeface="Times New Roman" panose="02020603050405020304" pitchFamily="18" charset="0"/>
              </a:rPr>
              <a:t>the</a:t>
            </a:r>
            <a:r>
              <a:rPr lang="en-MY" sz="4800" b="1" spc="-30" dirty="0">
                <a:latin typeface="Times New Roman" panose="02020603050405020304" pitchFamily="18" charset="0"/>
                <a:cs typeface="Times New Roman" panose="02020603050405020304" pitchFamily="18" charset="0"/>
              </a:rPr>
              <a:t> </a:t>
            </a:r>
            <a:r>
              <a:rPr lang="en-MY" sz="4800" b="1" spc="-10" dirty="0">
                <a:latin typeface="Times New Roman" panose="02020603050405020304" pitchFamily="18" charset="0"/>
                <a:cs typeface="Times New Roman" panose="02020603050405020304" pitchFamily="18" charset="0"/>
              </a:rPr>
              <a:t>Problem</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725069"/>
            <a:ext cx="11470112" cy="3407862"/>
          </a:xfrm>
        </p:spPr>
        <p:txBody>
          <a:bodyPr>
            <a:noAutofit/>
          </a:bodyPr>
          <a:lstStyle/>
          <a:p>
            <a:pPr>
              <a:spcAft>
                <a:spcPts val="2400"/>
              </a:spcAft>
            </a:pPr>
            <a:r>
              <a:rPr lang="en-US" sz="2800" b="0" i="0" u="none" strike="noStrike" dirty="0">
                <a:effectLst/>
                <a:latin typeface="Times New Roman" panose="02020603050405020304" pitchFamily="18" charset="0"/>
                <a:cs typeface="Times New Roman" panose="02020603050405020304" pitchFamily="18" charset="0"/>
              </a:rPr>
              <a:t>Once the problem situation has been identified and clearly  stated, </a:t>
            </a:r>
            <a:r>
              <a:rPr lang="en-US" sz="2800" b="0" i="0" u="none" strike="noStrike" dirty="0">
                <a:effectLst/>
                <a:highlight>
                  <a:srgbClr val="FFFF00"/>
                </a:highlight>
                <a:latin typeface="Times New Roman" panose="02020603050405020304" pitchFamily="18" charset="0"/>
                <a:cs typeface="Times New Roman" panose="02020603050405020304" pitchFamily="18" charset="0"/>
              </a:rPr>
              <a:t>it is important to justify the importance of the  problem. (persuasive).</a:t>
            </a:r>
          </a:p>
          <a:p>
            <a:pPr>
              <a:spcAft>
                <a:spcPts val="2400"/>
              </a:spcAft>
            </a:pPr>
            <a:r>
              <a:rPr lang="en-US" sz="2800" b="0" i="0" u="none" strike="noStrike" dirty="0">
                <a:effectLst/>
                <a:latin typeface="Times New Roman" panose="02020603050405020304" pitchFamily="18" charset="0"/>
                <a:cs typeface="Times New Roman" panose="02020603050405020304" pitchFamily="18" charset="0"/>
              </a:rPr>
              <a:t>In justifying the problems, </a:t>
            </a:r>
            <a:r>
              <a:rPr lang="en-US" sz="2800" b="1" i="0" u="sng" strike="noStrike" dirty="0">
                <a:effectLst/>
                <a:latin typeface="Times New Roman" panose="02020603050405020304" pitchFamily="18" charset="0"/>
                <a:cs typeface="Times New Roman" panose="02020603050405020304" pitchFamily="18" charset="0"/>
              </a:rPr>
              <a:t>we ask such questions as why the problem of the study is important</a:t>
            </a:r>
            <a:r>
              <a:rPr lang="en-US" sz="2800" b="1" u="sng" dirty="0">
                <a:latin typeface="Times New Roman" panose="02020603050405020304" pitchFamily="18" charset="0"/>
                <a:cs typeface="Times New Roman" panose="02020603050405020304" pitchFamily="18" charset="0"/>
              </a:rPr>
              <a:t>.</a:t>
            </a:r>
            <a:endParaRPr lang="en-US" sz="2800" b="1" i="0" u="sng" strike="noStrike" dirty="0">
              <a:effectLst/>
              <a:latin typeface="Times New Roman" panose="02020603050405020304" pitchFamily="18" charset="0"/>
              <a:cs typeface="Times New Roman" panose="02020603050405020304" pitchFamily="18" charset="0"/>
            </a:endParaRPr>
          </a:p>
          <a:p>
            <a:pPr>
              <a:spcAft>
                <a:spcPts val="2400"/>
              </a:spcAft>
            </a:pPr>
            <a:r>
              <a:rPr lang="en-US" sz="2800" b="1" u="sng" dirty="0">
                <a:latin typeface="Times New Roman" panose="02020603050405020304" pitchFamily="18" charset="0"/>
                <a:cs typeface="Times New Roman" panose="02020603050405020304" pitchFamily="18" charset="0"/>
              </a:rPr>
              <a:t>H</a:t>
            </a:r>
            <a:r>
              <a:rPr lang="en-US" sz="2800" b="1" i="0" u="sng" strike="noStrike" dirty="0">
                <a:effectLst/>
                <a:latin typeface="Times New Roman" panose="02020603050405020304" pitchFamily="18" charset="0"/>
                <a:cs typeface="Times New Roman" panose="02020603050405020304" pitchFamily="18" charset="0"/>
              </a:rPr>
              <a:t>ow large and widespread the problem is</a:t>
            </a:r>
            <a:r>
              <a:rPr lang="en-US" sz="2800" b="0" i="0" u="none" strike="noStrike" dirty="0">
                <a:effectLst/>
                <a:latin typeface="Times New Roman" panose="02020603050405020304" pitchFamily="18" charset="0"/>
                <a:cs typeface="Times New Roman" panose="02020603050405020304" pitchFamily="18" charset="0"/>
              </a:rPr>
              <a:t>, and </a:t>
            </a:r>
            <a:r>
              <a:rPr lang="en-US" sz="2800" b="1" i="0" u="none" strike="noStrike" dirty="0">
                <a:effectLst/>
                <a:latin typeface="Times New Roman" panose="02020603050405020304" pitchFamily="18" charset="0"/>
                <a:cs typeface="Times New Roman" panose="02020603050405020304" pitchFamily="18" charset="0"/>
              </a:rPr>
              <a:t>whether  others can be convinced about the importance of the  problem </a:t>
            </a:r>
            <a:r>
              <a:rPr lang="en-US" sz="2800" b="0" i="0" u="none" strike="noStrike" dirty="0">
                <a:effectLst/>
                <a:latin typeface="Times New Roman" panose="02020603050405020304" pitchFamily="18" charset="0"/>
                <a:cs typeface="Times New Roman" panose="02020603050405020304" pitchFamily="18" charset="0"/>
              </a:rPr>
              <a:t>(whether it is possible to be resolved)</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338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00354" y="858865"/>
            <a:ext cx="10502265" cy="792999"/>
          </a:xfrm>
        </p:spPr>
        <p:txBody>
          <a:bodyPr>
            <a:normAutofit fontScale="90000"/>
          </a:bodyPr>
          <a:lstStyle/>
          <a:p>
            <a:r>
              <a:rPr lang="en-US" b="1" dirty="0">
                <a:latin typeface="Times New Roman" panose="02020603050405020304" pitchFamily="18" charset="0"/>
                <a:cs typeface="Times New Roman" panose="02020603050405020304" pitchFamily="18" charset="0"/>
              </a:rPr>
              <a:t>For A Problem Statement To Be Effective It Should Have The Characteristics Listed Below (Andrew &amp; Hildebrand 1982):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31608" y="2591273"/>
            <a:ext cx="11128783" cy="3407862"/>
          </a:xfrm>
        </p:spPr>
        <p:txBody>
          <a:bodyPr>
            <a:noAutofit/>
          </a:bodyPr>
          <a:lstStyle/>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The problem </a:t>
            </a:r>
            <a:r>
              <a:rPr lang="en-US" sz="2800" dirty="0">
                <a:highlight>
                  <a:srgbClr val="FFFF00"/>
                </a:highlight>
                <a:latin typeface="Times New Roman" panose="02020603050405020304" pitchFamily="18" charset="0"/>
                <a:cs typeface="Times New Roman" panose="02020603050405020304" pitchFamily="18" charset="0"/>
              </a:rPr>
              <a:t>reflects felt needs</a:t>
            </a:r>
          </a:p>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The problem </a:t>
            </a:r>
            <a:r>
              <a:rPr lang="en-US" sz="2800" dirty="0">
                <a:highlight>
                  <a:srgbClr val="FFFF00"/>
                </a:highlight>
                <a:latin typeface="Times New Roman" panose="02020603050405020304" pitchFamily="18" charset="0"/>
                <a:cs typeface="Times New Roman" panose="02020603050405020304" pitchFamily="18" charset="0"/>
              </a:rPr>
              <a:t>is non-hypothetical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ie</a:t>
            </a:r>
            <a:r>
              <a:rPr lang="en-US" sz="2800" dirty="0">
                <a:latin typeface="Times New Roman" panose="02020603050405020304" pitchFamily="18" charset="0"/>
                <a:cs typeface="Times New Roman" panose="02020603050405020304" pitchFamily="18" charset="0"/>
              </a:rPr>
              <a:t> it must be based on factual evidence</a:t>
            </a:r>
          </a:p>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It should suggest </a:t>
            </a:r>
            <a:r>
              <a:rPr lang="en-US" sz="2800" dirty="0">
                <a:highlight>
                  <a:srgbClr val="FFFF00"/>
                </a:highlight>
                <a:latin typeface="Times New Roman" panose="02020603050405020304" pitchFamily="18" charset="0"/>
                <a:cs typeface="Times New Roman" panose="02020603050405020304" pitchFamily="18" charset="0"/>
              </a:rPr>
              <a:t>meaningful and testable hypotheses </a:t>
            </a:r>
            <a:r>
              <a:rPr lang="en-US" sz="2800" dirty="0">
                <a:latin typeface="Times New Roman" panose="02020603050405020304" pitchFamily="18" charset="0"/>
                <a:cs typeface="Times New Roman" panose="02020603050405020304" pitchFamily="18" charset="0"/>
              </a:rPr>
              <a:t>- to avoid </a:t>
            </a:r>
            <a:r>
              <a:rPr lang="en-US" sz="2800" u="sng" dirty="0">
                <a:latin typeface="Times New Roman" panose="02020603050405020304" pitchFamily="18" charset="0"/>
                <a:cs typeface="Times New Roman" panose="02020603050405020304" pitchFamily="18" charset="0"/>
              </a:rPr>
              <a:t>answers that are of little or no use to the alleviation of the problem</a:t>
            </a:r>
          </a:p>
          <a:p>
            <a:pPr marL="457200" indent="-4572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The problems should be </a:t>
            </a:r>
            <a:r>
              <a:rPr lang="en-US" sz="2800" dirty="0">
                <a:highlight>
                  <a:srgbClr val="FFFF00"/>
                </a:highlight>
                <a:latin typeface="Times New Roman" panose="02020603050405020304" pitchFamily="18" charset="0"/>
                <a:cs typeface="Times New Roman" panose="02020603050405020304" pitchFamily="18" charset="0"/>
              </a:rPr>
              <a:t>relevant and manageable</a:t>
            </a:r>
            <a:endParaRPr lang="en-MY" sz="28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83218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00355" y="462366"/>
            <a:ext cx="10543540" cy="792999"/>
          </a:xfrm>
        </p:spPr>
        <p:txBody>
          <a:bodyPr>
            <a:normAutofit/>
          </a:bodyPr>
          <a:lstStyle/>
          <a:p>
            <a:pPr algn="ctr"/>
            <a:r>
              <a:rPr lang="en-US" sz="4000" b="1" spc="-5" dirty="0">
                <a:latin typeface="Times New Roman" panose="02020603050405020304" pitchFamily="18" charset="0"/>
                <a:cs typeface="Times New Roman" panose="02020603050405020304" pitchFamily="18" charset="0"/>
              </a:rPr>
              <a:t>Specify The Research Questions And Objectives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Content Placeholder 5">
            <a:extLst>
              <a:ext uri="{FF2B5EF4-FFF2-40B4-BE49-F238E27FC236}">
                <a16:creationId xmlns:a16="http://schemas.microsoft.com/office/drawing/2014/main" id="{9D61D7B8-2EE1-4E1E-35B0-81F63CF6886B}"/>
              </a:ext>
            </a:extLst>
          </p:cNvPr>
          <p:cNvSpPr>
            <a:spLocks noGrp="1"/>
          </p:cNvSpPr>
          <p:nvPr>
            <p:ph idx="1"/>
          </p:nvPr>
        </p:nvSpPr>
        <p:spPr>
          <a:xfrm>
            <a:off x="300355" y="1812757"/>
            <a:ext cx="11362256" cy="4443663"/>
          </a:xfrm>
        </p:spPr>
        <p:txBody>
          <a:bodyPr>
            <a:noAutofit/>
          </a:bodyPr>
          <a:lstStyle/>
          <a:p>
            <a:r>
              <a:rPr lang="en-US" sz="2400" dirty="0">
                <a:highlight>
                  <a:srgbClr val="FFFF00"/>
                </a:highlight>
                <a:latin typeface="Times New Roman" panose="02020603050405020304" pitchFamily="18" charset="0"/>
                <a:cs typeface="Times New Roman" panose="02020603050405020304" pitchFamily="18" charset="0"/>
              </a:rPr>
              <a:t>If you do not know, what are you looking for</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you will not find it </a:t>
            </a:r>
            <a:endParaRPr lang="en-MY" sz="2400" b="1" u="sng" dirty="0">
              <a:latin typeface="Times New Roman" panose="02020603050405020304" pitchFamily="18" charset="0"/>
              <a:cs typeface="Times New Roman" panose="02020603050405020304" pitchFamily="18" charset="0"/>
            </a:endParaRPr>
          </a:p>
          <a:p>
            <a:endParaRPr lang="en-MY" sz="2400" b="1" u="sng" dirty="0">
              <a:latin typeface="Times New Roman" panose="02020603050405020304" pitchFamily="18" charset="0"/>
              <a:cs typeface="Times New Roman" panose="02020603050405020304" pitchFamily="18" charset="0"/>
            </a:endParaRPr>
          </a:p>
          <a:p>
            <a:r>
              <a:rPr lang="en-MY" sz="2400" dirty="0">
                <a:latin typeface="Times New Roman" panose="02020603050405020304" pitchFamily="18" charset="0"/>
                <a:cs typeface="Times New Roman" panose="02020603050405020304" pitchFamily="18" charset="0"/>
              </a:rPr>
              <a:t>In the process to find your research objectives, the researcher must answer a few questions </a:t>
            </a:r>
          </a:p>
          <a:p>
            <a:pPr marL="0" indent="0">
              <a:buNone/>
            </a:pPr>
            <a:endParaRPr lang="en-MY" sz="2400" dirty="0">
              <a:latin typeface="Times New Roman" panose="02020603050405020304" pitchFamily="18" charset="0"/>
              <a:cs typeface="Times New Roman" panose="02020603050405020304" pitchFamily="18" charset="0"/>
            </a:endParaRPr>
          </a:p>
          <a:p>
            <a:r>
              <a:rPr lang="en-MY" sz="2400" b="1" dirty="0">
                <a:latin typeface="Times New Roman" panose="02020603050405020304" pitchFamily="18" charset="0"/>
                <a:cs typeface="Times New Roman" panose="02020603050405020304" pitchFamily="18" charset="0"/>
              </a:rPr>
              <a:t>I) What specific information should the research provide?</a:t>
            </a:r>
          </a:p>
          <a:p>
            <a:r>
              <a:rPr lang="en-MY" sz="2400" b="1" dirty="0">
                <a:latin typeface="Times New Roman" panose="02020603050405020304" pitchFamily="18" charset="0"/>
                <a:cs typeface="Times New Roman" panose="02020603050405020304" pitchFamily="18" charset="0"/>
              </a:rPr>
              <a:t>II) If more than one type of information will be developed from the study, which is the most important?</a:t>
            </a:r>
          </a:p>
          <a:p>
            <a:r>
              <a:rPr lang="en-MY" sz="2400" b="1" dirty="0">
                <a:latin typeface="Times New Roman" panose="02020603050405020304" pitchFamily="18" charset="0"/>
                <a:cs typeface="Times New Roman" panose="02020603050405020304" pitchFamily="18" charset="0"/>
              </a:rPr>
              <a:t>III) What are the priorities?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23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462366"/>
            <a:ext cx="9792208" cy="792999"/>
          </a:xfrm>
        </p:spPr>
        <p:txBody>
          <a:bodyPr>
            <a:noAutofit/>
          </a:bodyPr>
          <a:lstStyle/>
          <a:p>
            <a:pPr algn="ctr"/>
            <a:r>
              <a:rPr lang="en-MY" sz="6000" b="1" spc="-15" dirty="0">
                <a:latin typeface="Times New Roman" panose="02020603050405020304" pitchFamily="18" charset="0"/>
                <a:cs typeface="Times New Roman" panose="02020603050405020304" pitchFamily="18" charset="0"/>
              </a:rPr>
              <a:t>Research</a:t>
            </a:r>
            <a:r>
              <a:rPr lang="en-MY" sz="6000" b="1" spc="-320" dirty="0">
                <a:latin typeface="Times New Roman" panose="02020603050405020304" pitchFamily="18" charset="0"/>
                <a:cs typeface="Times New Roman" panose="02020603050405020304" pitchFamily="18" charset="0"/>
              </a:rPr>
              <a:t> </a:t>
            </a:r>
            <a:r>
              <a:rPr lang="en-MY" sz="6000" b="1" spc="-5" dirty="0">
                <a:latin typeface="Times New Roman" panose="02020603050405020304" pitchFamily="18" charset="0"/>
                <a:cs typeface="Times New Roman" panose="02020603050405020304" pitchFamily="18" charset="0"/>
              </a:rPr>
              <a:t>Aim</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621796"/>
            <a:ext cx="11305246" cy="3407862"/>
          </a:xfrm>
        </p:spPr>
        <p:txBody>
          <a:bodyPr>
            <a:noAutofit/>
          </a:bodyPr>
          <a:lstStyle/>
          <a:p>
            <a:pPr marL="241300" marR="570230" indent="-229235">
              <a:lnSpc>
                <a:spcPct val="100000"/>
              </a:lnSpc>
              <a:spcBef>
                <a:spcPts val="375"/>
              </a:spcBef>
              <a:spcAft>
                <a:spcPts val="1200"/>
              </a:spcAft>
              <a:buFont typeface="Arial MT"/>
              <a:buChar char="•"/>
              <a:tabLst>
                <a:tab pos="241300" algn="l"/>
                <a:tab pos="241935" algn="l"/>
              </a:tabLst>
            </a:pPr>
            <a:r>
              <a:rPr lang="en-US" sz="2000" dirty="0">
                <a:latin typeface="Times New Roman" panose="02020603050405020304" pitchFamily="18" charset="0"/>
                <a:cs typeface="Times New Roman" panose="02020603050405020304" pitchFamily="18" charset="0"/>
              </a:rPr>
              <a:t>The</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aim(s)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statement </a:t>
            </a:r>
            <a:r>
              <a:rPr lang="en-US" sz="2000" dirty="0">
                <a:latin typeface="Times New Roman" panose="02020603050405020304" pitchFamily="18" charset="0"/>
                <a:cs typeface="Times New Roman" panose="02020603050405020304" pitchFamily="18" charset="0"/>
              </a:rPr>
              <a:t>that</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reflects</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b="1" spc="-5" dirty="0">
                <a:highlight>
                  <a:srgbClr val="00FF00"/>
                </a:highlight>
                <a:latin typeface="Times New Roman" panose="02020603050405020304" pitchFamily="18" charset="0"/>
                <a:cs typeface="Times New Roman" panose="02020603050405020304" pitchFamily="18" charset="0"/>
              </a:rPr>
              <a:t>broad</a:t>
            </a:r>
            <a:r>
              <a:rPr lang="en-US" sz="2000" b="1" spc="-30" dirty="0">
                <a:highlight>
                  <a:srgbClr val="00FF00"/>
                </a:highlight>
                <a:latin typeface="Times New Roman" panose="02020603050405020304" pitchFamily="18" charset="0"/>
                <a:cs typeface="Times New Roman" panose="02020603050405020304" pitchFamily="18" charset="0"/>
              </a:rPr>
              <a:t> </a:t>
            </a:r>
            <a:r>
              <a:rPr lang="en-US" sz="2000" b="1" spc="-5" dirty="0">
                <a:highlight>
                  <a:srgbClr val="00FF00"/>
                </a:highlight>
                <a:latin typeface="Times New Roman" panose="02020603050405020304" pitchFamily="18" charset="0"/>
                <a:cs typeface="Times New Roman" panose="02020603050405020304" pitchFamily="18" charset="0"/>
              </a:rPr>
              <a:t>overarching</a:t>
            </a:r>
            <a:r>
              <a:rPr lang="en-US" sz="2000" b="1" spc="-30" dirty="0">
                <a:highlight>
                  <a:srgbClr val="00FF00"/>
                </a:highlight>
                <a:latin typeface="Times New Roman" panose="02020603050405020304" pitchFamily="18" charset="0"/>
                <a:cs typeface="Times New Roman" panose="02020603050405020304" pitchFamily="18" charset="0"/>
              </a:rPr>
              <a:t> </a:t>
            </a:r>
            <a:r>
              <a:rPr lang="en-US" sz="2000" b="1" dirty="0">
                <a:highlight>
                  <a:srgbClr val="00FF00"/>
                </a:highlight>
                <a:latin typeface="Times New Roman" panose="02020603050405020304" pitchFamily="18" charset="0"/>
                <a:cs typeface="Times New Roman" panose="02020603050405020304" pitchFamily="18" charset="0"/>
              </a:rPr>
              <a:t>goal</a:t>
            </a:r>
            <a:r>
              <a:rPr lang="en-US" sz="2000" dirty="0">
                <a:latin typeface="Times New Roman" panose="02020603050405020304" pitchFamily="18" charset="0"/>
                <a:cs typeface="Times New Roman" panose="02020603050405020304" pitchFamily="18" charset="0"/>
              </a:rPr>
              <a:t>(s)</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 </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project. </a:t>
            </a:r>
            <a:r>
              <a:rPr lang="en-US" sz="2000" spc="-5" dirty="0">
                <a:latin typeface="Times New Roman" panose="02020603050405020304" pitchFamily="18" charset="0"/>
                <a:cs typeface="Times New Roman" panose="02020603050405020304" pitchFamily="18" charset="0"/>
              </a:rPr>
              <a:t>Research </a:t>
            </a:r>
            <a:r>
              <a:rPr lang="en-US" sz="2000" spc="-10" dirty="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outline </a:t>
            </a:r>
            <a:r>
              <a:rPr lang="en-US" sz="2000" dirty="0">
                <a:highlight>
                  <a:srgbClr val="FFFF00"/>
                </a:highlight>
                <a:latin typeface="Times New Roman" panose="02020603050405020304" pitchFamily="18" charset="0"/>
                <a:cs typeface="Times New Roman" panose="02020603050405020304" pitchFamily="18" charset="0"/>
              </a:rPr>
              <a:t>the </a:t>
            </a:r>
            <a:r>
              <a:rPr lang="en-US" sz="2000" b="1" dirty="0">
                <a:highlight>
                  <a:srgbClr val="FFFF00"/>
                </a:highlight>
                <a:latin typeface="Times New Roman" panose="02020603050405020304" pitchFamily="18" charset="0"/>
                <a:cs typeface="Times New Roman" panose="02020603050405020304" pitchFamily="18" charset="0"/>
              </a:rPr>
              <a:t>general </a:t>
            </a:r>
            <a:r>
              <a:rPr lang="en-US" sz="2000" b="1" spc="5" dirty="0">
                <a:highlight>
                  <a:srgbClr val="FFFF00"/>
                </a:highlight>
                <a:latin typeface="Times New Roman" panose="02020603050405020304" pitchFamily="18" charset="0"/>
                <a:cs typeface="Times New Roman" panose="02020603050405020304" pitchFamily="18" charset="0"/>
              </a:rPr>
              <a:t> </a:t>
            </a:r>
            <a:r>
              <a:rPr lang="en-US" sz="2000" b="1" spc="-5" dirty="0">
                <a:highlight>
                  <a:srgbClr val="FFFF00"/>
                </a:highlight>
                <a:latin typeface="Times New Roman" panose="02020603050405020304" pitchFamily="18" charset="0"/>
                <a:cs typeface="Times New Roman" panose="02020603050405020304" pitchFamily="18" charset="0"/>
              </a:rPr>
              <a:t>direction</a:t>
            </a:r>
            <a:r>
              <a:rPr lang="en-US" sz="2000" b="1" spc="-3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research</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what</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spc="-30" dirty="0">
                <a:highlight>
                  <a:srgbClr val="FFFF00"/>
                </a:highlight>
                <a:latin typeface="Times New Roman" panose="02020603050405020304" pitchFamily="18" charset="0"/>
                <a:cs typeface="Times New Roman" panose="02020603050405020304" pitchFamily="18" charset="0"/>
              </a:rPr>
              <a:t>it’s</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trying</a:t>
            </a:r>
            <a:r>
              <a:rPr lang="en-US" sz="2000" b="1" spc="-30"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to</a:t>
            </a:r>
            <a:r>
              <a:rPr lang="en-US" sz="2000" b="1" spc="-1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achieve</a:t>
            </a:r>
            <a:r>
              <a:rPr lang="en-US" sz="2000" dirty="0">
                <a:highlight>
                  <a:srgbClr val="FFFF00"/>
                </a:highlight>
                <a:latin typeface="Times New Roman" panose="02020603050405020304" pitchFamily="18" charset="0"/>
                <a:cs typeface="Times New Roman" panose="02020603050405020304" pitchFamily="18" charset="0"/>
              </a:rPr>
              <a:t>.</a:t>
            </a:r>
          </a:p>
          <a:p>
            <a:pPr marL="241300" indent="-229235">
              <a:lnSpc>
                <a:spcPct val="100000"/>
              </a:lnSpc>
              <a:spcBef>
                <a:spcPts val="725"/>
              </a:spcBef>
              <a:spcAft>
                <a:spcPts val="1200"/>
              </a:spcAft>
              <a:buFont typeface="Arial MT"/>
              <a:buChar char="•"/>
              <a:tabLst>
                <a:tab pos="241300" algn="l"/>
                <a:tab pos="241935" algn="l"/>
              </a:tabLst>
            </a:pPr>
            <a:r>
              <a:rPr lang="en-US" sz="2000" dirty="0">
                <a:latin typeface="Times New Roman" panose="02020603050405020304" pitchFamily="18" charset="0"/>
                <a:cs typeface="Times New Roman" panose="02020603050405020304" pitchFamily="18" charset="0"/>
              </a:rPr>
              <a:t>Research</a:t>
            </a:r>
            <a:r>
              <a:rPr lang="en-US" sz="2000" spc="-30" dirty="0">
                <a:latin typeface="Times New Roman" panose="02020603050405020304" pitchFamily="18" charset="0"/>
                <a:cs typeface="Times New Roman" panose="02020603050405020304" pitchFamily="18" charset="0"/>
              </a:rPr>
              <a:t> </a:t>
            </a:r>
            <a:r>
              <a:rPr lang="en-US" sz="2000" spc="-10" dirty="0">
                <a:latin typeface="Times New Roman" panose="02020603050405020304" pitchFamily="18" charset="0"/>
                <a:cs typeface="Times New Roman" panose="02020603050405020304" pitchFamily="18" charset="0"/>
              </a:rPr>
              <a:t>aims</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usually</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start</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with</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the</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wording</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highlight>
                  <a:srgbClr val="00FFFF"/>
                </a:highlight>
                <a:latin typeface="Times New Roman" panose="02020603050405020304" pitchFamily="18" charset="0"/>
                <a:cs typeface="Times New Roman" panose="02020603050405020304" pitchFamily="18" charset="0"/>
              </a:rPr>
              <a:t>this</a:t>
            </a:r>
            <a:r>
              <a:rPr lang="en-US" sz="2000" spc="-2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research</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spc="-10" dirty="0">
                <a:highlight>
                  <a:srgbClr val="00FFFF"/>
                </a:highlight>
                <a:latin typeface="Times New Roman" panose="02020603050405020304" pitchFamily="18" charset="0"/>
                <a:cs typeface="Times New Roman" panose="02020603050405020304" pitchFamily="18" charset="0"/>
              </a:rPr>
              <a:t>aims</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a:t>
            </a:r>
            <a:r>
              <a:rPr lang="en-US" sz="2000" dirty="0">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this</a:t>
            </a:r>
            <a:r>
              <a:rPr lang="en-US" sz="2000" spc="-2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research</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spc="-5" dirty="0">
                <a:highlight>
                  <a:srgbClr val="00FFFF"/>
                </a:highlight>
                <a:latin typeface="Times New Roman" panose="02020603050405020304" pitchFamily="18" charset="0"/>
                <a:cs typeface="Times New Roman" panose="02020603050405020304" pitchFamily="18" charset="0"/>
              </a:rPr>
              <a:t>seeks</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a:t>
            </a:r>
            <a:r>
              <a:rPr lang="en-US" sz="2000" dirty="0">
                <a:latin typeface="Times New Roman" panose="02020603050405020304" pitchFamily="18" charset="0"/>
                <a:cs typeface="Times New Roman" panose="02020603050405020304" pitchFamily="18" charset="0"/>
              </a:rPr>
              <a:t>”, and</a:t>
            </a:r>
            <a:r>
              <a:rPr lang="en-US" sz="2000" spc="-4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so</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on.</a:t>
            </a:r>
            <a:endParaRPr lang="en-US" sz="2000" dirty="0">
              <a:latin typeface="Times New Roman" panose="02020603050405020304" pitchFamily="18" charset="0"/>
              <a:cs typeface="Times New Roman" panose="02020603050405020304" pitchFamily="18" charset="0"/>
            </a:endParaRPr>
          </a:p>
          <a:p>
            <a:pPr marL="241300" indent="-229235">
              <a:lnSpc>
                <a:spcPct val="100000"/>
              </a:lnSpc>
              <a:spcBef>
                <a:spcPts val="765"/>
              </a:spcBef>
              <a:spcAft>
                <a:spcPts val="1200"/>
              </a:spcAft>
              <a:buFont typeface="Arial MT"/>
              <a:buChar char="•"/>
              <a:tabLst>
                <a:tab pos="241300" algn="l"/>
                <a:tab pos="241935" algn="l"/>
              </a:tabLst>
            </a:pPr>
            <a:r>
              <a:rPr lang="en-US" sz="2400" b="1" dirty="0">
                <a:latin typeface="Times New Roman" panose="02020603050405020304" pitchFamily="18" charset="0"/>
                <a:cs typeface="Times New Roman" panose="02020603050405020304" pitchFamily="18" charset="0"/>
              </a:rPr>
              <a:t>For</a:t>
            </a:r>
            <a:r>
              <a:rPr lang="en-US" sz="2400" b="1" spc="-45" dirty="0">
                <a:latin typeface="Times New Roman" panose="02020603050405020304" pitchFamily="18" charset="0"/>
                <a:cs typeface="Times New Roman" panose="02020603050405020304" pitchFamily="18" charset="0"/>
              </a:rPr>
              <a:t> </a:t>
            </a:r>
            <a:r>
              <a:rPr lang="en-US" sz="2400" b="1" spc="-5" dirty="0">
                <a:latin typeface="Times New Roman" panose="02020603050405020304" pitchFamily="18" charset="0"/>
                <a:cs typeface="Times New Roman" panose="02020603050405020304" pitchFamily="18" charset="0"/>
              </a:rPr>
              <a:t>example:</a:t>
            </a:r>
            <a:endParaRPr lang="en-US" sz="2400" b="1" dirty="0">
              <a:latin typeface="Times New Roman" panose="02020603050405020304" pitchFamily="18" charset="0"/>
              <a:cs typeface="Times New Roman" panose="02020603050405020304" pitchFamily="18" charset="0"/>
            </a:endParaRPr>
          </a:p>
          <a:p>
            <a:pPr marL="241300" indent="-229235">
              <a:lnSpc>
                <a:spcPct val="100000"/>
              </a:lnSpc>
              <a:spcBef>
                <a:spcPts val="760"/>
              </a:spcBef>
              <a:spcAft>
                <a:spcPts val="1200"/>
              </a:spcAft>
              <a:buFont typeface="Arial MT"/>
              <a:buChar char="•"/>
              <a:tabLst>
                <a:tab pos="241300" algn="l"/>
                <a:tab pos="241935" algn="l"/>
              </a:tabLst>
            </a:pPr>
            <a:r>
              <a:rPr lang="en-US" sz="2000" i="1" dirty="0">
                <a:latin typeface="Times New Roman" panose="02020603050405020304" pitchFamily="18" charset="0"/>
                <a:cs typeface="Times New Roman" panose="02020603050405020304" pitchFamily="18" charset="0"/>
              </a:rPr>
              <a:t>“This</a:t>
            </a:r>
            <a:r>
              <a:rPr lang="en-US" sz="2000" i="1" spc="-25" dirty="0">
                <a:latin typeface="Times New Roman" panose="02020603050405020304" pitchFamily="18" charset="0"/>
                <a:cs typeface="Times New Roman" panose="02020603050405020304" pitchFamily="18" charset="0"/>
              </a:rPr>
              <a:t> </a:t>
            </a:r>
            <a:r>
              <a:rPr lang="en-US" sz="2000" i="1" spc="-20" dirty="0">
                <a:latin typeface="Times New Roman" panose="02020603050405020304" pitchFamily="18" charset="0"/>
                <a:cs typeface="Times New Roman" panose="02020603050405020304" pitchFamily="18" charset="0"/>
              </a:rPr>
              <a:t>research</a:t>
            </a:r>
            <a:r>
              <a:rPr lang="en-US" sz="2000" i="1" spc="-3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aims to</a:t>
            </a:r>
            <a:r>
              <a:rPr lang="en-US" sz="2000" i="1" spc="-5" dirty="0">
                <a:latin typeface="Times New Roman" panose="02020603050405020304" pitchFamily="18" charset="0"/>
                <a:cs typeface="Times New Roman" panose="02020603050405020304" pitchFamily="18" charset="0"/>
              </a:rPr>
              <a:t> </a:t>
            </a:r>
            <a:r>
              <a:rPr lang="en-US" sz="2000" i="1" spc="-10" dirty="0">
                <a:latin typeface="Times New Roman" panose="02020603050405020304" pitchFamily="18" charset="0"/>
                <a:cs typeface="Times New Roman" panose="02020603050405020304" pitchFamily="18" charset="0"/>
              </a:rPr>
              <a:t>explore</a:t>
            </a:r>
            <a:r>
              <a:rPr lang="en-US" sz="2000" i="1" spc="-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employee</a:t>
            </a:r>
            <a:r>
              <a:rPr lang="en-US" sz="2000" i="1" spc="-2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experiences</a:t>
            </a:r>
            <a:r>
              <a:rPr lang="en-US" sz="2000" i="1" spc="-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of</a:t>
            </a:r>
            <a:r>
              <a:rPr lang="en-US" sz="2000" i="1" spc="-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digital</a:t>
            </a:r>
            <a:r>
              <a:rPr lang="en-US" sz="2000" i="1" spc="-30"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transformation</a:t>
            </a:r>
            <a:r>
              <a:rPr lang="en-US" sz="2000" i="1" spc="-4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in</a:t>
            </a:r>
            <a:r>
              <a:rPr lang="en-US" sz="2000" i="1" spc="-10" dirty="0">
                <a:latin typeface="Times New Roman" panose="02020603050405020304" pitchFamily="18" charset="0"/>
                <a:cs typeface="Times New Roman" panose="02020603050405020304" pitchFamily="18" charset="0"/>
              </a:rPr>
              <a:t> </a:t>
            </a:r>
            <a:r>
              <a:rPr lang="en-US" sz="2000" i="1" spc="-15" dirty="0">
                <a:latin typeface="Times New Roman" panose="02020603050405020304" pitchFamily="18" charset="0"/>
                <a:cs typeface="Times New Roman" panose="02020603050405020304" pitchFamily="18" charset="0"/>
              </a:rPr>
              <a:t>retail</a:t>
            </a:r>
            <a:r>
              <a:rPr lang="en-US" sz="2000" i="1" spc="-25"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HR.</a:t>
            </a:r>
            <a:endParaRPr lang="en-US" sz="2000" dirty="0">
              <a:latin typeface="Times New Roman" panose="02020603050405020304" pitchFamily="18" charset="0"/>
              <a:cs typeface="Times New Roman" panose="02020603050405020304" pitchFamily="18" charset="0"/>
            </a:endParaRPr>
          </a:p>
          <a:p>
            <a:pPr marL="241300" indent="-229235">
              <a:lnSpc>
                <a:spcPct val="100000"/>
              </a:lnSpc>
              <a:spcBef>
                <a:spcPts val="755"/>
              </a:spcBef>
              <a:spcAft>
                <a:spcPts val="1200"/>
              </a:spcAft>
              <a:buFont typeface="Arial MT"/>
              <a:buChar char="•"/>
              <a:tabLst>
                <a:tab pos="241300" algn="l"/>
                <a:tab pos="241935" algn="l"/>
              </a:tabLst>
            </a:pPr>
            <a:r>
              <a:rPr lang="en-US" sz="2000" i="1" spc="-5" dirty="0">
                <a:latin typeface="Times New Roman" panose="02020603050405020304" pitchFamily="18" charset="0"/>
                <a:cs typeface="Times New Roman" panose="02020603050405020304" pitchFamily="18" charset="0"/>
              </a:rPr>
              <a:t>“This</a:t>
            </a:r>
            <a:r>
              <a:rPr lang="en-US" sz="2000" i="1" spc="-2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study</a:t>
            </a:r>
            <a:r>
              <a:rPr lang="en-US" sz="2000" i="1" spc="-20"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sets</a:t>
            </a:r>
            <a:r>
              <a:rPr lang="en-US" sz="2000" i="1" spc="-2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out</a:t>
            </a:r>
            <a:r>
              <a:rPr lang="en-US" sz="2000" i="1" spc="-2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to</a:t>
            </a:r>
            <a:r>
              <a:rPr lang="en-US" sz="2000" i="1" spc="-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assess</a:t>
            </a:r>
            <a:r>
              <a:rPr lang="en-US" sz="2000" i="1" spc="-3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the</a:t>
            </a:r>
            <a:r>
              <a:rPr lang="en-US" sz="2000" i="1" spc="-1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interaction</a:t>
            </a:r>
            <a:r>
              <a:rPr lang="en-US" sz="2000" i="1" spc="-4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between</a:t>
            </a:r>
            <a:r>
              <a:rPr lang="en-US" sz="2000" i="1" spc="-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student</a:t>
            </a:r>
            <a:r>
              <a:rPr lang="en-US" sz="2000" i="1" spc="-4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support</a:t>
            </a:r>
            <a:r>
              <a:rPr lang="en-US" sz="2000" i="1" spc="-55"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and</a:t>
            </a:r>
            <a:r>
              <a:rPr lang="en-US" sz="2000" i="1" spc="-10" dirty="0">
                <a:latin typeface="Times New Roman" panose="02020603050405020304" pitchFamily="18" charset="0"/>
                <a:cs typeface="Times New Roman" panose="02020603050405020304" pitchFamily="18" charset="0"/>
              </a:rPr>
              <a:t> self-care</a:t>
            </a:r>
            <a:r>
              <a:rPr lang="en-US" sz="2000" i="1" spc="-3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on</a:t>
            </a:r>
            <a:r>
              <a:rPr lang="en-US" sz="2000" i="1" spc="-1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well-being in</a:t>
            </a:r>
            <a:r>
              <a:rPr lang="en-US" sz="2000" i="1" spc="-2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Business</a:t>
            </a:r>
            <a:r>
              <a:rPr lang="en-US" sz="2000" i="1" spc="-4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graduate</a:t>
            </a:r>
            <a:r>
              <a:rPr lang="en-US" sz="2000" i="1" spc="-45" dirty="0">
                <a:latin typeface="Times New Roman" panose="02020603050405020304" pitchFamily="18" charset="0"/>
                <a:cs typeface="Times New Roman" panose="02020603050405020304" pitchFamily="18" charset="0"/>
              </a:rPr>
              <a:t> </a:t>
            </a:r>
            <a:r>
              <a:rPr lang="en-US" sz="2000" i="1" spc="-5" dirty="0">
                <a:latin typeface="Times New Roman" panose="02020603050405020304" pitchFamily="18" charset="0"/>
                <a:cs typeface="Times New Roman" panose="02020603050405020304" pitchFamily="18" charset="0"/>
              </a:rPr>
              <a:t>students”</a:t>
            </a:r>
            <a:endParaRPr lang="en-US" sz="2000" dirty="0">
              <a:latin typeface="Times New Roman" panose="02020603050405020304" pitchFamily="18" charset="0"/>
              <a:cs typeface="Times New Roman" panose="02020603050405020304" pitchFamily="18" charset="0"/>
            </a:endParaRPr>
          </a:p>
          <a:p>
            <a:pPr marL="241300" marR="5080" indent="-229235" algn="just">
              <a:lnSpc>
                <a:spcPct val="100000"/>
              </a:lnSpc>
              <a:spcBef>
                <a:spcPts val="1040"/>
              </a:spcBef>
              <a:spcAft>
                <a:spcPts val="1200"/>
              </a:spcAft>
              <a:buFont typeface="Arial MT"/>
              <a:buChar char="•"/>
              <a:tabLst>
                <a:tab pos="306070" algn="l"/>
              </a:tabLst>
            </a:pPr>
            <a:r>
              <a:rPr lang="en-US" sz="2000" dirty="0">
                <a:latin typeface="Times New Roman" panose="02020603050405020304" pitchFamily="18" charset="0"/>
                <a:cs typeface="Times New Roman" panose="02020603050405020304" pitchFamily="18" charset="0"/>
              </a:rPr>
              <a:t>	These research </a:t>
            </a:r>
            <a:r>
              <a:rPr lang="en-US" sz="2000" spc="-10" dirty="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provide a </a:t>
            </a:r>
            <a:r>
              <a:rPr lang="en-US" sz="2000" b="1" spc="-5" dirty="0">
                <a:latin typeface="Times New Roman" panose="02020603050405020304" pitchFamily="18" charset="0"/>
                <a:cs typeface="Times New Roman" panose="02020603050405020304" pitchFamily="18" charset="0"/>
              </a:rPr>
              <a:t>high-level description </a:t>
            </a:r>
            <a:r>
              <a:rPr lang="en-US" sz="2000" dirty="0">
                <a:latin typeface="Times New Roman" panose="02020603050405020304" pitchFamily="18" charset="0"/>
                <a:cs typeface="Times New Roman" panose="02020603050405020304" pitchFamily="18" charset="0"/>
              </a:rPr>
              <a:t>of </a:t>
            </a:r>
            <a:r>
              <a:rPr lang="en-US" sz="2000" b="1" u="sng" dirty="0">
                <a:latin typeface="Times New Roman" panose="02020603050405020304" pitchFamily="18" charset="0"/>
                <a:cs typeface="Times New Roman" panose="02020603050405020304" pitchFamily="18" charset="0"/>
              </a:rPr>
              <a:t>what the </a:t>
            </a:r>
            <a:r>
              <a:rPr lang="en-US" sz="2000" b="1" u="sng" spc="-5" dirty="0">
                <a:latin typeface="Times New Roman" panose="02020603050405020304" pitchFamily="18" charset="0"/>
                <a:cs typeface="Times New Roman" panose="02020603050405020304" pitchFamily="18" charset="0"/>
              </a:rPr>
              <a:t>study </a:t>
            </a:r>
            <a:r>
              <a:rPr lang="en-US" sz="2000" b="1" u="sng" dirty="0">
                <a:latin typeface="Times New Roman" panose="02020603050405020304" pitchFamily="18" charset="0"/>
                <a:cs typeface="Times New Roman" panose="02020603050405020304" pitchFamily="18" charset="0"/>
              </a:rPr>
              <a:t>is about and what it </a:t>
            </a:r>
            <a:r>
              <a:rPr lang="en-US" sz="2000" b="1" u="sng" spc="-5" dirty="0">
                <a:latin typeface="Times New Roman" panose="02020603050405020304" pitchFamily="18" charset="0"/>
                <a:cs typeface="Times New Roman" panose="02020603050405020304" pitchFamily="18" charset="0"/>
              </a:rPr>
              <a:t>seeks </a:t>
            </a:r>
            <a:r>
              <a:rPr lang="en-US" sz="2000" b="1" u="sng" spc="-484"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to</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achieve.</a:t>
            </a:r>
            <a:r>
              <a:rPr lang="en-US" sz="2000" b="1" u="sng" spc="-5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They’re</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clear</a:t>
            </a:r>
            <a:r>
              <a:rPr lang="en-US" sz="2000" dirty="0">
                <a:latin typeface="Times New Roman" panose="02020603050405020304" pitchFamily="18" charset="0"/>
                <a:cs typeface="Times New Roman" panose="02020603050405020304" pitchFamily="18" charset="0"/>
              </a:rPr>
              <a:t> about</a:t>
            </a:r>
            <a:r>
              <a:rPr lang="en-US" sz="2000" spc="-2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what</a:t>
            </a:r>
            <a:r>
              <a:rPr lang="en-US" sz="2000" b="1" spc="1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a:t>
            </a:r>
            <a:r>
              <a:rPr lang="en-US" sz="2000" b="1" spc="-15" dirty="0">
                <a:latin typeface="Times New Roman" panose="02020603050405020304" pitchFamily="18" charset="0"/>
                <a:cs typeface="Times New Roman" panose="02020603050405020304" pitchFamily="18" charset="0"/>
              </a:rPr>
              <a:t>study’s </a:t>
            </a:r>
            <a:r>
              <a:rPr lang="en-US" sz="2000" b="1" spc="-49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focus</a:t>
            </a:r>
            <a:r>
              <a:rPr lang="en-US" sz="2000" b="1" spc="-3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is</a:t>
            </a:r>
            <a:r>
              <a:rPr lang="en-US" sz="2000" b="1"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what</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being</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investigated.</a:t>
            </a:r>
            <a:endParaRPr lang="en-US" sz="2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0917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The</a:t>
            </a:r>
            <a:r>
              <a:rPr lang="en-MY" sz="5400" b="1" spc="-30" dirty="0">
                <a:latin typeface="Times New Roman" panose="02020603050405020304" pitchFamily="18" charset="0"/>
                <a:cs typeface="Times New Roman" panose="02020603050405020304" pitchFamily="18" charset="0"/>
              </a:rPr>
              <a:t> </a:t>
            </a:r>
            <a:r>
              <a:rPr lang="en-MY" sz="5400" b="1" spc="-10" dirty="0">
                <a:latin typeface="Times New Roman" panose="02020603050405020304" pitchFamily="18" charset="0"/>
                <a:cs typeface="Times New Roman" panose="02020603050405020304" pitchFamily="18" charset="0"/>
              </a:rPr>
              <a:t>Research</a:t>
            </a:r>
            <a:r>
              <a:rPr lang="en-MY" sz="5400" b="1" spc="-55" dirty="0">
                <a:latin typeface="Times New Roman" panose="02020603050405020304" pitchFamily="18" charset="0"/>
                <a:cs typeface="Times New Roman" panose="02020603050405020304" pitchFamily="18" charset="0"/>
              </a:rPr>
              <a:t> </a:t>
            </a:r>
            <a:r>
              <a:rPr lang="en-MY" sz="5400" b="1" spc="-15" dirty="0">
                <a:latin typeface="Times New Roman" panose="02020603050405020304" pitchFamily="18" charset="0"/>
                <a:cs typeface="Times New Roman" panose="02020603050405020304" pitchFamily="18" charset="0"/>
              </a:rPr>
              <a:t>Process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62808" y="1541853"/>
            <a:ext cx="11470112" cy="3774294"/>
          </a:xfrm>
        </p:spPr>
        <p:txBody>
          <a:bodyPr>
            <a:noAutofit/>
          </a:bodyPr>
          <a:lstStyle/>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After discussing the Difference between academic and non-academic, Genre of academic writing, Fundamental of Paragraphing and Research Methodology. </a:t>
            </a:r>
          </a:p>
          <a:p>
            <a:pPr marL="469900" marR="120650" indent="-457200">
              <a:lnSpc>
                <a:spcPct val="150000"/>
              </a:lnSpc>
              <a:spcBef>
                <a:spcPts val="0"/>
              </a:spcBef>
              <a:tabLst>
                <a:tab pos="240665" algn="l"/>
                <a:tab pos="241300" algn="l"/>
              </a:tabLst>
            </a:pPr>
            <a:endParaRPr lang="en-US" sz="2800" dirty="0">
              <a:latin typeface="Times New Roman" panose="02020603050405020304" pitchFamily="18" charset="0"/>
              <a:cs typeface="Times New Roman" panose="02020603050405020304" pitchFamily="18" charset="0"/>
            </a:endParaRPr>
          </a:p>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It is the time to dive deeper into the research process. </a:t>
            </a:r>
          </a:p>
          <a:p>
            <a:pPr marL="469900" marR="120650" indent="-457200">
              <a:lnSpc>
                <a:spcPct val="150000"/>
              </a:lnSpc>
              <a:spcBef>
                <a:spcPts val="0"/>
              </a:spcBef>
              <a:tabLst>
                <a:tab pos="240665" algn="l"/>
                <a:tab pos="241300" algn="l"/>
              </a:tabLst>
            </a:pPr>
            <a:endParaRPr lang="en-US" sz="2800" dirty="0">
              <a:latin typeface="Times New Roman" panose="02020603050405020304" pitchFamily="18" charset="0"/>
              <a:cs typeface="Times New Roman" panose="02020603050405020304" pitchFamily="18" charset="0"/>
            </a:endParaRPr>
          </a:p>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Let’s revise the meaning of a research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36801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48823"/>
            <a:ext cx="9792208" cy="792999"/>
          </a:xfrm>
        </p:spPr>
        <p:txBody>
          <a:bodyPr>
            <a:noAutofit/>
          </a:bodyPr>
          <a:lstStyle/>
          <a:p>
            <a:pPr algn="ctr"/>
            <a:r>
              <a:rPr lang="en-MY" sz="6000" b="1" spc="-15" dirty="0">
                <a:latin typeface="Times New Roman" panose="02020603050405020304" pitchFamily="18" charset="0"/>
                <a:cs typeface="Times New Roman" panose="02020603050405020304" pitchFamily="18" charset="0"/>
              </a:rPr>
              <a:t>Research </a:t>
            </a:r>
            <a:r>
              <a:rPr lang="en-MY" sz="6000" b="1" spc="-5" dirty="0">
                <a:latin typeface="Times New Roman" panose="02020603050405020304" pitchFamily="18" charset="0"/>
                <a:cs typeface="Times New Roman" panose="02020603050405020304" pitchFamily="18" charset="0"/>
              </a:rPr>
              <a:t>Objectives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713990"/>
            <a:ext cx="11470112" cy="3407862"/>
          </a:xfrm>
        </p:spPr>
        <p:txBody>
          <a:bodyPr>
            <a:noAutofit/>
          </a:bodyPr>
          <a:lstStyle/>
          <a:p>
            <a:pPr marL="241300" marR="145415" indent="-228600">
              <a:lnSpc>
                <a:spcPct val="100000"/>
              </a:lnSpc>
              <a:spcBef>
                <a:spcPts val="340"/>
              </a:spcBef>
              <a:spcAft>
                <a:spcPts val="600"/>
              </a:spcAft>
              <a:buFont typeface="Arial MT"/>
              <a:buChar char="•"/>
              <a:tabLst>
                <a:tab pos="240665" algn="l"/>
                <a:tab pos="241300" algn="l"/>
              </a:tabLst>
            </a:pPr>
            <a:r>
              <a:rPr lang="en-US" sz="2000" spc="-5" dirty="0">
                <a:latin typeface="Times New Roman" panose="02020603050405020304" pitchFamily="18" charset="0"/>
                <a:cs typeface="Times New Roman" panose="02020603050405020304" pitchFamily="18" charset="0"/>
              </a:rPr>
              <a:t>Research objectives: </a:t>
            </a:r>
            <a:r>
              <a:rPr lang="en-US" sz="2000" dirty="0">
                <a:latin typeface="Times New Roman" panose="02020603050405020304" pitchFamily="18" charset="0"/>
                <a:cs typeface="Times New Roman" panose="02020603050405020304" pitchFamily="18" charset="0"/>
              </a:rPr>
              <a:t>describe what your research project </a:t>
            </a:r>
            <a:r>
              <a:rPr lang="en-US" sz="2000" b="1" dirty="0">
                <a:highlight>
                  <a:srgbClr val="FFFF00"/>
                </a:highlight>
                <a:latin typeface="Times New Roman" panose="02020603050405020304" pitchFamily="18" charset="0"/>
                <a:cs typeface="Times New Roman" panose="02020603050405020304" pitchFamily="18" charset="0"/>
              </a:rPr>
              <a:t>intends to</a:t>
            </a:r>
            <a:r>
              <a:rPr lang="en-US" sz="2000" b="1" spc="5" dirty="0">
                <a:highlight>
                  <a:srgbClr val="FFFF00"/>
                </a:highlight>
                <a:latin typeface="Times New Roman" panose="02020603050405020304" pitchFamily="18" charset="0"/>
                <a:cs typeface="Times New Roman" panose="02020603050405020304" pitchFamily="18" charset="0"/>
              </a:rPr>
              <a:t> </a:t>
            </a:r>
            <a:r>
              <a:rPr lang="en-US" sz="2000" b="1" spc="-5" dirty="0">
                <a:highlight>
                  <a:srgbClr val="FFFF00"/>
                </a:highlight>
                <a:latin typeface="Times New Roman" panose="02020603050405020304" pitchFamily="18" charset="0"/>
                <a:cs typeface="Times New Roman" panose="02020603050405020304" pitchFamily="18" charset="0"/>
              </a:rPr>
              <a:t>accomplish</a:t>
            </a:r>
            <a:r>
              <a:rPr lang="en-US" sz="2000" spc="-5" dirty="0">
                <a:latin typeface="Times New Roman" panose="02020603050405020304" pitchFamily="18" charset="0"/>
                <a:cs typeface="Times New Roman" panose="02020603050405020304" pitchFamily="18" charset="0"/>
              </a:rPr>
              <a:t>.</a:t>
            </a:r>
            <a:r>
              <a:rPr lang="en-US" sz="2000" spc="-50" dirty="0">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The research</a:t>
            </a:r>
            <a:r>
              <a:rPr lang="en-US" sz="2000" spc="-30"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objectives</a:t>
            </a:r>
            <a:r>
              <a:rPr lang="en-US" sz="2000" spc="-40"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need</a:t>
            </a:r>
            <a:r>
              <a:rPr lang="en-US" sz="2000" spc="-1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to</a:t>
            </a:r>
            <a:r>
              <a:rPr lang="en-US" sz="2000" spc="-10"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be</a:t>
            </a:r>
            <a:r>
              <a:rPr lang="en-US" sz="2000" spc="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far</a:t>
            </a:r>
            <a:r>
              <a:rPr lang="en-US" sz="2000" spc="-20" dirty="0">
                <a:highlight>
                  <a:srgbClr val="00FF00"/>
                </a:highlight>
                <a:latin typeface="Times New Roman" panose="02020603050405020304" pitchFamily="18" charset="0"/>
                <a:cs typeface="Times New Roman" panose="02020603050405020304" pitchFamily="18" charset="0"/>
              </a:rPr>
              <a:t> </a:t>
            </a:r>
            <a:r>
              <a:rPr lang="en-US" sz="2000" spc="-5" dirty="0">
                <a:highlight>
                  <a:srgbClr val="00FF00"/>
                </a:highlight>
                <a:latin typeface="Times New Roman" panose="02020603050405020304" pitchFamily="18" charset="0"/>
                <a:cs typeface="Times New Roman" panose="02020603050405020304" pitchFamily="18" charset="0"/>
              </a:rPr>
              <a:t>more</a:t>
            </a:r>
            <a:r>
              <a:rPr lang="en-US" sz="2000" dirty="0">
                <a:highlight>
                  <a:srgbClr val="00FF00"/>
                </a:highlight>
                <a:latin typeface="Times New Roman" panose="02020603050405020304" pitchFamily="18" charset="0"/>
                <a:cs typeface="Times New Roman" panose="02020603050405020304" pitchFamily="18" charset="0"/>
              </a:rPr>
              <a:t> specific</a:t>
            </a:r>
            <a:r>
              <a:rPr lang="en-US" sz="2000" spc="-3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and actionable than the research </a:t>
            </a:r>
            <a:r>
              <a:rPr lang="en-US" sz="2000" spc="-10" dirty="0">
                <a:highlight>
                  <a:srgbClr val="00FF00"/>
                </a:highlight>
                <a:latin typeface="Times New Roman" panose="02020603050405020304" pitchFamily="18" charset="0"/>
                <a:cs typeface="Times New Roman" panose="02020603050405020304" pitchFamily="18" charset="0"/>
              </a:rPr>
              <a:t>aims. </a:t>
            </a:r>
          </a:p>
          <a:p>
            <a:pPr marL="241300" marR="145415" indent="-228600">
              <a:lnSpc>
                <a:spcPct val="100000"/>
              </a:lnSpc>
              <a:spcBef>
                <a:spcPts val="340"/>
              </a:spcBef>
              <a:spcAft>
                <a:spcPts val="600"/>
              </a:spcAft>
              <a:buFont typeface="Arial MT"/>
              <a:buChar char="•"/>
              <a:tabLst>
                <a:tab pos="240665" algn="l"/>
                <a:tab pos="241300" algn="l"/>
              </a:tabLst>
            </a:pPr>
            <a:endParaRPr lang="en-US" sz="2000" b="1" spc="-10" dirty="0">
              <a:highlight>
                <a:srgbClr val="00FF00"/>
              </a:highlight>
              <a:latin typeface="Times New Roman" panose="02020603050405020304" pitchFamily="18" charset="0"/>
              <a:cs typeface="Times New Roman" panose="02020603050405020304" pitchFamily="18" charset="0"/>
            </a:endParaRPr>
          </a:p>
          <a:p>
            <a:pPr marL="12700" marR="145415" indent="0" algn="ctr">
              <a:lnSpc>
                <a:spcPct val="100000"/>
              </a:lnSpc>
              <a:spcBef>
                <a:spcPts val="340"/>
              </a:spcBef>
              <a:spcAft>
                <a:spcPts val="600"/>
              </a:spcAft>
              <a:buNone/>
              <a:tabLst>
                <a:tab pos="240665" algn="l"/>
                <a:tab pos="241300" algn="l"/>
              </a:tabLst>
            </a:pPr>
            <a:r>
              <a:rPr lang="en-US" sz="2000" b="1" dirty="0">
                <a:latin typeface="Times New Roman" panose="02020603050405020304" pitchFamily="18" charset="0"/>
                <a:cs typeface="Times New Roman" panose="02020603050405020304" pitchFamily="18" charset="0"/>
              </a:rPr>
              <a:t>Why</a:t>
            </a:r>
            <a:r>
              <a:rPr lang="en-US" sz="2000" b="1" spc="-20" dirty="0">
                <a:latin typeface="Times New Roman" panose="02020603050405020304" pitchFamily="18" charset="0"/>
                <a:cs typeface="Times New Roman" panose="02020603050405020304" pitchFamily="18" charset="0"/>
              </a:rPr>
              <a:t> </a:t>
            </a:r>
            <a:r>
              <a:rPr lang="en-US" sz="2000" b="1" spc="-10" dirty="0">
                <a:latin typeface="Times New Roman" panose="02020603050405020304" pitchFamily="18" charset="0"/>
                <a:cs typeface="Times New Roman" panose="02020603050405020304" pitchFamily="18" charset="0"/>
              </a:rPr>
              <a:t>are research</a:t>
            </a:r>
            <a:r>
              <a:rPr lang="en-US" sz="2000" b="1" spc="-2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objectives</a:t>
            </a:r>
            <a:r>
              <a:rPr lang="en-US" sz="2000" b="1" spc="-45"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important?</a:t>
            </a:r>
            <a:endParaRPr lang="en-US" sz="2000" dirty="0">
              <a:latin typeface="Times New Roman" panose="02020603050405020304" pitchFamily="18" charset="0"/>
              <a:cs typeface="Times New Roman" panose="02020603050405020304" pitchFamily="18" charset="0"/>
            </a:endParaRPr>
          </a:p>
          <a:p>
            <a:pPr marL="241300" marR="654685" indent="-228600" algn="just">
              <a:lnSpc>
                <a:spcPct val="100000"/>
              </a:lnSpc>
              <a:spcBef>
                <a:spcPts val="1005"/>
              </a:spcBef>
              <a:spcAft>
                <a:spcPts val="600"/>
              </a:spcAft>
              <a:buFont typeface="Arial MT"/>
              <a:buChar char="•"/>
              <a:tabLst>
                <a:tab pos="241300" algn="l"/>
              </a:tabLst>
            </a:pPr>
            <a:r>
              <a:rPr lang="en-US" sz="2000" b="1" dirty="0">
                <a:highlight>
                  <a:srgbClr val="FFFF00"/>
                </a:highlight>
                <a:latin typeface="Times New Roman" panose="02020603050405020304" pitchFamily="18" charset="0"/>
                <a:cs typeface="Times New Roman" panose="02020603050405020304" pitchFamily="18" charset="0"/>
              </a:rPr>
              <a:t>Establish the </a:t>
            </a:r>
            <a:r>
              <a:rPr lang="en-US" sz="2000" b="1" spc="-5" dirty="0">
                <a:highlight>
                  <a:srgbClr val="FFFF00"/>
                </a:highlight>
                <a:latin typeface="Times New Roman" panose="02020603050405020304" pitchFamily="18" charset="0"/>
                <a:cs typeface="Times New Roman" panose="02020603050405020304" pitchFamily="18" charset="0"/>
              </a:rPr>
              <a:t>scope </a:t>
            </a:r>
            <a:r>
              <a:rPr lang="en-US" sz="2000" b="1" dirty="0">
                <a:highlight>
                  <a:srgbClr val="FFFF00"/>
                </a:highlight>
                <a:latin typeface="Times New Roman" panose="02020603050405020304" pitchFamily="18" charset="0"/>
                <a:cs typeface="Times New Roman" panose="02020603050405020304" pitchFamily="18" charset="0"/>
              </a:rPr>
              <a:t>and depth of your project: </a:t>
            </a:r>
            <a:r>
              <a:rPr lang="en-US" sz="2000" dirty="0">
                <a:latin typeface="Times New Roman" panose="02020603050405020304" pitchFamily="18" charset="0"/>
                <a:cs typeface="Times New Roman" panose="02020603050405020304" pitchFamily="18" charset="0"/>
              </a:rPr>
              <a:t>This helps you avoid</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unnecessary</a:t>
            </a:r>
            <a:r>
              <a:rPr lang="en-US" sz="2000" spc="-4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also</a:t>
            </a:r>
            <a:r>
              <a:rPr lang="en-US" sz="2000" spc="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means </a:t>
            </a:r>
            <a:r>
              <a:rPr lang="en-US" sz="2000"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your</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methods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a:t>
            </a:r>
            <a:r>
              <a:rPr lang="en-US" sz="2000" spc="-49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conclusions</a:t>
            </a:r>
            <a:r>
              <a:rPr lang="en-US" sz="2000" spc="-4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can</a:t>
            </a:r>
            <a:r>
              <a:rPr lang="en-US" sz="2000" spc="-5" dirty="0">
                <a:latin typeface="Times New Roman" panose="02020603050405020304" pitchFamily="18" charset="0"/>
                <a:cs typeface="Times New Roman" panose="02020603050405020304" pitchFamily="18" charset="0"/>
              </a:rPr>
              <a:t> easily</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evaluated.</a:t>
            </a:r>
          </a:p>
          <a:p>
            <a:pPr marL="241300" marR="5080" indent="-228600">
              <a:lnSpc>
                <a:spcPct val="100000"/>
              </a:lnSpc>
              <a:spcBef>
                <a:spcPts val="1030"/>
              </a:spcBef>
              <a:spcAft>
                <a:spcPts val="600"/>
              </a:spcAft>
              <a:buFont typeface="Arial MT"/>
              <a:buChar char="•"/>
              <a:tabLst>
                <a:tab pos="240665" algn="l"/>
                <a:tab pos="241300" algn="l"/>
              </a:tabLst>
            </a:pPr>
            <a:r>
              <a:rPr lang="en-US" sz="2000" b="1" dirty="0">
                <a:highlight>
                  <a:srgbClr val="FFFF00"/>
                </a:highlight>
                <a:latin typeface="Times New Roman" panose="02020603050405020304" pitchFamily="18" charset="0"/>
                <a:cs typeface="Times New Roman" panose="02020603050405020304" pitchFamily="18" charset="0"/>
              </a:rPr>
              <a:t>Contribute</a:t>
            </a:r>
            <a:r>
              <a:rPr lang="en-US" sz="2000" b="1" spc="-3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to</a:t>
            </a:r>
            <a:r>
              <a:rPr lang="en-US" sz="2000" b="1" spc="-10"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your</a:t>
            </a:r>
            <a:r>
              <a:rPr lang="en-US" sz="2000" b="1" spc="-15"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research</a:t>
            </a:r>
            <a:r>
              <a:rPr lang="en-US" sz="2000" b="1" spc="-30" dirty="0">
                <a:highlight>
                  <a:srgbClr val="FFFF00"/>
                </a:highlight>
                <a:latin typeface="Times New Roman" panose="02020603050405020304" pitchFamily="18" charset="0"/>
                <a:cs typeface="Times New Roman" panose="02020603050405020304" pitchFamily="18" charset="0"/>
              </a:rPr>
              <a:t> </a:t>
            </a:r>
            <a:r>
              <a:rPr lang="en-US" sz="2000" b="1" dirty="0">
                <a:highlight>
                  <a:srgbClr val="FFFF00"/>
                </a:highlight>
                <a:latin typeface="Times New Roman" panose="02020603050405020304" pitchFamily="18" charset="0"/>
                <a:cs typeface="Times New Roman" panose="02020603050405020304" pitchFamily="18" charset="0"/>
              </a:rPr>
              <a:t>design:</a:t>
            </a:r>
            <a:r>
              <a:rPr lang="en-US" sz="2000" b="1" spc="-65"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When</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 know</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what</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your</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objectives </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t>
            </a:r>
            <a:r>
              <a:rPr lang="en-US" sz="2000" b="1" u="sng" dirty="0">
                <a:latin typeface="Times New Roman" panose="02020603050405020304" pitchFamily="18" charset="0"/>
                <a:cs typeface="Times New Roman" panose="02020603050405020304" pitchFamily="18" charset="0"/>
              </a:rPr>
              <a:t>you</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have</a:t>
            </a:r>
            <a:r>
              <a:rPr lang="en-US" sz="2000" b="1" u="sng" spc="-1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clearer idea of what</a:t>
            </a:r>
            <a:r>
              <a:rPr lang="en-US" sz="2000" b="1" u="sng" spc="-10"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methods</a:t>
            </a:r>
            <a:r>
              <a:rPr lang="en-US" sz="2000" b="1" u="sng" spc="1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are</a:t>
            </a:r>
            <a:r>
              <a:rPr lang="en-US" sz="2000" b="1" u="sng" spc="-5" dirty="0">
                <a:latin typeface="Times New Roman" panose="02020603050405020304" pitchFamily="18" charset="0"/>
                <a:cs typeface="Times New Roman" panose="02020603050405020304" pitchFamily="18" charset="0"/>
              </a:rPr>
              <a:t> most</a:t>
            </a:r>
            <a:r>
              <a:rPr lang="en-US" sz="2000" b="1" u="sng" spc="15"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appropriate</a:t>
            </a:r>
            <a:r>
              <a:rPr lang="en-US" sz="2000" b="1" u="sng" spc="-2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for </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your</a:t>
            </a:r>
            <a:r>
              <a:rPr lang="en-US" sz="2000" b="1" u="sng" spc="-2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research.</a:t>
            </a:r>
          </a:p>
          <a:p>
            <a:pPr marL="241300" marR="6350" indent="-228600">
              <a:lnSpc>
                <a:spcPct val="100000"/>
              </a:lnSpc>
              <a:spcBef>
                <a:spcPts val="994"/>
              </a:spcBef>
              <a:spcAft>
                <a:spcPts val="600"/>
              </a:spcAft>
              <a:buFont typeface="Arial MT"/>
              <a:buChar char="•"/>
              <a:tabLst>
                <a:tab pos="240665" algn="l"/>
                <a:tab pos="241300" algn="l"/>
              </a:tabLst>
            </a:pPr>
            <a:r>
              <a:rPr lang="en-US" sz="2000" b="1" dirty="0">
                <a:highlight>
                  <a:srgbClr val="FFFF00"/>
                </a:highlight>
                <a:latin typeface="Times New Roman" panose="02020603050405020304" pitchFamily="18" charset="0"/>
                <a:cs typeface="Times New Roman" panose="02020603050405020304" pitchFamily="18" charset="0"/>
              </a:rPr>
              <a:t>Indicate </a:t>
            </a:r>
            <a:r>
              <a:rPr lang="en-US" sz="2000" b="1" spc="5" dirty="0">
                <a:highlight>
                  <a:srgbClr val="FFFF00"/>
                </a:highlight>
                <a:latin typeface="Times New Roman" panose="02020603050405020304" pitchFamily="18" charset="0"/>
                <a:cs typeface="Times New Roman" panose="02020603050405020304" pitchFamily="18" charset="0"/>
              </a:rPr>
              <a:t>how </a:t>
            </a:r>
            <a:r>
              <a:rPr lang="en-US" sz="2000" b="1" dirty="0">
                <a:highlight>
                  <a:srgbClr val="FFFF00"/>
                </a:highlight>
                <a:latin typeface="Times New Roman" panose="02020603050405020304" pitchFamily="18" charset="0"/>
                <a:cs typeface="Times New Roman" panose="02020603050405020304" pitchFamily="18" charset="0"/>
              </a:rPr>
              <a:t>your project </a:t>
            </a:r>
            <a:r>
              <a:rPr lang="en-US" sz="2000" b="1" spc="-5" dirty="0">
                <a:highlight>
                  <a:srgbClr val="FFFF00"/>
                </a:highlight>
                <a:latin typeface="Times New Roman" panose="02020603050405020304" pitchFamily="18" charset="0"/>
                <a:cs typeface="Times New Roman" panose="02020603050405020304" pitchFamily="18" charset="0"/>
              </a:rPr>
              <a:t>will </a:t>
            </a:r>
            <a:r>
              <a:rPr lang="en-US" sz="2000" b="1" dirty="0">
                <a:highlight>
                  <a:srgbClr val="FFFF00"/>
                </a:highlight>
                <a:latin typeface="Times New Roman" panose="02020603050405020304" pitchFamily="18" charset="0"/>
                <a:cs typeface="Times New Roman" panose="02020603050405020304" pitchFamily="18" charset="0"/>
              </a:rPr>
              <a:t>contribute to extant research: </a:t>
            </a:r>
            <a:r>
              <a:rPr lang="en-US" sz="2000" dirty="0">
                <a:latin typeface="Times New Roman" panose="02020603050405020304" pitchFamily="18" charset="0"/>
                <a:cs typeface="Times New Roman" panose="02020603050405020304" pitchFamily="18" charset="0"/>
              </a:rPr>
              <a:t>They </a:t>
            </a:r>
            <a:r>
              <a:rPr lang="en-US" sz="2000" spc="-5" dirty="0">
                <a:latin typeface="Times New Roman" panose="02020603050405020304" pitchFamily="18" charset="0"/>
                <a:cs typeface="Times New Roman" panose="02020603050405020304" pitchFamily="18" charset="0"/>
              </a:rPr>
              <a:t>allow </a:t>
            </a:r>
            <a:r>
              <a:rPr lang="en-US" sz="2000" dirty="0">
                <a:latin typeface="Times New Roman" panose="02020603050405020304" pitchFamily="18" charset="0"/>
                <a:cs typeface="Times New Roman" panose="02020603050405020304" pitchFamily="18" charset="0"/>
              </a:rPr>
              <a:t> you </a:t>
            </a:r>
            <a:r>
              <a:rPr lang="en-US" sz="2000" spc="-5" dirty="0">
                <a:latin typeface="Times New Roman" panose="02020603050405020304" pitchFamily="18" charset="0"/>
                <a:cs typeface="Times New Roman" panose="02020603050405020304" pitchFamily="18" charset="0"/>
              </a:rPr>
              <a:t>to</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display</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your</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knowledge</a:t>
            </a:r>
            <a:r>
              <a:rPr lang="en-US" sz="2000" spc="-4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up-to-date</a:t>
            </a:r>
            <a:r>
              <a:rPr lang="en-US" sz="2000" spc="-4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2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employ</a:t>
            </a:r>
            <a:r>
              <a:rPr lang="en-US" sz="2000" dirty="0">
                <a:latin typeface="Times New Roman" panose="02020603050405020304" pitchFamily="18" charset="0"/>
                <a:cs typeface="Times New Roman" panose="02020603050405020304" pitchFamily="18" charset="0"/>
              </a:rPr>
              <a:t> or</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build</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a:t>
            </a:r>
            <a:r>
              <a:rPr lang="en-US" sz="2000" spc="-48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current</a:t>
            </a:r>
            <a:r>
              <a:rPr lang="en-US" sz="2000" spc="-5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3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methods,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spc="-5" dirty="0">
                <a:latin typeface="Times New Roman" panose="02020603050405020304" pitchFamily="18" charset="0"/>
                <a:cs typeface="Times New Roman" panose="02020603050405020304" pitchFamily="18" charset="0"/>
              </a:rPr>
              <a:t>attempt</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contribute</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recent</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debates.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9502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21534" y="344515"/>
            <a:ext cx="9958984" cy="792999"/>
          </a:xfrm>
        </p:spPr>
        <p:txBody>
          <a:bodyPr>
            <a:noAutofit/>
          </a:bodyPr>
          <a:lstStyle/>
          <a:p>
            <a:r>
              <a:rPr lang="en-US" sz="3600" b="1" dirty="0">
                <a:latin typeface="Times New Roman" panose="02020603050405020304" pitchFamily="18" charset="0"/>
                <a:cs typeface="Times New Roman" panose="02020603050405020304" pitchFamily="18" charset="0"/>
              </a:rPr>
              <a:t>How</a:t>
            </a:r>
            <a:r>
              <a:rPr lang="en-US" sz="3600" b="1" spc="-15" dirty="0">
                <a:latin typeface="Times New Roman" panose="02020603050405020304" pitchFamily="18" charset="0"/>
                <a:cs typeface="Times New Roman" panose="02020603050405020304" pitchFamily="18" charset="0"/>
              </a:rPr>
              <a:t> </a:t>
            </a:r>
            <a:r>
              <a:rPr lang="en-US" sz="3600" b="1" spc="-5" dirty="0">
                <a:latin typeface="Times New Roman" panose="02020603050405020304" pitchFamily="18" charset="0"/>
                <a:cs typeface="Times New Roman" panose="02020603050405020304" pitchFamily="18" charset="0"/>
              </a:rPr>
              <a:t>To</a:t>
            </a:r>
            <a:r>
              <a:rPr lang="en-US" sz="3600" b="1" spc="-15" dirty="0">
                <a:latin typeface="Times New Roman" panose="02020603050405020304" pitchFamily="18" charset="0"/>
                <a:cs typeface="Times New Roman" panose="02020603050405020304" pitchFamily="18" charset="0"/>
              </a:rPr>
              <a:t> </a:t>
            </a:r>
            <a:r>
              <a:rPr lang="en-US" sz="3600" b="1" spc="-5" dirty="0">
                <a:latin typeface="Times New Roman" panose="02020603050405020304" pitchFamily="18" charset="0"/>
                <a:cs typeface="Times New Roman" panose="02020603050405020304" pitchFamily="18" charset="0"/>
              </a:rPr>
              <a:t>Write</a:t>
            </a:r>
            <a:r>
              <a:rPr lang="en-US" sz="3600" b="1" spc="-15" dirty="0">
                <a:latin typeface="Times New Roman" panose="02020603050405020304" pitchFamily="18" charset="0"/>
                <a:cs typeface="Times New Roman" panose="02020603050405020304" pitchFamily="18" charset="0"/>
              </a:rPr>
              <a:t> Research </a:t>
            </a:r>
            <a:r>
              <a:rPr lang="en-US" sz="3600" b="1" dirty="0">
                <a:latin typeface="Times New Roman" panose="02020603050405020304" pitchFamily="18" charset="0"/>
                <a:cs typeface="Times New Roman" panose="02020603050405020304" pitchFamily="18" charset="0"/>
              </a:rPr>
              <a:t>Aims</a:t>
            </a:r>
            <a:r>
              <a:rPr lang="en-US" sz="3600" b="1" spc="-15"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And </a:t>
            </a:r>
            <a:r>
              <a:rPr lang="en-US" sz="3600" b="1" spc="-885"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Objectives?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397208"/>
            <a:ext cx="11470112" cy="3407862"/>
          </a:xfrm>
        </p:spPr>
        <p:txBody>
          <a:bodyPr>
            <a:noAutofit/>
          </a:bodyPr>
          <a:lstStyle/>
          <a:p>
            <a:pPr marL="241300" marR="486409" indent="-228600">
              <a:spcBef>
                <a:spcPts val="315"/>
              </a:spcBef>
              <a:buFont typeface="Arial MT"/>
              <a:buChar char="•"/>
              <a:tabLst>
                <a:tab pos="240665" algn="l"/>
                <a:tab pos="241300" algn="l"/>
              </a:tabLst>
            </a:pPr>
            <a:r>
              <a:rPr lang="en-US" sz="2000" spc="-5" dirty="0">
                <a:latin typeface="Times New Roman" panose="02020603050405020304" pitchFamily="18" charset="0"/>
                <a:cs typeface="Times New Roman" panose="02020603050405020304" pitchFamily="18" charset="0"/>
              </a:rPr>
              <a:t>Once </a:t>
            </a:r>
            <a:r>
              <a:rPr lang="en-US" sz="2000" dirty="0">
                <a:latin typeface="Times New Roman" panose="02020603050405020304" pitchFamily="18" charset="0"/>
                <a:cs typeface="Times New Roman" panose="02020603050405020304" pitchFamily="18" charset="0"/>
              </a:rPr>
              <a:t>you’ve established a </a:t>
            </a:r>
            <a:r>
              <a:rPr lang="en-US" sz="2000" b="1" u="sng" dirty="0">
                <a:uFill>
                  <a:solidFill>
                    <a:srgbClr val="000000"/>
                  </a:solidFill>
                </a:uFill>
                <a:latin typeface="Times New Roman" panose="02020603050405020304" pitchFamily="18" charset="0"/>
                <a:cs typeface="Times New Roman" panose="02020603050405020304" pitchFamily="18" charset="0"/>
                <a:hlinkClick r:id="rId2"/>
              </a:rPr>
              <a:t>research problem</a:t>
            </a:r>
            <a:r>
              <a:rPr lang="en-US" sz="2000" b="1" dirty="0">
                <a:latin typeface="Times New Roman" panose="02020603050405020304" pitchFamily="18" charset="0"/>
                <a:cs typeface="Times New Roman" panose="02020603050405020304" pitchFamily="18" charset="0"/>
                <a:hlinkClick r:id="rId2"/>
              </a:rPr>
              <a:t> </a:t>
            </a:r>
            <a:r>
              <a:rPr lang="en-US" sz="2000" spc="5" dirty="0">
                <a:latin typeface="Times New Roman" panose="02020603050405020304" pitchFamily="18" charset="0"/>
                <a:cs typeface="Times New Roman" panose="02020603050405020304" pitchFamily="18" charset="0"/>
              </a:rPr>
              <a:t>you </a:t>
            </a:r>
            <a:r>
              <a:rPr lang="en-US" sz="2000" spc="-5" dirty="0">
                <a:latin typeface="Times New Roman" panose="02020603050405020304" pitchFamily="18" charset="0"/>
                <a:cs typeface="Times New Roman" panose="02020603050405020304" pitchFamily="18" charset="0"/>
              </a:rPr>
              <a:t>want </a:t>
            </a:r>
            <a:r>
              <a:rPr lang="en-US" sz="2000" dirty="0">
                <a:latin typeface="Times New Roman" panose="02020603050405020304" pitchFamily="18" charset="0"/>
                <a:cs typeface="Times New Roman" panose="02020603050405020304" pitchFamily="18" charset="0"/>
              </a:rPr>
              <a:t>to address, </a:t>
            </a:r>
            <a:r>
              <a:rPr lang="en-US" sz="2000" spc="5" dirty="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need to </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decide</a:t>
            </a:r>
            <a:r>
              <a:rPr lang="en-US" sz="2000" spc="-15"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how</a:t>
            </a:r>
            <a:r>
              <a:rPr lang="en-US" sz="2000" b="1"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you</a:t>
            </a:r>
            <a:r>
              <a:rPr lang="en-US" sz="2000" spc="-2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will</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address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spc="-4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where</a:t>
            </a:r>
            <a:r>
              <a:rPr lang="en-US" sz="200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your</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aim,</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objectives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a:t>
            </a:r>
          </a:p>
          <a:p>
            <a:pPr marL="241300" marR="486409" indent="-228600">
              <a:spcBef>
                <a:spcPts val="315"/>
              </a:spcBef>
              <a:buFont typeface="Arial MT"/>
              <a:buChar char="•"/>
              <a:tabLst>
                <a:tab pos="240665" algn="l"/>
                <a:tab pos="241300" algn="l"/>
              </a:tabLst>
            </a:pPr>
            <a:endParaRPr lang="en-US" sz="2000" dirty="0">
              <a:latin typeface="Times New Roman" panose="02020603050405020304" pitchFamily="18" charset="0"/>
              <a:cs typeface="Times New Roman" panose="02020603050405020304" pitchFamily="18" charset="0"/>
            </a:endParaRPr>
          </a:p>
          <a:p>
            <a:pPr marL="241300" indent="-228600">
              <a:spcBef>
                <a:spcPts val="780"/>
              </a:spcBef>
              <a:buFont typeface="Arial MT"/>
              <a:buChar char="•"/>
              <a:tabLst>
                <a:tab pos="240665" algn="l"/>
                <a:tab pos="241300" algn="l"/>
              </a:tabLst>
            </a:pPr>
            <a:r>
              <a:rPr lang="en-US" sz="2000" b="1" spc="-5" dirty="0">
                <a:latin typeface="Times New Roman" panose="02020603050405020304" pitchFamily="18" charset="0"/>
                <a:cs typeface="Times New Roman" panose="02020603050405020304" pitchFamily="18" charset="0"/>
              </a:rPr>
              <a:t>Step</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a:t>
            </a:r>
            <a:r>
              <a:rPr lang="en-US" sz="2000" b="1" spc="-1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Decide</a:t>
            </a:r>
            <a:r>
              <a:rPr lang="en-US" sz="2000" b="1" spc="-1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a:t>
            </a:r>
            <a:r>
              <a:rPr lang="en-US" sz="2000" b="1" spc="-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general</a:t>
            </a:r>
            <a:r>
              <a:rPr lang="en-US" sz="2000" b="1" spc="-2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aim</a:t>
            </a:r>
            <a:endParaRPr lang="en-US" sz="2000" dirty="0">
              <a:latin typeface="Times New Roman" panose="02020603050405020304" pitchFamily="18" charset="0"/>
              <a:cs typeface="Times New Roman" panose="02020603050405020304" pitchFamily="18" charset="0"/>
            </a:endParaRPr>
          </a:p>
          <a:p>
            <a:pPr marL="241300" indent="-228600">
              <a:spcBef>
                <a:spcPts val="790"/>
              </a:spcBef>
              <a:buFont typeface="Arial MT"/>
              <a:buChar char="•"/>
              <a:tabLst>
                <a:tab pos="240665" algn="l"/>
                <a:tab pos="241300" algn="l"/>
              </a:tabLst>
            </a:pPr>
            <a:r>
              <a:rPr lang="en-US" sz="2000" spc="-50" dirty="0">
                <a:latin typeface="Times New Roman" panose="02020603050405020304" pitchFamily="18" charset="0"/>
                <a:cs typeface="Times New Roman" panose="02020603050405020304" pitchFamily="18" charset="0"/>
              </a:rPr>
              <a:t>Your</a:t>
            </a:r>
            <a:r>
              <a:rPr lang="en-US" sz="200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research</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aim</a:t>
            </a:r>
            <a:r>
              <a:rPr lang="en-US" sz="2000" spc="-10" dirty="0">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should </a:t>
            </a:r>
            <a:r>
              <a:rPr lang="en-US" sz="2000" dirty="0">
                <a:highlight>
                  <a:srgbClr val="FFFF00"/>
                </a:highlight>
                <a:latin typeface="Times New Roman" panose="02020603050405020304" pitchFamily="18" charset="0"/>
                <a:cs typeface="Times New Roman" panose="02020603050405020304" pitchFamily="18" charset="0"/>
              </a:rPr>
              <a:t>reflect</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your</a:t>
            </a:r>
            <a:r>
              <a:rPr lang="en-US" sz="2000" spc="-2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research</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problem</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should </a:t>
            </a:r>
            <a:r>
              <a:rPr lang="en-US" sz="2000" dirty="0">
                <a:highlight>
                  <a:srgbClr val="FFFF00"/>
                </a:highlight>
                <a:latin typeface="Times New Roman" panose="02020603050405020304" pitchFamily="18" charset="0"/>
                <a:cs typeface="Times New Roman" panose="02020603050405020304" pitchFamily="18" charset="0"/>
              </a:rPr>
              <a:t>be</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relatively broad.</a:t>
            </a:r>
          </a:p>
          <a:p>
            <a:pPr marL="241300" indent="-228600" algn="just">
              <a:spcBef>
                <a:spcPts val="780"/>
              </a:spcBef>
              <a:buFont typeface="Arial MT"/>
              <a:buChar char="•"/>
              <a:tabLst>
                <a:tab pos="241300" algn="l"/>
              </a:tabLst>
            </a:pPr>
            <a:r>
              <a:rPr lang="en-US" sz="2000" b="1" spc="-5" dirty="0">
                <a:latin typeface="Times New Roman" panose="02020603050405020304" pitchFamily="18" charset="0"/>
                <a:cs typeface="Times New Roman" panose="02020603050405020304" pitchFamily="18" charset="0"/>
              </a:rPr>
              <a:t>Step</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a:t>
            </a:r>
            <a:r>
              <a:rPr lang="en-US" sz="2000" b="1" spc="-5" dirty="0">
                <a:latin typeface="Times New Roman" panose="02020603050405020304" pitchFamily="18" charset="0"/>
                <a:cs typeface="Times New Roman" panose="02020603050405020304" pitchFamily="18" charset="0"/>
              </a:rPr>
              <a:t> Decide </a:t>
            </a:r>
            <a:r>
              <a:rPr lang="en-US" sz="2000" b="1" dirty="0">
                <a:latin typeface="Times New Roman" panose="02020603050405020304" pitchFamily="18" charset="0"/>
                <a:cs typeface="Times New Roman" panose="02020603050405020304" pitchFamily="18" charset="0"/>
              </a:rPr>
              <a:t>on</a:t>
            </a:r>
            <a:r>
              <a:rPr lang="en-US" sz="2000" b="1" spc="-1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specific </a:t>
            </a:r>
            <a:r>
              <a:rPr lang="en-US" sz="2000" b="1" dirty="0">
                <a:latin typeface="Times New Roman" panose="02020603050405020304" pitchFamily="18" charset="0"/>
                <a:cs typeface="Times New Roman" panose="02020603050405020304" pitchFamily="18" charset="0"/>
              </a:rPr>
              <a:t>objectives</a:t>
            </a:r>
            <a:endParaRPr lang="en-US" sz="2000" dirty="0">
              <a:latin typeface="Times New Roman" panose="02020603050405020304" pitchFamily="18" charset="0"/>
              <a:cs typeface="Times New Roman" panose="02020603050405020304" pitchFamily="18" charset="0"/>
            </a:endParaRPr>
          </a:p>
          <a:p>
            <a:pPr marL="241300" marR="56515" indent="-228600" algn="just">
              <a:spcBef>
                <a:spcPts val="1030"/>
              </a:spcBef>
              <a:buFont typeface="Arial MT"/>
              <a:buChar char="•"/>
              <a:tabLst>
                <a:tab pos="241300" algn="l"/>
              </a:tabLst>
            </a:pPr>
            <a:r>
              <a:rPr lang="en-US" sz="2000" dirty="0">
                <a:highlight>
                  <a:srgbClr val="FFFF00"/>
                </a:highlight>
                <a:latin typeface="Times New Roman" panose="02020603050405020304" pitchFamily="18" charset="0"/>
                <a:cs typeface="Times New Roman" panose="02020603050405020304" pitchFamily="18" charset="0"/>
              </a:rPr>
              <a:t>Break</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down </a:t>
            </a:r>
            <a:r>
              <a:rPr lang="en-US" sz="2000" spc="5" dirty="0">
                <a:highlight>
                  <a:srgbClr val="FFFF00"/>
                </a:highlight>
                <a:latin typeface="Times New Roman" panose="02020603050405020304" pitchFamily="18" charset="0"/>
                <a:cs typeface="Times New Roman" panose="02020603050405020304" pitchFamily="18" charset="0"/>
              </a:rPr>
              <a:t>your</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aim</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into</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 </a:t>
            </a:r>
            <a:r>
              <a:rPr lang="en-US" sz="2000" spc="-5" dirty="0">
                <a:highlight>
                  <a:srgbClr val="FFFF00"/>
                </a:highlight>
                <a:latin typeface="Times New Roman" panose="02020603050405020304" pitchFamily="18" charset="0"/>
                <a:cs typeface="Times New Roman" panose="02020603050405020304" pitchFamily="18" charset="0"/>
              </a:rPr>
              <a:t>limited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number</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steps</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a:t>
            </a:r>
            <a:r>
              <a:rPr lang="en-US" sz="2000" spc="-5" dirty="0">
                <a:latin typeface="Times New Roman" panose="02020603050405020304" pitchFamily="18" charset="0"/>
                <a:cs typeface="Times New Roman" panose="02020603050405020304" pitchFamily="18" charset="0"/>
              </a:rPr>
              <a:t>will</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help</a:t>
            </a:r>
            <a:r>
              <a:rPr lang="en-US" sz="2000" spc="-10"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you</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resolve </a:t>
            </a:r>
            <a:r>
              <a:rPr lang="en-US" sz="2000" spc="5" dirty="0">
                <a:latin typeface="Times New Roman" panose="02020603050405020304" pitchFamily="18" charset="0"/>
                <a:cs typeface="Times New Roman" panose="02020603050405020304" pitchFamily="18" charset="0"/>
              </a:rPr>
              <a:t>your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 </a:t>
            </a:r>
            <a:r>
              <a:rPr lang="en-US" sz="2000" spc="-5" dirty="0">
                <a:latin typeface="Times New Roman" panose="02020603050405020304" pitchFamily="18" charset="0"/>
                <a:cs typeface="Times New Roman" panose="02020603050405020304" pitchFamily="18" charset="0"/>
              </a:rPr>
              <a:t>problem. </a:t>
            </a:r>
            <a:r>
              <a:rPr lang="en-US" sz="2000" spc="-5" dirty="0">
                <a:highlight>
                  <a:srgbClr val="00FF00"/>
                </a:highlight>
                <a:latin typeface="Times New Roman" panose="02020603050405020304" pitchFamily="18" charset="0"/>
                <a:cs typeface="Times New Roman" panose="02020603050405020304" pitchFamily="18" charset="0"/>
              </a:rPr>
              <a:t>What specific </a:t>
            </a:r>
            <a:r>
              <a:rPr lang="en-US" sz="2000" dirty="0">
                <a:highlight>
                  <a:srgbClr val="00FF00"/>
                </a:highlight>
                <a:latin typeface="Times New Roman" panose="02020603050405020304" pitchFamily="18" charset="0"/>
                <a:cs typeface="Times New Roman" panose="02020603050405020304" pitchFamily="18" charset="0"/>
              </a:rPr>
              <a:t>aspects of the problem do </a:t>
            </a:r>
            <a:r>
              <a:rPr lang="en-US" sz="2000" spc="5" dirty="0">
                <a:highlight>
                  <a:srgbClr val="00FF00"/>
                </a:highlight>
                <a:latin typeface="Times New Roman" panose="02020603050405020304" pitchFamily="18" charset="0"/>
                <a:cs typeface="Times New Roman" panose="02020603050405020304" pitchFamily="18" charset="0"/>
              </a:rPr>
              <a:t>you </a:t>
            </a:r>
            <a:r>
              <a:rPr lang="en-US" sz="2000" spc="-5" dirty="0">
                <a:highlight>
                  <a:srgbClr val="00FF00"/>
                </a:highlight>
                <a:latin typeface="Times New Roman" panose="02020603050405020304" pitchFamily="18" charset="0"/>
                <a:cs typeface="Times New Roman" panose="02020603050405020304" pitchFamily="18" charset="0"/>
              </a:rPr>
              <a:t>want </a:t>
            </a:r>
            <a:r>
              <a:rPr lang="en-US" sz="2000" dirty="0">
                <a:highlight>
                  <a:srgbClr val="00FF00"/>
                </a:highlight>
                <a:latin typeface="Times New Roman" panose="02020603050405020304" pitchFamily="18" charset="0"/>
                <a:cs typeface="Times New Roman" panose="02020603050405020304" pitchFamily="18" charset="0"/>
              </a:rPr>
              <a:t>to </a:t>
            </a:r>
            <a:r>
              <a:rPr lang="en-US" sz="2000" spc="-5" dirty="0">
                <a:highlight>
                  <a:srgbClr val="00FF00"/>
                </a:highlight>
                <a:latin typeface="Times New Roman" panose="02020603050405020304" pitchFamily="18" charset="0"/>
                <a:cs typeface="Times New Roman" panose="02020603050405020304" pitchFamily="18" charset="0"/>
              </a:rPr>
              <a:t>examine </a:t>
            </a:r>
            <a:r>
              <a:rPr lang="en-US" sz="2000" dirty="0">
                <a:highlight>
                  <a:srgbClr val="00FF00"/>
                </a:highlight>
                <a:latin typeface="Times New Roman" panose="02020603050405020304" pitchFamily="18" charset="0"/>
                <a:cs typeface="Times New Roman" panose="02020603050405020304" pitchFamily="18" charset="0"/>
              </a:rPr>
              <a:t>or </a:t>
            </a:r>
            <a:r>
              <a:rPr lang="en-US" sz="2000" spc="5" dirty="0">
                <a:highlight>
                  <a:srgbClr val="00FF00"/>
                </a:highlight>
                <a:latin typeface="Times New Roman" panose="02020603050405020304" pitchFamily="18" charset="0"/>
                <a:cs typeface="Times New Roman" panose="02020603050405020304" pitchFamily="18" charset="0"/>
              </a:rPr>
              <a:t> </a:t>
            </a:r>
            <a:r>
              <a:rPr lang="en-US" sz="2000" dirty="0">
                <a:highlight>
                  <a:srgbClr val="00FF00"/>
                </a:highlight>
                <a:latin typeface="Times New Roman" panose="02020603050405020304" pitchFamily="18" charset="0"/>
                <a:cs typeface="Times New Roman" panose="02020603050405020304" pitchFamily="18" charset="0"/>
              </a:rPr>
              <a:t>understand?</a:t>
            </a:r>
          </a:p>
          <a:p>
            <a:pPr marL="241300" indent="-228600" algn="just">
              <a:spcBef>
                <a:spcPts val="775"/>
              </a:spcBef>
              <a:buFont typeface="Arial MT"/>
              <a:buChar char="•"/>
              <a:tabLst>
                <a:tab pos="241300" algn="l"/>
              </a:tabLst>
            </a:pPr>
            <a:r>
              <a:rPr lang="en-US" sz="2000" b="1" spc="-5" dirty="0">
                <a:latin typeface="Times New Roman" panose="02020603050405020304" pitchFamily="18" charset="0"/>
                <a:cs typeface="Times New Roman" panose="02020603050405020304" pitchFamily="18" charset="0"/>
              </a:rPr>
              <a:t>Step</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3:</a:t>
            </a:r>
            <a:r>
              <a:rPr lang="en-US" sz="2000" b="1" spc="-10" dirty="0">
                <a:latin typeface="Times New Roman" panose="02020603050405020304" pitchFamily="18" charset="0"/>
                <a:cs typeface="Times New Roman" panose="02020603050405020304" pitchFamily="18" charset="0"/>
              </a:rPr>
              <a:t> </a:t>
            </a:r>
            <a:r>
              <a:rPr lang="en-US" sz="2000" b="1" spc="-5" dirty="0">
                <a:latin typeface="Times New Roman" panose="02020603050405020304" pitchFamily="18" charset="0"/>
                <a:cs typeface="Times New Roman" panose="02020603050405020304" pitchFamily="18" charset="0"/>
              </a:rPr>
              <a:t>Formulate</a:t>
            </a:r>
            <a:r>
              <a:rPr lang="en-US" sz="2000" b="1" spc="-1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your</a:t>
            </a:r>
            <a:r>
              <a:rPr lang="en-US" sz="2000" b="1" spc="-5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aims</a:t>
            </a:r>
            <a:r>
              <a:rPr lang="en-US" sz="2000" b="1" spc="-2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a:t>
            </a:r>
            <a:r>
              <a:rPr lang="en-US" sz="2000" b="1" spc="-1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objectives</a:t>
            </a:r>
            <a:endParaRPr lang="en-US" sz="2000" dirty="0">
              <a:latin typeface="Times New Roman" panose="02020603050405020304" pitchFamily="18" charset="0"/>
              <a:cs typeface="Times New Roman" panose="02020603050405020304" pitchFamily="18" charset="0"/>
            </a:endParaRPr>
          </a:p>
          <a:p>
            <a:pPr marL="241300" indent="-228600" algn="just">
              <a:spcBef>
                <a:spcPts val="780"/>
              </a:spcBef>
              <a:buFont typeface="Arial MT"/>
              <a:buChar char="•"/>
              <a:tabLst>
                <a:tab pos="241300" algn="l"/>
              </a:tabLst>
            </a:pPr>
            <a:r>
              <a:rPr lang="en-US" sz="2000" b="1" u="sng" spc="-5" dirty="0">
                <a:latin typeface="Times New Roman" panose="02020603050405020304" pitchFamily="18" charset="0"/>
                <a:cs typeface="Times New Roman" panose="02020603050405020304" pitchFamily="18" charset="0"/>
              </a:rPr>
              <a:t>Once </a:t>
            </a:r>
            <a:r>
              <a:rPr lang="en-US" sz="2000" b="1" u="sng" dirty="0">
                <a:latin typeface="Times New Roman" panose="02020603050405020304" pitchFamily="18" charset="0"/>
                <a:cs typeface="Times New Roman" panose="02020603050405020304" pitchFamily="18" charset="0"/>
              </a:rPr>
              <a:t>you’ve</a:t>
            </a:r>
            <a:r>
              <a:rPr lang="en-US" sz="2000" b="1" u="sng" spc="-30"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established</a:t>
            </a:r>
            <a:r>
              <a:rPr lang="en-US" sz="2000" b="1" u="sng" spc="-10" dirty="0">
                <a:latin typeface="Times New Roman" panose="02020603050405020304" pitchFamily="18" charset="0"/>
                <a:cs typeface="Times New Roman" panose="02020603050405020304" pitchFamily="18" charset="0"/>
              </a:rPr>
              <a:t> </a:t>
            </a:r>
            <a:r>
              <a:rPr lang="en-US" sz="2000" b="1" u="sng" spc="5" dirty="0">
                <a:latin typeface="Times New Roman" panose="02020603050405020304" pitchFamily="18" charset="0"/>
                <a:cs typeface="Times New Roman" panose="02020603050405020304" pitchFamily="18" charset="0"/>
              </a:rPr>
              <a:t>your</a:t>
            </a:r>
            <a:r>
              <a:rPr lang="en-US" sz="2000" b="1" u="sng" spc="-3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research</a:t>
            </a:r>
            <a:r>
              <a:rPr lang="en-US" sz="2000" b="1" u="sng" spc="-1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aim</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and</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objectives</a:t>
            </a:r>
            <a:r>
              <a:rPr lang="en-US" sz="2000" dirty="0">
                <a:latin typeface="Times New Roman" panose="02020603050405020304" pitchFamily="18" charset="0"/>
                <a:cs typeface="Times New Roman" panose="02020603050405020304" pitchFamily="18" charset="0"/>
              </a:rPr>
              <a:t>,</a:t>
            </a:r>
            <a:r>
              <a:rPr lang="en-US" sz="2000" spc="-20" dirty="0">
                <a:latin typeface="Times New Roman" panose="02020603050405020304" pitchFamily="18" charset="0"/>
                <a:cs typeface="Times New Roman" panose="02020603050405020304" pitchFamily="18" charset="0"/>
              </a:rPr>
              <a:t> </a:t>
            </a:r>
            <a:r>
              <a:rPr lang="en-US" sz="2000" spc="5" dirty="0">
                <a:highlight>
                  <a:srgbClr val="00FFFF"/>
                </a:highlight>
                <a:latin typeface="Times New Roman" panose="02020603050405020304" pitchFamily="18" charset="0"/>
                <a:cs typeface="Times New Roman" panose="02020603050405020304" pitchFamily="18" charset="0"/>
              </a:rPr>
              <a:t>you</a:t>
            </a:r>
            <a:r>
              <a:rPr lang="en-US" sz="2000" spc="-3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need</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 explain them</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clearly</a:t>
            </a:r>
            <a:r>
              <a:rPr lang="en-US" sz="2000" spc="-2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and</a:t>
            </a:r>
            <a:r>
              <a:rPr lang="en-US" sz="2000" spc="-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concisely</a:t>
            </a:r>
            <a:r>
              <a:rPr lang="en-US" sz="2000" spc="-25"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to</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the</a:t>
            </a:r>
            <a:r>
              <a:rPr lang="en-US" sz="2000" spc="-10" dirty="0">
                <a:highlight>
                  <a:srgbClr val="00FFFF"/>
                </a:highlight>
                <a:latin typeface="Times New Roman" panose="02020603050405020304" pitchFamily="18" charset="0"/>
                <a:cs typeface="Times New Roman" panose="02020603050405020304" pitchFamily="18" charset="0"/>
              </a:rPr>
              <a:t> </a:t>
            </a:r>
            <a:r>
              <a:rPr lang="en-US" sz="2000" spc="-15" dirty="0">
                <a:highlight>
                  <a:srgbClr val="00FFFF"/>
                </a:highlight>
                <a:latin typeface="Times New Roman" panose="02020603050405020304" pitchFamily="18" charset="0"/>
                <a:cs typeface="Times New Roman" panose="02020603050405020304" pitchFamily="18" charset="0"/>
              </a:rPr>
              <a:t>reader.</a:t>
            </a:r>
            <a:endParaRPr lang="en-US" sz="2000" dirty="0">
              <a:highlight>
                <a:srgbClr val="00FFFF"/>
              </a:highlight>
              <a:latin typeface="Times New Roman" panose="02020603050405020304" pitchFamily="18" charset="0"/>
              <a:cs typeface="Times New Roman" panose="02020603050405020304" pitchFamily="18" charset="0"/>
            </a:endParaRPr>
          </a:p>
          <a:p>
            <a:pPr marL="241300" marR="5080" indent="-228600">
              <a:spcBef>
                <a:spcPts val="995"/>
              </a:spcBef>
              <a:buFont typeface="Arial MT"/>
              <a:buChar char="•"/>
              <a:tabLst>
                <a:tab pos="240665" algn="l"/>
                <a:tab pos="241300" algn="l"/>
              </a:tabLst>
            </a:pPr>
            <a:r>
              <a:rPr lang="en-US" sz="2000" spc="-35" dirty="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lay out </a:t>
            </a:r>
            <a:r>
              <a:rPr lang="en-US" sz="2000" spc="5" dirty="0">
                <a:latin typeface="Times New Roman" panose="02020603050405020304" pitchFamily="18" charset="0"/>
                <a:cs typeface="Times New Roman" panose="02020603050405020304" pitchFamily="18" charset="0"/>
              </a:rPr>
              <a:t>your </a:t>
            </a:r>
            <a:r>
              <a:rPr lang="en-US" sz="2000" spc="-5" dirty="0">
                <a:latin typeface="Times New Roman" panose="02020603050405020304" pitchFamily="18" charset="0"/>
                <a:cs typeface="Times New Roman" panose="02020603050405020304" pitchFamily="18" charset="0"/>
              </a:rPr>
              <a:t>aims </a:t>
            </a:r>
            <a:r>
              <a:rPr lang="en-US" sz="2000" dirty="0">
                <a:latin typeface="Times New Roman" panose="02020603050405020304" pitchFamily="18" charset="0"/>
                <a:cs typeface="Times New Roman" panose="02020603050405020304" pitchFamily="18" charset="0"/>
              </a:rPr>
              <a:t>and objectives </a:t>
            </a:r>
            <a:r>
              <a:rPr lang="en-US" sz="2000" b="1" dirty="0">
                <a:latin typeface="Times New Roman" panose="02020603050405020304" pitchFamily="18" charset="0"/>
                <a:cs typeface="Times New Roman" panose="02020603050405020304" pitchFamily="18" charset="0"/>
              </a:rPr>
              <a:t>at the end </a:t>
            </a:r>
            <a:r>
              <a:rPr lang="en-US" sz="2000" b="1" spc="-5" dirty="0">
                <a:latin typeface="Times New Roman" panose="02020603050405020304" pitchFamily="18" charset="0"/>
                <a:cs typeface="Times New Roman" panose="02020603050405020304" pitchFamily="18" charset="0"/>
              </a:rPr>
              <a:t>of </a:t>
            </a:r>
            <a:r>
              <a:rPr lang="en-US" sz="2000" b="1" spc="5" dirty="0">
                <a:latin typeface="Times New Roman" panose="02020603050405020304" pitchFamily="18" charset="0"/>
                <a:cs typeface="Times New Roman" panose="02020603050405020304" pitchFamily="18" charset="0"/>
              </a:rPr>
              <a:t>your </a:t>
            </a:r>
            <a:r>
              <a:rPr lang="en-US" sz="2000" b="1" dirty="0">
                <a:latin typeface="Times New Roman" panose="02020603050405020304" pitchFamily="18" charset="0"/>
                <a:cs typeface="Times New Roman" panose="02020603050405020304" pitchFamily="18" charset="0"/>
              </a:rPr>
              <a:t>problem </a:t>
            </a:r>
            <a:r>
              <a:rPr lang="en-US" sz="2000" b="1" spc="-5" dirty="0">
                <a:latin typeface="Times New Roman" panose="02020603050405020304" pitchFamily="18" charset="0"/>
                <a:cs typeface="Times New Roman" panose="02020603050405020304" pitchFamily="18" charset="0"/>
              </a:rPr>
              <a:t>statement</a:t>
            </a:r>
            <a:r>
              <a:rPr lang="en-US" sz="2000" spc="-5" dirty="0">
                <a:latin typeface="Times New Roman" panose="02020603050405020304" pitchFamily="18" charset="0"/>
                <a:cs typeface="Times New Roman" panose="02020603050405020304" pitchFamily="18" charset="0"/>
              </a:rPr>
              <a:t>, which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appears in </a:t>
            </a:r>
            <a:r>
              <a:rPr lang="en-US" sz="2000" spc="5" dirty="0">
                <a:latin typeface="Times New Roman" panose="02020603050405020304" pitchFamily="18" charset="0"/>
                <a:cs typeface="Times New Roman" panose="02020603050405020304" pitchFamily="18" charset="0"/>
              </a:rPr>
              <a:t>your </a:t>
            </a:r>
            <a:r>
              <a:rPr lang="en-US" sz="2000" dirty="0">
                <a:latin typeface="Times New Roman" panose="02020603050405020304" pitchFamily="18" charset="0"/>
                <a:cs typeface="Times New Roman" panose="02020603050405020304" pitchFamily="18" charset="0"/>
              </a:rPr>
              <a:t>introduction.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0880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7" end="7"/>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95168" y="248823"/>
            <a:ext cx="9792208" cy="792999"/>
          </a:xfrm>
        </p:spPr>
        <p:txBody>
          <a:bodyPr>
            <a:noAutofit/>
          </a:bodyPr>
          <a:lstStyle/>
          <a:p>
            <a:pPr algn="ctr"/>
            <a:r>
              <a:rPr lang="en-MY" sz="6600" b="1" dirty="0">
                <a:latin typeface="Times New Roman"/>
                <a:cs typeface="Times New Roman"/>
              </a:rPr>
              <a:t>Example</a:t>
            </a:r>
            <a:endParaRPr lang="en-US" sz="6600" b="1" dirty="0"/>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1532" y="1429292"/>
            <a:ext cx="11112742" cy="3407862"/>
          </a:xfrm>
        </p:spPr>
        <p:txBody>
          <a:bodyPr>
            <a:noAutofit/>
          </a:bodyPr>
          <a:lstStyle/>
          <a:p>
            <a:pPr marL="241300" indent="-229235">
              <a:lnSpc>
                <a:spcPct val="100000"/>
              </a:lnSpc>
              <a:spcBef>
                <a:spcPts val="610"/>
              </a:spcBef>
              <a:buFont typeface="Arial MT"/>
              <a:buChar char="•"/>
              <a:tabLst>
                <a:tab pos="241300" algn="l"/>
                <a:tab pos="241935" algn="l"/>
              </a:tabLst>
            </a:pPr>
            <a:r>
              <a:rPr lang="en-US" sz="2400" b="1" spc="-5" dirty="0">
                <a:solidFill>
                  <a:srgbClr val="FF0000"/>
                </a:solidFill>
                <a:latin typeface="Times New Roman"/>
                <a:cs typeface="Times New Roman"/>
              </a:rPr>
              <a:t>Research</a:t>
            </a:r>
            <a:r>
              <a:rPr lang="en-US" sz="2400" b="1" spc="-60" dirty="0">
                <a:solidFill>
                  <a:srgbClr val="FF0000"/>
                </a:solidFill>
                <a:latin typeface="Times New Roman"/>
                <a:cs typeface="Times New Roman"/>
              </a:rPr>
              <a:t> </a:t>
            </a:r>
            <a:r>
              <a:rPr lang="en-US" sz="2400" b="1" dirty="0">
                <a:solidFill>
                  <a:srgbClr val="FF0000"/>
                </a:solidFill>
                <a:latin typeface="Times New Roman"/>
                <a:cs typeface="Times New Roman"/>
              </a:rPr>
              <a:t>Question</a:t>
            </a:r>
            <a:endParaRPr lang="en-US" sz="2400" dirty="0">
              <a:latin typeface="Times New Roman"/>
              <a:cs typeface="Times New Roman"/>
            </a:endParaRPr>
          </a:p>
          <a:p>
            <a:pPr marL="241300" indent="-229235">
              <a:lnSpc>
                <a:spcPct val="100000"/>
              </a:lnSpc>
              <a:spcBef>
                <a:spcPts val="515"/>
              </a:spcBef>
              <a:buAutoNum type="arabicPeriod"/>
              <a:tabLst>
                <a:tab pos="241935" algn="l"/>
              </a:tabLst>
            </a:pPr>
            <a:r>
              <a:rPr lang="en-US" sz="2400" dirty="0">
                <a:solidFill>
                  <a:srgbClr val="0D0D0D"/>
                </a:solidFill>
                <a:latin typeface="Times New Roman"/>
                <a:cs typeface="Times New Roman"/>
              </a:rPr>
              <a:t>How</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do</a:t>
            </a:r>
            <a:r>
              <a:rPr lang="en-US" sz="2400" spc="-15" dirty="0">
                <a:solidFill>
                  <a:srgbClr val="0D0D0D"/>
                </a:solidFill>
                <a:latin typeface="Times New Roman"/>
                <a:cs typeface="Times New Roman"/>
              </a:rPr>
              <a:t> </a:t>
            </a:r>
            <a:r>
              <a:rPr lang="en-US" sz="2400" spc="-5" dirty="0">
                <a:solidFill>
                  <a:srgbClr val="0D0D0D"/>
                </a:solidFill>
                <a:latin typeface="Times New Roman"/>
                <a:cs typeface="Times New Roman"/>
              </a:rPr>
              <a:t>employees</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perceive</a:t>
            </a:r>
            <a:r>
              <a:rPr lang="en-US" sz="2400" spc="-4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transformation</a:t>
            </a:r>
            <a:r>
              <a:rPr lang="en-US" sz="2400" spc="-45"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retail</a:t>
            </a:r>
            <a:r>
              <a:rPr lang="en-US" sz="2400" spc="-35"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marL="241300" indent="-229235">
              <a:lnSpc>
                <a:spcPct val="100000"/>
              </a:lnSpc>
              <a:spcBef>
                <a:spcPts val="535"/>
              </a:spcBef>
              <a:buAutoNum type="arabicPeriod"/>
              <a:tabLst>
                <a:tab pos="241935" algn="l"/>
              </a:tabLst>
            </a:pPr>
            <a:r>
              <a:rPr lang="en-US" sz="2400" dirty="0">
                <a:solidFill>
                  <a:srgbClr val="0D0D0D"/>
                </a:solidFill>
                <a:latin typeface="Times New Roman"/>
                <a:cs typeface="Times New Roman"/>
              </a:rPr>
              <a:t>What</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are</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the barriers</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and</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facilitators</a:t>
            </a:r>
            <a:r>
              <a:rPr lang="en-US" sz="2400" spc="-3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20"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15" dirty="0">
                <a:solidFill>
                  <a:srgbClr val="0D0D0D"/>
                </a:solidFill>
                <a:latin typeface="Times New Roman"/>
                <a:cs typeface="Times New Roman"/>
              </a:rPr>
              <a:t> </a:t>
            </a:r>
            <a:r>
              <a:rPr lang="en-US" sz="2400" spc="-5" dirty="0">
                <a:solidFill>
                  <a:srgbClr val="0D0D0D"/>
                </a:solidFill>
                <a:latin typeface="Times New Roman"/>
                <a:cs typeface="Times New Roman"/>
              </a:rPr>
              <a:t>retail</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a:lnSpc>
                <a:spcPct val="100000"/>
              </a:lnSpc>
              <a:spcBef>
                <a:spcPts val="35"/>
              </a:spcBef>
            </a:pPr>
            <a:endParaRPr lang="en-US" sz="2400" dirty="0">
              <a:latin typeface="Times New Roman"/>
              <a:cs typeface="Times New Roman"/>
            </a:endParaRPr>
          </a:p>
          <a:p>
            <a:pPr marL="241300" indent="-229235">
              <a:lnSpc>
                <a:spcPct val="100000"/>
              </a:lnSpc>
              <a:buFont typeface="Arial MT"/>
              <a:buChar char="•"/>
              <a:tabLst>
                <a:tab pos="241300" algn="l"/>
                <a:tab pos="241935" algn="l"/>
              </a:tabLst>
            </a:pPr>
            <a:r>
              <a:rPr lang="en-US" sz="2400" b="1" spc="-5" dirty="0">
                <a:solidFill>
                  <a:srgbClr val="FF0000"/>
                </a:solidFill>
                <a:latin typeface="Times New Roman"/>
                <a:cs typeface="Times New Roman"/>
              </a:rPr>
              <a:t>Rese</a:t>
            </a:r>
            <a:r>
              <a:rPr lang="en-US" sz="2400" b="1" spc="5" dirty="0">
                <a:solidFill>
                  <a:srgbClr val="FF0000"/>
                </a:solidFill>
                <a:latin typeface="Times New Roman"/>
                <a:cs typeface="Times New Roman"/>
              </a:rPr>
              <a:t>a</a:t>
            </a:r>
            <a:r>
              <a:rPr lang="en-US" sz="2400" b="1" spc="-40" dirty="0">
                <a:solidFill>
                  <a:srgbClr val="FF0000"/>
                </a:solidFill>
                <a:latin typeface="Times New Roman"/>
                <a:cs typeface="Times New Roman"/>
              </a:rPr>
              <a:t>r</a:t>
            </a:r>
            <a:r>
              <a:rPr lang="en-US" sz="2400" b="1" dirty="0">
                <a:solidFill>
                  <a:srgbClr val="FF0000"/>
                </a:solidFill>
                <a:latin typeface="Times New Roman"/>
                <a:cs typeface="Times New Roman"/>
              </a:rPr>
              <a:t>ch</a:t>
            </a:r>
            <a:r>
              <a:rPr lang="en-US" sz="2400" b="1" spc="-130" dirty="0">
                <a:solidFill>
                  <a:srgbClr val="FF0000"/>
                </a:solidFill>
                <a:latin typeface="Times New Roman"/>
                <a:cs typeface="Times New Roman"/>
              </a:rPr>
              <a:t> </a:t>
            </a:r>
            <a:r>
              <a:rPr lang="en-US" sz="2400" b="1" spc="-5" dirty="0">
                <a:solidFill>
                  <a:srgbClr val="FF0000"/>
                </a:solidFill>
                <a:latin typeface="Times New Roman"/>
                <a:cs typeface="Times New Roman"/>
              </a:rPr>
              <a:t>Aim</a:t>
            </a:r>
            <a:endParaRPr lang="en-US" sz="2400" dirty="0">
              <a:latin typeface="Times New Roman"/>
              <a:cs typeface="Times New Roman"/>
            </a:endParaRPr>
          </a:p>
          <a:p>
            <a:pPr marL="241300" indent="-229235">
              <a:lnSpc>
                <a:spcPct val="100000"/>
              </a:lnSpc>
              <a:spcBef>
                <a:spcPts val="530"/>
              </a:spcBef>
              <a:buFont typeface="Arial MT"/>
              <a:buChar char="•"/>
              <a:tabLst>
                <a:tab pos="241300" algn="l"/>
                <a:tab pos="241935" algn="l"/>
              </a:tabLst>
            </a:pPr>
            <a:r>
              <a:rPr lang="en-US" sz="2400" dirty="0">
                <a:solidFill>
                  <a:srgbClr val="0D0D0D"/>
                </a:solidFill>
                <a:latin typeface="Times New Roman"/>
                <a:cs typeface="Times New Roman"/>
              </a:rPr>
              <a:t>“This</a:t>
            </a:r>
            <a:r>
              <a:rPr lang="en-US" sz="2400" spc="-20" dirty="0">
                <a:solidFill>
                  <a:srgbClr val="0D0D0D"/>
                </a:solidFill>
                <a:latin typeface="Times New Roman"/>
                <a:cs typeface="Times New Roman"/>
              </a:rPr>
              <a:t> </a:t>
            </a:r>
            <a:r>
              <a:rPr lang="en-US" sz="2400" dirty="0">
                <a:solidFill>
                  <a:srgbClr val="0D0D0D"/>
                </a:solidFill>
                <a:latin typeface="Times New Roman"/>
                <a:cs typeface="Times New Roman"/>
              </a:rPr>
              <a:t>research</a:t>
            </a:r>
            <a:r>
              <a:rPr lang="en-US" sz="2400" spc="-20" dirty="0">
                <a:solidFill>
                  <a:srgbClr val="0D0D0D"/>
                </a:solidFill>
                <a:latin typeface="Times New Roman"/>
                <a:cs typeface="Times New Roman"/>
              </a:rPr>
              <a:t> </a:t>
            </a:r>
            <a:r>
              <a:rPr lang="en-US" sz="2400" spc="-10" dirty="0">
                <a:solidFill>
                  <a:srgbClr val="0D0D0D"/>
                </a:solidFill>
                <a:latin typeface="Times New Roman"/>
                <a:cs typeface="Times New Roman"/>
              </a:rPr>
              <a:t>aims</a:t>
            </a:r>
            <a:r>
              <a:rPr lang="en-US" sz="2400" spc="15" dirty="0">
                <a:solidFill>
                  <a:srgbClr val="0D0D0D"/>
                </a:solidFill>
                <a:latin typeface="Times New Roman"/>
                <a:cs typeface="Times New Roman"/>
              </a:rPr>
              <a:t> </a:t>
            </a:r>
            <a:r>
              <a:rPr lang="en-US" sz="2400" dirty="0">
                <a:solidFill>
                  <a:srgbClr val="0D0D0D"/>
                </a:solidFill>
                <a:latin typeface="Times New Roman"/>
                <a:cs typeface="Times New Roman"/>
              </a:rPr>
              <a:t>to</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explore</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employee</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experiences</a:t>
            </a:r>
            <a:r>
              <a:rPr lang="en-US" sz="2400" spc="-2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3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35" dirty="0">
                <a:solidFill>
                  <a:srgbClr val="0D0D0D"/>
                </a:solidFill>
                <a:latin typeface="Times New Roman"/>
                <a:cs typeface="Times New Roman"/>
              </a:rPr>
              <a:t> </a:t>
            </a:r>
            <a:r>
              <a:rPr lang="en-US" sz="2400" dirty="0">
                <a:solidFill>
                  <a:srgbClr val="0D0D0D"/>
                </a:solidFill>
                <a:latin typeface="Times New Roman"/>
                <a:cs typeface="Times New Roman"/>
              </a:rPr>
              <a:t>in </a:t>
            </a:r>
            <a:r>
              <a:rPr lang="en-US" sz="2400" spc="-5" dirty="0">
                <a:solidFill>
                  <a:srgbClr val="0D0D0D"/>
                </a:solidFill>
                <a:latin typeface="Times New Roman"/>
                <a:cs typeface="Times New Roman"/>
              </a:rPr>
              <a:t>retail</a:t>
            </a:r>
            <a:r>
              <a:rPr lang="en-US" sz="2400" spc="-15"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a:lnSpc>
                <a:spcPct val="100000"/>
              </a:lnSpc>
              <a:spcBef>
                <a:spcPts val="40"/>
              </a:spcBef>
              <a:buChar char="•"/>
            </a:pPr>
            <a:endParaRPr lang="en-US" sz="2400" dirty="0">
              <a:latin typeface="Times New Roman"/>
              <a:cs typeface="Times New Roman"/>
            </a:endParaRPr>
          </a:p>
          <a:p>
            <a:pPr marL="241300" indent="-229235">
              <a:lnSpc>
                <a:spcPct val="100000"/>
              </a:lnSpc>
              <a:buFont typeface="Arial MT"/>
              <a:buChar char="•"/>
              <a:tabLst>
                <a:tab pos="241300" algn="l"/>
                <a:tab pos="241935" algn="l"/>
              </a:tabLst>
            </a:pPr>
            <a:r>
              <a:rPr lang="en-US" sz="2400" b="1" spc="-5" dirty="0">
                <a:solidFill>
                  <a:srgbClr val="FF0000"/>
                </a:solidFill>
                <a:latin typeface="Times New Roman"/>
                <a:cs typeface="Times New Roman"/>
              </a:rPr>
              <a:t>Research</a:t>
            </a:r>
            <a:r>
              <a:rPr lang="en-US" sz="2400" b="1" spc="-60" dirty="0">
                <a:solidFill>
                  <a:srgbClr val="FF0000"/>
                </a:solidFill>
                <a:latin typeface="Times New Roman"/>
                <a:cs typeface="Times New Roman"/>
              </a:rPr>
              <a:t> </a:t>
            </a:r>
            <a:r>
              <a:rPr lang="en-US" sz="2400" b="1" dirty="0">
                <a:solidFill>
                  <a:srgbClr val="FF0000"/>
                </a:solidFill>
                <a:latin typeface="Times New Roman"/>
                <a:cs typeface="Times New Roman"/>
              </a:rPr>
              <a:t>Objective</a:t>
            </a:r>
            <a:endParaRPr lang="en-US" sz="2400" dirty="0">
              <a:latin typeface="Times New Roman"/>
              <a:cs typeface="Times New Roman"/>
            </a:endParaRPr>
          </a:p>
          <a:p>
            <a:pPr marL="241300" indent="-229235">
              <a:lnSpc>
                <a:spcPct val="100000"/>
              </a:lnSpc>
              <a:spcBef>
                <a:spcPts val="530"/>
              </a:spcBef>
              <a:buAutoNum type="arabicPeriod"/>
              <a:tabLst>
                <a:tab pos="241935" algn="l"/>
              </a:tabLst>
            </a:pPr>
            <a:r>
              <a:rPr lang="en-US" sz="2400" spc="-75" dirty="0">
                <a:solidFill>
                  <a:srgbClr val="0D0D0D"/>
                </a:solidFill>
                <a:latin typeface="Times New Roman"/>
                <a:cs typeface="Times New Roman"/>
              </a:rPr>
              <a:t>To</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observe</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the</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retail</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HR</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employees </a:t>
            </a:r>
            <a:r>
              <a:rPr lang="en-US" sz="2400" dirty="0">
                <a:solidFill>
                  <a:srgbClr val="0D0D0D"/>
                </a:solidFill>
                <a:latin typeface="Times New Roman"/>
                <a:cs typeface="Times New Roman"/>
              </a:rPr>
              <a:t>throughout</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the</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35"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endParaRPr lang="en-US" sz="2400" dirty="0">
              <a:latin typeface="Times New Roman"/>
              <a:cs typeface="Times New Roman"/>
            </a:endParaRPr>
          </a:p>
          <a:p>
            <a:pPr marL="241300" indent="-229235">
              <a:lnSpc>
                <a:spcPct val="100000"/>
              </a:lnSpc>
              <a:spcBef>
                <a:spcPts val="520"/>
              </a:spcBef>
              <a:buAutoNum type="arabicPeriod"/>
              <a:tabLst>
                <a:tab pos="241935" algn="l"/>
              </a:tabLst>
            </a:pPr>
            <a:r>
              <a:rPr lang="en-US" sz="2400" spc="-75" dirty="0">
                <a:solidFill>
                  <a:srgbClr val="0D0D0D"/>
                </a:solidFill>
                <a:latin typeface="Times New Roman"/>
                <a:cs typeface="Times New Roman"/>
              </a:rPr>
              <a:t>To</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assess</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employee</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perceptions</a:t>
            </a:r>
            <a:r>
              <a:rPr lang="en-US" sz="2400" spc="-4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10"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5" dirty="0">
                <a:solidFill>
                  <a:srgbClr val="0D0D0D"/>
                </a:solidFill>
                <a:latin typeface="Times New Roman"/>
                <a:cs typeface="Times New Roman"/>
              </a:rPr>
              <a:t> retail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a:p>
            <a:pPr marL="241300" indent="-229235">
              <a:lnSpc>
                <a:spcPct val="100000"/>
              </a:lnSpc>
              <a:spcBef>
                <a:spcPts val="515"/>
              </a:spcBef>
              <a:buAutoNum type="arabicPeriod"/>
              <a:tabLst>
                <a:tab pos="241935" algn="l"/>
              </a:tabLst>
            </a:pPr>
            <a:r>
              <a:rPr lang="en-US" sz="2400" spc="-75" dirty="0">
                <a:solidFill>
                  <a:srgbClr val="0D0D0D"/>
                </a:solidFill>
                <a:latin typeface="Times New Roman"/>
                <a:cs typeface="Times New Roman"/>
              </a:rPr>
              <a:t>To</a:t>
            </a:r>
            <a:r>
              <a:rPr lang="en-US" sz="2400" spc="5" dirty="0">
                <a:solidFill>
                  <a:srgbClr val="0D0D0D"/>
                </a:solidFill>
                <a:latin typeface="Times New Roman"/>
                <a:cs typeface="Times New Roman"/>
              </a:rPr>
              <a:t> </a:t>
            </a:r>
            <a:r>
              <a:rPr lang="en-US" sz="2400" spc="-5" dirty="0">
                <a:solidFill>
                  <a:srgbClr val="0D0D0D"/>
                </a:solidFill>
                <a:latin typeface="Times New Roman"/>
                <a:cs typeface="Times New Roman"/>
              </a:rPr>
              <a:t>identify</a:t>
            </a:r>
            <a:r>
              <a:rPr lang="en-US" sz="2400" spc="-15" dirty="0">
                <a:solidFill>
                  <a:srgbClr val="0D0D0D"/>
                </a:solidFill>
                <a:latin typeface="Times New Roman"/>
                <a:cs typeface="Times New Roman"/>
              </a:rPr>
              <a:t> </a:t>
            </a:r>
            <a:r>
              <a:rPr lang="en-US" sz="2400" dirty="0">
                <a:solidFill>
                  <a:srgbClr val="0D0D0D"/>
                </a:solidFill>
                <a:latin typeface="Times New Roman"/>
                <a:cs typeface="Times New Roman"/>
              </a:rPr>
              <a:t>the barriers</a:t>
            </a:r>
            <a:r>
              <a:rPr lang="en-US" sz="2400" spc="-30" dirty="0">
                <a:solidFill>
                  <a:srgbClr val="0D0D0D"/>
                </a:solidFill>
                <a:latin typeface="Times New Roman"/>
                <a:cs typeface="Times New Roman"/>
              </a:rPr>
              <a:t> </a:t>
            </a:r>
            <a:r>
              <a:rPr lang="en-US" sz="2400" dirty="0">
                <a:solidFill>
                  <a:srgbClr val="0D0D0D"/>
                </a:solidFill>
                <a:latin typeface="Times New Roman"/>
                <a:cs typeface="Times New Roman"/>
              </a:rPr>
              <a:t>and</a:t>
            </a:r>
            <a:r>
              <a:rPr lang="en-US" sz="2400" spc="-5" dirty="0">
                <a:solidFill>
                  <a:srgbClr val="0D0D0D"/>
                </a:solidFill>
                <a:latin typeface="Times New Roman"/>
                <a:cs typeface="Times New Roman"/>
              </a:rPr>
              <a:t> facilitators</a:t>
            </a:r>
            <a:r>
              <a:rPr lang="en-US" sz="2400" spc="-35" dirty="0">
                <a:solidFill>
                  <a:srgbClr val="0D0D0D"/>
                </a:solidFill>
                <a:latin typeface="Times New Roman"/>
                <a:cs typeface="Times New Roman"/>
              </a:rPr>
              <a:t> </a:t>
            </a:r>
            <a:r>
              <a:rPr lang="en-US" sz="2400" dirty="0">
                <a:solidFill>
                  <a:srgbClr val="0D0D0D"/>
                </a:solidFill>
                <a:latin typeface="Times New Roman"/>
                <a:cs typeface="Times New Roman"/>
              </a:rPr>
              <a:t>of</a:t>
            </a:r>
            <a:r>
              <a:rPr lang="en-US" sz="2400" spc="-5" dirty="0">
                <a:solidFill>
                  <a:srgbClr val="0D0D0D"/>
                </a:solidFill>
                <a:latin typeface="Times New Roman"/>
                <a:cs typeface="Times New Roman"/>
              </a:rPr>
              <a:t> </a:t>
            </a:r>
            <a:r>
              <a:rPr lang="en-US" sz="2400" dirty="0">
                <a:solidFill>
                  <a:srgbClr val="0D0D0D"/>
                </a:solidFill>
                <a:latin typeface="Times New Roman"/>
                <a:cs typeface="Times New Roman"/>
              </a:rPr>
              <a:t>digital</a:t>
            </a:r>
            <a:r>
              <a:rPr lang="en-US" sz="2400" spc="-20" dirty="0">
                <a:solidFill>
                  <a:srgbClr val="0D0D0D"/>
                </a:solidFill>
                <a:latin typeface="Times New Roman"/>
                <a:cs typeface="Times New Roman"/>
              </a:rPr>
              <a:t> </a:t>
            </a:r>
            <a:r>
              <a:rPr lang="en-US" sz="2400" spc="-5" dirty="0">
                <a:solidFill>
                  <a:srgbClr val="0D0D0D"/>
                </a:solidFill>
                <a:latin typeface="Times New Roman"/>
                <a:cs typeface="Times New Roman"/>
              </a:rPr>
              <a:t>transformation</a:t>
            </a:r>
            <a:r>
              <a:rPr lang="en-US" sz="2400" spc="-20" dirty="0">
                <a:solidFill>
                  <a:srgbClr val="0D0D0D"/>
                </a:solidFill>
                <a:latin typeface="Times New Roman"/>
                <a:cs typeface="Times New Roman"/>
              </a:rPr>
              <a:t> </a:t>
            </a:r>
            <a:r>
              <a:rPr lang="en-US" sz="2400" dirty="0">
                <a:solidFill>
                  <a:srgbClr val="0D0D0D"/>
                </a:solidFill>
                <a:latin typeface="Times New Roman"/>
                <a:cs typeface="Times New Roman"/>
              </a:rPr>
              <a:t>in</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retail</a:t>
            </a:r>
            <a:r>
              <a:rPr lang="en-US" sz="2400" spc="-10" dirty="0">
                <a:solidFill>
                  <a:srgbClr val="0D0D0D"/>
                </a:solidFill>
                <a:latin typeface="Times New Roman"/>
                <a:cs typeface="Times New Roman"/>
              </a:rPr>
              <a:t> </a:t>
            </a:r>
            <a:r>
              <a:rPr lang="en-US" sz="2400" spc="-5" dirty="0">
                <a:solidFill>
                  <a:srgbClr val="0D0D0D"/>
                </a:solidFill>
                <a:latin typeface="Times New Roman"/>
                <a:cs typeface="Times New Roman"/>
              </a:rPr>
              <a:t>HR.</a:t>
            </a:r>
            <a:endParaRPr lang="en-US" sz="2400" dirty="0">
              <a:latin typeface="Times New Roman"/>
              <a:cs typeface="Times New Roman"/>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34327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645581"/>
            <a:ext cx="9792208" cy="792999"/>
          </a:xfrm>
        </p:spPr>
        <p:txBody>
          <a:bodyPr>
            <a:noAutofit/>
          </a:bodyPr>
          <a:lstStyle/>
          <a:p>
            <a:pPr algn="ctr"/>
            <a:r>
              <a:rPr lang="en-US" sz="4800" b="1" dirty="0">
                <a:solidFill>
                  <a:srgbClr val="000000"/>
                </a:solidFill>
                <a:latin typeface="Times New Roman" panose="02020603050405020304" pitchFamily="18" charset="0"/>
                <a:cs typeface="Times New Roman" panose="02020603050405020304" pitchFamily="18" charset="0"/>
              </a:rPr>
              <a:t>The Significance of a Study</a:t>
            </a:r>
            <a:br>
              <a:rPr lang="en-US" sz="4400" b="1" dirty="0">
                <a:solidFill>
                  <a:srgbClr val="666668"/>
                </a:solidFill>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79969" y="1870619"/>
            <a:ext cx="11128783" cy="3407862"/>
          </a:xfrm>
        </p:spPr>
        <p:txBody>
          <a:bodyPr>
            <a:no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The significance of a study is its </a:t>
            </a:r>
            <a:r>
              <a:rPr lang="en-US" sz="2800" b="1" i="0" dirty="0">
                <a:solidFill>
                  <a:srgbClr val="000000"/>
                </a:solidFill>
                <a:effectLst/>
                <a:highlight>
                  <a:srgbClr val="FFFF00"/>
                </a:highlight>
                <a:latin typeface="Times New Roman" panose="02020603050405020304" pitchFamily="18" charset="0"/>
                <a:cs typeface="Times New Roman" panose="02020603050405020304" pitchFamily="18" charset="0"/>
              </a:rPr>
              <a:t>importance</a:t>
            </a:r>
            <a:r>
              <a:rPr lang="en-US" sz="2800" b="0" i="0" dirty="0">
                <a:solidFill>
                  <a:srgbClr val="000000"/>
                </a:solidFill>
                <a:effectLst/>
                <a:latin typeface="Times New Roman" panose="02020603050405020304" pitchFamily="18" charset="0"/>
                <a:cs typeface="Times New Roman" panose="02020603050405020304" pitchFamily="18" charset="0"/>
              </a:rPr>
              <a:t>. It refers to the </a:t>
            </a:r>
            <a:r>
              <a:rPr lang="en-US" sz="2800" b="0" i="0" dirty="0">
                <a:solidFill>
                  <a:srgbClr val="000000"/>
                </a:solidFill>
                <a:effectLst/>
                <a:highlight>
                  <a:srgbClr val="00FF00"/>
                </a:highlight>
                <a:latin typeface="Times New Roman" panose="02020603050405020304" pitchFamily="18" charset="0"/>
                <a:cs typeface="Times New Roman" panose="02020603050405020304" pitchFamily="18" charset="0"/>
              </a:rPr>
              <a:t>contribution(s) to and </a:t>
            </a:r>
            <a:r>
              <a:rPr lang="en-US" sz="2800" b="0" i="0" u="sng" dirty="0">
                <a:solidFill>
                  <a:srgbClr val="3A3A3C"/>
                </a:solidFill>
                <a:effectLst/>
                <a:highlight>
                  <a:srgbClr val="00FF00"/>
                </a:highlight>
                <a:latin typeface="Times New Roman" panose="02020603050405020304" pitchFamily="18" charset="0"/>
                <a:cs typeface="Times New Roman" panose="02020603050405020304" pitchFamily="18" charset="0"/>
                <a:hlinkClick r:id="rId2"/>
              </a:rPr>
              <a:t>impact</a:t>
            </a:r>
            <a:r>
              <a:rPr lang="en-US" sz="2800" b="0" i="0" dirty="0">
                <a:solidFill>
                  <a:srgbClr val="000000"/>
                </a:solidFill>
                <a:effectLst/>
                <a:highlight>
                  <a:srgbClr val="00FF00"/>
                </a:highlight>
                <a:latin typeface="Times New Roman" panose="02020603050405020304" pitchFamily="18" charset="0"/>
                <a:cs typeface="Times New Roman" panose="02020603050405020304" pitchFamily="18" charset="0"/>
              </a:rPr>
              <a:t> of the study on a research field</a:t>
            </a:r>
            <a:r>
              <a:rPr lang="en-US" sz="2800" b="0" i="0" dirty="0">
                <a:solidFill>
                  <a:srgbClr val="000000"/>
                </a:solidFill>
                <a:effectLst/>
                <a:latin typeface="Times New Roman" panose="02020603050405020304" pitchFamily="18" charset="0"/>
                <a:cs typeface="Times New Roman" panose="02020603050405020304" pitchFamily="18" charset="0"/>
              </a:rPr>
              <a:t>. The significance also signals </a:t>
            </a:r>
            <a:r>
              <a:rPr lang="en-US" sz="2800" b="0" i="0" dirty="0">
                <a:solidFill>
                  <a:srgbClr val="000000"/>
                </a:solidFill>
                <a:effectLst/>
                <a:highlight>
                  <a:srgbClr val="00FFFF"/>
                </a:highlight>
                <a:latin typeface="Times New Roman" panose="02020603050405020304" pitchFamily="18" charset="0"/>
                <a:cs typeface="Times New Roman" panose="02020603050405020304" pitchFamily="18" charset="0"/>
              </a:rPr>
              <a:t>who benefits from the research findings and how.</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b="0" i="0" dirty="0">
                <a:solidFill>
                  <a:srgbClr val="000000"/>
                </a:solidFill>
                <a:effectLst/>
                <a:latin typeface="Times New Roman" panose="02020603050405020304" pitchFamily="18" charset="0"/>
                <a:cs typeface="Times New Roman" panose="02020603050405020304" pitchFamily="18" charset="0"/>
              </a:rPr>
              <a:t>A good significance statement may be written in different ways. The approach to writing it also depends on the study area. In the </a:t>
            </a:r>
            <a:r>
              <a:rPr lang="en-US" sz="2800" b="1" i="0" dirty="0">
                <a:solidFill>
                  <a:srgbClr val="000000"/>
                </a:solidFill>
                <a:effectLst/>
                <a:latin typeface="Times New Roman" panose="02020603050405020304" pitchFamily="18" charset="0"/>
                <a:cs typeface="Times New Roman" panose="02020603050405020304" pitchFamily="18" charset="0"/>
              </a:rPr>
              <a:t>arts and humanities</a:t>
            </a:r>
            <a:r>
              <a:rPr lang="en-US" sz="2800" b="0" i="0" dirty="0">
                <a:solidFill>
                  <a:srgbClr val="000000"/>
                </a:solidFill>
                <a:effectLst/>
                <a:latin typeface="Times New Roman" panose="02020603050405020304" pitchFamily="18" charset="0"/>
                <a:cs typeface="Times New Roman" panose="02020603050405020304" pitchFamily="18" charset="0"/>
              </a:rPr>
              <a:t>, the significance statement might be longer and more descriptive. In </a:t>
            </a:r>
            <a:r>
              <a:rPr lang="en-US" sz="2800" b="1" i="0" dirty="0">
                <a:solidFill>
                  <a:srgbClr val="000000"/>
                </a:solidFill>
                <a:effectLst/>
                <a:latin typeface="Times New Roman" panose="02020603050405020304" pitchFamily="18" charset="0"/>
                <a:cs typeface="Times New Roman" panose="02020603050405020304" pitchFamily="18" charset="0"/>
              </a:rPr>
              <a:t>applied sciences</a:t>
            </a:r>
            <a:r>
              <a:rPr lang="en-US" sz="2800" b="0" i="0" dirty="0">
                <a:solidFill>
                  <a:srgbClr val="000000"/>
                </a:solidFill>
                <a:effectLst/>
                <a:latin typeface="Times New Roman" panose="02020603050405020304" pitchFamily="18" charset="0"/>
                <a:cs typeface="Times New Roman" panose="02020603050405020304" pitchFamily="18" charset="0"/>
              </a:rPr>
              <a:t>, it might be more direct.</a:t>
            </a: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17309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9964" y="645581"/>
            <a:ext cx="11274136" cy="792999"/>
          </a:xfrm>
        </p:spPr>
        <p:txBody>
          <a:bodyPr>
            <a:noAutofit/>
          </a:bodyPr>
          <a:lstStyle/>
          <a:p>
            <a:pPr algn="ctr"/>
            <a:r>
              <a:rPr lang="en-US" sz="3600" b="1" dirty="0">
                <a:solidFill>
                  <a:srgbClr val="000000"/>
                </a:solidFill>
                <a:latin typeface="Times New Roman" panose="02020603050405020304" pitchFamily="18" charset="0"/>
                <a:cs typeface="Times New Roman" panose="02020603050405020304" pitchFamily="18" charset="0"/>
              </a:rPr>
              <a:t>Suggested Sequence For Writing The Significance Statement</a:t>
            </a:r>
            <a:br>
              <a:rPr lang="en-US" sz="3600" b="1" dirty="0">
                <a:solidFill>
                  <a:srgbClr val="3A3A3C"/>
                </a:solidFill>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2069" y="1900946"/>
            <a:ext cx="11419093" cy="3407862"/>
          </a:xfrm>
        </p:spPr>
        <p:txBody>
          <a:bodyPr>
            <a:noAutofit/>
          </a:bodyPr>
          <a:lstStyle/>
          <a:p>
            <a:pPr algn="l">
              <a:buFont typeface="+mj-lt"/>
              <a:buAutoNum type="arabicPeriod"/>
            </a:pPr>
            <a:r>
              <a:rPr lang="en-US" sz="3200" b="0" i="0" dirty="0">
                <a:effectLst/>
                <a:latin typeface="Times New Roman" panose="02020603050405020304" pitchFamily="18" charset="0"/>
                <a:cs typeface="Times New Roman" panose="02020603050405020304" pitchFamily="18" charset="0"/>
              </a:rPr>
              <a:t>Think of the </a:t>
            </a:r>
            <a:r>
              <a:rPr lang="en-US" sz="3200"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gaps</a:t>
            </a:r>
            <a:r>
              <a:rPr lang="en-US" sz="3200" b="0" i="0" dirty="0">
                <a:effectLst/>
                <a:latin typeface="Times New Roman" panose="02020603050405020304" pitchFamily="18" charset="0"/>
                <a:cs typeface="Times New Roman" panose="02020603050405020304" pitchFamily="18" charset="0"/>
              </a:rPr>
              <a:t> your study is setting out to address.</a:t>
            </a:r>
          </a:p>
          <a:p>
            <a:pPr algn="l">
              <a:buFont typeface="+mj-lt"/>
              <a:buAutoNum type="arabicPeriod"/>
            </a:pPr>
            <a:endParaRPr lang="en-US" sz="3200" b="0" i="0" dirty="0">
              <a:effectLst/>
              <a:latin typeface="Times New Roman" panose="02020603050405020304" pitchFamily="18" charset="0"/>
              <a:cs typeface="Times New Roman" panose="02020603050405020304" pitchFamily="18" charset="0"/>
            </a:endParaRPr>
          </a:p>
          <a:p>
            <a:pPr algn="l">
              <a:buFont typeface="+mj-lt"/>
              <a:buAutoNum type="arabicPeriod"/>
            </a:pPr>
            <a:r>
              <a:rPr lang="en-US" sz="3200" b="0" i="0" dirty="0">
                <a:effectLst/>
                <a:latin typeface="Times New Roman" panose="02020603050405020304" pitchFamily="18" charset="0"/>
                <a:cs typeface="Times New Roman" panose="02020603050405020304" pitchFamily="18" charset="0"/>
              </a:rPr>
              <a:t>Look at your research from general and Specific </a:t>
            </a:r>
            <a:r>
              <a:rPr lang="en-US" sz="3200" b="1" i="0" dirty="0">
                <a:effectLst/>
                <a:latin typeface="Times New Roman" panose="02020603050405020304" pitchFamily="18" charset="0"/>
                <a:cs typeface="Times New Roman" panose="02020603050405020304" pitchFamily="18" charset="0"/>
              </a:rPr>
              <a:t>angles</a:t>
            </a:r>
            <a:r>
              <a:rPr lang="en-US" sz="3200" b="0" i="0" dirty="0">
                <a:effectLst/>
                <a:latin typeface="Times New Roman" panose="02020603050405020304" pitchFamily="18" charset="0"/>
                <a:cs typeface="Times New Roman" panose="02020603050405020304" pitchFamily="18" charset="0"/>
              </a:rPr>
              <a:t> in terms of its (potential) </a:t>
            </a:r>
            <a:r>
              <a:rPr lang="en-US" sz="3200" b="1" i="0" dirty="0">
                <a:effectLst/>
                <a:latin typeface="Times New Roman" panose="02020603050405020304" pitchFamily="18" charset="0"/>
                <a:cs typeface="Times New Roman" panose="02020603050405020304" pitchFamily="18" charset="0"/>
              </a:rPr>
              <a:t>contribution</a:t>
            </a:r>
            <a:r>
              <a:rPr lang="en-US" sz="3200" b="0" i="0" dirty="0">
                <a:effectLst/>
                <a:latin typeface="Times New Roman" panose="02020603050405020304" pitchFamily="18" charset="0"/>
                <a:cs typeface="Times New Roman" panose="02020603050405020304" pitchFamily="18" charset="0"/>
              </a:rPr>
              <a:t>.</a:t>
            </a:r>
          </a:p>
          <a:p>
            <a:pPr algn="l">
              <a:buFont typeface="+mj-lt"/>
              <a:buAutoNum type="arabicPeriod"/>
            </a:pPr>
            <a:endParaRPr lang="en-US" sz="3200" b="0" i="0" dirty="0">
              <a:effectLst/>
              <a:latin typeface="Times New Roman" panose="02020603050405020304" pitchFamily="18" charset="0"/>
              <a:cs typeface="Times New Roman" panose="02020603050405020304" pitchFamily="18" charset="0"/>
            </a:endParaRPr>
          </a:p>
          <a:p>
            <a:pPr algn="l">
              <a:buFont typeface="+mj-lt"/>
              <a:buAutoNum type="arabicPeriod"/>
            </a:pPr>
            <a:r>
              <a:rPr lang="en-US" sz="3200" b="0" i="0" dirty="0">
                <a:effectLst/>
                <a:latin typeface="Times New Roman" panose="02020603050405020304" pitchFamily="18" charset="0"/>
                <a:cs typeface="Times New Roman" panose="02020603050405020304" pitchFamily="18" charset="0"/>
              </a:rPr>
              <a:t>Once you have these points ready, start writing them, </a:t>
            </a:r>
            <a:r>
              <a:rPr lang="en-US" sz="3200" b="1" i="0" dirty="0">
                <a:effectLst/>
                <a:latin typeface="Times New Roman" panose="02020603050405020304" pitchFamily="18" charset="0"/>
                <a:cs typeface="Times New Roman" panose="02020603050405020304" pitchFamily="18" charset="0"/>
              </a:rPr>
              <a:t>connecting</a:t>
            </a:r>
            <a:r>
              <a:rPr lang="en-US" sz="3200" b="0" i="0" dirty="0">
                <a:effectLst/>
                <a:latin typeface="Times New Roman" panose="02020603050405020304" pitchFamily="18" charset="0"/>
                <a:cs typeface="Times New Roman" panose="02020603050405020304" pitchFamily="18" charset="0"/>
              </a:rPr>
              <a:t> them to your study as a whole.</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576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466765"/>
            <a:ext cx="11591291" cy="5789656"/>
          </a:xfrm>
        </p:spPr>
        <p:txBody>
          <a:bodyPr>
            <a:normAutofit/>
          </a:bodyPr>
          <a:lstStyle/>
          <a:p>
            <a:pPr marL="0" indent="0" algn="ctr">
              <a:buNone/>
            </a:pPr>
            <a:r>
              <a:rPr lang="en-US" sz="2400" b="1" i="0" dirty="0">
                <a:solidFill>
                  <a:srgbClr val="000000"/>
                </a:solidFill>
                <a:effectLst/>
                <a:latin typeface="Times New Roman" panose="02020603050405020304" pitchFamily="18" charset="0"/>
                <a:cs typeface="Times New Roman" panose="02020603050405020304" pitchFamily="18" charset="0"/>
              </a:rPr>
              <a:t>Some ways to begin your statement(s) of significance</a:t>
            </a:r>
            <a:endParaRPr lang="en-US" sz="2400" b="1" i="0" dirty="0">
              <a:solidFill>
                <a:srgbClr val="3A3A3C"/>
              </a:solidFill>
              <a:effectLst/>
              <a:latin typeface="Times New Roman" panose="02020603050405020304" pitchFamily="18" charset="0"/>
              <a:cs typeface="Times New Roman" panose="02020603050405020304" pitchFamily="18" charset="0"/>
            </a:endParaRPr>
          </a:p>
          <a:p>
            <a:pPr algn="l"/>
            <a:r>
              <a:rPr lang="en-US" sz="2400" b="0" i="0" dirty="0">
                <a:solidFill>
                  <a:srgbClr val="000000"/>
                </a:solidFill>
                <a:effectLst/>
                <a:latin typeface="Times New Roman" panose="02020603050405020304" pitchFamily="18" charset="0"/>
                <a:cs typeface="Times New Roman" panose="02020603050405020304" pitchFamily="18" charset="0"/>
              </a:rPr>
              <a:t>Here are some opening lines to build on:</a:t>
            </a:r>
            <a:endParaRPr lang="en-US" sz="2400" b="0" i="0" dirty="0">
              <a:solidFill>
                <a:srgbClr val="66666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The particular significance of this study lies in the… </a:t>
            </a:r>
            <a:endParaRPr lang="en-US" sz="2400" b="0" i="0" dirty="0">
              <a:solidFill>
                <a:srgbClr val="666668"/>
              </a:solidFill>
              <a:effectLst/>
              <a:highlight>
                <a:srgbClr val="FFFF00"/>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We argue that this study moves the field forward because…</a:t>
            </a:r>
            <a:endParaRPr lang="en-US" sz="2400" b="0" i="0" dirty="0">
              <a:solidFill>
                <a:srgbClr val="666668"/>
              </a:solidFill>
              <a:effectLst/>
              <a:highlight>
                <a:srgbClr val="FFFF00"/>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This study makes some important contributions to…</a:t>
            </a:r>
            <a:endParaRPr lang="en-US" sz="2400" b="0" i="0" dirty="0">
              <a:solidFill>
                <a:srgbClr val="666668"/>
              </a:solidFill>
              <a:effectLst/>
              <a:highlight>
                <a:srgbClr val="FFFF00"/>
              </a:highligh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1" dirty="0">
                <a:solidFill>
                  <a:srgbClr val="000000"/>
                </a:solidFill>
                <a:effectLst/>
                <a:highlight>
                  <a:srgbClr val="FFFF00"/>
                </a:highlight>
                <a:latin typeface="Times New Roman" panose="02020603050405020304" pitchFamily="18" charset="0"/>
                <a:cs typeface="Times New Roman" panose="02020603050405020304" pitchFamily="18" charset="0"/>
              </a:rPr>
              <a:t>Our findings deepen the current understanding about…</a:t>
            </a:r>
          </a:p>
          <a:p>
            <a:pPr algn="l">
              <a:buFont typeface="Arial" panose="020B0604020202020204" pitchFamily="34" charset="0"/>
              <a:buChar char="•"/>
            </a:pPr>
            <a:endParaRPr lang="en-US" sz="2400" b="0" i="0" dirty="0">
              <a:solidFill>
                <a:srgbClr val="666668"/>
              </a:solidFill>
              <a:effectLst/>
              <a:latin typeface="Times New Roman" panose="02020603050405020304" pitchFamily="18" charset="0"/>
              <a:cs typeface="Times New Roman" panose="02020603050405020304" pitchFamily="18" charset="0"/>
            </a:endParaRPr>
          </a:p>
          <a:p>
            <a:pPr marL="0" indent="0" algn="ctr">
              <a:buNone/>
            </a:pPr>
            <a:r>
              <a:rPr lang="en-US" sz="2400" b="1" i="0" dirty="0">
                <a:solidFill>
                  <a:srgbClr val="000000"/>
                </a:solidFill>
                <a:effectLst/>
                <a:latin typeface="Times New Roman" panose="02020603050405020304" pitchFamily="18" charset="0"/>
                <a:cs typeface="Times New Roman" panose="02020603050405020304" pitchFamily="18" charset="0"/>
              </a:rPr>
              <a:t>Don’ts of writing a significance statement</a:t>
            </a:r>
            <a:endParaRPr lang="en-US" sz="2400" b="1" i="0" dirty="0">
              <a:solidFill>
                <a:srgbClr val="3A3A3C"/>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000000"/>
                </a:solidFill>
                <a:effectLst/>
                <a:latin typeface="Times New Roman" panose="02020603050405020304" pitchFamily="18" charset="0"/>
                <a:cs typeface="Times New Roman" panose="02020603050405020304" pitchFamily="18" charset="0"/>
              </a:rPr>
              <a:t>Don’t make it too </a:t>
            </a:r>
            <a:r>
              <a:rPr lang="en-US" sz="2400" b="1" i="0" u="sng" dirty="0">
                <a:solidFill>
                  <a:srgbClr val="000000"/>
                </a:solidFill>
                <a:effectLst/>
                <a:latin typeface="Times New Roman" panose="02020603050405020304" pitchFamily="18" charset="0"/>
                <a:cs typeface="Times New Roman" panose="02020603050405020304" pitchFamily="18" charset="0"/>
              </a:rPr>
              <a:t>long</a:t>
            </a:r>
            <a:r>
              <a:rPr lang="en-US" sz="2400" b="0" i="0" u="sng" dirty="0">
                <a:solidFill>
                  <a:srgbClr val="000000"/>
                </a:solidFill>
                <a:effectLst/>
                <a:latin typeface="Times New Roman" panose="02020603050405020304" pitchFamily="18" charset="0"/>
                <a:cs typeface="Times New Roman" panose="02020603050405020304" pitchFamily="18" charset="0"/>
              </a:rPr>
              <a:t>.</a:t>
            </a:r>
            <a:endParaRPr lang="en-US" sz="2400" b="0" i="0" u="sng" dirty="0">
              <a:solidFill>
                <a:srgbClr val="66666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000000"/>
                </a:solidFill>
                <a:effectLst/>
                <a:latin typeface="Times New Roman" panose="02020603050405020304" pitchFamily="18" charset="0"/>
                <a:cs typeface="Times New Roman" panose="02020603050405020304" pitchFamily="18" charset="0"/>
              </a:rPr>
              <a:t>Don’t </a:t>
            </a:r>
            <a:r>
              <a:rPr lang="en-US" sz="2400" b="1" i="0" u="sng" dirty="0">
                <a:solidFill>
                  <a:srgbClr val="000000"/>
                </a:solidFill>
                <a:effectLst/>
                <a:latin typeface="Times New Roman" panose="02020603050405020304" pitchFamily="18" charset="0"/>
                <a:cs typeface="Times New Roman" panose="02020603050405020304" pitchFamily="18" charset="0"/>
              </a:rPr>
              <a:t>repeat</a:t>
            </a:r>
            <a:r>
              <a:rPr lang="en-US" sz="2400" b="0" i="0" u="sng" dirty="0">
                <a:solidFill>
                  <a:srgbClr val="000000"/>
                </a:solidFill>
                <a:effectLst/>
                <a:latin typeface="Times New Roman" panose="02020603050405020304" pitchFamily="18" charset="0"/>
                <a:cs typeface="Times New Roman" panose="02020603050405020304" pitchFamily="18" charset="0"/>
              </a:rPr>
              <a:t> any information that has been presented in other sections.</a:t>
            </a:r>
            <a:endParaRPr lang="en-US" sz="2400" b="0" i="0" u="sng" dirty="0">
              <a:solidFill>
                <a:srgbClr val="666668"/>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000000"/>
                </a:solidFill>
                <a:effectLst/>
                <a:latin typeface="Times New Roman" panose="02020603050405020304" pitchFamily="18" charset="0"/>
                <a:cs typeface="Times New Roman" panose="02020603050405020304" pitchFamily="18" charset="0"/>
              </a:rPr>
              <a:t>Don’t </a:t>
            </a:r>
            <a:r>
              <a:rPr lang="en-US" sz="2400" b="1" i="0" u="sng" dirty="0">
                <a:solidFill>
                  <a:srgbClr val="000000"/>
                </a:solidFill>
                <a:effectLst/>
                <a:latin typeface="Times New Roman" panose="02020603050405020304" pitchFamily="18" charset="0"/>
                <a:cs typeface="Times New Roman" panose="02020603050405020304" pitchFamily="18" charset="0"/>
              </a:rPr>
              <a:t>overstate or exaggerat</a:t>
            </a:r>
            <a:r>
              <a:rPr lang="en-US" sz="2400" b="0" i="0" u="sng" dirty="0">
                <a:solidFill>
                  <a:srgbClr val="000000"/>
                </a:solidFill>
                <a:effectLst/>
                <a:latin typeface="Times New Roman" panose="02020603050405020304" pitchFamily="18" charset="0"/>
                <a:cs typeface="Times New Roman" panose="02020603050405020304" pitchFamily="18" charset="0"/>
              </a:rPr>
              <a:t>e the importance; it should match your actual findings.</a:t>
            </a:r>
            <a:endParaRPr lang="en-US" sz="2400" b="0" i="0" u="sng" dirty="0">
              <a:solidFill>
                <a:srgbClr val="666668"/>
              </a:solidFill>
              <a:effectLst/>
              <a:latin typeface="Times New Roman" panose="02020603050405020304" pitchFamily="18" charset="0"/>
              <a:cs typeface="Times New Roman" panose="02020603050405020304" pitchFamily="18" charset="0"/>
            </a:endParaRPr>
          </a:p>
          <a:p>
            <a:endParaRPr lang="en-MY"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94790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0999" y="752667"/>
            <a:ext cx="9792208" cy="792999"/>
          </a:xfrm>
        </p:spPr>
        <p:txBody>
          <a:bodyPr>
            <a:no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Example of significance of a study</a:t>
            </a:r>
            <a:br>
              <a:rPr lang="en-US" sz="4000" b="1" dirty="0">
                <a:solidFill>
                  <a:srgbClr val="666668"/>
                </a:solidFill>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30999" y="2071668"/>
            <a:ext cx="11260645" cy="3407862"/>
          </a:xfrm>
        </p:spPr>
        <p:txBody>
          <a:bodyPr>
            <a:noAutofit/>
          </a:bodyPr>
          <a:lstStyle/>
          <a:p>
            <a:r>
              <a:rPr lang="en-US" sz="2800" b="0" i="1" dirty="0">
                <a:solidFill>
                  <a:srgbClr val="000000"/>
                </a:solidFill>
                <a:effectLst/>
                <a:latin typeface="Times New Roman" panose="02020603050405020304" pitchFamily="18" charset="0"/>
                <a:cs typeface="Times New Roman" panose="02020603050405020304" pitchFamily="18" charset="0"/>
              </a:rPr>
              <a:t>The effects of Miyawaki forests on local biodiversity in urban housing complexes remain poorly understood. No formal studies on negative impacts on insect activity, populations or diversity have been undertaken thus far. In this study, we compared the effects that Miyawaki forests in urban dwellings have on local pollinator activity. </a:t>
            </a:r>
            <a:r>
              <a:rPr lang="en-US" sz="2800" b="1" i="1" dirty="0">
                <a:solidFill>
                  <a:srgbClr val="000000"/>
                </a:solidFill>
                <a:effectLst/>
                <a:latin typeface="Times New Roman" panose="02020603050405020304" pitchFamily="18" charset="0"/>
                <a:cs typeface="Times New Roman" panose="02020603050405020304" pitchFamily="18" charset="0"/>
              </a:rPr>
              <a:t>The findings of this study will help improve the design of this afforestation technique in a way that balances local fauna, particularly pollinators, which are highly sensitive to microclimatic changes.</a:t>
            </a:r>
            <a:endParaRPr lang="en-MY" sz="2800" b="1"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03181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18965"/>
            <a:ext cx="9792208" cy="792999"/>
          </a:xfrm>
        </p:spPr>
        <p:txBody>
          <a:bodyPr>
            <a:noAutofit/>
          </a:bodyPr>
          <a:lstStyle/>
          <a:p>
            <a:pPr algn="ctr"/>
            <a:r>
              <a:rPr lang="en-MY" sz="6000" b="1" dirty="0">
                <a:latin typeface="Times New Roman" panose="02020603050405020304" pitchFamily="18" charset="0"/>
                <a:cs typeface="Times New Roman" panose="02020603050405020304" pitchFamily="18" charset="0"/>
              </a:rPr>
              <a:t>Research Design</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Content Placeholder 5">
            <a:extLst>
              <a:ext uri="{FF2B5EF4-FFF2-40B4-BE49-F238E27FC236}">
                <a16:creationId xmlns:a16="http://schemas.microsoft.com/office/drawing/2014/main" id="{2B88C582-112E-7B27-EF50-BDF0905E7CC4}"/>
              </a:ext>
            </a:extLst>
          </p:cNvPr>
          <p:cNvSpPr>
            <a:spLocks noGrp="1"/>
          </p:cNvSpPr>
          <p:nvPr>
            <p:ph idx="1"/>
          </p:nvPr>
        </p:nvSpPr>
        <p:spPr>
          <a:xfrm>
            <a:off x="408307" y="1884987"/>
            <a:ext cx="7457611" cy="3849624"/>
          </a:xfrm>
        </p:spPr>
        <p:txBody>
          <a:bodyPr>
            <a:normAutofit lnSpcReduction="10000"/>
          </a:bodyPr>
          <a:lstStyle/>
          <a:p>
            <a:r>
              <a:rPr lang="en-US" sz="2800" b="0" i="0" dirty="0">
                <a:solidFill>
                  <a:srgbClr val="333333"/>
                </a:solidFill>
                <a:effectLst/>
                <a:latin typeface="Times New Roman" panose="02020603050405020304" pitchFamily="18" charset="0"/>
                <a:cs typeface="Times New Roman" panose="02020603050405020304" pitchFamily="18" charset="0"/>
              </a:rPr>
              <a:t>A research design is defined as </a:t>
            </a:r>
            <a:r>
              <a:rPr lang="en-US" sz="2800" b="0" i="0" dirty="0">
                <a:solidFill>
                  <a:srgbClr val="333333"/>
                </a:solidFill>
                <a:effectLst/>
                <a:highlight>
                  <a:srgbClr val="FFFF00"/>
                </a:highlight>
                <a:latin typeface="Times New Roman" panose="02020603050405020304" pitchFamily="18" charset="0"/>
                <a:cs typeface="Times New Roman" panose="02020603050405020304" pitchFamily="18" charset="0"/>
              </a:rPr>
              <a:t>the overall plan </a:t>
            </a:r>
            <a:r>
              <a:rPr lang="en-US" sz="2800" b="0" i="0" dirty="0">
                <a:solidFill>
                  <a:srgbClr val="333333"/>
                </a:solidFill>
                <a:effectLst/>
                <a:latin typeface="Times New Roman" panose="02020603050405020304" pitchFamily="18" charset="0"/>
                <a:cs typeface="Times New Roman" panose="02020603050405020304" pitchFamily="18" charset="0"/>
              </a:rPr>
              <a:t>or structure that guides the process of conducting research.</a:t>
            </a:r>
          </a:p>
          <a:p>
            <a:endParaRPr lang="en-US" sz="2800" b="0" i="0" dirty="0">
              <a:effectLst/>
              <a:latin typeface="Times New Roman" panose="02020603050405020304" pitchFamily="18" charset="0"/>
              <a:cs typeface="Times New Roman" panose="02020603050405020304" pitchFamily="18" charset="0"/>
            </a:endParaRPr>
          </a:p>
          <a:p>
            <a:r>
              <a:rPr lang="en-US" sz="2800" b="0" i="0" dirty="0">
                <a:effectLst/>
                <a:latin typeface="Times New Roman" panose="02020603050405020304" pitchFamily="18" charset="0"/>
                <a:cs typeface="Times New Roman" panose="02020603050405020304" pitchFamily="18" charset="0"/>
              </a:rPr>
              <a:t> It is a critical component of the research process and serves as a blueprint for </a:t>
            </a:r>
            <a:r>
              <a:rPr lang="en-US" sz="2800" b="0" i="0" dirty="0">
                <a:effectLst/>
                <a:highlight>
                  <a:srgbClr val="FFFF00"/>
                </a:highlight>
                <a:latin typeface="Times New Roman" panose="02020603050405020304" pitchFamily="18" charset="0"/>
                <a:cs typeface="Times New Roman" panose="02020603050405020304" pitchFamily="18" charset="0"/>
              </a:rPr>
              <a:t>how a study will be carried out, including the methods and techniques that will be used to collect and analyze data.</a:t>
            </a:r>
            <a:endParaRPr lang="en-US" sz="2800" dirty="0">
              <a:highlight>
                <a:srgbClr val="FFFF00"/>
              </a:highlight>
              <a:latin typeface="Times New Roman" panose="02020603050405020304" pitchFamily="18" charset="0"/>
              <a:cs typeface="Times New Roman" panose="02020603050405020304" pitchFamily="18" charset="0"/>
            </a:endParaRPr>
          </a:p>
          <a:p>
            <a:endParaRPr lang="en-MY"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DD9E1F2-E065-E587-4853-3B7ABA167AC3}"/>
              </a:ext>
            </a:extLst>
          </p:cNvPr>
          <p:cNvPicPr>
            <a:picLocks noChangeAspect="1"/>
          </p:cNvPicPr>
          <p:nvPr/>
        </p:nvPicPr>
        <p:blipFill>
          <a:blip r:embed="rId3"/>
          <a:stretch>
            <a:fillRect/>
          </a:stretch>
        </p:blipFill>
        <p:spPr>
          <a:xfrm>
            <a:off x="7990609" y="1884987"/>
            <a:ext cx="3901037" cy="3232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825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Content Placeholder 5">
            <a:extLst>
              <a:ext uri="{FF2B5EF4-FFF2-40B4-BE49-F238E27FC236}">
                <a16:creationId xmlns:a16="http://schemas.microsoft.com/office/drawing/2014/main" id="{2B88C582-112E-7B27-EF50-BDF0905E7CC4}"/>
              </a:ext>
            </a:extLst>
          </p:cNvPr>
          <p:cNvSpPr>
            <a:spLocks noGrp="1"/>
          </p:cNvSpPr>
          <p:nvPr>
            <p:ph idx="1"/>
          </p:nvPr>
        </p:nvSpPr>
        <p:spPr>
          <a:xfrm>
            <a:off x="210313" y="1338628"/>
            <a:ext cx="6032474" cy="5362849"/>
          </a:xfrm>
        </p:spPr>
        <p:txBody>
          <a:bodyPr>
            <a:normAutofit lnSpcReduction="10000"/>
          </a:bodyPr>
          <a:lstStyle/>
          <a:p>
            <a:r>
              <a:rPr lang="en-US" sz="2400" b="1" dirty="0">
                <a:latin typeface="Times New Roman" panose="02020603050405020304" pitchFamily="18" charset="0"/>
                <a:cs typeface="Times New Roman" panose="02020603050405020304" pitchFamily="18" charset="0"/>
              </a:rPr>
              <a:t>Key elements of research design include:</a:t>
            </a:r>
          </a:p>
          <a:p>
            <a:r>
              <a:rPr lang="en-US" sz="2400" dirty="0">
                <a:latin typeface="Times New Roman" panose="02020603050405020304" pitchFamily="18" charset="0"/>
                <a:cs typeface="Times New Roman" panose="02020603050405020304" pitchFamily="18" charset="0"/>
              </a:rPr>
              <a:t>Research Objectives</a:t>
            </a:r>
          </a:p>
          <a:p>
            <a:r>
              <a:rPr lang="en-US" sz="2400" dirty="0">
                <a:latin typeface="Times New Roman" panose="02020603050405020304" pitchFamily="18" charset="0"/>
                <a:cs typeface="Times New Roman" panose="02020603050405020304" pitchFamily="18" charset="0"/>
              </a:rPr>
              <a:t>Research Questions or Hypotheses</a:t>
            </a:r>
          </a:p>
          <a:p>
            <a:r>
              <a:rPr lang="en-US" sz="2400" dirty="0">
                <a:latin typeface="Times New Roman" panose="02020603050405020304" pitchFamily="18" charset="0"/>
                <a:cs typeface="Times New Roman" panose="02020603050405020304" pitchFamily="18" charset="0"/>
              </a:rPr>
              <a:t>Data Collection Methods</a:t>
            </a:r>
          </a:p>
          <a:p>
            <a:r>
              <a:rPr lang="en-US" sz="2400" dirty="0">
                <a:latin typeface="Times New Roman" panose="02020603050405020304" pitchFamily="18" charset="0"/>
                <a:cs typeface="Times New Roman" panose="02020603050405020304" pitchFamily="18" charset="0"/>
              </a:rPr>
              <a:t>Sampling</a:t>
            </a:r>
          </a:p>
          <a:p>
            <a:r>
              <a:rPr lang="en-US" sz="2400" dirty="0">
                <a:latin typeface="Times New Roman" panose="02020603050405020304" pitchFamily="18" charset="0"/>
                <a:cs typeface="Times New Roman" panose="02020603050405020304" pitchFamily="18" charset="0"/>
              </a:rPr>
              <a:t>Data Collection Instruments</a:t>
            </a:r>
          </a:p>
          <a:p>
            <a:r>
              <a:rPr lang="en-US" sz="2400" dirty="0">
                <a:latin typeface="Times New Roman" panose="02020603050405020304" pitchFamily="18" charset="0"/>
                <a:cs typeface="Times New Roman" panose="02020603050405020304" pitchFamily="18" charset="0"/>
              </a:rPr>
              <a:t>Data Analysis</a:t>
            </a:r>
          </a:p>
          <a:p>
            <a:r>
              <a:rPr lang="en-US" sz="2400" dirty="0">
                <a:latin typeface="Times New Roman" panose="02020603050405020304" pitchFamily="18" charset="0"/>
                <a:cs typeface="Times New Roman" panose="02020603050405020304" pitchFamily="18" charset="0"/>
              </a:rPr>
              <a:t>Time Frame</a:t>
            </a:r>
          </a:p>
          <a:p>
            <a:r>
              <a:rPr lang="en-US" sz="2400" dirty="0">
                <a:latin typeface="Times New Roman" panose="02020603050405020304" pitchFamily="18" charset="0"/>
                <a:cs typeface="Times New Roman" panose="02020603050405020304" pitchFamily="18" charset="0"/>
              </a:rPr>
              <a:t>Ethical Considerations</a:t>
            </a:r>
          </a:p>
          <a:p>
            <a:r>
              <a:rPr lang="en-US" sz="2400" dirty="0">
                <a:latin typeface="Times New Roman" panose="02020603050405020304" pitchFamily="18" charset="0"/>
                <a:cs typeface="Times New Roman" panose="02020603050405020304" pitchFamily="18" charset="0"/>
              </a:rPr>
              <a:t>Resources</a:t>
            </a:r>
          </a:p>
          <a:p>
            <a:r>
              <a:rPr lang="en-US" sz="2400" dirty="0">
                <a:latin typeface="Times New Roman" panose="02020603050405020304" pitchFamily="18" charset="0"/>
                <a:cs typeface="Times New Roman" panose="02020603050405020304" pitchFamily="18" charset="0"/>
              </a:rPr>
              <a:t>Data Presentation and Reporting</a:t>
            </a:r>
          </a:p>
          <a:p>
            <a:endParaRPr lang="en-MY"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88DE5BA-AA52-DE9C-37EA-212E887BDC6F}"/>
              </a:ext>
            </a:extLst>
          </p:cNvPr>
          <p:cNvSpPr txBox="1"/>
          <p:nvPr/>
        </p:nvSpPr>
        <p:spPr>
          <a:xfrm>
            <a:off x="6062485" y="1784816"/>
            <a:ext cx="4954603"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There are several types of research designs, each tailored to answer specific research questions and achieve particular objectives. </a:t>
            </a:r>
            <a:endParaRPr lang="en-MY"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2536CAE-B27B-786F-391C-CE3FCCC7FF92}"/>
              </a:ext>
            </a:extLst>
          </p:cNvPr>
          <p:cNvSpPr txBox="1"/>
          <p:nvPr/>
        </p:nvSpPr>
        <p:spPr>
          <a:xfrm>
            <a:off x="6084521" y="3503524"/>
            <a:ext cx="5795644" cy="2677656"/>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There are various research designs, such as </a:t>
            </a:r>
            <a:r>
              <a:rPr lang="en-US" sz="2400" dirty="0">
                <a:highlight>
                  <a:srgbClr val="FFFF00"/>
                </a:highlight>
                <a:latin typeface="Times New Roman" panose="02020603050405020304" pitchFamily="18" charset="0"/>
                <a:cs typeface="Times New Roman" panose="02020603050405020304" pitchFamily="18" charset="0"/>
              </a:rPr>
              <a:t>experimental, observational, survey, case study, and longitudinal designs, each suited to different research questions and objectives</a:t>
            </a:r>
            <a:r>
              <a:rPr lang="en-US" sz="2400" dirty="0">
                <a:latin typeface="Times New Roman" panose="02020603050405020304" pitchFamily="18" charset="0"/>
                <a:cs typeface="Times New Roman" panose="02020603050405020304" pitchFamily="18" charset="0"/>
              </a:rPr>
              <a:t>. The choice of research design depends on the nature of the research and the goals of the study.</a:t>
            </a:r>
            <a:endParaRPr lang="en-MY" sz="24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D739DA2F-A22D-365F-4F1A-0F4C5D610C33}"/>
              </a:ext>
            </a:extLst>
          </p:cNvPr>
          <p:cNvCxnSpPr/>
          <p:nvPr/>
        </p:nvCxnSpPr>
        <p:spPr>
          <a:xfrm>
            <a:off x="5825440" y="1204264"/>
            <a:ext cx="0" cy="5334771"/>
          </a:xfrm>
          <a:prstGeom prst="line">
            <a:avLst/>
          </a:prstGeom>
        </p:spPr>
        <p:style>
          <a:lnRef idx="3">
            <a:schemeClr val="dk1"/>
          </a:lnRef>
          <a:fillRef idx="0">
            <a:schemeClr val="dk1"/>
          </a:fillRef>
          <a:effectRef idx="2">
            <a:schemeClr val="dk1"/>
          </a:effectRef>
          <a:fontRef idx="minor">
            <a:schemeClr val="tx1"/>
          </a:fontRef>
        </p:style>
      </p:cxnSp>
      <p:sp>
        <p:nvSpPr>
          <p:cNvPr id="3" name="Title 1">
            <a:extLst>
              <a:ext uri="{FF2B5EF4-FFF2-40B4-BE49-F238E27FC236}">
                <a16:creationId xmlns:a16="http://schemas.microsoft.com/office/drawing/2014/main" id="{0FD052DA-B388-AA5C-F37C-70FB1DD11B21}"/>
              </a:ext>
            </a:extLst>
          </p:cNvPr>
          <p:cNvSpPr txBox="1">
            <a:spLocks/>
          </p:cNvSpPr>
          <p:nvPr/>
        </p:nvSpPr>
        <p:spPr>
          <a:xfrm>
            <a:off x="792606" y="280320"/>
            <a:ext cx="9792208" cy="792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algn="ctr"/>
            <a:r>
              <a:rPr lang="en-MY" sz="5400" b="1">
                <a:latin typeface="Times New Roman" panose="02020603050405020304" pitchFamily="18" charset="0"/>
                <a:cs typeface="Times New Roman" panose="02020603050405020304" pitchFamily="18" charset="0"/>
              </a:rPr>
              <a:t>Research Design</a:t>
            </a:r>
          </a:p>
        </p:txBody>
      </p:sp>
    </p:spTree>
    <p:extLst>
      <p:ext uri="{BB962C8B-B14F-4D97-AF65-F5344CB8AC3E}">
        <p14:creationId xmlns:p14="http://schemas.microsoft.com/office/powerpoint/2010/main" val="198479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035" name="Rectangle 1034">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037" name="Rectangle 1036">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321553" y="374904"/>
            <a:ext cx="7285606" cy="1007087"/>
          </a:xfrm>
          <a:prstGeom prst="rect">
            <a:avLst/>
          </a:prstGeom>
        </p:spPr>
        <p:txBody>
          <a:bodyPr vert="horz" lIns="91440" tIns="45720" rIns="91440" bIns="45720" rtlCol="0" anchor="ctr">
            <a:normAutofit/>
          </a:bodyPr>
          <a:lstStyle/>
          <a:p>
            <a:pPr marL="585470" algn="ctr" defTabSz="914400"/>
            <a:r>
              <a:rPr lang="en-MY" sz="4400" b="1" spc="-5" dirty="0">
                <a:latin typeface="Times New Roman" panose="02020603050405020304" pitchFamily="18" charset="0"/>
                <a:cs typeface="Times New Roman" panose="02020603050405020304" pitchFamily="18" charset="0"/>
              </a:rPr>
              <a:t>Literature Review </a:t>
            </a:r>
            <a:endParaRPr lang="en-US" sz="4400" dirty="0">
              <a:latin typeface="Times New Roman" panose="02020603050405020304" pitchFamily="18" charset="0"/>
              <a:cs typeface="Times New Roman" panose="02020603050405020304" pitchFamily="18" charset="0"/>
            </a:endParaRPr>
          </a:p>
        </p:txBody>
      </p:sp>
      <p:sp>
        <p:nvSpPr>
          <p:cNvPr id="2" name="object 3">
            <a:extLst>
              <a:ext uri="{FF2B5EF4-FFF2-40B4-BE49-F238E27FC236}">
                <a16:creationId xmlns:a16="http://schemas.microsoft.com/office/drawing/2014/main" id="{8F60E2DC-B7F4-32FF-8BF7-4727EC50B458}"/>
              </a:ext>
            </a:extLst>
          </p:cNvPr>
          <p:cNvSpPr txBox="1"/>
          <p:nvPr/>
        </p:nvSpPr>
        <p:spPr>
          <a:xfrm>
            <a:off x="307120" y="1828800"/>
            <a:ext cx="7111989" cy="4654296"/>
          </a:xfrm>
          <a:prstGeom prst="rect">
            <a:avLst/>
          </a:prstGeom>
        </p:spPr>
        <p:txBody>
          <a:bodyPr vert="horz" lIns="91440" tIns="45720" rIns="91440" bIns="45720" rtlCol="0">
            <a:normAutofit fontScale="85000" lnSpcReduction="20000"/>
          </a:bodyPr>
          <a:lstStyle/>
          <a:p>
            <a:pPr marL="241300" marR="25400" lvl="0" indent="-182880" algn="just" defTabSz="914400" rtl="0" eaLnBrk="1" fontAlgn="auto" latinLnBrk="0" hangingPunct="1">
              <a:lnSpc>
                <a:spcPct val="100000"/>
              </a:lnSpc>
              <a:spcBef>
                <a:spcPts val="390"/>
              </a:spcBef>
              <a:spcAft>
                <a:spcPts val="0"/>
              </a:spcAft>
              <a:buClr>
                <a:prstClr val="black">
                  <a:lumMod val="85000"/>
                  <a:lumOff val="15000"/>
                </a:prstClr>
              </a:buClr>
              <a:buSzTx/>
              <a:buFont typeface="Garamond" pitchFamily="18" charset="0"/>
              <a:buChar char="◦"/>
              <a:tabLst>
                <a:tab pos="241300"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Literature</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means</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800" b="0" i="0" u="none" strike="noStrike" kern="1200" cap="none" spc="-7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systematic</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evaluation</a:t>
            </a:r>
            <a:r>
              <a:rPr kumimoji="0" lang="en-US" sz="2800" b="0" i="0" u="none" strike="noStrike" kern="1200" cap="none" spc="-7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previous</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works</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publications</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that</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carries</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out</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order</a:t>
            </a:r>
            <a:r>
              <a:rPr kumimoji="0" lang="en-US" sz="28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use</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his</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or</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her</a:t>
            </a:r>
            <a:r>
              <a:rPr kumimoji="0" lang="en-US"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hence</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identifying</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gaps</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justifying</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need</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conduct</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Chigbu</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Atiku, &amp; Plessis, 2023)</a:t>
            </a:r>
          </a:p>
          <a:p>
            <a:pPr marL="241300" marR="25400" lvl="0" indent="-182880" algn="just" defTabSz="914400" rtl="0" eaLnBrk="1" fontAlgn="auto" latinLnBrk="0" hangingPunct="1">
              <a:lnSpc>
                <a:spcPct val="100000"/>
              </a:lnSpc>
              <a:spcBef>
                <a:spcPts val="390"/>
              </a:spcBef>
              <a:spcAft>
                <a:spcPts val="0"/>
              </a:spcAft>
              <a:buClr>
                <a:prstClr val="black">
                  <a:lumMod val="85000"/>
                  <a:lumOff val="15000"/>
                </a:prstClr>
              </a:buClr>
              <a:buSzTx/>
              <a:buFont typeface="Garamond" pitchFamily="18" charset="0"/>
              <a:buChar char="◦"/>
              <a:tabLst>
                <a:tab pos="241300"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5080" lvl="0" indent="-182880" algn="just" defTabSz="914400" rtl="0" eaLnBrk="1" fontAlgn="auto" latinLnBrk="0" hangingPunct="1">
              <a:lnSpc>
                <a:spcPct val="100000"/>
              </a:lnSpc>
              <a:spcBef>
                <a:spcPts val="944"/>
              </a:spcBef>
              <a:spcAft>
                <a:spcPts val="0"/>
              </a:spcAft>
              <a:buClr>
                <a:prstClr val="black">
                  <a:lumMod val="85000"/>
                  <a:lumOff val="15000"/>
                </a:prstClr>
              </a:buClr>
              <a:buSzTx/>
              <a:buFont typeface="Garamond" pitchFamily="18" charset="0"/>
              <a:buChar char="◦"/>
              <a:tabLst>
                <a:tab pos="241300" algn="l"/>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Literature</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a:t>
            </a:r>
            <a:r>
              <a:rPr kumimoji="0" lang="en-US" sz="28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well-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integrated</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discussion</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critical</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evaluation</a:t>
            </a:r>
            <a:r>
              <a:rPr kumimoji="0" lang="en-US" sz="28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different</a:t>
            </a:r>
            <a:r>
              <a:rPr kumimoji="0" lang="en-US" sz="28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points</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view</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given</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topic,</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found</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relevant</a:t>
            </a:r>
            <a:r>
              <a:rPr kumimoji="0" lang="en-US" sz="2800" b="0" i="0" u="none" strike="noStrike" kern="1200" cap="none" spc="-5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previous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studies,</a:t>
            </a:r>
            <a:r>
              <a:rPr kumimoji="0" lang="en-US" sz="2800" b="0" i="0" u="none" strike="noStrike" kern="1200" cap="none" spc="-8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highlighting</a:t>
            </a:r>
            <a:r>
              <a:rPr kumimoji="0" lang="en-US" sz="2800" b="0" i="0" u="none" strike="noStrike" kern="1200" cap="none" spc="-8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their</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strengths,</a:t>
            </a:r>
            <a:r>
              <a:rPr kumimoji="0" lang="en-US" sz="2800" b="0" i="0" u="none" strike="noStrike" kern="1200" cap="none" spc="-7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weaknesses</a:t>
            </a:r>
            <a:r>
              <a:rPr kumimoji="0" lang="en-US" sz="2800" b="0" i="0" u="none" strike="noStrike" kern="1200" cap="none" spc="-7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indicating</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how</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6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research</a:t>
            </a:r>
            <a:r>
              <a:rPr kumimoji="0" lang="en-US" sz="28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contribute</a:t>
            </a:r>
            <a:r>
              <a:rPr kumimoji="0" lang="en-US" sz="2800" b="0" i="0" u="none" strike="noStrike" kern="1200" cap="none" spc="-5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800" b="0" i="0" u="none" strike="noStrike" kern="1200" cap="none" spc="-6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knowledge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on</a:t>
            </a:r>
            <a:r>
              <a:rPr kumimoji="0" lang="en-US" sz="28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8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topic. (Paul &amp; </a:t>
            </a:r>
            <a:r>
              <a:rPr kumimoji="0" lang="en-US" sz="2800" b="0" i="0" u="none" strike="noStrike" kern="1200" cap="none" spc="-1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Criado</a:t>
            </a:r>
            <a:r>
              <a:rPr kumimoji="0" lang="en-US" sz="28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2020)</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28" name="Picture 4" descr="Methods and the Literature Review — Methodspace">
            <a:extLst>
              <a:ext uri="{FF2B5EF4-FFF2-40B4-BE49-F238E27FC236}">
                <a16:creationId xmlns:a16="http://schemas.microsoft.com/office/drawing/2014/main" id="{5402070F-BFDC-03EE-623F-DAB0226601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50" r="14503" b="-2"/>
          <a:stretch/>
        </p:blipFill>
        <p:spPr bwMode="auto">
          <a:xfrm>
            <a:off x="7837371" y="206572"/>
            <a:ext cx="4124416" cy="6382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9142" y="20053"/>
            <a:ext cx="1047751" cy="1028700"/>
          </a:xfrm>
          <a:prstGeom prst="rect">
            <a:avLst/>
          </a:prstGeom>
        </p:spPr>
      </p:pic>
    </p:spTree>
    <p:extLst>
      <p:ext uri="{BB962C8B-B14F-4D97-AF65-F5344CB8AC3E}">
        <p14:creationId xmlns:p14="http://schemas.microsoft.com/office/powerpoint/2010/main" val="234702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rmAutofit/>
          </a:bodyPr>
          <a:lstStyle/>
          <a:p>
            <a:pPr algn="ctr"/>
            <a:r>
              <a:rPr lang="en-MY" sz="4800" b="1" dirty="0">
                <a:latin typeface="Times New Roman" panose="02020603050405020304" pitchFamily="18" charset="0"/>
                <a:cs typeface="Times New Roman" panose="02020603050405020304" pitchFamily="18" charset="0"/>
              </a:rPr>
              <a:t>What is a research </a:t>
            </a:r>
            <a:endParaRPr lang="en-US"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62808" y="1541853"/>
            <a:ext cx="11470112" cy="1887147"/>
          </a:xfrm>
        </p:spPr>
        <p:txBody>
          <a:bodyPr>
            <a:noAutofit/>
          </a:bodyPr>
          <a:lstStyle/>
          <a:p>
            <a:pPr marL="469900" marR="120650" indent="-457200">
              <a:lnSpc>
                <a:spcPct val="150000"/>
              </a:lnSpc>
              <a:spcBef>
                <a:spcPts val="0"/>
              </a:spcBef>
              <a:tabLst>
                <a:tab pos="240665" algn="l"/>
                <a:tab pos="241300" algn="l"/>
              </a:tabLst>
            </a:pPr>
            <a:r>
              <a:rPr lang="en-US" sz="2800" b="0" i="0" dirty="0">
                <a:effectLst/>
                <a:latin typeface="Times New Roman" panose="02020603050405020304" pitchFamily="18" charset="0"/>
                <a:cs typeface="Times New Roman" panose="02020603050405020304" pitchFamily="18" charset="0"/>
              </a:rPr>
              <a:t>A systematic search for knowledge through a specific method or mix methods(s) of study.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4" name="Title 1">
            <a:extLst>
              <a:ext uri="{FF2B5EF4-FFF2-40B4-BE49-F238E27FC236}">
                <a16:creationId xmlns:a16="http://schemas.microsoft.com/office/drawing/2014/main" id="{B6D8E9E8-CDBB-1BAF-8FEF-1F1F6482F4C3}"/>
              </a:ext>
            </a:extLst>
          </p:cNvPr>
          <p:cNvSpPr txBox="1">
            <a:spLocks/>
          </p:cNvSpPr>
          <p:nvPr/>
        </p:nvSpPr>
        <p:spPr>
          <a:xfrm>
            <a:off x="1175512" y="3184676"/>
            <a:ext cx="9792208" cy="79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algn="ctr"/>
            <a:r>
              <a:rPr lang="en-MY" sz="4800" b="1" dirty="0">
                <a:latin typeface="Times New Roman" panose="02020603050405020304" pitchFamily="18" charset="0"/>
                <a:cs typeface="Times New Roman" panose="02020603050405020304" pitchFamily="18" charset="0"/>
              </a:rPr>
              <a:t>What is a research process  </a:t>
            </a:r>
          </a:p>
        </p:txBody>
      </p:sp>
      <p:sp>
        <p:nvSpPr>
          <p:cNvPr id="6" name="Content Placeholder 2">
            <a:extLst>
              <a:ext uri="{FF2B5EF4-FFF2-40B4-BE49-F238E27FC236}">
                <a16:creationId xmlns:a16="http://schemas.microsoft.com/office/drawing/2014/main" id="{08D5BC21-A27C-39E0-7A6B-B8F540BB5893}"/>
              </a:ext>
            </a:extLst>
          </p:cNvPr>
          <p:cNvSpPr txBox="1">
            <a:spLocks/>
          </p:cNvSpPr>
          <p:nvPr/>
        </p:nvSpPr>
        <p:spPr>
          <a:xfrm>
            <a:off x="511576" y="4273318"/>
            <a:ext cx="11470112" cy="1887147"/>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69900" marR="120650" indent="-457200">
              <a:lnSpc>
                <a:spcPct val="150000"/>
              </a:lnSpc>
              <a:spcBef>
                <a:spcPts val="0"/>
              </a:spcBef>
              <a:tabLst>
                <a:tab pos="240665" algn="l"/>
                <a:tab pos="241300" algn="l"/>
              </a:tabLst>
            </a:pPr>
            <a:r>
              <a:rPr lang="en-US" sz="2800" dirty="0">
                <a:latin typeface="Times New Roman" panose="02020603050405020304" pitchFamily="18" charset="0"/>
                <a:cs typeface="Times New Roman" panose="02020603050405020304" pitchFamily="18" charset="0"/>
              </a:rPr>
              <a:t>Series of various actions or steps, which are necessary to follow in order to reach a sound, effective and academic research. </a:t>
            </a:r>
          </a:p>
        </p:txBody>
      </p:sp>
    </p:spTree>
    <p:extLst>
      <p:ext uri="{BB962C8B-B14F-4D97-AF65-F5344CB8AC3E}">
        <p14:creationId xmlns:p14="http://schemas.microsoft.com/office/powerpoint/2010/main" val="11627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44515"/>
            <a:ext cx="9792208" cy="792999"/>
          </a:xfrm>
        </p:spPr>
        <p:txBody>
          <a:bodyPr>
            <a:normAutofit/>
          </a:bodyPr>
          <a:lstStyle/>
          <a:p>
            <a:pPr algn="ctr"/>
            <a:r>
              <a:rPr lang="en-MY" sz="4800" b="1" spc="-5" dirty="0">
                <a:latin typeface="Times New Roman" panose="02020603050405020304" pitchFamily="18" charset="0"/>
                <a:cs typeface="Times New Roman" panose="02020603050405020304" pitchFamily="18" charset="0"/>
              </a:rPr>
              <a:t>Reviewing</a:t>
            </a:r>
            <a:r>
              <a:rPr lang="en-MY" sz="4800" b="1" spc="-15" dirty="0">
                <a:latin typeface="Times New Roman" panose="02020603050405020304" pitchFamily="18" charset="0"/>
                <a:cs typeface="Times New Roman" panose="02020603050405020304" pitchFamily="18" charset="0"/>
              </a:rPr>
              <a:t> </a:t>
            </a:r>
            <a:r>
              <a:rPr lang="en-MY" sz="4800" b="1" dirty="0">
                <a:latin typeface="Times New Roman" panose="02020603050405020304" pitchFamily="18" charset="0"/>
                <a:cs typeface="Times New Roman" panose="02020603050405020304" pitchFamily="18" charset="0"/>
              </a:rPr>
              <a:t>of</a:t>
            </a:r>
            <a:r>
              <a:rPr lang="en-MY" sz="4800" b="1" spc="-20" dirty="0">
                <a:latin typeface="Times New Roman" panose="02020603050405020304" pitchFamily="18" charset="0"/>
                <a:cs typeface="Times New Roman" panose="02020603050405020304" pitchFamily="18" charset="0"/>
              </a:rPr>
              <a:t> </a:t>
            </a:r>
            <a:r>
              <a:rPr lang="en-MY" sz="4800" b="1" spc="-5" dirty="0">
                <a:latin typeface="Times New Roman" panose="02020603050405020304" pitchFamily="18" charset="0"/>
                <a:cs typeface="Times New Roman" panose="02020603050405020304" pitchFamily="18" charset="0"/>
              </a:rPr>
              <a:t>Literature</a:t>
            </a: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36560" y="1373215"/>
            <a:ext cx="11470112" cy="3407862"/>
          </a:xfrm>
        </p:spPr>
        <p:txBody>
          <a:bodyPr>
            <a:noAutofit/>
          </a:bodyPr>
          <a:lstStyle/>
          <a:p>
            <a:pPr marL="241300" marR="93345" indent="-228600">
              <a:lnSpc>
                <a:spcPct val="100000"/>
              </a:lnSpc>
              <a:spcBef>
                <a:spcPts val="345"/>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A</a:t>
            </a:r>
            <a:r>
              <a:rPr lang="en-US" sz="2000" spc="-10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review</a:t>
            </a:r>
            <a:r>
              <a:rPr lang="en-US" sz="2000" spc="-3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relevant</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literature</a:t>
            </a:r>
            <a:r>
              <a:rPr lang="en-US" sz="2000" spc="-3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 integral</a:t>
            </a:r>
            <a:r>
              <a:rPr lang="en-US" sz="2000" spc="-2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part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research</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process.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enables </a:t>
            </a:r>
            <a:r>
              <a:rPr lang="en-US" sz="2000" spc="-434"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researcher </a:t>
            </a:r>
            <a:r>
              <a:rPr lang="en-US" sz="2000" b="1" dirty="0">
                <a:highlight>
                  <a:srgbClr val="FFFF00"/>
                </a:highlight>
                <a:latin typeface="Times New Roman" panose="02020603050405020304" pitchFamily="18" charset="0"/>
                <a:cs typeface="Times New Roman" panose="02020603050405020304" pitchFamily="18" charset="0"/>
              </a:rPr>
              <a:t>to </a:t>
            </a:r>
            <a:r>
              <a:rPr lang="en-US" sz="2000" b="1" spc="-5" dirty="0">
                <a:highlight>
                  <a:srgbClr val="FFFF00"/>
                </a:highlight>
                <a:latin typeface="Times New Roman" panose="02020603050405020304" pitchFamily="18" charset="0"/>
                <a:cs typeface="Times New Roman" panose="02020603050405020304" pitchFamily="18" charset="0"/>
              </a:rPr>
              <a:t>formulate </a:t>
            </a:r>
            <a:r>
              <a:rPr lang="en-US" sz="2000" b="1" dirty="0">
                <a:highlight>
                  <a:srgbClr val="FFFF00"/>
                </a:highlight>
                <a:latin typeface="Times New Roman" panose="02020603050405020304" pitchFamily="18" charset="0"/>
                <a:cs typeface="Times New Roman" panose="02020603050405020304" pitchFamily="18" charset="0"/>
              </a:rPr>
              <a:t>his problem </a:t>
            </a:r>
            <a:r>
              <a:rPr lang="en-US" sz="2000" dirty="0">
                <a:latin typeface="Times New Roman" panose="02020603050405020304" pitchFamily="18" charset="0"/>
                <a:cs typeface="Times New Roman" panose="02020603050405020304" pitchFamily="18" charset="0"/>
              </a:rPr>
              <a:t>in </a:t>
            </a:r>
            <a:r>
              <a:rPr lang="en-US" sz="2000" spc="-5" dirty="0">
                <a:latin typeface="Times New Roman" panose="02020603050405020304" pitchFamily="18" charset="0"/>
                <a:cs typeface="Times New Roman" panose="02020603050405020304" pitchFamily="18" charset="0"/>
              </a:rPr>
              <a:t>terms </a:t>
            </a:r>
            <a:r>
              <a:rPr lang="en-US" sz="2000" dirty="0">
                <a:latin typeface="Times New Roman" panose="02020603050405020304" pitchFamily="18" charset="0"/>
                <a:cs typeface="Times New Roman" panose="02020603050405020304" pitchFamily="18" charset="0"/>
              </a:rPr>
              <a:t>of the </a:t>
            </a:r>
            <a:r>
              <a:rPr lang="en-US" sz="2000" spc="-5" dirty="0">
                <a:latin typeface="Times New Roman" panose="02020603050405020304" pitchFamily="18" charset="0"/>
                <a:cs typeface="Times New Roman" panose="02020603050405020304" pitchFamily="18" charset="0"/>
              </a:rPr>
              <a:t>specific </a:t>
            </a:r>
            <a:r>
              <a:rPr lang="en-US" sz="2000" dirty="0">
                <a:latin typeface="Times New Roman" panose="02020603050405020304" pitchFamily="18" charset="0"/>
                <a:cs typeface="Times New Roman" panose="02020603050405020304" pitchFamily="18" charset="0"/>
              </a:rPr>
              <a:t>aspects of the </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general</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area of</a:t>
            </a:r>
            <a:r>
              <a:rPr lang="en-US" sz="2000" spc="-1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his interest</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has</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not been</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researched</a:t>
            </a:r>
            <a:r>
              <a:rPr lang="en-US" sz="2000" spc="-15" dirty="0">
                <a:latin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cs typeface="Times New Roman" panose="02020603050405020304" pitchFamily="18" charset="0"/>
              </a:rPr>
              <a:t>so </a:t>
            </a:r>
            <a:r>
              <a:rPr lang="en-US" sz="2000" spc="-25" dirty="0">
                <a:latin typeface="Times New Roman" panose="02020603050405020304" pitchFamily="18" charset="0"/>
                <a:cs typeface="Times New Roman" panose="02020603050405020304" pitchFamily="18" charset="0"/>
              </a:rPr>
              <a:t>far.</a:t>
            </a:r>
            <a:endParaRPr lang="en-US" sz="2000" dirty="0">
              <a:latin typeface="Times New Roman" panose="02020603050405020304" pitchFamily="18" charset="0"/>
              <a:cs typeface="Times New Roman" panose="02020603050405020304" pitchFamily="18" charset="0"/>
            </a:endParaRPr>
          </a:p>
          <a:p>
            <a:pPr marL="12700" indent="0" algn="ctr">
              <a:lnSpc>
                <a:spcPct val="100000"/>
              </a:lnSpc>
              <a:spcBef>
                <a:spcPts val="760"/>
              </a:spcBef>
              <a:spcAft>
                <a:spcPts val="600"/>
              </a:spcAft>
              <a:buNone/>
              <a:tabLst>
                <a:tab pos="240665" algn="l"/>
                <a:tab pos="241300" algn="l"/>
              </a:tabLst>
            </a:pPr>
            <a:r>
              <a:rPr lang="en-US" sz="2800" b="1" spc="-5" dirty="0">
                <a:latin typeface="Times New Roman" panose="02020603050405020304" pitchFamily="18" charset="0"/>
                <a:cs typeface="Times New Roman" panose="02020603050405020304" pitchFamily="18" charset="0"/>
              </a:rPr>
              <a:t>Importance Of Reviewing Literature</a:t>
            </a:r>
            <a:endParaRPr lang="en-US" sz="2800" b="1" dirty="0">
              <a:latin typeface="Times New Roman" panose="02020603050405020304" pitchFamily="18" charset="0"/>
              <a:cs typeface="Times New Roman" panose="02020603050405020304" pitchFamily="18" charset="0"/>
            </a:endParaRPr>
          </a:p>
          <a:p>
            <a:pPr marL="241300" indent="-228600">
              <a:lnSpc>
                <a:spcPct val="100000"/>
              </a:lnSpc>
              <a:spcBef>
                <a:spcPts val="795"/>
              </a:spcBef>
              <a:spcAft>
                <a:spcPts val="600"/>
              </a:spcAft>
              <a:buFont typeface="Arial MT"/>
              <a:buChar char="•"/>
              <a:tabLst>
                <a:tab pos="240665" algn="l"/>
                <a:tab pos="241300" algn="l"/>
              </a:tabLst>
            </a:pPr>
            <a:r>
              <a:rPr lang="en-US" sz="2000" dirty="0">
                <a:highlight>
                  <a:srgbClr val="FFFF00"/>
                </a:highlight>
                <a:latin typeface="Times New Roman" panose="02020603050405020304" pitchFamily="18" charset="0"/>
                <a:cs typeface="Times New Roman" panose="02020603050405020304" pitchFamily="18" charset="0"/>
              </a:rPr>
              <a:t>It</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avoids</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duplication</a:t>
            </a:r>
            <a:r>
              <a:rPr lang="en-US" sz="2000" spc="-2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5" dirty="0">
                <a:highlight>
                  <a:srgbClr val="FFFF00"/>
                </a:highlight>
                <a:latin typeface="Times New Roman" panose="02020603050405020304" pitchFamily="18" charset="0"/>
                <a:cs typeface="Times New Roman" panose="02020603050405020304" pitchFamily="18" charset="0"/>
              </a:rPr>
              <a:t> work</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 has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been</a:t>
            </a:r>
            <a:r>
              <a:rPr lang="en-US" sz="2000"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done</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in</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a:t>
            </a:r>
            <a:r>
              <a:rPr lang="en-US" sz="2000" b="1" u="sng" spc="-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recent</a:t>
            </a:r>
            <a:r>
              <a:rPr lang="en-US" sz="2000" b="1" u="sng" spc="-15"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past</a:t>
            </a:r>
            <a:r>
              <a:rPr lang="en-US" sz="2000" dirty="0">
                <a:latin typeface="Times New Roman" panose="02020603050405020304" pitchFamily="18" charset="0"/>
                <a:cs typeface="Times New Roman" panose="02020603050405020304" pitchFamily="18" charset="0"/>
              </a:rPr>
              <a:t>.</a:t>
            </a:r>
          </a:p>
          <a:p>
            <a:pPr marL="241300" marR="632460" indent="-228600">
              <a:lnSpc>
                <a:spcPct val="100000"/>
              </a:lnSpc>
              <a:spcBef>
                <a:spcPts val="1030"/>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helps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2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discover</a:t>
            </a:r>
            <a:r>
              <a:rPr lang="en-US" sz="2000" spc="-5" dirty="0">
                <a:highlight>
                  <a:srgbClr val="FFFF00"/>
                </a:highlight>
                <a:latin typeface="Times New Roman" panose="02020603050405020304" pitchFamily="18" charset="0"/>
                <a:cs typeface="Times New Roman" panose="02020603050405020304" pitchFamily="18" charset="0"/>
              </a:rPr>
              <a:t> what </a:t>
            </a:r>
            <a:r>
              <a:rPr lang="en-US" sz="2000" dirty="0">
                <a:highlight>
                  <a:srgbClr val="FFFF00"/>
                </a:highlight>
                <a:latin typeface="Times New Roman" panose="02020603050405020304" pitchFamily="18" charset="0"/>
                <a:cs typeface="Times New Roman" panose="02020603050405020304" pitchFamily="18" charset="0"/>
              </a:rPr>
              <a:t>others</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have</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learned</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reported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on</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 </a:t>
            </a:r>
            <a:r>
              <a:rPr lang="en-US" sz="2000" spc="-434"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problem</a:t>
            </a:r>
            <a:r>
              <a:rPr lang="en-US" sz="2000" spc="-5"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41300" indent="-228600">
              <a:lnSpc>
                <a:spcPct val="100000"/>
              </a:lnSpc>
              <a:spcBef>
                <a:spcPts val="755"/>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enables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1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to</a:t>
            </a:r>
            <a:r>
              <a:rPr lang="en-US" sz="2000" spc="-5" dirty="0">
                <a:highlight>
                  <a:srgbClr val="FFFF00"/>
                </a:highlight>
                <a:latin typeface="Times New Roman" panose="02020603050405020304" pitchFamily="18" charset="0"/>
                <a:cs typeface="Times New Roman" panose="02020603050405020304" pitchFamily="18" charset="0"/>
              </a:rPr>
              <a:t> become</a:t>
            </a:r>
            <a:r>
              <a:rPr lang="en-US" sz="2000" dirty="0">
                <a:highlight>
                  <a:srgbClr val="FFFF00"/>
                </a:highlight>
                <a:latin typeface="Times New Roman" panose="02020603050405020304" pitchFamily="18" charset="0"/>
                <a:cs typeface="Times New Roman" panose="02020603050405020304" pitchFamily="18" charset="0"/>
              </a:rPr>
              <a:t> familiar</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with</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methodology</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followed</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by others</a:t>
            </a:r>
            <a:r>
              <a:rPr lang="en-US" sz="2000" dirty="0">
                <a:latin typeface="Times New Roman" panose="02020603050405020304" pitchFamily="18" charset="0"/>
                <a:cs typeface="Times New Roman" panose="02020603050405020304" pitchFamily="18" charset="0"/>
              </a:rPr>
              <a:t>.</a:t>
            </a:r>
          </a:p>
          <a:p>
            <a:pPr marL="241300" marR="5080" indent="-228600">
              <a:lnSpc>
                <a:spcPct val="100000"/>
              </a:lnSpc>
              <a:spcBef>
                <a:spcPts val="1040"/>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allows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a:t>
            </a:r>
            <a:r>
              <a:rPr lang="en-US" sz="2000" spc="5" dirty="0">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understand</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what</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concepts</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 theories</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relevant</a:t>
            </a:r>
            <a:r>
              <a:rPr lang="en-US" sz="2000" spc="-3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to</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his </a:t>
            </a:r>
            <a:r>
              <a:rPr lang="en-US" sz="2000" spc="-434"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of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spc="-5" dirty="0">
                <a:highlight>
                  <a:srgbClr val="FFFF00"/>
                </a:highlight>
                <a:latin typeface="Times New Roman" panose="02020603050405020304" pitchFamily="18" charset="0"/>
                <a:cs typeface="Times New Roman" panose="02020603050405020304" pitchFamily="18" charset="0"/>
              </a:rPr>
              <a:t>investigation.</a:t>
            </a:r>
            <a:endParaRPr lang="en-US" sz="2000" dirty="0">
              <a:highlight>
                <a:srgbClr val="FFFF00"/>
              </a:highlight>
              <a:latin typeface="Times New Roman" panose="02020603050405020304" pitchFamily="18" charset="0"/>
              <a:cs typeface="Times New Roman" panose="02020603050405020304" pitchFamily="18" charset="0"/>
            </a:endParaRPr>
          </a:p>
          <a:p>
            <a:pPr marL="241300" indent="-228600">
              <a:lnSpc>
                <a:spcPct val="100000"/>
              </a:lnSpc>
              <a:spcBef>
                <a:spcPts val="755"/>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helps</a:t>
            </a:r>
            <a:r>
              <a:rPr lang="en-US" sz="2000" spc="-1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researcher</a:t>
            </a:r>
            <a:r>
              <a:rPr lang="en-US" sz="2000" spc="-15"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to </a:t>
            </a:r>
            <a:r>
              <a:rPr lang="en-US" sz="2000" spc="-5" dirty="0">
                <a:highlight>
                  <a:srgbClr val="FFFF00"/>
                </a:highlight>
                <a:latin typeface="Times New Roman" panose="02020603050405020304" pitchFamily="18" charset="0"/>
                <a:cs typeface="Times New Roman" panose="02020603050405020304" pitchFamily="18" charset="0"/>
              </a:rPr>
              <a:t>understand</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if</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there</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any</a:t>
            </a:r>
            <a:r>
              <a:rPr lang="en-US" sz="2000" spc="-5" dirty="0">
                <a:highlight>
                  <a:srgbClr val="FFFF00"/>
                </a:highlight>
                <a:latin typeface="Times New Roman" panose="02020603050405020304" pitchFamily="18" charset="0"/>
                <a:cs typeface="Times New Roman" panose="02020603050405020304" pitchFamily="18" charset="0"/>
              </a:rPr>
              <a:t> significant</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controversies, contradictions,</a:t>
            </a:r>
            <a:r>
              <a:rPr lang="en-US" sz="2000" spc="-3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and</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inconsistencies</a:t>
            </a:r>
            <a:r>
              <a:rPr lang="en-US" sz="2000" spc="-3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in</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a:t>
            </a:r>
            <a:r>
              <a:rPr lang="en-US" sz="2000" spc="-1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findings.</a:t>
            </a:r>
          </a:p>
          <a:p>
            <a:pPr marL="241300" marR="815975" indent="-228600">
              <a:lnSpc>
                <a:spcPct val="100000"/>
              </a:lnSpc>
              <a:spcBef>
                <a:spcPts val="1030"/>
              </a:spcBef>
              <a:spcAft>
                <a:spcPts val="600"/>
              </a:spcAft>
              <a:buFont typeface="Arial MT"/>
              <a:buChar char="•"/>
              <a:tabLst>
                <a:tab pos="240665" algn="l"/>
                <a:tab pos="241300" algn="l"/>
              </a:tabLst>
            </a:pPr>
            <a:r>
              <a:rPr lang="en-US" sz="2000" dirty="0">
                <a:latin typeface="Times New Roman" panose="02020603050405020304" pitchFamily="18" charset="0"/>
                <a:cs typeface="Times New Roman" panose="02020603050405020304" pitchFamily="18" charset="0"/>
              </a:rPr>
              <a:t>It</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allows</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r>
              <a:rPr lang="en-US" sz="2000" spc="-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researcher</a:t>
            </a:r>
            <a:r>
              <a:rPr lang="en-US" sz="2000" spc="-2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a:t>
            </a:r>
            <a:r>
              <a:rPr lang="en-US" sz="2000" spc="-5" dirty="0">
                <a:latin typeface="Times New Roman" panose="02020603050405020304" pitchFamily="18" charset="0"/>
                <a:cs typeface="Times New Roman" panose="02020603050405020304" pitchFamily="18" charset="0"/>
              </a:rPr>
              <a:t>understand</a:t>
            </a:r>
            <a:r>
              <a:rPr lang="en-US" sz="2000" spc="-15"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if there</a:t>
            </a:r>
            <a:r>
              <a:rPr lang="en-US" sz="2000" spc="-2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are</a:t>
            </a:r>
            <a:r>
              <a:rPr lang="en-US" sz="2000" spc="-5"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any</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unanswered</a:t>
            </a:r>
            <a:r>
              <a:rPr lang="en-US" sz="2000" spc="-10"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research </a:t>
            </a:r>
            <a:r>
              <a:rPr lang="en-US" sz="2000" spc="-434" dirty="0">
                <a:highlight>
                  <a:srgbClr val="FFFF00"/>
                </a:highlight>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questions</a:t>
            </a:r>
            <a:r>
              <a:rPr lang="en-US" sz="2000" dirty="0">
                <a:latin typeface="Times New Roman" panose="02020603050405020304" pitchFamily="18" charset="0"/>
                <a:cs typeface="Times New Roman" panose="02020603050405020304" pitchFamily="18" charset="0"/>
              </a:rPr>
              <a:t>.</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007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219740" y="-726658"/>
            <a:ext cx="9752519"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a:cs typeface="Times New Roman"/>
              </a:rPr>
              <a:t>Steps</a:t>
            </a:r>
            <a:r>
              <a:rPr lang="en-MY" sz="4400" b="1" spc="-35" dirty="0">
                <a:latin typeface="Times New Roman"/>
                <a:cs typeface="Times New Roman"/>
              </a:rPr>
              <a:t> </a:t>
            </a:r>
            <a:r>
              <a:rPr lang="en-MY" sz="4400" b="1" dirty="0">
                <a:latin typeface="Times New Roman"/>
                <a:cs typeface="Times New Roman"/>
              </a:rPr>
              <a:t>for</a:t>
            </a:r>
            <a:r>
              <a:rPr lang="en-MY" sz="4400" b="1" spc="-120" dirty="0">
                <a:latin typeface="Times New Roman"/>
                <a:cs typeface="Times New Roman"/>
              </a:rPr>
              <a:t> </a:t>
            </a:r>
            <a:r>
              <a:rPr lang="en-MY" sz="4400" b="1" dirty="0">
                <a:latin typeface="Times New Roman"/>
                <a:cs typeface="Times New Roman"/>
              </a:rPr>
              <a:t>Literature</a:t>
            </a:r>
            <a:r>
              <a:rPr lang="en-MY" sz="4400" b="1" spc="-50" dirty="0">
                <a:latin typeface="Times New Roman"/>
                <a:cs typeface="Times New Roman"/>
              </a:rPr>
              <a:t> </a:t>
            </a:r>
            <a:r>
              <a:rPr lang="en-MY" sz="4400" b="1" spc="-10" dirty="0">
                <a:latin typeface="Times New Roman"/>
                <a:cs typeface="Times New Roman"/>
              </a:rPr>
              <a:t>Review</a:t>
            </a:r>
            <a:endParaRPr sz="4400" dirty="0">
              <a:latin typeface="Times New Roman"/>
              <a:cs typeface="Times New Roman"/>
            </a:endParaRPr>
          </a:p>
        </p:txBody>
      </p:sp>
      <p:pic>
        <p:nvPicPr>
          <p:cNvPr id="2" name="object 3">
            <a:extLst>
              <a:ext uri="{FF2B5EF4-FFF2-40B4-BE49-F238E27FC236}">
                <a16:creationId xmlns:a16="http://schemas.microsoft.com/office/drawing/2014/main" id="{C94C05A2-33A2-A8EE-ADB3-A3A6F569CFAD}"/>
              </a:ext>
            </a:extLst>
          </p:cNvPr>
          <p:cNvPicPr/>
          <p:nvPr/>
        </p:nvPicPr>
        <p:blipFill>
          <a:blip r:embed="rId3" cstate="print"/>
          <a:stretch>
            <a:fillRect/>
          </a:stretch>
        </p:blipFill>
        <p:spPr>
          <a:xfrm>
            <a:off x="320039" y="1504405"/>
            <a:ext cx="11551921" cy="4831619"/>
          </a:xfrm>
          <a:prstGeom prst="rect">
            <a:avLst/>
          </a:prstGeom>
        </p:spPr>
      </p:pic>
    </p:spTree>
    <p:extLst>
      <p:ext uri="{BB962C8B-B14F-4D97-AF65-F5344CB8AC3E}">
        <p14:creationId xmlns:p14="http://schemas.microsoft.com/office/powerpoint/2010/main" val="310555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4" name="Rectangle 2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888345" y="405362"/>
            <a:ext cx="6281928" cy="856279"/>
          </a:xfrm>
          <a:prstGeom prst="rect">
            <a:avLst/>
          </a:prstGeom>
        </p:spPr>
        <p:txBody>
          <a:bodyPr vert="horz" lIns="91440" tIns="45720" rIns="91440" bIns="45720" rtlCol="0" anchor="ctr">
            <a:normAutofit/>
          </a:bodyPr>
          <a:lstStyle/>
          <a:p>
            <a:pPr marL="585470" defTabSz="914400"/>
            <a:r>
              <a:rPr lang="en-US" sz="4800" b="1" dirty="0">
                <a:latin typeface="Times New Roman" panose="02020603050405020304" pitchFamily="18" charset="0"/>
                <a:cs typeface="Times New Roman" panose="02020603050405020304" pitchFamily="18" charset="0"/>
              </a:rPr>
              <a:t>Selecting a Topic</a:t>
            </a:r>
            <a:endParaRPr lang="en-US" sz="4800" dirty="0">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F9D23B5E-A8AA-E02D-337C-40E38CCDA35F}"/>
              </a:ext>
            </a:extLst>
          </p:cNvPr>
          <p:cNvSpPr txBox="1"/>
          <p:nvPr/>
        </p:nvSpPr>
        <p:spPr>
          <a:xfrm>
            <a:off x="338893" y="1504187"/>
            <a:ext cx="7328969" cy="4960448"/>
          </a:xfrm>
          <a:prstGeom prst="rect">
            <a:avLst/>
          </a:prstGeom>
        </p:spPr>
        <p:txBody>
          <a:bodyPr vert="horz" lIns="91440" tIns="45720" rIns="91440" bIns="45720" rtlCol="0">
            <a:normAutofit/>
          </a:bodyPr>
          <a:lstStyle/>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Must be something Interesting</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(ideally,</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should</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have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come</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across</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series</a:t>
            </a:r>
            <a:r>
              <a:rPr kumimoji="0" lang="en-US" sz="2400" b="0" i="0" u="none" strike="noStrike" kern="1200" cap="none" spc="5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recent</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papers</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related</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your</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line</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work</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that</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call for</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critical summary),</a:t>
            </a: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endPar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important</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aspect</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field</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that</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many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readers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interested</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there</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enough</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material</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2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write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a:t>
            </a:r>
            <a:r>
              <a:rPr kumimoji="0" lang="en-US" sz="2400" b="0" i="0" u="none" strike="noStrike" kern="1200" cap="none" spc="-1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endParaRPr kumimoji="0" lang="en-US" sz="2400" b="0" i="0" u="none" strike="noStrike" kern="1200" cap="none" spc="-1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2700" marR="5080" lvl="0" indent="-182880" algn="l" defTabSz="914400" rtl="0" eaLnBrk="1" fontAlgn="auto" latinLnBrk="0" hangingPunct="1">
              <a:lnSpc>
                <a:spcPct val="100000"/>
              </a:lnSpc>
              <a:spcBef>
                <a:spcPts val="34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400" b="0" i="0" u="none" strike="noStrike" kern="1200" cap="none" spc="-10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well-</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defined</a:t>
            </a:r>
            <a:r>
              <a:rPr kumimoji="0" lang="en-US" sz="2400" b="0" i="0" u="none" strike="noStrike" kern="1200" cap="none" spc="-4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issue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(otherwise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could</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potentially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include</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thousands</a:t>
            </a:r>
            <a:r>
              <a:rPr kumimoji="0" lang="en-US" sz="2400" b="0" i="0" u="none" strike="noStrike" kern="1200" cap="none" spc="-4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publications,</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which</a:t>
            </a:r>
            <a:r>
              <a:rPr kumimoji="0" lang="en-US" sz="24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would</a:t>
            </a:r>
            <a:r>
              <a:rPr kumimoji="0" lang="en-US" sz="2400" b="0" i="0" u="none" strike="noStrike" kern="1200" cap="none" spc="-3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make</a:t>
            </a:r>
            <a:r>
              <a:rPr kumimoji="0" lang="en-US" sz="24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a:t>
            </a:r>
            <a:r>
              <a:rPr kumimoji="0" lang="en-US" sz="24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review unhelpful).</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9EEA637-9060-7164-025C-010128379CC6}"/>
              </a:ext>
            </a:extLst>
          </p:cNvPr>
          <p:cNvPicPr>
            <a:picLocks noChangeAspect="1"/>
          </p:cNvPicPr>
          <p:nvPr/>
        </p:nvPicPr>
        <p:blipFill rotWithShape="1">
          <a:blip r:embed="rId2"/>
          <a:srcRect b="22800"/>
          <a:stretch/>
        </p:blipFill>
        <p:spPr>
          <a:xfrm>
            <a:off x="7950761" y="1028700"/>
            <a:ext cx="4038600" cy="3897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165" y="0"/>
            <a:ext cx="1047751" cy="1028700"/>
          </a:xfrm>
          <a:prstGeom prst="rect">
            <a:avLst/>
          </a:prstGeom>
        </p:spPr>
      </p:pic>
    </p:spTree>
    <p:extLst>
      <p:ext uri="{BB962C8B-B14F-4D97-AF65-F5344CB8AC3E}">
        <p14:creationId xmlns:p14="http://schemas.microsoft.com/office/powerpoint/2010/main" val="370152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255064"/>
            <a:ext cx="118872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227519" y="-990600"/>
            <a:ext cx="10820400"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panose="02020603050405020304" pitchFamily="18" charset="0"/>
                <a:cs typeface="Times New Roman" panose="02020603050405020304" pitchFamily="18" charset="0"/>
              </a:rPr>
              <a:t>Developing</a:t>
            </a:r>
            <a:r>
              <a:rPr lang="en-MY" sz="4400" b="1" spc="-20" dirty="0">
                <a:latin typeface="Times New Roman" panose="02020603050405020304" pitchFamily="18" charset="0"/>
                <a:cs typeface="Times New Roman" panose="02020603050405020304" pitchFamily="18" charset="0"/>
              </a:rPr>
              <a:t> </a:t>
            </a:r>
            <a:r>
              <a:rPr lang="en-MY" sz="4400" b="1" spc="-50" dirty="0">
                <a:latin typeface="Times New Roman" panose="02020603050405020304" pitchFamily="18" charset="0"/>
                <a:cs typeface="Times New Roman" panose="02020603050405020304" pitchFamily="18" charset="0"/>
              </a:rPr>
              <a:t>A </a:t>
            </a:r>
            <a:r>
              <a:rPr lang="en-MY" sz="4400" b="1" dirty="0">
                <a:latin typeface="Times New Roman" panose="02020603050405020304" pitchFamily="18" charset="0"/>
                <a:cs typeface="Times New Roman" panose="02020603050405020304" pitchFamily="18" charset="0"/>
              </a:rPr>
              <a:t>Search</a:t>
            </a:r>
            <a:r>
              <a:rPr lang="en-MY" sz="4400" b="1" spc="-90" dirty="0">
                <a:latin typeface="Times New Roman" panose="02020603050405020304" pitchFamily="18" charset="0"/>
                <a:cs typeface="Times New Roman" panose="02020603050405020304" pitchFamily="18" charset="0"/>
              </a:rPr>
              <a:t> </a:t>
            </a:r>
            <a:r>
              <a:rPr lang="en-MY" sz="4400" b="1" spc="-10" dirty="0">
                <a:latin typeface="Times New Roman" panose="02020603050405020304" pitchFamily="18" charset="0"/>
                <a:cs typeface="Times New Roman" panose="02020603050405020304" pitchFamily="18" charset="0"/>
              </a:rPr>
              <a:t>Strategy</a:t>
            </a:r>
            <a:endParaRPr lang="en-MY" sz="4400" dirty="0">
              <a:latin typeface="Times New Roman" panose="02020603050405020304" pitchFamily="18" charset="0"/>
              <a:cs typeface="Times New Roman" panose="02020603050405020304" pitchFamily="18" charset="0"/>
            </a:endParaRPr>
          </a:p>
        </p:txBody>
      </p:sp>
      <p:sp>
        <p:nvSpPr>
          <p:cNvPr id="2" name="object 3">
            <a:extLst>
              <a:ext uri="{FF2B5EF4-FFF2-40B4-BE49-F238E27FC236}">
                <a16:creationId xmlns:a16="http://schemas.microsoft.com/office/drawing/2014/main" id="{97AFE7AF-EB98-C723-4E4B-FB16DB1D34D1}"/>
              </a:ext>
            </a:extLst>
          </p:cNvPr>
          <p:cNvSpPr txBox="1"/>
          <p:nvPr/>
        </p:nvSpPr>
        <p:spPr>
          <a:xfrm>
            <a:off x="227520" y="1264098"/>
            <a:ext cx="11705401" cy="5338837"/>
          </a:xfrm>
          <a:prstGeom prst="rect">
            <a:avLst/>
          </a:prstGeom>
        </p:spPr>
        <p:txBody>
          <a:bodyPr vert="horz" wrap="square" lIns="0" tIns="13335" rIns="0" bIns="0" rtlCol="0">
            <a:spAutoFit/>
          </a:bodyPr>
          <a:lstStyle/>
          <a:p>
            <a:pPr marL="240665" marR="0" lvl="0" indent="-227965" defTabSz="914400" eaLnBrk="1" fontAlgn="auto" latinLnBrk="0" hangingPunct="1">
              <a:lnSpc>
                <a:spcPct val="100000"/>
              </a:lnSpc>
              <a:spcBef>
                <a:spcPts val="105"/>
              </a:spcBef>
              <a:spcAft>
                <a:spcPts val="0"/>
              </a:spcAft>
              <a:buClrTx/>
              <a:buSzTx/>
              <a:buFont typeface="Arial MT"/>
              <a:buChar char="•"/>
              <a:tabLst>
                <a:tab pos="240665" algn="l"/>
              </a:tabLst>
              <a:defRPr/>
            </a:pP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Strategy</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involves</a:t>
            </a:r>
            <a:r>
              <a:rPr kumimoji="0" sz="2800" b="0" i="0" u="none" strike="noStrike" kern="0" cap="none" spc="-5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figuring</a:t>
            </a:r>
            <a:r>
              <a:rPr kumimoji="0" sz="2800" b="0" i="0"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out</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where</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lang="en-US"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information</a:t>
            </a:r>
            <a:r>
              <a:rPr kumimoji="0" sz="2800" b="0" i="0"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might</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be</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and</a:t>
            </a:r>
            <a:r>
              <a:rPr kumimoji="0" lang="en-US"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identifying</a:t>
            </a:r>
            <a:r>
              <a:rPr kumimoji="0" sz="2800" b="0" i="0" u="none" strike="noStrike" kern="0" cap="none" spc="-4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best</a:t>
            </a:r>
            <a:r>
              <a:rPr kumimoji="0"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tools</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finding</a:t>
            </a: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those</a:t>
            </a:r>
            <a:r>
              <a:rPr kumimoji="0" sz="2800" b="0" i="0" u="none" strike="noStrike" kern="0" cap="none" spc="-2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types</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of </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sources.</a:t>
            </a:r>
            <a:endParaRPr kumimoji="0" lang="en-US"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105"/>
              </a:spcBef>
              <a:spcAft>
                <a:spcPts val="0"/>
              </a:spcAft>
              <a:buClrTx/>
              <a:buSzTx/>
              <a:buFont typeface="Arial MT"/>
              <a:buChar char="•"/>
              <a:tabLst>
                <a:tab pos="240665" algn="l"/>
              </a:tabLst>
              <a:defRPr/>
            </a:pPr>
            <a:endPar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1300" marR="463550" lvl="0" indent="-228600" defTabSz="914400" eaLnBrk="1" fontAlgn="auto" latinLnBrk="0" hangingPunct="1">
              <a:lnSpc>
                <a:spcPct val="100000"/>
              </a:lnSpc>
              <a:spcBef>
                <a:spcPts val="1030"/>
              </a:spcBef>
              <a:spcAft>
                <a:spcPts val="0"/>
              </a:spcAft>
              <a:buClrTx/>
              <a:buSzTx/>
              <a:buFont typeface="Arial MT"/>
              <a:buChar char="•"/>
              <a:tabLst>
                <a:tab pos="241300" algn="l"/>
              </a:tabLst>
              <a:defRPr/>
            </a:pP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sz="2800" b="0" i="0"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strategy</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combines</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the</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key</a:t>
            </a:r>
            <a:r>
              <a:rPr kumimoji="0" sz="2800" b="0" i="0"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concepts</a:t>
            </a: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of</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your</a:t>
            </a:r>
            <a:r>
              <a:rPr kumimoji="0" sz="2800" b="0" i="0" u="none" strike="noStrike" kern="0" cap="none" spc="-1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question</a:t>
            </a: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order</a:t>
            </a:r>
            <a:r>
              <a:rPr kumimoji="0" lang="en-US"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to</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retrieve</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accurate</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results.</a:t>
            </a:r>
            <a:endParaRPr kumimoji="0" lang="en-US" sz="28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1300" marR="463550" lvl="0" indent="-228600" defTabSz="914400" eaLnBrk="1" fontAlgn="auto" latinLnBrk="0" hangingPunct="1">
              <a:lnSpc>
                <a:spcPct val="100000"/>
              </a:lnSpc>
              <a:spcBef>
                <a:spcPts val="1030"/>
              </a:spcBef>
              <a:spcAft>
                <a:spcPts val="0"/>
              </a:spcAft>
              <a:buClrTx/>
              <a:buSzTx/>
              <a:buFont typeface="Arial MT"/>
              <a:buChar char="•"/>
              <a:tabLst>
                <a:tab pos="241300" algn="l"/>
              </a:tabLst>
              <a:defRPr/>
            </a:pPr>
            <a:endPar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35"/>
              </a:spcBef>
              <a:spcAft>
                <a:spcPts val="0"/>
              </a:spcAft>
              <a:buClrTx/>
              <a:buSzTx/>
              <a:buFont typeface="Arial MT"/>
              <a:buChar char="•"/>
              <a:tabLst>
                <a:tab pos="240665" algn="l"/>
              </a:tabLst>
              <a:defRPr/>
            </a:pPr>
            <a:r>
              <a:rPr kumimoji="0" sz="2800" b="0" i="0" u="none" strike="noStrike" kern="0" cap="none" spc="-4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Your</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a:t>
            </a:r>
            <a:r>
              <a:rPr kumimoji="0" sz="2800" b="0" i="0" u="none" strike="noStrike" kern="0" cap="none" spc="-4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strategy</a:t>
            </a:r>
            <a:r>
              <a:rPr kumimoji="0" sz="2800" b="0" i="0"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will</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account</a:t>
            </a:r>
            <a:r>
              <a:rPr kumimoji="0" sz="2800" b="0" i="0"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for</a:t>
            </a:r>
            <a:r>
              <a:rPr kumimoji="0" sz="2800" b="0" i="0"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2800" b="0" i="0"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all:</a:t>
            </a:r>
            <a:endParaRPr kumimoji="0"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55"/>
              </a:spcBef>
              <a:spcAft>
                <a:spcPts val="0"/>
              </a:spcAft>
              <a:buClrTx/>
              <a:buSzTx/>
              <a:buFont typeface="Arial MT"/>
              <a:buChar char="•"/>
              <a:tabLst>
                <a:tab pos="240665" algn="l"/>
              </a:tabLst>
              <a:defRPr/>
            </a:pPr>
            <a:r>
              <a:rPr kumimoji="0" lang="en-US"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ossible</a:t>
            </a:r>
            <a:r>
              <a:rPr kumimoji="0" sz="3200" b="0" i="1" u="none" strike="noStrike" kern="0" cap="none" spc="-5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search</a:t>
            </a:r>
            <a:r>
              <a:rPr kumimoji="0" sz="3200" b="0" i="1"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terms</a:t>
            </a:r>
            <a:endPar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60"/>
              </a:spcBef>
              <a:spcAft>
                <a:spcPts val="0"/>
              </a:spcAft>
              <a:buClrTx/>
              <a:buSzTx/>
              <a:buFont typeface="Arial MT"/>
              <a:buChar char="•"/>
              <a:tabLst>
                <a:tab pos="240665" algn="l"/>
              </a:tabLst>
              <a:defRPr/>
            </a:pPr>
            <a:r>
              <a:rPr kumimoji="0" lang="en-US"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K</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eywords</a:t>
            </a:r>
            <a:r>
              <a:rPr kumimoji="0" sz="3200" b="0" i="1" u="none" strike="noStrike" kern="0" cap="none" spc="-3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and</a:t>
            </a:r>
            <a:r>
              <a:rPr kumimoji="0" sz="3200" b="0" i="1" u="none" strike="noStrike" kern="0" cap="none" spc="-5"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phrases</a:t>
            </a:r>
            <a:endPar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40665" marR="0" lvl="0" indent="-227965" defTabSz="914400" eaLnBrk="1" fontAlgn="auto" latinLnBrk="0" hangingPunct="1">
              <a:lnSpc>
                <a:spcPct val="100000"/>
              </a:lnSpc>
              <a:spcBef>
                <a:spcPts val="765"/>
              </a:spcBef>
              <a:spcAft>
                <a:spcPts val="0"/>
              </a:spcAft>
              <a:buClrTx/>
              <a:buSzTx/>
              <a:buFont typeface="Arial MT"/>
              <a:buChar char="•"/>
              <a:tabLst>
                <a:tab pos="240665" algn="l"/>
              </a:tabLst>
              <a:defRPr/>
            </a:pPr>
            <a:r>
              <a:rPr kumimoji="0" lang="en-US"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ubject</a:t>
            </a:r>
            <a:r>
              <a:rPr kumimoji="0" sz="3200" b="0" i="1" u="none" strike="noStrike" kern="0" cap="none" spc="-6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headings</a:t>
            </a:r>
            <a:r>
              <a:rPr kumimoji="0" sz="3200" b="0" i="1" u="none" strike="noStrike" kern="0" cap="none" spc="-3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(where</a:t>
            </a:r>
            <a:r>
              <a:rPr kumimoji="0" sz="3200" b="0" i="1" u="none" strike="noStrike" kern="0" cap="none" spc="-2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sz="3200" b="0" i="1"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applicable)</a:t>
            </a:r>
            <a:endParaRPr kumimoji="0" sz="3200" b="0" i="1"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FDFF6F8-426C-AE52-A752-1A6A6C9A6EA8}"/>
              </a:ext>
            </a:extLst>
          </p:cNvPr>
          <p:cNvPicPr>
            <a:picLocks noChangeAspect="1"/>
          </p:cNvPicPr>
          <p:nvPr/>
        </p:nvPicPr>
        <p:blipFill>
          <a:blip r:embed="rId3"/>
          <a:stretch>
            <a:fillRect/>
          </a:stretch>
        </p:blipFill>
        <p:spPr>
          <a:xfrm>
            <a:off x="8142771" y="3276600"/>
            <a:ext cx="3792608" cy="2793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036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227519" y="-990600"/>
            <a:ext cx="10820400"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a:cs typeface="Times New Roman"/>
              </a:rPr>
              <a:t>Searching</a:t>
            </a:r>
            <a:r>
              <a:rPr lang="en-MY" sz="4400" b="1" spc="-155" dirty="0">
                <a:latin typeface="Times New Roman"/>
                <a:cs typeface="Times New Roman"/>
              </a:rPr>
              <a:t> </a:t>
            </a:r>
            <a:r>
              <a:rPr lang="en-MY" sz="4400" b="1" dirty="0">
                <a:latin typeface="Times New Roman"/>
                <a:cs typeface="Times New Roman"/>
              </a:rPr>
              <a:t>and</a:t>
            </a:r>
            <a:r>
              <a:rPr lang="en-MY" sz="4400" b="1" spc="-155" dirty="0">
                <a:latin typeface="Times New Roman"/>
                <a:cs typeface="Times New Roman"/>
              </a:rPr>
              <a:t> </a:t>
            </a:r>
            <a:r>
              <a:rPr lang="en-MY" sz="4400" b="1" spc="-10" dirty="0">
                <a:latin typeface="Times New Roman"/>
                <a:cs typeface="Times New Roman"/>
              </a:rPr>
              <a:t>Locating Literature</a:t>
            </a:r>
            <a:endParaRPr sz="4400" dirty="0">
              <a:latin typeface="Times New Roman"/>
              <a:cs typeface="Times New Roman"/>
            </a:endParaRPr>
          </a:p>
        </p:txBody>
      </p:sp>
      <p:sp>
        <p:nvSpPr>
          <p:cNvPr id="3" name="object 3">
            <a:extLst>
              <a:ext uri="{FF2B5EF4-FFF2-40B4-BE49-F238E27FC236}">
                <a16:creationId xmlns:a16="http://schemas.microsoft.com/office/drawing/2014/main" id="{78D874EE-4932-2138-435E-CF55BE21DA76}"/>
              </a:ext>
            </a:extLst>
          </p:cNvPr>
          <p:cNvSpPr txBox="1"/>
          <p:nvPr/>
        </p:nvSpPr>
        <p:spPr>
          <a:xfrm>
            <a:off x="228600" y="1447800"/>
            <a:ext cx="7848600" cy="5134098"/>
          </a:xfrm>
          <a:prstGeom prst="rect">
            <a:avLst/>
          </a:prstGeom>
        </p:spPr>
        <p:txBody>
          <a:bodyPr vert="horz" wrap="square" lIns="0" tIns="47625" rIns="0" bIns="0" rtlCol="0">
            <a:spAutoFit/>
          </a:bodyPr>
          <a:lstStyle/>
          <a:p>
            <a:pPr marL="12700" marR="130810" lvl="0" indent="0" defTabSz="914400" eaLnBrk="1" fontAlgn="auto" latinLnBrk="0" hangingPunct="1">
              <a:lnSpc>
                <a:spcPct val="100000"/>
              </a:lnSpc>
              <a:spcBef>
                <a:spcPts val="375"/>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Aim</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 be</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as</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comprehensive</a:t>
            </a:r>
            <a:r>
              <a:rPr kumimoji="0" sz="28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as possible</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when</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conducting</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a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literature</a:t>
            </a:r>
            <a:r>
              <a:rPr kumimoji="0" sz="28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review.</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Knowing</a:t>
            </a:r>
            <a:r>
              <a:rPr kumimoji="0" sz="28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exactly</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where</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search</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information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important.</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469900" marR="5080" lvl="0" indent="-457200" defTabSz="914400" eaLnBrk="1" fontAlgn="auto" latinLnBrk="0" hangingPunct="1">
              <a:lnSpc>
                <a:spcPct val="100000"/>
              </a:lnSpc>
              <a:spcBef>
                <a:spcPts val="994"/>
              </a:spcBef>
              <a:spcAft>
                <a:spcPts val="0"/>
              </a:spcAft>
              <a:buClrTx/>
              <a:buSzTx/>
              <a:buFontTx/>
              <a:buAutoNum type="arabicPeriod"/>
              <a:tabLst>
                <a:tab pos="469900" algn="l"/>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Start</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with</a:t>
            </a:r>
            <a:r>
              <a:rPr kumimoji="0" sz="28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Google</a:t>
            </a:r>
            <a:r>
              <a:rPr kumimoji="0" sz="28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Scholar,</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Scopus</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Web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Science</a:t>
            </a:r>
            <a:r>
              <a:rPr kumimoji="0" sz="28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are</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good</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start</a:t>
            </a:r>
            <a:r>
              <a:rPr kumimoji="0" sz="28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with for</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any</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research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topic</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literature</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review.</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112395" lvl="0" indent="-515620" defTabSz="914400" eaLnBrk="1" fontAlgn="auto" latinLnBrk="0" hangingPunct="1">
              <a:lnSpc>
                <a:spcPct val="100000"/>
              </a:lnSpc>
              <a:spcBef>
                <a:spcPts val="1010"/>
              </a:spcBef>
              <a:spcAft>
                <a:spcPts val="0"/>
              </a:spcAft>
              <a:buClrTx/>
              <a:buSzTx/>
              <a:buFontTx/>
              <a:buAutoNum type="arabicPeriod"/>
              <a:tabLst>
                <a:tab pos="527685" algn="l"/>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Focus</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your</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search</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with specific</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Select</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two</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or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three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discipline/specialist</a:t>
            </a:r>
            <a:r>
              <a:rPr kumimoji="0" sz="28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databases</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28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conduct</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your</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search</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comprehensive</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results.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514984" defTabSz="914400" eaLnBrk="1" fontAlgn="auto" latinLnBrk="0" hangingPunct="1">
              <a:lnSpc>
                <a:spcPct val="100000"/>
              </a:lnSpc>
              <a:spcBef>
                <a:spcPts val="725"/>
              </a:spcBef>
              <a:spcAft>
                <a:spcPts val="0"/>
              </a:spcAft>
              <a:buClrTx/>
              <a:buSzTx/>
              <a:buFontTx/>
              <a:buAutoNum type="arabicPeriod"/>
              <a:tabLst>
                <a:tab pos="527685" algn="l"/>
              </a:tabLst>
              <a:defRPr/>
            </a:pPr>
            <a:r>
              <a:rPr kumimoji="0" sz="2800" b="0" i="0" u="none" strike="noStrike" kern="0" cap="none" spc="0" normalizeH="0" baseline="0" noProof="0" dirty="0">
                <a:ln>
                  <a:noFill/>
                </a:ln>
                <a:solidFill>
                  <a:sysClr val="windowText" lastClr="000000"/>
                </a:solidFill>
                <a:effectLst/>
                <a:uLnTx/>
                <a:uFillTx/>
                <a:latin typeface="Times New Roman"/>
                <a:cs typeface="Times New Roman"/>
              </a:rPr>
              <a:t>Finding</a:t>
            </a:r>
            <a:r>
              <a:rPr kumimoji="0" sz="28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books,</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eBooks</a:t>
            </a:r>
            <a:r>
              <a:rPr kumimoji="0" sz="28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0" u="none" strike="noStrike" kern="0" cap="none" spc="-10" normalizeH="0" baseline="0" noProof="0" dirty="0">
                <a:ln>
                  <a:noFill/>
                </a:ln>
                <a:solidFill>
                  <a:sysClr val="windowText" lastClr="000000"/>
                </a:solidFill>
                <a:effectLst/>
                <a:uLnTx/>
                <a:uFillTx/>
                <a:latin typeface="Times New Roman"/>
                <a:cs typeface="Times New Roman"/>
              </a:rPr>
              <a:t>theses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p:txBody>
      </p:sp>
      <p:pic>
        <p:nvPicPr>
          <p:cNvPr id="2" name="Picture 1">
            <a:extLst>
              <a:ext uri="{FF2B5EF4-FFF2-40B4-BE49-F238E27FC236}">
                <a16:creationId xmlns:a16="http://schemas.microsoft.com/office/drawing/2014/main" id="{FF0429BE-8C3B-3B5F-F148-F4A17C7070B9}"/>
              </a:ext>
            </a:extLst>
          </p:cNvPr>
          <p:cNvPicPr>
            <a:picLocks noChangeAspect="1"/>
          </p:cNvPicPr>
          <p:nvPr/>
        </p:nvPicPr>
        <p:blipFill rotWithShape="1">
          <a:blip r:embed="rId3"/>
          <a:srcRect l="10899" t="9353" r="10734" b="7850"/>
          <a:stretch/>
        </p:blipFill>
        <p:spPr>
          <a:xfrm>
            <a:off x="8556307" y="1510431"/>
            <a:ext cx="3095625" cy="2094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42CB8229-CDCA-B186-7E3E-B45B2F4B3249}"/>
              </a:ext>
            </a:extLst>
          </p:cNvPr>
          <p:cNvPicPr>
            <a:picLocks noChangeAspect="1"/>
          </p:cNvPicPr>
          <p:nvPr/>
        </p:nvPicPr>
        <p:blipFill>
          <a:blip r:embed="rId4"/>
          <a:stretch>
            <a:fillRect/>
          </a:stretch>
        </p:blipFill>
        <p:spPr>
          <a:xfrm>
            <a:off x="8485629" y="3916413"/>
            <a:ext cx="3095625"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453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59083" y="-997837"/>
            <a:ext cx="10820400" cy="1995674"/>
          </a:xfrm>
          <a:prstGeom prst="rect">
            <a:avLst/>
          </a:prstGeom>
        </p:spPr>
        <p:txBody>
          <a:bodyPr vert="horz" wrap="square" lIns="0" tIns="1305813" rIns="0" bIns="0" rtlCol="0">
            <a:spAutoFit/>
          </a:bodyPr>
          <a:lstStyle/>
          <a:p>
            <a:pPr marL="585470" algn="ctr">
              <a:lnSpc>
                <a:spcPct val="100000"/>
              </a:lnSpc>
              <a:spcBef>
                <a:spcPts val="105"/>
              </a:spcBef>
            </a:pPr>
            <a:r>
              <a:rPr lang="en-MY" sz="4400" b="1" dirty="0">
                <a:latin typeface="Times New Roman"/>
                <a:cs typeface="Times New Roman"/>
              </a:rPr>
              <a:t>Literature</a:t>
            </a:r>
            <a:r>
              <a:rPr lang="en-MY" sz="4400" b="1" spc="-120" dirty="0">
                <a:latin typeface="Times New Roman"/>
                <a:cs typeface="Times New Roman"/>
              </a:rPr>
              <a:t> </a:t>
            </a:r>
            <a:r>
              <a:rPr lang="en-MY" sz="4400" b="1" spc="-10" dirty="0">
                <a:latin typeface="Times New Roman"/>
                <a:cs typeface="Times New Roman"/>
              </a:rPr>
              <a:t>Resources</a:t>
            </a:r>
            <a:endParaRPr sz="4400" dirty="0">
              <a:latin typeface="Times New Roman"/>
              <a:cs typeface="Times New Roman"/>
            </a:endParaRPr>
          </a:p>
        </p:txBody>
      </p:sp>
      <p:sp>
        <p:nvSpPr>
          <p:cNvPr id="2" name="object 3">
            <a:extLst>
              <a:ext uri="{FF2B5EF4-FFF2-40B4-BE49-F238E27FC236}">
                <a16:creationId xmlns:a16="http://schemas.microsoft.com/office/drawing/2014/main" id="{A2F5D28F-5752-8C78-8EB2-43AFBE153625}"/>
              </a:ext>
            </a:extLst>
          </p:cNvPr>
          <p:cNvSpPr txBox="1"/>
          <p:nvPr/>
        </p:nvSpPr>
        <p:spPr>
          <a:xfrm>
            <a:off x="222208" y="1068262"/>
            <a:ext cx="11588792" cy="5040482"/>
          </a:xfrm>
          <a:prstGeom prst="rect">
            <a:avLst/>
          </a:prstGeom>
        </p:spPr>
        <p:txBody>
          <a:bodyPr vert="horz" wrap="square" lIns="0" tIns="102235" rIns="0" bIns="0" rtlCol="0">
            <a:spAutoFit/>
          </a:bodyPr>
          <a:lstStyle/>
          <a:p>
            <a:pPr marL="240665" marR="0" lvl="0" indent="-227965" defTabSz="914400" eaLnBrk="1" fontAlgn="auto" latinLnBrk="0" hangingPunct="1">
              <a:lnSpc>
                <a:spcPct val="100000"/>
              </a:lnSpc>
              <a:spcBef>
                <a:spcPts val="80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Books</a:t>
            </a:r>
            <a:r>
              <a:rPr kumimoji="0" sz="2800" b="0" i="1"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(printed</a:t>
            </a:r>
            <a:r>
              <a:rPr kumimoji="0" sz="2800" b="0" i="1"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or e-</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books)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0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Journals</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 (both)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2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2800" b="0" i="1" u="none" strike="noStrike" kern="0" cap="none" spc="-10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reports</a:t>
            </a:r>
            <a:r>
              <a:rPr kumimoji="0" sz="2800" b="0" i="1" u="none" strike="noStrike" kern="0" cap="none" spc="-9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05"/>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Institutional</a:t>
            </a:r>
            <a:r>
              <a:rPr kumimoji="0" sz="2800" b="0" i="1" u="none" strike="noStrike" kern="0" cap="none" spc="-3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publications</a:t>
            </a:r>
            <a:r>
              <a:rPr kumimoji="0" sz="2800" b="0" i="1" u="none" strike="noStrike" kern="0" cap="none" spc="-1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10"/>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Government</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publications</a:t>
            </a:r>
            <a:r>
              <a:rPr kumimoji="0" sz="2800" b="0" i="1" u="none" strike="noStrike" kern="0" cap="none" spc="-4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(both)</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20"/>
              </a:spcBef>
              <a:spcAft>
                <a:spcPts val="0"/>
              </a:spcAft>
              <a:buClrTx/>
              <a:buSzTx/>
              <a:buFont typeface="Arial MT"/>
              <a:buChar char="•"/>
              <a:tabLst>
                <a:tab pos="240665" algn="l"/>
              </a:tabLst>
              <a:defRPr/>
            </a:pPr>
            <a:r>
              <a:rPr kumimoji="0" sz="2800" b="0" i="1" u="none" strike="noStrike" kern="0" cap="none" spc="-25" normalizeH="0" baseline="0" noProof="0" dirty="0">
                <a:ln>
                  <a:noFill/>
                </a:ln>
                <a:solidFill>
                  <a:sysClr val="windowText" lastClr="000000"/>
                </a:solidFill>
                <a:effectLst/>
                <a:uLnTx/>
                <a:uFillTx/>
                <a:latin typeface="Times New Roman"/>
                <a:cs typeface="Times New Roman"/>
              </a:rPr>
              <a:t>Various</a:t>
            </a:r>
            <a:r>
              <a:rPr kumimoji="0" sz="2800" b="0" i="1" u="none" strike="noStrike" kern="0" cap="none" spc="-120"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45" normalizeH="0" baseline="0" noProof="0" dirty="0">
                <a:ln>
                  <a:noFill/>
                </a:ln>
                <a:solidFill>
                  <a:sysClr val="windowText" lastClr="000000"/>
                </a:solidFill>
                <a:effectLst/>
                <a:uLnTx/>
                <a:uFillTx/>
                <a:latin typeface="Times New Roman"/>
                <a:cs typeface="Times New Roman"/>
              </a:rPr>
              <a:t>NGO’s/INGO’s</a:t>
            </a:r>
            <a:r>
              <a:rPr kumimoji="0" sz="2800" b="0" i="1" u="none" strike="noStrike" kern="0" cap="none" spc="-6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publications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10"/>
              </a:spcBef>
              <a:spcAft>
                <a:spcPts val="0"/>
              </a:spcAft>
              <a:buClrTx/>
              <a:buSzTx/>
              <a:buFont typeface="Arial MT"/>
              <a:buChar char="•"/>
              <a:tabLst>
                <a:tab pos="240665" algn="l"/>
              </a:tabLst>
              <a:defRPr/>
            </a:pPr>
            <a:r>
              <a:rPr kumimoji="0" sz="2800" b="0" i="1" u="none" strike="noStrike" kern="0" cap="none" spc="0" normalizeH="0" baseline="0" noProof="0" dirty="0">
                <a:ln>
                  <a:noFill/>
                </a:ln>
                <a:solidFill>
                  <a:sysClr val="windowText" lastClr="000000"/>
                </a:solidFill>
                <a:effectLst/>
                <a:uLnTx/>
                <a:uFillTx/>
                <a:latin typeface="Times New Roman"/>
                <a:cs typeface="Times New Roman"/>
              </a:rPr>
              <a:t>Internet</a:t>
            </a:r>
            <a:r>
              <a:rPr kumimoji="0" sz="2800" b="0" i="1" u="none" strike="noStrike" kern="0" cap="none" spc="-2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0" normalizeH="0" baseline="0" noProof="0" dirty="0">
                <a:ln>
                  <a:noFill/>
                </a:ln>
                <a:solidFill>
                  <a:sysClr val="windowText" lastClr="000000"/>
                </a:solidFill>
                <a:effectLst/>
                <a:uLnTx/>
                <a:uFillTx/>
                <a:latin typeface="Times New Roman"/>
                <a:cs typeface="Times New Roman"/>
              </a:rPr>
              <a:t>(Online</a:t>
            </a:r>
            <a:r>
              <a:rPr kumimoji="0" sz="2800" b="0" i="1" u="none" strike="noStrike" kern="0" cap="none" spc="5" normalizeH="0" baseline="0" noProof="0" dirty="0">
                <a:ln>
                  <a:noFill/>
                </a:ln>
                <a:solidFill>
                  <a:sysClr val="windowText" lastClr="000000"/>
                </a:solidFill>
                <a:effectLst/>
                <a:uLnTx/>
                <a:uFillTx/>
                <a:latin typeface="Times New Roman"/>
                <a:cs typeface="Times New Roman"/>
              </a:rPr>
              <a:t> </a:t>
            </a:r>
            <a:r>
              <a:rPr kumimoji="0" sz="2800" b="0" i="1" u="none" strike="noStrike" kern="0" cap="none" spc="-10" normalizeH="0" baseline="0" noProof="0" dirty="0">
                <a:ln>
                  <a:noFill/>
                </a:ln>
                <a:solidFill>
                  <a:sysClr val="windowText" lastClr="000000"/>
                </a:solidFill>
                <a:effectLst/>
                <a:uLnTx/>
                <a:uFillTx/>
                <a:latin typeface="Times New Roman"/>
                <a:cs typeface="Times New Roman"/>
              </a:rPr>
              <a:t>resources)</a:t>
            </a:r>
            <a:endParaRPr kumimoji="0" sz="28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720"/>
              </a:spcBef>
              <a:spcAft>
                <a:spcPts val="0"/>
              </a:spcAft>
              <a:buClrTx/>
              <a:buSzTx/>
              <a:buFont typeface="Arial MT"/>
              <a:buChar char="•"/>
              <a:tabLst>
                <a:tab pos="240665" algn="l"/>
              </a:tabLst>
              <a:defRPr/>
            </a:pPr>
            <a:r>
              <a:rPr kumimoji="0" lang="en-US" sz="2800" b="0" i="1" u="none" strike="noStrike" kern="0" cap="none" spc="0" normalizeH="0" baseline="0" noProof="0" dirty="0">
                <a:ln>
                  <a:noFill/>
                </a:ln>
                <a:solidFill>
                  <a:sysClr val="windowText" lastClr="000000"/>
                </a:solidFill>
                <a:effectLst/>
                <a:uLnTx/>
                <a:uFillTx/>
                <a:latin typeface="Times New Roman"/>
                <a:cs typeface="Times New Roman"/>
              </a:rPr>
              <a:t>Grey</a:t>
            </a:r>
            <a:r>
              <a:rPr kumimoji="0" lang="en-US" sz="2800" b="0" i="1" u="none" strike="noStrike" kern="0" cap="none" spc="-90" normalizeH="0" baseline="0" noProof="0" dirty="0">
                <a:ln>
                  <a:noFill/>
                </a:ln>
                <a:solidFill>
                  <a:sysClr val="windowText" lastClr="000000"/>
                </a:solidFill>
                <a:effectLst/>
                <a:uLnTx/>
                <a:uFillTx/>
                <a:latin typeface="Times New Roman"/>
                <a:cs typeface="Times New Roman"/>
              </a:rPr>
              <a:t> </a:t>
            </a:r>
            <a:r>
              <a:rPr kumimoji="0" lang="en-US" sz="2800" b="0" i="1" u="none" strike="noStrike" kern="0" cap="none" spc="-10" normalizeH="0" baseline="0" noProof="0" dirty="0">
                <a:ln>
                  <a:noFill/>
                </a:ln>
                <a:solidFill>
                  <a:sysClr val="windowText" lastClr="000000"/>
                </a:solidFill>
                <a:effectLst/>
                <a:uLnTx/>
                <a:uFillTx/>
                <a:latin typeface="Times New Roman"/>
                <a:cs typeface="Times New Roman"/>
              </a:rPr>
              <a:t>Literature (wide range of different information that is produced outside of traditional publishing and distribution channels, and which is often not well represented in indexing databases.)</a:t>
            </a:r>
            <a:endParaRPr kumimoji="0" lang="en-US" sz="2800" b="0" i="0" u="none" strike="noStrike" kern="0" cap="none" spc="0" normalizeH="0" baseline="0" noProof="0" dirty="0">
              <a:ln>
                <a:noFill/>
              </a:ln>
              <a:solidFill>
                <a:sysClr val="windowText" lastClr="000000"/>
              </a:solidFill>
              <a:effectLst/>
              <a:uLnTx/>
              <a:uFillTx/>
              <a:latin typeface="Times New Roman"/>
              <a:cs typeface="Times New Roman"/>
            </a:endParaRPr>
          </a:p>
        </p:txBody>
      </p:sp>
      <p:pic>
        <p:nvPicPr>
          <p:cNvPr id="3" name="Picture 2">
            <a:extLst>
              <a:ext uri="{FF2B5EF4-FFF2-40B4-BE49-F238E27FC236}">
                <a16:creationId xmlns:a16="http://schemas.microsoft.com/office/drawing/2014/main" id="{9B81331B-D048-6E4A-EAC3-CD1320A83F80}"/>
              </a:ext>
            </a:extLst>
          </p:cNvPr>
          <p:cNvPicPr>
            <a:picLocks noChangeAspect="1"/>
          </p:cNvPicPr>
          <p:nvPr/>
        </p:nvPicPr>
        <p:blipFill>
          <a:blip r:embed="rId3"/>
          <a:stretch>
            <a:fillRect/>
          </a:stretch>
        </p:blipFill>
        <p:spPr>
          <a:xfrm>
            <a:off x="6172200" y="1410430"/>
            <a:ext cx="5660527" cy="3313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2161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3E0B076-70B2-4BA7-B180-209E6D801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8" name="Rectangle 27">
            <a:extLst>
              <a:ext uri="{FF2B5EF4-FFF2-40B4-BE49-F238E27FC236}">
                <a16:creationId xmlns:a16="http://schemas.microsoft.com/office/drawing/2014/main" id="{4C1262DB-2217-4833-97B6-F2E848AE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9" name="Rectangle 28">
            <a:extLst>
              <a:ext uri="{FF2B5EF4-FFF2-40B4-BE49-F238E27FC236}">
                <a16:creationId xmlns:a16="http://schemas.microsoft.com/office/drawing/2014/main" id="{96E31C53-2B4C-4EC3-ABBE-C7A406EE0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1143000" y="424675"/>
            <a:ext cx="10058400" cy="878914"/>
          </a:xfrm>
          <a:prstGeom prst="rect">
            <a:avLst/>
          </a:prstGeom>
        </p:spPr>
        <p:txBody>
          <a:bodyPr vert="horz" lIns="91440" tIns="45720" rIns="91440" bIns="45720" rtlCol="0" anchor="ctr">
            <a:normAutofit/>
          </a:bodyPr>
          <a:lstStyle/>
          <a:p>
            <a:pPr marL="585470" algn="ctr" defTabSz="914400"/>
            <a:r>
              <a:rPr lang="en-US" sz="4800" b="1" dirty="0">
                <a:latin typeface="Times New Roman" panose="02020603050405020304" pitchFamily="18" charset="0"/>
                <a:cs typeface="Times New Roman" panose="02020603050405020304" pitchFamily="18" charset="0"/>
              </a:rPr>
              <a:t>Data Collection</a:t>
            </a:r>
            <a:endParaRPr lang="en-US" sz="4800" dirty="0">
              <a:latin typeface="Times New Roman" panose="02020603050405020304" pitchFamily="18" charset="0"/>
              <a:cs typeface="Times New Roman" panose="02020603050405020304" pitchFamily="18" charset="0"/>
            </a:endParaRPr>
          </a:p>
        </p:txBody>
      </p:sp>
      <p:sp>
        <p:nvSpPr>
          <p:cNvPr id="2" name="object 3">
            <a:extLst>
              <a:ext uri="{FF2B5EF4-FFF2-40B4-BE49-F238E27FC236}">
                <a16:creationId xmlns:a16="http://schemas.microsoft.com/office/drawing/2014/main" id="{9179387C-6847-1509-687D-06D53ED7AD72}"/>
              </a:ext>
            </a:extLst>
          </p:cNvPr>
          <p:cNvSpPr txBox="1"/>
          <p:nvPr/>
        </p:nvSpPr>
        <p:spPr>
          <a:xfrm>
            <a:off x="429765" y="1303589"/>
            <a:ext cx="8145177" cy="5097211"/>
          </a:xfrm>
          <a:prstGeom prst="rect">
            <a:avLst/>
          </a:prstGeom>
        </p:spPr>
        <p:txBody>
          <a:bodyPr vert="horz" lIns="91440" tIns="45720" rIns="91440" bIns="45720" rtlCol="0">
            <a:normAutofit/>
          </a:bodyPr>
          <a:lstStyle/>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 collection is the methodological process of gathering information about a specific subject in order to find answers to research problems, trends and probabilities and to evaluate possible outcomes.</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It’s crucial to ensure your data is complete during the collection phase and that it’s collected legally and ethically. If not, your analysis won’t be accurate and could have far-reaching consequences.</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During data collection, the researchers must identify the data types, the sources of data, and what methods are being used</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lang="en-US" sz="2000" dirty="0">
                <a:solidFill>
                  <a:prstClr val="black"/>
                </a:solidFill>
                <a:latin typeface="Times New Roman" panose="02020603050405020304" pitchFamily="18" charset="0"/>
                <a:cs typeface="Times New Roman" panose="02020603050405020304" pitchFamily="18" charset="0"/>
              </a:rPr>
              <a:t>Data can be qualitative (meaning contextual in nature) or quantitative (meaning numeric in nature).</a:t>
            </a: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241300" marR="188595" lvl="0" indent="-182880" algn="l" defTabSz="914400" rtl="0" eaLnBrk="1" fontAlgn="auto" latinLnBrk="0" hangingPunct="1">
              <a:lnSpc>
                <a:spcPct val="90000"/>
              </a:lnSpc>
              <a:spcBef>
                <a:spcPts val="345"/>
              </a:spcBef>
              <a:spcAft>
                <a:spcPts val="0"/>
              </a:spcAft>
              <a:buClr>
                <a:prstClr val="black">
                  <a:lumMod val="85000"/>
                  <a:lumOff val="15000"/>
                </a:prstClr>
              </a:buClr>
              <a:buSzTx/>
              <a:buFont typeface="Garamond" pitchFamily="18" charset="0"/>
              <a:buChar char="◦"/>
              <a:tabLst>
                <a:tab pos="24130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 research</a:t>
            </a:r>
            <a:r>
              <a:rPr kumimoji="0" lang="en-US" sz="2000" b="0"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science,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medicine,</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higher education</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other</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fields,</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collection</a:t>
            </a:r>
            <a:r>
              <a:rPr kumimoji="0" lang="en-US" sz="2000" b="0" i="0" u="none" strike="noStrike" kern="1200" cap="none" spc="-3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often</a:t>
            </a:r>
            <a:r>
              <a:rPr kumimoji="0" lang="en-US" sz="2000" b="0"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a more</a:t>
            </a:r>
            <a:r>
              <a:rPr kumimoji="0" lang="en-US" sz="2000" b="1" i="0" u="none" strike="noStrike" kern="1200" cap="none" spc="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specialized</a:t>
            </a:r>
            <a:r>
              <a:rPr kumimoji="0" lang="en-US" sz="2000" b="1" i="0" u="none" strike="noStrike" kern="1200" cap="none" spc="-3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process, in</a:t>
            </a:r>
            <a:r>
              <a:rPr kumimoji="0" lang="en-US" sz="2000" b="1" i="0" u="none" strike="noStrike" kern="1200" cap="none" spc="-1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which</a:t>
            </a:r>
            <a:r>
              <a:rPr kumimoji="0" lang="en-US" sz="2000" b="1" i="0" u="none" strike="noStrike" kern="1200" cap="none" spc="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researchers</a:t>
            </a:r>
            <a:r>
              <a:rPr kumimoji="0" lang="en-US" sz="2000" b="1" i="0" u="none" strike="noStrike" kern="1200" cap="none" spc="-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create</a:t>
            </a:r>
            <a:r>
              <a:rPr kumimoji="0" lang="en-US" sz="2000" b="1" i="0" u="none" strike="noStrike" kern="1200" cap="none" spc="-2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2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and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implement</a:t>
            </a:r>
            <a:r>
              <a:rPr kumimoji="0" lang="en-US" sz="2000" b="1" i="0" u="none" strike="noStrike" kern="1200" cap="none" spc="-1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measures</a:t>
            </a:r>
            <a:r>
              <a:rPr kumimoji="0" lang="en-US" sz="2000" b="1" i="0" u="none" strike="noStrike" kern="1200" cap="none" spc="-1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to</a:t>
            </a:r>
            <a:r>
              <a:rPr kumimoji="0" lang="en-US" sz="2000" b="1" i="0" u="none" strike="noStrike" kern="1200" cap="none" spc="-1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collect</a:t>
            </a:r>
            <a:r>
              <a:rPr kumimoji="0" lang="en-US" sz="2000" b="1" i="0" u="none" strike="noStrike" kern="1200" cap="none" spc="-2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specific</a:t>
            </a:r>
            <a:r>
              <a:rPr kumimoji="0" lang="en-US" sz="2000" b="1" i="0" u="none" strike="noStrike" kern="1200" cap="none" spc="-2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sets</a:t>
            </a:r>
            <a:r>
              <a:rPr kumimoji="0" lang="en-US" sz="2000" b="1" i="0" u="none" strike="noStrike" kern="1200" cap="none" spc="-15"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highlight>
                  <a:srgbClr val="00FFFF"/>
                </a:highlight>
                <a:uLnTx/>
                <a:uFillTx/>
                <a:latin typeface="Times New Roman" panose="02020603050405020304" pitchFamily="18" charset="0"/>
                <a:cs typeface="Times New Roman" panose="02020603050405020304" pitchFamily="18" charset="0"/>
              </a:rPr>
              <a:t>of data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000" b="0" i="0" u="none" strike="noStrike" kern="1200" cap="none" spc="-1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pic>
        <p:nvPicPr>
          <p:cNvPr id="4" name="Picture 3">
            <a:extLst>
              <a:ext uri="{FF2B5EF4-FFF2-40B4-BE49-F238E27FC236}">
                <a16:creationId xmlns:a16="http://schemas.microsoft.com/office/drawing/2014/main" id="{E882C33B-7331-9428-E346-7AE393D4C3D9}"/>
              </a:ext>
            </a:extLst>
          </p:cNvPr>
          <p:cNvPicPr>
            <a:picLocks noChangeAspect="1"/>
          </p:cNvPicPr>
          <p:nvPr/>
        </p:nvPicPr>
        <p:blipFill>
          <a:blip r:embed="rId3"/>
          <a:stretch>
            <a:fillRect/>
          </a:stretch>
        </p:blipFill>
        <p:spPr>
          <a:xfrm>
            <a:off x="8687719" y="1821873"/>
            <a:ext cx="2822864" cy="2737190"/>
          </a:xfrm>
          <a:prstGeom prst="rect">
            <a:avLst/>
          </a:prstGeom>
        </p:spPr>
      </p:pic>
    </p:spTree>
    <p:extLst>
      <p:ext uri="{BB962C8B-B14F-4D97-AF65-F5344CB8AC3E}">
        <p14:creationId xmlns:p14="http://schemas.microsoft.com/office/powerpoint/2010/main" val="407359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18" name="Rectangle 17">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20" name="Rectangle 19">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prstClr val="white"/>
              </a:solidFill>
              <a:effectLst/>
              <a:uLnTx/>
              <a:uFillTx/>
              <a:latin typeface="Franklin Gothic Book" panose="02020404030301010803"/>
              <a:ea typeface="+mn-ea"/>
              <a:cs typeface="+mn-cs"/>
            </a:endParaRPr>
          </a:p>
        </p:txBody>
      </p:sp>
      <p:sp>
        <p:nvSpPr>
          <p:cNvPr id="7" name="object 2">
            <a:extLst>
              <a:ext uri="{FF2B5EF4-FFF2-40B4-BE49-F238E27FC236}">
                <a16:creationId xmlns:a16="http://schemas.microsoft.com/office/drawing/2014/main" id="{4EC38380-EC84-2BBD-5AE9-25BA23190FB7}"/>
              </a:ext>
            </a:extLst>
          </p:cNvPr>
          <p:cNvSpPr txBox="1">
            <a:spLocks noGrp="1"/>
          </p:cNvSpPr>
          <p:nvPr>
            <p:ph type="title"/>
          </p:nvPr>
        </p:nvSpPr>
        <p:spPr>
          <a:xfrm>
            <a:off x="381000" y="465617"/>
            <a:ext cx="7192634" cy="926765"/>
          </a:xfrm>
          <a:prstGeom prst="rect">
            <a:avLst/>
          </a:prstGeom>
        </p:spPr>
        <p:txBody>
          <a:bodyPr vert="horz" lIns="91440" tIns="45720" rIns="91440" bIns="45720" rtlCol="0" anchor="ctr">
            <a:normAutofit/>
          </a:bodyPr>
          <a:lstStyle/>
          <a:p>
            <a:pPr marL="585470" defTabSz="914400"/>
            <a:r>
              <a:rPr lang="en-US" sz="3200" b="1" dirty="0">
                <a:latin typeface="Times New Roman" panose="02020603050405020304" pitchFamily="18" charset="0"/>
                <a:cs typeface="Times New Roman" panose="02020603050405020304" pitchFamily="18" charset="0"/>
              </a:rPr>
              <a:t>Primary &amp; Secondary Sources</a:t>
            </a:r>
            <a:endParaRPr lang="en-US" sz="3200" dirty="0">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6A35FF10-1209-F4AD-29A9-B30929B18EE3}"/>
              </a:ext>
            </a:extLst>
          </p:cNvPr>
          <p:cNvSpPr txBox="1"/>
          <p:nvPr/>
        </p:nvSpPr>
        <p:spPr>
          <a:xfrm>
            <a:off x="321553" y="1727939"/>
            <a:ext cx="7340156" cy="4419600"/>
          </a:xfrm>
          <a:prstGeom prst="rect">
            <a:avLst/>
          </a:prstGeom>
        </p:spPr>
        <p:txBody>
          <a:bodyPr vert="horz" lIns="91440" tIns="45720" rIns="91440" bIns="45720" rtlCol="0">
            <a:normAutofit/>
          </a:bodyPr>
          <a:lstStyle/>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Primary</a:t>
            </a:r>
            <a:r>
              <a:rPr kumimoji="0" lang="en-US" sz="2400" b="1" i="0" u="none" strike="noStrike" kern="1200" cap="none" spc="-5"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primary source is a firsthand account of a topic, generally created by someone who had direct knowledge of the event or topic described and created during the time period being studied. Examples of primary sources include Interview, Survey, questionnaires, observation, Focus group. </a:t>
            </a:r>
          </a:p>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41300" marR="38100" lvl="0" indent="-182880" algn="l" defTabSz="914400" rtl="0" eaLnBrk="1" fontAlgn="auto" latinLnBrk="0" hangingPunct="1">
              <a:lnSpc>
                <a:spcPct val="100000"/>
              </a:lnSpc>
              <a:spcBef>
                <a:spcPts val="350"/>
              </a:spcBef>
              <a:spcAft>
                <a:spcPts val="0"/>
              </a:spcAft>
              <a:buClr>
                <a:prstClr val="black">
                  <a:lumMod val="85000"/>
                  <a:lumOff val="15000"/>
                </a:prstClr>
              </a:buClr>
              <a:buSzTx/>
              <a:buFont typeface="Garamond" pitchFamily="18" charset="0"/>
              <a:buChar char="◦"/>
              <a:tabLst>
                <a:tab pos="2413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Secondary</a:t>
            </a:r>
            <a:r>
              <a:rPr kumimoji="0" lang="en-US" sz="2400" b="1" i="0" u="none" strike="noStrike" kern="1200" cap="none" spc="-2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sources</a:t>
            </a:r>
            <a:r>
              <a:rPr kumimoji="0" lang="en-US" sz="2400" b="1" i="0" u="none" strike="noStrike" kern="1200" cap="none" spc="-1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analyze, interpret, and synthesize primary sources. Examples include books, and scholarly and magazine articles that interpret or analyze previous findings.</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3320" y="1278"/>
            <a:ext cx="863358" cy="862357"/>
          </a:xfrm>
          <a:prstGeom prst="rect">
            <a:avLst/>
          </a:prstGeom>
        </p:spPr>
      </p:pic>
      <p:sp>
        <p:nvSpPr>
          <p:cNvPr id="5" name="AutoShape 2" descr="Primary, Secondary and Tertiary Sources - Biology - Clark State Library at  Clark State Community College">
            <a:extLst>
              <a:ext uri="{FF2B5EF4-FFF2-40B4-BE49-F238E27FC236}">
                <a16:creationId xmlns:a16="http://schemas.microsoft.com/office/drawing/2014/main" id="{02688267-ED82-7443-4CD2-F6BF68CA9A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429B07C-FA79-AA6E-FF59-747E74C010A1}"/>
              </a:ext>
            </a:extLst>
          </p:cNvPr>
          <p:cNvPicPr>
            <a:picLocks noChangeAspect="1"/>
          </p:cNvPicPr>
          <p:nvPr/>
        </p:nvPicPr>
        <p:blipFill>
          <a:blip r:embed="rId3"/>
          <a:stretch>
            <a:fillRect/>
          </a:stretch>
        </p:blipFill>
        <p:spPr>
          <a:xfrm>
            <a:off x="7974530" y="1481137"/>
            <a:ext cx="3914456" cy="3590925"/>
          </a:xfrm>
          <a:prstGeom prst="rect">
            <a:avLst/>
          </a:prstGeom>
        </p:spPr>
      </p:pic>
    </p:spTree>
    <p:extLst>
      <p:ext uri="{BB962C8B-B14F-4D97-AF65-F5344CB8AC3E}">
        <p14:creationId xmlns:p14="http://schemas.microsoft.com/office/powerpoint/2010/main" val="118474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524000" y="182805"/>
            <a:ext cx="8915400" cy="648896"/>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l" defTabSz="914363" rtl="0" eaLnBrk="1" fontAlgn="auto" latinLnBrk="0" hangingPunct="1">
              <a:lnSpc>
                <a:spcPts val="4430"/>
              </a:lnSpc>
              <a:spcBef>
                <a:spcPts val="660"/>
              </a:spcBef>
              <a:spcAft>
                <a:spcPts val="0"/>
              </a:spcAft>
              <a:buClrTx/>
              <a:buSzTx/>
              <a:buFontTx/>
              <a:buNone/>
              <a:tabLst/>
              <a:defRPr/>
            </a:pPr>
            <a:r>
              <a:rPr kumimoji="0" lang="en-MY" sz="4100" b="1" i="0" u="none" strike="noStrike" kern="1200" cap="none" spc="-45" normalizeH="0" baseline="0" noProof="0" dirty="0">
                <a:ln>
                  <a:noFill/>
                </a:ln>
                <a:solidFill>
                  <a:prstClr val="black">
                    <a:lumMod val="85000"/>
                    <a:lumOff val="15000"/>
                  </a:prstClr>
                </a:solidFill>
                <a:effectLst/>
                <a:uLnTx/>
                <a:uFillTx/>
                <a:latin typeface="Times New Roman"/>
                <a:ea typeface="+mn-ea"/>
                <a:cs typeface="Times New Roman"/>
              </a:rPr>
              <a:t>Well-</a:t>
            </a:r>
            <a:r>
              <a:rPr kumimoji="0" lang="en-MY" sz="41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designed</a:t>
            </a:r>
            <a:r>
              <a:rPr kumimoji="0" lang="en-MY" sz="4100" b="1" i="0" u="none" strike="noStrike" kern="1200" cap="none" spc="-70"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100" b="1" i="0" u="none" strike="noStrike" kern="1200" cap="none" spc="-20" normalizeH="0" baseline="0" noProof="0" dirty="0">
                <a:ln>
                  <a:noFill/>
                </a:ln>
                <a:solidFill>
                  <a:prstClr val="black">
                    <a:lumMod val="85000"/>
                    <a:lumOff val="15000"/>
                  </a:prstClr>
                </a:solidFill>
                <a:effectLst/>
                <a:uLnTx/>
                <a:uFillTx/>
                <a:latin typeface="Times New Roman"/>
                <a:ea typeface="+mn-ea"/>
                <a:cs typeface="Times New Roman"/>
              </a:rPr>
              <a:t>data </a:t>
            </a:r>
            <a:r>
              <a:rPr kumimoji="0" lang="en-MY" sz="41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collection</a:t>
            </a:r>
            <a:r>
              <a:rPr kumimoji="0" lang="en-MY" sz="4100" b="1" i="0" u="none" strike="noStrike" kern="1200" cap="none" spc="-65" normalizeH="0" baseline="0" noProof="0" dirty="0">
                <a:ln>
                  <a:noFill/>
                </a:ln>
                <a:solidFill>
                  <a:prstClr val="black">
                    <a:lumMod val="85000"/>
                    <a:lumOff val="15000"/>
                  </a:prstClr>
                </a:solidFill>
                <a:effectLst/>
                <a:uLnTx/>
                <a:uFillTx/>
                <a:latin typeface="Times New Roman"/>
                <a:ea typeface="+mn-ea"/>
                <a:cs typeface="Times New Roman"/>
              </a:rPr>
              <a:t> </a:t>
            </a:r>
            <a:r>
              <a:rPr kumimoji="0" lang="en-MY" sz="41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processes</a:t>
            </a:r>
            <a:endParaRPr kumimoji="0" lang="en-MY" sz="4100" b="0"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endParaRPr>
          </a:p>
        </p:txBody>
      </p:sp>
      <p:sp>
        <p:nvSpPr>
          <p:cNvPr id="10" name="object 3">
            <a:extLst>
              <a:ext uri="{FF2B5EF4-FFF2-40B4-BE49-F238E27FC236}">
                <a16:creationId xmlns:a16="http://schemas.microsoft.com/office/drawing/2014/main" id="{07EAE9AE-6400-AB35-825E-ACC33D016DF2}"/>
              </a:ext>
            </a:extLst>
          </p:cNvPr>
          <p:cNvSpPr txBox="1"/>
          <p:nvPr/>
        </p:nvSpPr>
        <p:spPr>
          <a:xfrm>
            <a:off x="259079" y="936987"/>
            <a:ext cx="11722607" cy="5611151"/>
          </a:xfrm>
          <a:prstGeom prst="rect">
            <a:avLst/>
          </a:prstGeom>
        </p:spPr>
        <p:txBody>
          <a:bodyPr vert="horz" wrap="square" lIns="0" tIns="108585" rIns="0" bIns="0" rtlCol="0">
            <a:spAutoFit/>
          </a:bodyPr>
          <a:lstStyle/>
          <a:p>
            <a:pPr marL="240665" marR="0" lvl="0" indent="-227965" defTabSz="914400" eaLnBrk="1" fontAlgn="auto" latinLnBrk="0" hangingPunct="1">
              <a:lnSpc>
                <a:spcPct val="100000"/>
              </a:lnSpc>
              <a:spcBef>
                <a:spcPts val="855"/>
              </a:spcBef>
              <a:spcAft>
                <a:spcPts val="0"/>
              </a:spcAft>
              <a:buClrTx/>
              <a:buSzTx/>
              <a:buFont typeface="Arial MT"/>
              <a:buChar char="•"/>
              <a:tabLst>
                <a:tab pos="240665" algn="l"/>
              </a:tabLst>
              <a:defRPr/>
            </a:pPr>
            <a:r>
              <a:rPr kumimoji="0" lang="en-US" sz="3200" b="0" i="0" u="none" strike="noStrike" kern="0" cap="none" spc="0" normalizeH="0" baseline="0" noProof="0" dirty="0">
                <a:ln>
                  <a:noFill/>
                </a:ln>
                <a:solidFill>
                  <a:sysClr val="windowText" lastClr="000000"/>
                </a:solidFill>
                <a:effectLst/>
                <a:uLnTx/>
                <a:uFillTx/>
                <a:latin typeface="Times New Roman"/>
                <a:cs typeface="Times New Roman"/>
              </a:rPr>
              <a:t>I</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nclude</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following</a:t>
            </a:r>
            <a:r>
              <a:rPr kumimoji="0" sz="32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steps:</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999490" lvl="0" indent="-515620" defTabSz="914400" eaLnBrk="1" fontAlgn="auto" latinLnBrk="0" hangingPunct="1">
              <a:lnSpc>
                <a:spcPct val="100000"/>
              </a:lnSpc>
              <a:spcBef>
                <a:spcPts val="1025"/>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Identify</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business</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or</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issue</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needs</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be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addressed</a:t>
            </a:r>
            <a:r>
              <a:rPr kumimoji="0" sz="32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set</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goals</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project.</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202565" lvl="0" indent="-515620" defTabSz="914400" eaLnBrk="1" fontAlgn="auto" latinLnBrk="0" hangingPunct="1">
              <a:lnSpc>
                <a:spcPct val="100000"/>
              </a:lnSpc>
              <a:spcBef>
                <a:spcPts val="1015"/>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Gather</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requirements</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answer</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business</a:t>
            </a:r>
            <a:r>
              <a:rPr kumimoji="0" sz="32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question</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or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deliver</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research</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514984" defTabSz="914400" eaLnBrk="1" fontAlgn="auto" latinLnBrk="0" hangingPunct="1">
              <a:lnSpc>
                <a:spcPct val="100000"/>
              </a:lnSpc>
              <a:spcBef>
                <a:spcPts val="720"/>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Identify</a:t>
            </a:r>
            <a:r>
              <a:rPr kumimoji="0" sz="32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sets</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can</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provide</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desired</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information.</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514984" defTabSz="914400" eaLnBrk="1" fontAlgn="auto" latinLnBrk="0" hangingPunct="1">
              <a:lnSpc>
                <a:spcPct val="100000"/>
              </a:lnSpc>
              <a:spcBef>
                <a:spcPts val="760"/>
              </a:spcBef>
              <a:spcAft>
                <a:spcPts val="0"/>
              </a:spcAft>
              <a:buClrTx/>
              <a:buSzTx/>
              <a:buFontTx/>
              <a:buAutoNum type="arabicPeriod"/>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Set</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plan</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collecting</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including</a:t>
            </a:r>
            <a:r>
              <a:rPr kumimoji="0" sz="32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collection</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0" lvl="0" indent="0" defTabSz="914400" eaLnBrk="1" fontAlgn="auto" latinLnBrk="0" hangingPunct="1">
              <a:lnSpc>
                <a:spcPct val="100000"/>
              </a:lnSpc>
              <a:spcBef>
                <a:spcPts val="0"/>
              </a:spcBef>
              <a:spcAft>
                <a:spcPts val="0"/>
              </a:spcAft>
              <a:buClrTx/>
              <a:buSzTx/>
              <a:buFontTx/>
              <a:buNone/>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methods</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that</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will</a:t>
            </a:r>
            <a:r>
              <a:rPr kumimoji="0" sz="32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be</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used.</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a:p>
            <a:pPr marL="527685" marR="116205" lvl="0" indent="-515620" defTabSz="914400" eaLnBrk="1" fontAlgn="auto" latinLnBrk="0" hangingPunct="1">
              <a:lnSpc>
                <a:spcPct val="100000"/>
              </a:lnSpc>
              <a:spcBef>
                <a:spcPts val="1040"/>
              </a:spcBef>
              <a:spcAft>
                <a:spcPts val="0"/>
              </a:spcAft>
              <a:buClrTx/>
              <a:buSzTx/>
              <a:buFontTx/>
              <a:buAutoNum type="arabicPeriod" startAt="5"/>
              <a:tabLst>
                <a:tab pos="527685" algn="l"/>
              </a:tabLst>
              <a:defRPr/>
            </a:pPr>
            <a:r>
              <a:rPr kumimoji="0" sz="3200" b="0" i="0" u="none" strike="noStrike" kern="0" cap="none" spc="0" normalizeH="0" baseline="0" noProof="0" dirty="0">
                <a:ln>
                  <a:noFill/>
                </a:ln>
                <a:solidFill>
                  <a:sysClr val="windowText" lastClr="000000"/>
                </a:solidFill>
                <a:effectLst/>
                <a:uLnTx/>
                <a:uFillTx/>
                <a:latin typeface="Times New Roman"/>
                <a:cs typeface="Times New Roman"/>
              </a:rPr>
              <a:t>Collect</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available</a:t>
            </a:r>
            <a:r>
              <a:rPr kumimoji="0" sz="32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data</a:t>
            </a:r>
            <a:r>
              <a:rPr kumimoji="0" sz="32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begin</a:t>
            </a:r>
            <a:r>
              <a:rPr kumimoji="0" sz="32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working</a:t>
            </a:r>
            <a:r>
              <a:rPr kumimoji="0" sz="32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prepare</a:t>
            </a:r>
            <a:r>
              <a:rPr kumimoji="0" sz="32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sz="3200" b="0" i="0" u="none" strike="noStrike" kern="0" cap="none" spc="-5" normalizeH="0" baseline="0" noProof="0" dirty="0">
                <a:ln>
                  <a:noFill/>
                </a:ln>
                <a:solidFill>
                  <a:sysClr val="windowText" lastClr="000000"/>
                </a:solidFill>
                <a:effectLst/>
                <a:uLnTx/>
                <a:uFillTx/>
                <a:latin typeface="Times New Roman"/>
                <a:cs typeface="Times New Roman"/>
              </a:rPr>
              <a:t> </a:t>
            </a:r>
            <a:r>
              <a:rPr kumimoji="0" sz="32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sz="3200" b="0" i="0" u="none" strike="noStrike" kern="0" cap="none" spc="-10" normalizeH="0" baseline="0" noProof="0" dirty="0">
                <a:ln>
                  <a:noFill/>
                </a:ln>
                <a:solidFill>
                  <a:sysClr val="windowText" lastClr="000000"/>
                </a:solidFill>
                <a:effectLst/>
                <a:uLnTx/>
                <a:uFillTx/>
                <a:latin typeface="Times New Roman"/>
                <a:cs typeface="Times New Roman"/>
              </a:rPr>
              <a:t>analysis.</a:t>
            </a:r>
            <a:endParaRPr kumimoji="0" sz="3200" b="0" i="0" u="none" strike="noStrike" kern="0" cap="none" spc="0" normalizeH="0" baseline="0" noProof="0" dirty="0">
              <a:ln>
                <a:noFill/>
              </a:ln>
              <a:solidFill>
                <a:sysClr val="windowText" lastClr="000000"/>
              </a:solidFill>
              <a:effectLst/>
              <a:uLnTx/>
              <a:uFillTx/>
              <a:latin typeface="Times New Roman"/>
              <a:cs typeface="Times New Roman"/>
            </a:endParaRPr>
          </a:p>
        </p:txBody>
      </p:sp>
    </p:spTree>
    <p:extLst>
      <p:ext uri="{BB962C8B-B14F-4D97-AF65-F5344CB8AC3E}">
        <p14:creationId xmlns:p14="http://schemas.microsoft.com/office/powerpoint/2010/main" val="1224439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55064"/>
            <a:ext cx="1047751" cy="1028700"/>
          </a:xfrm>
          <a:prstGeom prst="rect">
            <a:avLst/>
          </a:prstGeom>
        </p:spPr>
      </p:pic>
      <p:sp>
        <p:nvSpPr>
          <p:cNvPr id="3" name="object 2">
            <a:extLst>
              <a:ext uri="{FF2B5EF4-FFF2-40B4-BE49-F238E27FC236}">
                <a16:creationId xmlns:a16="http://schemas.microsoft.com/office/drawing/2014/main" id="{A93DFC5A-C706-CCBE-7DF0-EBA94FB5278B}"/>
              </a:ext>
            </a:extLst>
          </p:cNvPr>
          <p:cNvSpPr txBox="1">
            <a:spLocks/>
          </p:cNvSpPr>
          <p:nvPr/>
        </p:nvSpPr>
        <p:spPr>
          <a:xfrm>
            <a:off x="1463842" y="486412"/>
            <a:ext cx="8915400" cy="688202"/>
          </a:xfrm>
          <a:prstGeom prst="rect">
            <a:avLst/>
          </a:prstGeom>
        </p:spPr>
        <p:txBody>
          <a:bodyPr vert="horz" wrap="square" lIns="0" tIns="83820" rIns="0" bIns="0" rtlCol="0" anchor="ctr">
            <a:spAutoFit/>
          </a:bodyPr>
          <a:lst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12700" marR="5080" lvl="0" indent="0" algn="ctr" defTabSz="914363" rtl="0" eaLnBrk="1" fontAlgn="auto" latinLnBrk="0" hangingPunct="1">
              <a:lnSpc>
                <a:spcPts val="4430"/>
              </a:lnSpc>
              <a:spcBef>
                <a:spcPts val="660"/>
              </a:spcBef>
              <a:spcAft>
                <a:spcPts val="0"/>
              </a:spcAft>
              <a:buClrTx/>
              <a:buSzTx/>
              <a:buFontTx/>
              <a:buNone/>
              <a:tabLst/>
              <a:defRPr/>
            </a:pPr>
            <a:r>
              <a:rPr kumimoji="0" lang="en-MY" sz="6000" b="1"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rPr>
              <a:t>Data </a:t>
            </a:r>
            <a:r>
              <a:rPr kumimoji="0" lang="en-MY" sz="6000" b="1" i="0" u="none" strike="noStrike" kern="1200" cap="none" spc="-10" normalizeH="0" baseline="0" noProof="0" dirty="0">
                <a:ln>
                  <a:noFill/>
                </a:ln>
                <a:solidFill>
                  <a:prstClr val="black">
                    <a:lumMod val="85000"/>
                    <a:lumOff val="15000"/>
                  </a:prstClr>
                </a:solidFill>
                <a:effectLst/>
                <a:uLnTx/>
                <a:uFillTx/>
                <a:latin typeface="Times New Roman"/>
                <a:ea typeface="+mn-ea"/>
                <a:cs typeface="Times New Roman"/>
              </a:rPr>
              <a:t>Analysis</a:t>
            </a:r>
            <a:endParaRPr kumimoji="0" lang="en-MY" sz="6000" b="0" i="0" u="none" strike="noStrike" kern="1200" cap="none" spc="0" normalizeH="0" baseline="0" noProof="0" dirty="0">
              <a:ln>
                <a:noFill/>
              </a:ln>
              <a:solidFill>
                <a:prstClr val="black">
                  <a:lumMod val="85000"/>
                  <a:lumOff val="15000"/>
                </a:prstClr>
              </a:solidFill>
              <a:effectLst/>
              <a:uLnTx/>
              <a:uFillTx/>
              <a:latin typeface="Times New Roman"/>
              <a:ea typeface="+mn-ea"/>
              <a:cs typeface="Times New Roman"/>
            </a:endParaRPr>
          </a:p>
        </p:txBody>
      </p:sp>
      <p:sp>
        <p:nvSpPr>
          <p:cNvPr id="2" name="object 3">
            <a:extLst>
              <a:ext uri="{FF2B5EF4-FFF2-40B4-BE49-F238E27FC236}">
                <a16:creationId xmlns:a16="http://schemas.microsoft.com/office/drawing/2014/main" id="{877B8884-1EE0-8A26-38FA-D7E97795AE62}"/>
              </a:ext>
            </a:extLst>
          </p:cNvPr>
          <p:cNvSpPr txBox="1"/>
          <p:nvPr/>
        </p:nvSpPr>
        <p:spPr>
          <a:xfrm>
            <a:off x="467592" y="1312162"/>
            <a:ext cx="10864388" cy="5083443"/>
          </a:xfrm>
          <a:prstGeom prst="rect">
            <a:avLst/>
          </a:prstGeom>
        </p:spPr>
        <p:txBody>
          <a:bodyPr vert="horz" wrap="square" lIns="0" tIns="43180" rIns="0" bIns="0" rtlCol="0">
            <a:spAutoFit/>
          </a:bodyPr>
          <a:lstStyle/>
          <a:p>
            <a:pPr marL="241300" marR="5080" lvl="0" indent="-228600" defTabSz="914400" eaLnBrk="1" fontAlgn="auto" latinLnBrk="0" hangingPunct="1">
              <a:lnSpc>
                <a:spcPct val="90000"/>
              </a:lnSpc>
              <a:spcBef>
                <a:spcPts val="340"/>
              </a:spcBef>
              <a:spcAft>
                <a:spcPts val="1200"/>
              </a:spcAft>
              <a:buClrTx/>
              <a:buSzTx/>
              <a:buFont typeface="Arial MT"/>
              <a:buChar char="•"/>
              <a:tabLst>
                <a:tab pos="241300" algn="l"/>
              </a:tabLst>
              <a:defRPr/>
            </a:pPr>
            <a:r>
              <a:rPr kumimoji="0" lang="en-US" sz="2500" b="0" i="0" u="none" strike="noStrike" kern="0" cap="none" spc="0" normalizeH="0" baseline="0" noProof="0" dirty="0">
                <a:ln>
                  <a:noFill/>
                </a:ln>
                <a:solidFill>
                  <a:sysClr val="windowText" lastClr="000000"/>
                </a:solidFill>
                <a:effectLst/>
                <a:uLnTx/>
                <a:uFillTx/>
                <a:latin typeface="Times New Roman"/>
                <a:cs typeface="Times New Roman"/>
              </a:rPr>
              <a:t> Research data analysis is a process used by researchers </a:t>
            </a:r>
            <a:r>
              <a:rPr kumimoji="0" lang="en-US" sz="2500" b="0" i="0" u="none" strike="noStrike" kern="0" cap="none" spc="0" normalizeH="0" baseline="0" noProof="0" dirty="0">
                <a:ln>
                  <a:noFill/>
                </a:ln>
                <a:solidFill>
                  <a:sysClr val="windowText" lastClr="000000"/>
                </a:solidFill>
                <a:effectLst/>
                <a:highlight>
                  <a:srgbClr val="FFFF00"/>
                </a:highlight>
                <a:uLnTx/>
                <a:uFillTx/>
                <a:latin typeface="Times New Roman"/>
                <a:cs typeface="Times New Roman"/>
              </a:rPr>
              <a:t>to reduce data to a story and interpret it to derive insights. </a:t>
            </a:r>
            <a:r>
              <a:rPr kumimoji="0" lang="en-US" sz="2500" b="0" i="0" u="none" strike="noStrike" kern="0" cap="none" spc="0" normalizeH="0" baseline="0" noProof="0" dirty="0">
                <a:ln>
                  <a:noFill/>
                </a:ln>
                <a:solidFill>
                  <a:sysClr val="windowText" lastClr="000000"/>
                </a:solidFill>
                <a:effectLst/>
                <a:uLnTx/>
                <a:uFillTx/>
                <a:latin typeface="Times New Roman"/>
                <a:cs typeface="Times New Roman"/>
              </a:rPr>
              <a:t>The data analysis process helps reduce a large chunk of data into smaller fragments, which makes sense.</a:t>
            </a:r>
          </a:p>
          <a:p>
            <a:pPr marL="241300" marR="5080" lvl="0" indent="-228600" defTabSz="914400" eaLnBrk="1" fontAlgn="auto" latinLnBrk="0" hangingPunct="1">
              <a:lnSpc>
                <a:spcPct val="90000"/>
              </a:lnSpc>
              <a:spcBef>
                <a:spcPts val="340"/>
              </a:spcBef>
              <a:spcAft>
                <a:spcPts val="1200"/>
              </a:spcAft>
              <a:buClrTx/>
              <a:buSzTx/>
              <a:buFont typeface="Arial MT"/>
              <a:buChar char="•"/>
              <a:tabLst>
                <a:tab pos="241300" algn="l"/>
              </a:tabLst>
              <a:defRPr/>
            </a:pPr>
            <a:endParaRPr lang="en-US" sz="2500" kern="0" dirty="0">
              <a:solidFill>
                <a:sysClr val="windowText" lastClr="000000"/>
              </a:solidFill>
              <a:latin typeface="Times New Roman"/>
              <a:cs typeface="Times New Roman"/>
            </a:endParaRPr>
          </a:p>
          <a:p>
            <a:pPr marL="12700" marR="5080" lvl="0" defTabSz="914400" eaLnBrk="1" fontAlgn="auto" latinLnBrk="0" hangingPunct="1">
              <a:lnSpc>
                <a:spcPct val="90000"/>
              </a:lnSpc>
              <a:spcBef>
                <a:spcPts val="340"/>
              </a:spcBef>
              <a:spcAft>
                <a:spcPts val="1200"/>
              </a:spcAft>
              <a:buClrTx/>
              <a:buSzTx/>
              <a:tabLst>
                <a:tab pos="241300" algn="l"/>
              </a:tabLst>
              <a:defRPr/>
            </a:pPr>
            <a:r>
              <a:rPr kumimoji="0" lang="en-US" sz="2500" b="0" i="0" u="none" strike="noStrike" kern="0" cap="none" spc="0" normalizeH="0" baseline="0" noProof="0" dirty="0">
                <a:ln>
                  <a:noFill/>
                </a:ln>
                <a:solidFill>
                  <a:sysClr val="windowText" lastClr="000000"/>
                </a:solidFill>
                <a:effectLst/>
                <a:uLnTx/>
                <a:uFillTx/>
                <a:latin typeface="Times New Roman"/>
                <a:cs typeface="Times New Roman"/>
              </a:rPr>
              <a:t>As mentioned before: </a:t>
            </a:r>
            <a:endParaRPr kumimoji="0" sz="2500" b="0" i="0" u="none" strike="noStrike" kern="0" cap="none" spc="0" normalizeH="0" baseline="0" noProof="0" dirty="0">
              <a:ln>
                <a:noFill/>
              </a:ln>
              <a:solidFill>
                <a:sysClr val="windowText" lastClr="000000"/>
              </a:solidFill>
              <a:effectLst/>
              <a:uLnTx/>
              <a:uFillTx/>
              <a:latin typeface="Times New Roman"/>
              <a:cs typeface="Times New Roman"/>
            </a:endParaRPr>
          </a:p>
          <a:p>
            <a:pPr marL="241300" marR="177800" lvl="0" indent="-228600" defTabSz="914400" eaLnBrk="1" fontAlgn="auto" latinLnBrk="0" hangingPunct="1">
              <a:lnSpc>
                <a:spcPct val="90000"/>
              </a:lnSpc>
              <a:spcBef>
                <a:spcPts val="1000"/>
              </a:spcBef>
              <a:spcAft>
                <a:spcPts val="1200"/>
              </a:spcAft>
              <a:buClrTx/>
              <a:buSzTx/>
              <a:buFont typeface="Arial MT"/>
              <a:buChar char="•"/>
              <a:tabLst>
                <a:tab pos="241300" algn="l"/>
              </a:tabLst>
              <a:defRPr/>
            </a:pPr>
            <a:r>
              <a:rPr kumimoji="0" sz="2500" b="0" i="0" u="sng" strike="noStrike" kern="0" cap="none" spc="0" normalizeH="0" baseline="0" noProof="0" dirty="0">
                <a:ln>
                  <a:noFill/>
                </a:ln>
                <a:solidFill>
                  <a:sysClr val="windowText" lastClr="000000"/>
                </a:solidFill>
                <a:effectLst/>
                <a:uLnTx/>
                <a:uFillTx/>
                <a:latin typeface="Times New Roman"/>
                <a:cs typeface="Times New Roman"/>
              </a:rPr>
              <a:t>A</a:t>
            </a:r>
            <a:r>
              <a:rPr kumimoji="0" sz="2500" b="0" i="0" u="sng" strike="noStrike" kern="0" cap="none" spc="-1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simple</a:t>
            </a:r>
            <a:r>
              <a:rPr kumimoji="0" sz="2500" b="0" i="0" u="sng" strike="noStrike" kern="0" cap="none" spc="-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example</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of</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data</a:t>
            </a:r>
            <a:r>
              <a:rPr kumimoji="0" sz="2500" b="0" i="0" u="sng" strike="noStrike" kern="0" cap="none" spc="-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analysis</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can</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be</a:t>
            </a:r>
            <a:r>
              <a:rPr kumimoji="0" sz="2500" b="0" i="0" u="sng" strike="noStrike" kern="0" cap="none" spc="-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seen</a:t>
            </a:r>
            <a:r>
              <a:rPr kumimoji="0" sz="2500" b="0" i="0" u="sng" strike="noStrike" kern="0" cap="none" spc="-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whenever</a:t>
            </a:r>
            <a:r>
              <a:rPr kumimoji="0" sz="2500" b="0" i="0" u="sng" strike="noStrike" kern="0" cap="none" spc="-4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we</a:t>
            </a:r>
            <a:r>
              <a:rPr kumimoji="0" sz="2500" b="0" i="0" u="sng" strike="noStrike" kern="0" cap="none" spc="-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take</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50" normalizeH="0" baseline="0" noProof="0" dirty="0">
                <a:ln>
                  <a:noFill/>
                </a:ln>
                <a:solidFill>
                  <a:sysClr val="windowText" lastClr="000000"/>
                </a:solidFill>
                <a:effectLst/>
                <a:uLnTx/>
                <a:uFillTx/>
                <a:latin typeface="Times New Roman"/>
                <a:cs typeface="Times New Roman"/>
              </a:rPr>
              <a:t>a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decision</a:t>
            </a:r>
            <a:r>
              <a:rPr kumimoji="0" sz="2500" b="0" i="0" u="sng" strike="noStrike" kern="0" cap="none" spc="-4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in</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our</a:t>
            </a:r>
            <a:r>
              <a:rPr kumimoji="0" sz="2500" b="0" i="0" u="sng" strike="noStrike" kern="0" cap="none" spc="-4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daily</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lives</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by</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evaluating</a:t>
            </a:r>
            <a:r>
              <a:rPr kumimoji="0" sz="2500" b="0" i="0" u="sng" strike="noStrike" kern="0" cap="none" spc="-4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what</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has</a:t>
            </a:r>
            <a:r>
              <a:rPr kumimoji="0" sz="2500" b="0" i="0" u="sng" strike="noStrike" kern="0" cap="none" spc="-3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happened</a:t>
            </a:r>
            <a:r>
              <a:rPr kumimoji="0" sz="2500" b="0" i="0" u="sng" strike="noStrike" kern="0" cap="none" spc="-5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in</a:t>
            </a:r>
            <a:r>
              <a:rPr kumimoji="0" sz="2500" b="0" i="0" u="sng" strike="noStrike" kern="0" cap="none" spc="-1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the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past</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or</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what</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will</a:t>
            </a:r>
            <a:r>
              <a:rPr kumimoji="0" sz="2500" b="0" i="0" u="sng" strike="noStrike" kern="0" cap="none" spc="-3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happen</a:t>
            </a:r>
            <a:r>
              <a:rPr kumimoji="0" sz="2500" b="0" i="0" u="sng" strike="noStrike" kern="0" cap="none" spc="-3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if</a:t>
            </a:r>
            <a:r>
              <a:rPr kumimoji="0" sz="2500" b="0" i="0" u="sng" strike="noStrike" kern="0" cap="none" spc="-2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we</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make</a:t>
            </a:r>
            <a:r>
              <a:rPr kumimoji="0" sz="2500" b="0" i="0" u="sng" strike="noStrike" kern="0" cap="none" spc="-10"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that</a:t>
            </a:r>
            <a:r>
              <a:rPr kumimoji="0" sz="2500" b="0" i="0" u="sng" strike="noStrike" kern="0" cap="none" spc="-25" normalizeH="0" baseline="0" noProof="0" dirty="0">
                <a:ln>
                  <a:noFill/>
                </a:ln>
                <a:solidFill>
                  <a:sysClr val="windowText" lastClr="000000"/>
                </a:solidFill>
                <a:effectLst/>
                <a:uLnTx/>
                <a:uFillTx/>
                <a:latin typeface="Times New Roman"/>
                <a:cs typeface="Times New Roman"/>
              </a:rPr>
              <a:t> </a:t>
            </a:r>
            <a:r>
              <a:rPr kumimoji="0" sz="2500" b="0" i="0" u="sng" strike="noStrike" kern="0" cap="none" spc="0" normalizeH="0" baseline="0" noProof="0" dirty="0">
                <a:ln>
                  <a:noFill/>
                </a:ln>
                <a:solidFill>
                  <a:sysClr val="windowText" lastClr="000000"/>
                </a:solidFill>
                <a:effectLst/>
                <a:uLnTx/>
                <a:uFillTx/>
                <a:latin typeface="Times New Roman"/>
                <a:cs typeface="Times New Roman"/>
              </a:rPr>
              <a:t>decision.</a:t>
            </a:r>
            <a:r>
              <a:rPr kumimoji="0" sz="2500" b="0" i="0" u="sng" strike="noStrike" kern="0" cap="none" spc="-30" normalizeH="0" baseline="0" noProof="0" dirty="0">
                <a:ln>
                  <a:noFill/>
                </a:ln>
                <a:solidFill>
                  <a:sysClr val="windowText" lastClr="000000"/>
                </a:solidFill>
                <a:effectLst/>
                <a:uLnTx/>
                <a:uFillTx/>
                <a:latin typeface="Times New Roman"/>
                <a:cs typeface="Times New Roman"/>
              </a:rPr>
              <a:t> </a:t>
            </a:r>
            <a:endParaRPr kumimoji="0" lang="en-US" sz="2500" b="0" i="0" u="sng" strike="noStrike" kern="0" cap="none" spc="-30" normalizeH="0" baseline="0" noProof="0" dirty="0">
              <a:ln>
                <a:noFill/>
              </a:ln>
              <a:solidFill>
                <a:sysClr val="windowText" lastClr="000000"/>
              </a:solidFill>
              <a:effectLst/>
              <a:uLnTx/>
              <a:uFillTx/>
              <a:latin typeface="Times New Roman"/>
              <a:cs typeface="Times New Roman"/>
            </a:endParaRPr>
          </a:p>
          <a:p>
            <a:pPr marL="241300" marR="177800" lvl="0" indent="-228600" defTabSz="914400" eaLnBrk="1" fontAlgn="auto" latinLnBrk="0" hangingPunct="1">
              <a:lnSpc>
                <a:spcPct val="90000"/>
              </a:lnSpc>
              <a:spcBef>
                <a:spcPts val="1000"/>
              </a:spcBef>
              <a:spcAft>
                <a:spcPts val="1200"/>
              </a:spcAft>
              <a:buClrTx/>
              <a:buSzTx/>
              <a:buFont typeface="Arial MT"/>
              <a:buChar char="•"/>
              <a:tabLst>
                <a:tab pos="241300" algn="l"/>
              </a:tabLst>
              <a:defRPr/>
            </a:pPr>
            <a:endParaRPr lang="en-US" sz="2500" u="sng" kern="0" spc="-30" dirty="0">
              <a:solidFill>
                <a:sysClr val="windowText" lastClr="000000"/>
              </a:solidFill>
              <a:latin typeface="Times New Roman"/>
              <a:cs typeface="Times New Roman"/>
            </a:endParaRPr>
          </a:p>
          <a:p>
            <a:pPr marL="241300" marR="177800" lvl="0" indent="-228600" defTabSz="914400" eaLnBrk="1" fontAlgn="auto" latinLnBrk="0" hangingPunct="1">
              <a:lnSpc>
                <a:spcPct val="90000"/>
              </a:lnSpc>
              <a:spcBef>
                <a:spcPts val="1000"/>
              </a:spcBef>
              <a:spcAft>
                <a:spcPts val="1200"/>
              </a:spcAft>
              <a:buClrTx/>
              <a:buSzTx/>
              <a:buFont typeface="Arial MT"/>
              <a:buChar char="•"/>
              <a:tabLst>
                <a:tab pos="241300" algn="l"/>
              </a:tabLst>
              <a:defRPr/>
            </a:pPr>
            <a:r>
              <a:rPr kumimoji="0" lang="en-US" sz="2500" b="0" i="0" u="sng" strike="noStrike" kern="0" cap="none" spc="-30" normalizeH="0" baseline="0" noProof="0" dirty="0">
                <a:ln>
                  <a:noFill/>
                </a:ln>
                <a:solidFill>
                  <a:sysClr val="windowText" lastClr="000000"/>
                </a:solidFill>
                <a:effectLst/>
                <a:uLnTx/>
                <a:uFillTx/>
                <a:latin typeface="Times New Roman"/>
                <a:cs typeface="Times New Roman"/>
              </a:rPr>
              <a:t>There are many types of data analysis which was mentioned in the previous topic such as Content analysis, Narrative analysis, Grounded theory </a:t>
            </a:r>
            <a:r>
              <a:rPr kumimoji="0" lang="en-US" sz="2500" b="0" i="0" u="sng" strike="noStrike" kern="0" cap="none" spc="-30" normalizeH="0" baseline="0" noProof="0" dirty="0" err="1">
                <a:ln>
                  <a:noFill/>
                </a:ln>
                <a:solidFill>
                  <a:sysClr val="windowText" lastClr="000000"/>
                </a:solidFill>
                <a:effectLst/>
                <a:uLnTx/>
                <a:uFillTx/>
                <a:latin typeface="Times New Roman"/>
                <a:cs typeface="Times New Roman"/>
              </a:rPr>
              <a:t>etc</a:t>
            </a:r>
            <a:r>
              <a:rPr kumimoji="0" lang="en-US" sz="2500" b="0" i="0" u="sng" strike="noStrike" kern="0" cap="none" spc="-30" normalizeH="0" baseline="0" noProof="0" dirty="0">
                <a:ln>
                  <a:noFill/>
                </a:ln>
                <a:solidFill>
                  <a:sysClr val="windowText" lastClr="000000"/>
                </a:solidFill>
                <a:effectLst/>
                <a:uLnTx/>
                <a:uFillTx/>
                <a:latin typeface="Times New Roman"/>
                <a:cs typeface="Times New Roman"/>
              </a:rPr>
              <a:t>… </a:t>
            </a:r>
          </a:p>
        </p:txBody>
      </p:sp>
    </p:spTree>
    <p:extLst>
      <p:ext uri="{BB962C8B-B14F-4D97-AF65-F5344CB8AC3E}">
        <p14:creationId xmlns:p14="http://schemas.microsoft.com/office/powerpoint/2010/main" val="291045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The</a:t>
            </a:r>
            <a:r>
              <a:rPr lang="en-MY" sz="5400" b="1" spc="-30" dirty="0">
                <a:latin typeface="Times New Roman" panose="02020603050405020304" pitchFamily="18" charset="0"/>
                <a:cs typeface="Times New Roman" panose="02020603050405020304" pitchFamily="18" charset="0"/>
              </a:rPr>
              <a:t> </a:t>
            </a:r>
            <a:r>
              <a:rPr lang="en-MY" sz="5400" b="1" spc="-10" dirty="0">
                <a:latin typeface="Times New Roman" panose="02020603050405020304" pitchFamily="18" charset="0"/>
                <a:cs typeface="Times New Roman" panose="02020603050405020304" pitchFamily="18" charset="0"/>
              </a:rPr>
              <a:t>Research</a:t>
            </a:r>
            <a:r>
              <a:rPr lang="en-MY" sz="5400" b="1" spc="-55" dirty="0">
                <a:latin typeface="Times New Roman" panose="02020603050405020304" pitchFamily="18" charset="0"/>
                <a:cs typeface="Times New Roman" panose="02020603050405020304" pitchFamily="18" charset="0"/>
              </a:rPr>
              <a:t> </a:t>
            </a:r>
            <a:r>
              <a:rPr lang="en-MY" sz="5400" b="1" spc="-15" dirty="0">
                <a:latin typeface="Times New Roman" panose="02020603050405020304" pitchFamily="18" charset="0"/>
                <a:cs typeface="Times New Roman" panose="02020603050405020304" pitchFamily="18" charset="0"/>
              </a:rPr>
              <a:t>Process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0944" y="1255365"/>
            <a:ext cx="11470112" cy="3774294"/>
          </a:xfrm>
        </p:spPr>
        <p:txBody>
          <a:bodyPr>
            <a:noAutofit/>
          </a:bodyPr>
          <a:lstStyle/>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Selecting the research topic</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Define the decision problem or opportunity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Specify the research questions and objectives</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Develop your research design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Specify the metho</a:t>
            </a:r>
            <a:r>
              <a:rPr lang="en-US" sz="2300" dirty="0">
                <a:latin typeface="Times New Roman" panose="02020603050405020304" pitchFamily="18" charset="0"/>
                <a:cs typeface="Times New Roman" panose="02020603050405020304" pitchFamily="18" charset="0"/>
              </a:rPr>
              <a:t>d of data collection information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Design the data collection instruments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Collecting data </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Reviewing and preparing for analysis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Analyze and interpret the results. </a:t>
            </a:r>
          </a:p>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Integrate the Information Appropriately and Effectively in Your Writing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0187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145CB-946C-3DDE-6CCA-76021EEB06D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0"/>
            <a:ext cx="12192000" cy="6862157"/>
          </a:xfrm>
          <a:prstGeom prst="rect">
            <a:avLst/>
          </a:prstGeom>
          <a:ln>
            <a:noFill/>
          </a:ln>
        </p:spPr>
      </p:pic>
    </p:spTree>
    <p:extLst>
      <p:ext uri="{BB962C8B-B14F-4D97-AF65-F5344CB8AC3E}">
        <p14:creationId xmlns:p14="http://schemas.microsoft.com/office/powerpoint/2010/main" val="416220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0999" y="462366"/>
            <a:ext cx="9792208" cy="792999"/>
          </a:xfrm>
        </p:spPr>
        <p:txBody>
          <a:bodyPr>
            <a:noAutofit/>
          </a:bodyPr>
          <a:lstStyle/>
          <a:p>
            <a:pPr algn="ctr"/>
            <a:r>
              <a:rPr lang="en-US" sz="4800" b="1" dirty="0">
                <a:solidFill>
                  <a:srgbClr val="000000"/>
                </a:solidFill>
              </a:rPr>
              <a:t>Reference </a:t>
            </a:r>
            <a:endParaRPr lang="en-US" sz="4400" b="1" dirty="0"/>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30999" y="1870619"/>
            <a:ext cx="11260645" cy="3407862"/>
          </a:xfrm>
        </p:spPr>
        <p:txBody>
          <a:bodyPr>
            <a:noAutofit/>
          </a:bodyPr>
          <a:lstStyle/>
          <a:p>
            <a:r>
              <a:rPr lang="en-US" sz="2000" i="0" dirty="0">
                <a:solidFill>
                  <a:srgbClr val="222222"/>
                </a:solidFill>
                <a:effectLst/>
                <a:latin typeface="Times New Roman" panose="02020603050405020304" pitchFamily="18" charset="0"/>
                <a:cs typeface="Times New Roman" panose="02020603050405020304" pitchFamily="18" charset="0"/>
              </a:rPr>
              <a:t>Thyer, B. A. (2001). What is the role of theory in research on social work practice?. </a:t>
            </a:r>
            <a:r>
              <a:rPr lang="en-US" sz="2000" i="1" dirty="0">
                <a:solidFill>
                  <a:srgbClr val="222222"/>
                </a:solidFill>
                <a:effectLst/>
                <a:latin typeface="Times New Roman" panose="02020603050405020304" pitchFamily="18" charset="0"/>
                <a:cs typeface="Times New Roman" panose="02020603050405020304" pitchFamily="18" charset="0"/>
              </a:rPr>
              <a:t>Journal of Social Work Education</a:t>
            </a:r>
            <a:r>
              <a:rPr lang="en-US" sz="2000" i="0" dirty="0">
                <a:solidFill>
                  <a:srgbClr val="222222"/>
                </a:solidFill>
                <a:effectLst/>
                <a:latin typeface="Times New Roman" panose="02020603050405020304" pitchFamily="18" charset="0"/>
                <a:cs typeface="Times New Roman" panose="02020603050405020304" pitchFamily="18" charset="0"/>
              </a:rPr>
              <a:t>, </a:t>
            </a:r>
            <a:r>
              <a:rPr lang="en-US" sz="2000" i="1" dirty="0">
                <a:solidFill>
                  <a:srgbClr val="222222"/>
                </a:solidFill>
                <a:effectLst/>
                <a:latin typeface="Times New Roman" panose="02020603050405020304" pitchFamily="18" charset="0"/>
                <a:cs typeface="Times New Roman" panose="02020603050405020304" pitchFamily="18" charset="0"/>
              </a:rPr>
              <a:t>37</a:t>
            </a:r>
            <a:r>
              <a:rPr lang="en-US" sz="2000" i="0" dirty="0">
                <a:solidFill>
                  <a:srgbClr val="222222"/>
                </a:solidFill>
                <a:effectLst/>
                <a:latin typeface="Times New Roman" panose="02020603050405020304" pitchFamily="18" charset="0"/>
                <a:cs typeface="Times New Roman" panose="02020603050405020304" pitchFamily="18" charset="0"/>
              </a:rPr>
              <a:t>(1), 9-25.</a:t>
            </a:r>
          </a:p>
          <a:p>
            <a:r>
              <a:rPr lang="en-US" sz="2000" i="0" dirty="0">
                <a:solidFill>
                  <a:srgbClr val="222222"/>
                </a:solidFill>
                <a:effectLst/>
                <a:latin typeface="Times New Roman" panose="02020603050405020304" pitchFamily="18" charset="0"/>
                <a:cs typeface="Times New Roman" panose="02020603050405020304" pitchFamily="18" charset="0"/>
              </a:rPr>
              <a:t>Kothari, C. R. (2004). </a:t>
            </a:r>
            <a:r>
              <a:rPr lang="en-US" sz="2000" i="1" dirty="0">
                <a:solidFill>
                  <a:srgbClr val="222222"/>
                </a:solidFill>
                <a:effectLst/>
                <a:latin typeface="Times New Roman" panose="02020603050405020304" pitchFamily="18" charset="0"/>
                <a:cs typeface="Times New Roman" panose="02020603050405020304" pitchFamily="18" charset="0"/>
              </a:rPr>
              <a:t>Research methodology: Methods and techniques</a:t>
            </a:r>
            <a:r>
              <a:rPr lang="en-US" sz="2000" i="0" dirty="0">
                <a:solidFill>
                  <a:srgbClr val="222222"/>
                </a:solidFill>
                <a:effectLst/>
                <a:latin typeface="Times New Roman" panose="02020603050405020304" pitchFamily="18" charset="0"/>
                <a:cs typeface="Times New Roman" panose="02020603050405020304" pitchFamily="18" charset="0"/>
              </a:rPr>
              <a:t>. New Age International.</a:t>
            </a:r>
          </a:p>
          <a:p>
            <a:r>
              <a:rPr lang="en-US" sz="2000" i="0" dirty="0" err="1">
                <a:solidFill>
                  <a:srgbClr val="222222"/>
                </a:solidFill>
                <a:effectLst/>
                <a:latin typeface="Times New Roman" panose="02020603050405020304" pitchFamily="18" charset="0"/>
                <a:cs typeface="Times New Roman" panose="02020603050405020304" pitchFamily="18" charset="0"/>
              </a:rPr>
              <a:t>Jharotia</a:t>
            </a:r>
            <a:r>
              <a:rPr lang="en-US" sz="2000" i="0" dirty="0">
                <a:solidFill>
                  <a:srgbClr val="222222"/>
                </a:solidFill>
                <a:effectLst/>
                <a:latin typeface="Times New Roman" panose="02020603050405020304" pitchFamily="18" charset="0"/>
                <a:cs typeface="Times New Roman" panose="02020603050405020304" pitchFamily="18" charset="0"/>
              </a:rPr>
              <a:t>, A. K., &amp; Singh, S. (2016). Use of Research Methodology in Research: An Overview. </a:t>
            </a:r>
            <a:r>
              <a:rPr lang="en-US" sz="2000" i="1" dirty="0">
                <a:solidFill>
                  <a:srgbClr val="222222"/>
                </a:solidFill>
                <a:effectLst/>
                <a:latin typeface="Times New Roman" panose="02020603050405020304" pitchFamily="18" charset="0"/>
                <a:cs typeface="Times New Roman" panose="02020603050405020304" pitchFamily="18" charset="0"/>
              </a:rPr>
              <a:t>International Journal of Social Science, Journalism &amp; Mass Communication</a:t>
            </a:r>
            <a:r>
              <a:rPr lang="en-US" sz="2000" i="0" dirty="0">
                <a:solidFill>
                  <a:srgbClr val="222222"/>
                </a:solidFill>
                <a:effectLst/>
                <a:latin typeface="Times New Roman" panose="02020603050405020304" pitchFamily="18" charset="0"/>
                <a:cs typeface="Times New Roman" panose="02020603050405020304" pitchFamily="18" charset="0"/>
              </a:rPr>
              <a:t>, </a:t>
            </a:r>
            <a:r>
              <a:rPr lang="en-US" sz="2000" i="1" dirty="0">
                <a:solidFill>
                  <a:srgbClr val="222222"/>
                </a:solidFill>
                <a:effectLst/>
                <a:latin typeface="Times New Roman" panose="02020603050405020304" pitchFamily="18" charset="0"/>
                <a:cs typeface="Times New Roman" panose="02020603050405020304" pitchFamily="18" charset="0"/>
              </a:rPr>
              <a:t>2</a:t>
            </a:r>
            <a:r>
              <a:rPr lang="en-US" sz="2000" i="0" dirty="0">
                <a:solidFill>
                  <a:srgbClr val="222222"/>
                </a:solidFill>
                <a:effectLst/>
                <a:latin typeface="Times New Roman" panose="02020603050405020304" pitchFamily="18" charset="0"/>
                <a:cs typeface="Times New Roman" panose="02020603050405020304" pitchFamily="18" charset="0"/>
              </a:rPr>
              <a:t>(2), 44-51.</a:t>
            </a:r>
          </a:p>
          <a:p>
            <a:r>
              <a:rPr lang="en-US" sz="2000" i="0" dirty="0">
                <a:solidFill>
                  <a:srgbClr val="232323"/>
                </a:solidFill>
                <a:effectLst/>
                <a:latin typeface="Times New Roman" panose="02020603050405020304" pitchFamily="18" charset="0"/>
                <a:cs typeface="Times New Roman" panose="02020603050405020304" pitchFamily="18" charset="0"/>
              </a:rPr>
              <a:t>Creswell, J. W. (2008). Educational research: Planning, conducting, and evaluating quantitative and qualitative research (3rd ed.). Upper Saddle River, NJ: Pearson Education, Inc.</a:t>
            </a:r>
          </a:p>
          <a:p>
            <a:r>
              <a:rPr lang="en-US" sz="2000" dirty="0" err="1">
                <a:latin typeface="Times New Roman" panose="02020603050405020304" pitchFamily="18" charset="0"/>
                <a:cs typeface="Times New Roman" panose="02020603050405020304" pitchFamily="18" charset="0"/>
              </a:rPr>
              <a:t>Chigbu</a:t>
            </a:r>
            <a:r>
              <a:rPr lang="en-US" sz="2000" dirty="0">
                <a:latin typeface="Times New Roman" panose="02020603050405020304" pitchFamily="18" charset="0"/>
                <a:cs typeface="Times New Roman" panose="02020603050405020304" pitchFamily="18" charset="0"/>
              </a:rPr>
              <a:t>, U. E., Atiku, S. O., &amp; Du Plessis, C. C. (2023). The Science of Literature Reviews: Searching, Identifying, Selecting, and </a:t>
            </a:r>
            <a:r>
              <a:rPr lang="en-US" sz="2000" dirty="0" err="1">
                <a:latin typeface="Times New Roman" panose="02020603050405020304" pitchFamily="18" charset="0"/>
                <a:cs typeface="Times New Roman" panose="02020603050405020304" pitchFamily="18" charset="0"/>
              </a:rPr>
              <a:t>Synthesising</a:t>
            </a:r>
            <a:r>
              <a:rPr lang="en-US" sz="2000" dirty="0">
                <a:latin typeface="Times New Roman" panose="02020603050405020304" pitchFamily="18" charset="0"/>
                <a:cs typeface="Times New Roman" panose="02020603050405020304" pitchFamily="18" charset="0"/>
              </a:rPr>
              <a:t>. Publications, 11(1), 2.</a:t>
            </a:r>
          </a:p>
          <a:p>
            <a:r>
              <a:rPr lang="en-US" sz="2000" dirty="0">
                <a:latin typeface="Times New Roman" panose="02020603050405020304" pitchFamily="18" charset="0"/>
                <a:cs typeface="Times New Roman" panose="02020603050405020304" pitchFamily="18" charset="0"/>
              </a:rPr>
              <a:t>Paul, J., &amp; </a:t>
            </a:r>
            <a:r>
              <a:rPr lang="en-US" sz="2000" dirty="0" err="1">
                <a:latin typeface="Times New Roman" panose="02020603050405020304" pitchFamily="18" charset="0"/>
                <a:cs typeface="Times New Roman" panose="02020603050405020304" pitchFamily="18" charset="0"/>
              </a:rPr>
              <a:t>Criado</a:t>
            </a:r>
            <a:r>
              <a:rPr lang="en-US" sz="2000" dirty="0">
                <a:latin typeface="Times New Roman" panose="02020603050405020304" pitchFamily="18" charset="0"/>
                <a:cs typeface="Times New Roman" panose="02020603050405020304" pitchFamily="18" charset="0"/>
              </a:rPr>
              <a:t>, A. R. (2020). The art of writing literature review: What do we know and what do we need to know?. International business review, 29(4), 101717.</a:t>
            </a:r>
          </a:p>
          <a:p>
            <a:endParaRPr lang="en-MY" sz="2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4234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1533" y="1548095"/>
            <a:ext cx="11470112" cy="3774294"/>
          </a:xfrm>
        </p:spPr>
        <p:txBody>
          <a:bodyPr>
            <a:noAutofit/>
          </a:bodyPr>
          <a:lstStyle/>
          <a:p>
            <a:pPr marL="527050" marR="120650" indent="-514350">
              <a:lnSpc>
                <a:spcPct val="150000"/>
              </a:lnSpc>
              <a:spcBef>
                <a:spcPts val="0"/>
              </a:spcBef>
              <a:buAutoNum type="arabicPeriod"/>
              <a:tabLst>
                <a:tab pos="240665" algn="l"/>
                <a:tab pos="241300" algn="l"/>
              </a:tabLst>
            </a:pPr>
            <a:r>
              <a:rPr lang="en-US" sz="2300" b="0" i="0" dirty="0">
                <a:effectLst/>
                <a:latin typeface="Times New Roman" panose="02020603050405020304" pitchFamily="18" charset="0"/>
                <a:cs typeface="Times New Roman" panose="02020603050405020304" pitchFamily="18" charset="0"/>
              </a:rPr>
              <a:t>Selecting a research topic is considered a basic and core step in any research. </a:t>
            </a:r>
          </a:p>
          <a:p>
            <a:pPr marL="527050" marR="120650" indent="-514350">
              <a:lnSpc>
                <a:spcPct val="150000"/>
              </a:lnSpc>
              <a:spcBef>
                <a:spcPts val="0"/>
              </a:spcBef>
              <a:buAutoNum type="arabicPeriod"/>
              <a:tabLst>
                <a:tab pos="240665" algn="l"/>
                <a:tab pos="241300" algn="l"/>
              </a:tabLst>
            </a:pPr>
            <a:r>
              <a:rPr lang="en-US" sz="2300" dirty="0">
                <a:latin typeface="Times New Roman" panose="02020603050405020304" pitchFamily="18" charset="0"/>
                <a:cs typeface="Times New Roman" panose="02020603050405020304" pitchFamily="18" charset="0"/>
              </a:rPr>
              <a:t>Choosing an interesting research topic is your first challenge. Here are some tips:</a:t>
            </a:r>
          </a:p>
          <a:p>
            <a:pPr marL="355600" marR="120650" indent="-342900">
              <a:lnSpc>
                <a:spcPct val="150000"/>
              </a:lnSpc>
              <a:spcBef>
                <a:spcPts val="0"/>
              </a:spcBef>
              <a:buFont typeface="Wingdings" panose="05000000000000000000" pitchFamily="2" charset="2"/>
              <a:buChar char="§"/>
              <a:tabLst>
                <a:tab pos="240665" algn="l"/>
                <a:tab pos="241300" algn="l"/>
              </a:tabLst>
            </a:pPr>
            <a:r>
              <a:rPr lang="en-US" sz="2300" u="sng" dirty="0">
                <a:latin typeface="Times New Roman" panose="02020603050405020304" pitchFamily="18" charset="0"/>
                <a:cs typeface="Times New Roman" panose="02020603050405020304" pitchFamily="18" charset="0"/>
              </a:rPr>
              <a:t>Choose a topic that you are interested in! The research process is more relevant if you care about your topic.</a:t>
            </a:r>
          </a:p>
          <a:p>
            <a:pPr marL="355600" marR="120650" indent="-342900">
              <a:lnSpc>
                <a:spcPct val="150000"/>
              </a:lnSpc>
              <a:spcBef>
                <a:spcPts val="0"/>
              </a:spcBef>
              <a:buFont typeface="Wingdings" panose="05000000000000000000" pitchFamily="2" charset="2"/>
              <a:buChar char="§"/>
              <a:tabLst>
                <a:tab pos="240665" algn="l"/>
                <a:tab pos="241300" algn="l"/>
              </a:tabLst>
            </a:pPr>
            <a:r>
              <a:rPr lang="en-US" sz="2300" u="sng" dirty="0">
                <a:latin typeface="Times New Roman" panose="02020603050405020304" pitchFamily="18" charset="0"/>
                <a:cs typeface="Times New Roman" panose="02020603050405020304" pitchFamily="18" charset="0"/>
              </a:rPr>
              <a:t>Narrow your topic to something manageable.</a:t>
            </a:r>
          </a:p>
          <a:p>
            <a:pPr marL="1075690" marR="120650" lvl="2" indent="-514350">
              <a:lnSpc>
                <a:spcPct val="150000"/>
              </a:lnSpc>
              <a:spcBef>
                <a:spcPts val="0"/>
              </a:spcBef>
              <a:tabLst>
                <a:tab pos="240665" algn="l"/>
                <a:tab pos="241300" algn="l"/>
              </a:tabLst>
            </a:pPr>
            <a:r>
              <a:rPr lang="en-US" sz="2000" dirty="0">
                <a:latin typeface="Times New Roman" panose="02020603050405020304" pitchFamily="18" charset="0"/>
                <a:cs typeface="Times New Roman" panose="02020603050405020304" pitchFamily="18" charset="0"/>
              </a:rPr>
              <a:t>If your topic is too broad, you will find too much information and not be able to focus.</a:t>
            </a:r>
          </a:p>
          <a:p>
            <a:pPr marL="1075690" marR="120650" lvl="2" indent="-514350">
              <a:lnSpc>
                <a:spcPct val="150000"/>
              </a:lnSpc>
              <a:spcBef>
                <a:spcPts val="0"/>
              </a:spcBef>
              <a:tabLst>
                <a:tab pos="240665" algn="l"/>
                <a:tab pos="241300" algn="l"/>
              </a:tabLst>
            </a:pPr>
            <a:r>
              <a:rPr lang="en-US" sz="2000" dirty="0">
                <a:latin typeface="Times New Roman" panose="02020603050405020304" pitchFamily="18" charset="0"/>
                <a:cs typeface="Times New Roman" panose="02020603050405020304" pitchFamily="18" charset="0"/>
              </a:rPr>
              <a:t>Background reading can help you choose and limit the scope of your topic. </a:t>
            </a:r>
          </a:p>
          <a:p>
            <a:pPr marL="355600" marR="120650" indent="-342900">
              <a:lnSpc>
                <a:spcPct val="150000"/>
              </a:lnSpc>
              <a:spcBef>
                <a:spcPts val="0"/>
              </a:spcBef>
              <a:buFont typeface="Wingdings" panose="05000000000000000000" pitchFamily="2" charset="2"/>
              <a:buChar char="§"/>
              <a:tabLst>
                <a:tab pos="240665" algn="l"/>
                <a:tab pos="241300" algn="l"/>
              </a:tabLst>
            </a:pPr>
            <a:r>
              <a:rPr lang="en-US" sz="2300" u="sng" dirty="0">
                <a:solidFill>
                  <a:prstClr val="black"/>
                </a:solidFill>
                <a:latin typeface="Times New Roman" panose="02020603050405020304" pitchFamily="18" charset="0"/>
                <a:cs typeface="Times New Roman" panose="02020603050405020304" pitchFamily="18" charset="0"/>
              </a:rPr>
              <a:t>Talk about research ideas with some experts. They may be able to help focus your topic by discussing issues that didn't occur to you at first. </a:t>
            </a:r>
          </a:p>
          <a:p>
            <a:pPr marL="561340" marR="120650" lvl="2" indent="0">
              <a:lnSpc>
                <a:spcPct val="150000"/>
              </a:lnSpc>
              <a:spcBef>
                <a:spcPts val="0"/>
              </a:spcBef>
              <a:buNone/>
              <a:tabLst>
                <a:tab pos="240665" algn="l"/>
                <a:tab pos="241300" algn="l"/>
              </a:tabLst>
            </a:pPr>
            <a:endParaRPr lang="en-US" sz="2000" b="0" i="0" dirty="0">
              <a:effectLs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077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6" name="TextBox 5">
            <a:extLst>
              <a:ext uri="{FF2B5EF4-FFF2-40B4-BE49-F238E27FC236}">
                <a16:creationId xmlns:a16="http://schemas.microsoft.com/office/drawing/2014/main" id="{05BC0224-79C9-87E6-76A9-205C45DE3253}"/>
              </a:ext>
            </a:extLst>
          </p:cNvPr>
          <p:cNvSpPr txBox="1"/>
          <p:nvPr/>
        </p:nvSpPr>
        <p:spPr>
          <a:xfrm>
            <a:off x="259080" y="1622600"/>
            <a:ext cx="11089540" cy="479618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00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Think of the </a:t>
            </a:r>
            <a:r>
              <a:rPr kumimoji="0" lang="en-US" sz="2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who, what, when, where and why questions: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did you choose the topic?  What interests you about it?  Do you have an opinion about the issues involved?</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are the information providers on this topic?  Who might publish information about it?  Who is affected by the topic?  Do you know of organizations or institutions affiliated with the topic?</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are the major questions for this topic?  Is there a debate about the topic?  Are there a range of issues and viewpoints to consider?</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WHERE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is your topic important: at the local, national or international level?  Are there specific places affected by the topic?</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WHEN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is/was your topic important?  Is it a current event or an historical issue?  Do you want to compare your topic by time periods?</a:t>
            </a:r>
            <a:endParaRPr kumimoji="0" lang="en-MY"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6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54350"/>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4" name="TextBox 3">
            <a:extLst>
              <a:ext uri="{FF2B5EF4-FFF2-40B4-BE49-F238E27FC236}">
                <a16:creationId xmlns:a16="http://schemas.microsoft.com/office/drawing/2014/main" id="{CB70BBC2-E97C-3EFE-F405-813B4FBBBCA4}"/>
              </a:ext>
            </a:extLst>
          </p:cNvPr>
          <p:cNvSpPr txBox="1"/>
          <p:nvPr/>
        </p:nvSpPr>
        <p:spPr>
          <a:xfrm>
            <a:off x="259080" y="1727349"/>
            <a:ext cx="11442466"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Your topic is too specific</a:t>
            </a:r>
            <a:r>
              <a:rPr lang="en-US" sz="2400" dirty="0">
                <a:solidFill>
                  <a:srgbClr val="111111"/>
                </a:solidFill>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Generalize what you are looking for. For example: if your topic is genetic diversity for a specific ethnic group in Ghana, Africa, broaden your topic by generalizing to all ethnic groups in Ghana or in West Africa.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Your topic is too new</a:t>
            </a:r>
            <a:r>
              <a:rPr kumimoji="0" lang="en-US" sz="2400" b="0" i="0" u="none" strike="noStrike" kern="1200" cap="none" spc="0" normalizeH="0" baseline="0" noProof="0" dirty="0">
                <a:ln>
                  <a:noFill/>
                </a:ln>
                <a:solidFill>
                  <a:srgbClr val="111111"/>
                </a:solidFill>
                <a:effectLst/>
                <a:uLnTx/>
                <a:uFillTx/>
                <a:latin typeface="Times New Roman" panose="02020603050405020304" pitchFamily="18" charset="0"/>
                <a:cs typeface="Times New Roman" panose="02020603050405020304" pitchFamily="18" charset="0"/>
              </a:rPr>
              <a:t> for anything substantive to have been written.  If you're researching a recently breaking news event, you are likely to only find information about it in the news media. Be sure to search databases that contain articles from newspapers. If you are not finding enough in the news media, consider changing your topic to one that has been covered more extensively.</a:t>
            </a:r>
          </a:p>
        </p:txBody>
      </p:sp>
    </p:spTree>
    <p:extLst>
      <p:ext uri="{BB962C8B-B14F-4D97-AF65-F5344CB8AC3E}">
        <p14:creationId xmlns:p14="http://schemas.microsoft.com/office/powerpoint/2010/main" val="9119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p:cTn id="1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85523"/>
            <a:ext cx="9792208" cy="792999"/>
          </a:xfrm>
        </p:spPr>
        <p:txBody>
          <a:bodyPr>
            <a:noAutofit/>
          </a:bodyPr>
          <a:lstStyle/>
          <a:p>
            <a:pPr algn="ctr"/>
            <a:r>
              <a:rPr lang="en-MY" sz="5400" b="1" dirty="0">
                <a:latin typeface="Times New Roman" panose="02020603050405020304" pitchFamily="18" charset="0"/>
                <a:cs typeface="Times New Roman" panose="02020603050405020304" pitchFamily="18" charset="0"/>
              </a:rPr>
              <a:t>Selecting The Research Topic</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extBox 7">
            <a:extLst>
              <a:ext uri="{FF2B5EF4-FFF2-40B4-BE49-F238E27FC236}">
                <a16:creationId xmlns:a16="http://schemas.microsoft.com/office/drawing/2014/main" id="{713FAFC6-DB40-FB1E-4729-EBE27CDB8EF2}"/>
              </a:ext>
            </a:extLst>
          </p:cNvPr>
          <p:cNvSpPr txBox="1"/>
          <p:nvPr/>
        </p:nvSpPr>
        <p:spPr>
          <a:xfrm>
            <a:off x="392711" y="1997839"/>
            <a:ext cx="11357810" cy="3539430"/>
          </a:xfrm>
          <a:prstGeom prst="rect">
            <a:avLst/>
          </a:prstGeom>
          <a:noFill/>
        </p:spPr>
        <p:txBody>
          <a:bodyPr wrap="square">
            <a:spAutoFit/>
          </a:bodyPr>
          <a:lstStyle/>
          <a:p>
            <a:pPr algn="just">
              <a:buFont typeface="Arial" panose="020B0604020202020204" pitchFamily="34" charset="0"/>
              <a:buChar char="•"/>
            </a:pPr>
            <a:r>
              <a:rPr lang="en-US" sz="3200" b="1" i="0" dirty="0">
                <a:solidFill>
                  <a:srgbClr val="111111"/>
                </a:solidFill>
                <a:effectLst/>
                <a:latin typeface="Times New Roman" panose="02020603050405020304" pitchFamily="18" charset="0"/>
                <a:cs typeface="Times New Roman" panose="02020603050405020304" pitchFamily="18" charset="0"/>
              </a:rPr>
              <a:t>You are using less common words or too much jargon</a:t>
            </a:r>
            <a:r>
              <a:rPr lang="en-US" sz="3200" b="0" i="0" dirty="0">
                <a:solidFill>
                  <a:srgbClr val="111111"/>
                </a:solidFill>
                <a:effectLst/>
                <a:latin typeface="Times New Roman" panose="02020603050405020304" pitchFamily="18" charset="0"/>
                <a:cs typeface="Times New Roman" panose="02020603050405020304" pitchFamily="18" charset="0"/>
              </a:rPr>
              <a:t> to describe your topic. When reading background information, </a:t>
            </a:r>
            <a:r>
              <a:rPr lang="en-US" sz="3200" b="0" i="0" dirty="0">
                <a:solidFill>
                  <a:srgbClr val="111111"/>
                </a:solidFill>
                <a:effectLst/>
                <a:highlight>
                  <a:srgbClr val="FFFF00"/>
                </a:highlight>
                <a:latin typeface="Times New Roman" panose="02020603050405020304" pitchFamily="18" charset="0"/>
                <a:cs typeface="Times New Roman" panose="02020603050405020304" pitchFamily="18" charset="0"/>
              </a:rPr>
              <a:t>note how your topic is expressed in these materials</a:t>
            </a:r>
            <a:r>
              <a:rPr lang="en-US" sz="3200" b="0" i="0" dirty="0">
                <a:solidFill>
                  <a:srgbClr val="111111"/>
                </a:solidFill>
                <a:effectLst/>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endParaRPr lang="en-US" sz="3200" b="0" i="0" dirty="0">
              <a:solidFill>
                <a:srgbClr val="111111"/>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sz="3200" u="sng" dirty="0">
              <a:solidFill>
                <a:srgbClr val="11111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200" b="1" i="0" u="sng" dirty="0">
                <a:solidFill>
                  <a:srgbClr val="111111"/>
                </a:solidFill>
                <a:effectLst/>
                <a:latin typeface="Times New Roman" panose="02020603050405020304" pitchFamily="18" charset="0"/>
                <a:cs typeface="Times New Roman" panose="02020603050405020304" pitchFamily="18" charset="0"/>
              </a:rPr>
              <a:t>When you find citations in an article database, see how the topic is expressed by experts in the field.</a:t>
            </a:r>
          </a:p>
        </p:txBody>
      </p:sp>
    </p:spTree>
    <p:extLst>
      <p:ext uri="{BB962C8B-B14F-4D97-AF65-F5344CB8AC3E}">
        <p14:creationId xmlns:p14="http://schemas.microsoft.com/office/powerpoint/2010/main" val="369718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532128"/>
            <a:ext cx="9792208" cy="792999"/>
          </a:xfrm>
        </p:spPr>
        <p:txBody>
          <a:bodyPr>
            <a:noAutofit/>
          </a:bodyPr>
          <a:lstStyle/>
          <a:p>
            <a:pPr algn="ctr"/>
            <a:r>
              <a:rPr lang="en-MY" sz="6600" b="1" spc="-15" dirty="0">
                <a:solidFill>
                  <a:schemeClr val="tx1"/>
                </a:solidFill>
                <a:latin typeface="Times New Roman"/>
                <a:cs typeface="Times New Roman"/>
              </a:rPr>
              <a:t>Research</a:t>
            </a:r>
            <a:r>
              <a:rPr lang="en-MY" sz="6600" b="1" spc="-90" dirty="0">
                <a:solidFill>
                  <a:schemeClr val="tx1"/>
                </a:solidFill>
                <a:latin typeface="Times New Roman"/>
                <a:cs typeface="Times New Roman"/>
              </a:rPr>
              <a:t> </a:t>
            </a:r>
            <a:r>
              <a:rPr lang="en-MY" sz="6600" b="1" spc="-10" dirty="0">
                <a:solidFill>
                  <a:schemeClr val="tx1"/>
                </a:solidFill>
                <a:latin typeface="Times New Roman"/>
                <a:cs typeface="Times New Roman"/>
              </a:rPr>
              <a:t>Problem</a:t>
            </a:r>
            <a:endParaRPr lang="en-US" sz="6600" b="1" dirty="0">
              <a:solidFill>
                <a:schemeClr val="tx1"/>
              </a:solidFill>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94855" y="2087017"/>
            <a:ext cx="7824609" cy="3407862"/>
          </a:xfrm>
        </p:spPr>
        <p:txBody>
          <a:bodyPr>
            <a:normAutofit fontScale="92500" lnSpcReduction="10000"/>
          </a:bodyPr>
          <a:lstStyle/>
          <a:p>
            <a:pPr marL="12700" marR="5080" indent="0" algn="ctr">
              <a:lnSpc>
                <a:spcPct val="100000"/>
              </a:lnSpc>
              <a:spcBef>
                <a:spcPts val="425"/>
              </a:spcBef>
              <a:buNone/>
              <a:tabLst>
                <a:tab pos="241300" algn="l"/>
              </a:tabLst>
            </a:pPr>
            <a:r>
              <a:rPr lang="en-US" sz="4000" i="1" dirty="0">
                <a:latin typeface="Times New Roman"/>
                <a:cs typeface="Times New Roman"/>
              </a:rPr>
              <a:t>The </a:t>
            </a:r>
            <a:r>
              <a:rPr lang="en-US" sz="4000" i="1" spc="-5" dirty="0">
                <a:latin typeface="Times New Roman"/>
                <a:cs typeface="Times New Roman"/>
              </a:rPr>
              <a:t>formulation </a:t>
            </a:r>
            <a:r>
              <a:rPr lang="en-US" sz="4000" i="1" dirty="0">
                <a:latin typeface="Times New Roman"/>
                <a:cs typeface="Times New Roman"/>
              </a:rPr>
              <a:t>of a problem is </a:t>
            </a:r>
            <a:r>
              <a:rPr lang="en-US" sz="4000" i="1" spc="-5" dirty="0">
                <a:latin typeface="Times New Roman"/>
                <a:cs typeface="Times New Roman"/>
              </a:rPr>
              <a:t>often more </a:t>
            </a:r>
            <a:r>
              <a:rPr lang="en-US" sz="4000" i="1" dirty="0">
                <a:latin typeface="Times New Roman"/>
                <a:cs typeface="Times New Roman"/>
              </a:rPr>
              <a:t> essential</a:t>
            </a:r>
            <a:r>
              <a:rPr lang="en-US" sz="4000" i="1" spc="-50" dirty="0">
                <a:latin typeface="Times New Roman"/>
                <a:cs typeface="Times New Roman"/>
              </a:rPr>
              <a:t> </a:t>
            </a:r>
            <a:r>
              <a:rPr lang="en-US" sz="4000" i="1" dirty="0">
                <a:latin typeface="Times New Roman"/>
                <a:cs typeface="Times New Roman"/>
              </a:rPr>
              <a:t>than</a:t>
            </a:r>
            <a:r>
              <a:rPr lang="en-US" sz="4000" i="1" spc="-5" dirty="0">
                <a:latin typeface="Times New Roman"/>
                <a:cs typeface="Times New Roman"/>
              </a:rPr>
              <a:t> </a:t>
            </a:r>
            <a:r>
              <a:rPr lang="en-US" sz="4000" i="1" dirty="0">
                <a:latin typeface="Times New Roman"/>
                <a:cs typeface="Times New Roman"/>
              </a:rPr>
              <a:t>its</a:t>
            </a:r>
            <a:r>
              <a:rPr lang="en-US" sz="4000" i="1" spc="-15" dirty="0">
                <a:latin typeface="Times New Roman"/>
                <a:cs typeface="Times New Roman"/>
              </a:rPr>
              <a:t> </a:t>
            </a:r>
            <a:r>
              <a:rPr lang="en-US" sz="4000" i="1" spc="-5" dirty="0">
                <a:latin typeface="Times New Roman"/>
                <a:cs typeface="Times New Roman"/>
              </a:rPr>
              <a:t>solution,</a:t>
            </a:r>
            <a:r>
              <a:rPr lang="en-US" sz="4000" i="1" spc="-20" dirty="0">
                <a:latin typeface="Times New Roman"/>
                <a:cs typeface="Times New Roman"/>
              </a:rPr>
              <a:t> </a:t>
            </a:r>
            <a:r>
              <a:rPr lang="en-US" sz="4000" i="1" spc="-5" dirty="0">
                <a:latin typeface="Times New Roman"/>
                <a:cs typeface="Times New Roman"/>
              </a:rPr>
              <a:t>which</a:t>
            </a:r>
            <a:r>
              <a:rPr lang="en-US" sz="4000" i="1" spc="-20" dirty="0">
                <a:latin typeface="Times New Roman"/>
                <a:cs typeface="Times New Roman"/>
              </a:rPr>
              <a:t> </a:t>
            </a:r>
            <a:r>
              <a:rPr lang="en-US" sz="4000" i="1" spc="-10" dirty="0">
                <a:latin typeface="Times New Roman"/>
                <a:cs typeface="Times New Roman"/>
              </a:rPr>
              <a:t>may</a:t>
            </a:r>
            <a:r>
              <a:rPr lang="en-US" sz="4000" i="1" spc="5" dirty="0">
                <a:latin typeface="Times New Roman"/>
                <a:cs typeface="Times New Roman"/>
              </a:rPr>
              <a:t> </a:t>
            </a:r>
            <a:r>
              <a:rPr lang="en-US" sz="4000" i="1" dirty="0">
                <a:latin typeface="Times New Roman"/>
                <a:cs typeface="Times New Roman"/>
              </a:rPr>
              <a:t>be</a:t>
            </a:r>
            <a:r>
              <a:rPr lang="en-US" sz="4000" i="1" spc="-15" dirty="0">
                <a:latin typeface="Times New Roman"/>
                <a:cs typeface="Times New Roman"/>
              </a:rPr>
              <a:t> </a:t>
            </a:r>
            <a:r>
              <a:rPr lang="en-US" sz="4000" i="1" spc="-5" dirty="0">
                <a:latin typeface="Times New Roman"/>
                <a:cs typeface="Times New Roman"/>
              </a:rPr>
              <a:t>merely</a:t>
            </a:r>
            <a:r>
              <a:rPr lang="en-US" sz="4000" i="1" dirty="0">
                <a:latin typeface="Times New Roman"/>
                <a:cs typeface="Times New Roman"/>
              </a:rPr>
              <a:t> a </a:t>
            </a:r>
            <a:r>
              <a:rPr lang="en-US" sz="4000" i="1" spc="-585" dirty="0">
                <a:latin typeface="Times New Roman"/>
                <a:cs typeface="Times New Roman"/>
              </a:rPr>
              <a:t> </a:t>
            </a:r>
            <a:r>
              <a:rPr lang="en-US" sz="4000" i="1" spc="-5" dirty="0">
                <a:latin typeface="Times New Roman"/>
                <a:cs typeface="Times New Roman"/>
              </a:rPr>
              <a:t>matter</a:t>
            </a:r>
            <a:r>
              <a:rPr lang="en-US" sz="4000" i="1" spc="-20" dirty="0">
                <a:latin typeface="Times New Roman"/>
                <a:cs typeface="Times New Roman"/>
              </a:rPr>
              <a:t> </a:t>
            </a:r>
            <a:r>
              <a:rPr lang="en-US" sz="4000" i="1" dirty="0">
                <a:latin typeface="Times New Roman"/>
                <a:cs typeface="Times New Roman"/>
              </a:rPr>
              <a:t>of</a:t>
            </a:r>
            <a:r>
              <a:rPr lang="en-US" sz="4000" i="1" spc="5" dirty="0">
                <a:latin typeface="Times New Roman"/>
                <a:cs typeface="Times New Roman"/>
              </a:rPr>
              <a:t> </a:t>
            </a:r>
            <a:r>
              <a:rPr lang="en-US" sz="4000" i="1" spc="-5" dirty="0">
                <a:latin typeface="Times New Roman"/>
                <a:cs typeface="Times New Roman"/>
              </a:rPr>
              <a:t>mathematical</a:t>
            </a:r>
            <a:r>
              <a:rPr lang="en-US" sz="4000" i="1" spc="-30" dirty="0">
                <a:latin typeface="Times New Roman"/>
                <a:cs typeface="Times New Roman"/>
              </a:rPr>
              <a:t> </a:t>
            </a:r>
            <a:r>
              <a:rPr lang="en-US" sz="4000" i="1" dirty="0">
                <a:latin typeface="Times New Roman"/>
                <a:cs typeface="Times New Roman"/>
              </a:rPr>
              <a:t>or</a:t>
            </a:r>
            <a:r>
              <a:rPr lang="en-US" sz="4000" i="1" spc="5" dirty="0">
                <a:latin typeface="Times New Roman"/>
                <a:cs typeface="Times New Roman"/>
              </a:rPr>
              <a:t> </a:t>
            </a:r>
            <a:r>
              <a:rPr lang="en-US" sz="4000" i="1" spc="-5" dirty="0">
                <a:latin typeface="Times New Roman"/>
                <a:cs typeface="Times New Roman"/>
              </a:rPr>
              <a:t>experimental</a:t>
            </a:r>
            <a:r>
              <a:rPr lang="en-US" sz="4000" i="1" spc="-40" dirty="0">
                <a:latin typeface="Times New Roman"/>
                <a:cs typeface="Times New Roman"/>
              </a:rPr>
              <a:t> </a:t>
            </a:r>
            <a:r>
              <a:rPr lang="en-US" sz="4000" i="1" spc="-5" dirty="0">
                <a:latin typeface="Times New Roman"/>
                <a:cs typeface="Times New Roman"/>
              </a:rPr>
              <a:t>skill.</a:t>
            </a:r>
          </a:p>
          <a:p>
            <a:pPr marL="12700" marR="5080" indent="0" algn="ctr">
              <a:lnSpc>
                <a:spcPct val="100000"/>
              </a:lnSpc>
              <a:spcBef>
                <a:spcPts val="425"/>
              </a:spcBef>
              <a:buNone/>
              <a:tabLst>
                <a:tab pos="241300" algn="l"/>
              </a:tabLst>
            </a:pPr>
            <a:endParaRPr lang="en-US" sz="4000" i="1" dirty="0">
              <a:latin typeface="Times New Roman"/>
              <a:cs typeface="Times New Roman"/>
            </a:endParaRPr>
          </a:p>
          <a:p>
            <a:pPr marL="12700" indent="0">
              <a:lnSpc>
                <a:spcPct val="100000"/>
              </a:lnSpc>
              <a:spcBef>
                <a:spcPts val="680"/>
              </a:spcBef>
              <a:buNone/>
              <a:tabLst>
                <a:tab pos="241300" algn="l"/>
              </a:tabLst>
            </a:pPr>
            <a:r>
              <a:rPr lang="en-US" sz="3200" b="1" spc="-5" dirty="0">
                <a:latin typeface="Times New Roman"/>
                <a:cs typeface="Times New Roman"/>
              </a:rPr>
              <a:t>Albert</a:t>
            </a:r>
            <a:r>
              <a:rPr lang="en-US" sz="3200" b="1" spc="-60" dirty="0">
                <a:latin typeface="Times New Roman"/>
                <a:cs typeface="Times New Roman"/>
              </a:rPr>
              <a:t> </a:t>
            </a:r>
            <a:r>
              <a:rPr lang="en-US" sz="3200" b="1" dirty="0">
                <a:latin typeface="Times New Roman"/>
                <a:cs typeface="Times New Roman"/>
              </a:rPr>
              <a:t>Einstein</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grpSp>
        <p:nvGrpSpPr>
          <p:cNvPr id="6" name="object 6">
            <a:extLst>
              <a:ext uri="{FF2B5EF4-FFF2-40B4-BE49-F238E27FC236}">
                <a16:creationId xmlns:a16="http://schemas.microsoft.com/office/drawing/2014/main" id="{F10BB7DB-B71B-85E1-BD64-DE01BCBDDC57}"/>
              </a:ext>
            </a:extLst>
          </p:cNvPr>
          <p:cNvGrpSpPr/>
          <p:nvPr/>
        </p:nvGrpSpPr>
        <p:grpSpPr>
          <a:xfrm>
            <a:off x="8328527" y="1805020"/>
            <a:ext cx="2904018" cy="4221079"/>
            <a:chOff x="7352982" y="691578"/>
            <a:chExt cx="4130675" cy="5493385"/>
          </a:xfrm>
        </p:grpSpPr>
        <p:sp>
          <p:nvSpPr>
            <p:cNvPr id="7" name="object 7">
              <a:extLst>
                <a:ext uri="{FF2B5EF4-FFF2-40B4-BE49-F238E27FC236}">
                  <a16:creationId xmlns:a16="http://schemas.microsoft.com/office/drawing/2014/main" id="{BBD9EE67-6FA4-0A94-0B57-B5EFD61D2BEB}"/>
                </a:ext>
              </a:extLst>
            </p:cNvPr>
            <p:cNvSpPr/>
            <p:nvPr/>
          </p:nvSpPr>
          <p:spPr>
            <a:xfrm>
              <a:off x="7360919" y="699516"/>
              <a:ext cx="4114800" cy="5477510"/>
            </a:xfrm>
            <a:custGeom>
              <a:avLst/>
              <a:gdLst/>
              <a:ahLst/>
              <a:cxnLst/>
              <a:rect l="l" t="t" r="r" b="b"/>
              <a:pathLst>
                <a:path w="4114800" h="5477510">
                  <a:moveTo>
                    <a:pt x="0" y="5477256"/>
                  </a:moveTo>
                  <a:lnTo>
                    <a:pt x="4114800" y="5477256"/>
                  </a:lnTo>
                  <a:lnTo>
                    <a:pt x="4114800" y="0"/>
                  </a:lnTo>
                  <a:lnTo>
                    <a:pt x="0" y="0"/>
                  </a:lnTo>
                  <a:lnTo>
                    <a:pt x="0" y="5477256"/>
                  </a:lnTo>
                  <a:close/>
                </a:path>
              </a:pathLst>
            </a:custGeom>
            <a:ln w="15875">
              <a:solidFill>
                <a:srgbClr val="5B5345"/>
              </a:solidFill>
            </a:ln>
          </p:spPr>
          <p:txBody>
            <a:bodyPr wrap="square" lIns="0" tIns="0" rIns="0" bIns="0" rtlCol="0"/>
            <a:lstStyle/>
            <a:p>
              <a:endParaRPr/>
            </a:p>
          </p:txBody>
        </p:sp>
        <p:pic>
          <p:nvPicPr>
            <p:cNvPr id="8" name="object 8">
              <a:extLst>
                <a:ext uri="{FF2B5EF4-FFF2-40B4-BE49-F238E27FC236}">
                  <a16:creationId xmlns:a16="http://schemas.microsoft.com/office/drawing/2014/main" id="{80608506-6E3E-276E-470E-C662E759FFDD}"/>
                </a:ext>
              </a:extLst>
            </p:cNvPr>
            <p:cNvPicPr/>
            <p:nvPr/>
          </p:nvPicPr>
          <p:blipFill>
            <a:blip r:embed="rId3" cstate="print"/>
            <a:stretch>
              <a:fillRect/>
            </a:stretch>
          </p:blipFill>
          <p:spPr>
            <a:xfrm>
              <a:off x="7523987" y="862584"/>
              <a:ext cx="3788663" cy="5151120"/>
            </a:xfrm>
            <a:prstGeom prst="rect">
              <a:avLst/>
            </a:prstGeom>
          </p:spPr>
        </p:pic>
      </p:grpSp>
    </p:spTree>
    <p:extLst>
      <p:ext uri="{BB962C8B-B14F-4D97-AF65-F5344CB8AC3E}">
        <p14:creationId xmlns:p14="http://schemas.microsoft.com/office/powerpoint/2010/main" val="29610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3257</Words>
  <Application>Microsoft Office PowerPoint</Application>
  <PresentationFormat>Widescreen</PresentationFormat>
  <Paragraphs>275</Paragraphs>
  <Slides>41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Arial MT</vt:lpstr>
      <vt:lpstr>Calibri</vt:lpstr>
      <vt:lpstr>Century Schoolbook</vt:lpstr>
      <vt:lpstr>Franklin Gothic Book</vt:lpstr>
      <vt:lpstr>Garamond</vt:lpstr>
      <vt:lpstr>Times New Roman</vt:lpstr>
      <vt:lpstr>Wingdings</vt:lpstr>
      <vt:lpstr>SavonVTI</vt:lpstr>
      <vt:lpstr>1_SavonVTI</vt:lpstr>
      <vt:lpstr>RESEARCH Process</vt:lpstr>
      <vt:lpstr>The Research Process</vt:lpstr>
      <vt:lpstr>What is a research </vt:lpstr>
      <vt:lpstr>The Research Process</vt:lpstr>
      <vt:lpstr>Selecting The Research Topic</vt:lpstr>
      <vt:lpstr>Selecting the research topic</vt:lpstr>
      <vt:lpstr>Selecting The Research Topic</vt:lpstr>
      <vt:lpstr>Selecting The Research Topic</vt:lpstr>
      <vt:lpstr>Research Problem</vt:lpstr>
      <vt:lpstr>Identifying the Research Problem</vt:lpstr>
      <vt:lpstr>Statement of the Problem</vt:lpstr>
      <vt:lpstr>Some sources of Research Problems may be identified as follows:</vt:lpstr>
      <vt:lpstr>Some sources of Research Problems may be identified as follows:</vt:lpstr>
      <vt:lpstr>A Problem Will Qualify As A Potential  Research Problem When The Following Three  Conditions Exist:</vt:lpstr>
      <vt:lpstr>Research Problem Examples</vt:lpstr>
      <vt:lpstr>Justifying the Problem</vt:lpstr>
      <vt:lpstr>For A Problem Statement To Be Effective It Should Have The Characteristics Listed Below (Andrew &amp; Hildebrand 1982): </vt:lpstr>
      <vt:lpstr>Specify The Research Questions And Objectives</vt:lpstr>
      <vt:lpstr>Research Aim</vt:lpstr>
      <vt:lpstr>Research Objectives</vt:lpstr>
      <vt:lpstr>How To Write Research Aims And  Objectives?</vt:lpstr>
      <vt:lpstr>Example</vt:lpstr>
      <vt:lpstr>The Significance of a Study </vt:lpstr>
      <vt:lpstr>Suggested Sequence For Writing The Significance Statement </vt:lpstr>
      <vt:lpstr>PowerPoint Presentation</vt:lpstr>
      <vt:lpstr>Example of significance of a study </vt:lpstr>
      <vt:lpstr>Research Design</vt:lpstr>
      <vt:lpstr>PowerPoint Presentation</vt:lpstr>
      <vt:lpstr>Literature Review </vt:lpstr>
      <vt:lpstr>Reviewing of Literature</vt:lpstr>
      <vt:lpstr>Steps for Literature Review</vt:lpstr>
      <vt:lpstr>Selecting a Topic</vt:lpstr>
      <vt:lpstr>Developing A Search Strategy</vt:lpstr>
      <vt:lpstr>Searching and Locating Literature</vt:lpstr>
      <vt:lpstr>Literature Resources</vt:lpstr>
      <vt:lpstr>Data Collection</vt:lpstr>
      <vt:lpstr>Primary &amp; Secondary Sources</vt:lpstr>
      <vt:lpstr>PowerPoint Presentation</vt:lpstr>
      <vt:lpstr>PowerPoint Presentation</vt:lpstr>
      <vt:lpstr>PowerPoint Presentation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Omer Farouk</cp:lastModifiedBy>
  <cp:revision>57</cp:revision>
  <dcterms:created xsi:type="dcterms:W3CDTF">2023-08-06T13:50:32Z</dcterms:created>
  <dcterms:modified xsi:type="dcterms:W3CDTF">2025-02-13T13:42:10Z</dcterms:modified>
</cp:coreProperties>
</file>