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 id="2147483726" r:id="rId2"/>
    <p:sldMasterId id="2147483738" r:id="rId3"/>
  </p:sldMasterIdLst>
  <p:notesMasterIdLst>
    <p:notesMasterId r:id="rId48"/>
  </p:notesMasterIdLst>
  <p:sldIdLst>
    <p:sldId id="256" r:id="rId4"/>
    <p:sldId id="257" r:id="rId5"/>
    <p:sldId id="258" r:id="rId6"/>
    <p:sldId id="287" r:id="rId7"/>
    <p:sldId id="263" r:id="rId8"/>
    <p:sldId id="264" r:id="rId9"/>
    <p:sldId id="265" r:id="rId10"/>
    <p:sldId id="268" r:id="rId11"/>
    <p:sldId id="269" r:id="rId12"/>
    <p:sldId id="261" r:id="rId13"/>
    <p:sldId id="267" r:id="rId14"/>
    <p:sldId id="262" r:id="rId15"/>
    <p:sldId id="289" r:id="rId16"/>
    <p:sldId id="290" r:id="rId17"/>
    <p:sldId id="271" r:id="rId18"/>
    <p:sldId id="274" r:id="rId19"/>
    <p:sldId id="275" r:id="rId20"/>
    <p:sldId id="341" r:id="rId21"/>
    <p:sldId id="281" r:id="rId22"/>
    <p:sldId id="291" r:id="rId23"/>
    <p:sldId id="292" r:id="rId24"/>
    <p:sldId id="293" r:id="rId25"/>
    <p:sldId id="319" r:id="rId26"/>
    <p:sldId id="320" r:id="rId27"/>
    <p:sldId id="342" r:id="rId28"/>
    <p:sldId id="349" r:id="rId29"/>
    <p:sldId id="343" r:id="rId30"/>
    <p:sldId id="344" r:id="rId31"/>
    <p:sldId id="345" r:id="rId32"/>
    <p:sldId id="350" r:id="rId33"/>
    <p:sldId id="346" r:id="rId34"/>
    <p:sldId id="325" r:id="rId35"/>
    <p:sldId id="347" r:id="rId36"/>
    <p:sldId id="295" r:id="rId37"/>
    <p:sldId id="336" r:id="rId38"/>
    <p:sldId id="337" r:id="rId39"/>
    <p:sldId id="338" r:id="rId40"/>
    <p:sldId id="296" r:id="rId41"/>
    <p:sldId id="348" r:id="rId42"/>
    <p:sldId id="332" r:id="rId43"/>
    <p:sldId id="339" r:id="rId44"/>
    <p:sldId id="333" r:id="rId45"/>
    <p:sldId id="334" r:id="rId46"/>
    <p:sldId id="340"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40D635-2920-4AB0-8F6D-976760662D0C}" type="datetimeFigureOut">
              <a:rPr lang="en-US" smtClean="0"/>
              <a:t>2/13/2025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EF9CAD-0AE4-4D27-A8BE-46A828B50C79}" type="slidenum">
              <a:rPr lang="en-US" smtClean="0"/>
              <a:t>‹#›</a:t>
            </a:fld>
            <a:endParaRPr lang="en-US"/>
          </a:p>
        </p:txBody>
      </p:sp>
    </p:spTree>
    <p:extLst>
      <p:ext uri="{BB962C8B-B14F-4D97-AF65-F5344CB8AC3E}">
        <p14:creationId xmlns:p14="http://schemas.microsoft.com/office/powerpoint/2010/main" val="3617086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EF9CAD-0AE4-4D27-A8BE-46A828B50C79}" type="slidenum">
              <a:rPr lang="en-US" smtClean="0"/>
              <a:t>1</a:t>
            </a:fld>
            <a:endParaRPr lang="en-US"/>
          </a:p>
        </p:txBody>
      </p:sp>
    </p:spTree>
    <p:extLst>
      <p:ext uri="{BB962C8B-B14F-4D97-AF65-F5344CB8AC3E}">
        <p14:creationId xmlns:p14="http://schemas.microsoft.com/office/powerpoint/2010/main" val="1098306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EF9CAD-0AE4-4D27-A8BE-46A828B50C79}" type="slidenum">
              <a:rPr lang="en-US" smtClean="0"/>
              <a:t>12</a:t>
            </a:fld>
            <a:endParaRPr lang="en-US"/>
          </a:p>
        </p:txBody>
      </p:sp>
    </p:spTree>
    <p:extLst>
      <p:ext uri="{BB962C8B-B14F-4D97-AF65-F5344CB8AC3E}">
        <p14:creationId xmlns:p14="http://schemas.microsoft.com/office/powerpoint/2010/main" val="3527581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EF9CAD-0AE4-4D27-A8BE-46A828B50C7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5910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2/13/2025</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559376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093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325160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77E61-57F9-B689-8E9A-03AD976910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4E3D1FC0-335C-A426-A8EF-E6DFF7C4E5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0225F816-DCB7-3451-C839-7E443E980928}"/>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5" name="Footer Placeholder 4">
            <a:extLst>
              <a:ext uri="{FF2B5EF4-FFF2-40B4-BE49-F238E27FC236}">
                <a16:creationId xmlns:a16="http://schemas.microsoft.com/office/drawing/2014/main" id="{DDE352B3-6FCD-80B3-48AE-E98A8B3266A9}"/>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DE713B32-8659-9BE2-4114-F3536EBB2D06}"/>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4157695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3E721-BC32-683B-4415-96D1CAC6D249}"/>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7E64C529-1D98-FE1C-7403-8CDC45289D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E058CD33-E54E-9A16-0778-3D3CBFDABF27}"/>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5" name="Footer Placeholder 4">
            <a:extLst>
              <a:ext uri="{FF2B5EF4-FFF2-40B4-BE49-F238E27FC236}">
                <a16:creationId xmlns:a16="http://schemas.microsoft.com/office/drawing/2014/main" id="{E9F5E618-6FE9-F499-50CE-83364FF46759}"/>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61B7069C-7868-7478-3367-81580DED00F8}"/>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12425508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DCF97-3DBA-510B-46B8-E548A2EB50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F06F3443-7BDE-BF75-C57B-4726CCA176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004AE2-C656-8395-2B27-2355B11612EB}"/>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5" name="Footer Placeholder 4">
            <a:extLst>
              <a:ext uri="{FF2B5EF4-FFF2-40B4-BE49-F238E27FC236}">
                <a16:creationId xmlns:a16="http://schemas.microsoft.com/office/drawing/2014/main" id="{435BA677-5510-9A03-C9EA-489B0431CCBE}"/>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55F2D45E-7F2F-28FA-F1E1-4133E56EED44}"/>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1092730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B0935-CAAA-833E-588A-D6FC51504D1E}"/>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06E770BE-0351-4D34-2E09-7FBE672321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A72A0E49-9834-9636-262F-B9BBD75059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75B83D07-4E7A-A20B-E295-ED79B28DD1A2}"/>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6" name="Footer Placeholder 5">
            <a:extLst>
              <a:ext uri="{FF2B5EF4-FFF2-40B4-BE49-F238E27FC236}">
                <a16:creationId xmlns:a16="http://schemas.microsoft.com/office/drawing/2014/main" id="{29C7FAC6-4E62-3452-2686-F390AFF4E313}"/>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DAFDDFD9-6027-DCE6-0CD7-6556BF70D841}"/>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3762127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26164-882E-7590-99F2-F3C81CD9B17E}"/>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0C416D91-97E6-800D-A3B5-9810178C5C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53C8EF-C40C-081E-F439-D34786CB11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308F6263-090E-1B7C-FBB4-F1E3D0B055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4415E9-9335-A1EC-3D68-515ABE613D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DFDB6640-D629-2AD5-F848-FFBCBFDA543A}"/>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8" name="Footer Placeholder 7">
            <a:extLst>
              <a:ext uri="{FF2B5EF4-FFF2-40B4-BE49-F238E27FC236}">
                <a16:creationId xmlns:a16="http://schemas.microsoft.com/office/drawing/2014/main" id="{FB96FCFC-2A20-EECF-C6DC-260CD30E2131}"/>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63B894F3-A999-3B8A-8A42-CCAD1CB2778E}"/>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1694061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7A2B8-5B65-5D99-74FD-65785D17CE15}"/>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DFC3BB64-6A26-6A35-F441-EFA449BF4C4D}"/>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4" name="Footer Placeholder 3">
            <a:extLst>
              <a:ext uri="{FF2B5EF4-FFF2-40B4-BE49-F238E27FC236}">
                <a16:creationId xmlns:a16="http://schemas.microsoft.com/office/drawing/2014/main" id="{F001F1CC-BAA0-47C1-57EB-991A29ADE913}"/>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83761F46-CE15-1116-7727-68E1D297207D}"/>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39334516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17BD85-E863-87B0-4010-4B140987D41A}"/>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3" name="Footer Placeholder 2">
            <a:extLst>
              <a:ext uri="{FF2B5EF4-FFF2-40B4-BE49-F238E27FC236}">
                <a16:creationId xmlns:a16="http://schemas.microsoft.com/office/drawing/2014/main" id="{5F97E508-59B0-D29F-B907-C39FC119CD1C}"/>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6FE62DA4-F08C-30EA-4A2B-596A040C4F5F}"/>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5936866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B42A8-0B9C-9E53-F767-DF64FBAECA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893F7BD4-8C9B-BA5B-B569-6510BFFA51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6A86A6A2-B4D1-2CC7-0645-A3C03D2109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C7345A-4BB2-7E62-2402-8905118B175C}"/>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6" name="Footer Placeholder 5">
            <a:extLst>
              <a:ext uri="{FF2B5EF4-FFF2-40B4-BE49-F238E27FC236}">
                <a16:creationId xmlns:a16="http://schemas.microsoft.com/office/drawing/2014/main" id="{F294DBC6-99CC-E45B-FFC8-85BBCC1DB366}"/>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39976B33-557D-5DD8-E0CA-9D869BABD4B3}"/>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2066838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1793725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F269D-C2BE-7FC0-CF2D-23DBBEF0D1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AB9579CB-355F-3466-D82B-A27C3083B1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709845BD-170E-CD4D-0314-FFEA17C71C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0B7382-2D7C-6AF6-0D34-66872BA7335B}"/>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6" name="Footer Placeholder 5">
            <a:extLst>
              <a:ext uri="{FF2B5EF4-FFF2-40B4-BE49-F238E27FC236}">
                <a16:creationId xmlns:a16="http://schemas.microsoft.com/office/drawing/2014/main" id="{383308CD-5B59-F2D9-944A-FE1EDC3B5F8E}"/>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DFAC42DA-D380-0806-41A3-CFF59330A4F8}"/>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5080395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01FE0-2194-D8CE-08BC-5F0AC5102D24}"/>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E0097FC5-6D6E-F7F0-2598-EDAE7A9828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6D0C5F41-710E-4B76-326B-E74E10894C1E}"/>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5" name="Footer Placeholder 4">
            <a:extLst>
              <a:ext uri="{FF2B5EF4-FFF2-40B4-BE49-F238E27FC236}">
                <a16:creationId xmlns:a16="http://schemas.microsoft.com/office/drawing/2014/main" id="{C59C309B-9B8E-29E7-D178-94C208364A44}"/>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E5AF854D-E1EA-745C-CD97-316013E8CE00}"/>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4174646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F826F8-1FF3-D769-AD21-94E79EECA8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8257E790-19E1-A71C-D690-C6B5C78306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A498A938-9F94-71F3-EBBC-424D6D0D3E36}"/>
              </a:ext>
            </a:extLst>
          </p:cNvPr>
          <p:cNvSpPr>
            <a:spLocks noGrp="1"/>
          </p:cNvSpPr>
          <p:nvPr>
            <p:ph type="dt" sz="half" idx="10"/>
          </p:nvPr>
        </p:nvSpPr>
        <p:spPr/>
        <p:txBody>
          <a:bodyPr/>
          <a:lstStyle/>
          <a:p>
            <a:fld id="{0A2EE30C-7E96-4B20-9549-77DDC6128E98}" type="datetimeFigureOut">
              <a:rPr lang="en-MY" smtClean="0"/>
              <a:t>13/2/2025</a:t>
            </a:fld>
            <a:endParaRPr lang="en-MY"/>
          </a:p>
        </p:txBody>
      </p:sp>
      <p:sp>
        <p:nvSpPr>
          <p:cNvPr id="5" name="Footer Placeholder 4">
            <a:extLst>
              <a:ext uri="{FF2B5EF4-FFF2-40B4-BE49-F238E27FC236}">
                <a16:creationId xmlns:a16="http://schemas.microsoft.com/office/drawing/2014/main" id="{217D1DB5-87F3-62F3-9CF1-100932222F8B}"/>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412F0AE6-C10E-411D-03B1-9CEB38677306}"/>
              </a:ext>
            </a:extLst>
          </p:cNvPr>
          <p:cNvSpPr>
            <a:spLocks noGrp="1"/>
          </p:cNvSpPr>
          <p:nvPr>
            <p:ph type="sldNum" sz="quarter" idx="12"/>
          </p:nvPr>
        </p:nvSpPr>
        <p:spPr/>
        <p:txBody>
          <a:bodyPr/>
          <a:lstStyle/>
          <a:p>
            <a:fld id="{1B970197-83FA-4226-A92D-427489F99FAB}" type="slidenum">
              <a:rPr lang="en-MY" smtClean="0"/>
              <a:t>‹#›</a:t>
            </a:fld>
            <a:endParaRPr lang="en-MY"/>
          </a:p>
        </p:txBody>
      </p:sp>
    </p:spTree>
    <p:extLst>
      <p:ext uri="{BB962C8B-B14F-4D97-AF65-F5344CB8AC3E}">
        <p14:creationId xmlns:p14="http://schemas.microsoft.com/office/powerpoint/2010/main" val="7680207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10" name="Rectangle 9"/>
          <p:cNvSpPr/>
          <p:nvPr/>
        </p:nvSpPr>
        <p:spPr>
          <a:xfrm>
            <a:off x="1307871"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6"/>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1"/>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1"/>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3"/>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181" indent="0" algn="ctr">
              <a:buNone/>
              <a:defRPr sz="1600"/>
            </a:lvl2pPr>
            <a:lvl3pPr marL="914363" indent="0" algn="ctr">
              <a:buNone/>
              <a:defRPr sz="1600"/>
            </a:lvl3pPr>
            <a:lvl4pPr marL="1371545" indent="0" algn="ctr">
              <a:buNone/>
              <a:defRPr sz="1600"/>
            </a:lvl4pPr>
            <a:lvl5pPr marL="1828727" indent="0" algn="ctr">
              <a:buNone/>
              <a:defRPr sz="1600"/>
            </a:lvl5pPr>
            <a:lvl6pPr marL="2285908" indent="0" algn="ctr">
              <a:buNone/>
              <a:defRPr sz="1600"/>
            </a:lvl6pPr>
            <a:lvl7pPr marL="2743090" indent="0" algn="ctr">
              <a:buNone/>
              <a:defRPr sz="1600"/>
            </a:lvl7pPr>
            <a:lvl8pPr marL="3200272" indent="0" algn="ctr">
              <a:buNone/>
              <a:defRPr sz="1600"/>
            </a:lvl8pPr>
            <a:lvl9pPr marL="3657454"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8"/>
            <a:ext cx="1554480" cy="485545"/>
          </a:xfrm>
        </p:spPr>
        <p:txBody>
          <a:bodyPr/>
          <a:lstStyle>
            <a:lvl1pPr algn="ctr">
              <a:defRPr sz="1300" spc="0" baseline="0">
                <a:solidFill>
                  <a:srgbClr val="FFFFFF"/>
                </a:solidFill>
                <a:latin typeface="+mn-lt"/>
              </a:defRPr>
            </a:lvl1pPr>
          </a:lstStyle>
          <a:p>
            <a:fld id="{EA0C0817-A112-4847-8014-A94B7D2A4EA3}" type="datetime1">
              <a:rPr lang="en-US" smtClean="0"/>
              <a:t>2/13/2025</a:t>
            </a:fld>
            <a:endParaRPr lang="en-US" dirty="0"/>
          </a:p>
        </p:txBody>
      </p:sp>
      <p:sp>
        <p:nvSpPr>
          <p:cNvPr id="21" name="Footer Placeholder 20"/>
          <p:cNvSpPr>
            <a:spLocks noGrp="1"/>
          </p:cNvSpPr>
          <p:nvPr>
            <p:ph type="ftr" sz="quarter" idx="11"/>
          </p:nvPr>
        </p:nvSpPr>
        <p:spPr>
          <a:xfrm>
            <a:off x="1629101"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0265906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77083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useBgFill="1">
        <p:nvSpPr>
          <p:cNvPr id="23" name="Rectangle 22"/>
          <p:cNvSpPr/>
          <p:nvPr/>
        </p:nvSpPr>
        <p:spPr>
          <a:xfrm>
            <a:off x="1307871"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6"/>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1"/>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6"/>
            <a:ext cx="8933688" cy="2406894"/>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1"/>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7" y="4682063"/>
            <a:ext cx="8939784" cy="457200"/>
          </a:xfrm>
        </p:spPr>
        <p:txBody>
          <a:bodyPr anchor="t">
            <a:normAutofit/>
          </a:bodyPr>
          <a:lstStyle>
            <a:lvl1pPr marL="0" indent="0" algn="ctr">
              <a:buNone/>
              <a:tabLst>
                <a:tab pos="2633558" algn="l"/>
              </a:tabLst>
              <a:defRPr sz="1800">
                <a:solidFill>
                  <a:schemeClr val="tx1">
                    <a:lumMod val="95000"/>
                    <a:lumOff val="5000"/>
                  </a:schemeClr>
                </a:solidFill>
                <a:effectLst/>
              </a:defRPr>
            </a:lvl1pPr>
            <a:lvl2pPr marL="457181" indent="0">
              <a:buNone/>
              <a:defRPr sz="1600">
                <a:solidFill>
                  <a:schemeClr val="tx1">
                    <a:tint val="75000"/>
                  </a:schemeClr>
                </a:solidFill>
              </a:defRPr>
            </a:lvl2pPr>
            <a:lvl3pPr marL="914363" indent="0">
              <a:buNone/>
              <a:defRPr sz="1600">
                <a:solidFill>
                  <a:schemeClr val="tx1">
                    <a:tint val="75000"/>
                  </a:schemeClr>
                </a:solidFill>
              </a:defRPr>
            </a:lvl3pPr>
            <a:lvl4pPr marL="1371545" indent="0">
              <a:buNone/>
              <a:defRPr sz="1400">
                <a:solidFill>
                  <a:schemeClr val="tx1">
                    <a:tint val="75000"/>
                  </a:schemeClr>
                </a:solidFill>
              </a:defRPr>
            </a:lvl4pPr>
            <a:lvl5pPr marL="1828727" indent="0">
              <a:buNone/>
              <a:defRPr sz="1400">
                <a:solidFill>
                  <a:schemeClr val="tx1">
                    <a:tint val="75000"/>
                  </a:schemeClr>
                </a:solidFill>
              </a:defRPr>
            </a:lvl5pPr>
            <a:lvl6pPr marL="2285908" indent="0">
              <a:buNone/>
              <a:defRPr sz="1400">
                <a:solidFill>
                  <a:schemeClr val="tx1">
                    <a:tint val="75000"/>
                  </a:schemeClr>
                </a:solidFill>
              </a:defRPr>
            </a:lvl6pPr>
            <a:lvl7pPr marL="2743090" indent="0">
              <a:buNone/>
              <a:defRPr sz="1400">
                <a:solidFill>
                  <a:schemeClr val="tx1">
                    <a:tint val="75000"/>
                  </a:schemeClr>
                </a:solidFill>
              </a:defRPr>
            </a:lvl7pPr>
            <a:lvl8pPr marL="3200272" indent="0">
              <a:buNone/>
              <a:defRPr sz="1400">
                <a:solidFill>
                  <a:schemeClr val="tx1">
                    <a:tint val="75000"/>
                  </a:schemeClr>
                </a:solidFill>
              </a:defRPr>
            </a:lvl8pPr>
            <a:lvl9pPr marL="3657454"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3"/>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2/13/2025</a:t>
            </a:fld>
            <a:endParaRPr lang="en-US" dirty="0"/>
          </a:p>
        </p:txBody>
      </p:sp>
      <p:sp>
        <p:nvSpPr>
          <p:cNvPr id="5" name="Footer Placeholder 4"/>
          <p:cNvSpPr>
            <a:spLocks noGrp="1"/>
          </p:cNvSpPr>
          <p:nvPr>
            <p:ph type="ftr" sz="quarter" idx="11"/>
          </p:nvPr>
        </p:nvSpPr>
        <p:spPr>
          <a:xfrm>
            <a:off x="1629158"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6"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5046589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1"/>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1"/>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5660585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181" indent="0">
              <a:buNone/>
              <a:defRPr sz="1800" b="1"/>
            </a:lvl2pPr>
            <a:lvl3pPr marL="914363" indent="0">
              <a:buNone/>
              <a:defRPr sz="1800" b="1"/>
            </a:lvl3pPr>
            <a:lvl4pPr marL="1371545" indent="0">
              <a:buNone/>
              <a:defRPr sz="1600" b="1"/>
            </a:lvl4pPr>
            <a:lvl5pPr marL="1828727" indent="0">
              <a:buNone/>
              <a:defRPr sz="1600" b="1"/>
            </a:lvl5pPr>
            <a:lvl6pPr marL="2285908" indent="0">
              <a:buNone/>
              <a:defRPr sz="1600" b="1"/>
            </a:lvl6pPr>
            <a:lvl7pPr marL="2743090" indent="0">
              <a:buNone/>
              <a:defRPr sz="1600" b="1"/>
            </a:lvl7pPr>
            <a:lvl8pPr marL="3200272" indent="0">
              <a:buNone/>
              <a:defRPr sz="1600" b="1"/>
            </a:lvl8pPr>
            <a:lvl9pPr marL="3657454"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4"/>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181" indent="0">
              <a:buNone/>
              <a:defRPr sz="1800" b="1"/>
            </a:lvl2pPr>
            <a:lvl3pPr marL="914363" indent="0">
              <a:buNone/>
              <a:defRPr sz="1800" b="1"/>
            </a:lvl3pPr>
            <a:lvl4pPr marL="1371545" indent="0">
              <a:buNone/>
              <a:defRPr sz="1600" b="1"/>
            </a:lvl4pPr>
            <a:lvl5pPr marL="1828727" indent="0">
              <a:buNone/>
              <a:defRPr sz="1600" b="1"/>
            </a:lvl5pPr>
            <a:lvl6pPr marL="2285908" indent="0">
              <a:buNone/>
              <a:defRPr sz="1600" b="1"/>
            </a:lvl6pPr>
            <a:lvl7pPr marL="2743090" indent="0">
              <a:buNone/>
              <a:defRPr sz="1600" b="1"/>
            </a:lvl7pPr>
            <a:lvl8pPr marL="3200272" indent="0">
              <a:buNone/>
              <a:defRPr sz="1600" b="1"/>
            </a:lvl8pPr>
            <a:lvl9pPr marL="3657454"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2"/>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2/13/2025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235194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46504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11821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2/13/2025</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3504528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5"/>
            <a:ext cx="3826596" cy="6382511"/>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1" y="374906"/>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2" y="607392"/>
            <a:ext cx="3161963" cy="1645920"/>
          </a:xfrm>
        </p:spPr>
        <p:txBody>
          <a:bodyPr anchor="b">
            <a:normAutofit/>
          </a:bodyPr>
          <a:lstStyle>
            <a:lvl1pPr algn="l" defTabSz="914363"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2" y="2336801"/>
            <a:ext cx="3161963" cy="3606800"/>
          </a:xfrm>
        </p:spPr>
        <p:txBody>
          <a:bodyPr>
            <a:normAutofit/>
          </a:bodyPr>
          <a:lstStyle>
            <a:lvl1pPr marL="0" indent="0">
              <a:lnSpc>
                <a:spcPct val="110000"/>
              </a:lnSpc>
              <a:spcBef>
                <a:spcPts val="800"/>
              </a:spcBef>
              <a:buNone/>
              <a:defRPr sz="1800">
                <a:solidFill>
                  <a:schemeClr val="tx1"/>
                </a:solidFill>
              </a:defRPr>
            </a:lvl1pPr>
            <a:lvl2pPr marL="457181" indent="0">
              <a:buNone/>
              <a:defRPr sz="1200"/>
            </a:lvl2pPr>
            <a:lvl3pPr marL="914363" indent="0">
              <a:buNone/>
              <a:defRPr sz="1000"/>
            </a:lvl3pPr>
            <a:lvl4pPr marL="1371545" indent="0">
              <a:buNone/>
              <a:defRPr sz="900"/>
            </a:lvl4pPr>
            <a:lvl5pPr marL="1828727" indent="0">
              <a:buNone/>
              <a:defRPr sz="900"/>
            </a:lvl5pPr>
            <a:lvl6pPr marL="2285908" indent="0">
              <a:buNone/>
              <a:defRPr sz="900"/>
            </a:lvl6pPr>
            <a:lvl7pPr marL="2743090" indent="0">
              <a:buNone/>
              <a:defRPr sz="900"/>
            </a:lvl7pPr>
            <a:lvl8pPr marL="3200272" indent="0">
              <a:buNone/>
              <a:defRPr sz="900"/>
            </a:lvl8pPr>
            <a:lvl9pPr marL="3657454"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1"/>
            <a:ext cx="1955800" cy="365760"/>
          </a:xfrm>
        </p:spPr>
        <p:txBody>
          <a:bodyPr/>
          <a:lstStyle>
            <a:lvl1pPr>
              <a:defRPr>
                <a:solidFill>
                  <a:schemeClr val="tx1">
                    <a:lumMod val="85000"/>
                    <a:lumOff val="15000"/>
                  </a:schemeClr>
                </a:solidFill>
              </a:defRPr>
            </a:lvl1pPr>
          </a:lstStyle>
          <a:p>
            <a:fld id="{7E8D12A6-918A-48BD-8CB9-CA713993B0EA}" type="datetime1">
              <a:rPr lang="en-US" smtClean="0"/>
              <a:t>2/13/2025</a:t>
            </a:fld>
            <a:endParaRPr lang="en-US"/>
          </a:p>
        </p:txBody>
      </p:sp>
      <p:sp>
        <p:nvSpPr>
          <p:cNvPr id="9" name="Footer Placeholder 8"/>
          <p:cNvSpPr>
            <a:spLocks noGrp="1"/>
          </p:cNvSpPr>
          <p:nvPr>
            <p:ph type="ftr" sz="quarter" idx="11"/>
          </p:nvPr>
        </p:nvSpPr>
        <p:spPr>
          <a:xfrm>
            <a:off x="685801" y="6035041"/>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30" y="6035041"/>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8919186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5"/>
            <a:ext cx="3826596" cy="6382511"/>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600" y="237745"/>
            <a:ext cx="7696201" cy="6382511"/>
          </a:xfrm>
          <a:solidFill>
            <a:schemeClr val="accent1">
              <a:lumMod val="60000"/>
              <a:lumOff val="40000"/>
            </a:schemeClr>
          </a:solidFill>
          <a:ln>
            <a:noFill/>
          </a:ln>
        </p:spPr>
        <p:txBody>
          <a:bodyPr anchor="t"/>
          <a:lstStyle>
            <a:lvl1pPr marL="0" indent="0">
              <a:buNone/>
              <a:defRPr sz="3200"/>
            </a:lvl1pPr>
            <a:lvl2pPr marL="457181" indent="0">
              <a:buNone/>
              <a:defRPr sz="2800"/>
            </a:lvl2pPr>
            <a:lvl3pPr marL="914363" indent="0">
              <a:buNone/>
              <a:defRPr sz="2400"/>
            </a:lvl3pPr>
            <a:lvl4pPr marL="1371545" indent="0">
              <a:buNone/>
              <a:defRPr sz="2000"/>
            </a:lvl4pPr>
            <a:lvl5pPr marL="1828727" indent="0">
              <a:buNone/>
              <a:defRPr sz="2000"/>
            </a:lvl5pPr>
            <a:lvl6pPr marL="2285908" indent="0">
              <a:buNone/>
              <a:defRPr sz="2000"/>
            </a:lvl6pPr>
            <a:lvl7pPr marL="2743090" indent="0">
              <a:buNone/>
              <a:defRPr sz="2000"/>
            </a:lvl7pPr>
            <a:lvl8pPr marL="3200272" indent="0">
              <a:buNone/>
              <a:defRPr sz="2000"/>
            </a:lvl8pPr>
            <a:lvl9pPr marL="3657454"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8" y="6035041"/>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2/13/2025</a:t>
            </a:fld>
            <a:endParaRPr lang="en-US" dirty="0"/>
          </a:p>
        </p:txBody>
      </p:sp>
      <p:sp>
        <p:nvSpPr>
          <p:cNvPr id="6" name="Footer Placeholder 5"/>
          <p:cNvSpPr>
            <a:spLocks noGrp="1"/>
          </p:cNvSpPr>
          <p:nvPr>
            <p:ph type="ftr" sz="quarter" idx="11"/>
          </p:nvPr>
        </p:nvSpPr>
        <p:spPr>
          <a:xfrm>
            <a:off x="612648" y="6035041"/>
            <a:ext cx="4588002" cy="365760"/>
          </a:xfrm>
        </p:spPr>
        <p:txBody>
          <a:bodyPr/>
          <a:lstStyle>
            <a:lvl1pPr marL="0" algn="r" defTabSz="914363"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1"/>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1" y="374906"/>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5"/>
            <a:ext cx="3144774" cy="3511297"/>
          </a:xfrm>
        </p:spPr>
        <p:txBody>
          <a:bodyPr>
            <a:normAutofit/>
          </a:bodyPr>
          <a:lstStyle>
            <a:lvl1pPr marL="0" indent="0" algn="l">
              <a:lnSpc>
                <a:spcPct val="110000"/>
              </a:lnSpc>
              <a:spcBef>
                <a:spcPts val="800"/>
              </a:spcBef>
              <a:buNone/>
              <a:defRPr sz="1800">
                <a:solidFill>
                  <a:schemeClr val="tx1"/>
                </a:solidFill>
              </a:defRPr>
            </a:lvl1pPr>
            <a:lvl2pPr marL="457181" indent="0">
              <a:buNone/>
              <a:defRPr sz="1200"/>
            </a:lvl2pPr>
            <a:lvl3pPr marL="914363" indent="0">
              <a:buNone/>
              <a:defRPr sz="1000"/>
            </a:lvl3pPr>
            <a:lvl4pPr marL="1371545" indent="0">
              <a:buNone/>
              <a:defRPr sz="900"/>
            </a:lvl4pPr>
            <a:lvl5pPr marL="1828727" indent="0">
              <a:buNone/>
              <a:defRPr sz="900"/>
            </a:lvl5pPr>
            <a:lvl6pPr marL="2285908" indent="0">
              <a:buNone/>
              <a:defRPr sz="900"/>
            </a:lvl6pPr>
            <a:lvl7pPr marL="2743090" indent="0">
              <a:buNone/>
              <a:defRPr sz="900"/>
            </a:lvl7pPr>
            <a:lvl8pPr marL="3200272" indent="0">
              <a:buNone/>
              <a:defRPr sz="900"/>
            </a:lvl8pPr>
            <a:lvl9pPr marL="3657454" indent="0">
              <a:buNone/>
              <a:defRPr sz="900"/>
            </a:lvl9pPr>
          </a:lstStyle>
          <a:p>
            <a:pPr lvl="0"/>
            <a:r>
              <a:rPr lang="en-US"/>
              <a:t>Click to edit Master text styles</a:t>
            </a:r>
          </a:p>
        </p:txBody>
      </p:sp>
    </p:spTree>
    <p:extLst>
      <p:ext uri="{BB962C8B-B14F-4D97-AF65-F5344CB8AC3E}">
        <p14:creationId xmlns:p14="http://schemas.microsoft.com/office/powerpoint/2010/main" val="8837797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0779713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9304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482481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2/13/2025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447979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41863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55488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2/13/2025</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4115525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2/13/2025</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46689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2/13/2025</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56702055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14" r:id="rId5"/>
    <p:sldLayoutId id="2147483720" r:id="rId6"/>
    <p:sldLayoutId id="2147483715" r:id="rId7"/>
    <p:sldLayoutId id="2147483716" r:id="rId8"/>
    <p:sldLayoutId id="2147483717" r:id="rId9"/>
    <p:sldLayoutId id="2147483718" r:id="rId10"/>
    <p:sldLayoutId id="2147483719" r:id="rId11"/>
  </p:sldLayoutIdLst>
  <p:hf sldNum="0" hdr="0" ftr="0" dt="0"/>
  <p:txStyles>
    <p:titleStyle>
      <a:lvl1pPr algn="l" defTabSz="914400"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2B4F14-BF99-01C5-BDC1-5CB0B5E3C1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1D48E1AD-5E09-4666-5A09-0597B8C3C7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AF171849-FCA8-175B-B1D1-B1773988D8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2EE30C-7E96-4B20-9549-77DDC6128E98}" type="datetimeFigureOut">
              <a:rPr lang="en-MY" smtClean="0"/>
              <a:t>13/2/2025</a:t>
            </a:fld>
            <a:endParaRPr lang="en-MY"/>
          </a:p>
        </p:txBody>
      </p:sp>
      <p:sp>
        <p:nvSpPr>
          <p:cNvPr id="5" name="Footer Placeholder 4">
            <a:extLst>
              <a:ext uri="{FF2B5EF4-FFF2-40B4-BE49-F238E27FC236}">
                <a16:creationId xmlns:a16="http://schemas.microsoft.com/office/drawing/2014/main" id="{00C95ECC-A545-15AB-8414-A4B1D76FA0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EB77114E-BFFC-4A4F-349F-62E73A6CB2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970197-83FA-4226-A92D-427489F99FAB}" type="slidenum">
              <a:rPr lang="en-MY" smtClean="0"/>
              <a:t>‹#›</a:t>
            </a:fld>
            <a:endParaRPr lang="en-MY"/>
          </a:p>
        </p:txBody>
      </p:sp>
    </p:spTree>
    <p:extLst>
      <p:ext uri="{BB962C8B-B14F-4D97-AF65-F5344CB8AC3E}">
        <p14:creationId xmlns:p14="http://schemas.microsoft.com/office/powerpoint/2010/main" val="55542973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Rectangle 6"/>
          <p:cNvSpPr/>
          <p:nvPr/>
        </p:nvSpPr>
        <p:spPr>
          <a:xfrm>
            <a:off x="234696" y="237745"/>
            <a:ext cx="11722608" cy="6382511"/>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6"/>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3"/>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2"/>
            <a:ext cx="10058400" cy="384962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6" y="6035041"/>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2/13/2025</a:t>
            </a:fld>
            <a:endParaRPr lang="en-US"/>
          </a:p>
        </p:txBody>
      </p:sp>
      <p:sp>
        <p:nvSpPr>
          <p:cNvPr id="5" name="Footer Placeholder 4"/>
          <p:cNvSpPr>
            <a:spLocks noGrp="1"/>
          </p:cNvSpPr>
          <p:nvPr>
            <p:ph type="ftr" sz="quarter" idx="3"/>
          </p:nvPr>
        </p:nvSpPr>
        <p:spPr>
          <a:xfrm>
            <a:off x="1066800" y="6035041"/>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1"/>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569680923"/>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hf sldNum="0" hdr="0" ftr="0" dt="0"/>
  <p:txStyles>
    <p:titleStyle>
      <a:lvl1pPr algn="l" defTabSz="914363"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p:titleStyle>
    <p:bodyStyle>
      <a:lvl1pPr marL="182873" indent="-182873" algn="l" defTabSz="914363"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181" indent="-182873" algn="l" defTabSz="914363"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491" indent="-182873" algn="l" defTabSz="914363"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00" indent="-182873" algn="l" defTabSz="914363"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08" indent="-182873" algn="l" defTabSz="914363"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599936" indent="-228591" algn="l" defTabSz="914363"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899924" indent="-228591" algn="l" defTabSz="914363"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199912" indent="-228591" algn="l" defTabSz="914363"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499900" indent="-228591" algn="l" defTabSz="914363"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1"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8"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02DC0967-ECFB-46A2-ADEB-01374F3D3C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07" y="0"/>
            <a:ext cx="12192001"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3" name="Rectangle 22">
            <a:extLst>
              <a:ext uri="{FF2B5EF4-FFF2-40B4-BE49-F238E27FC236}">
                <a16:creationId xmlns:a16="http://schemas.microsoft.com/office/drawing/2014/main" id="{533173E3-A708-4A63-AB1F-6729F5E53B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190" y="457200"/>
            <a:ext cx="11281609" cy="5943603"/>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useBgFill="1">
        <p:nvSpPr>
          <p:cNvPr id="25" name="Rectangle 24">
            <a:extLst>
              <a:ext uri="{FF2B5EF4-FFF2-40B4-BE49-F238E27FC236}">
                <a16:creationId xmlns:a16="http://schemas.microsoft.com/office/drawing/2014/main" id="{9D98FDEF-0256-4AA6-B4F5-14FEE180D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738" y="621793"/>
            <a:ext cx="10954512" cy="5614416"/>
          </a:xfrm>
          <a:prstGeom prst="rect">
            <a:avLst/>
          </a:prstGeom>
          <a:ln w="6350" cap="sq" cmpd="sng" algn="ctr">
            <a:solidFill>
              <a:schemeClr val="tx1"/>
            </a:solidFill>
            <a:prstDash val="solid"/>
            <a:miter lim="800000"/>
          </a:ln>
          <a:effectLst/>
        </p:spPr>
        <p:txBody>
          <a:bodyPr/>
          <a:lstStyle/>
          <a:p>
            <a:endParaRPr lang="en-US"/>
          </a:p>
        </p:txBody>
      </p:sp>
      <p:sp>
        <p:nvSpPr>
          <p:cNvPr id="2" name="Title 1">
            <a:extLst>
              <a:ext uri="{FF2B5EF4-FFF2-40B4-BE49-F238E27FC236}">
                <a16:creationId xmlns:a16="http://schemas.microsoft.com/office/drawing/2014/main" id="{9E3C1396-524A-62A2-8257-1B0D433BBE14}"/>
              </a:ext>
            </a:extLst>
          </p:cNvPr>
          <p:cNvSpPr>
            <a:spLocks noGrp="1"/>
          </p:cNvSpPr>
          <p:nvPr>
            <p:ph type="ctrTitle"/>
          </p:nvPr>
        </p:nvSpPr>
        <p:spPr>
          <a:xfrm>
            <a:off x="4846247" y="1297576"/>
            <a:ext cx="6223340" cy="3042706"/>
          </a:xfrm>
        </p:spPr>
        <p:txBody>
          <a:bodyPr>
            <a:normAutofit/>
          </a:bodyPr>
          <a:lstStyle/>
          <a:p>
            <a:r>
              <a:rPr lang="en-US" sz="5400" b="1" dirty="0">
                <a:solidFill>
                  <a:schemeClr val="tx1"/>
                </a:solidFill>
                <a:latin typeface="Times New Roman" panose="02020603050405020304" pitchFamily="18" charset="0"/>
                <a:cs typeface="Times New Roman" panose="02020603050405020304" pitchFamily="18" charset="0"/>
              </a:rPr>
              <a:t>Research Methodology </a:t>
            </a:r>
          </a:p>
        </p:txBody>
      </p:sp>
      <p:sp>
        <p:nvSpPr>
          <p:cNvPr id="3" name="Subtitle 2">
            <a:extLst>
              <a:ext uri="{FF2B5EF4-FFF2-40B4-BE49-F238E27FC236}">
                <a16:creationId xmlns:a16="http://schemas.microsoft.com/office/drawing/2014/main" id="{4C497D5C-E785-D72F-C8CC-FA44B04E576B}"/>
              </a:ext>
            </a:extLst>
          </p:cNvPr>
          <p:cNvSpPr>
            <a:spLocks noGrp="1"/>
          </p:cNvSpPr>
          <p:nvPr>
            <p:ph type="subTitle" idx="1"/>
          </p:nvPr>
        </p:nvSpPr>
        <p:spPr>
          <a:xfrm>
            <a:off x="5533786" y="3919928"/>
            <a:ext cx="5355264" cy="1169893"/>
          </a:xfrm>
        </p:spPr>
        <p:txBody>
          <a:bodyPr>
            <a:noAutofit/>
          </a:bodyPr>
          <a:lstStyle/>
          <a:p>
            <a:pPr>
              <a:lnSpc>
                <a:spcPct val="100000"/>
              </a:lnSpc>
              <a:spcAft>
                <a:spcPts val="600"/>
              </a:spcAft>
            </a:pPr>
            <a:r>
              <a:rPr lang="en-US" sz="2000" b="1" dirty="0">
                <a:latin typeface="Times New Roman" panose="02020603050405020304" pitchFamily="18" charset="0"/>
                <a:cs typeface="Times New Roman" panose="02020603050405020304" pitchFamily="18" charset="0"/>
              </a:rPr>
              <a:t>Omar Farouk Al Mashhour </a:t>
            </a:r>
          </a:p>
          <a:p>
            <a:pPr>
              <a:lnSpc>
                <a:spcPct val="100000"/>
              </a:lnSpc>
              <a:spcAft>
                <a:spcPts val="600"/>
              </a:spcAft>
            </a:pPr>
            <a:r>
              <a:rPr lang="en-US" sz="2000" dirty="0">
                <a:latin typeface="Times New Roman" panose="02020603050405020304" pitchFamily="18" charset="0"/>
                <a:cs typeface="Times New Roman" panose="02020603050405020304" pitchFamily="18" charset="0"/>
              </a:rPr>
              <a:t>Academic Research and Writing (BUS 149)</a:t>
            </a:r>
          </a:p>
          <a:p>
            <a:pPr>
              <a:lnSpc>
                <a:spcPct val="100000"/>
              </a:lnSpc>
              <a:spcAft>
                <a:spcPts val="600"/>
              </a:spcAft>
            </a:pPr>
            <a:r>
              <a:rPr lang="en-US" sz="2000" dirty="0">
                <a:latin typeface="Times New Roman" panose="02020603050405020304" pitchFamily="18" charset="0"/>
                <a:cs typeface="Times New Roman" panose="02020603050405020304" pitchFamily="18" charset="0"/>
              </a:rPr>
              <a:t>Semester Fall</a:t>
            </a:r>
          </a:p>
          <a:p>
            <a:pPr>
              <a:lnSpc>
                <a:spcPct val="100000"/>
              </a:lnSpc>
              <a:spcAft>
                <a:spcPts val="600"/>
              </a:spcAft>
            </a:pPr>
            <a:r>
              <a:rPr lang="en-US" sz="2000" dirty="0">
                <a:latin typeface="Times New Roman" panose="02020603050405020304" pitchFamily="18" charset="0"/>
                <a:cs typeface="Times New Roman" panose="02020603050405020304" pitchFamily="18" charset="0"/>
              </a:rPr>
              <a:t>Date 19</a:t>
            </a:r>
            <a:r>
              <a:rPr lang="en-US" sz="2000" baseline="30000" dirty="0">
                <a:latin typeface="Times New Roman" panose="02020603050405020304" pitchFamily="18" charset="0"/>
                <a:cs typeface="Times New Roman" panose="02020603050405020304" pitchFamily="18" charset="0"/>
              </a:rPr>
              <a:t>th</a:t>
            </a:r>
            <a:r>
              <a:rPr lang="en-US" sz="2000" dirty="0">
                <a:latin typeface="Times New Roman" panose="02020603050405020304" pitchFamily="18" charset="0"/>
                <a:cs typeface="Times New Roman" panose="02020603050405020304" pitchFamily="18" charset="0"/>
              </a:rPr>
              <a:t> </a:t>
            </a:r>
            <a:r>
              <a:rPr lang="en-US" sz="2000">
                <a:latin typeface="Times New Roman" panose="02020603050405020304" pitchFamily="18" charset="0"/>
                <a:cs typeface="Times New Roman" panose="02020603050405020304" pitchFamily="18" charset="0"/>
              </a:rPr>
              <a:t>of January </a:t>
            </a:r>
            <a:r>
              <a:rPr lang="en-US" sz="2000" dirty="0">
                <a:latin typeface="Times New Roman" panose="02020603050405020304" pitchFamily="18" charset="0"/>
                <a:cs typeface="Times New Roman" panose="02020603050405020304" pitchFamily="18" charset="0"/>
              </a:rPr>
              <a:t>2025</a:t>
            </a:r>
          </a:p>
        </p:txBody>
      </p:sp>
      <p:sp>
        <p:nvSpPr>
          <p:cNvPr id="27" name="Rectangle 26">
            <a:extLst>
              <a:ext uri="{FF2B5EF4-FFF2-40B4-BE49-F238E27FC236}">
                <a16:creationId xmlns:a16="http://schemas.microsoft.com/office/drawing/2014/main" id="{8ABEB269-2208-4181-9DDB-A5C2D189B2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51298" y="446824"/>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7" name="Straight Connector 28">
            <a:extLst>
              <a:ext uri="{FF2B5EF4-FFF2-40B4-BE49-F238E27FC236}">
                <a16:creationId xmlns:a16="http://schemas.microsoft.com/office/drawing/2014/main" id="{384CBE60-0977-4285-9BF5-9D8271989AD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65598"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0">
            <a:extLst>
              <a:ext uri="{FF2B5EF4-FFF2-40B4-BE49-F238E27FC236}">
                <a16:creationId xmlns:a16="http://schemas.microsoft.com/office/drawing/2014/main" id="{1911CEBB-5C08-41C5-8954-C727FC87556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238"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2">
            <a:extLst>
              <a:ext uri="{FF2B5EF4-FFF2-40B4-BE49-F238E27FC236}">
                <a16:creationId xmlns:a16="http://schemas.microsoft.com/office/drawing/2014/main" id="{E56FA950-4DFC-4710-A30A-6E55033CA46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65598" y="1092118"/>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4C1ABB78-EF74-C7B7-918D-F0A3A94F1B18}"/>
              </a:ext>
            </a:extLst>
          </p:cNvPr>
          <p:cNvPicPr>
            <a:picLocks noChangeAspect="1"/>
          </p:cNvPicPr>
          <p:nvPr/>
        </p:nvPicPr>
        <p:blipFill>
          <a:blip r:embed="rId3"/>
          <a:stretch>
            <a:fillRect/>
          </a:stretch>
        </p:blipFill>
        <p:spPr>
          <a:xfrm>
            <a:off x="1370984" y="1297576"/>
            <a:ext cx="3475263" cy="3412076"/>
          </a:xfrm>
          <a:prstGeom prst="rect">
            <a:avLst/>
          </a:prstGeom>
        </p:spPr>
      </p:pic>
    </p:spTree>
    <p:extLst>
      <p:ext uri="{BB962C8B-B14F-4D97-AF65-F5344CB8AC3E}">
        <p14:creationId xmlns:p14="http://schemas.microsoft.com/office/powerpoint/2010/main" val="243534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endParaRPr lang="en-US"/>
          </a:p>
        </p:txBody>
      </p:sp>
      <p:sp>
        <p:nvSpPr>
          <p:cNvPr id="3" name="Content Placeholder 2">
            <a:extLst>
              <a:ext uri="{FF2B5EF4-FFF2-40B4-BE49-F238E27FC236}">
                <a16:creationId xmlns:a16="http://schemas.microsoft.com/office/drawing/2014/main" id="{49793476-D9B1-4190-F924-399B8D8CB2D9}"/>
              </a:ext>
            </a:extLst>
          </p:cNvPr>
          <p:cNvSpPr>
            <a:spLocks noGrp="1"/>
          </p:cNvSpPr>
          <p:nvPr>
            <p:ph idx="1"/>
          </p:nvPr>
        </p:nvSpPr>
        <p:spPr>
          <a:xfrm>
            <a:off x="300355" y="2015612"/>
            <a:ext cx="11510133" cy="3636103"/>
          </a:xfrm>
        </p:spPr>
        <p:txBody>
          <a:bodyPr>
            <a:noAutofit/>
          </a:bodyPr>
          <a:lstStyle/>
          <a:p>
            <a:pPr marL="0" indent="0" algn="ctr">
              <a:buNone/>
            </a:pPr>
            <a:endParaRPr lang="en-US" sz="3600" b="1" dirty="0">
              <a:latin typeface="Times New Roman" panose="02020603050405020304" pitchFamily="18" charset="0"/>
              <a:cs typeface="Times New Roman" panose="02020603050405020304" pitchFamily="18" charset="0"/>
            </a:endParaRPr>
          </a:p>
          <a:p>
            <a:pPr marL="0" indent="0" algn="ctr">
              <a:buNone/>
            </a:pPr>
            <a:r>
              <a:rPr lang="en-US" sz="3600" b="1" dirty="0">
                <a:latin typeface="Times New Roman" panose="02020603050405020304" pitchFamily="18" charset="0"/>
                <a:cs typeface="Times New Roman" panose="02020603050405020304" pitchFamily="18" charset="0"/>
              </a:rPr>
              <a:t>Various social and behavioral scientists have defined the word research in different ways</a:t>
            </a:r>
            <a:endParaRPr lang="en-MY" sz="3600" b="1" dirty="0">
              <a:latin typeface="Times New Roman" panose="02020603050405020304" pitchFamily="18" charset="0"/>
              <a:cs typeface="Times New Roman" panose="02020603050405020304" pitchFamily="18" charset="0"/>
            </a:endParaRPr>
          </a:p>
          <a:p>
            <a:pPr marL="0" indent="0" algn="ctr" rtl="0">
              <a:lnSpc>
                <a:spcPct val="150000"/>
              </a:lnSpc>
              <a:spcBef>
                <a:spcPts val="0"/>
              </a:spcBef>
              <a:spcAft>
                <a:spcPts val="0"/>
              </a:spcAft>
              <a:buNone/>
            </a:pPr>
            <a:endParaRPr lang="en-US" sz="2000" b="1"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AC3B3951-521A-A867-D365-CF88DAAFF8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3133469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770021" y="344515"/>
            <a:ext cx="10408350" cy="792999"/>
          </a:xfrm>
        </p:spPr>
        <p:txBody>
          <a:bodyPr>
            <a:noAutofit/>
          </a:bodyPr>
          <a:lstStyle/>
          <a:p>
            <a:r>
              <a:rPr lang="en-US" sz="4800" b="1" dirty="0"/>
              <a:t>Several definitions of Research</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59080" y="1482030"/>
            <a:ext cx="11470112" cy="3407862"/>
          </a:xfrm>
        </p:spPr>
        <p:txBody>
          <a:bodyPr>
            <a:noAutofit/>
          </a:bodyPr>
          <a:lstStyle/>
          <a:p>
            <a:pPr>
              <a:buFont typeface="Arial" panose="020B0604020202020204" pitchFamily="34" charset="0"/>
              <a:buChar char="•"/>
            </a:pPr>
            <a:r>
              <a:rPr lang="en-US" sz="2000" dirty="0">
                <a:latin typeface="+mj-lt"/>
              </a:rPr>
              <a:t>Research is “</a:t>
            </a:r>
            <a:r>
              <a:rPr lang="en-US" sz="2000" b="1" i="1" dirty="0">
                <a:highlight>
                  <a:srgbClr val="FFFF00"/>
                </a:highlight>
                <a:latin typeface="+mj-lt"/>
              </a:rPr>
              <a:t>The manipulation of things, concepts or symbols for the purpose of generalizing to extend, correct or verify knowledge</a:t>
            </a:r>
            <a:r>
              <a:rPr lang="en-US" sz="2000" b="1" i="1" dirty="0">
                <a:latin typeface="+mj-lt"/>
              </a:rPr>
              <a:t>, whether that knowledge aids in </a:t>
            </a:r>
            <a:r>
              <a:rPr lang="en-US" sz="2000" b="1" i="1" dirty="0">
                <a:highlight>
                  <a:srgbClr val="FFFF00"/>
                </a:highlight>
                <a:latin typeface="+mj-lt"/>
              </a:rPr>
              <a:t>construction of theory or in the practice of an art</a:t>
            </a:r>
            <a:r>
              <a:rPr lang="en-US" sz="2000" dirty="0">
                <a:latin typeface="+mj-lt"/>
              </a:rPr>
              <a:t>."</a:t>
            </a:r>
            <a:r>
              <a:rPr lang="en-MY" sz="2000" dirty="0">
                <a:latin typeface="+mj-lt"/>
              </a:rPr>
              <a:t>(Kothari, 2014</a:t>
            </a:r>
            <a:r>
              <a:rPr lang="ar-SY" sz="2000" dirty="0">
                <a:latin typeface="+mj-lt"/>
              </a:rPr>
              <a:t> </a:t>
            </a:r>
            <a:r>
              <a:rPr lang="en-MY" sz="2000" dirty="0">
                <a:latin typeface="+mj-lt"/>
              </a:rPr>
              <a:t>)</a:t>
            </a:r>
          </a:p>
          <a:p>
            <a:pPr marL="285750" indent="-285750">
              <a:buFont typeface="Arial" panose="020B0604020202020204" pitchFamily="34" charset="0"/>
              <a:buChar char="•"/>
            </a:pPr>
            <a:endParaRPr lang="en-MY" sz="2000" dirty="0">
              <a:latin typeface="+mj-lt"/>
            </a:endParaRPr>
          </a:p>
          <a:p>
            <a:pPr marL="227965" marR="72390" indent="-227965">
              <a:lnSpc>
                <a:spcPts val="2510"/>
              </a:lnSpc>
              <a:spcBef>
                <a:spcPts val="95"/>
              </a:spcBef>
              <a:buFont typeface="Arial MT"/>
              <a:buChar char="•"/>
              <a:tabLst>
                <a:tab pos="227965" algn="l"/>
                <a:tab pos="241300" algn="l"/>
              </a:tabLst>
            </a:pPr>
            <a:r>
              <a:rPr lang="en-US" sz="2000" dirty="0">
                <a:latin typeface="+mj-lt"/>
              </a:rPr>
              <a:t>According to (Rocco, 2011), "</a:t>
            </a:r>
            <a:r>
              <a:rPr lang="en-US" sz="2000" b="1" i="1" dirty="0">
                <a:highlight>
                  <a:srgbClr val="FFFF00"/>
                </a:highlight>
                <a:latin typeface="+mj-lt"/>
              </a:rPr>
              <a:t>Research is a careful investigation or inquiry especially through search for new facts in any branch of knowledge</a:t>
            </a:r>
            <a:r>
              <a:rPr lang="en-US" sz="2000" dirty="0">
                <a:latin typeface="+mj-lt"/>
              </a:rPr>
              <a:t>.“</a:t>
            </a:r>
          </a:p>
          <a:p>
            <a:pPr marL="227965" marR="72390" indent="-227965">
              <a:lnSpc>
                <a:spcPts val="2510"/>
              </a:lnSpc>
              <a:spcBef>
                <a:spcPts val="95"/>
              </a:spcBef>
              <a:buFont typeface="Arial MT"/>
              <a:buChar char="•"/>
              <a:tabLst>
                <a:tab pos="227965" algn="l"/>
                <a:tab pos="241300" algn="l"/>
              </a:tabLst>
            </a:pPr>
            <a:endParaRPr lang="en-US" sz="2000" dirty="0">
              <a:latin typeface="+mj-lt"/>
            </a:endParaRPr>
          </a:p>
          <a:p>
            <a:pPr marL="227965" marR="72390" indent="-227965">
              <a:lnSpc>
                <a:spcPts val="2510"/>
              </a:lnSpc>
              <a:spcBef>
                <a:spcPts val="95"/>
              </a:spcBef>
              <a:buFont typeface="Arial MT"/>
              <a:buChar char="•"/>
              <a:tabLst>
                <a:tab pos="227965" algn="l"/>
                <a:tab pos="241300" algn="l"/>
              </a:tabLst>
            </a:pPr>
            <a:r>
              <a:rPr lang="en-US" sz="2000" dirty="0">
                <a:latin typeface="+mj-lt"/>
              </a:rPr>
              <a:t> </a:t>
            </a:r>
            <a:r>
              <a:rPr lang="en-US" sz="2000" b="1" i="1" dirty="0">
                <a:highlight>
                  <a:srgbClr val="FFFF00"/>
                </a:highlight>
                <a:latin typeface="+mj-lt"/>
              </a:rPr>
              <a:t>Research is a movement, a movement from the known to the unknown </a:t>
            </a:r>
            <a:r>
              <a:rPr lang="en-US" sz="2000" dirty="0">
                <a:latin typeface="+mj-lt"/>
              </a:rPr>
              <a:t>(Redman and </a:t>
            </a:r>
            <a:r>
              <a:rPr lang="en-US" sz="2000" dirty="0" err="1">
                <a:latin typeface="+mj-lt"/>
              </a:rPr>
              <a:t>Mory</a:t>
            </a:r>
            <a:r>
              <a:rPr lang="en-US" sz="2000" dirty="0">
                <a:latin typeface="+mj-lt"/>
              </a:rPr>
              <a:t>, 2010). </a:t>
            </a:r>
          </a:p>
          <a:p>
            <a:pPr marL="227965" marR="72390" indent="-227965">
              <a:lnSpc>
                <a:spcPts val="2510"/>
              </a:lnSpc>
              <a:spcBef>
                <a:spcPts val="95"/>
              </a:spcBef>
              <a:buFont typeface="Arial MT"/>
              <a:buChar char="•"/>
              <a:tabLst>
                <a:tab pos="227965" algn="l"/>
                <a:tab pos="241300" algn="l"/>
              </a:tabLst>
            </a:pPr>
            <a:endParaRPr lang="en-US" sz="2000" dirty="0">
              <a:latin typeface="+mj-lt"/>
            </a:endParaRPr>
          </a:p>
          <a:p>
            <a:pPr marL="227965" marR="72390" indent="-227965">
              <a:lnSpc>
                <a:spcPts val="2510"/>
              </a:lnSpc>
              <a:spcBef>
                <a:spcPts val="95"/>
              </a:spcBef>
              <a:buFont typeface="Arial MT"/>
              <a:buChar char="•"/>
              <a:tabLst>
                <a:tab pos="227965" algn="l"/>
                <a:tab pos="241300" algn="l"/>
              </a:tabLst>
            </a:pPr>
            <a:r>
              <a:rPr lang="en-US" sz="2000" dirty="0">
                <a:latin typeface="+mj-lt"/>
              </a:rPr>
              <a:t>According to (Creswell, 2008), "</a:t>
            </a:r>
            <a:r>
              <a:rPr lang="en-US" sz="2000" b="1" i="1" dirty="0">
                <a:highlight>
                  <a:srgbClr val="FFFF00"/>
                </a:highlight>
                <a:latin typeface="+mj-lt"/>
              </a:rPr>
              <a:t>Research is systematic investigation to establish the facts</a:t>
            </a:r>
            <a:r>
              <a:rPr lang="en-US" sz="2000" dirty="0">
                <a:highlight>
                  <a:srgbClr val="FFFF00"/>
                </a:highlight>
                <a:latin typeface="+mj-lt"/>
              </a:rPr>
              <a:t>.</a:t>
            </a:r>
            <a:r>
              <a:rPr lang="en-US" sz="2000" dirty="0">
                <a:latin typeface="+mj-lt"/>
              </a:rPr>
              <a:t>" </a:t>
            </a:r>
          </a:p>
          <a:p>
            <a:pPr marL="227965" marR="72390" indent="-227965">
              <a:lnSpc>
                <a:spcPts val="2510"/>
              </a:lnSpc>
              <a:spcBef>
                <a:spcPts val="95"/>
              </a:spcBef>
              <a:buFont typeface="Arial MT"/>
              <a:buChar char="•"/>
              <a:tabLst>
                <a:tab pos="227965" algn="l"/>
                <a:tab pos="241300" algn="l"/>
              </a:tabLst>
            </a:pPr>
            <a:endParaRPr lang="en-US" sz="2000" dirty="0">
              <a:latin typeface="+mj-lt"/>
            </a:endParaRPr>
          </a:p>
          <a:p>
            <a:pPr marL="227965" marR="72390" indent="-227965">
              <a:lnSpc>
                <a:spcPts val="2510"/>
              </a:lnSpc>
              <a:spcBef>
                <a:spcPts val="95"/>
              </a:spcBef>
              <a:buFont typeface="Arial MT"/>
              <a:buChar char="•"/>
              <a:tabLst>
                <a:tab pos="227965" algn="l"/>
                <a:tab pos="241300" algn="l"/>
              </a:tabLst>
            </a:pPr>
            <a:r>
              <a:rPr lang="en-US" sz="2000" dirty="0">
                <a:latin typeface="+mj-lt"/>
              </a:rPr>
              <a:t>In the broadest sense of the word, the definition of research includes any gathering of data, information and facts for the advancement of knowledge</a:t>
            </a:r>
          </a:p>
          <a:p>
            <a:pPr marL="285750" indent="-285750">
              <a:buFont typeface="Arial" panose="020B0604020202020204" pitchFamily="34" charset="0"/>
              <a:buChar char="•"/>
            </a:pPr>
            <a:endParaRPr lang="en-MY" sz="2000" dirty="0">
              <a:latin typeface="+mj-lt"/>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604290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3" name="Rectangle 12">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endParaRPr lang="en-US"/>
          </a:p>
        </p:txBody>
      </p:sp>
      <p:pic>
        <p:nvPicPr>
          <p:cNvPr id="2" name="Picture 1" descr="A logo of a university&#10;&#10;Description automatically generated">
            <a:extLst>
              <a:ext uri="{FF2B5EF4-FFF2-40B4-BE49-F238E27FC236}">
                <a16:creationId xmlns:a16="http://schemas.microsoft.com/office/drawing/2014/main" id="{80815AF7-3FC3-D633-0C71-08D08B6882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4" name="Title 1">
            <a:extLst>
              <a:ext uri="{FF2B5EF4-FFF2-40B4-BE49-F238E27FC236}">
                <a16:creationId xmlns:a16="http://schemas.microsoft.com/office/drawing/2014/main" id="{A7742753-2BB8-C4F5-6AB1-EBE576A72F20}"/>
              </a:ext>
            </a:extLst>
          </p:cNvPr>
          <p:cNvSpPr>
            <a:spLocks noGrp="1"/>
          </p:cNvSpPr>
          <p:nvPr>
            <p:ph type="title"/>
          </p:nvPr>
        </p:nvSpPr>
        <p:spPr>
          <a:xfrm>
            <a:off x="2905626" y="226665"/>
            <a:ext cx="6380747" cy="1142033"/>
          </a:xfrm>
        </p:spPr>
        <p:txBody>
          <a:bodyPr>
            <a:normAutofit/>
          </a:bodyPr>
          <a:lstStyle/>
          <a:p>
            <a:pPr algn="ctr"/>
            <a:r>
              <a:rPr lang="en-MY" sz="4800" b="1" dirty="0">
                <a:latin typeface="Times New Roman" panose="02020603050405020304" pitchFamily="18" charset="0"/>
                <a:cs typeface="Times New Roman" panose="02020603050405020304" pitchFamily="18" charset="0"/>
              </a:rPr>
              <a:t>Purpose of Research </a:t>
            </a:r>
          </a:p>
        </p:txBody>
      </p:sp>
      <p:sp>
        <p:nvSpPr>
          <p:cNvPr id="5" name="Content Placeholder 2">
            <a:extLst>
              <a:ext uri="{FF2B5EF4-FFF2-40B4-BE49-F238E27FC236}">
                <a16:creationId xmlns:a16="http://schemas.microsoft.com/office/drawing/2014/main" id="{BB6AFBF3-D46D-42F5-6960-DEABD610F019}"/>
              </a:ext>
            </a:extLst>
          </p:cNvPr>
          <p:cNvSpPr>
            <a:spLocks noGrp="1"/>
          </p:cNvSpPr>
          <p:nvPr>
            <p:ph idx="1"/>
          </p:nvPr>
        </p:nvSpPr>
        <p:spPr>
          <a:xfrm>
            <a:off x="259081" y="1482031"/>
            <a:ext cx="11632564" cy="5010844"/>
          </a:xfrm>
        </p:spPr>
        <p:txBody>
          <a:bodyPr>
            <a:normAutofit/>
          </a:bodyPr>
          <a:lstStyle/>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1. </a:t>
            </a:r>
            <a:r>
              <a:rPr lang="en-US" sz="2400" b="1" dirty="0">
                <a:highlight>
                  <a:srgbClr val="FFFF00"/>
                </a:highlight>
                <a:latin typeface="Times New Roman" panose="02020603050405020304" pitchFamily="18" charset="0"/>
                <a:cs typeface="Times New Roman" panose="02020603050405020304" pitchFamily="18" charset="0"/>
              </a:rPr>
              <a:t>Understanding a business problem: </a:t>
            </a:r>
            <a:r>
              <a:rPr lang="en-US" sz="2400" dirty="0">
                <a:latin typeface="Times New Roman" panose="02020603050405020304" pitchFamily="18" charset="0"/>
                <a:cs typeface="Times New Roman" panose="02020603050405020304" pitchFamily="18" charset="0"/>
              </a:rPr>
              <a:t>The first and foremost objective of any study is to understand, analyze and explore a business problem. Once complete familiarity with the phenomenon is achieved, it is easier to decompose the complex problem into smaller once. </a:t>
            </a:r>
          </a:p>
          <a:p>
            <a:endParaRPr lang="en-US" sz="2400" dirty="0">
              <a:latin typeface="Times New Roman" panose="02020603050405020304" pitchFamily="18" charset="0"/>
              <a:cs typeface="Times New Roman" panose="02020603050405020304" pitchFamily="18" charset="0"/>
            </a:endParaRPr>
          </a:p>
          <a:p>
            <a:r>
              <a:rPr lang="en-US" sz="2400" dirty="0">
                <a:highlight>
                  <a:srgbClr val="FFFF00"/>
                </a:highlight>
                <a:latin typeface="Times New Roman" panose="02020603050405020304" pitchFamily="18" charset="0"/>
                <a:cs typeface="Times New Roman" panose="02020603050405020304" pitchFamily="18" charset="0"/>
              </a:rPr>
              <a:t>2. </a:t>
            </a:r>
            <a:r>
              <a:rPr lang="en-US" sz="2400" b="1" dirty="0">
                <a:highlight>
                  <a:srgbClr val="FFFF00"/>
                </a:highlight>
                <a:latin typeface="Times New Roman" panose="02020603050405020304" pitchFamily="18" charset="0"/>
                <a:cs typeface="Times New Roman" panose="02020603050405020304" pitchFamily="18" charset="0"/>
              </a:rPr>
              <a:t>Identifying the cause-and-effect relationship: </a:t>
            </a:r>
            <a:r>
              <a:rPr lang="en-US" sz="2400" dirty="0">
                <a:latin typeface="Times New Roman" panose="02020603050405020304" pitchFamily="18" charset="0"/>
                <a:cs typeface="Times New Roman" panose="02020603050405020304" pitchFamily="18" charset="0"/>
              </a:rPr>
              <a:t>Individuals form groups, and groups form organizations. They are interdependent. It is very important for a researcher to identify the functional relationships among various components of an organization. A scientific investigation is necessary in studying the cause-and-effect relationship of variables involved in a business phenomenon. </a:t>
            </a:r>
          </a:p>
        </p:txBody>
      </p:sp>
    </p:spTree>
    <p:extLst>
      <p:ext uri="{BB962C8B-B14F-4D97-AF65-F5344CB8AC3E}">
        <p14:creationId xmlns:p14="http://schemas.microsoft.com/office/powerpoint/2010/main" val="1729910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3" name="Rectangle 12">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2" name="Picture 1" descr="A logo of a university&#10;&#10;Description automatically generated">
            <a:extLst>
              <a:ext uri="{FF2B5EF4-FFF2-40B4-BE49-F238E27FC236}">
                <a16:creationId xmlns:a16="http://schemas.microsoft.com/office/drawing/2014/main" id="{80815AF7-3FC3-D633-0C71-08D08B6882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5" name="Content Placeholder 2">
            <a:extLst>
              <a:ext uri="{FF2B5EF4-FFF2-40B4-BE49-F238E27FC236}">
                <a16:creationId xmlns:a16="http://schemas.microsoft.com/office/drawing/2014/main" id="{BB6AFBF3-D46D-42F5-6960-DEABD610F019}"/>
              </a:ext>
            </a:extLst>
          </p:cNvPr>
          <p:cNvSpPr>
            <a:spLocks noGrp="1"/>
          </p:cNvSpPr>
          <p:nvPr>
            <p:ph idx="1"/>
          </p:nvPr>
        </p:nvSpPr>
        <p:spPr>
          <a:xfrm>
            <a:off x="300354" y="401053"/>
            <a:ext cx="10977245" cy="6091822"/>
          </a:xfrm>
        </p:spPr>
        <p:txBody>
          <a:bodyPr>
            <a:normAutofit/>
          </a:bodyPr>
          <a:lstStyle/>
          <a:p>
            <a:endParaRPr lang="en-US" sz="2400" dirty="0">
              <a:latin typeface="Times New Roman" panose="02020603050405020304" pitchFamily="18" charset="0"/>
              <a:cs typeface="Times New Roman" panose="02020603050405020304" pitchFamily="18" charset="0"/>
            </a:endParaRPr>
          </a:p>
          <a:p>
            <a:r>
              <a:rPr lang="en-US" sz="2400" b="1" dirty="0">
                <a:highlight>
                  <a:srgbClr val="FFFF00"/>
                </a:highlight>
                <a:latin typeface="Times New Roman" panose="02020603050405020304" pitchFamily="18" charset="0"/>
                <a:cs typeface="Times New Roman" panose="02020603050405020304" pitchFamily="18" charset="0"/>
              </a:rPr>
              <a:t>3. To innovate new ideas: </a:t>
            </a:r>
            <a:r>
              <a:rPr lang="en-US" sz="2400" dirty="0">
                <a:latin typeface="Times New Roman" panose="02020603050405020304" pitchFamily="18" charset="0"/>
                <a:cs typeface="Times New Roman" panose="02020603050405020304" pitchFamily="18" charset="0"/>
              </a:rPr>
              <a:t>One of the objectives of a researcher is to bring constant improvement in the techniques of his trade. Apart from verifying and testifying the existing assumptions, one of the functions of a research is to add new knowledge to the state of the art. Research invokes the innovation of new concepts, theories and idea in a business study. Apart from this, research also removes and discards worthless theories that are prevalent in the society. </a:t>
            </a:r>
          </a:p>
          <a:p>
            <a:endParaRPr lang="en-US" sz="2400" dirty="0">
              <a:latin typeface="Times New Roman" panose="02020603050405020304" pitchFamily="18" charset="0"/>
              <a:cs typeface="Times New Roman" panose="02020603050405020304" pitchFamily="18" charset="0"/>
            </a:endParaRPr>
          </a:p>
          <a:p>
            <a:r>
              <a:rPr lang="en-US" sz="2400" b="1" dirty="0">
                <a:highlight>
                  <a:srgbClr val="FFFF00"/>
                </a:highlight>
                <a:latin typeface="Times New Roman" panose="02020603050405020304" pitchFamily="18" charset="0"/>
                <a:cs typeface="Times New Roman" panose="02020603050405020304" pitchFamily="18" charset="0"/>
              </a:rPr>
              <a:t>4. To improve the quality: </a:t>
            </a:r>
            <a:r>
              <a:rPr lang="en-US" sz="2400" dirty="0">
                <a:latin typeface="Times New Roman" panose="02020603050405020304" pitchFamily="18" charset="0"/>
                <a:cs typeface="Times New Roman" panose="02020603050405020304" pitchFamily="18" charset="0"/>
              </a:rPr>
              <a:t>The whole exercise of any activity is done for the improvement of quality of a product, machinery, or life of human beings. For a business organization it is </a:t>
            </a:r>
            <a:r>
              <a:rPr lang="en-US" sz="2400" dirty="0" err="1">
                <a:latin typeface="Times New Roman" panose="02020603050405020304" pitchFamily="18" charset="0"/>
                <a:cs typeface="Times New Roman" panose="02020603050405020304" pitchFamily="18" charset="0"/>
              </a:rPr>
              <a:t>atmost</a:t>
            </a:r>
            <a:r>
              <a:rPr lang="en-US" sz="2400" dirty="0">
                <a:latin typeface="Times New Roman" panose="02020603050405020304" pitchFamily="18" charset="0"/>
                <a:cs typeface="Times New Roman" panose="02020603050405020304" pitchFamily="18" charset="0"/>
              </a:rPr>
              <a:t> important to improve the quality of its products. This can be achieved by a systematic and critical investigation i.e. research. </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2722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631000" y="196763"/>
            <a:ext cx="9792208" cy="910542"/>
          </a:xfrm>
        </p:spPr>
        <p:txBody>
          <a:bodyPr>
            <a:normAutofit/>
          </a:bodyPr>
          <a:lstStyle/>
          <a:p>
            <a:pPr algn="ctr"/>
            <a:r>
              <a:rPr lang="en-US" sz="5400" b="1" dirty="0">
                <a:latin typeface="Times New Roman" panose="02020603050405020304" pitchFamily="18" charset="0"/>
                <a:cs typeface="Times New Roman" panose="02020603050405020304" pitchFamily="18" charset="0"/>
              </a:rPr>
              <a:t>Characteristics of Research: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10312" y="1304068"/>
            <a:ext cx="11681333" cy="5179207"/>
          </a:xfrm>
        </p:spPr>
        <p:txBody>
          <a:bodyPr>
            <a:normAutofit fontScale="85000" lnSpcReduction="20000"/>
          </a:bodyPr>
          <a:lstStyle/>
          <a:p>
            <a:r>
              <a:rPr lang="en-US" sz="2400" b="1" dirty="0">
                <a:highlight>
                  <a:srgbClr val="FFFF00"/>
                </a:highlight>
                <a:latin typeface="Times New Roman" panose="02020603050405020304" pitchFamily="18" charset="0"/>
                <a:cs typeface="Times New Roman" panose="02020603050405020304" pitchFamily="18" charset="0"/>
              </a:rPr>
              <a:t>1. Solution Oriented: </a:t>
            </a:r>
            <a:r>
              <a:rPr lang="en-US" sz="2400" dirty="0">
                <a:latin typeface="Times New Roman" panose="02020603050405020304" pitchFamily="18" charset="0"/>
                <a:cs typeface="Times New Roman" panose="02020603050405020304" pitchFamily="18" charset="0"/>
              </a:rPr>
              <a:t>The problem of research must be clearly defined and stated. The motive of research must be mentioned in the beginning of research work. The research should provide a solution of a business problem. </a:t>
            </a:r>
          </a:p>
          <a:p>
            <a:endParaRPr lang="en-US" sz="2400" dirty="0">
              <a:latin typeface="Times New Roman" panose="02020603050405020304" pitchFamily="18" charset="0"/>
              <a:cs typeface="Times New Roman" panose="02020603050405020304" pitchFamily="18" charset="0"/>
            </a:endParaRPr>
          </a:p>
          <a:p>
            <a:r>
              <a:rPr lang="en-US" sz="2400" b="1" dirty="0">
                <a:highlight>
                  <a:srgbClr val="FFFF00"/>
                </a:highlight>
                <a:latin typeface="Times New Roman" panose="02020603050405020304" pitchFamily="18" charset="0"/>
                <a:cs typeface="Times New Roman" panose="02020603050405020304" pitchFamily="18" charset="0"/>
              </a:rPr>
              <a:t>2. Logical: </a:t>
            </a:r>
            <a:r>
              <a:rPr lang="en-US" sz="2400" dirty="0">
                <a:latin typeface="Times New Roman" panose="02020603050405020304" pitchFamily="18" charset="0"/>
                <a:cs typeface="Times New Roman" panose="02020603050405020304" pitchFamily="18" charset="0"/>
              </a:rPr>
              <a:t>In a research we find out facts about a phenomenon and draw conclusions about it. The inferences and generalizations thus made must be logical. For example, all illiterate people in the village live longer than the educated people in the cities leads to the conclusions that illiteracy is the cause of longevity. This is an example of illogical research conclusion. </a:t>
            </a:r>
          </a:p>
          <a:p>
            <a:endParaRPr lang="en-US" sz="2400" dirty="0">
              <a:latin typeface="Times New Roman" panose="02020603050405020304" pitchFamily="18" charset="0"/>
              <a:cs typeface="Times New Roman" panose="02020603050405020304" pitchFamily="18" charset="0"/>
            </a:endParaRPr>
          </a:p>
          <a:p>
            <a:r>
              <a:rPr lang="en-US" sz="2400" b="1" dirty="0">
                <a:highlight>
                  <a:srgbClr val="FFFF00"/>
                </a:highlight>
                <a:latin typeface="Times New Roman" panose="02020603050405020304" pitchFamily="18" charset="0"/>
                <a:cs typeface="Times New Roman" panose="02020603050405020304" pitchFamily="18" charset="0"/>
              </a:rPr>
              <a:t>3. Objective: </a:t>
            </a:r>
            <a:r>
              <a:rPr lang="en-US" sz="2400" dirty="0">
                <a:latin typeface="Times New Roman" panose="02020603050405020304" pitchFamily="18" charset="0"/>
                <a:cs typeface="Times New Roman" panose="02020603050405020304" pitchFamily="18" charset="0"/>
              </a:rPr>
              <a:t>Observing true picture of a phenomenon without being affected by observers own opinion is termed as ‘objective’. Objectivity means knowing reality. The criterion of objectivity is that all researchers should arrive at the same conclusion about the phenomenon on which they are pursuing research.</a:t>
            </a:r>
          </a:p>
          <a:p>
            <a:endParaRPr lang="en-US" sz="2400" dirty="0">
              <a:latin typeface="Times New Roman" panose="02020603050405020304" pitchFamily="18" charset="0"/>
              <a:cs typeface="Times New Roman" panose="02020603050405020304" pitchFamily="18" charset="0"/>
            </a:endParaRPr>
          </a:p>
          <a:p>
            <a:r>
              <a:rPr lang="en-US" sz="2400" b="1" dirty="0">
                <a:highlight>
                  <a:srgbClr val="FFFF00"/>
                </a:highlight>
                <a:latin typeface="Times New Roman" panose="02020603050405020304" pitchFamily="18" charset="0"/>
                <a:cs typeface="Times New Roman" panose="02020603050405020304" pitchFamily="18" charset="0"/>
              </a:rPr>
              <a:t>4.  Impartiality: </a:t>
            </a:r>
            <a:r>
              <a:rPr lang="en-US" sz="2400" dirty="0">
                <a:latin typeface="Times New Roman" panose="02020603050405020304" pitchFamily="18" charset="0"/>
                <a:cs typeface="Times New Roman" panose="02020603050405020304" pitchFamily="18" charset="0"/>
              </a:rPr>
              <a:t>A dishonest research may select data items of individuals to draw conclusions to his </a:t>
            </a:r>
            <a:r>
              <a:rPr lang="en-US" sz="2400" dirty="0" err="1">
                <a:latin typeface="Times New Roman" panose="02020603050405020304" pitchFamily="18" charset="0"/>
                <a:cs typeface="Times New Roman" panose="02020603050405020304" pitchFamily="18" charset="0"/>
              </a:rPr>
              <a:t>favour</a:t>
            </a:r>
            <a:r>
              <a:rPr lang="en-US" sz="2400" dirty="0">
                <a:latin typeface="Times New Roman" panose="02020603050405020304" pitchFamily="18" charset="0"/>
                <a:cs typeface="Times New Roman" panose="02020603050405020304" pitchFamily="18" charset="0"/>
              </a:rPr>
              <a:t>. This brings bias into research, which affects the objective of the study. Therefore, a true research must be impartial and unbiased. </a:t>
            </a:r>
          </a:p>
          <a:p>
            <a:endParaRPr lang="en-MY" sz="24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32266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631000" y="196763"/>
            <a:ext cx="9792208" cy="910542"/>
          </a:xfrm>
        </p:spPr>
        <p:txBody>
          <a:bodyPr>
            <a:normAutofit/>
          </a:bodyPr>
          <a:lstStyle/>
          <a:p>
            <a:pPr algn="ctr"/>
            <a:r>
              <a:rPr lang="en-US" sz="5400" b="1" dirty="0">
                <a:latin typeface="Times New Roman" panose="02020603050405020304" pitchFamily="18" charset="0"/>
                <a:cs typeface="Times New Roman" panose="02020603050405020304" pitchFamily="18" charset="0"/>
              </a:rPr>
              <a:t>Characteristics of Research: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10312" y="1429970"/>
            <a:ext cx="11681333" cy="5179207"/>
          </a:xfrm>
        </p:spPr>
        <p:txBody>
          <a:bodyPr>
            <a:normAutofit fontScale="92500" lnSpcReduction="10000"/>
          </a:bodyPr>
          <a:lstStyle/>
          <a:p>
            <a:r>
              <a:rPr lang="en-US" sz="2400" b="1" dirty="0">
                <a:highlight>
                  <a:srgbClr val="FFFF00"/>
                </a:highlight>
                <a:latin typeface="Times New Roman" panose="02020603050405020304" pitchFamily="18" charset="0"/>
                <a:cs typeface="Times New Roman" panose="02020603050405020304" pitchFamily="18" charset="0"/>
              </a:rPr>
              <a:t>5. Accuracy: </a:t>
            </a:r>
            <a:r>
              <a:rPr lang="en-US" sz="2400" dirty="0">
                <a:latin typeface="Times New Roman" panose="02020603050405020304" pitchFamily="18" charset="0"/>
                <a:cs typeface="Times New Roman" panose="02020603050405020304" pitchFamily="18" charset="0"/>
              </a:rPr>
              <a:t>A research worker needs to gain some expertise in the study he is undertaking. This expertise results in achieving the accuracy in the solution drawn. The accuracy of conclusions is a sensitive issue as it may affect the whole decision-making. </a:t>
            </a:r>
          </a:p>
          <a:p>
            <a:endParaRPr lang="en-US" sz="2400" dirty="0">
              <a:latin typeface="Times New Roman" panose="02020603050405020304" pitchFamily="18" charset="0"/>
              <a:cs typeface="Times New Roman" panose="02020603050405020304" pitchFamily="18" charset="0"/>
            </a:endParaRPr>
          </a:p>
          <a:p>
            <a:r>
              <a:rPr lang="en-US" sz="2400" b="1" dirty="0">
                <a:highlight>
                  <a:srgbClr val="FFFF00"/>
                </a:highlight>
                <a:latin typeface="Times New Roman" panose="02020603050405020304" pitchFamily="18" charset="0"/>
                <a:cs typeface="Times New Roman" panose="02020603050405020304" pitchFamily="18" charset="0"/>
              </a:rPr>
              <a:t>6. Systematic: </a:t>
            </a:r>
            <a:r>
              <a:rPr lang="en-US" sz="2400" dirty="0">
                <a:latin typeface="Times New Roman" panose="02020603050405020304" pitchFamily="18" charset="0"/>
                <a:cs typeface="Times New Roman" panose="02020603050405020304" pitchFamily="18" charset="0"/>
              </a:rPr>
              <a:t>In a research there should be well-defined steps. Each step should be sequentially linked with another, so that, the whole research work is an organized structure.  </a:t>
            </a:r>
          </a:p>
          <a:p>
            <a:endParaRPr lang="en-US" sz="2400" dirty="0">
              <a:latin typeface="Times New Roman" panose="02020603050405020304" pitchFamily="18" charset="0"/>
              <a:cs typeface="Times New Roman" panose="02020603050405020304" pitchFamily="18" charset="0"/>
            </a:endParaRPr>
          </a:p>
          <a:p>
            <a:r>
              <a:rPr lang="en-US" sz="2400" b="1" dirty="0">
                <a:highlight>
                  <a:srgbClr val="FFFF00"/>
                </a:highlight>
                <a:latin typeface="Times New Roman" panose="02020603050405020304" pitchFamily="18" charset="0"/>
                <a:cs typeface="Times New Roman" panose="02020603050405020304" pitchFamily="18" charset="0"/>
              </a:rPr>
              <a:t>7. Verifiability: </a:t>
            </a:r>
            <a:r>
              <a:rPr lang="en-US" sz="2400" dirty="0">
                <a:latin typeface="Times New Roman" panose="02020603050405020304" pitchFamily="18" charset="0"/>
                <a:cs typeface="Times New Roman" panose="02020603050405020304" pitchFamily="18" charset="0"/>
              </a:rPr>
              <a:t>the results of a research are subjective to verifications. For building a sound basis for decision making one verifies the research results by replicating the study. </a:t>
            </a:r>
          </a:p>
          <a:p>
            <a:endParaRPr lang="en-US" sz="2400" dirty="0">
              <a:latin typeface="Times New Roman" panose="02020603050405020304" pitchFamily="18" charset="0"/>
              <a:cs typeface="Times New Roman" panose="02020603050405020304" pitchFamily="18" charset="0"/>
            </a:endParaRPr>
          </a:p>
          <a:p>
            <a:r>
              <a:rPr lang="en-US" sz="2400" b="1" dirty="0">
                <a:highlight>
                  <a:srgbClr val="FFFF00"/>
                </a:highlight>
                <a:latin typeface="Times New Roman" panose="02020603050405020304" pitchFamily="18" charset="0"/>
                <a:cs typeface="Times New Roman" panose="02020603050405020304" pitchFamily="18" charset="0"/>
              </a:rPr>
              <a:t>8. Empirical: </a:t>
            </a:r>
            <a:r>
              <a:rPr lang="en-US" sz="2400" dirty="0">
                <a:latin typeface="Times New Roman" panose="02020603050405020304" pitchFamily="18" charset="0"/>
                <a:cs typeface="Times New Roman" panose="02020603050405020304" pitchFamily="18" charset="0"/>
              </a:rPr>
              <a:t>A research is an empirical process and involves data collection. The results are based on observed experience or empirical evidence. Research rejects assumptions and dogma as methods of established knowledge. It accepts only what is verified by empirical observations. </a:t>
            </a:r>
          </a:p>
          <a:p>
            <a:endParaRPr lang="en-MY" sz="24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3227305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6873" y="226665"/>
            <a:ext cx="894772" cy="878503"/>
          </a:xfrm>
          <a:prstGeom prst="rect">
            <a:avLst/>
          </a:prstGeom>
        </p:spPr>
      </p:pic>
      <p:sp>
        <p:nvSpPr>
          <p:cNvPr id="13" name="Title 1">
            <a:extLst>
              <a:ext uri="{FF2B5EF4-FFF2-40B4-BE49-F238E27FC236}">
                <a16:creationId xmlns:a16="http://schemas.microsoft.com/office/drawing/2014/main" id="{0549BC96-A4F1-723A-C716-84878732AD85}"/>
              </a:ext>
            </a:extLst>
          </p:cNvPr>
          <p:cNvSpPr>
            <a:spLocks noGrp="1"/>
          </p:cNvSpPr>
          <p:nvPr>
            <p:ph type="title"/>
          </p:nvPr>
        </p:nvSpPr>
        <p:spPr>
          <a:xfrm>
            <a:off x="838200" y="365125"/>
            <a:ext cx="10515600" cy="1325563"/>
          </a:xfrm>
        </p:spPr>
        <p:txBody>
          <a:bodyPr>
            <a:normAutofit/>
          </a:bodyPr>
          <a:lstStyle/>
          <a:p>
            <a:r>
              <a:rPr lang="en-MY" sz="5400" b="1" dirty="0">
                <a:latin typeface="Times New Roman" panose="02020603050405020304" pitchFamily="18" charset="0"/>
                <a:cs typeface="Times New Roman" panose="02020603050405020304" pitchFamily="18" charset="0"/>
              </a:rPr>
              <a:t>Types of Research: </a:t>
            </a:r>
          </a:p>
        </p:txBody>
      </p:sp>
      <p:sp>
        <p:nvSpPr>
          <p:cNvPr id="14" name="Content Placeholder 2">
            <a:extLst>
              <a:ext uri="{FF2B5EF4-FFF2-40B4-BE49-F238E27FC236}">
                <a16:creationId xmlns:a16="http://schemas.microsoft.com/office/drawing/2014/main" id="{5C311FFF-D3D2-A377-E8AB-BE8A77C99A6C}"/>
              </a:ext>
            </a:extLst>
          </p:cNvPr>
          <p:cNvSpPr>
            <a:spLocks noGrp="1"/>
          </p:cNvSpPr>
          <p:nvPr>
            <p:ph idx="1"/>
          </p:nvPr>
        </p:nvSpPr>
        <p:spPr>
          <a:xfrm>
            <a:off x="838200" y="1825625"/>
            <a:ext cx="10515600" cy="4351338"/>
          </a:xfrm>
        </p:spPr>
        <p:txBody>
          <a:bodyPr>
            <a:normAutofit/>
          </a:bodyPr>
          <a:lstStyle/>
          <a:p>
            <a:r>
              <a:rPr lang="en-US" sz="2800" dirty="0">
                <a:latin typeface="Times New Roman" panose="02020603050405020304" pitchFamily="18" charset="0"/>
                <a:cs typeface="Times New Roman" panose="02020603050405020304" pitchFamily="18" charset="0"/>
              </a:rPr>
              <a:t>1. Descriptive v/s Analytical research </a:t>
            </a:r>
          </a:p>
          <a:p>
            <a:r>
              <a:rPr lang="en-US" sz="2800" dirty="0">
                <a:latin typeface="Times New Roman" panose="02020603050405020304" pitchFamily="18" charset="0"/>
                <a:cs typeface="Times New Roman" panose="02020603050405020304" pitchFamily="18" charset="0"/>
              </a:rPr>
              <a:t>2. Applied v/s Fundamental research </a:t>
            </a:r>
          </a:p>
          <a:p>
            <a:r>
              <a:rPr lang="en-US" sz="2800" dirty="0">
                <a:latin typeface="Times New Roman" panose="02020603050405020304" pitchFamily="18" charset="0"/>
                <a:cs typeface="Times New Roman" panose="02020603050405020304" pitchFamily="18" charset="0"/>
              </a:rPr>
              <a:t>3. Quantitative v/s Quantitative research </a:t>
            </a:r>
          </a:p>
          <a:p>
            <a:r>
              <a:rPr lang="en-US" sz="2800" dirty="0">
                <a:latin typeface="Times New Roman" panose="02020603050405020304" pitchFamily="18" charset="0"/>
                <a:cs typeface="Times New Roman" panose="02020603050405020304" pitchFamily="18" charset="0"/>
              </a:rPr>
              <a:t>4. Conceptual v/s Empirical research </a:t>
            </a:r>
          </a:p>
          <a:p>
            <a:r>
              <a:rPr lang="en-US" sz="2800" dirty="0">
                <a:latin typeface="Times New Roman" panose="02020603050405020304" pitchFamily="18" charset="0"/>
                <a:cs typeface="Times New Roman" panose="02020603050405020304" pitchFamily="18" charset="0"/>
              </a:rPr>
              <a:t>5. Other types of research </a:t>
            </a:r>
            <a:endParaRPr lang="en-MY"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1913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1175512" y="258796"/>
            <a:ext cx="9792208" cy="846373"/>
          </a:xfrm>
        </p:spPr>
        <p:txBody>
          <a:bodyPr>
            <a:normAutofit/>
          </a:bodyPr>
          <a:lstStyle/>
          <a:p>
            <a:pPr algn="ctr"/>
            <a:r>
              <a:rPr lang="en-US" sz="4800" b="1" dirty="0">
                <a:latin typeface="Times New Roman" panose="02020603050405020304" pitchFamily="18" charset="0"/>
                <a:cs typeface="Times New Roman" panose="02020603050405020304" pitchFamily="18" charset="0"/>
              </a:rPr>
              <a:t> Descriptive v/s Analytical research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59080" y="1482030"/>
            <a:ext cx="11632565" cy="5117174"/>
          </a:xfrm>
        </p:spPr>
        <p:txBody>
          <a:bodyPr>
            <a:normAutofit fontScale="40000" lnSpcReduction="20000"/>
          </a:bodyPr>
          <a:lstStyle/>
          <a:p>
            <a:pPr>
              <a:spcAft>
                <a:spcPts val="1800"/>
              </a:spcAft>
            </a:pPr>
            <a:r>
              <a:rPr lang="en-US" sz="4800" dirty="0">
                <a:latin typeface="Times New Roman" panose="02020603050405020304" pitchFamily="18" charset="0"/>
                <a:cs typeface="Times New Roman" panose="02020603050405020304" pitchFamily="18" charset="0"/>
              </a:rPr>
              <a:t>Descriptive research is a method used to describe, explain, or document a phenomenon as it exists. It focuses on answering </a:t>
            </a:r>
            <a:r>
              <a:rPr lang="en-US" sz="4800" b="1" dirty="0">
                <a:latin typeface="Times New Roman" panose="02020603050405020304" pitchFamily="18" charset="0"/>
                <a:cs typeface="Times New Roman" panose="02020603050405020304" pitchFamily="18" charset="0"/>
              </a:rPr>
              <a:t>"what is" happening</a:t>
            </a:r>
            <a:r>
              <a:rPr lang="en-US" sz="4800" dirty="0">
                <a:latin typeface="Times New Roman" panose="02020603050405020304" pitchFamily="18" charset="0"/>
                <a:cs typeface="Times New Roman" panose="02020603050405020304" pitchFamily="18" charset="0"/>
              </a:rPr>
              <a:t> rather than exploring </a:t>
            </a:r>
            <a:r>
              <a:rPr lang="en-US" sz="4800" b="1" dirty="0">
                <a:latin typeface="Times New Roman" panose="02020603050405020304" pitchFamily="18" charset="0"/>
                <a:cs typeface="Times New Roman" panose="02020603050405020304" pitchFamily="18" charset="0"/>
              </a:rPr>
              <a:t>"why" or "how"</a:t>
            </a:r>
            <a:r>
              <a:rPr lang="en-US" sz="4800" dirty="0">
                <a:latin typeface="Times New Roman" panose="02020603050405020304" pitchFamily="18" charset="0"/>
                <a:cs typeface="Times New Roman" panose="02020603050405020304" pitchFamily="18" charset="0"/>
              </a:rPr>
              <a:t> it happens.</a:t>
            </a:r>
          </a:p>
          <a:p>
            <a:pPr>
              <a:spcAft>
                <a:spcPts val="1800"/>
              </a:spcAft>
            </a:pPr>
            <a:r>
              <a:rPr lang="en-US" sz="4800" dirty="0">
                <a:latin typeface="Times New Roman" panose="02020603050405020304" pitchFamily="18" charset="0"/>
                <a:cs typeface="Times New Roman" panose="02020603050405020304" pitchFamily="18" charset="0"/>
              </a:rPr>
              <a:t>Focuses on gathering data to provide a snapshot of the current state without delving into causes or relationships.</a:t>
            </a:r>
          </a:p>
          <a:p>
            <a:pPr>
              <a:spcAft>
                <a:spcPts val="1800"/>
              </a:spcAft>
            </a:pPr>
            <a:r>
              <a:rPr lang="en-US" sz="4800" dirty="0">
                <a:latin typeface="Times New Roman" panose="02020603050405020304" pitchFamily="18" charset="0"/>
                <a:cs typeface="Times New Roman" panose="02020603050405020304" pitchFamily="18" charset="0"/>
              </a:rPr>
              <a:t>Provides a foundation for further research or decision-making.</a:t>
            </a:r>
          </a:p>
          <a:p>
            <a:pPr>
              <a:spcAft>
                <a:spcPts val="1800"/>
              </a:spcAft>
            </a:pPr>
            <a:r>
              <a:rPr lang="en-US" sz="4800" dirty="0">
                <a:highlight>
                  <a:srgbClr val="FFFF00"/>
                </a:highlight>
                <a:latin typeface="Times New Roman" panose="02020603050405020304" pitchFamily="18" charset="0"/>
                <a:cs typeface="Times New Roman" panose="02020603050405020304" pitchFamily="18" charset="0"/>
              </a:rPr>
              <a:t>Descriptive research involves </a:t>
            </a:r>
            <a:r>
              <a:rPr lang="en-US" sz="4800" b="1" dirty="0">
                <a:latin typeface="Times New Roman" panose="02020603050405020304" pitchFamily="18" charset="0"/>
                <a:cs typeface="Times New Roman" panose="02020603050405020304" pitchFamily="18" charset="0"/>
              </a:rPr>
              <a:t>surveys, observations, case studies, and questionnaires,</a:t>
            </a:r>
            <a:r>
              <a:rPr lang="en-US" sz="4800" dirty="0">
                <a:highlight>
                  <a:srgbClr val="FFFF00"/>
                </a:highlight>
                <a:latin typeface="Times New Roman" panose="02020603050405020304" pitchFamily="18" charset="0"/>
                <a:cs typeface="Times New Roman" panose="02020603050405020304" pitchFamily="18" charset="0"/>
              </a:rPr>
              <a:t> but they are not merely data collection as they also involve measurement, classification, analysis, comparison and interpretation.</a:t>
            </a:r>
            <a:r>
              <a:rPr lang="en-US" sz="4800" dirty="0">
                <a:latin typeface="Times New Roman" panose="02020603050405020304" pitchFamily="18" charset="0"/>
                <a:cs typeface="Times New Roman" panose="02020603050405020304" pitchFamily="18" charset="0"/>
              </a:rPr>
              <a:t> </a:t>
            </a:r>
          </a:p>
          <a:p>
            <a:pPr>
              <a:spcAft>
                <a:spcPts val="1800"/>
              </a:spcAft>
            </a:pPr>
            <a:r>
              <a:rPr lang="en-US" sz="4800" b="0" i="0" dirty="0">
                <a:effectLst/>
                <a:latin typeface="Times New Roman" panose="02020603050405020304" pitchFamily="18" charset="0"/>
                <a:cs typeface="Times New Roman" panose="02020603050405020304" pitchFamily="18" charset="0"/>
              </a:rPr>
              <a:t>It does not delve into answering questions about how or why things are the way they are; rather, it focuses on </a:t>
            </a:r>
            <a:r>
              <a:rPr lang="en-US" sz="4800" b="0" i="0" dirty="0">
                <a:effectLst/>
                <a:highlight>
                  <a:srgbClr val="00FF00"/>
                </a:highlight>
                <a:latin typeface="Times New Roman" panose="02020603050405020304" pitchFamily="18" charset="0"/>
                <a:cs typeface="Times New Roman" panose="02020603050405020304" pitchFamily="18" charset="0"/>
              </a:rPr>
              <a:t>"what" is happening or "what" exists</a:t>
            </a:r>
            <a:r>
              <a:rPr lang="en-US" sz="4800" dirty="0">
                <a:latin typeface="Times New Roman" panose="02020603050405020304" pitchFamily="18" charset="0"/>
                <a:cs typeface="Times New Roman" panose="02020603050405020304" pitchFamily="18" charset="0"/>
              </a:rPr>
              <a:t>. </a:t>
            </a:r>
            <a:r>
              <a:rPr lang="en-US" sz="4800" u="sng" dirty="0">
                <a:latin typeface="Times New Roman" panose="02020603050405020304" pitchFamily="18" charset="0"/>
                <a:cs typeface="Times New Roman" panose="02020603050405020304" pitchFamily="18" charset="0"/>
              </a:rPr>
              <a:t>One can only observe and report what is happening in a situation.              </a:t>
            </a:r>
          </a:p>
          <a:p>
            <a:pPr>
              <a:spcAft>
                <a:spcPts val="1800"/>
              </a:spcAft>
            </a:pPr>
            <a:r>
              <a:rPr lang="en-US" sz="4800" dirty="0">
                <a:latin typeface="Times New Roman" panose="02020603050405020304" pitchFamily="18" charset="0"/>
                <a:cs typeface="Times New Roman" panose="02020603050405020304" pitchFamily="18" charset="0"/>
              </a:rPr>
              <a:t> surveys, observations, case studies, and questionnaires. Limited to </a:t>
            </a:r>
            <a:r>
              <a:rPr lang="en-US" sz="4800" b="1" dirty="0">
                <a:latin typeface="Times New Roman" panose="02020603050405020304" pitchFamily="18" charset="0"/>
                <a:cs typeface="Times New Roman" panose="02020603050405020304" pitchFamily="18" charset="0"/>
              </a:rPr>
              <a:t>what is observed</a:t>
            </a:r>
            <a:r>
              <a:rPr lang="en-US" sz="4800" dirty="0">
                <a:latin typeface="Times New Roman" panose="02020603050405020304" pitchFamily="18" charset="0"/>
                <a:cs typeface="Times New Roman" panose="02020603050405020304" pitchFamily="18" charset="0"/>
              </a:rPr>
              <a:t> at a specific point in time.</a:t>
            </a:r>
          </a:p>
          <a:p>
            <a:pPr>
              <a:spcAft>
                <a:spcPts val="1800"/>
              </a:spcAft>
            </a:pPr>
            <a:r>
              <a:rPr lang="en-US" sz="4800" dirty="0">
                <a:latin typeface="Times New Roman" panose="02020603050405020304" pitchFamily="18" charset="0"/>
                <a:cs typeface="Times New Roman" panose="02020603050405020304" pitchFamily="18" charset="0"/>
              </a:rPr>
              <a:t>Surveying how many people in a city own electric vehicles to understand ownership patterns.</a:t>
            </a:r>
          </a:p>
          <a:p>
            <a:pPr marL="0" indent="0">
              <a:buNone/>
            </a:pPr>
            <a:endParaRPr lang="en-MY" sz="4800" dirty="0">
              <a:highlight>
                <a:srgbClr val="FFFF00"/>
              </a:highlight>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154085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1175512" y="258796"/>
            <a:ext cx="9792208" cy="846373"/>
          </a:xfrm>
        </p:spPr>
        <p:txBody>
          <a:bodyPr>
            <a:normAutofit/>
          </a:bodyPr>
          <a:lstStyle/>
          <a:p>
            <a:pPr algn="ctr"/>
            <a:r>
              <a:rPr lang="en-US" sz="4800" b="1" dirty="0">
                <a:latin typeface="Times New Roman" panose="02020603050405020304" pitchFamily="18" charset="0"/>
                <a:cs typeface="Times New Roman" panose="02020603050405020304" pitchFamily="18" charset="0"/>
              </a:rPr>
              <a:t> Descriptive v/s Analytical research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59080" y="1482030"/>
            <a:ext cx="11632565" cy="5117174"/>
          </a:xfrm>
        </p:spPr>
        <p:txBody>
          <a:bodyPr>
            <a:normAutofit fontScale="92500" lnSpcReduction="10000"/>
          </a:bodyPr>
          <a:lstStyle/>
          <a:p>
            <a:pPr>
              <a:spcAft>
                <a:spcPts val="1800"/>
              </a:spcAft>
            </a:pPr>
            <a:r>
              <a:rPr lang="en-US" sz="2000" dirty="0">
                <a:highlight>
                  <a:srgbClr val="00FFFF"/>
                </a:highlight>
                <a:latin typeface="Times New Roman" panose="02020603050405020304" pitchFamily="18" charset="0"/>
                <a:cs typeface="Times New Roman" panose="02020603050405020304" pitchFamily="18" charset="0"/>
              </a:rPr>
              <a:t>Analytical research, </a:t>
            </a:r>
            <a:r>
              <a:rPr lang="en-US" sz="2000" dirty="0">
                <a:latin typeface="Times New Roman" panose="02020603050405020304" pitchFamily="18" charset="0"/>
                <a:cs typeface="Times New Roman" panose="02020603050405020304" pitchFamily="18" charset="0"/>
              </a:rPr>
              <a:t>on the other hand </a:t>
            </a:r>
            <a:r>
              <a:rPr lang="en-US" sz="2000" dirty="0">
                <a:highlight>
                  <a:srgbClr val="FFFF00"/>
                </a:highlight>
                <a:latin typeface="Times New Roman" panose="02020603050405020304" pitchFamily="18" charset="0"/>
                <a:cs typeface="Times New Roman" panose="02020603050405020304" pitchFamily="18" charset="0"/>
              </a:rPr>
              <a:t>deals with what will be. </a:t>
            </a:r>
            <a:r>
              <a:rPr lang="en-US" sz="2000" dirty="0">
                <a:latin typeface="Times New Roman" panose="02020603050405020304" pitchFamily="18" charset="0"/>
                <a:cs typeface="Times New Roman" panose="02020603050405020304" pitchFamily="18" charset="0"/>
              </a:rPr>
              <a:t>Goes beyond description to analyze "why" or "how" something happens.</a:t>
            </a:r>
          </a:p>
          <a:p>
            <a:pPr>
              <a:spcAft>
                <a:spcPts val="1800"/>
              </a:spcAft>
            </a:pPr>
            <a:r>
              <a:rPr lang="en-US" sz="2000" dirty="0">
                <a:latin typeface="Times New Roman" panose="02020603050405020304" pitchFamily="18" charset="0"/>
                <a:cs typeface="Times New Roman" panose="02020603050405020304" pitchFamily="18" charset="0"/>
              </a:rPr>
              <a:t>Involves critical evaluation of data to draw conclusions and develop insights.</a:t>
            </a:r>
            <a:endParaRPr lang="en-US" sz="2000" dirty="0">
              <a:highlight>
                <a:srgbClr val="FFFF00"/>
              </a:highlight>
              <a:latin typeface="Times New Roman" panose="02020603050405020304" pitchFamily="18" charset="0"/>
              <a:cs typeface="Times New Roman" panose="02020603050405020304" pitchFamily="18" charset="0"/>
            </a:endParaRPr>
          </a:p>
          <a:p>
            <a:pPr>
              <a:spcAft>
                <a:spcPts val="1800"/>
              </a:spcAft>
            </a:pPr>
            <a:r>
              <a:rPr lang="en-US" sz="2000" dirty="0">
                <a:latin typeface="Times New Roman" panose="02020603050405020304" pitchFamily="18" charset="0"/>
                <a:cs typeface="Times New Roman" panose="02020603050405020304" pitchFamily="18" charset="0"/>
              </a:rPr>
              <a:t>In this type of research, the reason of this research is to investigate relationships between variables and identify underlying causes, effects, and implications. (testing hypothesis) </a:t>
            </a:r>
          </a:p>
          <a:p>
            <a:pPr>
              <a:spcAft>
                <a:spcPts val="1800"/>
              </a:spcAft>
            </a:pPr>
            <a:r>
              <a:rPr lang="en-US" sz="2000" dirty="0">
                <a:latin typeface="Times New Roman" panose="02020603050405020304" pitchFamily="18" charset="0"/>
                <a:cs typeface="Times New Roman" panose="02020603050405020304" pitchFamily="18" charset="0"/>
              </a:rPr>
              <a:t>To investigate relationships between variables. To identify underlying causes, effects, and implications.</a:t>
            </a:r>
            <a:endParaRPr lang="en-US" sz="2000" dirty="0">
              <a:highlight>
                <a:srgbClr val="FFFF00"/>
              </a:highlight>
              <a:latin typeface="Times New Roman" panose="02020603050405020304" pitchFamily="18" charset="0"/>
              <a:cs typeface="Times New Roman" panose="02020603050405020304" pitchFamily="18" charset="0"/>
            </a:endParaRPr>
          </a:p>
          <a:p>
            <a:pPr>
              <a:spcAft>
                <a:spcPts val="1800"/>
              </a:spcAft>
            </a:pPr>
            <a:r>
              <a:rPr lang="en-US" sz="2000" dirty="0">
                <a:highlight>
                  <a:srgbClr val="FFFF00"/>
                </a:highlight>
                <a:latin typeface="Times New Roman" panose="02020603050405020304" pitchFamily="18" charset="0"/>
                <a:cs typeface="Times New Roman" panose="02020603050405020304" pitchFamily="18" charset="0"/>
              </a:rPr>
              <a:t>Methods: </a:t>
            </a:r>
            <a:r>
              <a:rPr lang="en-US" sz="2000" dirty="0">
                <a:latin typeface="Times New Roman" panose="02020603050405020304" pitchFamily="18" charset="0"/>
                <a:cs typeface="Times New Roman" panose="02020603050405020304" pitchFamily="18" charset="0"/>
              </a:rPr>
              <a:t>Employs techniques like data analysis, statistical testing, and modeling and Often involves </a:t>
            </a:r>
            <a:r>
              <a:rPr lang="en-US" sz="2000" b="1" dirty="0">
                <a:latin typeface="Times New Roman" panose="02020603050405020304" pitchFamily="18" charset="0"/>
                <a:cs typeface="Times New Roman" panose="02020603050405020304" pitchFamily="18" charset="0"/>
              </a:rPr>
              <a:t>controlled experiments</a:t>
            </a:r>
            <a:r>
              <a:rPr lang="en-US" sz="2000" dirty="0">
                <a:latin typeface="Times New Roman" panose="02020603050405020304" pitchFamily="18" charset="0"/>
                <a:cs typeface="Times New Roman" panose="02020603050405020304" pitchFamily="18" charset="0"/>
              </a:rPr>
              <a:t> or </a:t>
            </a:r>
            <a:r>
              <a:rPr lang="en-US" sz="2000" b="1" dirty="0">
                <a:latin typeface="Times New Roman" panose="02020603050405020304" pitchFamily="18" charset="0"/>
                <a:cs typeface="Times New Roman" panose="02020603050405020304" pitchFamily="18" charset="0"/>
              </a:rPr>
              <a:t>manipulation of variables</a:t>
            </a:r>
            <a:r>
              <a:rPr lang="en-US" sz="2000" dirty="0">
                <a:latin typeface="Times New Roman" panose="02020603050405020304" pitchFamily="18" charset="0"/>
                <a:cs typeface="Times New Roman" panose="02020603050405020304" pitchFamily="18" charset="0"/>
              </a:rPr>
              <a:t>.</a:t>
            </a:r>
          </a:p>
          <a:p>
            <a:pPr>
              <a:spcAft>
                <a:spcPts val="1800"/>
              </a:spcAft>
            </a:pPr>
            <a:r>
              <a:rPr lang="en-US" sz="2000" dirty="0">
                <a:latin typeface="Times New Roman" panose="02020603050405020304" pitchFamily="18" charset="0"/>
                <a:cs typeface="Times New Roman" panose="02020603050405020304" pitchFamily="18" charset="0"/>
              </a:rPr>
              <a:t>May use tools such as regression analysis, comparative analysis, or trend analysis.</a:t>
            </a:r>
          </a:p>
          <a:p>
            <a:pPr>
              <a:spcAft>
                <a:spcPts val="1800"/>
              </a:spcAft>
            </a:pPr>
            <a:r>
              <a:rPr lang="en-US" sz="2000" dirty="0">
                <a:latin typeface="Times New Roman" panose="02020603050405020304" pitchFamily="18" charset="0"/>
                <a:cs typeface="Times New Roman" panose="02020603050405020304" pitchFamily="18" charset="0"/>
              </a:rPr>
              <a:t>For example, Studying the impact of something on something else… let’s practice</a:t>
            </a:r>
            <a:endParaRPr lang="en-US" sz="2000" dirty="0">
              <a:highlight>
                <a:srgbClr val="FFFF00"/>
              </a:highlight>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842830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278482" y="228180"/>
            <a:ext cx="10983076" cy="846373"/>
          </a:xfrm>
        </p:spPr>
        <p:txBody>
          <a:bodyPr>
            <a:noAutofit/>
          </a:bodyPr>
          <a:lstStyle/>
          <a:p>
            <a:pPr algn="ctr"/>
            <a:r>
              <a:rPr lang="en-US" sz="4000" b="1" dirty="0">
                <a:latin typeface="Times New Roman" panose="02020603050405020304" pitchFamily="18" charset="0"/>
                <a:cs typeface="Times New Roman" panose="02020603050405020304" pitchFamily="18" charset="0"/>
              </a:rPr>
              <a:t>Applied research a v/s Fundamental research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59079" y="1331833"/>
            <a:ext cx="11500799" cy="5161563"/>
          </a:xfrm>
        </p:spPr>
        <p:txBody>
          <a:bodyPr>
            <a:normAutofit fontScale="85000" lnSpcReduction="10000"/>
          </a:bodyPr>
          <a:lstStyle/>
          <a:p>
            <a:r>
              <a:rPr lang="en-US" sz="2400" dirty="0">
                <a:latin typeface="Times New Roman" panose="02020603050405020304" pitchFamily="18" charset="0"/>
                <a:cs typeface="Times New Roman" panose="02020603050405020304" pitchFamily="18" charset="0"/>
              </a:rPr>
              <a:t>Applied research is </a:t>
            </a:r>
            <a:r>
              <a:rPr lang="en-US" sz="2400" dirty="0">
                <a:highlight>
                  <a:srgbClr val="FFFF00"/>
                </a:highlight>
                <a:latin typeface="Times New Roman" panose="02020603050405020304" pitchFamily="18" charset="0"/>
                <a:cs typeface="Times New Roman" panose="02020603050405020304" pitchFamily="18" charset="0"/>
              </a:rPr>
              <a:t>action oriented or solution oriented. </a:t>
            </a:r>
            <a:r>
              <a:rPr lang="en-US" sz="2400" dirty="0">
                <a:latin typeface="Times New Roman" panose="02020603050405020304" pitchFamily="18" charset="0"/>
                <a:cs typeface="Times New Roman" panose="02020603050405020304" pitchFamily="18" charset="0"/>
              </a:rPr>
              <a:t>The main goal of an applied research is to </a:t>
            </a:r>
            <a:r>
              <a:rPr lang="en-US" sz="2400" dirty="0">
                <a:highlight>
                  <a:srgbClr val="FFFF00"/>
                </a:highlight>
                <a:latin typeface="Times New Roman" panose="02020603050405020304" pitchFamily="18" charset="0"/>
                <a:cs typeface="Times New Roman" panose="02020603050405020304" pitchFamily="18" charset="0"/>
              </a:rPr>
              <a:t>obtain an immediate, specific and practical solution of a problem that a business organization is facing right now. </a:t>
            </a:r>
          </a:p>
          <a:p>
            <a:r>
              <a:rPr lang="en-US" sz="2400" dirty="0">
                <a:latin typeface="Times New Roman" panose="02020603050405020304" pitchFamily="18" charset="0"/>
                <a:cs typeface="Times New Roman" panose="02020603050405020304" pitchFamily="18" charset="0"/>
              </a:rPr>
              <a:t>It gives here and now solutions in actual problem situations. </a:t>
            </a:r>
          </a:p>
          <a:p>
            <a:endParaRPr lang="en-US" sz="2400" dirty="0">
              <a:latin typeface="Times New Roman" panose="02020603050405020304" pitchFamily="18" charset="0"/>
              <a:cs typeface="Times New Roman" panose="02020603050405020304" pitchFamily="18" charset="0"/>
            </a:endParaRPr>
          </a:p>
          <a:p>
            <a:r>
              <a:rPr lang="en-US" sz="2400" u="sng" dirty="0">
                <a:latin typeface="Times New Roman" panose="02020603050405020304" pitchFamily="18" charset="0"/>
                <a:cs typeface="Times New Roman" panose="02020603050405020304" pitchFamily="18" charset="0"/>
              </a:rPr>
              <a:t>It involves scientific investigations but the methods are not so rigorous as in fundamental research</a:t>
            </a:r>
            <a:r>
              <a:rPr lang="en-US" sz="2400" dirty="0">
                <a:highlight>
                  <a:srgbClr val="00FF00"/>
                </a:highlight>
                <a:latin typeface="Times New Roman" panose="02020603050405020304" pitchFamily="18" charset="0"/>
                <a:cs typeface="Times New Roman" panose="02020603050405020304" pitchFamily="18" charset="0"/>
              </a:rPr>
              <a:t>. </a:t>
            </a:r>
          </a:p>
          <a:p>
            <a:r>
              <a:rPr lang="en-US" sz="2400" dirty="0">
                <a:highlight>
                  <a:srgbClr val="00FF00"/>
                </a:highlight>
                <a:latin typeface="Times New Roman" panose="02020603050405020304" pitchFamily="18" charset="0"/>
                <a:cs typeface="Times New Roman" panose="02020603050405020304" pitchFamily="18" charset="0"/>
              </a:rPr>
              <a:t>It finds solutions to be applied in local environment and they may not be universally acceptable. </a:t>
            </a:r>
            <a:r>
              <a:rPr lang="en-US" sz="2400" u="sng" dirty="0">
                <a:latin typeface="Times New Roman" panose="02020603050405020304" pitchFamily="18" charset="0"/>
                <a:cs typeface="Times New Roman" panose="02020603050405020304" pitchFamily="18" charset="0"/>
              </a:rPr>
              <a:t>Applied research does not promise to add new knowledge to the discipline.          </a:t>
            </a: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Fundamental research is carried out to </a:t>
            </a:r>
            <a:r>
              <a:rPr lang="en-US" sz="2400" dirty="0">
                <a:highlight>
                  <a:srgbClr val="FFFF00"/>
                </a:highlight>
                <a:latin typeface="Times New Roman" panose="02020603050405020304" pitchFamily="18" charset="0"/>
                <a:cs typeface="Times New Roman" panose="02020603050405020304" pitchFamily="18" charset="0"/>
              </a:rPr>
              <a:t>scientifically enhance the organized body of knowledge of a discipline.</a:t>
            </a:r>
            <a:r>
              <a:rPr lang="en-US" sz="2400" dirty="0">
                <a:latin typeface="Times New Roman" panose="02020603050405020304" pitchFamily="18" charset="0"/>
                <a:cs typeface="Times New Roman" panose="02020603050405020304" pitchFamily="18" charset="0"/>
              </a:rPr>
              <a:t> Also know </a:t>
            </a:r>
            <a:r>
              <a:rPr lang="en-US" sz="2400" b="1" dirty="0">
                <a:latin typeface="Times New Roman" panose="02020603050405020304" pitchFamily="18" charset="0"/>
                <a:cs typeface="Times New Roman" panose="02020603050405020304" pitchFamily="18" charset="0"/>
              </a:rPr>
              <a:t>as basic research</a:t>
            </a:r>
            <a:r>
              <a:rPr lang="en-US" sz="2400" dirty="0">
                <a:latin typeface="Times New Roman" panose="02020603050405020304" pitchFamily="18" charset="0"/>
                <a:cs typeface="Times New Roman" panose="02020603050405020304" pitchFamily="18" charset="0"/>
              </a:rPr>
              <a:t>, it is concerned </a:t>
            </a:r>
            <a:r>
              <a:rPr lang="en-US" sz="2400" dirty="0">
                <a:highlight>
                  <a:srgbClr val="FFFF00"/>
                </a:highlight>
                <a:latin typeface="Times New Roman" panose="02020603050405020304" pitchFamily="18" charset="0"/>
                <a:cs typeface="Times New Roman" panose="02020603050405020304" pitchFamily="18" charset="0"/>
              </a:rPr>
              <a:t>with formulation of theory and generalizations of principles. </a:t>
            </a:r>
            <a:r>
              <a:rPr lang="en-US" sz="2400" dirty="0">
                <a:latin typeface="Times New Roman" panose="02020603050405020304" pitchFamily="18" charset="0"/>
                <a:cs typeface="Times New Roman" panose="02020603050405020304" pitchFamily="18" charset="0"/>
              </a:rPr>
              <a:t>To evaluate and expand a formulated theory </a:t>
            </a:r>
            <a:r>
              <a:rPr lang="en-US" sz="2400" dirty="0">
                <a:highlight>
                  <a:srgbClr val="00FF00"/>
                </a:highlight>
                <a:latin typeface="Times New Roman" panose="02020603050405020304" pitchFamily="18" charset="0"/>
                <a:cs typeface="Times New Roman" panose="02020603050405020304" pitchFamily="18" charset="0"/>
              </a:rPr>
              <a:t>it may use empirical data.</a:t>
            </a:r>
            <a:r>
              <a:rPr lang="en-US" sz="2400" dirty="0">
                <a:latin typeface="Times New Roman" panose="02020603050405020304" pitchFamily="18" charset="0"/>
                <a:cs typeface="Times New Roman" panose="02020603050405020304" pitchFamily="18" charset="0"/>
              </a:rPr>
              <a:t> Basic research involves </a:t>
            </a:r>
            <a:r>
              <a:rPr lang="en-US" sz="2400" b="1" i="1" dirty="0">
                <a:latin typeface="Times New Roman" panose="02020603050405020304" pitchFamily="18" charset="0"/>
                <a:cs typeface="Times New Roman" panose="02020603050405020304" pitchFamily="18" charset="0"/>
              </a:rPr>
              <a:t>systematic, highly sophisticated scientific techniques</a:t>
            </a:r>
            <a:r>
              <a:rPr lang="en-US" sz="2400" dirty="0">
                <a:latin typeface="Times New Roman" panose="02020603050405020304" pitchFamily="18" charset="0"/>
                <a:cs typeface="Times New Roman" panose="02020603050405020304" pitchFamily="18" charset="0"/>
              </a:rPr>
              <a:t>. Fundamental research </a:t>
            </a:r>
            <a:r>
              <a:rPr lang="en-US" sz="2400" dirty="0">
                <a:highlight>
                  <a:srgbClr val="00FFFF"/>
                </a:highlight>
                <a:latin typeface="Times New Roman" panose="02020603050405020304" pitchFamily="18" charset="0"/>
                <a:cs typeface="Times New Roman" panose="02020603050405020304" pitchFamily="18" charset="0"/>
              </a:rPr>
              <a:t>may not suggest the solutions of immediate problems, it rather draws long term conclusions. </a:t>
            </a:r>
            <a:endParaRPr lang="en-MY" sz="2400" dirty="0">
              <a:highlight>
                <a:srgbClr val="00FFFF"/>
              </a:highlight>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65768" y="226665"/>
            <a:ext cx="1047750" cy="1028700"/>
          </a:xfrm>
          <a:prstGeom prst="rect">
            <a:avLst/>
          </a:prstGeom>
        </p:spPr>
      </p:pic>
    </p:spTree>
    <p:extLst>
      <p:ext uri="{BB962C8B-B14F-4D97-AF65-F5344CB8AC3E}">
        <p14:creationId xmlns:p14="http://schemas.microsoft.com/office/powerpoint/2010/main" val="3351140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endParaRPr lang="en-US"/>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792606" y="331129"/>
            <a:ext cx="9792208" cy="819772"/>
          </a:xfrm>
        </p:spPr>
        <p:txBody>
          <a:bodyPr>
            <a:noAutofit/>
          </a:bodyPr>
          <a:lstStyle/>
          <a:p>
            <a:pPr algn="ctr"/>
            <a:r>
              <a:rPr lang="en-US" sz="6000" b="1" dirty="0">
                <a:latin typeface="Times New Roman" panose="02020603050405020304" pitchFamily="18" charset="0"/>
                <a:cs typeface="Times New Roman" panose="02020603050405020304" pitchFamily="18" charset="0"/>
              </a:rPr>
              <a:t>Outline</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59080" y="1359830"/>
            <a:ext cx="11722608" cy="5271506"/>
          </a:xfrm>
        </p:spPr>
        <p:txBody>
          <a:bodyPr numCol="1">
            <a:normAutofit fontScale="92500" lnSpcReduction="20000"/>
          </a:bodyPr>
          <a:lstStyle/>
          <a:p>
            <a:pPr marL="457200" indent="-457200">
              <a:buFont typeface="+mj-lt"/>
              <a:buAutoNum type="arabicPeriod"/>
            </a:pPr>
            <a:r>
              <a:rPr lang="en-US" sz="3200" dirty="0">
                <a:latin typeface="Times New Roman" panose="02020603050405020304" pitchFamily="18" charset="0"/>
                <a:cs typeface="Times New Roman" panose="02020603050405020304" pitchFamily="18" charset="0"/>
              </a:rPr>
              <a:t>How do we get to know things </a:t>
            </a:r>
          </a:p>
          <a:p>
            <a:pPr marL="457200" indent="-457200">
              <a:buFont typeface="+mj-lt"/>
              <a:buAutoNum type="arabicPeriod"/>
            </a:pPr>
            <a:r>
              <a:rPr lang="en-US" sz="3200" dirty="0">
                <a:latin typeface="Times New Roman" panose="02020603050405020304" pitchFamily="18" charset="0"/>
                <a:cs typeface="Times New Roman" panose="02020603050405020304" pitchFamily="18" charset="0"/>
              </a:rPr>
              <a:t>Why Research is important </a:t>
            </a:r>
          </a:p>
          <a:p>
            <a:pPr marL="457200" indent="-457200">
              <a:buFont typeface="+mj-lt"/>
              <a:buAutoNum type="arabicPeriod"/>
            </a:pPr>
            <a:r>
              <a:rPr lang="en-MY" sz="3200" dirty="0">
                <a:latin typeface="Times New Roman" panose="02020603050405020304" pitchFamily="18" charset="0"/>
                <a:cs typeface="Times New Roman" panose="02020603050405020304" pitchFamily="18" charset="0"/>
              </a:rPr>
              <a:t>Meaning of Research</a:t>
            </a:r>
          </a:p>
          <a:p>
            <a:pPr marL="457200" indent="-457200">
              <a:buFont typeface="+mj-lt"/>
              <a:buAutoNum type="arabicPeriod"/>
            </a:pPr>
            <a:r>
              <a:rPr lang="en-MY" sz="3200" dirty="0">
                <a:latin typeface="Times New Roman" panose="02020603050405020304" pitchFamily="18" charset="0"/>
                <a:cs typeface="Times New Roman" panose="02020603050405020304" pitchFamily="18" charset="0"/>
              </a:rPr>
              <a:t>Purpose of Research </a:t>
            </a:r>
          </a:p>
          <a:p>
            <a:pPr marL="457200" indent="-457200">
              <a:buFont typeface="+mj-lt"/>
              <a:buAutoNum type="arabicPeriod"/>
            </a:pPr>
            <a:r>
              <a:rPr lang="en-US" sz="3200" dirty="0">
                <a:latin typeface="Times New Roman" panose="02020603050405020304" pitchFamily="18" charset="0"/>
                <a:cs typeface="Times New Roman" panose="02020603050405020304" pitchFamily="18" charset="0"/>
              </a:rPr>
              <a:t>Characteristics of Research</a:t>
            </a:r>
          </a:p>
          <a:p>
            <a:pPr marL="457200" indent="-457200">
              <a:buFont typeface="+mj-lt"/>
              <a:buAutoNum type="arabicPeriod"/>
            </a:pPr>
            <a:r>
              <a:rPr lang="en-US" sz="3200" dirty="0">
                <a:latin typeface="Times New Roman" panose="02020603050405020304" pitchFamily="18" charset="0"/>
                <a:cs typeface="Times New Roman" panose="02020603050405020304" pitchFamily="18" charset="0"/>
              </a:rPr>
              <a:t>Types of Research</a:t>
            </a:r>
          </a:p>
          <a:p>
            <a:pPr marL="457200" indent="-457200">
              <a:buFont typeface="+mj-lt"/>
              <a:buAutoNum type="arabicPeriod"/>
            </a:pPr>
            <a:r>
              <a:rPr lang="en-US" sz="3200" dirty="0">
                <a:latin typeface="Times New Roman" panose="02020603050405020304" pitchFamily="18" charset="0"/>
                <a:cs typeface="Times New Roman" panose="02020603050405020304" pitchFamily="18" charset="0"/>
              </a:rPr>
              <a:t>Research Design  </a:t>
            </a:r>
          </a:p>
          <a:p>
            <a:pPr marL="457200" indent="-457200">
              <a:buFont typeface="+mj-lt"/>
              <a:buAutoNum type="arabicPeriod"/>
            </a:pPr>
            <a:r>
              <a:rPr lang="en-US" sz="3200" dirty="0">
                <a:latin typeface="Times New Roman" panose="02020603050405020304" pitchFamily="18" charset="0"/>
                <a:cs typeface="Times New Roman" panose="02020603050405020304" pitchFamily="18" charset="0"/>
              </a:rPr>
              <a:t>Data Collection </a:t>
            </a:r>
          </a:p>
          <a:p>
            <a:pPr marL="457200" indent="-457200">
              <a:buFont typeface="+mj-lt"/>
              <a:buAutoNum type="arabicPeriod"/>
            </a:pPr>
            <a:r>
              <a:rPr lang="en-US" sz="3200" dirty="0">
                <a:latin typeface="Times New Roman" panose="02020603050405020304" pitchFamily="18" charset="0"/>
                <a:cs typeface="Times New Roman" panose="02020603050405020304" pitchFamily="18" charset="0"/>
              </a:rPr>
              <a:t>Data analysis</a:t>
            </a:r>
          </a:p>
          <a:p>
            <a:pPr marL="457200" indent="-457200">
              <a:buFont typeface="+mj-lt"/>
              <a:buAutoNum type="arabicPeriod"/>
            </a:pPr>
            <a:r>
              <a:rPr lang="en-US" sz="3200" dirty="0">
                <a:latin typeface="Times New Roman" panose="02020603050405020304" pitchFamily="18" charset="0"/>
                <a:cs typeface="Times New Roman" panose="02020603050405020304" pitchFamily="18" charset="0"/>
              </a:rPr>
              <a:t>Software for Data analysis  </a:t>
            </a:r>
          </a:p>
          <a:p>
            <a:pPr marL="342900" indent="-342900">
              <a:buFont typeface="+mj-lt"/>
              <a:buAutoNum type="arabicPeriod"/>
            </a:pPr>
            <a:endParaRPr lang="en-US" sz="3200" dirty="0">
              <a:latin typeface="Times New Roman" panose="02020603050405020304" pitchFamily="18" charset="0"/>
              <a:cs typeface="Times New Roman" panose="02020603050405020304" pitchFamily="18" charset="0"/>
            </a:endParaRPr>
          </a:p>
        </p:txBody>
      </p:sp>
      <p:pic>
        <p:nvPicPr>
          <p:cNvPr id="6" name="Picture 5" descr="A logo of a university&#10;&#10;Description automatically generated">
            <a:extLst>
              <a:ext uri="{FF2B5EF4-FFF2-40B4-BE49-F238E27FC236}">
                <a16:creationId xmlns:a16="http://schemas.microsoft.com/office/drawing/2014/main" id="{2BE31AD7-DBE4-F5CB-46A6-8889CF0CF4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82430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259080" y="248823"/>
            <a:ext cx="10983076" cy="846373"/>
          </a:xfrm>
        </p:spPr>
        <p:txBody>
          <a:bodyPr>
            <a:normAutofit/>
          </a:bodyPr>
          <a:lstStyle/>
          <a:p>
            <a:pPr algn="ctr"/>
            <a:r>
              <a:rPr lang="en-MY" sz="4400" b="1" dirty="0">
                <a:latin typeface="Times New Roman" panose="02020603050405020304" pitchFamily="18" charset="0"/>
                <a:cs typeface="Times New Roman" panose="02020603050405020304" pitchFamily="18" charset="0"/>
              </a:rPr>
              <a:t>Quantitative v/s Qualitative research </a:t>
            </a:r>
            <a:endParaRPr lang="en-US" sz="4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59080" y="1447614"/>
            <a:ext cx="11500799" cy="5161563"/>
          </a:xfrm>
        </p:spPr>
        <p:txBody>
          <a:bodyPr>
            <a:normAutofit fontScale="62500" lnSpcReduction="20000"/>
          </a:bodyPr>
          <a:lstStyle/>
          <a:p>
            <a:r>
              <a:rPr lang="en-US" sz="4000" dirty="0">
                <a:latin typeface="Times New Roman" panose="02020603050405020304" pitchFamily="18" charset="0"/>
                <a:cs typeface="Times New Roman" panose="02020603050405020304" pitchFamily="18" charset="0"/>
              </a:rPr>
              <a:t> Quantitative research is based on </a:t>
            </a:r>
            <a:r>
              <a:rPr lang="en-US" sz="4000" b="1" dirty="0">
                <a:latin typeface="Times New Roman" panose="02020603050405020304" pitchFamily="18" charset="0"/>
                <a:cs typeface="Times New Roman" panose="02020603050405020304" pitchFamily="18" charset="0"/>
              </a:rPr>
              <a:t>quantitative variables</a:t>
            </a:r>
            <a:r>
              <a:rPr lang="en-US" sz="4000" dirty="0">
                <a:latin typeface="Times New Roman" panose="02020603050405020304" pitchFamily="18" charset="0"/>
                <a:cs typeface="Times New Roman" panose="02020603050405020304" pitchFamily="18" charset="0"/>
              </a:rPr>
              <a:t>, </a:t>
            </a:r>
            <a:r>
              <a:rPr lang="en-US" sz="4000" dirty="0">
                <a:highlight>
                  <a:srgbClr val="FFFF00"/>
                </a:highlight>
                <a:latin typeface="Times New Roman" panose="02020603050405020304" pitchFamily="18" charset="0"/>
                <a:cs typeface="Times New Roman" panose="02020603050405020304" pitchFamily="18" charset="0"/>
              </a:rPr>
              <a:t>which can be measured in appropriate units</a:t>
            </a:r>
            <a:r>
              <a:rPr lang="en-US" sz="4000" dirty="0">
                <a:latin typeface="Times New Roman" panose="02020603050405020304" pitchFamily="18" charset="0"/>
                <a:cs typeface="Times New Roman" panose="02020603050405020304" pitchFamily="18" charset="0"/>
              </a:rPr>
              <a:t>. These involve </a:t>
            </a:r>
            <a:r>
              <a:rPr lang="en-US" sz="4000" b="1" u="sng" dirty="0">
                <a:latin typeface="Times New Roman" panose="02020603050405020304" pitchFamily="18" charset="0"/>
                <a:cs typeface="Times New Roman" panose="02020603050405020304" pitchFamily="18" charset="0"/>
              </a:rPr>
              <a:t>objects and individuals that vary in size, quantity, amount, scale or degree</a:t>
            </a:r>
            <a:r>
              <a:rPr lang="en-US" sz="4000" dirty="0">
                <a:latin typeface="Times New Roman" panose="02020603050405020304" pitchFamily="18" charset="0"/>
                <a:cs typeface="Times New Roman" panose="02020603050405020304" pitchFamily="18" charset="0"/>
              </a:rPr>
              <a:t>. For example, prices of commodity can be measured in rupees, weight of a product is measured in kilograms and the mileage of vehicle is measured in kilometers per liter. </a:t>
            </a:r>
          </a:p>
          <a:p>
            <a:endParaRPr lang="en-US"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Qualitative research, on the other hand, </a:t>
            </a:r>
            <a:r>
              <a:rPr lang="en-US" sz="4000" dirty="0">
                <a:highlight>
                  <a:srgbClr val="FFFF00"/>
                </a:highlight>
                <a:latin typeface="Times New Roman" panose="02020603050405020304" pitchFamily="18" charset="0"/>
                <a:cs typeface="Times New Roman" panose="02020603050405020304" pitchFamily="18" charset="0"/>
              </a:rPr>
              <a:t>is based on qualitative variables</a:t>
            </a:r>
            <a:r>
              <a:rPr lang="en-US" sz="4000" dirty="0">
                <a:latin typeface="Times New Roman" panose="02020603050405020304" pitchFamily="18" charset="0"/>
                <a:cs typeface="Times New Roman" panose="02020603050405020304" pitchFamily="18" charset="0"/>
              </a:rPr>
              <a:t>, </a:t>
            </a:r>
            <a:r>
              <a:rPr lang="en-US" sz="4000" dirty="0">
                <a:highlight>
                  <a:srgbClr val="FFFF00"/>
                </a:highlight>
                <a:latin typeface="Times New Roman" panose="02020603050405020304" pitchFamily="18" charset="0"/>
                <a:cs typeface="Times New Roman" panose="02020603050405020304" pitchFamily="18" charset="0"/>
              </a:rPr>
              <a:t>which vary in quality of type</a:t>
            </a:r>
            <a:r>
              <a:rPr lang="en-US" sz="4000" dirty="0">
                <a:latin typeface="Times New Roman" panose="02020603050405020304" pitchFamily="18" charset="0"/>
                <a:cs typeface="Times New Roman" panose="02020603050405020304" pitchFamily="18" charset="0"/>
              </a:rPr>
              <a:t>. </a:t>
            </a:r>
            <a:r>
              <a:rPr lang="en-US" sz="4000" dirty="0">
                <a:highlight>
                  <a:srgbClr val="00FF00"/>
                </a:highlight>
                <a:latin typeface="Times New Roman" panose="02020603050405020304" pitchFamily="18" charset="0"/>
                <a:cs typeface="Times New Roman" panose="02020603050405020304" pitchFamily="18" charset="0"/>
              </a:rPr>
              <a:t>These variables cannot be measured on a scale or in any units.</a:t>
            </a:r>
            <a:r>
              <a:rPr lang="en-US" sz="4000" dirty="0">
                <a:latin typeface="Times New Roman" panose="02020603050405020304" pitchFamily="18" charset="0"/>
                <a:cs typeface="Times New Roman" panose="02020603050405020304" pitchFamily="18" charset="0"/>
              </a:rPr>
              <a:t> Social scientists use qualitative research </a:t>
            </a:r>
            <a:r>
              <a:rPr lang="en-US" sz="4000" b="1" u="sng" dirty="0">
                <a:latin typeface="Times New Roman" panose="02020603050405020304" pitchFamily="18" charset="0"/>
                <a:cs typeface="Times New Roman" panose="02020603050405020304" pitchFamily="18" charset="0"/>
              </a:rPr>
              <a:t>for studying human </a:t>
            </a:r>
            <a:r>
              <a:rPr lang="en-US" sz="4000" b="1" u="sng" dirty="0" err="1">
                <a:latin typeface="Times New Roman" panose="02020603050405020304" pitchFamily="18" charset="0"/>
                <a:cs typeface="Times New Roman" panose="02020603050405020304" pitchFamily="18" charset="0"/>
              </a:rPr>
              <a:t>behaviour</a:t>
            </a:r>
            <a:r>
              <a:rPr lang="en-US" sz="4000" b="1" u="sng" dirty="0">
                <a:latin typeface="Times New Roman" panose="02020603050405020304" pitchFamily="18" charset="0"/>
                <a:cs typeface="Times New Roman" panose="02020603050405020304" pitchFamily="18" charset="0"/>
              </a:rPr>
              <a:t>. </a:t>
            </a:r>
          </a:p>
          <a:p>
            <a:endParaRPr lang="en-US"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In market research surveys qualitative research is carried out to investigate the likes and dislikes of customers. It helps in understanding the current pattern of demand of a company’s products. </a:t>
            </a:r>
            <a:endParaRPr lang="en-MY" sz="40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65768" y="226665"/>
            <a:ext cx="1047750" cy="1028700"/>
          </a:xfrm>
          <a:prstGeom prst="rect">
            <a:avLst/>
          </a:prstGeom>
        </p:spPr>
      </p:pic>
    </p:spTree>
    <p:extLst>
      <p:ext uri="{BB962C8B-B14F-4D97-AF65-F5344CB8AC3E}">
        <p14:creationId xmlns:p14="http://schemas.microsoft.com/office/powerpoint/2010/main" val="378953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278482" y="317828"/>
            <a:ext cx="10983076" cy="846373"/>
          </a:xfrm>
        </p:spPr>
        <p:txBody>
          <a:bodyPr>
            <a:normAutofit/>
          </a:bodyPr>
          <a:lstStyle/>
          <a:p>
            <a:pPr algn="ctr"/>
            <a:r>
              <a:rPr lang="en-MY" dirty="0">
                <a:latin typeface="Times New Roman" panose="02020603050405020304" pitchFamily="18" charset="0"/>
                <a:cs typeface="Times New Roman" panose="02020603050405020304" pitchFamily="18" charset="0"/>
              </a:rPr>
              <a:t>Conceptual v/s Empirical research</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59079" y="1331833"/>
            <a:ext cx="11500799" cy="5161563"/>
          </a:xfrm>
        </p:spPr>
        <p:txBody>
          <a:bodyPr>
            <a:normAutofit fontScale="47500" lnSpcReduction="20000"/>
          </a:bodyPr>
          <a:lstStyle/>
          <a:p>
            <a:r>
              <a:rPr lang="en-US" sz="6000" dirty="0">
                <a:latin typeface="Times New Roman" panose="02020603050405020304" pitchFamily="18" charset="0"/>
                <a:cs typeface="Times New Roman" panose="02020603050405020304" pitchFamily="18" charset="0"/>
              </a:rPr>
              <a:t> Conceptual research involves </a:t>
            </a:r>
            <a:r>
              <a:rPr lang="en-US" sz="6000" dirty="0">
                <a:highlight>
                  <a:srgbClr val="FFFF00"/>
                </a:highlight>
                <a:latin typeface="Times New Roman" panose="02020603050405020304" pitchFamily="18" charset="0"/>
                <a:cs typeface="Times New Roman" panose="02020603050405020304" pitchFamily="18" charset="0"/>
              </a:rPr>
              <a:t>the development of new theories, abstract ideas, and generalized principles</a:t>
            </a:r>
            <a:r>
              <a:rPr lang="en-US" sz="6000" dirty="0">
                <a:latin typeface="Times New Roman" panose="02020603050405020304" pitchFamily="18" charset="0"/>
                <a:cs typeface="Times New Roman" panose="02020603050405020304" pitchFamily="18" charset="0"/>
              </a:rPr>
              <a:t>. Philosophers, intellectuals and thinkers carry out this kind of research. </a:t>
            </a:r>
            <a:r>
              <a:rPr lang="en-US" sz="6000" dirty="0">
                <a:highlight>
                  <a:srgbClr val="FFFF00"/>
                </a:highlight>
                <a:latin typeface="Times New Roman" panose="02020603050405020304" pitchFamily="18" charset="0"/>
                <a:cs typeface="Times New Roman" panose="02020603050405020304" pitchFamily="18" charset="0"/>
              </a:rPr>
              <a:t>On the basis of their conceptual knowledge they build theoretical models</a:t>
            </a:r>
            <a:r>
              <a:rPr lang="en-US" sz="6000" dirty="0">
                <a:latin typeface="Times New Roman" panose="02020603050405020304" pitchFamily="18" charset="0"/>
                <a:cs typeface="Times New Roman" panose="02020603050405020304" pitchFamily="18" charset="0"/>
              </a:rPr>
              <a:t>. </a:t>
            </a:r>
            <a:r>
              <a:rPr lang="en-US" sz="6000" b="1" dirty="0">
                <a:latin typeface="Times New Roman" panose="02020603050405020304" pitchFamily="18" charset="0"/>
                <a:cs typeface="Times New Roman" panose="02020603050405020304" pitchFamily="18" charset="0"/>
              </a:rPr>
              <a:t>Conceptual research is an intellectual process to develop and verify knowledge.    </a:t>
            </a:r>
          </a:p>
          <a:p>
            <a:endParaRPr lang="en-US" sz="6000" dirty="0">
              <a:latin typeface="Times New Roman" panose="02020603050405020304" pitchFamily="18" charset="0"/>
              <a:cs typeface="Times New Roman" panose="02020603050405020304" pitchFamily="18" charset="0"/>
            </a:endParaRPr>
          </a:p>
          <a:p>
            <a:r>
              <a:rPr lang="en-US" sz="6000" dirty="0">
                <a:latin typeface="Times New Roman" panose="02020603050405020304" pitchFamily="18" charset="0"/>
                <a:cs typeface="Times New Roman" panose="02020603050405020304" pitchFamily="18" charset="0"/>
              </a:rPr>
              <a:t> Empirical research is based </a:t>
            </a:r>
            <a:r>
              <a:rPr lang="en-US" sz="6000" dirty="0">
                <a:highlight>
                  <a:srgbClr val="FFFF00"/>
                </a:highlight>
                <a:latin typeface="Times New Roman" panose="02020603050405020304" pitchFamily="18" charset="0"/>
                <a:cs typeface="Times New Roman" panose="02020603050405020304" pitchFamily="18" charset="0"/>
              </a:rPr>
              <a:t>on observation and experimentation</a:t>
            </a:r>
            <a:r>
              <a:rPr lang="en-US" sz="6000" dirty="0">
                <a:latin typeface="Times New Roman" panose="02020603050405020304" pitchFamily="18" charset="0"/>
                <a:cs typeface="Times New Roman" panose="02020603050405020304" pitchFamily="18" charset="0"/>
              </a:rPr>
              <a:t>. The information </a:t>
            </a:r>
            <a:r>
              <a:rPr lang="en-US" sz="6000" b="1" u="sng" dirty="0">
                <a:latin typeface="Times New Roman" panose="02020603050405020304" pitchFamily="18" charset="0"/>
                <a:cs typeface="Times New Roman" panose="02020603050405020304" pitchFamily="18" charset="0"/>
              </a:rPr>
              <a:t>collected in the form of facts develops the conclusions </a:t>
            </a:r>
            <a:r>
              <a:rPr lang="en-US" sz="6000" dirty="0">
                <a:latin typeface="Times New Roman" panose="02020603050405020304" pitchFamily="18" charset="0"/>
                <a:cs typeface="Times New Roman" panose="02020603050405020304" pitchFamily="18" charset="0"/>
              </a:rPr>
              <a:t>and </a:t>
            </a:r>
            <a:r>
              <a:rPr lang="en-US" sz="6000" b="1" u="sng" dirty="0">
                <a:latin typeface="Times New Roman" panose="02020603050405020304" pitchFamily="18" charset="0"/>
                <a:cs typeface="Times New Roman" panose="02020603050405020304" pitchFamily="18" charset="0"/>
              </a:rPr>
              <a:t>theories about a phenomenon</a:t>
            </a:r>
            <a:r>
              <a:rPr lang="en-US" sz="6000" dirty="0">
                <a:latin typeface="Times New Roman" panose="02020603050405020304" pitchFamily="18" charset="0"/>
                <a:cs typeface="Times New Roman" panose="02020603050405020304" pitchFamily="18" charset="0"/>
              </a:rPr>
              <a:t>. The models, so developed, can again be verified by a replication of data collection. </a:t>
            </a:r>
            <a:r>
              <a:rPr lang="en-US" sz="6000" b="1" u="sng" dirty="0">
                <a:latin typeface="Times New Roman" panose="02020603050405020304" pitchFamily="18" charset="0"/>
                <a:cs typeface="Times New Roman" panose="02020603050405020304" pitchFamily="18" charset="0"/>
              </a:rPr>
              <a:t>To test a given hypothesis empirical research is most popular and powerful tool in the modern world</a:t>
            </a:r>
            <a:r>
              <a:rPr lang="en-US" sz="6000" dirty="0">
                <a:latin typeface="Times New Roman" panose="02020603050405020304" pitchFamily="18" charset="0"/>
                <a:cs typeface="Times New Roman" panose="02020603050405020304" pitchFamily="18" charset="0"/>
              </a:rPr>
              <a:t>. </a:t>
            </a:r>
            <a:endParaRPr lang="en-MY" sz="60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65768" y="226665"/>
            <a:ext cx="1047750" cy="1028700"/>
          </a:xfrm>
          <a:prstGeom prst="rect">
            <a:avLst/>
          </a:prstGeom>
        </p:spPr>
      </p:pic>
    </p:spTree>
    <p:extLst>
      <p:ext uri="{BB962C8B-B14F-4D97-AF65-F5344CB8AC3E}">
        <p14:creationId xmlns:p14="http://schemas.microsoft.com/office/powerpoint/2010/main" val="1241691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278482" y="317828"/>
            <a:ext cx="10983076" cy="846373"/>
          </a:xfrm>
        </p:spPr>
        <p:txBody>
          <a:bodyPr>
            <a:normAutofit/>
          </a:bodyPr>
          <a:lstStyle/>
          <a:p>
            <a:pPr algn="ctr"/>
            <a:r>
              <a:rPr lang="en-US" sz="4800" b="1" dirty="0">
                <a:latin typeface="Times New Roman" panose="02020603050405020304" pitchFamily="18" charset="0"/>
                <a:cs typeface="Times New Roman" panose="02020603050405020304" pitchFamily="18" charset="0"/>
              </a:rPr>
              <a:t>Other types of research: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59079" y="1331833"/>
            <a:ext cx="11500799" cy="5161563"/>
          </a:xfrm>
        </p:spPr>
        <p:txBody>
          <a:bodyPr>
            <a:normAutofit fontScale="25000" lnSpcReduction="20000"/>
          </a:bodyPr>
          <a:lstStyle/>
          <a:p>
            <a:r>
              <a:rPr lang="en-US" sz="8800" dirty="0">
                <a:latin typeface="Times New Roman" panose="02020603050405020304" pitchFamily="18" charset="0"/>
                <a:cs typeface="Times New Roman" panose="02020603050405020304" pitchFamily="18" charset="0"/>
              </a:rPr>
              <a:t> Any research study is derivation of one or the other of above four types of research. One can further classify a research on the basis of its purpose, time taken and the discipline of knowledge it relates to. </a:t>
            </a:r>
          </a:p>
          <a:p>
            <a:r>
              <a:rPr lang="en-US" sz="8800" dirty="0">
                <a:latin typeface="Times New Roman" panose="02020603050405020304" pitchFamily="18" charset="0"/>
                <a:cs typeface="Times New Roman" panose="02020603050405020304" pitchFamily="18" charset="0"/>
              </a:rPr>
              <a:t>For example, </a:t>
            </a:r>
            <a:r>
              <a:rPr lang="en-US" sz="8800" b="1" dirty="0">
                <a:latin typeface="Times New Roman" panose="02020603050405020304" pitchFamily="18" charset="0"/>
                <a:cs typeface="Times New Roman" panose="02020603050405020304" pitchFamily="18" charset="0"/>
              </a:rPr>
              <a:t>Historical research </a:t>
            </a:r>
            <a:r>
              <a:rPr lang="en-US" sz="8800" dirty="0">
                <a:latin typeface="Times New Roman" panose="02020603050405020304" pitchFamily="18" charset="0"/>
                <a:cs typeface="Times New Roman" panose="02020603050405020304" pitchFamily="18" charset="0"/>
              </a:rPr>
              <a:t>is the study of past events, historical documents, remains and relics. </a:t>
            </a:r>
          </a:p>
          <a:p>
            <a:r>
              <a:rPr lang="en-US" sz="8800" b="1" dirty="0">
                <a:latin typeface="Times New Roman" panose="02020603050405020304" pitchFamily="18" charset="0"/>
                <a:cs typeface="Times New Roman" panose="02020603050405020304" pitchFamily="18" charset="0"/>
              </a:rPr>
              <a:t>Clinical research </a:t>
            </a:r>
            <a:r>
              <a:rPr lang="en-US" sz="8800" dirty="0">
                <a:latin typeface="Times New Roman" panose="02020603050405020304" pitchFamily="18" charset="0"/>
                <a:cs typeface="Times New Roman" panose="02020603050405020304" pitchFamily="18" charset="0"/>
              </a:rPr>
              <a:t>is employed to study the effects of a new drug. </a:t>
            </a:r>
          </a:p>
          <a:p>
            <a:r>
              <a:rPr lang="en-US" sz="8800" b="1" dirty="0">
                <a:latin typeface="Times New Roman" panose="02020603050405020304" pitchFamily="18" charset="0"/>
                <a:cs typeface="Times New Roman" panose="02020603050405020304" pitchFamily="18" charset="0"/>
              </a:rPr>
              <a:t>Market research </a:t>
            </a:r>
            <a:r>
              <a:rPr lang="en-US" sz="8800" dirty="0">
                <a:latin typeface="Times New Roman" panose="02020603050405020304" pitchFamily="18" charset="0"/>
                <a:cs typeface="Times New Roman" panose="02020603050405020304" pitchFamily="18" charset="0"/>
              </a:rPr>
              <a:t>is performed to forecast the potential demand of a product. </a:t>
            </a:r>
          </a:p>
          <a:p>
            <a:r>
              <a:rPr lang="en-US" sz="8800" b="1" dirty="0">
                <a:latin typeface="Times New Roman" panose="02020603050405020304" pitchFamily="18" charset="0"/>
                <a:cs typeface="Times New Roman" panose="02020603050405020304" pitchFamily="18" charset="0"/>
              </a:rPr>
              <a:t>One- time research </a:t>
            </a:r>
            <a:r>
              <a:rPr lang="en-US" sz="8800" dirty="0">
                <a:latin typeface="Times New Roman" panose="02020603050405020304" pitchFamily="18" charset="0"/>
                <a:cs typeface="Times New Roman" panose="02020603050405020304" pitchFamily="18" charset="0"/>
              </a:rPr>
              <a:t>is carried out on a small scale in short period with a specific purpose. </a:t>
            </a:r>
          </a:p>
          <a:p>
            <a:r>
              <a:rPr lang="en-US" sz="8800" b="1" dirty="0">
                <a:latin typeface="Times New Roman" panose="02020603050405020304" pitchFamily="18" charset="0"/>
                <a:cs typeface="Times New Roman" panose="02020603050405020304" pitchFamily="18" charset="0"/>
              </a:rPr>
              <a:t>Educational research </a:t>
            </a:r>
            <a:r>
              <a:rPr lang="en-US" sz="8800" dirty="0">
                <a:latin typeface="Times New Roman" panose="02020603050405020304" pitchFamily="18" charset="0"/>
                <a:cs typeface="Times New Roman" panose="02020603050405020304" pitchFamily="18" charset="0"/>
              </a:rPr>
              <a:t>is directed towards the study and development of educational system. </a:t>
            </a:r>
          </a:p>
          <a:p>
            <a:r>
              <a:rPr lang="en-US" sz="8800" b="1" dirty="0">
                <a:latin typeface="Times New Roman" panose="02020603050405020304" pitchFamily="18" charset="0"/>
                <a:cs typeface="Times New Roman" panose="02020603050405020304" pitchFamily="18" charset="0"/>
              </a:rPr>
              <a:t>Social research </a:t>
            </a:r>
            <a:r>
              <a:rPr lang="en-US" sz="8800" dirty="0">
                <a:latin typeface="Times New Roman" panose="02020603050405020304" pitchFamily="18" charset="0"/>
                <a:cs typeface="Times New Roman" panose="02020603050405020304" pitchFamily="18" charset="0"/>
              </a:rPr>
              <a:t>is concerned with the social problems of the society. </a:t>
            </a:r>
          </a:p>
          <a:p>
            <a:r>
              <a:rPr lang="en-US" sz="8800" b="1" dirty="0">
                <a:latin typeface="Times New Roman" panose="02020603050405020304" pitchFamily="18" charset="0"/>
                <a:cs typeface="Times New Roman" panose="02020603050405020304" pitchFamily="18" charset="0"/>
              </a:rPr>
              <a:t>Field research </a:t>
            </a:r>
            <a:r>
              <a:rPr lang="en-US" sz="8800" dirty="0">
                <a:latin typeface="Times New Roman" panose="02020603050405020304" pitchFamily="18" charset="0"/>
                <a:cs typeface="Times New Roman" panose="02020603050405020304" pitchFamily="18" charset="0"/>
              </a:rPr>
              <a:t>is done by going out in the field or market, where as Laboratory research is carried out with in four walls of a laboratory. </a:t>
            </a:r>
            <a:endParaRPr lang="en-MY" sz="88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65768" y="226665"/>
            <a:ext cx="1047750" cy="1028700"/>
          </a:xfrm>
          <a:prstGeom prst="rect">
            <a:avLst/>
          </a:prstGeom>
        </p:spPr>
      </p:pic>
    </p:spTree>
    <p:extLst>
      <p:ext uri="{BB962C8B-B14F-4D97-AF65-F5344CB8AC3E}">
        <p14:creationId xmlns:p14="http://schemas.microsoft.com/office/powerpoint/2010/main" val="3960957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8DA10DC-9631-5B12-3482-A84D35D85677}"/>
              </a:ext>
            </a:extLst>
          </p:cNvPr>
          <p:cNvGraphicFramePr>
            <a:graphicFrameLocks noGrp="1"/>
          </p:cNvGraphicFramePr>
          <p:nvPr>
            <p:ph idx="1"/>
          </p:nvPr>
        </p:nvGraphicFramePr>
        <p:xfrm>
          <a:off x="0" y="27662"/>
          <a:ext cx="12192000" cy="7276052"/>
        </p:xfrm>
        <a:graphic>
          <a:graphicData uri="http://schemas.openxmlformats.org/drawingml/2006/table">
            <a:tbl>
              <a:tblPr firstRow="1" bandRow="1">
                <a:noFill/>
              </a:tblPr>
              <a:tblGrid>
                <a:gridCol w="1491916">
                  <a:extLst>
                    <a:ext uri="{9D8B030D-6E8A-4147-A177-3AD203B41FA5}">
                      <a16:colId xmlns:a16="http://schemas.microsoft.com/office/drawing/2014/main" val="830024912"/>
                    </a:ext>
                  </a:extLst>
                </a:gridCol>
                <a:gridCol w="1764631">
                  <a:extLst>
                    <a:ext uri="{9D8B030D-6E8A-4147-A177-3AD203B41FA5}">
                      <a16:colId xmlns:a16="http://schemas.microsoft.com/office/drawing/2014/main" val="2094019654"/>
                    </a:ext>
                  </a:extLst>
                </a:gridCol>
                <a:gridCol w="4501206">
                  <a:extLst>
                    <a:ext uri="{9D8B030D-6E8A-4147-A177-3AD203B41FA5}">
                      <a16:colId xmlns:a16="http://schemas.microsoft.com/office/drawing/2014/main" val="3800176756"/>
                    </a:ext>
                  </a:extLst>
                </a:gridCol>
                <a:gridCol w="4434247">
                  <a:extLst>
                    <a:ext uri="{9D8B030D-6E8A-4147-A177-3AD203B41FA5}">
                      <a16:colId xmlns:a16="http://schemas.microsoft.com/office/drawing/2014/main" val="1975858901"/>
                    </a:ext>
                  </a:extLst>
                </a:gridCol>
              </a:tblGrid>
              <a:tr h="450769">
                <a:tc>
                  <a:txBody>
                    <a:bodyPr/>
                    <a:lstStyle/>
                    <a:p>
                      <a:pPr algn="ctr" fontAlgn="b"/>
                      <a:r>
                        <a:rPr lang="en-MY" sz="1600" b="1" cap="all" spc="60" dirty="0">
                          <a:solidFill>
                            <a:schemeClr val="tx1"/>
                          </a:solidFill>
                          <a:effectLst/>
                          <a:latin typeface="Times New Roman" panose="02020603050405020304" pitchFamily="18" charset="0"/>
                          <a:cs typeface="Times New Roman" panose="02020603050405020304" pitchFamily="18" charset="0"/>
                        </a:rPr>
                        <a:t>Type of Research</a:t>
                      </a:r>
                    </a:p>
                  </a:txBody>
                  <a:tcPr marL="14040" marR="14040" marT="83206" marB="83206"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MY" sz="1600" b="1" cap="all" spc="60" dirty="0">
                          <a:solidFill>
                            <a:schemeClr val="tx1"/>
                          </a:solidFill>
                          <a:effectLst/>
                          <a:latin typeface="Times New Roman" panose="02020603050405020304" pitchFamily="18" charset="0"/>
                          <a:cs typeface="Times New Roman" panose="02020603050405020304" pitchFamily="18" charset="0"/>
                        </a:rPr>
                        <a:t>Criteria</a:t>
                      </a:r>
                    </a:p>
                  </a:txBody>
                  <a:tcPr marL="14040" marR="14040" marT="83206" marB="83206"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MY" sz="1600" b="1" cap="all" spc="60" dirty="0">
                          <a:solidFill>
                            <a:schemeClr val="tx1"/>
                          </a:solidFill>
                          <a:effectLst/>
                          <a:latin typeface="Times New Roman" panose="02020603050405020304" pitchFamily="18" charset="0"/>
                          <a:cs typeface="Times New Roman" panose="02020603050405020304" pitchFamily="18" charset="0"/>
                        </a:rPr>
                        <a:t>Description</a:t>
                      </a:r>
                    </a:p>
                  </a:txBody>
                  <a:tcPr marL="14040" marR="14040" marT="83206" marB="83206"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MY" sz="1600" b="1" cap="all" spc="60" dirty="0">
                          <a:solidFill>
                            <a:schemeClr val="tx1"/>
                          </a:solidFill>
                          <a:effectLst/>
                          <a:latin typeface="Times New Roman" panose="02020603050405020304" pitchFamily="18" charset="0"/>
                          <a:cs typeface="Times New Roman" panose="02020603050405020304" pitchFamily="18" charset="0"/>
                        </a:rPr>
                        <a:t>Enhanced Example</a:t>
                      </a:r>
                    </a:p>
                  </a:txBody>
                  <a:tcPr marL="14040" marR="14040" marT="83206" marB="83206"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23467080"/>
                  </a:ext>
                </a:extLst>
              </a:tr>
              <a:tr h="698456">
                <a:tc>
                  <a:txBody>
                    <a:bodyPr/>
                    <a:lstStyle/>
                    <a:p>
                      <a:pPr fontAlgn="base"/>
                      <a:r>
                        <a:rPr lang="en-MY" sz="1500" b="1" cap="none" spc="0" dirty="0">
                          <a:solidFill>
                            <a:schemeClr val="tx1"/>
                          </a:solidFill>
                          <a:effectLst/>
                          <a:latin typeface="Times New Roman" panose="02020603050405020304" pitchFamily="18" charset="0"/>
                          <a:cs typeface="Times New Roman" panose="02020603050405020304" pitchFamily="18" charset="0"/>
                        </a:rPr>
                        <a:t>Descriptive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Nature of Information Gathered</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Involves describing characteristics or phenomena.</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US" sz="1800" cap="none" spc="0">
                          <a:solidFill>
                            <a:schemeClr val="tx1"/>
                          </a:solidFill>
                          <a:effectLst/>
                          <a:latin typeface="Times New Roman" panose="02020603050405020304" pitchFamily="18" charset="0"/>
                          <a:cs typeface="Times New Roman" panose="02020603050405020304" pitchFamily="18" charset="0"/>
                        </a:rPr>
                        <a:t>Conducting a survey to chart the common study patterns among undergraduates.</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5476662"/>
                  </a:ext>
                </a:extLst>
              </a:tr>
              <a:tr h="971650">
                <a:tc>
                  <a:txBody>
                    <a:bodyPr/>
                    <a:lstStyle/>
                    <a:p>
                      <a:pPr fontAlgn="base"/>
                      <a:r>
                        <a:rPr lang="en-MY" sz="1500" b="1" cap="none" spc="0">
                          <a:solidFill>
                            <a:schemeClr val="tx1"/>
                          </a:solidFill>
                          <a:effectLst/>
                          <a:latin typeface="Times New Roman" panose="02020603050405020304" pitchFamily="18" charset="0"/>
                          <a:cs typeface="Times New Roman" panose="02020603050405020304" pitchFamily="18" charset="0"/>
                        </a:rPr>
                        <a:t>Analytical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Depth of Analysis</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Involves critically examining and interpreting data.</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US" sz="1800" cap="none" spc="0">
                          <a:solidFill>
                            <a:schemeClr val="tx1"/>
                          </a:solidFill>
                          <a:effectLst/>
                          <a:latin typeface="Times New Roman" panose="02020603050405020304" pitchFamily="18" charset="0"/>
                          <a:cs typeface="Times New Roman" panose="02020603050405020304" pitchFamily="18" charset="0"/>
                        </a:rPr>
                        <a:t>Analyzing survey results to understand why certain study patterns lead to better academic performance.</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70360598"/>
                  </a:ext>
                </a:extLst>
              </a:tr>
              <a:tr h="698456">
                <a:tc>
                  <a:txBody>
                    <a:bodyPr/>
                    <a:lstStyle/>
                    <a:p>
                      <a:pPr fontAlgn="base"/>
                      <a:r>
                        <a:rPr lang="en-MY" sz="1500" b="1" cap="none" spc="0" dirty="0">
                          <a:solidFill>
                            <a:schemeClr val="tx1"/>
                          </a:solidFill>
                          <a:effectLst/>
                          <a:latin typeface="Times New Roman" panose="02020603050405020304" pitchFamily="18" charset="0"/>
                          <a:cs typeface="Times New Roman" panose="02020603050405020304" pitchFamily="18" charset="0"/>
                        </a:rPr>
                        <a:t>Applied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Purpose or Goal</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Focuses on solving practical, real-world problems.</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US" sz="1800" cap="none" spc="0">
                          <a:solidFill>
                            <a:schemeClr val="tx1"/>
                          </a:solidFill>
                          <a:effectLst/>
                          <a:latin typeface="Times New Roman" panose="02020603050405020304" pitchFamily="18" charset="0"/>
                          <a:cs typeface="Times New Roman" panose="02020603050405020304" pitchFamily="18" charset="0"/>
                        </a:rPr>
                        <a:t>Developing a study app based on research findings to improve student learning outcomes.</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2816803"/>
                  </a:ext>
                </a:extLst>
              </a:tr>
              <a:tr h="698456">
                <a:tc>
                  <a:txBody>
                    <a:bodyPr/>
                    <a:lstStyle/>
                    <a:p>
                      <a:pPr fontAlgn="base"/>
                      <a:r>
                        <a:rPr lang="en-MY" sz="1500" b="1" cap="none" spc="0">
                          <a:solidFill>
                            <a:schemeClr val="tx1"/>
                          </a:solidFill>
                          <a:effectLst/>
                          <a:latin typeface="Times New Roman" panose="02020603050405020304" pitchFamily="18" charset="0"/>
                          <a:cs typeface="Times New Roman" panose="02020603050405020304" pitchFamily="18" charset="0"/>
                        </a:rPr>
                        <a:t>Fundamental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Nature of Inquiry</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Aims at expanding theoretical knowledge without immediate practical application.</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Investigating the cognitive processes behind learning to develop new educational theories.</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3560278"/>
                  </a:ext>
                </a:extLst>
              </a:tr>
              <a:tr h="698456">
                <a:tc>
                  <a:txBody>
                    <a:bodyPr/>
                    <a:lstStyle/>
                    <a:p>
                      <a:pPr fontAlgn="base"/>
                      <a:r>
                        <a:rPr lang="en-MY" sz="1500" b="1" cap="none" spc="0" dirty="0">
                          <a:solidFill>
                            <a:schemeClr val="tx1"/>
                          </a:solidFill>
                          <a:effectLst/>
                          <a:latin typeface="Times New Roman" panose="02020603050405020304" pitchFamily="18" charset="0"/>
                          <a:cs typeface="Times New Roman" panose="02020603050405020304" pitchFamily="18" charset="0"/>
                        </a:rPr>
                        <a:t>Quantitative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Type of Data</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US" sz="1800" cap="none" spc="0">
                          <a:solidFill>
                            <a:schemeClr val="tx1"/>
                          </a:solidFill>
                          <a:effectLst/>
                          <a:latin typeface="Times New Roman" panose="02020603050405020304" pitchFamily="18" charset="0"/>
                          <a:cs typeface="Times New Roman" panose="02020603050405020304" pitchFamily="18" charset="0"/>
                        </a:rPr>
                        <a:t>Employs numerical data and statistical analysis.</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Measuring the impact of sleep duration on students' test scores using a large sample size.</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8042174"/>
                  </a:ext>
                </a:extLst>
              </a:tr>
              <a:tr h="971650">
                <a:tc>
                  <a:txBody>
                    <a:bodyPr/>
                    <a:lstStyle/>
                    <a:p>
                      <a:pPr fontAlgn="base"/>
                      <a:r>
                        <a:rPr lang="en-MY" sz="1500" b="1" cap="none" spc="0">
                          <a:solidFill>
                            <a:schemeClr val="tx1"/>
                          </a:solidFill>
                          <a:effectLst/>
                          <a:latin typeface="Times New Roman" panose="02020603050405020304" pitchFamily="18" charset="0"/>
                          <a:cs typeface="Times New Roman" panose="02020603050405020304" pitchFamily="18" charset="0"/>
                        </a:rPr>
                        <a:t>Qualitative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Type of Data</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Focuses on descriptive, non-numerical data.</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Conducting in-depth interviews to explore students' emotional responses to academic stress.</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28462802"/>
                  </a:ext>
                </a:extLst>
              </a:tr>
              <a:tr h="698456">
                <a:tc>
                  <a:txBody>
                    <a:bodyPr/>
                    <a:lstStyle/>
                    <a:p>
                      <a:pPr fontAlgn="base"/>
                      <a:r>
                        <a:rPr lang="en-MY" sz="1500" b="1" cap="none" spc="0" dirty="0">
                          <a:solidFill>
                            <a:schemeClr val="tx1"/>
                          </a:solidFill>
                          <a:effectLst/>
                          <a:latin typeface="Times New Roman" panose="02020603050405020304" pitchFamily="18" charset="0"/>
                          <a:cs typeface="Times New Roman" panose="02020603050405020304" pitchFamily="18" charset="0"/>
                        </a:rPr>
                        <a:t>Conceptual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Basis of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Based on abstract ideas and theories.</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Developing a new theory on learning styles and their impact on academic achievement.</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7618458"/>
                  </a:ext>
                </a:extLst>
              </a:tr>
              <a:tr h="971650">
                <a:tc>
                  <a:txBody>
                    <a:bodyPr/>
                    <a:lstStyle/>
                    <a:p>
                      <a:pPr fontAlgn="base"/>
                      <a:r>
                        <a:rPr lang="en-MY" sz="1500" b="1" cap="none" spc="0" dirty="0">
                          <a:solidFill>
                            <a:schemeClr val="tx1"/>
                          </a:solidFill>
                          <a:effectLst/>
                          <a:latin typeface="Times New Roman" panose="02020603050405020304" pitchFamily="18" charset="0"/>
                          <a:cs typeface="Times New Roman" panose="02020603050405020304" pitchFamily="18" charset="0"/>
                        </a:rPr>
                        <a:t>Empirical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Basis of Research</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MY" sz="1800" cap="none" spc="0" dirty="0">
                          <a:solidFill>
                            <a:schemeClr val="tx1"/>
                          </a:solidFill>
                          <a:effectLst/>
                          <a:latin typeface="Times New Roman" panose="02020603050405020304" pitchFamily="18" charset="0"/>
                          <a:cs typeface="Times New Roman" panose="02020603050405020304" pitchFamily="18" charset="0"/>
                        </a:rPr>
                        <a:t>Based on observation, experimentation, or direct experience.</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base"/>
                      <a:r>
                        <a:rPr lang="en-US" sz="1800" cap="none" spc="0" dirty="0">
                          <a:solidFill>
                            <a:schemeClr val="tx1"/>
                          </a:solidFill>
                          <a:effectLst/>
                          <a:latin typeface="Times New Roman" panose="02020603050405020304" pitchFamily="18" charset="0"/>
                          <a:cs typeface="Times New Roman" panose="02020603050405020304" pitchFamily="18" charset="0"/>
                        </a:rPr>
                        <a:t>Experimenting in classrooms to test the effectiveness of teaching methods designed for different learning styles.</a:t>
                      </a:r>
                    </a:p>
                  </a:txBody>
                  <a:tcPr marL="14040" marR="14040" marT="7020" marB="832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677038960"/>
                  </a:ext>
                </a:extLst>
              </a:tr>
            </a:tbl>
          </a:graphicData>
        </a:graphic>
      </p:graphicFrame>
    </p:spTree>
    <p:extLst>
      <p:ext uri="{BB962C8B-B14F-4D97-AF65-F5344CB8AC3E}">
        <p14:creationId xmlns:p14="http://schemas.microsoft.com/office/powerpoint/2010/main" val="23083784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830B6-C3BE-9270-3155-B4C936BB322B}"/>
              </a:ext>
            </a:extLst>
          </p:cNvPr>
          <p:cNvSpPr>
            <a:spLocks noGrp="1"/>
          </p:cNvSpPr>
          <p:nvPr>
            <p:ph type="title"/>
          </p:nvPr>
        </p:nvSpPr>
        <p:spPr>
          <a:xfrm>
            <a:off x="2821858" y="7905"/>
            <a:ext cx="6096000" cy="795081"/>
          </a:xfrm>
        </p:spPr>
        <p:txBody>
          <a:bodyPr>
            <a:normAutofit fontScale="90000"/>
          </a:bodyPr>
          <a:lstStyle/>
          <a:p>
            <a:pPr algn="ctr"/>
            <a:r>
              <a:rPr lang="en-US" sz="5400" b="1" dirty="0">
                <a:latin typeface="Times New Roman" panose="02020603050405020304" pitchFamily="18" charset="0"/>
                <a:cs typeface="Times New Roman" panose="02020603050405020304" pitchFamily="18" charset="0"/>
              </a:rPr>
              <a:t>Research Design </a:t>
            </a:r>
            <a:endParaRPr lang="en-MY" sz="5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09F4BDC-B5D3-8746-F27A-C8F0D26DB712}"/>
              </a:ext>
            </a:extLst>
          </p:cNvPr>
          <p:cNvSpPr>
            <a:spLocks noGrp="1"/>
          </p:cNvSpPr>
          <p:nvPr>
            <p:ph idx="1"/>
          </p:nvPr>
        </p:nvSpPr>
        <p:spPr>
          <a:xfrm>
            <a:off x="147484" y="1028700"/>
            <a:ext cx="11940806" cy="5726061"/>
          </a:xfrm>
        </p:spPr>
        <p:txBody>
          <a:bodyPr>
            <a:normAutofit/>
          </a:bodyPr>
          <a:lstStyle/>
          <a:p>
            <a:pPr algn="just">
              <a:lnSpc>
                <a:spcPct val="120000"/>
              </a:lnSpc>
            </a:pPr>
            <a:r>
              <a:rPr lang="en-US" sz="2400" dirty="0">
                <a:latin typeface="Times New Roman" panose="02020603050405020304" pitchFamily="18" charset="0"/>
                <a:cs typeface="Times New Roman" panose="02020603050405020304" pitchFamily="18" charset="0"/>
              </a:rPr>
              <a:t>Research design can be likened </a:t>
            </a:r>
            <a:r>
              <a:rPr lang="en-US" sz="2400" b="1" dirty="0">
                <a:highlight>
                  <a:srgbClr val="FFFF00"/>
                </a:highlight>
                <a:latin typeface="Times New Roman" panose="02020603050405020304" pitchFamily="18" charset="0"/>
                <a:cs typeface="Times New Roman" panose="02020603050405020304" pitchFamily="18" charset="0"/>
              </a:rPr>
              <a:t>to a recipe for a cake. </a:t>
            </a:r>
            <a:r>
              <a:rPr lang="en-US" sz="2400" dirty="0">
                <a:latin typeface="Times New Roman" panose="02020603050405020304" pitchFamily="18" charset="0"/>
                <a:cs typeface="Times New Roman" panose="02020603050405020304" pitchFamily="18" charset="0"/>
              </a:rPr>
              <a:t>Just as a recipe specifies the ingredients, their proportions, and the steps for creating a dish, </a:t>
            </a:r>
            <a:r>
              <a:rPr lang="en-US" sz="2400" u="sng" dirty="0">
                <a:latin typeface="Times New Roman" panose="02020603050405020304" pitchFamily="18" charset="0"/>
                <a:cs typeface="Times New Roman" panose="02020603050405020304" pitchFamily="18" charset="0"/>
              </a:rPr>
              <a:t>a research design provides the </a:t>
            </a:r>
            <a:r>
              <a:rPr lang="en-US" sz="2400" u="sng" dirty="0">
                <a:highlight>
                  <a:srgbClr val="00FFFF"/>
                </a:highlight>
                <a:latin typeface="Times New Roman" panose="02020603050405020304" pitchFamily="18" charset="0"/>
                <a:cs typeface="Times New Roman" panose="02020603050405020304" pitchFamily="18" charset="0"/>
              </a:rPr>
              <a:t>structure and process for systematically addressing your research questions</a:t>
            </a:r>
            <a:r>
              <a:rPr lang="en-US" sz="2400" u="sng" dirty="0">
                <a:latin typeface="Times New Roman" panose="02020603050405020304" pitchFamily="18" charset="0"/>
                <a:cs typeface="Times New Roman" panose="02020603050405020304" pitchFamily="18" charset="0"/>
              </a:rPr>
              <a:t>. </a:t>
            </a:r>
          </a:p>
          <a:p>
            <a:pPr algn="just">
              <a:lnSpc>
                <a:spcPct val="120000"/>
              </a:lnSpc>
            </a:pPr>
            <a:endParaRPr lang="en-US" sz="2400" u="sng" dirty="0">
              <a:latin typeface="Times New Roman" panose="02020603050405020304" pitchFamily="18" charset="0"/>
              <a:cs typeface="Times New Roman" panose="02020603050405020304" pitchFamily="18" charset="0"/>
            </a:endParaRPr>
          </a:p>
          <a:p>
            <a:pPr algn="just">
              <a:lnSpc>
                <a:spcPct val="120000"/>
              </a:lnSpc>
            </a:pPr>
            <a:r>
              <a:rPr lang="en-US" sz="2400" dirty="0">
                <a:latin typeface="Times New Roman" panose="02020603050405020304" pitchFamily="18" charset="0"/>
                <a:cs typeface="Times New Roman" panose="02020603050405020304" pitchFamily="18" charset="0"/>
              </a:rPr>
              <a:t>Key Components of a Research Design</a:t>
            </a:r>
          </a:p>
          <a:p>
            <a:pPr algn="just">
              <a:lnSpc>
                <a:spcPct val="120000"/>
              </a:lnSpc>
            </a:pPr>
            <a:r>
              <a:rPr lang="en-US" sz="2400" b="1" dirty="0">
                <a:latin typeface="Times New Roman" panose="02020603050405020304" pitchFamily="18" charset="0"/>
                <a:cs typeface="Times New Roman" panose="02020603050405020304" pitchFamily="18" charset="0"/>
              </a:rPr>
              <a:t>1. Purpose of the Research</a:t>
            </a:r>
          </a:p>
          <a:p>
            <a:pPr algn="just">
              <a:lnSpc>
                <a:spcPct val="120000"/>
              </a:lnSpc>
            </a:pPr>
            <a:r>
              <a:rPr lang="en-US" sz="2400" b="1" dirty="0">
                <a:latin typeface="Times New Roman" panose="02020603050405020304" pitchFamily="18" charset="0"/>
                <a:cs typeface="Times New Roman" panose="02020603050405020304" pitchFamily="18" charset="0"/>
              </a:rPr>
              <a:t>2. Choosing Your Research Approach/es</a:t>
            </a:r>
          </a:p>
          <a:p>
            <a:pPr algn="just">
              <a:lnSpc>
                <a:spcPct val="120000"/>
              </a:lnSpc>
            </a:pPr>
            <a:r>
              <a:rPr lang="en-US" sz="2400" b="1" dirty="0">
                <a:latin typeface="Times New Roman" panose="02020603050405020304" pitchFamily="18" charset="0"/>
                <a:cs typeface="Times New Roman" panose="02020603050405020304" pitchFamily="18" charset="0"/>
              </a:rPr>
              <a:t>3. Methods of Data Collection</a:t>
            </a:r>
          </a:p>
          <a:p>
            <a:pPr algn="just">
              <a:lnSpc>
                <a:spcPct val="120000"/>
              </a:lnSpc>
            </a:pPr>
            <a:r>
              <a:rPr lang="en-US" sz="2400" b="1" dirty="0">
                <a:latin typeface="Times New Roman" panose="02020603050405020304" pitchFamily="18" charset="0"/>
                <a:cs typeface="Times New Roman" panose="02020603050405020304" pitchFamily="18" charset="0"/>
              </a:rPr>
              <a:t>4. Data Analysis</a:t>
            </a:r>
            <a:endParaRPr lang="en-US" sz="2400" dirty="0">
              <a:latin typeface="Times New Roman" panose="02020603050405020304" pitchFamily="18" charset="0"/>
              <a:cs typeface="Times New Roman" panose="02020603050405020304" pitchFamily="18" charset="0"/>
            </a:endParaRPr>
          </a:p>
          <a:p>
            <a:pPr algn="just">
              <a:lnSpc>
                <a:spcPct val="120000"/>
              </a:lnSpc>
            </a:pPr>
            <a:endParaRPr lang="en-US" sz="2400" u="sng"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F5CE60E7-E522-951A-5682-9E91EFB8C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090" y="0"/>
            <a:ext cx="825910" cy="810893"/>
          </a:xfrm>
          <a:prstGeom prst="rect">
            <a:avLst/>
          </a:prstGeom>
        </p:spPr>
      </p:pic>
    </p:spTree>
    <p:extLst>
      <p:ext uri="{BB962C8B-B14F-4D97-AF65-F5344CB8AC3E}">
        <p14:creationId xmlns:p14="http://schemas.microsoft.com/office/powerpoint/2010/main" val="4102622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9F4BDC-B5D3-8746-F27A-C8F0D26DB712}"/>
              </a:ext>
            </a:extLst>
          </p:cNvPr>
          <p:cNvSpPr>
            <a:spLocks noGrp="1"/>
          </p:cNvSpPr>
          <p:nvPr>
            <p:ph idx="1"/>
          </p:nvPr>
        </p:nvSpPr>
        <p:spPr>
          <a:xfrm>
            <a:off x="0" y="240632"/>
            <a:ext cx="12140145" cy="6617367"/>
          </a:xfrm>
        </p:spPr>
        <p:txBody>
          <a:bodyPr>
            <a:noAutofit/>
          </a:bodyPr>
          <a:lstStyle/>
          <a:p>
            <a:pPr>
              <a:lnSpc>
                <a:spcPct val="120000"/>
              </a:lnSpc>
            </a:pPr>
            <a:r>
              <a:rPr lang="en-US" sz="3600" b="1" i="0" dirty="0">
                <a:solidFill>
                  <a:srgbClr val="374151"/>
                </a:solidFill>
                <a:effectLst/>
                <a:latin typeface="Times New Roman" panose="02020603050405020304" pitchFamily="18" charset="0"/>
                <a:cs typeface="Times New Roman" panose="02020603050405020304" pitchFamily="18" charset="0"/>
              </a:rPr>
              <a:t>Purpose of </a:t>
            </a:r>
            <a:r>
              <a:rPr lang="en-US" sz="3600" b="1" dirty="0">
                <a:solidFill>
                  <a:srgbClr val="374151"/>
                </a:solidFill>
                <a:latin typeface="Times New Roman" panose="02020603050405020304" pitchFamily="18" charset="0"/>
                <a:cs typeface="Times New Roman" panose="02020603050405020304" pitchFamily="18" charset="0"/>
              </a:rPr>
              <a:t>the research :</a:t>
            </a:r>
          </a:p>
          <a:p>
            <a:pPr marL="0" indent="0">
              <a:lnSpc>
                <a:spcPct val="120000"/>
              </a:lnSpc>
              <a:buNone/>
            </a:pPr>
            <a:r>
              <a:rPr lang="en-US" b="1" dirty="0">
                <a:solidFill>
                  <a:srgbClr val="374151"/>
                </a:solidFill>
                <a:latin typeface="Times New Roman" panose="02020603050405020304" pitchFamily="18" charset="0"/>
                <a:cs typeface="Times New Roman" panose="02020603050405020304" pitchFamily="18" charset="0"/>
              </a:rPr>
              <a:t> </a:t>
            </a:r>
            <a:r>
              <a:rPr lang="en-US" dirty="0">
                <a:solidFill>
                  <a:srgbClr val="374151"/>
                </a:solidFill>
                <a:latin typeface="Times New Roman" panose="02020603050405020304" pitchFamily="18" charset="0"/>
                <a:cs typeface="Times New Roman" panose="02020603050405020304" pitchFamily="18" charset="0"/>
              </a:rPr>
              <a:t>very research design begins with a clear </a:t>
            </a:r>
            <a:r>
              <a:rPr lang="en-US" u="sng" dirty="0">
                <a:solidFill>
                  <a:srgbClr val="374151"/>
                </a:solidFill>
                <a:latin typeface="Times New Roman" panose="02020603050405020304" pitchFamily="18" charset="0"/>
                <a:cs typeface="Times New Roman" panose="02020603050405020304" pitchFamily="18" charset="0"/>
              </a:rPr>
              <a:t>understanding of the study's purpose</a:t>
            </a:r>
            <a:r>
              <a:rPr lang="en-US" dirty="0">
                <a:solidFill>
                  <a:srgbClr val="374151"/>
                </a:solidFill>
                <a:latin typeface="Times New Roman" panose="02020603050405020304" pitchFamily="18" charset="0"/>
                <a:cs typeface="Times New Roman" panose="02020603050405020304" pitchFamily="18" charset="0"/>
              </a:rPr>
              <a:t>. </a:t>
            </a:r>
          </a:p>
          <a:p>
            <a:pPr marL="0" indent="0">
              <a:lnSpc>
                <a:spcPct val="120000"/>
              </a:lnSpc>
              <a:buNone/>
            </a:pPr>
            <a:endParaRPr lang="en-US" dirty="0">
              <a:solidFill>
                <a:srgbClr val="374151"/>
              </a:solidFill>
              <a:latin typeface="Times New Roman" panose="02020603050405020304" pitchFamily="18" charset="0"/>
              <a:cs typeface="Times New Roman" panose="02020603050405020304" pitchFamily="18" charset="0"/>
            </a:endParaRPr>
          </a:p>
          <a:p>
            <a:pPr marL="0" indent="0">
              <a:lnSpc>
                <a:spcPct val="120000"/>
              </a:lnSpc>
              <a:buNone/>
            </a:pPr>
            <a:r>
              <a:rPr lang="en-US" sz="3600" b="1" dirty="0">
                <a:solidFill>
                  <a:srgbClr val="374151"/>
                </a:solidFill>
                <a:highlight>
                  <a:srgbClr val="FFFF00"/>
                </a:highlight>
                <a:latin typeface="Times New Roman" panose="02020603050405020304" pitchFamily="18" charset="0"/>
                <a:cs typeface="Times New Roman" panose="02020603050405020304" pitchFamily="18" charset="0"/>
              </a:rPr>
              <a:t>This is comparable to deciding: </a:t>
            </a:r>
          </a:p>
          <a:p>
            <a:pPr marL="342900" indent="-342900">
              <a:lnSpc>
                <a:spcPct val="120000"/>
              </a:lnSpc>
              <a:buAutoNum type="arabicPeriod"/>
            </a:pPr>
            <a:r>
              <a:rPr lang="en-US" dirty="0">
                <a:solidFill>
                  <a:srgbClr val="374151"/>
                </a:solidFill>
                <a:highlight>
                  <a:srgbClr val="FFFF00"/>
                </a:highlight>
                <a:latin typeface="Times New Roman" panose="02020603050405020304" pitchFamily="18" charset="0"/>
                <a:cs typeface="Times New Roman" panose="02020603050405020304" pitchFamily="18" charset="0"/>
              </a:rPr>
              <a:t>The type of cake (e.g., chocolate or vanilla) you wish to bake</a:t>
            </a:r>
            <a:r>
              <a:rPr lang="en-US" dirty="0">
                <a:solidFill>
                  <a:srgbClr val="374151"/>
                </a:solidFill>
                <a:latin typeface="Times New Roman" panose="02020603050405020304" pitchFamily="18" charset="0"/>
                <a:cs typeface="Times New Roman" panose="02020603050405020304" pitchFamily="18" charset="0"/>
              </a:rPr>
              <a:t>. (Areas, topic, domain)</a:t>
            </a:r>
          </a:p>
          <a:p>
            <a:pPr marL="342900" indent="-342900">
              <a:lnSpc>
                <a:spcPct val="120000"/>
              </a:lnSpc>
              <a:buAutoNum type="arabicPeriod"/>
            </a:pPr>
            <a:r>
              <a:rPr lang="en-US" dirty="0">
                <a:solidFill>
                  <a:srgbClr val="374151"/>
                </a:solidFill>
                <a:highlight>
                  <a:srgbClr val="FFFF00"/>
                </a:highlight>
                <a:latin typeface="Times New Roman" panose="02020603050405020304" pitchFamily="18" charset="0"/>
                <a:cs typeface="Times New Roman" panose="02020603050405020304" pitchFamily="18" charset="0"/>
              </a:rPr>
              <a:t>Define what you aim </a:t>
            </a:r>
            <a:r>
              <a:rPr lang="en-US" dirty="0">
                <a:solidFill>
                  <a:srgbClr val="374151"/>
                </a:solidFill>
                <a:latin typeface="Times New Roman" panose="02020603050405020304" pitchFamily="18" charset="0"/>
                <a:cs typeface="Times New Roman" panose="02020603050405020304" pitchFamily="18" charset="0"/>
              </a:rPr>
              <a:t>to achieve are you exploring a phenomenon, addressing a gap in knowledge, solving a problem, or investigating relationships between variables? Clearly articulating </a:t>
            </a:r>
            <a:r>
              <a:rPr lang="en-US" dirty="0">
                <a:solidFill>
                  <a:srgbClr val="374151"/>
                </a:solidFill>
                <a:highlight>
                  <a:srgbClr val="FFFF00"/>
                </a:highlight>
                <a:latin typeface="Times New Roman" panose="02020603050405020304" pitchFamily="18" charset="0"/>
                <a:cs typeface="Times New Roman" panose="02020603050405020304" pitchFamily="18" charset="0"/>
              </a:rPr>
              <a:t>your objectives </a:t>
            </a:r>
            <a:r>
              <a:rPr lang="en-US" dirty="0">
                <a:solidFill>
                  <a:srgbClr val="374151"/>
                </a:solidFill>
                <a:latin typeface="Times New Roman" panose="02020603050405020304" pitchFamily="18" charset="0"/>
                <a:cs typeface="Times New Roman" panose="02020603050405020304" pitchFamily="18" charset="0"/>
              </a:rPr>
              <a:t>will guide all subsequent decisions.</a:t>
            </a:r>
          </a:p>
        </p:txBody>
      </p:sp>
      <p:pic>
        <p:nvPicPr>
          <p:cNvPr id="4" name="Picture 3" descr="A logo of a university&#10;&#10;Description automatically generated">
            <a:extLst>
              <a:ext uri="{FF2B5EF4-FFF2-40B4-BE49-F238E27FC236}">
                <a16:creationId xmlns:a16="http://schemas.microsoft.com/office/drawing/2014/main" id="{F5CE60E7-E522-951A-5682-9E91EFB8C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090" y="0"/>
            <a:ext cx="825910" cy="810893"/>
          </a:xfrm>
          <a:prstGeom prst="rect">
            <a:avLst/>
          </a:prstGeom>
        </p:spPr>
      </p:pic>
    </p:spTree>
    <p:extLst>
      <p:ext uri="{BB962C8B-B14F-4D97-AF65-F5344CB8AC3E}">
        <p14:creationId xmlns:p14="http://schemas.microsoft.com/office/powerpoint/2010/main" val="1061438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9F4BDC-B5D3-8746-F27A-C8F0D26DB712}"/>
              </a:ext>
            </a:extLst>
          </p:cNvPr>
          <p:cNvSpPr>
            <a:spLocks noGrp="1"/>
          </p:cNvSpPr>
          <p:nvPr>
            <p:ph idx="1"/>
          </p:nvPr>
        </p:nvSpPr>
        <p:spPr>
          <a:xfrm>
            <a:off x="0" y="-32084"/>
            <a:ext cx="12192000" cy="6857999"/>
          </a:xfrm>
        </p:spPr>
        <p:txBody>
          <a:bodyPr>
            <a:noAutofit/>
          </a:bodyPr>
          <a:lstStyle/>
          <a:p>
            <a:pPr marL="0" indent="0" algn="ctr">
              <a:lnSpc>
                <a:spcPct val="120000"/>
              </a:lnSpc>
              <a:buNone/>
            </a:pPr>
            <a:r>
              <a:rPr lang="en-US" sz="3600" b="1" dirty="0">
                <a:solidFill>
                  <a:srgbClr val="374151"/>
                </a:solidFill>
                <a:latin typeface="Times New Roman" panose="02020603050405020304" pitchFamily="18" charset="0"/>
                <a:cs typeface="Times New Roman" panose="02020603050405020304" pitchFamily="18" charset="0"/>
              </a:rPr>
              <a:t>Purpose Of The Research</a:t>
            </a:r>
          </a:p>
          <a:p>
            <a:pPr>
              <a:lnSpc>
                <a:spcPct val="120000"/>
              </a:lnSpc>
            </a:pPr>
            <a:r>
              <a:rPr lang="en-US" sz="2300" b="1" dirty="0">
                <a:solidFill>
                  <a:srgbClr val="374151"/>
                </a:solidFill>
                <a:latin typeface="Times New Roman" panose="02020603050405020304" pitchFamily="18" charset="0"/>
                <a:cs typeface="Times New Roman" panose="02020603050405020304" pitchFamily="18" charset="0"/>
              </a:rPr>
              <a:t>Choosing Your Research Approach/es</a:t>
            </a:r>
          </a:p>
          <a:p>
            <a:pPr marL="0" indent="0">
              <a:lnSpc>
                <a:spcPct val="120000"/>
              </a:lnSpc>
              <a:buNone/>
            </a:pPr>
            <a:r>
              <a:rPr lang="en-US" sz="2300" dirty="0">
                <a:solidFill>
                  <a:srgbClr val="374151"/>
                </a:solidFill>
                <a:latin typeface="Times New Roman" panose="02020603050405020304" pitchFamily="18" charset="0"/>
                <a:cs typeface="Times New Roman" panose="02020603050405020304" pitchFamily="18" charset="0"/>
              </a:rPr>
              <a:t>One critical aspect of the research design is determining whether to use qualitative, quantitative, or mixed-methods approaches. Your choice depends on the nature of your research question</a:t>
            </a:r>
          </a:p>
          <a:p>
            <a:pPr marL="457200" indent="-457200">
              <a:lnSpc>
                <a:spcPct val="120000"/>
              </a:lnSpc>
              <a:buAutoNum type="arabicPeriod"/>
            </a:pPr>
            <a:endParaRPr lang="en-US" sz="2300" dirty="0">
              <a:solidFill>
                <a:srgbClr val="374151"/>
              </a:solidFill>
              <a:latin typeface="Times New Roman" panose="02020603050405020304" pitchFamily="18" charset="0"/>
              <a:cs typeface="Times New Roman" panose="02020603050405020304" pitchFamily="18" charset="0"/>
            </a:endParaRPr>
          </a:p>
          <a:p>
            <a:pPr>
              <a:lnSpc>
                <a:spcPct val="120000"/>
              </a:lnSpc>
              <a:buFont typeface="Wingdings" panose="05000000000000000000" pitchFamily="2" charset="2"/>
              <a:buChar char="q"/>
            </a:pPr>
            <a:r>
              <a:rPr lang="en-US" sz="2300" dirty="0">
                <a:solidFill>
                  <a:srgbClr val="374151"/>
                </a:solidFill>
                <a:highlight>
                  <a:srgbClr val="FFFF00"/>
                </a:highlight>
                <a:latin typeface="Times New Roman" panose="02020603050405020304" pitchFamily="18" charset="0"/>
                <a:cs typeface="Times New Roman" panose="02020603050405020304" pitchFamily="18" charset="0"/>
              </a:rPr>
              <a:t>Quantitative Research </a:t>
            </a:r>
            <a:r>
              <a:rPr lang="en-US" sz="2300" dirty="0">
                <a:solidFill>
                  <a:srgbClr val="374151"/>
                </a:solidFill>
                <a:latin typeface="Times New Roman" panose="02020603050405020304" pitchFamily="18" charset="0"/>
                <a:cs typeface="Times New Roman" panose="02020603050405020304" pitchFamily="18" charset="0"/>
              </a:rPr>
              <a:t>focuses on measuring variables, testing hypotheses, and analyzing numerical data. It is appropriate for studies requiring structured instruments (e.g., surveys or experiments) to quantify patterns or relationships.</a:t>
            </a:r>
          </a:p>
          <a:p>
            <a:pPr>
              <a:lnSpc>
                <a:spcPct val="120000"/>
              </a:lnSpc>
              <a:buFont typeface="Wingdings" panose="05000000000000000000" pitchFamily="2" charset="2"/>
              <a:buChar char="q"/>
            </a:pPr>
            <a:r>
              <a:rPr lang="en-US" sz="2300" dirty="0">
                <a:solidFill>
                  <a:srgbClr val="374151"/>
                </a:solidFill>
                <a:highlight>
                  <a:srgbClr val="FFFF00"/>
                </a:highlight>
                <a:latin typeface="Times New Roman" panose="02020603050405020304" pitchFamily="18" charset="0"/>
                <a:cs typeface="Times New Roman" panose="02020603050405020304" pitchFamily="18" charset="0"/>
              </a:rPr>
              <a:t>Qualitative Research </a:t>
            </a:r>
            <a:r>
              <a:rPr lang="en-US" sz="2300" dirty="0">
                <a:solidFill>
                  <a:srgbClr val="374151"/>
                </a:solidFill>
                <a:latin typeface="Times New Roman" panose="02020603050405020304" pitchFamily="18" charset="0"/>
                <a:cs typeface="Times New Roman" panose="02020603050405020304" pitchFamily="18" charset="0"/>
              </a:rPr>
              <a:t>is ideal for exploring subjective experiences, understanding complex phenomena, or generating rich, narrative data. This involves methods like interviews, focus groups, and observations to uncover deeper insights.</a:t>
            </a:r>
          </a:p>
          <a:p>
            <a:pPr>
              <a:lnSpc>
                <a:spcPct val="120000"/>
              </a:lnSpc>
              <a:buFont typeface="Wingdings" panose="05000000000000000000" pitchFamily="2" charset="2"/>
              <a:buChar char="q"/>
            </a:pPr>
            <a:r>
              <a:rPr lang="en-US" sz="2300" dirty="0">
                <a:solidFill>
                  <a:srgbClr val="374151"/>
                </a:solidFill>
                <a:highlight>
                  <a:srgbClr val="FFFF00"/>
                </a:highlight>
                <a:latin typeface="Times New Roman" panose="02020603050405020304" pitchFamily="18" charset="0"/>
                <a:cs typeface="Times New Roman" panose="02020603050405020304" pitchFamily="18" charset="0"/>
              </a:rPr>
              <a:t>Mixed-Methods Research </a:t>
            </a:r>
            <a:r>
              <a:rPr lang="en-US" sz="2300" dirty="0">
                <a:solidFill>
                  <a:srgbClr val="374151"/>
                </a:solidFill>
                <a:latin typeface="Times New Roman" panose="02020603050405020304" pitchFamily="18" charset="0"/>
                <a:cs typeface="Times New Roman" panose="02020603050405020304" pitchFamily="18" charset="0"/>
              </a:rPr>
              <a:t>combines both approaches to leverage their strengths. For instance, surveys can identify trends (quantitative), while interviews can provide context and depth (qualitative).</a:t>
            </a:r>
          </a:p>
        </p:txBody>
      </p:sp>
      <p:pic>
        <p:nvPicPr>
          <p:cNvPr id="4" name="Picture 3" descr="A logo of a university&#10;&#10;Description automatically generated">
            <a:extLst>
              <a:ext uri="{FF2B5EF4-FFF2-40B4-BE49-F238E27FC236}">
                <a16:creationId xmlns:a16="http://schemas.microsoft.com/office/drawing/2014/main" id="{F5CE60E7-E522-951A-5682-9E91EFB8C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090" y="0"/>
            <a:ext cx="825910" cy="810893"/>
          </a:xfrm>
          <a:prstGeom prst="rect">
            <a:avLst/>
          </a:prstGeom>
        </p:spPr>
      </p:pic>
    </p:spTree>
    <p:extLst>
      <p:ext uri="{BB962C8B-B14F-4D97-AF65-F5344CB8AC3E}">
        <p14:creationId xmlns:p14="http://schemas.microsoft.com/office/powerpoint/2010/main" val="7890394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830B6-C3BE-9270-3155-B4C936BB322B}"/>
              </a:ext>
            </a:extLst>
          </p:cNvPr>
          <p:cNvSpPr>
            <a:spLocks noGrp="1"/>
          </p:cNvSpPr>
          <p:nvPr>
            <p:ph type="title"/>
          </p:nvPr>
        </p:nvSpPr>
        <p:spPr>
          <a:xfrm>
            <a:off x="2821858" y="7905"/>
            <a:ext cx="6096000" cy="795081"/>
          </a:xfrm>
        </p:spPr>
        <p:txBody>
          <a:bodyPr>
            <a:normAutofit fontScale="90000"/>
          </a:bodyPr>
          <a:lstStyle/>
          <a:p>
            <a:pPr algn="ctr"/>
            <a:r>
              <a:rPr lang="en-US" sz="5400" b="1" dirty="0">
                <a:latin typeface="Times New Roman" panose="02020603050405020304" pitchFamily="18" charset="0"/>
                <a:cs typeface="Times New Roman" panose="02020603050405020304" pitchFamily="18" charset="0"/>
              </a:rPr>
              <a:t>Research Design </a:t>
            </a:r>
            <a:endParaRPr lang="en-MY" sz="5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09F4BDC-B5D3-8746-F27A-C8F0D26DB712}"/>
              </a:ext>
            </a:extLst>
          </p:cNvPr>
          <p:cNvSpPr>
            <a:spLocks noGrp="1"/>
          </p:cNvSpPr>
          <p:nvPr>
            <p:ph idx="1"/>
          </p:nvPr>
        </p:nvSpPr>
        <p:spPr>
          <a:xfrm>
            <a:off x="125597" y="1381626"/>
            <a:ext cx="11940806" cy="5726061"/>
          </a:xfrm>
        </p:spPr>
        <p:txBody>
          <a:bodyPr>
            <a:normAutofit/>
          </a:bodyPr>
          <a:lstStyle/>
          <a:p>
            <a:r>
              <a:rPr lang="en-US" sz="3600" b="1" dirty="0">
                <a:highlight>
                  <a:srgbClr val="FFFF00"/>
                </a:highlight>
                <a:latin typeface="Times New Roman" panose="02020603050405020304" pitchFamily="18" charset="0"/>
                <a:cs typeface="Times New Roman" panose="02020603050405020304" pitchFamily="18" charset="0"/>
              </a:rPr>
              <a:t>Example: </a:t>
            </a:r>
            <a:r>
              <a:rPr lang="en-US" sz="3600" dirty="0">
                <a:latin typeface="Times New Roman" panose="02020603050405020304" pitchFamily="18" charset="0"/>
                <a:cs typeface="Times New Roman" panose="02020603050405020304" pitchFamily="18" charset="0"/>
              </a:rPr>
              <a:t>If your study explores student stress:</a:t>
            </a:r>
          </a:p>
          <a:p>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Use </a:t>
            </a:r>
            <a:r>
              <a:rPr lang="en-US" sz="3600" b="1" dirty="0">
                <a:latin typeface="Times New Roman" panose="02020603050405020304" pitchFamily="18" charset="0"/>
                <a:cs typeface="Times New Roman" panose="02020603050405020304" pitchFamily="18" charset="0"/>
              </a:rPr>
              <a:t>quantitative surveys</a:t>
            </a:r>
            <a:r>
              <a:rPr lang="en-US" sz="3600" dirty="0">
                <a:latin typeface="Times New Roman" panose="02020603050405020304" pitchFamily="18" charset="0"/>
                <a:cs typeface="Times New Roman" panose="02020603050405020304" pitchFamily="18" charset="0"/>
              </a:rPr>
              <a:t> to measure the prevalence and amount of stress factors (e.g., sleep deprivation, study hours).</a:t>
            </a:r>
          </a:p>
          <a:p>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Use </a:t>
            </a:r>
            <a:r>
              <a:rPr lang="en-US" sz="3600" b="1" dirty="0">
                <a:latin typeface="Times New Roman" panose="02020603050405020304" pitchFamily="18" charset="0"/>
                <a:cs typeface="Times New Roman" panose="02020603050405020304" pitchFamily="18" charset="0"/>
              </a:rPr>
              <a:t>qualitative interviews</a:t>
            </a:r>
            <a:r>
              <a:rPr lang="en-US" sz="3600" dirty="0">
                <a:latin typeface="Times New Roman" panose="02020603050405020304" pitchFamily="18" charset="0"/>
                <a:cs typeface="Times New Roman" panose="02020603050405020304" pitchFamily="18" charset="0"/>
              </a:rPr>
              <a:t> to understand how students experience and perceive stress during exams.</a:t>
            </a:r>
          </a:p>
        </p:txBody>
      </p:sp>
      <p:pic>
        <p:nvPicPr>
          <p:cNvPr id="4" name="Picture 3" descr="A logo of a university&#10;&#10;Description automatically generated">
            <a:extLst>
              <a:ext uri="{FF2B5EF4-FFF2-40B4-BE49-F238E27FC236}">
                <a16:creationId xmlns:a16="http://schemas.microsoft.com/office/drawing/2014/main" id="{F5CE60E7-E522-951A-5682-9E91EFB8C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090" y="0"/>
            <a:ext cx="825910" cy="810893"/>
          </a:xfrm>
          <a:prstGeom prst="rect">
            <a:avLst/>
          </a:prstGeom>
        </p:spPr>
      </p:pic>
    </p:spTree>
    <p:extLst>
      <p:ext uri="{BB962C8B-B14F-4D97-AF65-F5344CB8AC3E}">
        <p14:creationId xmlns:p14="http://schemas.microsoft.com/office/powerpoint/2010/main" val="4059509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830B6-C3BE-9270-3155-B4C936BB322B}"/>
              </a:ext>
            </a:extLst>
          </p:cNvPr>
          <p:cNvSpPr>
            <a:spLocks noGrp="1"/>
          </p:cNvSpPr>
          <p:nvPr>
            <p:ph type="title"/>
          </p:nvPr>
        </p:nvSpPr>
        <p:spPr>
          <a:xfrm>
            <a:off x="2821858" y="7906"/>
            <a:ext cx="6096000" cy="610660"/>
          </a:xfrm>
        </p:spPr>
        <p:txBody>
          <a:bodyPr>
            <a:normAutofit fontScale="90000"/>
          </a:bodyPr>
          <a:lstStyle/>
          <a:p>
            <a:pPr algn="ctr"/>
            <a:r>
              <a:rPr lang="en-US" sz="5400" b="1" dirty="0">
                <a:latin typeface="Times New Roman" panose="02020603050405020304" pitchFamily="18" charset="0"/>
                <a:cs typeface="Times New Roman" panose="02020603050405020304" pitchFamily="18" charset="0"/>
              </a:rPr>
              <a:t>Research Design </a:t>
            </a:r>
            <a:endParaRPr lang="en-MY" sz="5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09F4BDC-B5D3-8746-F27A-C8F0D26DB712}"/>
              </a:ext>
            </a:extLst>
          </p:cNvPr>
          <p:cNvSpPr>
            <a:spLocks noGrp="1"/>
          </p:cNvSpPr>
          <p:nvPr>
            <p:ph idx="1"/>
          </p:nvPr>
        </p:nvSpPr>
        <p:spPr>
          <a:xfrm>
            <a:off x="0" y="810894"/>
            <a:ext cx="12192000" cy="6039202"/>
          </a:xfrm>
        </p:spPr>
        <p:txBody>
          <a:bodyPr>
            <a:normAutofit fontScale="77500" lnSpcReduction="20000"/>
          </a:bodyPr>
          <a:lstStyle/>
          <a:p>
            <a:pPr>
              <a:lnSpc>
                <a:spcPct val="120000"/>
              </a:lnSpc>
            </a:pPr>
            <a:r>
              <a:rPr lang="en-US" sz="4000" b="1" dirty="0">
                <a:solidFill>
                  <a:srgbClr val="374151"/>
                </a:solidFill>
                <a:latin typeface="Times New Roman" panose="02020603050405020304" pitchFamily="18" charset="0"/>
                <a:cs typeface="Times New Roman" panose="02020603050405020304" pitchFamily="18" charset="0"/>
              </a:rPr>
              <a:t>Methods of Data Collection</a:t>
            </a:r>
          </a:p>
          <a:p>
            <a:pPr>
              <a:lnSpc>
                <a:spcPct val="120000"/>
              </a:lnSpc>
              <a:spcAft>
                <a:spcPts val="1200"/>
              </a:spcAft>
            </a:pPr>
            <a:r>
              <a:rPr lang="en-US" dirty="0">
                <a:solidFill>
                  <a:prstClr val="black"/>
                </a:solidFill>
                <a:latin typeface="Times New Roman" panose="02020603050405020304" pitchFamily="18" charset="0"/>
                <a:cs typeface="Times New Roman" panose="02020603050405020304" pitchFamily="18" charset="0"/>
              </a:rPr>
              <a:t>Data</a:t>
            </a:r>
            <a:r>
              <a:rPr lang="en-US" spc="-1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collection</a:t>
            </a:r>
            <a:r>
              <a:rPr lang="en-US" spc="-3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is</a:t>
            </a:r>
            <a:r>
              <a:rPr lang="en-US" spc="-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the</a:t>
            </a:r>
            <a:r>
              <a:rPr lang="en-US" spc="-1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process</a:t>
            </a:r>
            <a:r>
              <a:rPr lang="en-US" spc="-1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of </a:t>
            </a:r>
            <a:r>
              <a:rPr lang="en-US" dirty="0">
                <a:solidFill>
                  <a:prstClr val="black"/>
                </a:solidFill>
                <a:highlight>
                  <a:srgbClr val="FFFF00"/>
                </a:highlight>
                <a:latin typeface="Times New Roman" panose="02020603050405020304" pitchFamily="18" charset="0"/>
                <a:cs typeface="Times New Roman" panose="02020603050405020304" pitchFamily="18" charset="0"/>
              </a:rPr>
              <a:t>gathering data</a:t>
            </a:r>
            <a:r>
              <a:rPr lang="en-US" spc="-1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for use</a:t>
            </a:r>
            <a:r>
              <a:rPr lang="en-US" spc="-1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in business</a:t>
            </a:r>
            <a:r>
              <a:rPr lang="en-US" spc="-10" dirty="0">
                <a:solidFill>
                  <a:prstClr val="black"/>
                </a:solidFill>
                <a:highlight>
                  <a:srgbClr val="FFFF00"/>
                </a:highlight>
                <a:latin typeface="Times New Roman" panose="02020603050405020304" pitchFamily="18" charset="0"/>
                <a:cs typeface="Times New Roman" panose="02020603050405020304" pitchFamily="18" charset="0"/>
              </a:rPr>
              <a:t> decision- </a:t>
            </a:r>
            <a:r>
              <a:rPr lang="en-US" dirty="0">
                <a:solidFill>
                  <a:prstClr val="black"/>
                </a:solidFill>
                <a:highlight>
                  <a:srgbClr val="FFFF00"/>
                </a:highlight>
                <a:latin typeface="Times New Roman" panose="02020603050405020304" pitchFamily="18" charset="0"/>
                <a:cs typeface="Times New Roman" panose="02020603050405020304" pitchFamily="18" charset="0"/>
              </a:rPr>
              <a:t>making,</a:t>
            </a:r>
            <a:r>
              <a:rPr lang="en-US"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strategic</a:t>
            </a:r>
            <a:r>
              <a:rPr lang="en-US" spc="-1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planning,</a:t>
            </a:r>
            <a:r>
              <a:rPr lang="en-US" spc="-1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research</a:t>
            </a:r>
            <a:r>
              <a:rPr lang="en-US" spc="-1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and</a:t>
            </a:r>
            <a:r>
              <a:rPr lang="en-US" spc="1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other</a:t>
            </a:r>
            <a:r>
              <a:rPr lang="en-US" spc="-2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purposes.</a:t>
            </a:r>
            <a:r>
              <a:rPr lang="en-US" spc="10" dirty="0">
                <a:solidFill>
                  <a:prstClr val="black"/>
                </a:solidFill>
                <a:highlight>
                  <a:srgbClr val="FFFF00"/>
                </a:highlight>
                <a:latin typeface="Times New Roman" panose="02020603050405020304" pitchFamily="18" charset="0"/>
                <a:cs typeface="Times New Roman" panose="02020603050405020304" pitchFamily="18" charset="0"/>
              </a:rPr>
              <a:t> </a:t>
            </a:r>
          </a:p>
          <a:p>
            <a:pPr>
              <a:lnSpc>
                <a:spcPct val="120000"/>
              </a:lnSpc>
            </a:pPr>
            <a:r>
              <a:rPr lang="en-US" dirty="0">
                <a:solidFill>
                  <a:srgbClr val="374151"/>
                </a:solidFill>
                <a:latin typeface="Times New Roman" panose="02020603050405020304" pitchFamily="18" charset="0"/>
                <a:cs typeface="Times New Roman" panose="02020603050405020304" pitchFamily="18" charset="0"/>
              </a:rPr>
              <a:t>Effective data collection </a:t>
            </a:r>
            <a:r>
              <a:rPr lang="en-US" b="1" u="sng" dirty="0">
                <a:solidFill>
                  <a:srgbClr val="374151"/>
                </a:solidFill>
                <a:latin typeface="Times New Roman" panose="02020603050405020304" pitchFamily="18" charset="0"/>
                <a:cs typeface="Times New Roman" panose="02020603050405020304" pitchFamily="18" charset="0"/>
              </a:rPr>
              <a:t>provides the information that's needed to answer questions</a:t>
            </a:r>
            <a:r>
              <a:rPr lang="en-US" dirty="0">
                <a:solidFill>
                  <a:srgbClr val="374151"/>
                </a:solidFill>
                <a:latin typeface="Times New Roman" panose="02020603050405020304" pitchFamily="18" charset="0"/>
                <a:cs typeface="Times New Roman" panose="02020603050405020304" pitchFamily="18" charset="0"/>
              </a:rPr>
              <a:t>, analyze business performance or other outcomes, and predict future trends, actions and scenarios.</a:t>
            </a:r>
          </a:p>
          <a:p>
            <a:pPr>
              <a:lnSpc>
                <a:spcPct val="120000"/>
              </a:lnSpc>
            </a:pPr>
            <a:endParaRPr lang="en-US" dirty="0">
              <a:solidFill>
                <a:srgbClr val="374151"/>
              </a:solidFill>
              <a:latin typeface="Times New Roman" panose="02020603050405020304" pitchFamily="18" charset="0"/>
              <a:cs typeface="Times New Roman" panose="02020603050405020304" pitchFamily="18" charset="0"/>
            </a:endParaRPr>
          </a:p>
          <a:p>
            <a:pPr>
              <a:lnSpc>
                <a:spcPct val="120000"/>
              </a:lnSpc>
            </a:pPr>
            <a:r>
              <a:rPr lang="en-US" dirty="0">
                <a:solidFill>
                  <a:srgbClr val="374151"/>
                </a:solidFill>
                <a:latin typeface="Times New Roman" panose="02020603050405020304" pitchFamily="18" charset="0"/>
                <a:cs typeface="Times New Roman" panose="02020603050405020304" pitchFamily="18" charset="0"/>
              </a:rPr>
              <a:t>The data collection phase involves selecting methods aligned with your chosen approach:</a:t>
            </a:r>
          </a:p>
          <a:p>
            <a:pPr>
              <a:lnSpc>
                <a:spcPct val="120000"/>
              </a:lnSpc>
            </a:pPr>
            <a:endParaRPr lang="en-US" dirty="0">
              <a:solidFill>
                <a:srgbClr val="374151"/>
              </a:solidFill>
              <a:latin typeface="Times New Roman" panose="02020603050405020304" pitchFamily="18" charset="0"/>
              <a:cs typeface="Times New Roman" panose="02020603050405020304" pitchFamily="18" charset="0"/>
            </a:endParaRPr>
          </a:p>
          <a:p>
            <a:pPr>
              <a:lnSpc>
                <a:spcPct val="120000"/>
              </a:lnSpc>
            </a:pPr>
            <a:r>
              <a:rPr lang="en-US" b="1" dirty="0">
                <a:solidFill>
                  <a:srgbClr val="374151"/>
                </a:solidFill>
                <a:highlight>
                  <a:srgbClr val="FFFF00"/>
                </a:highlight>
                <a:latin typeface="Times New Roman" panose="02020603050405020304" pitchFamily="18" charset="0"/>
                <a:cs typeface="Times New Roman" panose="02020603050405020304" pitchFamily="18" charset="0"/>
              </a:rPr>
              <a:t>For quantitative research, </a:t>
            </a:r>
            <a:r>
              <a:rPr lang="en-US" dirty="0">
                <a:solidFill>
                  <a:srgbClr val="374151"/>
                </a:solidFill>
                <a:latin typeface="Times New Roman" panose="02020603050405020304" pitchFamily="18" charset="0"/>
                <a:cs typeface="Times New Roman" panose="02020603050405020304" pitchFamily="18" charset="0"/>
              </a:rPr>
              <a:t>data collection often includes structured tools like surveys, experiments, or observational checklists.</a:t>
            </a:r>
          </a:p>
          <a:p>
            <a:pPr>
              <a:lnSpc>
                <a:spcPct val="120000"/>
              </a:lnSpc>
            </a:pPr>
            <a:endParaRPr lang="en-US" dirty="0">
              <a:solidFill>
                <a:srgbClr val="374151"/>
              </a:solidFill>
              <a:latin typeface="Times New Roman" panose="02020603050405020304" pitchFamily="18" charset="0"/>
              <a:cs typeface="Times New Roman" panose="02020603050405020304" pitchFamily="18" charset="0"/>
            </a:endParaRPr>
          </a:p>
          <a:p>
            <a:pPr>
              <a:lnSpc>
                <a:spcPct val="120000"/>
              </a:lnSpc>
            </a:pPr>
            <a:r>
              <a:rPr lang="en-US" b="1" dirty="0">
                <a:solidFill>
                  <a:srgbClr val="374151"/>
                </a:solidFill>
                <a:highlight>
                  <a:srgbClr val="FFFF00"/>
                </a:highlight>
                <a:latin typeface="Times New Roman" panose="02020603050405020304" pitchFamily="18" charset="0"/>
                <a:cs typeface="Times New Roman" panose="02020603050405020304" pitchFamily="18" charset="0"/>
              </a:rPr>
              <a:t>For qualitative research, </a:t>
            </a:r>
            <a:r>
              <a:rPr lang="en-US" dirty="0">
                <a:solidFill>
                  <a:srgbClr val="374151"/>
                </a:solidFill>
                <a:latin typeface="Times New Roman" panose="02020603050405020304" pitchFamily="18" charset="0"/>
                <a:cs typeface="Times New Roman" panose="02020603050405020304" pitchFamily="18" charset="0"/>
              </a:rPr>
              <a:t>methods include interviews, focus groups, or open-ended surveys designed to gather detailed, narrative data.</a:t>
            </a:r>
          </a:p>
        </p:txBody>
      </p:sp>
      <p:pic>
        <p:nvPicPr>
          <p:cNvPr id="4" name="Picture 3" descr="A logo of a university&#10;&#10;Description automatically generated">
            <a:extLst>
              <a:ext uri="{FF2B5EF4-FFF2-40B4-BE49-F238E27FC236}">
                <a16:creationId xmlns:a16="http://schemas.microsoft.com/office/drawing/2014/main" id="{F5CE60E7-E522-951A-5682-9E91EFB8C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090" y="0"/>
            <a:ext cx="825910" cy="810893"/>
          </a:xfrm>
          <a:prstGeom prst="rect">
            <a:avLst/>
          </a:prstGeom>
        </p:spPr>
      </p:pic>
    </p:spTree>
    <p:extLst>
      <p:ext uri="{BB962C8B-B14F-4D97-AF65-F5344CB8AC3E}">
        <p14:creationId xmlns:p14="http://schemas.microsoft.com/office/powerpoint/2010/main" val="6616153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830B6-C3BE-9270-3155-B4C936BB322B}"/>
              </a:ext>
            </a:extLst>
          </p:cNvPr>
          <p:cNvSpPr>
            <a:spLocks noGrp="1"/>
          </p:cNvSpPr>
          <p:nvPr>
            <p:ph type="title"/>
          </p:nvPr>
        </p:nvSpPr>
        <p:spPr>
          <a:xfrm>
            <a:off x="1183341" y="31957"/>
            <a:ext cx="8460658" cy="610660"/>
          </a:xfrm>
        </p:spPr>
        <p:txBody>
          <a:bodyPr>
            <a:normAutofit fontScale="90000"/>
          </a:bodyPr>
          <a:lstStyle/>
          <a:p>
            <a:pPr algn="ctr"/>
            <a:r>
              <a:rPr lang="en-US" sz="5400" b="1" dirty="0">
                <a:latin typeface="Times New Roman" panose="02020603050405020304" pitchFamily="18" charset="0"/>
                <a:cs typeface="Times New Roman" panose="02020603050405020304" pitchFamily="18" charset="0"/>
              </a:rPr>
              <a:t>Primary &amp; Secondary Sources</a:t>
            </a:r>
            <a:endParaRPr lang="en-MY" sz="5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09F4BDC-B5D3-8746-F27A-C8F0D26DB712}"/>
              </a:ext>
            </a:extLst>
          </p:cNvPr>
          <p:cNvSpPr>
            <a:spLocks noGrp="1"/>
          </p:cNvSpPr>
          <p:nvPr>
            <p:ph idx="1"/>
          </p:nvPr>
        </p:nvSpPr>
        <p:spPr>
          <a:xfrm>
            <a:off x="0" y="929148"/>
            <a:ext cx="8982635" cy="5920947"/>
          </a:xfrm>
        </p:spPr>
        <p:txBody>
          <a:bodyPr>
            <a:normAutofit fontScale="55000" lnSpcReduction="20000"/>
          </a:bodyPr>
          <a:lstStyle/>
          <a:p>
            <a:pPr marL="241300" marR="38100" lvl="0" indent="-182880">
              <a:lnSpc>
                <a:spcPct val="100000"/>
              </a:lnSpc>
              <a:spcBef>
                <a:spcPts val="350"/>
              </a:spcBef>
              <a:buClr>
                <a:prstClr val="black">
                  <a:lumMod val="85000"/>
                  <a:lumOff val="15000"/>
                </a:prstClr>
              </a:buClr>
              <a:buFont typeface="Garamond" pitchFamily="18" charset="0"/>
              <a:buChar char="◦"/>
              <a:tabLst>
                <a:tab pos="241300" algn="l"/>
              </a:tabLst>
              <a:defRPr/>
            </a:pPr>
            <a:endParaRPr lang="en-US" sz="4800" b="1" dirty="0">
              <a:solidFill>
                <a:prstClr val="black"/>
              </a:solidFill>
              <a:latin typeface="Times New Roman" panose="02020603050405020304" pitchFamily="18" charset="0"/>
              <a:cs typeface="Times New Roman" panose="02020603050405020304" pitchFamily="18" charset="0"/>
            </a:endParaRPr>
          </a:p>
          <a:p>
            <a:pPr marL="241300" marR="38100" lvl="0" indent="-182880">
              <a:lnSpc>
                <a:spcPct val="100000"/>
              </a:lnSpc>
              <a:spcBef>
                <a:spcPts val="350"/>
              </a:spcBef>
              <a:buClr>
                <a:prstClr val="black">
                  <a:lumMod val="85000"/>
                  <a:lumOff val="15000"/>
                </a:prstClr>
              </a:buClr>
              <a:buFont typeface="Garamond" pitchFamily="18" charset="0"/>
              <a:buChar char="◦"/>
              <a:tabLst>
                <a:tab pos="241300" algn="l"/>
              </a:tabLst>
              <a:defRPr/>
            </a:pPr>
            <a:r>
              <a:rPr lang="en-US" sz="4800" b="1" dirty="0">
                <a:solidFill>
                  <a:prstClr val="black"/>
                </a:solidFill>
                <a:latin typeface="Times New Roman" panose="02020603050405020304" pitchFamily="18" charset="0"/>
                <a:cs typeface="Times New Roman" panose="02020603050405020304" pitchFamily="18" charset="0"/>
              </a:rPr>
              <a:t>Primary</a:t>
            </a:r>
            <a:r>
              <a:rPr lang="en-US" sz="4800" b="1" spc="-5" dirty="0">
                <a:solidFill>
                  <a:prstClr val="black"/>
                </a:solidFill>
                <a:latin typeface="Times New Roman" panose="02020603050405020304" pitchFamily="18" charset="0"/>
                <a:cs typeface="Times New Roman" panose="02020603050405020304" pitchFamily="18" charset="0"/>
              </a:rPr>
              <a:t> </a:t>
            </a:r>
            <a:r>
              <a:rPr lang="en-US" sz="4800" b="1" dirty="0">
                <a:solidFill>
                  <a:prstClr val="black"/>
                </a:solidFill>
                <a:latin typeface="Times New Roman" panose="02020603050405020304" pitchFamily="18" charset="0"/>
                <a:cs typeface="Times New Roman" panose="02020603050405020304" pitchFamily="18" charset="0"/>
              </a:rPr>
              <a:t>sources: </a:t>
            </a:r>
            <a:r>
              <a:rPr lang="en-US" sz="4000" dirty="0">
                <a:solidFill>
                  <a:prstClr val="black"/>
                </a:solidFill>
                <a:latin typeface="Times New Roman" panose="02020603050405020304" pitchFamily="18" charset="0"/>
                <a:cs typeface="Times New Roman" panose="02020603050405020304" pitchFamily="18" charset="0"/>
              </a:rPr>
              <a:t>Provide</a:t>
            </a:r>
            <a:r>
              <a:rPr lang="en-US" sz="4000" spc="-2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raw information</a:t>
            </a:r>
            <a:r>
              <a:rPr lang="en-US" sz="4000" spc="1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and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first-</a:t>
            </a:r>
            <a:r>
              <a:rPr lang="en-US" sz="4000" spc="-20" dirty="0">
                <a:solidFill>
                  <a:prstClr val="black"/>
                </a:solidFill>
                <a:highlight>
                  <a:srgbClr val="FFFF00"/>
                </a:highlight>
                <a:latin typeface="Times New Roman" panose="02020603050405020304" pitchFamily="18" charset="0"/>
                <a:cs typeface="Times New Roman" panose="02020603050405020304" pitchFamily="18" charset="0"/>
              </a:rPr>
              <a:t>hand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evidence</a:t>
            </a:r>
            <a:r>
              <a:rPr lang="en-US" sz="4000" dirty="0">
                <a:solidFill>
                  <a:prstClr val="black"/>
                </a:solidFill>
                <a:latin typeface="Times New Roman" panose="02020603050405020304" pitchFamily="18" charset="0"/>
                <a:cs typeface="Times New Roman" panose="02020603050405020304" pitchFamily="18" charset="0"/>
              </a:rPr>
              <a:t>.</a:t>
            </a:r>
            <a:r>
              <a:rPr lang="en-US" sz="4000" spc="-15" dirty="0">
                <a:solidFill>
                  <a:prstClr val="black"/>
                </a:solidFill>
                <a:latin typeface="Times New Roman" panose="02020603050405020304" pitchFamily="18" charset="0"/>
                <a:cs typeface="Times New Roman" panose="02020603050405020304" pitchFamily="18" charset="0"/>
              </a:rPr>
              <a:t> </a:t>
            </a:r>
          </a:p>
          <a:p>
            <a:pPr marL="241300" marR="38100" lvl="0" indent="-182880">
              <a:lnSpc>
                <a:spcPct val="100000"/>
              </a:lnSpc>
              <a:spcBef>
                <a:spcPts val="350"/>
              </a:spcBef>
              <a:buClr>
                <a:prstClr val="black">
                  <a:lumMod val="85000"/>
                  <a:lumOff val="15000"/>
                </a:prstClr>
              </a:buClr>
              <a:buFont typeface="Garamond" pitchFamily="18" charset="0"/>
              <a:buChar char="◦"/>
              <a:tabLst>
                <a:tab pos="241300" algn="l"/>
              </a:tabLst>
              <a:defRPr/>
            </a:pPr>
            <a:endParaRPr lang="en-US" sz="4000" dirty="0">
              <a:solidFill>
                <a:prstClr val="black"/>
              </a:solidFill>
              <a:latin typeface="Times New Roman" panose="02020603050405020304" pitchFamily="18" charset="0"/>
              <a:cs typeface="Times New Roman" panose="02020603050405020304" pitchFamily="18" charset="0"/>
            </a:endParaRPr>
          </a:p>
          <a:p>
            <a:pPr marL="241300" marR="38100" lvl="0" indent="-182880">
              <a:lnSpc>
                <a:spcPct val="100000"/>
              </a:lnSpc>
              <a:spcBef>
                <a:spcPts val="350"/>
              </a:spcBef>
              <a:buClr>
                <a:prstClr val="black">
                  <a:lumMod val="85000"/>
                  <a:lumOff val="15000"/>
                </a:prstClr>
              </a:buClr>
              <a:buFont typeface="Garamond" pitchFamily="18" charset="0"/>
              <a:buChar char="◦"/>
              <a:tabLst>
                <a:tab pos="241300" algn="l"/>
              </a:tabLst>
              <a:defRPr/>
            </a:pPr>
            <a:r>
              <a:rPr lang="en-US" sz="4000" dirty="0">
                <a:solidFill>
                  <a:prstClr val="black"/>
                </a:solidFill>
                <a:latin typeface="Times New Roman" panose="02020603050405020304" pitchFamily="18" charset="0"/>
                <a:cs typeface="Times New Roman" panose="02020603050405020304" pitchFamily="18" charset="0"/>
              </a:rPr>
              <a:t>Examples</a:t>
            </a:r>
            <a:r>
              <a:rPr lang="en-US" sz="4000" spc="3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include</a:t>
            </a:r>
            <a:r>
              <a:rPr lang="en-US" sz="4000" spc="-1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interview</a:t>
            </a:r>
            <a:r>
              <a:rPr lang="en-US" sz="4000" spc="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transcripts,</a:t>
            </a:r>
            <a:r>
              <a:rPr lang="en-US" sz="4000" spc="-1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statistical</a:t>
            </a:r>
            <a:r>
              <a:rPr lang="en-US" sz="4000" spc="10" dirty="0">
                <a:solidFill>
                  <a:prstClr val="black"/>
                </a:solidFill>
                <a:latin typeface="Times New Roman" panose="02020603050405020304" pitchFamily="18" charset="0"/>
                <a:cs typeface="Times New Roman" panose="02020603050405020304" pitchFamily="18" charset="0"/>
              </a:rPr>
              <a:t> </a:t>
            </a:r>
            <a:r>
              <a:rPr lang="en-US" sz="4000" spc="-10" dirty="0">
                <a:solidFill>
                  <a:prstClr val="black"/>
                </a:solidFill>
                <a:latin typeface="Times New Roman" panose="02020603050405020304" pitchFamily="18" charset="0"/>
                <a:cs typeface="Times New Roman" panose="02020603050405020304" pitchFamily="18" charset="0"/>
              </a:rPr>
              <a:t>data, </a:t>
            </a:r>
            <a:r>
              <a:rPr lang="en-US" sz="4000" dirty="0">
                <a:solidFill>
                  <a:prstClr val="black"/>
                </a:solidFill>
                <a:latin typeface="Times New Roman" panose="02020603050405020304" pitchFamily="18" charset="0"/>
                <a:cs typeface="Times New Roman" panose="02020603050405020304" pitchFamily="18" charset="0"/>
              </a:rPr>
              <a:t>and</a:t>
            </a:r>
            <a:r>
              <a:rPr lang="en-US" sz="4000" spc="-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works</a:t>
            </a:r>
            <a:r>
              <a:rPr lang="en-US" sz="4000" spc="-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of</a:t>
            </a:r>
            <a:r>
              <a:rPr lang="en-US" sz="4000" spc="-2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art.</a:t>
            </a:r>
            <a:r>
              <a:rPr lang="en-US" sz="4000" spc="-10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A</a:t>
            </a:r>
            <a:r>
              <a:rPr lang="en-US" sz="4000" spc="-13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primary</a:t>
            </a:r>
            <a:r>
              <a:rPr lang="en-US" sz="4000" spc="2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source</a:t>
            </a:r>
            <a:r>
              <a:rPr lang="en-US" sz="4000" spc="-1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gives</a:t>
            </a:r>
            <a:r>
              <a:rPr lang="en-US" sz="4000" spc="-3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you</a:t>
            </a:r>
            <a:r>
              <a:rPr lang="en-US" sz="4000" spc="-1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direct access</a:t>
            </a:r>
            <a:r>
              <a:rPr lang="en-US" sz="4000"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to</a:t>
            </a:r>
            <a:r>
              <a:rPr lang="en-US" sz="4000"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spc="-25" dirty="0">
                <a:solidFill>
                  <a:prstClr val="black"/>
                </a:solidFill>
                <a:highlight>
                  <a:srgbClr val="FFFF00"/>
                </a:highlight>
                <a:latin typeface="Times New Roman" panose="02020603050405020304" pitchFamily="18" charset="0"/>
                <a:cs typeface="Times New Roman" panose="02020603050405020304" pitchFamily="18" charset="0"/>
              </a:rPr>
              <a:t>the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subject</a:t>
            </a:r>
            <a:r>
              <a:rPr lang="en-US" sz="4000"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of</a:t>
            </a:r>
            <a:r>
              <a:rPr lang="en-US" sz="4000"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your</a:t>
            </a:r>
            <a:r>
              <a:rPr lang="en-US" sz="4000"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spc="-10" dirty="0">
                <a:solidFill>
                  <a:prstClr val="black"/>
                </a:solidFill>
                <a:highlight>
                  <a:srgbClr val="FFFF00"/>
                </a:highlight>
                <a:latin typeface="Times New Roman" panose="02020603050405020304" pitchFamily="18" charset="0"/>
                <a:cs typeface="Times New Roman" panose="02020603050405020304" pitchFamily="18" charset="0"/>
              </a:rPr>
              <a:t>research.</a:t>
            </a:r>
          </a:p>
          <a:p>
            <a:pPr marL="241300" marR="38100" lvl="0" indent="-182880">
              <a:lnSpc>
                <a:spcPct val="100000"/>
              </a:lnSpc>
              <a:spcBef>
                <a:spcPts val="350"/>
              </a:spcBef>
              <a:buClr>
                <a:prstClr val="black">
                  <a:lumMod val="85000"/>
                  <a:lumOff val="15000"/>
                </a:prstClr>
              </a:buClr>
              <a:buFont typeface="Garamond" pitchFamily="18" charset="0"/>
              <a:buChar char="◦"/>
              <a:tabLst>
                <a:tab pos="241300" algn="l"/>
              </a:tabLst>
              <a:defRPr/>
            </a:pPr>
            <a:endParaRPr lang="en-US" sz="4000" spc="-10" dirty="0">
              <a:solidFill>
                <a:prstClr val="black"/>
              </a:solidFill>
              <a:highlight>
                <a:srgbClr val="FFFF00"/>
              </a:highlight>
              <a:latin typeface="Times New Roman" panose="02020603050405020304" pitchFamily="18" charset="0"/>
              <a:cs typeface="Times New Roman" panose="02020603050405020304" pitchFamily="18" charset="0"/>
            </a:endParaRPr>
          </a:p>
          <a:p>
            <a:pPr marL="241300" marR="38100" lvl="0" indent="-182880">
              <a:lnSpc>
                <a:spcPct val="100000"/>
              </a:lnSpc>
              <a:spcBef>
                <a:spcPts val="350"/>
              </a:spcBef>
              <a:buClr>
                <a:prstClr val="black">
                  <a:lumMod val="85000"/>
                  <a:lumOff val="15000"/>
                </a:prstClr>
              </a:buClr>
              <a:buFont typeface="Garamond" pitchFamily="18" charset="0"/>
              <a:buChar char="◦"/>
              <a:tabLst>
                <a:tab pos="241300" algn="l"/>
              </a:tabLst>
              <a:defRPr/>
            </a:pPr>
            <a:endParaRPr lang="en-US" sz="4000" dirty="0">
              <a:solidFill>
                <a:prstClr val="black"/>
              </a:solidFill>
              <a:latin typeface="Times New Roman" panose="02020603050405020304" pitchFamily="18" charset="0"/>
              <a:cs typeface="Times New Roman" panose="02020603050405020304" pitchFamily="18" charset="0"/>
            </a:endParaRPr>
          </a:p>
          <a:p>
            <a:pPr marL="241300" marR="336550" lvl="0" indent="-182880">
              <a:lnSpc>
                <a:spcPct val="100000"/>
              </a:lnSpc>
              <a:spcBef>
                <a:spcPts val="994"/>
              </a:spcBef>
              <a:buClr>
                <a:prstClr val="black">
                  <a:lumMod val="85000"/>
                  <a:lumOff val="15000"/>
                </a:prstClr>
              </a:buClr>
              <a:buFont typeface="Garamond" pitchFamily="18" charset="0"/>
              <a:buChar char="◦"/>
              <a:tabLst>
                <a:tab pos="241300" algn="l"/>
              </a:tabLst>
              <a:defRPr/>
            </a:pPr>
            <a:r>
              <a:rPr lang="en-US" sz="4800" b="1" dirty="0">
                <a:solidFill>
                  <a:prstClr val="black"/>
                </a:solidFill>
                <a:latin typeface="Times New Roman" panose="02020603050405020304" pitchFamily="18" charset="0"/>
                <a:cs typeface="Times New Roman" panose="02020603050405020304" pitchFamily="18" charset="0"/>
              </a:rPr>
              <a:t>Secondary</a:t>
            </a:r>
            <a:r>
              <a:rPr lang="en-US" sz="4800" b="1" spc="-20" dirty="0">
                <a:solidFill>
                  <a:prstClr val="black"/>
                </a:solidFill>
                <a:latin typeface="Times New Roman" panose="02020603050405020304" pitchFamily="18" charset="0"/>
                <a:cs typeface="Times New Roman" panose="02020603050405020304" pitchFamily="18" charset="0"/>
              </a:rPr>
              <a:t> </a:t>
            </a:r>
            <a:r>
              <a:rPr lang="en-US" sz="4800" b="1" dirty="0">
                <a:solidFill>
                  <a:prstClr val="black"/>
                </a:solidFill>
                <a:latin typeface="Times New Roman" panose="02020603050405020304" pitchFamily="18" charset="0"/>
                <a:cs typeface="Times New Roman" panose="02020603050405020304" pitchFamily="18" charset="0"/>
              </a:rPr>
              <a:t>sources:</a:t>
            </a:r>
            <a:r>
              <a:rPr lang="en-US" sz="4800" b="1" spc="-10" dirty="0">
                <a:solidFill>
                  <a:prstClr val="black"/>
                </a:solidFill>
                <a:latin typeface="Times New Roman" panose="02020603050405020304" pitchFamily="18" charset="0"/>
                <a:cs typeface="Times New Roman" panose="02020603050405020304" pitchFamily="18" charset="0"/>
              </a:rPr>
              <a:t> </a:t>
            </a:r>
            <a:r>
              <a:rPr lang="en-US" sz="4000" spc="-10" dirty="0">
                <a:solidFill>
                  <a:prstClr val="black"/>
                </a:solidFill>
                <a:latin typeface="Times New Roman" panose="02020603050405020304" pitchFamily="18" charset="0"/>
                <a:cs typeface="Times New Roman" panose="02020603050405020304" pitchFamily="18" charset="0"/>
              </a:rPr>
              <a:t>P</a:t>
            </a:r>
            <a:r>
              <a:rPr lang="en-US" sz="4000" dirty="0">
                <a:solidFill>
                  <a:prstClr val="black"/>
                </a:solidFill>
                <a:latin typeface="Times New Roman" panose="02020603050405020304" pitchFamily="18" charset="0"/>
                <a:cs typeface="Times New Roman" panose="02020603050405020304" pitchFamily="18" charset="0"/>
              </a:rPr>
              <a:t>rovide</a:t>
            </a:r>
            <a:r>
              <a:rPr lang="en-US" sz="4000" spc="-1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second-hand</a:t>
            </a:r>
            <a:r>
              <a:rPr lang="en-US" sz="4000" spc="-3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information</a:t>
            </a:r>
            <a:r>
              <a:rPr lang="en-US" sz="4000" spc="1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spc="-25" dirty="0">
                <a:solidFill>
                  <a:prstClr val="black"/>
                </a:solidFill>
                <a:latin typeface="Times New Roman" panose="02020603050405020304" pitchFamily="18" charset="0"/>
                <a:cs typeface="Times New Roman" panose="02020603050405020304" pitchFamily="18" charset="0"/>
              </a:rPr>
              <a:t>and </a:t>
            </a:r>
            <a:r>
              <a:rPr lang="en-US" sz="4000" dirty="0">
                <a:solidFill>
                  <a:prstClr val="black"/>
                </a:solidFill>
                <a:latin typeface="Times New Roman" panose="02020603050405020304" pitchFamily="18" charset="0"/>
                <a:cs typeface="Times New Roman" panose="02020603050405020304" pitchFamily="18" charset="0"/>
              </a:rPr>
              <a:t>commentary</a:t>
            </a:r>
            <a:r>
              <a:rPr lang="en-US" sz="4000" spc="4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from</a:t>
            </a:r>
            <a:r>
              <a:rPr lang="en-US" sz="4000" spc="-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other</a:t>
            </a:r>
            <a:r>
              <a:rPr lang="en-US" sz="4000" spc="-2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researchers.</a:t>
            </a:r>
            <a:r>
              <a:rPr lang="en-US" sz="4000" spc="-10" dirty="0">
                <a:solidFill>
                  <a:prstClr val="black"/>
                </a:solidFill>
                <a:latin typeface="Times New Roman" panose="02020603050405020304" pitchFamily="18" charset="0"/>
                <a:cs typeface="Times New Roman" panose="02020603050405020304" pitchFamily="18" charset="0"/>
              </a:rPr>
              <a:t> </a:t>
            </a:r>
          </a:p>
          <a:p>
            <a:pPr marL="241300" marR="336550" lvl="0" indent="-182880">
              <a:lnSpc>
                <a:spcPct val="100000"/>
              </a:lnSpc>
              <a:spcBef>
                <a:spcPts val="994"/>
              </a:spcBef>
              <a:buClr>
                <a:prstClr val="black">
                  <a:lumMod val="85000"/>
                  <a:lumOff val="15000"/>
                </a:prstClr>
              </a:buClr>
              <a:buFont typeface="Garamond" pitchFamily="18" charset="0"/>
              <a:buChar char="◦"/>
              <a:tabLst>
                <a:tab pos="241300" algn="l"/>
              </a:tabLst>
              <a:defRPr/>
            </a:pPr>
            <a:endParaRPr lang="en-US" sz="4000" dirty="0">
              <a:solidFill>
                <a:prstClr val="black"/>
              </a:solidFill>
              <a:latin typeface="Times New Roman" panose="02020603050405020304" pitchFamily="18" charset="0"/>
              <a:cs typeface="Times New Roman" panose="02020603050405020304" pitchFamily="18" charset="0"/>
            </a:endParaRPr>
          </a:p>
          <a:p>
            <a:pPr marL="241300" marR="336550" lvl="0" indent="-182880">
              <a:lnSpc>
                <a:spcPct val="100000"/>
              </a:lnSpc>
              <a:spcBef>
                <a:spcPts val="994"/>
              </a:spcBef>
              <a:buClr>
                <a:prstClr val="black">
                  <a:lumMod val="85000"/>
                  <a:lumOff val="15000"/>
                </a:prstClr>
              </a:buClr>
              <a:buFont typeface="Garamond" pitchFamily="18" charset="0"/>
              <a:buChar char="◦"/>
              <a:tabLst>
                <a:tab pos="241300" algn="l"/>
              </a:tabLst>
              <a:defRPr/>
            </a:pPr>
            <a:r>
              <a:rPr lang="en-US" sz="4000" dirty="0">
                <a:solidFill>
                  <a:prstClr val="black"/>
                </a:solidFill>
                <a:latin typeface="Times New Roman" panose="02020603050405020304" pitchFamily="18" charset="0"/>
                <a:cs typeface="Times New Roman" panose="02020603050405020304" pitchFamily="18" charset="0"/>
              </a:rPr>
              <a:t>Examples</a:t>
            </a:r>
            <a:r>
              <a:rPr lang="en-US" sz="4000" spc="2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include</a:t>
            </a:r>
            <a:r>
              <a:rPr lang="en-US" sz="4000" spc="-25" dirty="0">
                <a:solidFill>
                  <a:prstClr val="black"/>
                </a:solidFill>
                <a:latin typeface="Times New Roman" panose="02020603050405020304" pitchFamily="18" charset="0"/>
                <a:cs typeface="Times New Roman" panose="02020603050405020304" pitchFamily="18" charset="0"/>
              </a:rPr>
              <a:t> </a:t>
            </a:r>
            <a:r>
              <a:rPr lang="en-US" sz="4000" spc="-10" dirty="0">
                <a:solidFill>
                  <a:prstClr val="black"/>
                </a:solidFill>
                <a:latin typeface="Times New Roman" panose="02020603050405020304" pitchFamily="18" charset="0"/>
                <a:cs typeface="Times New Roman" panose="02020603050405020304" pitchFamily="18" charset="0"/>
              </a:rPr>
              <a:t>journal </a:t>
            </a:r>
            <a:r>
              <a:rPr lang="en-US" sz="4000" dirty="0">
                <a:solidFill>
                  <a:prstClr val="black"/>
                </a:solidFill>
                <a:latin typeface="Times New Roman" panose="02020603050405020304" pitchFamily="18" charset="0"/>
                <a:cs typeface="Times New Roman" panose="02020603050405020304" pitchFamily="18" charset="0"/>
              </a:rPr>
              <a:t>articles, reviews,</a:t>
            </a:r>
            <a:r>
              <a:rPr lang="en-US" sz="4000" spc="-1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and academic</a:t>
            </a:r>
            <a:r>
              <a:rPr lang="en-US" sz="4000" spc="5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books.</a:t>
            </a:r>
            <a:r>
              <a:rPr lang="en-US" sz="4000" spc="-14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A</a:t>
            </a:r>
            <a:r>
              <a:rPr lang="en-US" sz="4000" spc="-13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secondary</a:t>
            </a:r>
            <a:r>
              <a:rPr lang="en-US" sz="4000" spc="-15" dirty="0">
                <a:solidFill>
                  <a:prstClr val="black"/>
                </a:solidFill>
                <a:latin typeface="Times New Roman" panose="02020603050405020304" pitchFamily="18" charset="0"/>
                <a:cs typeface="Times New Roman" panose="02020603050405020304" pitchFamily="18" charset="0"/>
              </a:rPr>
              <a:t> </a:t>
            </a:r>
            <a:r>
              <a:rPr lang="en-US" sz="4000" spc="-10" dirty="0">
                <a:solidFill>
                  <a:prstClr val="black"/>
                </a:solidFill>
                <a:latin typeface="Times New Roman" panose="02020603050405020304" pitchFamily="18" charset="0"/>
                <a:cs typeface="Times New Roman" panose="02020603050405020304" pitchFamily="18" charset="0"/>
              </a:rPr>
              <a:t>source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describes,</a:t>
            </a:r>
            <a:r>
              <a:rPr lang="en-US" sz="4000"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interprets,</a:t>
            </a:r>
            <a:r>
              <a:rPr lang="en-US" sz="4000" spc="-1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or</a:t>
            </a:r>
            <a:r>
              <a:rPr lang="en-US" sz="4000"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synthesizes</a:t>
            </a:r>
            <a:r>
              <a:rPr lang="en-US" sz="4000"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FFFF00"/>
                </a:highlight>
                <a:latin typeface="Times New Roman" panose="02020603050405020304" pitchFamily="18" charset="0"/>
                <a:cs typeface="Times New Roman" panose="02020603050405020304" pitchFamily="18" charset="0"/>
              </a:rPr>
              <a:t>primary</a:t>
            </a:r>
            <a:r>
              <a:rPr lang="en-US" sz="4000" spc="3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4000" spc="-10" dirty="0">
                <a:solidFill>
                  <a:prstClr val="black"/>
                </a:solidFill>
                <a:highlight>
                  <a:srgbClr val="FFFF00"/>
                </a:highlight>
                <a:latin typeface="Times New Roman" panose="02020603050405020304" pitchFamily="18" charset="0"/>
                <a:cs typeface="Times New Roman" panose="02020603050405020304" pitchFamily="18" charset="0"/>
              </a:rPr>
              <a:t>sources</a:t>
            </a:r>
            <a:r>
              <a:rPr lang="en-US" sz="4000" spc="-10" dirty="0">
                <a:solidFill>
                  <a:prstClr val="black"/>
                </a:solidFill>
                <a:latin typeface="Times New Roman" panose="02020603050405020304" pitchFamily="18" charset="0"/>
                <a:cs typeface="Times New Roman" panose="02020603050405020304" pitchFamily="18" charset="0"/>
              </a:rPr>
              <a:t>.</a:t>
            </a:r>
          </a:p>
          <a:p>
            <a:pPr marL="241300" marR="336550" lvl="0" indent="-182880">
              <a:lnSpc>
                <a:spcPct val="100000"/>
              </a:lnSpc>
              <a:spcBef>
                <a:spcPts val="994"/>
              </a:spcBef>
              <a:buClr>
                <a:prstClr val="black">
                  <a:lumMod val="85000"/>
                  <a:lumOff val="15000"/>
                </a:prstClr>
              </a:buClr>
              <a:buFont typeface="Garamond" pitchFamily="18" charset="0"/>
              <a:buChar char="◦"/>
              <a:tabLst>
                <a:tab pos="241300" algn="l"/>
              </a:tabLst>
              <a:defRPr/>
            </a:pPr>
            <a:endParaRPr lang="en-US" sz="4000" dirty="0">
              <a:solidFill>
                <a:prstClr val="black"/>
              </a:solidFill>
              <a:latin typeface="Times New Roman" panose="02020603050405020304" pitchFamily="18" charset="0"/>
              <a:cs typeface="Times New Roman" panose="02020603050405020304" pitchFamily="18" charset="0"/>
            </a:endParaRPr>
          </a:p>
          <a:p>
            <a:pPr marL="241300" marR="5080" lvl="0" indent="-182880">
              <a:lnSpc>
                <a:spcPct val="100000"/>
              </a:lnSpc>
              <a:spcBef>
                <a:spcPts val="1040"/>
              </a:spcBef>
              <a:buClr>
                <a:prstClr val="black">
                  <a:lumMod val="85000"/>
                  <a:lumOff val="15000"/>
                </a:prstClr>
              </a:buClr>
              <a:buFont typeface="Garamond" pitchFamily="18" charset="0"/>
              <a:buChar char="◦"/>
              <a:tabLst>
                <a:tab pos="241300" algn="l"/>
              </a:tabLst>
              <a:defRPr/>
            </a:pPr>
            <a:r>
              <a:rPr lang="en-US" sz="4000" dirty="0">
                <a:solidFill>
                  <a:prstClr val="black"/>
                </a:solidFill>
                <a:highlight>
                  <a:srgbClr val="00FF00"/>
                </a:highlight>
                <a:latin typeface="Times New Roman" panose="02020603050405020304" pitchFamily="18" charset="0"/>
                <a:cs typeface="Times New Roman" panose="02020603050405020304" pitchFamily="18" charset="0"/>
              </a:rPr>
              <a:t>Primary</a:t>
            </a:r>
            <a:r>
              <a:rPr lang="en-US" sz="4000" spc="25" dirty="0">
                <a:solidFill>
                  <a:prstClr val="black"/>
                </a:solidFill>
                <a:highlight>
                  <a:srgbClr val="00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00FF00"/>
                </a:highlight>
                <a:latin typeface="Times New Roman" panose="02020603050405020304" pitchFamily="18" charset="0"/>
                <a:cs typeface="Times New Roman" panose="02020603050405020304" pitchFamily="18" charset="0"/>
              </a:rPr>
              <a:t>sources are</a:t>
            </a:r>
            <a:r>
              <a:rPr lang="en-US" sz="4000" spc="-5" dirty="0">
                <a:solidFill>
                  <a:prstClr val="black"/>
                </a:solidFill>
                <a:highlight>
                  <a:srgbClr val="00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00FF00"/>
                </a:highlight>
                <a:latin typeface="Times New Roman" panose="02020603050405020304" pitchFamily="18" charset="0"/>
                <a:cs typeface="Times New Roman" panose="02020603050405020304" pitchFamily="18" charset="0"/>
              </a:rPr>
              <a:t>more</a:t>
            </a:r>
            <a:r>
              <a:rPr lang="en-US" sz="4000" spc="50" dirty="0">
                <a:solidFill>
                  <a:prstClr val="black"/>
                </a:solidFill>
                <a:highlight>
                  <a:srgbClr val="00FF00"/>
                </a:highlight>
                <a:latin typeface="Times New Roman" panose="02020603050405020304" pitchFamily="18" charset="0"/>
                <a:cs typeface="Times New Roman" panose="02020603050405020304" pitchFamily="18" charset="0"/>
              </a:rPr>
              <a:t> </a:t>
            </a:r>
            <a:r>
              <a:rPr lang="en-US" sz="4000" dirty="0">
                <a:solidFill>
                  <a:prstClr val="black"/>
                </a:solidFill>
                <a:highlight>
                  <a:srgbClr val="00FF00"/>
                </a:highlight>
                <a:latin typeface="Times New Roman" panose="02020603050405020304" pitchFamily="18" charset="0"/>
                <a:cs typeface="Times New Roman" panose="02020603050405020304" pitchFamily="18" charset="0"/>
              </a:rPr>
              <a:t>credible as evidence,</a:t>
            </a:r>
            <a:r>
              <a:rPr lang="en-US" sz="4000" spc="-25" dirty="0">
                <a:solidFill>
                  <a:prstClr val="black"/>
                </a:solidFill>
                <a:highlight>
                  <a:srgbClr val="00FF00"/>
                </a:highlight>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but good</a:t>
            </a:r>
            <a:r>
              <a:rPr lang="en-US" sz="4000" spc="-25" dirty="0">
                <a:solidFill>
                  <a:prstClr val="black"/>
                </a:solidFill>
                <a:latin typeface="Times New Roman" panose="02020603050405020304" pitchFamily="18" charset="0"/>
                <a:cs typeface="Times New Roman" panose="02020603050405020304" pitchFamily="18" charset="0"/>
              </a:rPr>
              <a:t> </a:t>
            </a:r>
            <a:r>
              <a:rPr lang="en-US" sz="4000" spc="-10" dirty="0">
                <a:solidFill>
                  <a:prstClr val="black"/>
                </a:solidFill>
                <a:latin typeface="Times New Roman" panose="02020603050405020304" pitchFamily="18" charset="0"/>
                <a:cs typeface="Times New Roman" panose="02020603050405020304" pitchFamily="18" charset="0"/>
              </a:rPr>
              <a:t>research </a:t>
            </a:r>
            <a:r>
              <a:rPr lang="en-US" sz="4000" dirty="0">
                <a:solidFill>
                  <a:prstClr val="black"/>
                </a:solidFill>
                <a:latin typeface="Times New Roman" panose="02020603050405020304" pitchFamily="18" charset="0"/>
                <a:cs typeface="Times New Roman" panose="02020603050405020304" pitchFamily="18" charset="0"/>
              </a:rPr>
              <a:t>uses</a:t>
            </a:r>
            <a:r>
              <a:rPr lang="en-US" sz="4000" spc="-1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both</a:t>
            </a:r>
            <a:r>
              <a:rPr lang="en-US" sz="4000" spc="-15"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primary</a:t>
            </a:r>
            <a:r>
              <a:rPr lang="en-US" sz="4000" spc="30" dirty="0">
                <a:solidFill>
                  <a:prstClr val="black"/>
                </a:solidFill>
                <a:latin typeface="Times New Roman" panose="02020603050405020304" pitchFamily="18" charset="0"/>
                <a:cs typeface="Times New Roman" panose="02020603050405020304" pitchFamily="18" charset="0"/>
              </a:rPr>
              <a:t> </a:t>
            </a:r>
            <a:r>
              <a:rPr lang="en-US" sz="4000" dirty="0">
                <a:solidFill>
                  <a:prstClr val="black"/>
                </a:solidFill>
                <a:latin typeface="Times New Roman" panose="02020603050405020304" pitchFamily="18" charset="0"/>
                <a:cs typeface="Times New Roman" panose="02020603050405020304" pitchFamily="18" charset="0"/>
              </a:rPr>
              <a:t>and secondary</a:t>
            </a:r>
            <a:r>
              <a:rPr lang="en-US" sz="4000" spc="-10" dirty="0">
                <a:solidFill>
                  <a:prstClr val="black"/>
                </a:solidFill>
                <a:latin typeface="Times New Roman" panose="02020603050405020304" pitchFamily="18" charset="0"/>
                <a:cs typeface="Times New Roman" panose="02020603050405020304" pitchFamily="18" charset="0"/>
              </a:rPr>
              <a:t> sources.</a:t>
            </a:r>
            <a:endParaRPr lang="en-US" sz="4000" dirty="0">
              <a:solidFill>
                <a:prstClr val="black"/>
              </a:solidFill>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F5CE60E7-E522-951A-5682-9E91EFB8C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090" y="0"/>
            <a:ext cx="825910" cy="810893"/>
          </a:xfrm>
          <a:prstGeom prst="rect">
            <a:avLst/>
          </a:prstGeom>
        </p:spPr>
      </p:pic>
      <p:pic>
        <p:nvPicPr>
          <p:cNvPr id="5" name="Picture 4">
            <a:extLst>
              <a:ext uri="{FF2B5EF4-FFF2-40B4-BE49-F238E27FC236}">
                <a16:creationId xmlns:a16="http://schemas.microsoft.com/office/drawing/2014/main" id="{9A9FE7C8-462D-436A-B7D3-BDB7CA2FBC47}"/>
              </a:ext>
            </a:extLst>
          </p:cNvPr>
          <p:cNvPicPr>
            <a:picLocks noChangeAspect="1"/>
          </p:cNvPicPr>
          <p:nvPr/>
        </p:nvPicPr>
        <p:blipFill>
          <a:blip r:embed="rId3"/>
          <a:stretch>
            <a:fillRect/>
          </a:stretch>
        </p:blipFill>
        <p:spPr>
          <a:xfrm>
            <a:off x="8982635" y="1258530"/>
            <a:ext cx="3209365" cy="4670322"/>
          </a:xfrm>
          <a:prstGeom prst="rect">
            <a:avLst/>
          </a:prstGeom>
        </p:spPr>
      </p:pic>
    </p:spTree>
    <p:extLst>
      <p:ext uri="{BB962C8B-B14F-4D97-AF65-F5344CB8AC3E}">
        <p14:creationId xmlns:p14="http://schemas.microsoft.com/office/powerpoint/2010/main" val="2535751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endParaRPr lang="en-US"/>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631000" y="423000"/>
            <a:ext cx="9792208" cy="1527078"/>
          </a:xfrm>
        </p:spPr>
        <p:txBody>
          <a:bodyPr>
            <a:normAutofit/>
          </a:bodyPr>
          <a:lstStyle/>
          <a:p>
            <a:r>
              <a:rPr lang="en-US" sz="6000" b="1" dirty="0">
                <a:latin typeface="Times New Roman" panose="02020603050405020304" pitchFamily="18" charset="0"/>
                <a:cs typeface="Times New Roman" panose="02020603050405020304" pitchFamily="18" charset="0"/>
              </a:rPr>
              <a:t>Objectives </a:t>
            </a: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354158" y="2405236"/>
            <a:ext cx="11297264" cy="3960938"/>
          </a:xfrm>
        </p:spPr>
        <p:txBody>
          <a:bodyPr>
            <a:normAutofit fontScale="92500"/>
          </a:bodyPr>
          <a:lstStyle/>
          <a:p>
            <a:pPr marL="457200" indent="-457200" algn="l">
              <a:buFont typeface="+mj-lt"/>
              <a:buAutoNum type="arabicPeriod"/>
            </a:pPr>
            <a:r>
              <a:rPr lang="en-US" sz="2400" b="0" i="0" dirty="0">
                <a:solidFill>
                  <a:srgbClr val="374151"/>
                </a:solidFill>
                <a:effectLst/>
                <a:latin typeface="Times New Roman" panose="02020603050405020304" pitchFamily="18" charset="0"/>
                <a:cs typeface="Times New Roman" panose="02020603050405020304" pitchFamily="18" charset="0"/>
              </a:rPr>
              <a:t>Students will be able to explain the importance of research in academic and professional fields.</a:t>
            </a:r>
          </a:p>
          <a:p>
            <a:pPr marL="457200" indent="-457200" algn="l">
              <a:buFont typeface="+mj-lt"/>
              <a:buAutoNum type="arabicPeriod"/>
            </a:pPr>
            <a:r>
              <a:rPr lang="en-US" sz="2400" b="0" i="0" dirty="0">
                <a:solidFill>
                  <a:srgbClr val="374151"/>
                </a:solidFill>
                <a:effectLst/>
                <a:latin typeface="Times New Roman" panose="02020603050405020304" pitchFamily="18" charset="0"/>
                <a:cs typeface="Times New Roman" panose="02020603050405020304" pitchFamily="18" charset="0"/>
              </a:rPr>
              <a:t>Students will understand the difference between qualitative and quantitative research methods and when to use each.</a:t>
            </a:r>
          </a:p>
          <a:p>
            <a:pPr marL="457200" indent="-457200" algn="l">
              <a:buFont typeface="+mj-lt"/>
              <a:buAutoNum type="arabicPeriod"/>
            </a:pPr>
            <a:r>
              <a:rPr lang="en-US" sz="2400" b="0" i="0" dirty="0">
                <a:solidFill>
                  <a:srgbClr val="374151"/>
                </a:solidFill>
                <a:effectLst/>
                <a:latin typeface="Times New Roman" panose="02020603050405020304" pitchFamily="18" charset="0"/>
                <a:cs typeface="Times New Roman" panose="02020603050405020304" pitchFamily="18" charset="0"/>
              </a:rPr>
              <a:t>Students will be able to outline a basic research design, including selecting appropriate research methods for data collection.</a:t>
            </a:r>
          </a:p>
          <a:p>
            <a:pPr marL="457200" indent="-457200">
              <a:buFont typeface="+mj-lt"/>
              <a:buAutoNum type="arabicPeriod"/>
            </a:pPr>
            <a:r>
              <a:rPr lang="en-US" sz="2400" b="0" i="0" dirty="0">
                <a:solidFill>
                  <a:srgbClr val="374151"/>
                </a:solidFill>
                <a:effectLst/>
                <a:latin typeface="Times New Roman" panose="02020603050405020304" pitchFamily="18" charset="0"/>
                <a:cs typeface="Times New Roman" panose="02020603050405020304" pitchFamily="18" charset="0"/>
              </a:rPr>
              <a:t>Students will understand various data collection methods and demonstrate basic competence in analyzing qualitative or quantitative data.</a:t>
            </a:r>
          </a:p>
          <a:p>
            <a:pPr marL="457200" indent="-457200">
              <a:buFont typeface="+mj-lt"/>
              <a:buAutoNum type="arabicPeriod"/>
            </a:pPr>
            <a:r>
              <a:rPr lang="en-US" sz="2400" dirty="0">
                <a:latin typeface="Times New Roman" panose="02020603050405020304" pitchFamily="18" charset="0"/>
                <a:cs typeface="Times New Roman" panose="02020603050405020304" pitchFamily="18" charset="0"/>
              </a:rPr>
              <a:t>Students will be introduced to basic research tools and software for data collection, analysis, and presentation (e.g., SPSS, Excel, NVivo).</a:t>
            </a: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429364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830B6-C3BE-9270-3155-B4C936BB322B}"/>
              </a:ext>
            </a:extLst>
          </p:cNvPr>
          <p:cNvSpPr>
            <a:spLocks noGrp="1"/>
          </p:cNvSpPr>
          <p:nvPr>
            <p:ph type="title"/>
          </p:nvPr>
        </p:nvSpPr>
        <p:spPr>
          <a:xfrm>
            <a:off x="1048873" y="4397"/>
            <a:ext cx="8953568" cy="610660"/>
          </a:xfrm>
        </p:spPr>
        <p:txBody>
          <a:bodyPr>
            <a:normAutofit fontScale="90000"/>
          </a:bodyPr>
          <a:lstStyle/>
          <a:p>
            <a:pPr algn="ctr"/>
            <a:r>
              <a:rPr lang="en-US" sz="5400" b="1" dirty="0">
                <a:solidFill>
                  <a:prstClr val="black"/>
                </a:solidFill>
                <a:latin typeface="Times New Roman" panose="02020603050405020304" pitchFamily="18" charset="0"/>
                <a:cs typeface="Times New Roman" panose="02020603050405020304" pitchFamily="18" charset="0"/>
              </a:rPr>
              <a:t>Qualitative</a:t>
            </a:r>
            <a:r>
              <a:rPr lang="en-US" sz="5400" b="1" dirty="0">
                <a:latin typeface="Times New Roman" panose="02020603050405020304" pitchFamily="18" charset="0"/>
                <a:cs typeface="Times New Roman" panose="02020603050405020304" pitchFamily="18" charset="0"/>
              </a:rPr>
              <a:t> &amp; </a:t>
            </a:r>
            <a:r>
              <a:rPr lang="en-US" sz="5400" b="1" dirty="0">
                <a:solidFill>
                  <a:prstClr val="black"/>
                </a:solidFill>
                <a:latin typeface="Times New Roman" panose="02020603050405020304" pitchFamily="18" charset="0"/>
                <a:cs typeface="Times New Roman" panose="02020603050405020304" pitchFamily="18" charset="0"/>
              </a:rPr>
              <a:t>Quantitative</a:t>
            </a:r>
            <a:r>
              <a:rPr lang="en-US" sz="5400" b="1" dirty="0">
                <a:latin typeface="Times New Roman" panose="02020603050405020304" pitchFamily="18" charset="0"/>
                <a:cs typeface="Times New Roman" panose="02020603050405020304" pitchFamily="18" charset="0"/>
              </a:rPr>
              <a:t> Data</a:t>
            </a:r>
            <a:endParaRPr lang="en-MY" sz="5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09F4BDC-B5D3-8746-F27A-C8F0D26DB712}"/>
              </a:ext>
            </a:extLst>
          </p:cNvPr>
          <p:cNvSpPr>
            <a:spLocks noGrp="1"/>
          </p:cNvSpPr>
          <p:nvPr>
            <p:ph idx="1"/>
          </p:nvPr>
        </p:nvSpPr>
        <p:spPr>
          <a:xfrm>
            <a:off x="-1" y="1224984"/>
            <a:ext cx="12079706" cy="5633016"/>
          </a:xfrm>
        </p:spPr>
        <p:txBody>
          <a:bodyPr>
            <a:noAutofit/>
          </a:bodyPr>
          <a:lstStyle/>
          <a:p>
            <a:pPr marL="241300" marR="5080" lvl="0" indent="-182880">
              <a:spcBef>
                <a:spcPts val="360"/>
              </a:spcBef>
              <a:buClr>
                <a:prstClr val="black">
                  <a:lumMod val="85000"/>
                  <a:lumOff val="15000"/>
                </a:prstClr>
              </a:buClr>
              <a:buFont typeface="Garamond" pitchFamily="18" charset="0"/>
              <a:buChar char="◦"/>
              <a:tabLst>
                <a:tab pos="241300" algn="l"/>
              </a:tabLst>
              <a:defRPr/>
            </a:pPr>
            <a:r>
              <a:rPr lang="en-US" sz="2400" dirty="0">
                <a:solidFill>
                  <a:prstClr val="black"/>
                </a:solidFill>
                <a:latin typeface="Times New Roman" panose="02020603050405020304" pitchFamily="18" charset="0"/>
                <a:cs typeface="Times New Roman" panose="02020603050405020304" pitchFamily="18" charset="0"/>
              </a:rPr>
              <a:t>Qualitative data refers to </a:t>
            </a:r>
            <a:r>
              <a:rPr lang="en-US" sz="2400" b="1" u="sng"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non-numerical information </a:t>
            </a:r>
            <a:r>
              <a:rPr lang="en-US" sz="2400" dirty="0">
                <a:solidFill>
                  <a:prstClr val="black"/>
                </a:solidFill>
                <a:latin typeface="Times New Roman" panose="02020603050405020304" pitchFamily="18" charset="0"/>
                <a:cs typeface="Times New Roman" panose="02020603050405020304" pitchFamily="18" charset="0"/>
              </a:rPr>
              <a:t>that cannot be easily quantified or measured using numerical values.</a:t>
            </a:r>
          </a:p>
          <a:p>
            <a:pPr marL="241300" marR="5080" lvl="0" indent="-182880">
              <a:spcBef>
                <a:spcPts val="360"/>
              </a:spcBef>
              <a:buClr>
                <a:prstClr val="black">
                  <a:lumMod val="85000"/>
                  <a:lumOff val="15000"/>
                </a:prstClr>
              </a:buClr>
              <a:buFont typeface="Garamond" pitchFamily="18" charset="0"/>
              <a:buChar char="◦"/>
              <a:tabLst>
                <a:tab pos="241300" algn="l"/>
              </a:tabLst>
              <a:defRPr/>
            </a:pPr>
            <a:endParaRPr lang="en-US" sz="2400" dirty="0">
              <a:solidFill>
                <a:prstClr val="black"/>
              </a:solidFill>
              <a:latin typeface="Times New Roman" panose="02020603050405020304" pitchFamily="18" charset="0"/>
              <a:cs typeface="Times New Roman" panose="02020603050405020304" pitchFamily="18" charset="0"/>
            </a:endParaRPr>
          </a:p>
          <a:p>
            <a:pPr marL="241300" marR="5080" lvl="0" indent="-182880">
              <a:spcBef>
                <a:spcPts val="360"/>
              </a:spcBef>
              <a:buClr>
                <a:prstClr val="black">
                  <a:lumMod val="85000"/>
                  <a:lumOff val="15000"/>
                </a:prstClr>
              </a:buClr>
              <a:buFont typeface="Garamond" pitchFamily="18" charset="0"/>
              <a:buChar char="◦"/>
              <a:tabLst>
                <a:tab pos="241300" algn="l"/>
              </a:tabLst>
              <a:defRPr/>
            </a:pPr>
            <a:r>
              <a:rPr lang="en-US" sz="2400" dirty="0">
                <a:solidFill>
                  <a:prstClr val="black"/>
                </a:solidFill>
                <a:latin typeface="Times New Roman" panose="02020603050405020304" pitchFamily="18" charset="0"/>
                <a:cs typeface="Times New Roman" panose="02020603050405020304" pitchFamily="18" charset="0"/>
              </a:rPr>
              <a:t>It</a:t>
            </a:r>
            <a:r>
              <a:rPr lang="en-US" sz="2400" spc="-70" dirty="0">
                <a:solidFill>
                  <a:prstClr val="black"/>
                </a:solidFill>
                <a:latin typeface="Times New Roman" panose="02020603050405020304" pitchFamily="18" charset="0"/>
                <a:cs typeface="Times New Roman" panose="02020603050405020304" pitchFamily="18" charset="0"/>
              </a:rPr>
              <a:t> </a:t>
            </a:r>
            <a:r>
              <a:rPr lang="en-US" sz="2400" spc="-25" dirty="0">
                <a:solidFill>
                  <a:prstClr val="black"/>
                </a:solidFill>
                <a:latin typeface="Times New Roman" panose="02020603050405020304" pitchFamily="18" charset="0"/>
                <a:cs typeface="Times New Roman" panose="02020603050405020304" pitchFamily="18" charset="0"/>
              </a:rPr>
              <a:t>is </a:t>
            </a:r>
            <a:r>
              <a:rPr lang="en-US" sz="2400" dirty="0">
                <a:solidFill>
                  <a:prstClr val="black"/>
                </a:solidFill>
                <a:latin typeface="Times New Roman" panose="02020603050405020304" pitchFamily="18" charset="0"/>
                <a:cs typeface="Times New Roman" panose="02020603050405020304" pitchFamily="18" charset="0"/>
              </a:rPr>
              <a:t>collected</a:t>
            </a:r>
            <a:r>
              <a:rPr lang="en-US" sz="2400" spc="-55"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from</a:t>
            </a:r>
            <a:r>
              <a:rPr lang="en-US" sz="2400" spc="-45"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text,</a:t>
            </a:r>
            <a:r>
              <a:rPr lang="en-US" sz="2400" spc="-5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audio</a:t>
            </a:r>
            <a:r>
              <a:rPr lang="en-US" sz="2400" spc="-6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and</a:t>
            </a:r>
            <a:r>
              <a:rPr lang="en-US" sz="2400" spc="-5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images</a:t>
            </a:r>
            <a:r>
              <a:rPr lang="en-US" sz="2400" spc="-4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and</a:t>
            </a:r>
            <a:r>
              <a:rPr lang="en-US" sz="2400" spc="-5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shared</a:t>
            </a:r>
            <a:r>
              <a:rPr lang="en-US" sz="2400" spc="-5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spc="-10" dirty="0">
                <a:solidFill>
                  <a:prstClr val="black"/>
                </a:solidFill>
                <a:highlight>
                  <a:srgbClr val="FFFF00"/>
                </a:highlight>
                <a:latin typeface="Times New Roman" panose="02020603050405020304" pitchFamily="18" charset="0"/>
                <a:cs typeface="Times New Roman" panose="02020603050405020304" pitchFamily="18" charset="0"/>
              </a:rPr>
              <a:t>through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data</a:t>
            </a:r>
            <a:r>
              <a:rPr lang="en-US" sz="2400" spc="-5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visualization</a:t>
            </a:r>
            <a:r>
              <a:rPr lang="en-US" sz="2400" spc="-5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tools,</a:t>
            </a:r>
            <a:r>
              <a:rPr lang="en-US" sz="2400" spc="-6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such</a:t>
            </a:r>
            <a:r>
              <a:rPr lang="en-US" sz="2400" spc="-5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as</a:t>
            </a:r>
            <a:r>
              <a:rPr lang="en-US" sz="2400" spc="-6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word</a:t>
            </a:r>
            <a:r>
              <a:rPr lang="en-US" sz="2400" spc="-4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clouds,</a:t>
            </a:r>
            <a:r>
              <a:rPr lang="en-US" sz="2400" spc="-6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spc="-10" dirty="0">
                <a:solidFill>
                  <a:prstClr val="black"/>
                </a:solidFill>
                <a:highlight>
                  <a:srgbClr val="FFFF00"/>
                </a:highlight>
                <a:latin typeface="Times New Roman" panose="02020603050405020304" pitchFamily="18" charset="0"/>
                <a:cs typeface="Times New Roman" panose="02020603050405020304" pitchFamily="18" charset="0"/>
              </a:rPr>
              <a:t>concept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maps,</a:t>
            </a:r>
            <a:r>
              <a:rPr lang="en-US" sz="2400" spc="-5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graph</a:t>
            </a:r>
            <a:r>
              <a:rPr lang="en-US" sz="2400" spc="-5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spc="-10" dirty="0">
                <a:solidFill>
                  <a:prstClr val="black"/>
                </a:solidFill>
                <a:highlight>
                  <a:srgbClr val="FFFF00"/>
                </a:highlight>
                <a:latin typeface="Times New Roman" panose="02020603050405020304" pitchFamily="18" charset="0"/>
                <a:cs typeface="Times New Roman" panose="02020603050405020304" pitchFamily="18" charset="0"/>
              </a:rPr>
              <a:t>databases,</a:t>
            </a:r>
            <a:r>
              <a:rPr lang="en-US" sz="2400" spc="-7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timelines</a:t>
            </a:r>
            <a:r>
              <a:rPr lang="en-US" sz="2400" spc="-5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dirty="0">
                <a:solidFill>
                  <a:prstClr val="black"/>
                </a:solidFill>
                <a:highlight>
                  <a:srgbClr val="FFFF00"/>
                </a:highlight>
                <a:latin typeface="Times New Roman" panose="02020603050405020304" pitchFamily="18" charset="0"/>
                <a:cs typeface="Times New Roman" panose="02020603050405020304" pitchFamily="18" charset="0"/>
              </a:rPr>
              <a:t>and</a:t>
            </a:r>
            <a:r>
              <a:rPr lang="en-US" sz="2400" spc="-5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sz="2400" spc="-10" dirty="0">
                <a:solidFill>
                  <a:prstClr val="black"/>
                </a:solidFill>
                <a:highlight>
                  <a:srgbClr val="FFFF00"/>
                </a:highlight>
                <a:latin typeface="Times New Roman" panose="02020603050405020304" pitchFamily="18" charset="0"/>
                <a:cs typeface="Times New Roman" panose="02020603050405020304" pitchFamily="18" charset="0"/>
              </a:rPr>
              <a:t>infographics.</a:t>
            </a:r>
          </a:p>
          <a:p>
            <a:pPr marL="241300" marR="5080" lvl="0" indent="-182880">
              <a:spcBef>
                <a:spcPts val="360"/>
              </a:spcBef>
              <a:buClr>
                <a:prstClr val="black">
                  <a:lumMod val="85000"/>
                  <a:lumOff val="15000"/>
                </a:prstClr>
              </a:buClr>
              <a:buFont typeface="Garamond" pitchFamily="18" charset="0"/>
              <a:buChar char="◦"/>
              <a:tabLst>
                <a:tab pos="241300" algn="l"/>
              </a:tabLst>
              <a:defRPr/>
            </a:pPr>
            <a:endParaRPr lang="en-US" sz="2400" dirty="0">
              <a:solidFill>
                <a:prstClr val="black"/>
              </a:solidFill>
              <a:latin typeface="Times New Roman" panose="02020603050405020304" pitchFamily="18" charset="0"/>
              <a:cs typeface="Times New Roman" panose="02020603050405020304" pitchFamily="18" charset="0"/>
            </a:endParaRPr>
          </a:p>
          <a:p>
            <a:pPr marL="240665" lvl="0" indent="-182880">
              <a:spcBef>
                <a:spcPts val="735"/>
              </a:spcBef>
              <a:buClr>
                <a:prstClr val="black">
                  <a:lumMod val="85000"/>
                  <a:lumOff val="15000"/>
                </a:prstClr>
              </a:buClr>
              <a:buFont typeface="Garamond" pitchFamily="18" charset="0"/>
              <a:buChar char="◦"/>
              <a:tabLst>
                <a:tab pos="240665" algn="l"/>
              </a:tabLst>
              <a:defRPr/>
            </a:pPr>
            <a:r>
              <a:rPr lang="en-US" sz="2400" spc="-10" dirty="0">
                <a:solidFill>
                  <a:prstClr val="black"/>
                </a:solidFill>
                <a:latin typeface="Times New Roman" panose="02020603050405020304" pitchFamily="18" charset="0"/>
                <a:cs typeface="Times New Roman" panose="02020603050405020304" pitchFamily="18" charset="0"/>
              </a:rPr>
              <a:t>Researchers</a:t>
            </a:r>
            <a:r>
              <a:rPr lang="en-US" sz="2400" spc="-35"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will</a:t>
            </a:r>
            <a:r>
              <a:rPr lang="en-US" sz="2400" spc="-45"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often</a:t>
            </a:r>
            <a:r>
              <a:rPr lang="en-US" sz="2400" spc="-30"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turn</a:t>
            </a:r>
            <a:r>
              <a:rPr lang="en-US" sz="2400" spc="-40"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to</a:t>
            </a:r>
            <a:r>
              <a:rPr lang="en-US" sz="2400" spc="-35"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qualitative</a:t>
            </a:r>
            <a:r>
              <a:rPr lang="en-US" sz="2400" spc="-40"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data</a:t>
            </a:r>
            <a:r>
              <a:rPr lang="en-US" sz="2400" spc="-45"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to</a:t>
            </a:r>
            <a:r>
              <a:rPr lang="en-US" sz="2400" spc="-30" dirty="0">
                <a:solidFill>
                  <a:prstClr val="black"/>
                </a:solidFill>
                <a:latin typeface="Times New Roman" panose="02020603050405020304" pitchFamily="18" charset="0"/>
                <a:cs typeface="Times New Roman" panose="02020603050405020304" pitchFamily="18" charset="0"/>
              </a:rPr>
              <a:t> </a:t>
            </a:r>
            <a:r>
              <a:rPr lang="en-US" sz="2400" spc="-10" dirty="0">
                <a:solidFill>
                  <a:prstClr val="black"/>
                </a:solidFill>
                <a:latin typeface="Times New Roman" panose="02020603050405020304" pitchFamily="18" charset="0"/>
                <a:cs typeface="Times New Roman" panose="02020603050405020304" pitchFamily="18" charset="0"/>
              </a:rPr>
              <a:t>answer </a:t>
            </a:r>
            <a:r>
              <a:rPr lang="en-US" sz="2400" dirty="0">
                <a:solidFill>
                  <a:prstClr val="black"/>
                </a:solidFill>
                <a:latin typeface="Times New Roman" panose="02020603050405020304" pitchFamily="18" charset="0"/>
                <a:cs typeface="Times New Roman" panose="02020603050405020304" pitchFamily="18" charset="0"/>
              </a:rPr>
              <a:t>“Why?”</a:t>
            </a:r>
            <a:r>
              <a:rPr lang="en-US" sz="2400" spc="-60"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or</a:t>
            </a:r>
            <a:r>
              <a:rPr lang="en-US" sz="2400" spc="-35" dirty="0">
                <a:solidFill>
                  <a:prstClr val="black"/>
                </a:solidFill>
                <a:latin typeface="Times New Roman" panose="02020603050405020304" pitchFamily="18" charset="0"/>
                <a:cs typeface="Times New Roman" panose="02020603050405020304" pitchFamily="18" charset="0"/>
              </a:rPr>
              <a:t> </a:t>
            </a:r>
            <a:r>
              <a:rPr lang="en-US" sz="2400" spc="-10" dirty="0">
                <a:solidFill>
                  <a:prstClr val="black"/>
                </a:solidFill>
                <a:latin typeface="Times New Roman" panose="02020603050405020304" pitchFamily="18" charset="0"/>
                <a:cs typeface="Times New Roman" panose="02020603050405020304" pitchFamily="18" charset="0"/>
              </a:rPr>
              <a:t>“How?” (Rather than how many?)</a:t>
            </a:r>
          </a:p>
          <a:p>
            <a:pPr marL="240665" lvl="0" indent="-182880">
              <a:spcBef>
                <a:spcPts val="735"/>
              </a:spcBef>
              <a:buClr>
                <a:prstClr val="black">
                  <a:lumMod val="85000"/>
                  <a:lumOff val="15000"/>
                </a:prstClr>
              </a:buClr>
              <a:buFont typeface="Garamond" pitchFamily="18" charset="0"/>
              <a:buChar char="◦"/>
              <a:tabLst>
                <a:tab pos="240665" algn="l"/>
              </a:tabLst>
              <a:defRPr/>
            </a:pPr>
            <a:endParaRPr lang="en-US" sz="2400" dirty="0">
              <a:latin typeface="Times New Roman" panose="02020603050405020304" pitchFamily="18" charset="0"/>
              <a:cs typeface="Times New Roman" panose="02020603050405020304" pitchFamily="18" charset="0"/>
            </a:endParaRPr>
          </a:p>
          <a:p>
            <a:pPr marL="240665" lvl="0" indent="-182880">
              <a:spcBef>
                <a:spcPts val="735"/>
              </a:spcBef>
              <a:buClr>
                <a:prstClr val="black">
                  <a:lumMod val="85000"/>
                  <a:lumOff val="15000"/>
                </a:prstClr>
              </a:buClr>
              <a:buFont typeface="Garamond" pitchFamily="18" charset="0"/>
              <a:buChar char="◦"/>
              <a:tabLst>
                <a:tab pos="240665" algn="l"/>
              </a:tabLst>
              <a:defRPr/>
            </a:pPr>
            <a:r>
              <a:rPr lang="en-US" sz="2400" dirty="0">
                <a:latin typeface="Times New Roman" panose="02020603050405020304" pitchFamily="18" charset="0"/>
                <a:cs typeface="Times New Roman" panose="02020603050405020304" pitchFamily="18" charset="0"/>
              </a:rPr>
              <a:t>Common qualitative research methods include:</a:t>
            </a:r>
          </a:p>
          <a:p>
            <a:pPr marL="240665" lvl="0" indent="-182880">
              <a:spcBef>
                <a:spcPts val="735"/>
              </a:spcBef>
              <a:buClr>
                <a:prstClr val="black">
                  <a:lumMod val="85000"/>
                  <a:lumOff val="15000"/>
                </a:prstClr>
              </a:buClr>
              <a:buFont typeface="Garamond" pitchFamily="18" charset="0"/>
              <a:buChar char="◦"/>
              <a:tabLst>
                <a:tab pos="240665" algn="l"/>
              </a:tabLst>
              <a:defRPr/>
            </a:pPr>
            <a:r>
              <a:rPr lang="en-US" sz="2400" b="1" dirty="0">
                <a:latin typeface="Times New Roman" panose="02020603050405020304" pitchFamily="18" charset="0"/>
                <a:cs typeface="Times New Roman" panose="02020603050405020304" pitchFamily="18" charset="0"/>
              </a:rPr>
              <a:t>Interviews</a:t>
            </a:r>
            <a:r>
              <a:rPr lang="en-US" sz="2400" dirty="0">
                <a:latin typeface="Times New Roman" panose="02020603050405020304" pitchFamily="18" charset="0"/>
                <a:cs typeface="Times New Roman" panose="02020603050405020304" pitchFamily="18" charset="0"/>
              </a:rPr>
              <a:t> – Collecting detailed responses from participants.</a:t>
            </a:r>
          </a:p>
          <a:p>
            <a:pPr marL="240665" lvl="0" indent="-182880">
              <a:spcBef>
                <a:spcPts val="735"/>
              </a:spcBef>
              <a:buClr>
                <a:prstClr val="black">
                  <a:lumMod val="85000"/>
                  <a:lumOff val="15000"/>
                </a:prstClr>
              </a:buClr>
              <a:buFont typeface="Garamond" pitchFamily="18" charset="0"/>
              <a:buChar char="◦"/>
              <a:tabLst>
                <a:tab pos="240665" algn="l"/>
              </a:tabLst>
              <a:defRPr/>
            </a:pPr>
            <a:r>
              <a:rPr lang="en-US" sz="2400" b="1" dirty="0">
                <a:latin typeface="Times New Roman" panose="02020603050405020304" pitchFamily="18" charset="0"/>
                <a:cs typeface="Times New Roman" panose="02020603050405020304" pitchFamily="18" charset="0"/>
              </a:rPr>
              <a:t>Focus Groups</a:t>
            </a:r>
            <a:r>
              <a:rPr lang="en-US" sz="2400" dirty="0">
                <a:latin typeface="Times New Roman" panose="02020603050405020304" pitchFamily="18" charset="0"/>
                <a:cs typeface="Times New Roman" panose="02020603050405020304" pitchFamily="18" charset="0"/>
              </a:rPr>
              <a:t> – Gathering group discussions for diverse perspectives.</a:t>
            </a:r>
          </a:p>
          <a:p>
            <a:pPr marL="240665" lvl="0" indent="-182880">
              <a:spcBef>
                <a:spcPts val="735"/>
              </a:spcBef>
              <a:buClr>
                <a:prstClr val="black">
                  <a:lumMod val="85000"/>
                  <a:lumOff val="15000"/>
                </a:prstClr>
              </a:buClr>
              <a:buFont typeface="Garamond" pitchFamily="18" charset="0"/>
              <a:buChar char="◦"/>
              <a:tabLst>
                <a:tab pos="240665" algn="l"/>
              </a:tabLst>
              <a:defRPr/>
            </a:pPr>
            <a:r>
              <a:rPr lang="en-US" sz="2400" b="1" dirty="0">
                <a:latin typeface="Times New Roman" panose="02020603050405020304" pitchFamily="18" charset="0"/>
                <a:cs typeface="Times New Roman" panose="02020603050405020304" pitchFamily="18" charset="0"/>
              </a:rPr>
              <a:t>Observations</a:t>
            </a:r>
            <a:r>
              <a:rPr lang="en-US" sz="2400" dirty="0">
                <a:latin typeface="Times New Roman" panose="02020603050405020304" pitchFamily="18" charset="0"/>
                <a:cs typeface="Times New Roman" panose="02020603050405020304" pitchFamily="18" charset="0"/>
              </a:rPr>
              <a:t> – Studying behaviors and interactions in real-world settings.</a:t>
            </a:r>
          </a:p>
          <a:p>
            <a:pPr marL="240665" lvl="0" indent="-182880">
              <a:spcBef>
                <a:spcPts val="735"/>
              </a:spcBef>
              <a:buClr>
                <a:prstClr val="black">
                  <a:lumMod val="85000"/>
                  <a:lumOff val="15000"/>
                </a:prstClr>
              </a:buClr>
              <a:buFont typeface="Garamond" pitchFamily="18" charset="0"/>
              <a:buChar char="◦"/>
              <a:tabLst>
                <a:tab pos="240665" algn="l"/>
              </a:tabLst>
              <a:defRPr/>
            </a:pPr>
            <a:r>
              <a:rPr lang="en-US" sz="2400" b="1" dirty="0">
                <a:latin typeface="Times New Roman" panose="02020603050405020304" pitchFamily="18" charset="0"/>
                <a:cs typeface="Times New Roman" panose="02020603050405020304" pitchFamily="18" charset="0"/>
              </a:rPr>
              <a:t>Document Analysis</a:t>
            </a:r>
            <a:r>
              <a:rPr lang="en-US" sz="2400" dirty="0">
                <a:latin typeface="Times New Roman" panose="02020603050405020304" pitchFamily="18" charset="0"/>
                <a:cs typeface="Times New Roman" panose="02020603050405020304" pitchFamily="18" charset="0"/>
              </a:rPr>
              <a:t> – Examining textual or visual content for patterns and meanings.</a:t>
            </a:r>
          </a:p>
        </p:txBody>
      </p:sp>
      <p:pic>
        <p:nvPicPr>
          <p:cNvPr id="4" name="Picture 3" descr="A logo of a university&#10;&#10;Description automatically generated">
            <a:extLst>
              <a:ext uri="{FF2B5EF4-FFF2-40B4-BE49-F238E27FC236}">
                <a16:creationId xmlns:a16="http://schemas.microsoft.com/office/drawing/2014/main" id="{F5CE60E7-E522-951A-5682-9E91EFB8C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090" y="0"/>
            <a:ext cx="825910" cy="810893"/>
          </a:xfrm>
          <a:prstGeom prst="rect">
            <a:avLst/>
          </a:prstGeom>
        </p:spPr>
      </p:pic>
    </p:spTree>
    <p:extLst>
      <p:ext uri="{BB962C8B-B14F-4D97-AF65-F5344CB8AC3E}">
        <p14:creationId xmlns:p14="http://schemas.microsoft.com/office/powerpoint/2010/main" val="42930538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830B6-C3BE-9270-3155-B4C936BB322B}"/>
              </a:ext>
            </a:extLst>
          </p:cNvPr>
          <p:cNvSpPr>
            <a:spLocks noGrp="1"/>
          </p:cNvSpPr>
          <p:nvPr>
            <p:ph type="title"/>
          </p:nvPr>
        </p:nvSpPr>
        <p:spPr>
          <a:xfrm>
            <a:off x="1048873" y="4397"/>
            <a:ext cx="8953568" cy="610660"/>
          </a:xfrm>
        </p:spPr>
        <p:txBody>
          <a:bodyPr>
            <a:normAutofit fontScale="90000"/>
          </a:bodyPr>
          <a:lstStyle/>
          <a:p>
            <a:pPr algn="ctr"/>
            <a:r>
              <a:rPr lang="en-US" sz="5400" b="1" dirty="0">
                <a:solidFill>
                  <a:prstClr val="black"/>
                </a:solidFill>
                <a:latin typeface="Times New Roman" panose="02020603050405020304" pitchFamily="18" charset="0"/>
                <a:cs typeface="Times New Roman" panose="02020603050405020304" pitchFamily="18" charset="0"/>
              </a:rPr>
              <a:t>Qualitative</a:t>
            </a:r>
            <a:r>
              <a:rPr lang="en-US" sz="5400" b="1" dirty="0">
                <a:latin typeface="Times New Roman" panose="02020603050405020304" pitchFamily="18" charset="0"/>
                <a:cs typeface="Times New Roman" panose="02020603050405020304" pitchFamily="18" charset="0"/>
              </a:rPr>
              <a:t> &amp; </a:t>
            </a:r>
            <a:r>
              <a:rPr lang="en-US" sz="5400" b="1" dirty="0">
                <a:solidFill>
                  <a:prstClr val="black"/>
                </a:solidFill>
                <a:latin typeface="Times New Roman" panose="02020603050405020304" pitchFamily="18" charset="0"/>
                <a:cs typeface="Times New Roman" panose="02020603050405020304" pitchFamily="18" charset="0"/>
              </a:rPr>
              <a:t>Quantitative</a:t>
            </a:r>
            <a:r>
              <a:rPr lang="en-US" sz="5400" b="1" dirty="0">
                <a:latin typeface="Times New Roman" panose="02020603050405020304" pitchFamily="18" charset="0"/>
                <a:cs typeface="Times New Roman" panose="02020603050405020304" pitchFamily="18" charset="0"/>
              </a:rPr>
              <a:t> Data</a:t>
            </a:r>
            <a:endParaRPr lang="en-MY" sz="5400" b="1"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F5CE60E7-E522-951A-5682-9E91EFB8C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090" y="0"/>
            <a:ext cx="825910" cy="810893"/>
          </a:xfrm>
          <a:prstGeom prst="rect">
            <a:avLst/>
          </a:prstGeom>
        </p:spPr>
      </p:pic>
      <p:sp>
        <p:nvSpPr>
          <p:cNvPr id="6" name="Content Placeholder 2">
            <a:extLst>
              <a:ext uri="{FF2B5EF4-FFF2-40B4-BE49-F238E27FC236}">
                <a16:creationId xmlns:a16="http://schemas.microsoft.com/office/drawing/2014/main" id="{D1322A0C-4B56-4E67-BB59-FE4F5F13FD25}"/>
              </a:ext>
            </a:extLst>
          </p:cNvPr>
          <p:cNvSpPr txBox="1">
            <a:spLocks/>
          </p:cNvSpPr>
          <p:nvPr/>
        </p:nvSpPr>
        <p:spPr>
          <a:xfrm>
            <a:off x="144379" y="1224985"/>
            <a:ext cx="11221711" cy="5531224"/>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41300" marR="5080" lvl="0" indent="-182880" algn="just">
              <a:lnSpc>
                <a:spcPct val="100000"/>
              </a:lnSpc>
              <a:spcBef>
                <a:spcPts val="385"/>
              </a:spcBef>
              <a:buClr>
                <a:prstClr val="black">
                  <a:lumMod val="85000"/>
                  <a:lumOff val="15000"/>
                </a:prstClr>
              </a:buClr>
              <a:buFont typeface="Garamond" pitchFamily="18" charset="0"/>
              <a:buChar char="◦"/>
              <a:tabLst>
                <a:tab pos="241300" algn="l"/>
              </a:tabLst>
              <a:defRPr/>
            </a:pPr>
            <a:r>
              <a:rPr lang="en-US" dirty="0">
                <a:solidFill>
                  <a:prstClr val="black"/>
                </a:solidFill>
                <a:latin typeface="Times New Roman" panose="02020603050405020304" pitchFamily="18" charset="0"/>
                <a:cs typeface="Times New Roman" panose="02020603050405020304" pitchFamily="18" charset="0"/>
              </a:rPr>
              <a:t>Quantitative</a:t>
            </a:r>
            <a:r>
              <a:rPr lang="en-US" spc="-5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data</a:t>
            </a:r>
            <a:r>
              <a:rPr lang="en-US" spc="-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refers</a:t>
            </a:r>
            <a:r>
              <a:rPr lang="en-US" spc="-1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to</a:t>
            </a:r>
            <a:r>
              <a:rPr lang="en-US" spc="-1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any information</a:t>
            </a:r>
            <a:r>
              <a:rPr lang="en-US" spc="-3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that</a:t>
            </a:r>
            <a:r>
              <a:rPr lang="en-US" spc="-1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can</a:t>
            </a:r>
            <a:r>
              <a:rPr lang="en-US" spc="-10" dirty="0">
                <a:solidFill>
                  <a:prstClr val="black"/>
                </a:solidFill>
                <a:latin typeface="Times New Roman" panose="02020603050405020304" pitchFamily="18" charset="0"/>
                <a:cs typeface="Times New Roman" panose="02020603050405020304" pitchFamily="18" charset="0"/>
              </a:rPr>
              <a:t> </a:t>
            </a:r>
            <a:r>
              <a:rPr lang="en-US" spc="-25" dirty="0">
                <a:solidFill>
                  <a:prstClr val="black"/>
                </a:solidFill>
                <a:latin typeface="Times New Roman" panose="02020603050405020304" pitchFamily="18" charset="0"/>
                <a:cs typeface="Times New Roman" panose="02020603050405020304" pitchFamily="18" charset="0"/>
              </a:rPr>
              <a:t>be </a:t>
            </a:r>
            <a:r>
              <a:rPr lang="en-US" b="1" u="sng"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quantified</a:t>
            </a:r>
            <a:r>
              <a:rPr lang="en-US" b="1" u="sng" dirty="0">
                <a:solidFill>
                  <a:prstClr val="black"/>
                </a:solidFill>
                <a:latin typeface="Times New Roman" panose="02020603050405020304" pitchFamily="18" charset="0"/>
                <a:cs typeface="Times New Roman" panose="02020603050405020304" pitchFamily="18" charset="0"/>
              </a:rPr>
              <a:t>.</a:t>
            </a:r>
            <a:r>
              <a:rPr lang="en-US" b="1" u="sng" spc="-45" dirty="0">
                <a:solidFill>
                  <a:prstClr val="black"/>
                </a:solidFill>
                <a:latin typeface="Times New Roman" panose="02020603050405020304" pitchFamily="18" charset="0"/>
                <a:cs typeface="Times New Roman" panose="02020603050405020304" pitchFamily="18" charset="0"/>
              </a:rPr>
              <a:t> </a:t>
            </a:r>
          </a:p>
          <a:p>
            <a:pPr marL="241300" marR="5080" lvl="0" indent="-182880" algn="just">
              <a:lnSpc>
                <a:spcPct val="100000"/>
              </a:lnSpc>
              <a:spcBef>
                <a:spcPts val="385"/>
              </a:spcBef>
              <a:buClr>
                <a:prstClr val="black">
                  <a:lumMod val="85000"/>
                  <a:lumOff val="15000"/>
                </a:prstClr>
              </a:buClr>
              <a:buFont typeface="Garamond" pitchFamily="18" charset="0"/>
              <a:buChar char="◦"/>
              <a:tabLst>
                <a:tab pos="241300" algn="l"/>
              </a:tabLst>
              <a:defRPr/>
            </a:pPr>
            <a:endParaRPr lang="en-US" dirty="0">
              <a:solidFill>
                <a:prstClr val="black"/>
              </a:solidFill>
              <a:latin typeface="Times New Roman" panose="02020603050405020304" pitchFamily="18" charset="0"/>
              <a:cs typeface="Times New Roman" panose="02020603050405020304" pitchFamily="18" charset="0"/>
            </a:endParaRPr>
          </a:p>
          <a:p>
            <a:pPr marL="241300" marR="5080" lvl="0" indent="-182880" algn="just">
              <a:lnSpc>
                <a:spcPct val="100000"/>
              </a:lnSpc>
              <a:spcBef>
                <a:spcPts val="385"/>
              </a:spcBef>
              <a:buClr>
                <a:prstClr val="black">
                  <a:lumMod val="85000"/>
                  <a:lumOff val="15000"/>
                </a:prstClr>
              </a:buClr>
              <a:buFont typeface="Garamond" pitchFamily="18" charset="0"/>
              <a:buChar char="◦"/>
              <a:tabLst>
                <a:tab pos="241300" algn="l"/>
              </a:tabLst>
              <a:defRPr/>
            </a:pPr>
            <a:r>
              <a:rPr lang="en-US" dirty="0">
                <a:solidFill>
                  <a:prstClr val="black"/>
                </a:solidFill>
                <a:highlight>
                  <a:srgbClr val="FFFF00"/>
                </a:highlight>
                <a:latin typeface="Times New Roman" panose="02020603050405020304" pitchFamily="18" charset="0"/>
                <a:cs typeface="Times New Roman" panose="02020603050405020304" pitchFamily="18" charset="0"/>
              </a:rPr>
              <a:t>If</a:t>
            </a:r>
            <a:r>
              <a:rPr lang="en-US"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it</a:t>
            </a:r>
            <a:r>
              <a:rPr lang="en-US" spc="-2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can</a:t>
            </a:r>
            <a:r>
              <a:rPr lang="en-US" spc="-1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be</a:t>
            </a:r>
            <a:r>
              <a:rPr lang="en-US"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counted</a:t>
            </a:r>
            <a:r>
              <a:rPr lang="en-US" spc="-2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or</a:t>
            </a:r>
            <a:r>
              <a:rPr lang="en-US" spc="-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measured,</a:t>
            </a:r>
            <a:r>
              <a:rPr lang="en-US" spc="-1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and </a:t>
            </a:r>
            <a:r>
              <a:rPr lang="en-US" spc="-10" dirty="0">
                <a:solidFill>
                  <a:prstClr val="black"/>
                </a:solidFill>
                <a:highlight>
                  <a:srgbClr val="FFFF00"/>
                </a:highlight>
                <a:latin typeface="Times New Roman" panose="02020603050405020304" pitchFamily="18" charset="0"/>
                <a:cs typeface="Times New Roman" panose="02020603050405020304" pitchFamily="18" charset="0"/>
              </a:rPr>
              <a:t>given </a:t>
            </a:r>
            <a:r>
              <a:rPr lang="en-US" dirty="0">
                <a:solidFill>
                  <a:prstClr val="black"/>
                </a:solidFill>
                <a:highlight>
                  <a:srgbClr val="FFFF00"/>
                </a:highlight>
                <a:latin typeface="Times New Roman" panose="02020603050405020304" pitchFamily="18" charset="0"/>
                <a:cs typeface="Times New Roman" panose="02020603050405020304" pitchFamily="18" charset="0"/>
              </a:rPr>
              <a:t>a</a:t>
            </a:r>
            <a:r>
              <a:rPr lang="en-US" spc="-3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numerical</a:t>
            </a:r>
            <a:r>
              <a:rPr lang="en-US" spc="-50" dirty="0">
                <a:solidFill>
                  <a:prstClr val="black"/>
                </a:solidFill>
                <a:highlight>
                  <a:srgbClr val="FFFF00"/>
                </a:highlight>
                <a:latin typeface="Times New Roman" panose="02020603050405020304" pitchFamily="18" charset="0"/>
                <a:cs typeface="Times New Roman" panose="02020603050405020304" pitchFamily="18" charset="0"/>
              </a:rPr>
              <a:t> </a:t>
            </a:r>
            <a:r>
              <a:rPr lang="en-US" dirty="0">
                <a:solidFill>
                  <a:prstClr val="black"/>
                </a:solidFill>
                <a:highlight>
                  <a:srgbClr val="FFFF00"/>
                </a:highlight>
                <a:latin typeface="Times New Roman" panose="02020603050405020304" pitchFamily="18" charset="0"/>
                <a:cs typeface="Times New Roman" panose="02020603050405020304" pitchFamily="18" charset="0"/>
              </a:rPr>
              <a:t>value,</a:t>
            </a:r>
            <a:r>
              <a:rPr lang="en-US" spc="-35" dirty="0">
                <a:solidFill>
                  <a:prstClr val="black"/>
                </a:solidFill>
                <a:highlight>
                  <a:srgbClr val="FFFF00"/>
                </a:highlight>
                <a:latin typeface="Times New Roman" panose="02020603050405020304" pitchFamily="18" charset="0"/>
                <a:cs typeface="Times New Roman" panose="02020603050405020304" pitchFamily="18" charset="0"/>
              </a:rPr>
              <a:t> </a:t>
            </a:r>
            <a:r>
              <a:rPr lang="en-US" b="1" u="sng" dirty="0">
                <a:solidFill>
                  <a:prstClr val="black"/>
                </a:solidFill>
                <a:latin typeface="Times New Roman" panose="02020603050405020304" pitchFamily="18" charset="0"/>
                <a:cs typeface="Times New Roman" panose="02020603050405020304" pitchFamily="18" charset="0"/>
              </a:rPr>
              <a:t>it’s</a:t>
            </a:r>
            <a:r>
              <a:rPr lang="en-US" b="1" u="sng" spc="-45" dirty="0">
                <a:solidFill>
                  <a:prstClr val="black"/>
                </a:solidFill>
                <a:latin typeface="Times New Roman" panose="02020603050405020304" pitchFamily="18" charset="0"/>
                <a:cs typeface="Times New Roman" panose="02020603050405020304" pitchFamily="18" charset="0"/>
              </a:rPr>
              <a:t> </a:t>
            </a:r>
            <a:r>
              <a:rPr lang="en-US" b="1" u="sng" dirty="0">
                <a:solidFill>
                  <a:prstClr val="black"/>
                </a:solidFill>
                <a:latin typeface="Times New Roman" panose="02020603050405020304" pitchFamily="18" charset="0"/>
                <a:cs typeface="Times New Roman" panose="02020603050405020304" pitchFamily="18" charset="0"/>
              </a:rPr>
              <a:t>quantitative</a:t>
            </a:r>
            <a:r>
              <a:rPr lang="en-US" b="1" u="sng" spc="-55" dirty="0">
                <a:solidFill>
                  <a:prstClr val="black"/>
                </a:solidFill>
                <a:latin typeface="Times New Roman" panose="02020603050405020304" pitchFamily="18" charset="0"/>
                <a:cs typeface="Times New Roman" panose="02020603050405020304" pitchFamily="18" charset="0"/>
              </a:rPr>
              <a:t> </a:t>
            </a:r>
            <a:r>
              <a:rPr lang="en-US" b="1" u="sng" dirty="0">
                <a:solidFill>
                  <a:prstClr val="black"/>
                </a:solidFill>
                <a:latin typeface="Times New Roman" panose="02020603050405020304" pitchFamily="18" charset="0"/>
                <a:cs typeface="Times New Roman" panose="02020603050405020304" pitchFamily="18" charset="0"/>
              </a:rPr>
              <a:t>data</a:t>
            </a:r>
            <a:r>
              <a:rPr lang="en-US" dirty="0">
                <a:solidFill>
                  <a:prstClr val="black"/>
                </a:solidFill>
                <a:latin typeface="Times New Roman" panose="02020603050405020304" pitchFamily="18" charset="0"/>
                <a:cs typeface="Times New Roman" panose="02020603050405020304" pitchFamily="18" charset="0"/>
              </a:rPr>
              <a:t>.</a:t>
            </a:r>
            <a:r>
              <a:rPr lang="en-US" spc="-45" dirty="0">
                <a:solidFill>
                  <a:prstClr val="black"/>
                </a:solidFill>
                <a:latin typeface="Times New Roman" panose="02020603050405020304" pitchFamily="18" charset="0"/>
                <a:cs typeface="Times New Roman" panose="02020603050405020304" pitchFamily="18" charset="0"/>
              </a:rPr>
              <a:t> </a:t>
            </a:r>
          </a:p>
          <a:p>
            <a:pPr marL="241300" marR="5080" lvl="0" indent="-182880" algn="just">
              <a:lnSpc>
                <a:spcPct val="100000"/>
              </a:lnSpc>
              <a:spcBef>
                <a:spcPts val="385"/>
              </a:spcBef>
              <a:buClr>
                <a:prstClr val="black">
                  <a:lumMod val="85000"/>
                  <a:lumOff val="15000"/>
                </a:prstClr>
              </a:buClr>
              <a:buFont typeface="Garamond" pitchFamily="18" charset="0"/>
              <a:buChar char="◦"/>
              <a:tabLst>
                <a:tab pos="241300" algn="l"/>
              </a:tabLst>
              <a:defRPr/>
            </a:pPr>
            <a:endParaRPr lang="en-US" spc="-10" dirty="0">
              <a:solidFill>
                <a:prstClr val="black"/>
              </a:solidFill>
              <a:latin typeface="Times New Roman" panose="02020603050405020304" pitchFamily="18" charset="0"/>
              <a:cs typeface="Times New Roman" panose="02020603050405020304" pitchFamily="18" charset="0"/>
            </a:endParaRPr>
          </a:p>
          <a:p>
            <a:pPr marL="241300" marR="5080" lvl="0" indent="-182880" algn="just">
              <a:lnSpc>
                <a:spcPct val="100000"/>
              </a:lnSpc>
              <a:spcBef>
                <a:spcPts val="385"/>
              </a:spcBef>
              <a:buClr>
                <a:prstClr val="black">
                  <a:lumMod val="85000"/>
                  <a:lumOff val="15000"/>
                </a:prstClr>
              </a:buClr>
              <a:buFont typeface="Garamond" pitchFamily="18" charset="0"/>
              <a:buChar char="◦"/>
              <a:tabLst>
                <a:tab pos="241300" algn="l"/>
              </a:tabLst>
              <a:defRPr/>
            </a:pPr>
            <a:r>
              <a:rPr lang="en-US" spc="-10" dirty="0">
                <a:solidFill>
                  <a:prstClr val="black"/>
                </a:solidFill>
                <a:latin typeface="Times New Roman" panose="02020603050405020304" pitchFamily="18" charset="0"/>
                <a:cs typeface="Times New Roman" panose="02020603050405020304" pitchFamily="18" charset="0"/>
              </a:rPr>
              <a:t>Quantitative </a:t>
            </a:r>
            <a:r>
              <a:rPr lang="en-US" dirty="0">
                <a:solidFill>
                  <a:prstClr val="black"/>
                </a:solidFill>
                <a:latin typeface="Times New Roman" panose="02020603050405020304" pitchFamily="18" charset="0"/>
                <a:cs typeface="Times New Roman" panose="02020603050405020304" pitchFamily="18" charset="0"/>
              </a:rPr>
              <a:t>data</a:t>
            </a:r>
            <a:r>
              <a:rPr lang="en-US" spc="-5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can</a:t>
            </a:r>
            <a:r>
              <a:rPr lang="en-US" spc="-2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tell</a:t>
            </a:r>
            <a:r>
              <a:rPr lang="en-US" spc="-4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you</a:t>
            </a:r>
            <a:r>
              <a:rPr lang="en-US" spc="-2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a:t>
            </a:r>
            <a:r>
              <a:rPr lang="en-US" b="1" dirty="0">
                <a:solidFill>
                  <a:prstClr val="black"/>
                </a:solidFill>
                <a:latin typeface="Times New Roman" panose="02020603050405020304" pitchFamily="18" charset="0"/>
                <a:cs typeface="Times New Roman" panose="02020603050405020304" pitchFamily="18" charset="0"/>
              </a:rPr>
              <a:t>how</a:t>
            </a:r>
            <a:r>
              <a:rPr lang="en-US" b="1" spc="-20" dirty="0">
                <a:solidFill>
                  <a:prstClr val="black"/>
                </a:solidFill>
                <a:latin typeface="Times New Roman" panose="02020603050405020304" pitchFamily="18" charset="0"/>
                <a:cs typeface="Times New Roman" panose="02020603050405020304" pitchFamily="18" charset="0"/>
              </a:rPr>
              <a:t> </a:t>
            </a:r>
            <a:r>
              <a:rPr lang="en-US" b="1" spc="-10" dirty="0">
                <a:solidFill>
                  <a:prstClr val="black"/>
                </a:solidFill>
                <a:latin typeface="Times New Roman" panose="02020603050405020304" pitchFamily="18" charset="0"/>
                <a:cs typeface="Times New Roman" panose="02020603050405020304" pitchFamily="18" charset="0"/>
              </a:rPr>
              <a:t>many</a:t>
            </a:r>
            <a:r>
              <a:rPr lang="en-US" spc="-10" dirty="0">
                <a:solidFill>
                  <a:prstClr val="black"/>
                </a:solidFill>
                <a:latin typeface="Times New Roman" panose="02020603050405020304" pitchFamily="18" charset="0"/>
                <a:cs typeface="Times New Roman" panose="02020603050405020304" pitchFamily="18" charset="0"/>
              </a:rPr>
              <a:t>,”</a:t>
            </a:r>
            <a:r>
              <a:rPr lang="en-US" spc="-2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a:t>
            </a:r>
            <a:r>
              <a:rPr lang="en-US" b="1" dirty="0">
                <a:solidFill>
                  <a:prstClr val="black"/>
                </a:solidFill>
                <a:latin typeface="Times New Roman" panose="02020603050405020304" pitchFamily="18" charset="0"/>
                <a:cs typeface="Times New Roman" panose="02020603050405020304" pitchFamily="18" charset="0"/>
              </a:rPr>
              <a:t>how</a:t>
            </a:r>
            <a:r>
              <a:rPr lang="en-US" b="1" spc="-10" dirty="0">
                <a:solidFill>
                  <a:prstClr val="black"/>
                </a:solidFill>
                <a:latin typeface="Times New Roman" panose="02020603050405020304" pitchFamily="18" charset="0"/>
                <a:cs typeface="Times New Roman" panose="02020603050405020304" pitchFamily="18" charset="0"/>
              </a:rPr>
              <a:t> </a:t>
            </a:r>
            <a:r>
              <a:rPr lang="en-US" b="1" dirty="0">
                <a:solidFill>
                  <a:prstClr val="black"/>
                </a:solidFill>
                <a:latin typeface="Times New Roman" panose="02020603050405020304" pitchFamily="18" charset="0"/>
                <a:cs typeface="Times New Roman" panose="02020603050405020304" pitchFamily="18" charset="0"/>
              </a:rPr>
              <a:t>much</a:t>
            </a:r>
            <a:r>
              <a:rPr lang="en-US" dirty="0">
                <a:solidFill>
                  <a:prstClr val="black"/>
                </a:solidFill>
                <a:latin typeface="Times New Roman" panose="02020603050405020304" pitchFamily="18" charset="0"/>
                <a:cs typeface="Times New Roman" panose="02020603050405020304" pitchFamily="18" charset="0"/>
              </a:rPr>
              <a:t>,”</a:t>
            </a:r>
            <a:r>
              <a:rPr lang="en-US" spc="-2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or</a:t>
            </a:r>
            <a:r>
              <a:rPr lang="en-US" spc="-20" dirty="0">
                <a:solidFill>
                  <a:prstClr val="black"/>
                </a:solidFill>
                <a:latin typeface="Times New Roman" panose="02020603050405020304" pitchFamily="18" charset="0"/>
                <a:cs typeface="Times New Roman" panose="02020603050405020304" pitchFamily="18" charset="0"/>
              </a:rPr>
              <a:t> “</a:t>
            </a:r>
            <a:r>
              <a:rPr lang="en-US" b="1" spc="-20" dirty="0">
                <a:solidFill>
                  <a:prstClr val="black"/>
                </a:solidFill>
                <a:latin typeface="Times New Roman" panose="02020603050405020304" pitchFamily="18" charset="0"/>
                <a:cs typeface="Times New Roman" panose="02020603050405020304" pitchFamily="18" charset="0"/>
              </a:rPr>
              <a:t>how </a:t>
            </a:r>
            <a:r>
              <a:rPr lang="en-US" b="1" dirty="0">
                <a:solidFill>
                  <a:prstClr val="black"/>
                </a:solidFill>
                <a:latin typeface="Times New Roman" panose="02020603050405020304" pitchFamily="18" charset="0"/>
                <a:cs typeface="Times New Roman" panose="02020603050405020304" pitchFamily="18" charset="0"/>
              </a:rPr>
              <a:t>often</a:t>
            </a:r>
            <a:r>
              <a:rPr lang="en-US" dirty="0">
                <a:solidFill>
                  <a:prstClr val="black"/>
                </a:solidFill>
                <a:latin typeface="Times New Roman" panose="02020603050405020304" pitchFamily="18" charset="0"/>
                <a:cs typeface="Times New Roman" panose="02020603050405020304" pitchFamily="18" charset="0"/>
              </a:rPr>
              <a:t>”</a:t>
            </a:r>
          </a:p>
          <a:p>
            <a:pPr marL="241300" marR="5080" lvl="0" indent="-182880" algn="just">
              <a:lnSpc>
                <a:spcPct val="100000"/>
              </a:lnSpc>
              <a:spcBef>
                <a:spcPts val="385"/>
              </a:spcBef>
              <a:buClr>
                <a:prstClr val="black">
                  <a:lumMod val="85000"/>
                  <a:lumOff val="15000"/>
                </a:prstClr>
              </a:buClr>
              <a:buFont typeface="Garamond" pitchFamily="18" charset="0"/>
              <a:buChar char="◦"/>
              <a:tabLst>
                <a:tab pos="241300" algn="l"/>
              </a:tabLst>
              <a:defRPr/>
            </a:pPr>
            <a:endParaRPr lang="en-US" dirty="0">
              <a:solidFill>
                <a:prstClr val="black"/>
              </a:solidFill>
              <a:latin typeface="Times New Roman" panose="02020603050405020304" pitchFamily="18" charset="0"/>
              <a:cs typeface="Times New Roman" panose="02020603050405020304" pitchFamily="18" charset="0"/>
            </a:endParaRPr>
          </a:p>
          <a:p>
            <a:pPr marL="241300" marR="5080" lvl="0" indent="-182880" algn="just">
              <a:lnSpc>
                <a:spcPct val="100000"/>
              </a:lnSpc>
              <a:spcBef>
                <a:spcPts val="385"/>
              </a:spcBef>
              <a:buClr>
                <a:prstClr val="black">
                  <a:lumMod val="85000"/>
                  <a:lumOff val="15000"/>
                </a:prstClr>
              </a:buClr>
              <a:buFont typeface="Garamond" pitchFamily="18" charset="0"/>
              <a:buChar char="◦"/>
              <a:tabLst>
                <a:tab pos="241300" algn="l"/>
              </a:tabLst>
              <a:defRPr/>
            </a:pPr>
            <a:r>
              <a:rPr lang="en-US" dirty="0">
                <a:solidFill>
                  <a:prstClr val="black"/>
                </a:solidFill>
                <a:latin typeface="Times New Roman" panose="02020603050405020304" pitchFamily="18" charset="0"/>
                <a:cs typeface="Times New Roman" panose="02020603050405020304" pitchFamily="18" charset="0"/>
              </a:rPr>
              <a:t>for</a:t>
            </a:r>
            <a:r>
              <a:rPr lang="en-US" spc="-2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example,</a:t>
            </a:r>
            <a:r>
              <a:rPr lang="en-US" spc="-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how</a:t>
            </a:r>
            <a:r>
              <a:rPr lang="en-US" spc="-1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many</a:t>
            </a:r>
            <a:r>
              <a:rPr lang="en-US" spc="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people</a:t>
            </a:r>
            <a:r>
              <a:rPr lang="en-US" spc="-2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attended</a:t>
            </a:r>
            <a:r>
              <a:rPr lang="en-US" spc="-35" dirty="0">
                <a:solidFill>
                  <a:prstClr val="black"/>
                </a:solidFill>
                <a:latin typeface="Times New Roman" panose="02020603050405020304" pitchFamily="18" charset="0"/>
                <a:cs typeface="Times New Roman" panose="02020603050405020304" pitchFamily="18" charset="0"/>
              </a:rPr>
              <a:t> </a:t>
            </a:r>
            <a:r>
              <a:rPr lang="en-US" spc="-20" dirty="0">
                <a:solidFill>
                  <a:prstClr val="black"/>
                </a:solidFill>
                <a:latin typeface="Times New Roman" panose="02020603050405020304" pitchFamily="18" charset="0"/>
                <a:cs typeface="Times New Roman" panose="02020603050405020304" pitchFamily="18" charset="0"/>
              </a:rPr>
              <a:t>last </a:t>
            </a:r>
            <a:r>
              <a:rPr lang="en-US" dirty="0">
                <a:solidFill>
                  <a:prstClr val="black"/>
                </a:solidFill>
                <a:latin typeface="Times New Roman" panose="02020603050405020304" pitchFamily="18" charset="0"/>
                <a:cs typeface="Times New Roman" panose="02020603050405020304" pitchFamily="18" charset="0"/>
              </a:rPr>
              <a:t>week’s</a:t>
            </a:r>
            <a:r>
              <a:rPr lang="en-US" spc="-3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Seminar?</a:t>
            </a:r>
            <a:r>
              <a:rPr lang="en-US" spc="-4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How</a:t>
            </a:r>
            <a:r>
              <a:rPr lang="en-US" spc="-2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much</a:t>
            </a:r>
            <a:r>
              <a:rPr lang="en-US" spc="-2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revenue</a:t>
            </a:r>
            <a:r>
              <a:rPr lang="en-US" spc="-4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did</a:t>
            </a:r>
            <a:r>
              <a:rPr lang="en-US" spc="-2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the</a:t>
            </a:r>
            <a:r>
              <a:rPr lang="en-US" spc="-45" dirty="0">
                <a:solidFill>
                  <a:prstClr val="black"/>
                </a:solidFill>
                <a:latin typeface="Times New Roman" panose="02020603050405020304" pitchFamily="18" charset="0"/>
                <a:cs typeface="Times New Roman" panose="02020603050405020304" pitchFamily="18" charset="0"/>
              </a:rPr>
              <a:t> </a:t>
            </a:r>
            <a:r>
              <a:rPr lang="en-US" spc="-10" dirty="0">
                <a:solidFill>
                  <a:prstClr val="black"/>
                </a:solidFill>
                <a:latin typeface="Times New Roman" panose="02020603050405020304" pitchFamily="18" charset="0"/>
                <a:cs typeface="Times New Roman" panose="02020603050405020304" pitchFamily="18" charset="0"/>
              </a:rPr>
              <a:t>company </a:t>
            </a:r>
            <a:r>
              <a:rPr lang="en-US" dirty="0">
                <a:solidFill>
                  <a:prstClr val="black"/>
                </a:solidFill>
                <a:latin typeface="Times New Roman" panose="02020603050405020304" pitchFamily="18" charset="0"/>
                <a:cs typeface="Times New Roman" panose="02020603050405020304" pitchFamily="18" charset="0"/>
              </a:rPr>
              <a:t>make</a:t>
            </a:r>
            <a:r>
              <a:rPr lang="en-US" spc="-1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in</a:t>
            </a:r>
            <a:r>
              <a:rPr lang="en-US" spc="-1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2019? How</a:t>
            </a:r>
            <a:r>
              <a:rPr lang="en-US" spc="1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often</a:t>
            </a:r>
            <a:r>
              <a:rPr lang="en-US" spc="-1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does a</a:t>
            </a:r>
            <a:r>
              <a:rPr lang="en-US" spc="-1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certain</a:t>
            </a:r>
            <a:r>
              <a:rPr lang="en-US" spc="-40" dirty="0">
                <a:solidFill>
                  <a:prstClr val="black"/>
                </a:solidFill>
                <a:latin typeface="Times New Roman" panose="02020603050405020304" pitchFamily="18" charset="0"/>
                <a:cs typeface="Times New Roman" panose="02020603050405020304" pitchFamily="18" charset="0"/>
              </a:rPr>
              <a:t> </a:t>
            </a:r>
            <a:r>
              <a:rPr lang="en-US" spc="-10" dirty="0">
                <a:solidFill>
                  <a:prstClr val="black"/>
                </a:solidFill>
                <a:latin typeface="Times New Roman" panose="02020603050405020304" pitchFamily="18" charset="0"/>
                <a:cs typeface="Times New Roman" panose="02020603050405020304" pitchFamily="18" charset="0"/>
              </a:rPr>
              <a:t>customer </a:t>
            </a:r>
            <a:r>
              <a:rPr lang="en-US" dirty="0">
                <a:solidFill>
                  <a:prstClr val="black"/>
                </a:solidFill>
                <a:latin typeface="Times New Roman" panose="02020603050405020304" pitchFamily="18" charset="0"/>
                <a:cs typeface="Times New Roman" panose="02020603050405020304" pitchFamily="18" charset="0"/>
              </a:rPr>
              <a:t>group use</a:t>
            </a:r>
            <a:r>
              <a:rPr lang="en-US" spc="-1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online</a:t>
            </a:r>
            <a:r>
              <a:rPr lang="en-US" spc="-20" dirty="0">
                <a:solidFill>
                  <a:prstClr val="black"/>
                </a:solidFill>
                <a:latin typeface="Times New Roman" panose="02020603050405020304" pitchFamily="18" charset="0"/>
                <a:cs typeface="Times New Roman" panose="02020603050405020304" pitchFamily="18" charset="0"/>
              </a:rPr>
              <a:t> </a:t>
            </a:r>
            <a:r>
              <a:rPr lang="en-US" spc="-10" dirty="0">
                <a:solidFill>
                  <a:prstClr val="black"/>
                </a:solidFill>
                <a:latin typeface="Times New Roman" panose="02020603050405020304" pitchFamily="18" charset="0"/>
                <a:cs typeface="Times New Roman" panose="02020603050405020304" pitchFamily="18" charset="0"/>
              </a:rPr>
              <a:t>banking?</a:t>
            </a:r>
          </a:p>
          <a:p>
            <a:pPr marL="241300" marR="5080" lvl="0" indent="-182880" algn="just">
              <a:lnSpc>
                <a:spcPct val="100000"/>
              </a:lnSpc>
              <a:spcBef>
                <a:spcPts val="385"/>
              </a:spcBef>
              <a:buClr>
                <a:prstClr val="black">
                  <a:lumMod val="85000"/>
                  <a:lumOff val="15000"/>
                </a:prstClr>
              </a:buClr>
              <a:buFont typeface="Garamond" pitchFamily="18" charset="0"/>
              <a:buChar char="◦"/>
              <a:tabLst>
                <a:tab pos="241300" algn="l"/>
              </a:tabLst>
              <a:defRPr/>
            </a:pPr>
            <a:endParaRPr lang="en-US" dirty="0">
              <a:solidFill>
                <a:prstClr val="black"/>
              </a:solidFill>
              <a:latin typeface="Times New Roman" panose="02020603050405020304" pitchFamily="18" charset="0"/>
              <a:cs typeface="Times New Roman" panose="02020603050405020304" pitchFamily="18" charset="0"/>
            </a:endParaRPr>
          </a:p>
          <a:p>
            <a:pPr marL="241300" marR="43815" lvl="0" indent="-182880" algn="just">
              <a:lnSpc>
                <a:spcPct val="100000"/>
              </a:lnSpc>
              <a:spcBef>
                <a:spcPts val="1040"/>
              </a:spcBef>
              <a:buClr>
                <a:prstClr val="black">
                  <a:lumMod val="85000"/>
                  <a:lumOff val="15000"/>
                </a:prstClr>
              </a:buClr>
              <a:buFont typeface="Garamond" pitchFamily="18" charset="0"/>
              <a:buChar char="◦"/>
              <a:tabLst>
                <a:tab pos="241300" algn="l"/>
              </a:tabLst>
              <a:defRPr/>
            </a:pPr>
            <a:r>
              <a:rPr lang="en-US" spc="-20" dirty="0">
                <a:solidFill>
                  <a:prstClr val="black"/>
                </a:solidFill>
                <a:latin typeface="Times New Roman" panose="02020603050405020304" pitchFamily="18" charset="0"/>
                <a:cs typeface="Times New Roman" panose="02020603050405020304" pitchFamily="18" charset="0"/>
              </a:rPr>
              <a:t>To</a:t>
            </a:r>
            <a:r>
              <a:rPr lang="en-US" spc="-3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analyze</a:t>
            </a:r>
            <a:r>
              <a:rPr lang="en-US" spc="-5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and</a:t>
            </a:r>
            <a:r>
              <a:rPr lang="en-US" spc="-2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make</a:t>
            </a:r>
            <a:r>
              <a:rPr lang="en-US" spc="-1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sense</a:t>
            </a:r>
            <a:r>
              <a:rPr lang="en-US" spc="-2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of</a:t>
            </a:r>
            <a:r>
              <a:rPr lang="en-US" spc="-2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quantitative</a:t>
            </a:r>
            <a:r>
              <a:rPr lang="en-US" spc="-50"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data,</a:t>
            </a:r>
            <a:r>
              <a:rPr lang="en-US" spc="-40" dirty="0">
                <a:solidFill>
                  <a:prstClr val="black"/>
                </a:solidFill>
                <a:latin typeface="Times New Roman" panose="02020603050405020304" pitchFamily="18" charset="0"/>
                <a:cs typeface="Times New Roman" panose="02020603050405020304" pitchFamily="18" charset="0"/>
              </a:rPr>
              <a:t> </a:t>
            </a:r>
            <a:r>
              <a:rPr lang="en-US" spc="-10" dirty="0">
                <a:solidFill>
                  <a:prstClr val="black"/>
                </a:solidFill>
                <a:latin typeface="Times New Roman" panose="02020603050405020304" pitchFamily="18" charset="0"/>
                <a:cs typeface="Times New Roman" panose="02020603050405020304" pitchFamily="18" charset="0"/>
              </a:rPr>
              <a:t>you’ll </a:t>
            </a:r>
            <a:r>
              <a:rPr lang="en-US" dirty="0">
                <a:solidFill>
                  <a:prstClr val="black"/>
                </a:solidFill>
                <a:latin typeface="Times New Roman" panose="02020603050405020304" pitchFamily="18" charset="0"/>
                <a:cs typeface="Times New Roman" panose="02020603050405020304" pitchFamily="18" charset="0"/>
              </a:rPr>
              <a:t>conduct</a:t>
            </a:r>
            <a:r>
              <a:rPr lang="en-US" spc="-35" dirty="0">
                <a:solidFill>
                  <a:prstClr val="black"/>
                </a:solidFill>
                <a:latin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cs typeface="Times New Roman" panose="02020603050405020304" pitchFamily="18" charset="0"/>
              </a:rPr>
              <a:t>statistical</a:t>
            </a:r>
            <a:r>
              <a:rPr lang="en-US" spc="-45" dirty="0">
                <a:solidFill>
                  <a:prstClr val="black"/>
                </a:solidFill>
                <a:latin typeface="Times New Roman" panose="02020603050405020304" pitchFamily="18" charset="0"/>
                <a:cs typeface="Times New Roman" panose="02020603050405020304" pitchFamily="18" charset="0"/>
              </a:rPr>
              <a:t> </a:t>
            </a:r>
            <a:r>
              <a:rPr lang="en-US" spc="-10" dirty="0">
                <a:solidFill>
                  <a:prstClr val="black"/>
                </a:solidFill>
                <a:latin typeface="Times New Roman" panose="02020603050405020304" pitchFamily="18" charset="0"/>
                <a:cs typeface="Times New Roman" panose="02020603050405020304" pitchFamily="18" charset="0"/>
              </a:rPr>
              <a:t>analyses</a:t>
            </a:r>
            <a:endParaRPr lang="en-US"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0826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3B81CF6-F0DB-E425-EDE9-535B2E8D0679}"/>
              </a:ext>
            </a:extLst>
          </p:cNvPr>
          <p:cNvGraphicFramePr>
            <a:graphicFrameLocks noGrp="1"/>
          </p:cNvGraphicFramePr>
          <p:nvPr>
            <p:extLst>
              <p:ext uri="{D42A27DB-BD31-4B8C-83A1-F6EECF244321}">
                <p14:modId xmlns:p14="http://schemas.microsoft.com/office/powerpoint/2010/main" val="922148496"/>
              </p:ext>
            </p:extLst>
          </p:nvPr>
        </p:nvGraphicFramePr>
        <p:xfrm>
          <a:off x="365822" y="361275"/>
          <a:ext cx="11460355" cy="6157506"/>
        </p:xfrm>
        <a:graphic>
          <a:graphicData uri="http://schemas.openxmlformats.org/drawingml/2006/table">
            <a:tbl>
              <a:tblPr/>
              <a:tblGrid>
                <a:gridCol w="1856959">
                  <a:extLst>
                    <a:ext uri="{9D8B030D-6E8A-4147-A177-3AD203B41FA5}">
                      <a16:colId xmlns:a16="http://schemas.microsoft.com/office/drawing/2014/main" val="3616095822"/>
                    </a:ext>
                  </a:extLst>
                </a:gridCol>
                <a:gridCol w="2028377">
                  <a:extLst>
                    <a:ext uri="{9D8B030D-6E8A-4147-A177-3AD203B41FA5}">
                      <a16:colId xmlns:a16="http://schemas.microsoft.com/office/drawing/2014/main" val="3528486342"/>
                    </a:ext>
                  </a:extLst>
                </a:gridCol>
                <a:gridCol w="4010526">
                  <a:extLst>
                    <a:ext uri="{9D8B030D-6E8A-4147-A177-3AD203B41FA5}">
                      <a16:colId xmlns:a16="http://schemas.microsoft.com/office/drawing/2014/main" val="1154396369"/>
                    </a:ext>
                  </a:extLst>
                </a:gridCol>
                <a:gridCol w="3564493">
                  <a:extLst>
                    <a:ext uri="{9D8B030D-6E8A-4147-A177-3AD203B41FA5}">
                      <a16:colId xmlns:a16="http://schemas.microsoft.com/office/drawing/2014/main" val="1815398649"/>
                    </a:ext>
                  </a:extLst>
                </a:gridCol>
              </a:tblGrid>
              <a:tr h="548007">
                <a:tc>
                  <a:txBody>
                    <a:bodyPr/>
                    <a:lstStyle/>
                    <a:p>
                      <a:pPr algn="ctr" fontAlgn="b"/>
                      <a:r>
                        <a:rPr lang="en-MY" sz="2000" b="1" dirty="0">
                          <a:effectLst/>
                          <a:latin typeface="Times New Roman" panose="02020603050405020304" pitchFamily="18" charset="0"/>
                          <a:cs typeface="Times New Roman" panose="02020603050405020304" pitchFamily="18" charset="0"/>
                        </a:rPr>
                        <a:t>Data Collection Method</a:t>
                      </a:r>
                    </a:p>
                  </a:txBody>
                  <a:tcPr marL="16175" marR="16175" marT="8088" marB="8088"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MY" sz="2000" b="1">
                          <a:effectLst/>
                          <a:latin typeface="Times New Roman" panose="02020603050405020304" pitchFamily="18" charset="0"/>
                          <a:cs typeface="Times New Roman" panose="02020603050405020304" pitchFamily="18" charset="0"/>
                        </a:rPr>
                        <a:t>Type (Qualitative or Quantitative)</a:t>
                      </a:r>
                    </a:p>
                  </a:txBody>
                  <a:tcPr marL="16175" marR="16175" marT="8088" marB="8088"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MY" sz="2000" b="1" dirty="0">
                          <a:effectLst/>
                          <a:latin typeface="Times New Roman" panose="02020603050405020304" pitchFamily="18" charset="0"/>
                          <a:cs typeface="Times New Roman" panose="02020603050405020304" pitchFamily="18" charset="0"/>
                        </a:rPr>
                        <a:t>Description</a:t>
                      </a:r>
                    </a:p>
                    <a:p>
                      <a:pPr algn="ctr" fontAlgn="b"/>
                      <a:endParaRPr lang="en-MY" sz="2000" b="1" dirty="0">
                        <a:effectLst/>
                        <a:latin typeface="Times New Roman" panose="02020603050405020304" pitchFamily="18" charset="0"/>
                        <a:cs typeface="Times New Roman" panose="02020603050405020304" pitchFamily="18" charset="0"/>
                      </a:endParaRPr>
                    </a:p>
                  </a:txBody>
                  <a:tcPr marL="16175" marR="16175" marT="8088" marB="8088"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MY" sz="2000" b="1" dirty="0">
                          <a:effectLst/>
                          <a:latin typeface="Times New Roman" panose="02020603050405020304" pitchFamily="18" charset="0"/>
                          <a:cs typeface="Times New Roman" panose="02020603050405020304" pitchFamily="18" charset="0"/>
                        </a:rPr>
                        <a:t>Common Use</a:t>
                      </a:r>
                    </a:p>
                    <a:p>
                      <a:pPr algn="ctr" fontAlgn="b"/>
                      <a:endParaRPr lang="en-MY" sz="2000" b="1" dirty="0">
                        <a:effectLst/>
                        <a:latin typeface="Times New Roman" panose="02020603050405020304" pitchFamily="18" charset="0"/>
                        <a:cs typeface="Times New Roman" panose="02020603050405020304" pitchFamily="18" charset="0"/>
                      </a:endParaRPr>
                    </a:p>
                  </a:txBody>
                  <a:tcPr marL="16175" marR="16175" marT="8088" marB="8088"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0341240"/>
                  </a:ext>
                </a:extLst>
              </a:tr>
              <a:tr h="657120">
                <a:tc>
                  <a:txBody>
                    <a:bodyPr/>
                    <a:lstStyle/>
                    <a:p>
                      <a:pPr algn="ctr" fontAlgn="base"/>
                      <a:r>
                        <a:rPr lang="en-MY" sz="1800" dirty="0">
                          <a:effectLst/>
                          <a:latin typeface="Times New Roman" panose="02020603050405020304" pitchFamily="18" charset="0"/>
                          <a:cs typeface="Times New Roman" panose="02020603050405020304" pitchFamily="18" charset="0"/>
                        </a:rPr>
                        <a:t>Interviews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r>
                        <a:rPr lang="en-MY" sz="1800">
                          <a:effectLst/>
                          <a:latin typeface="Times New Roman" panose="02020603050405020304" pitchFamily="18" charset="0"/>
                          <a:cs typeface="Times New Roman" panose="02020603050405020304" pitchFamily="18" charset="0"/>
                        </a:rPr>
                        <a:t>Qualitative</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a:effectLst/>
                          <a:latin typeface="Times New Roman" panose="02020603050405020304" pitchFamily="18" charset="0"/>
                          <a:cs typeface="Times New Roman" panose="02020603050405020304" pitchFamily="18" charset="0"/>
                        </a:rPr>
                        <a:t>Talking one-on-one with people to get detailed information about their thoughts and experiences.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Understanding personal stories or detailed views on a topic.</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7714097"/>
                  </a:ext>
                </a:extLst>
              </a:tr>
              <a:tr h="814928">
                <a:tc>
                  <a:txBody>
                    <a:bodyPr/>
                    <a:lstStyle/>
                    <a:p>
                      <a:pPr algn="ctr" fontAlgn="base"/>
                      <a:r>
                        <a:rPr lang="en-MY" sz="1800" dirty="0">
                          <a:effectLst/>
                          <a:latin typeface="Times New Roman" panose="02020603050405020304" pitchFamily="18" charset="0"/>
                          <a:cs typeface="Times New Roman" panose="02020603050405020304" pitchFamily="18" charset="0"/>
                        </a:rPr>
                        <a:t>Focus Groups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r>
                        <a:rPr lang="en-MY" sz="1800" dirty="0">
                          <a:effectLst/>
                          <a:latin typeface="Times New Roman" panose="02020603050405020304" pitchFamily="18" charset="0"/>
                          <a:cs typeface="Times New Roman" panose="02020603050405020304" pitchFamily="18" charset="0"/>
                        </a:rPr>
                        <a:t>Qualitative</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Group discussions led by a moderator to gather diverse opinions or ideas on a specific subject.</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Exploring what a group of people think about an issue or product.</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8379731"/>
                  </a:ext>
                </a:extLst>
              </a:tr>
              <a:tr h="850624">
                <a:tc>
                  <a:txBody>
                    <a:bodyPr/>
                    <a:lstStyle/>
                    <a:p>
                      <a:pPr algn="ctr" fontAlgn="base"/>
                      <a:r>
                        <a:rPr lang="en-MY" sz="1800" dirty="0">
                          <a:effectLst/>
                          <a:latin typeface="Times New Roman" panose="02020603050405020304" pitchFamily="18" charset="0"/>
                          <a:cs typeface="Times New Roman" panose="02020603050405020304" pitchFamily="18" charset="0"/>
                        </a:rPr>
                        <a:t>Surveys/</a:t>
                      </a:r>
                    </a:p>
                    <a:p>
                      <a:pPr algn="ctr" fontAlgn="base"/>
                      <a:r>
                        <a:rPr lang="en-MY" sz="1800" dirty="0">
                          <a:effectLst/>
                          <a:latin typeface="Times New Roman" panose="02020603050405020304" pitchFamily="18" charset="0"/>
                          <a:cs typeface="Times New Roman" panose="02020603050405020304" pitchFamily="18" charset="0"/>
                        </a:rPr>
                        <a:t>Questionnaires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r>
                        <a:rPr lang="en-MY" sz="1800" dirty="0">
                          <a:effectLst/>
                          <a:latin typeface="Times New Roman" panose="02020603050405020304" pitchFamily="18" charset="0"/>
                          <a:cs typeface="Times New Roman" panose="02020603050405020304" pitchFamily="18" charset="0"/>
                        </a:rPr>
                        <a:t>Quantitative</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Set of questions given to a lot of people. Answers are usually in a fixed format like 'Yes/No' or rating scales.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Collecting a large amount of data quickly on what people do or think.</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9584374"/>
                  </a:ext>
                </a:extLst>
              </a:tr>
              <a:tr h="1081849">
                <a:tc>
                  <a:txBody>
                    <a:bodyPr/>
                    <a:lstStyle/>
                    <a:p>
                      <a:pPr algn="ctr" fontAlgn="base"/>
                      <a:r>
                        <a:rPr lang="en-MY" sz="1800" dirty="0">
                          <a:effectLst/>
                          <a:latin typeface="Times New Roman" panose="02020603050405020304" pitchFamily="18" charset="0"/>
                          <a:cs typeface="Times New Roman" panose="02020603050405020304" pitchFamily="18" charset="0"/>
                        </a:rPr>
                        <a:t>Experiments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r>
                        <a:rPr lang="en-MY" sz="1800" dirty="0">
                          <a:effectLst/>
                          <a:latin typeface="Times New Roman" panose="02020603050405020304" pitchFamily="18" charset="0"/>
                          <a:cs typeface="Times New Roman" panose="02020603050405020304" pitchFamily="18" charset="0"/>
                        </a:rPr>
                        <a:t>Quantitative</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Testing something in a controlled environment to see how changing one thing can affect another.</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Finding out if and how one thing causes another (like how studying habits affect grades).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9926108"/>
                  </a:ext>
                </a:extLst>
              </a:tr>
              <a:tr h="1081849">
                <a:tc>
                  <a:txBody>
                    <a:bodyPr/>
                    <a:lstStyle/>
                    <a:p>
                      <a:pPr algn="ctr" fontAlgn="base"/>
                      <a:r>
                        <a:rPr lang="en-MY" sz="1800">
                          <a:effectLst/>
                          <a:latin typeface="Times New Roman" panose="02020603050405020304" pitchFamily="18" charset="0"/>
                          <a:cs typeface="Times New Roman" panose="02020603050405020304" pitchFamily="18" charset="0"/>
                        </a:rPr>
                        <a:t>Observations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r>
                        <a:rPr lang="en-US" sz="1800" dirty="0">
                          <a:effectLst/>
                          <a:latin typeface="Times New Roman" panose="02020603050405020304" pitchFamily="18" charset="0"/>
                          <a:cs typeface="Times New Roman" panose="02020603050405020304" pitchFamily="18" charset="0"/>
                        </a:rPr>
                        <a:t>Both (depends on the approach)</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Watching people or events and recording what happens.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Understanding behavior in a natural setting (like how students interact in a classroom).</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5939345"/>
                  </a:ext>
                </a:extLst>
              </a:tr>
              <a:tr h="814928">
                <a:tc>
                  <a:txBody>
                    <a:bodyPr/>
                    <a:lstStyle/>
                    <a:p>
                      <a:pPr algn="ctr" fontAlgn="base"/>
                      <a:r>
                        <a:rPr lang="en-MY" sz="1800" dirty="0">
                          <a:effectLst/>
                          <a:latin typeface="Times New Roman" panose="02020603050405020304" pitchFamily="18" charset="0"/>
                          <a:cs typeface="Times New Roman" panose="02020603050405020304" pitchFamily="18" charset="0"/>
                        </a:rPr>
                        <a:t>Document Analysis/</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r>
                        <a:rPr lang="en-MY" sz="1800" dirty="0">
                          <a:effectLst/>
                          <a:latin typeface="Times New Roman" panose="02020603050405020304" pitchFamily="18" charset="0"/>
                          <a:cs typeface="Times New Roman" panose="02020603050405020304" pitchFamily="18" charset="0"/>
                        </a:rPr>
                        <a:t>Qualitative </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Examining existing documents like reports, letters, or online posts to get information.</a:t>
                      </a: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base"/>
                      <a:r>
                        <a:rPr lang="en-US" sz="1800" dirty="0">
                          <a:effectLst/>
                          <a:latin typeface="Times New Roman" panose="02020603050405020304" pitchFamily="18" charset="0"/>
                          <a:cs typeface="Times New Roman" panose="02020603050405020304" pitchFamily="18" charset="0"/>
                        </a:rPr>
                        <a:t>Studying past events or getting insights from existing </a:t>
                      </a:r>
                      <a:r>
                        <a:rPr lang="en-MY" sz="1800" b="0" i="0" kern="1200" dirty="0">
                          <a:solidFill>
                            <a:schemeClr val="tx1"/>
                          </a:solidFill>
                          <a:effectLst/>
                          <a:latin typeface="+mn-lt"/>
                          <a:ea typeface="+mn-ea"/>
                          <a:cs typeface="+mn-cs"/>
                        </a:rPr>
                        <a:t>materials</a:t>
                      </a:r>
                      <a:endParaRPr lang="en-US" sz="1800" dirty="0">
                        <a:effectLst/>
                        <a:latin typeface="Times New Roman" panose="02020603050405020304" pitchFamily="18" charset="0"/>
                        <a:cs typeface="Times New Roman" panose="02020603050405020304" pitchFamily="18" charset="0"/>
                      </a:endParaRPr>
                    </a:p>
                  </a:txBody>
                  <a:tcPr marL="16175" marR="16175" marT="8088" marB="80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8087488"/>
                  </a:ext>
                </a:extLst>
              </a:tr>
            </a:tbl>
          </a:graphicData>
        </a:graphic>
      </p:graphicFrame>
    </p:spTree>
    <p:extLst>
      <p:ext uri="{BB962C8B-B14F-4D97-AF65-F5344CB8AC3E}">
        <p14:creationId xmlns:p14="http://schemas.microsoft.com/office/powerpoint/2010/main" val="24768241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830B6-C3BE-9270-3155-B4C936BB322B}"/>
              </a:ext>
            </a:extLst>
          </p:cNvPr>
          <p:cNvSpPr>
            <a:spLocks noGrp="1"/>
          </p:cNvSpPr>
          <p:nvPr>
            <p:ph type="title"/>
          </p:nvPr>
        </p:nvSpPr>
        <p:spPr>
          <a:xfrm>
            <a:off x="1183341" y="31957"/>
            <a:ext cx="8460658" cy="610660"/>
          </a:xfrm>
        </p:spPr>
        <p:txBody>
          <a:bodyPr>
            <a:normAutofit fontScale="90000"/>
          </a:bodyPr>
          <a:lstStyle/>
          <a:p>
            <a:pPr algn="ctr"/>
            <a:r>
              <a:rPr lang="en-US" sz="5400" b="1" dirty="0">
                <a:latin typeface="Times New Roman" panose="02020603050405020304" pitchFamily="18" charset="0"/>
                <a:cs typeface="Times New Roman" panose="02020603050405020304" pitchFamily="18" charset="0"/>
              </a:rPr>
              <a:t>Data Analysis</a:t>
            </a:r>
            <a:endParaRPr lang="en-MY" sz="5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09F4BDC-B5D3-8746-F27A-C8F0D26DB712}"/>
              </a:ext>
            </a:extLst>
          </p:cNvPr>
          <p:cNvSpPr>
            <a:spLocks noGrp="1"/>
          </p:cNvSpPr>
          <p:nvPr>
            <p:ph idx="1"/>
          </p:nvPr>
        </p:nvSpPr>
        <p:spPr>
          <a:xfrm>
            <a:off x="0" y="929148"/>
            <a:ext cx="12063663" cy="5920947"/>
          </a:xfrm>
        </p:spPr>
        <p:txBody>
          <a:bodyPr>
            <a:normAutofit/>
          </a:bodyPr>
          <a:lstStyle/>
          <a:p>
            <a:pPr marL="241300" marR="5080" lvl="0" indent="-182880">
              <a:spcBef>
                <a:spcPts val="340"/>
              </a:spcBef>
              <a:buClr>
                <a:schemeClr val="tx1">
                  <a:lumMod val="85000"/>
                  <a:lumOff val="15000"/>
                </a:schemeClr>
              </a:buClr>
              <a:buFont typeface="Garamond" pitchFamily="18" charset="0"/>
              <a:buChar char="◦"/>
              <a:tabLst>
                <a:tab pos="241300" algn="l"/>
              </a:tabLst>
              <a:defRPr/>
            </a:pPr>
            <a:endParaRPr lang="en-US" dirty="0">
              <a:latin typeface="Times New Roman" panose="02020603050405020304" pitchFamily="18" charset="0"/>
              <a:cs typeface="Times New Roman" panose="02020603050405020304" pitchFamily="18" charset="0"/>
            </a:endParaRPr>
          </a:p>
          <a:p>
            <a:pPr marL="241300" marR="5080" lvl="0" indent="-182880">
              <a:spcBef>
                <a:spcPts val="340"/>
              </a:spcBef>
              <a:buClr>
                <a:schemeClr val="tx1">
                  <a:lumMod val="85000"/>
                  <a:lumOff val="15000"/>
                </a:schemeClr>
              </a:buClr>
              <a:buFont typeface="Garamond" pitchFamily="18" charset="0"/>
              <a:buChar char="◦"/>
              <a:tabLst>
                <a:tab pos="241300" algn="l"/>
              </a:tabLst>
              <a:defRPr/>
            </a:pPr>
            <a:r>
              <a:rPr lang="en-US" dirty="0">
                <a:latin typeface="Times New Roman" panose="02020603050405020304" pitchFamily="18" charset="0"/>
                <a:cs typeface="Times New Roman" panose="02020603050405020304" pitchFamily="18" charset="0"/>
              </a:rPr>
              <a:t>Data</a:t>
            </a:r>
            <a:r>
              <a:rPr lang="en-US" spc="-2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analysis</a:t>
            </a:r>
            <a:r>
              <a:rPr lang="en-US" spc="-3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a:t>
            </a:r>
            <a:r>
              <a:rPr lang="en-US" spc="-2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a:t>
            </a:r>
            <a:r>
              <a:rPr lang="en-US" spc="-1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process</a:t>
            </a:r>
            <a:r>
              <a:rPr lang="en-US" spc="-3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a:t>
            </a:r>
            <a:r>
              <a:rPr lang="en-US" spc="-20" dirty="0">
                <a:latin typeface="Times New Roman" panose="02020603050405020304" pitchFamily="18" charset="0"/>
                <a:cs typeface="Times New Roman" panose="02020603050405020304" pitchFamily="18" charset="0"/>
              </a:rPr>
              <a:t> </a:t>
            </a:r>
            <a:r>
              <a:rPr lang="en-US" dirty="0">
                <a:highlight>
                  <a:srgbClr val="FFFF00"/>
                </a:highlight>
                <a:latin typeface="Times New Roman" panose="02020603050405020304" pitchFamily="18" charset="0"/>
                <a:cs typeface="Times New Roman" panose="02020603050405020304" pitchFamily="18" charset="0"/>
              </a:rPr>
              <a:t>cleaning,</a:t>
            </a:r>
            <a:r>
              <a:rPr lang="en-US" spc="-35" dirty="0">
                <a:highlight>
                  <a:srgbClr val="FFFF00"/>
                </a:highlight>
                <a:latin typeface="Times New Roman" panose="02020603050405020304" pitchFamily="18" charset="0"/>
                <a:cs typeface="Times New Roman" panose="02020603050405020304" pitchFamily="18" charset="0"/>
              </a:rPr>
              <a:t> </a:t>
            </a:r>
            <a:r>
              <a:rPr lang="en-US" dirty="0">
                <a:highlight>
                  <a:srgbClr val="FFFF00"/>
                </a:highlight>
                <a:latin typeface="Times New Roman" panose="02020603050405020304" pitchFamily="18" charset="0"/>
                <a:cs typeface="Times New Roman" panose="02020603050405020304" pitchFamily="18" charset="0"/>
              </a:rPr>
              <a:t>changing,</a:t>
            </a:r>
            <a:r>
              <a:rPr lang="en-US" spc="-45" dirty="0">
                <a:highlight>
                  <a:srgbClr val="FFFF00"/>
                </a:highlight>
                <a:latin typeface="Times New Roman" panose="02020603050405020304" pitchFamily="18" charset="0"/>
                <a:cs typeface="Times New Roman" panose="02020603050405020304" pitchFamily="18" charset="0"/>
              </a:rPr>
              <a:t> </a:t>
            </a:r>
            <a:r>
              <a:rPr lang="en-US" dirty="0">
                <a:highlight>
                  <a:srgbClr val="FFFF00"/>
                </a:highlight>
                <a:latin typeface="Times New Roman" panose="02020603050405020304" pitchFamily="18" charset="0"/>
                <a:cs typeface="Times New Roman" panose="02020603050405020304" pitchFamily="18" charset="0"/>
              </a:rPr>
              <a:t>and</a:t>
            </a:r>
            <a:r>
              <a:rPr lang="en-US" spc="-15" dirty="0">
                <a:highlight>
                  <a:srgbClr val="FFFF00"/>
                </a:highlight>
                <a:latin typeface="Times New Roman" panose="02020603050405020304" pitchFamily="18" charset="0"/>
                <a:cs typeface="Times New Roman" panose="02020603050405020304" pitchFamily="18" charset="0"/>
              </a:rPr>
              <a:t> </a:t>
            </a:r>
            <a:r>
              <a:rPr lang="en-US" spc="-10" dirty="0">
                <a:highlight>
                  <a:srgbClr val="FFFF00"/>
                </a:highlight>
                <a:latin typeface="Times New Roman" panose="02020603050405020304" pitchFamily="18" charset="0"/>
                <a:cs typeface="Times New Roman" panose="02020603050405020304" pitchFamily="18" charset="0"/>
              </a:rPr>
              <a:t>processing</a:t>
            </a:r>
            <a:r>
              <a:rPr lang="en-US" spc="-10"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raw</a:t>
            </a:r>
            <a:r>
              <a:rPr lang="en-US" b="1" u="sng" spc="-15"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data,</a:t>
            </a:r>
            <a:r>
              <a:rPr lang="en-US" b="1" u="sng" spc="-25"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and</a:t>
            </a:r>
            <a:r>
              <a:rPr lang="en-US" b="1" u="sng" spc="-20"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extracting</a:t>
            </a:r>
            <a:r>
              <a:rPr lang="en-US" b="1" u="sng" spc="-35"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actionable,</a:t>
            </a:r>
            <a:r>
              <a:rPr lang="en-US" b="1" u="sng" spc="-50"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relevant</a:t>
            </a:r>
            <a:r>
              <a:rPr lang="en-US" b="1" u="sng" spc="-45"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information</a:t>
            </a:r>
            <a:r>
              <a:rPr lang="en-US" b="1" u="sng" spc="-4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that</a:t>
            </a:r>
            <a:r>
              <a:rPr lang="en-US" spc="-20" dirty="0">
                <a:latin typeface="Times New Roman" panose="02020603050405020304" pitchFamily="18" charset="0"/>
                <a:cs typeface="Times New Roman" panose="02020603050405020304" pitchFamily="18" charset="0"/>
              </a:rPr>
              <a:t> helps </a:t>
            </a:r>
            <a:r>
              <a:rPr lang="en-US" dirty="0">
                <a:latin typeface="Times New Roman" panose="02020603050405020304" pitchFamily="18" charset="0"/>
                <a:cs typeface="Times New Roman" panose="02020603050405020304" pitchFamily="18" charset="0"/>
              </a:rPr>
              <a:t>businesses</a:t>
            </a:r>
            <a:r>
              <a:rPr lang="en-US" spc="-50" dirty="0">
                <a:latin typeface="Times New Roman" panose="02020603050405020304" pitchFamily="18" charset="0"/>
                <a:cs typeface="Times New Roman" panose="02020603050405020304" pitchFamily="18" charset="0"/>
              </a:rPr>
              <a:t> </a:t>
            </a:r>
            <a:r>
              <a:rPr lang="en-US" dirty="0">
                <a:highlight>
                  <a:srgbClr val="00FFFF"/>
                </a:highlight>
                <a:latin typeface="Times New Roman" panose="02020603050405020304" pitchFamily="18" charset="0"/>
                <a:cs typeface="Times New Roman" panose="02020603050405020304" pitchFamily="18" charset="0"/>
              </a:rPr>
              <a:t>make</a:t>
            </a:r>
            <a:r>
              <a:rPr lang="en-US" spc="-10" dirty="0">
                <a:highlight>
                  <a:srgbClr val="00FFFF"/>
                </a:highlight>
                <a:latin typeface="Times New Roman" panose="02020603050405020304" pitchFamily="18" charset="0"/>
                <a:cs typeface="Times New Roman" panose="02020603050405020304" pitchFamily="18" charset="0"/>
              </a:rPr>
              <a:t> </a:t>
            </a:r>
            <a:r>
              <a:rPr lang="en-US" dirty="0">
                <a:highlight>
                  <a:srgbClr val="00FFFF"/>
                </a:highlight>
                <a:latin typeface="Times New Roman" panose="02020603050405020304" pitchFamily="18" charset="0"/>
                <a:cs typeface="Times New Roman" panose="02020603050405020304" pitchFamily="18" charset="0"/>
              </a:rPr>
              <a:t>informed</a:t>
            </a:r>
            <a:r>
              <a:rPr lang="en-US" spc="-45" dirty="0">
                <a:highlight>
                  <a:srgbClr val="00FFFF"/>
                </a:highlight>
                <a:latin typeface="Times New Roman" panose="02020603050405020304" pitchFamily="18" charset="0"/>
                <a:cs typeface="Times New Roman" panose="02020603050405020304" pitchFamily="18" charset="0"/>
              </a:rPr>
              <a:t> </a:t>
            </a:r>
            <a:r>
              <a:rPr lang="en-US" dirty="0">
                <a:highlight>
                  <a:srgbClr val="00FFFF"/>
                </a:highlight>
                <a:latin typeface="Times New Roman" panose="02020603050405020304" pitchFamily="18" charset="0"/>
                <a:cs typeface="Times New Roman" panose="02020603050405020304" pitchFamily="18" charset="0"/>
              </a:rPr>
              <a:t>decisions</a:t>
            </a:r>
            <a:r>
              <a:rPr lang="en-US" dirty="0">
                <a:latin typeface="Times New Roman" panose="02020603050405020304" pitchFamily="18" charset="0"/>
                <a:cs typeface="Times New Roman" panose="02020603050405020304" pitchFamily="18" charset="0"/>
              </a:rPr>
              <a:t>.</a:t>
            </a:r>
            <a:r>
              <a:rPr lang="en-US" spc="-90" dirty="0">
                <a:latin typeface="Times New Roman" panose="02020603050405020304" pitchFamily="18" charset="0"/>
                <a:cs typeface="Times New Roman" panose="02020603050405020304" pitchFamily="18" charset="0"/>
              </a:rPr>
              <a:t> </a:t>
            </a:r>
          </a:p>
          <a:p>
            <a:pPr marL="241300" marR="5080" lvl="0" indent="-182880">
              <a:spcBef>
                <a:spcPts val="340"/>
              </a:spcBef>
              <a:buClr>
                <a:schemeClr val="tx1">
                  <a:lumMod val="85000"/>
                  <a:lumOff val="15000"/>
                </a:schemeClr>
              </a:buClr>
              <a:buFont typeface="Garamond" pitchFamily="18" charset="0"/>
              <a:buChar char="◦"/>
              <a:tabLst>
                <a:tab pos="241300" algn="l"/>
              </a:tabLst>
              <a:defRPr/>
            </a:pPr>
            <a:endParaRPr lang="en-US" spc="-90" dirty="0">
              <a:latin typeface="Times New Roman" panose="02020603050405020304" pitchFamily="18" charset="0"/>
              <a:cs typeface="Times New Roman" panose="02020603050405020304" pitchFamily="18" charset="0"/>
            </a:endParaRPr>
          </a:p>
          <a:p>
            <a:pPr marL="241300" marR="5080" lvl="0" indent="-182880">
              <a:spcBef>
                <a:spcPts val="340"/>
              </a:spcBef>
              <a:buClr>
                <a:schemeClr val="tx1">
                  <a:lumMod val="85000"/>
                  <a:lumOff val="15000"/>
                </a:schemeClr>
              </a:buClr>
              <a:buFont typeface="Garamond" pitchFamily="18" charset="0"/>
              <a:buChar char="◦"/>
              <a:tabLst>
                <a:tab pos="241300" algn="l"/>
              </a:tabLst>
              <a:defRPr/>
            </a:pPr>
            <a:r>
              <a:rPr lang="en-US" dirty="0">
                <a:latin typeface="Times New Roman" panose="02020603050405020304" pitchFamily="18" charset="0"/>
                <a:cs typeface="Times New Roman" panose="02020603050405020304" pitchFamily="18" charset="0"/>
              </a:rPr>
              <a:t>Once data is collected, plan how you will process and analyze it. Similar to following steps to bake a cake, data analysis must be structured and systematic:</a:t>
            </a:r>
          </a:p>
          <a:p>
            <a:pPr marL="241300" marR="5080" lvl="0" indent="-182880">
              <a:spcBef>
                <a:spcPts val="340"/>
              </a:spcBef>
              <a:buClr>
                <a:schemeClr val="tx1">
                  <a:lumMod val="85000"/>
                  <a:lumOff val="15000"/>
                </a:schemeClr>
              </a:buClr>
              <a:buFont typeface="Garamond" pitchFamily="18" charset="0"/>
              <a:buChar char="◦"/>
              <a:tabLst>
                <a:tab pos="241300" algn="l"/>
              </a:tabLst>
              <a:defRPr/>
            </a:pPr>
            <a:endParaRPr lang="en-US" dirty="0">
              <a:latin typeface="Times New Roman" panose="02020603050405020304" pitchFamily="18" charset="0"/>
              <a:cs typeface="Times New Roman" panose="02020603050405020304" pitchFamily="18" charset="0"/>
            </a:endParaRPr>
          </a:p>
          <a:p>
            <a:pPr marL="241300" marR="177800" lvl="0" indent="-182880">
              <a:buClr>
                <a:schemeClr val="tx1">
                  <a:lumMod val="85000"/>
                  <a:lumOff val="15000"/>
                </a:schemeClr>
              </a:buClr>
              <a:buFont typeface="Garamond" pitchFamily="18" charset="0"/>
              <a:buChar char="◦"/>
              <a:tabLst>
                <a:tab pos="241300" algn="l"/>
              </a:tabLst>
              <a:defRPr/>
            </a:pPr>
            <a:r>
              <a:rPr lang="en-US" u="sng" dirty="0">
                <a:latin typeface="Times New Roman" panose="02020603050405020304" pitchFamily="18" charset="0"/>
                <a:cs typeface="Times New Roman" panose="02020603050405020304" pitchFamily="18" charset="0"/>
              </a:rPr>
              <a:t>A</a:t>
            </a:r>
            <a:r>
              <a:rPr lang="en-US" u="sng" spc="-12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simple</a:t>
            </a:r>
            <a:r>
              <a:rPr lang="en-US" u="sng" spc="-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example</a:t>
            </a:r>
            <a:r>
              <a:rPr lang="en-US" u="sng" spc="-1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of</a:t>
            </a:r>
            <a:r>
              <a:rPr lang="en-US" u="sng" spc="-2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data</a:t>
            </a:r>
            <a:r>
              <a:rPr lang="en-US" u="sng" spc="-2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analysis</a:t>
            </a:r>
            <a:r>
              <a:rPr lang="en-US" u="sng" spc="-3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can</a:t>
            </a:r>
            <a:r>
              <a:rPr lang="en-US" u="sng" spc="-1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be</a:t>
            </a:r>
            <a:r>
              <a:rPr lang="en-US" u="sng" spc="-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seen</a:t>
            </a:r>
            <a:r>
              <a:rPr lang="en-US" u="sng" spc="-2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whenever</a:t>
            </a:r>
            <a:r>
              <a:rPr lang="en-US" u="sng" spc="-4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we</a:t>
            </a:r>
            <a:r>
              <a:rPr lang="en-US" u="sng" spc="-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take</a:t>
            </a:r>
            <a:r>
              <a:rPr lang="en-US" u="sng" spc="-10" dirty="0">
                <a:latin typeface="Times New Roman" panose="02020603050405020304" pitchFamily="18" charset="0"/>
                <a:cs typeface="Times New Roman" panose="02020603050405020304" pitchFamily="18" charset="0"/>
              </a:rPr>
              <a:t> </a:t>
            </a:r>
            <a:r>
              <a:rPr lang="en-US" u="sng" spc="-50" dirty="0">
                <a:latin typeface="Times New Roman" panose="02020603050405020304" pitchFamily="18" charset="0"/>
                <a:cs typeface="Times New Roman" panose="02020603050405020304" pitchFamily="18" charset="0"/>
              </a:rPr>
              <a:t>a </a:t>
            </a:r>
            <a:r>
              <a:rPr lang="en-US" u="sng" dirty="0">
                <a:latin typeface="Times New Roman" panose="02020603050405020304" pitchFamily="18" charset="0"/>
                <a:cs typeface="Times New Roman" panose="02020603050405020304" pitchFamily="18" charset="0"/>
              </a:rPr>
              <a:t>decision</a:t>
            </a:r>
            <a:r>
              <a:rPr lang="en-US" u="sng" spc="-4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in</a:t>
            </a:r>
            <a:r>
              <a:rPr lang="en-US" u="sng" spc="-1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our</a:t>
            </a:r>
            <a:r>
              <a:rPr lang="en-US" u="sng" spc="-4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daily</a:t>
            </a:r>
            <a:r>
              <a:rPr lang="en-US" u="sng" spc="-2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lives</a:t>
            </a:r>
            <a:r>
              <a:rPr lang="en-US" u="sng" spc="-2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by</a:t>
            </a:r>
            <a:r>
              <a:rPr lang="en-US" u="sng" spc="-1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evaluating</a:t>
            </a:r>
            <a:r>
              <a:rPr lang="en-US" u="sng" spc="-4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what</a:t>
            </a:r>
            <a:r>
              <a:rPr lang="en-US" u="sng" spc="-2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has</a:t>
            </a:r>
            <a:r>
              <a:rPr lang="en-US" u="sng" spc="-3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happened</a:t>
            </a:r>
            <a:r>
              <a:rPr lang="en-US" u="sng" spc="-5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in</a:t>
            </a:r>
            <a:r>
              <a:rPr lang="en-US" u="sng" spc="-15" dirty="0">
                <a:latin typeface="Times New Roman" panose="02020603050405020304" pitchFamily="18" charset="0"/>
                <a:cs typeface="Times New Roman" panose="02020603050405020304" pitchFamily="18" charset="0"/>
              </a:rPr>
              <a:t> </a:t>
            </a:r>
            <a:r>
              <a:rPr lang="en-US" u="sng" spc="-25" dirty="0">
                <a:latin typeface="Times New Roman" panose="02020603050405020304" pitchFamily="18" charset="0"/>
                <a:cs typeface="Times New Roman" panose="02020603050405020304" pitchFamily="18" charset="0"/>
              </a:rPr>
              <a:t>the </a:t>
            </a:r>
            <a:r>
              <a:rPr lang="en-US" u="sng" dirty="0">
                <a:latin typeface="Times New Roman" panose="02020603050405020304" pitchFamily="18" charset="0"/>
                <a:cs typeface="Times New Roman" panose="02020603050405020304" pitchFamily="18" charset="0"/>
              </a:rPr>
              <a:t>past</a:t>
            </a:r>
            <a:r>
              <a:rPr lang="en-US" u="sng" spc="-3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or</a:t>
            </a:r>
            <a:r>
              <a:rPr lang="en-US" u="sng" spc="-1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what</a:t>
            </a:r>
            <a:r>
              <a:rPr lang="en-US" u="sng" spc="-3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will</a:t>
            </a:r>
            <a:r>
              <a:rPr lang="en-US" u="sng" spc="-3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happen</a:t>
            </a:r>
            <a:r>
              <a:rPr lang="en-US" u="sng" spc="-3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if</a:t>
            </a:r>
            <a:r>
              <a:rPr lang="en-US" u="sng" spc="-2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we</a:t>
            </a:r>
            <a:r>
              <a:rPr lang="en-US" u="sng" spc="-1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make</a:t>
            </a:r>
            <a:r>
              <a:rPr lang="en-US" u="sng" spc="-10"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that</a:t>
            </a:r>
            <a:r>
              <a:rPr lang="en-US" u="sng" spc="-25"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decision.</a:t>
            </a:r>
            <a:r>
              <a:rPr lang="en-US" u="sng" spc="-30" dirty="0">
                <a:latin typeface="Times New Roman" panose="02020603050405020304" pitchFamily="18" charset="0"/>
                <a:cs typeface="Times New Roman" panose="02020603050405020304" pitchFamily="18" charset="0"/>
              </a:rPr>
              <a:t> </a:t>
            </a:r>
            <a:r>
              <a:rPr lang="en-US" b="1" spc="-10" dirty="0">
                <a:highlight>
                  <a:srgbClr val="00FF00"/>
                </a:highlight>
                <a:latin typeface="Times New Roman" panose="02020603050405020304" pitchFamily="18" charset="0"/>
                <a:cs typeface="Times New Roman" panose="02020603050405020304" pitchFamily="18" charset="0"/>
              </a:rPr>
              <a:t>Basically, </a:t>
            </a:r>
            <a:r>
              <a:rPr lang="en-US" b="1" dirty="0">
                <a:highlight>
                  <a:srgbClr val="00FF00"/>
                </a:highlight>
                <a:latin typeface="Times New Roman" panose="02020603050405020304" pitchFamily="18" charset="0"/>
                <a:cs typeface="Times New Roman" panose="02020603050405020304" pitchFamily="18" charset="0"/>
              </a:rPr>
              <a:t>this</a:t>
            </a:r>
            <a:r>
              <a:rPr lang="en-US" b="1" spc="-25" dirty="0">
                <a:highlight>
                  <a:srgbClr val="00FF00"/>
                </a:highlight>
                <a:latin typeface="Times New Roman" panose="02020603050405020304" pitchFamily="18" charset="0"/>
                <a:cs typeface="Times New Roman" panose="02020603050405020304" pitchFamily="18" charset="0"/>
              </a:rPr>
              <a:t> is </a:t>
            </a:r>
            <a:r>
              <a:rPr lang="en-US" b="1" dirty="0">
                <a:highlight>
                  <a:srgbClr val="00FF00"/>
                </a:highlight>
                <a:latin typeface="Times New Roman" panose="02020603050405020304" pitchFamily="18" charset="0"/>
                <a:cs typeface="Times New Roman" panose="02020603050405020304" pitchFamily="18" charset="0"/>
              </a:rPr>
              <a:t>the</a:t>
            </a:r>
            <a:r>
              <a:rPr lang="en-US" b="1" spc="-20"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process</a:t>
            </a:r>
            <a:r>
              <a:rPr lang="en-US" b="1" spc="-50"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of</a:t>
            </a:r>
            <a:r>
              <a:rPr lang="en-US" b="1" spc="-5"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analyzing</a:t>
            </a:r>
            <a:r>
              <a:rPr lang="en-US" b="1" spc="-30"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the</a:t>
            </a:r>
            <a:r>
              <a:rPr lang="en-US" b="1" spc="-15"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past</a:t>
            </a:r>
            <a:r>
              <a:rPr lang="en-US" b="1" spc="-35"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or</a:t>
            </a:r>
            <a:r>
              <a:rPr lang="en-US" b="1" spc="-5"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future</a:t>
            </a:r>
            <a:r>
              <a:rPr lang="en-US" b="1" spc="-40"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and</a:t>
            </a:r>
            <a:r>
              <a:rPr lang="en-US" b="1" spc="-20"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making</a:t>
            </a:r>
            <a:r>
              <a:rPr lang="en-US" b="1" spc="-5"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a</a:t>
            </a:r>
            <a:r>
              <a:rPr lang="en-US" b="1" spc="-5" dirty="0">
                <a:highlight>
                  <a:srgbClr val="00FF00"/>
                </a:highlight>
                <a:latin typeface="Times New Roman" panose="02020603050405020304" pitchFamily="18" charset="0"/>
                <a:cs typeface="Times New Roman" panose="02020603050405020304" pitchFamily="18" charset="0"/>
              </a:rPr>
              <a:t> </a:t>
            </a:r>
            <a:r>
              <a:rPr lang="en-US" b="1" spc="-10" dirty="0">
                <a:highlight>
                  <a:srgbClr val="00FF00"/>
                </a:highlight>
                <a:latin typeface="Times New Roman" panose="02020603050405020304" pitchFamily="18" charset="0"/>
                <a:cs typeface="Times New Roman" panose="02020603050405020304" pitchFamily="18" charset="0"/>
              </a:rPr>
              <a:t>decision </a:t>
            </a:r>
            <a:r>
              <a:rPr lang="en-US" b="1" dirty="0">
                <a:highlight>
                  <a:srgbClr val="00FF00"/>
                </a:highlight>
                <a:latin typeface="Times New Roman" panose="02020603050405020304" pitchFamily="18" charset="0"/>
                <a:cs typeface="Times New Roman" panose="02020603050405020304" pitchFamily="18" charset="0"/>
              </a:rPr>
              <a:t>based</a:t>
            </a:r>
            <a:r>
              <a:rPr lang="en-US" b="1" spc="-15"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on</a:t>
            </a:r>
            <a:r>
              <a:rPr lang="en-US" b="1" spc="-10" dirty="0">
                <a:highlight>
                  <a:srgbClr val="00FF00"/>
                </a:highlight>
                <a:latin typeface="Times New Roman" panose="02020603050405020304" pitchFamily="18" charset="0"/>
                <a:cs typeface="Times New Roman" panose="02020603050405020304" pitchFamily="18" charset="0"/>
              </a:rPr>
              <a:t> </a:t>
            </a:r>
            <a:r>
              <a:rPr lang="en-US" b="1" dirty="0">
                <a:highlight>
                  <a:srgbClr val="00FF00"/>
                </a:highlight>
                <a:latin typeface="Times New Roman" panose="02020603050405020304" pitchFamily="18" charset="0"/>
                <a:cs typeface="Times New Roman" panose="02020603050405020304" pitchFamily="18" charset="0"/>
              </a:rPr>
              <a:t>that</a:t>
            </a:r>
            <a:r>
              <a:rPr lang="en-US" b="1" spc="-15" dirty="0">
                <a:highlight>
                  <a:srgbClr val="00FF00"/>
                </a:highlight>
                <a:latin typeface="Times New Roman" panose="02020603050405020304" pitchFamily="18" charset="0"/>
                <a:cs typeface="Times New Roman" panose="02020603050405020304" pitchFamily="18" charset="0"/>
              </a:rPr>
              <a:t> </a:t>
            </a:r>
            <a:r>
              <a:rPr lang="en-US" b="1" spc="-10" dirty="0">
                <a:highlight>
                  <a:srgbClr val="00FF00"/>
                </a:highlight>
                <a:latin typeface="Times New Roman" panose="02020603050405020304" pitchFamily="18" charset="0"/>
                <a:cs typeface="Times New Roman" panose="02020603050405020304" pitchFamily="18" charset="0"/>
              </a:rPr>
              <a:t>analysis.</a:t>
            </a:r>
            <a:endParaRPr lang="en-US" b="1" dirty="0">
              <a:highlight>
                <a:srgbClr val="00FF00"/>
              </a:highlight>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F5CE60E7-E522-951A-5682-9E91EFB8C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6090" y="0"/>
            <a:ext cx="825910" cy="810893"/>
          </a:xfrm>
          <a:prstGeom prst="rect">
            <a:avLst/>
          </a:prstGeom>
        </p:spPr>
      </p:pic>
    </p:spTree>
    <p:extLst>
      <p:ext uri="{BB962C8B-B14F-4D97-AF65-F5344CB8AC3E}">
        <p14:creationId xmlns:p14="http://schemas.microsoft.com/office/powerpoint/2010/main" val="18762709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1"/>
            <a:ext cx="12192001"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85725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3" y="226666"/>
            <a:ext cx="11722608" cy="6382512"/>
          </a:xfrm>
          <a:prstGeom prst="rect">
            <a:avLst/>
          </a:prstGeom>
          <a:ln w="6350" cap="flat" cmpd="sng" algn="ctr">
            <a:noFill/>
            <a:prstDash val="solid"/>
          </a:ln>
          <a:effectLst>
            <a:softEdge rad="0"/>
          </a:effectLst>
        </p:spPr>
        <p:txBody>
          <a:bodyPr/>
          <a:lstStyle/>
          <a:p>
            <a:pPr marL="0" marR="0" lvl="0" indent="0" algn="l" defTabSz="89231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6" name="Picture 5" descr="A logo of a university&#10;&#10;Description automatically generated">
            <a:extLst>
              <a:ext uri="{FF2B5EF4-FFF2-40B4-BE49-F238E27FC236}">
                <a16:creationId xmlns:a16="http://schemas.microsoft.com/office/drawing/2014/main" id="{2BE31AD7-DBE4-F5CB-46A6-8889CF0CF4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5170" y="255064"/>
            <a:ext cx="1047751" cy="1028700"/>
          </a:xfrm>
          <a:prstGeom prst="rect">
            <a:avLst/>
          </a:prstGeom>
        </p:spPr>
      </p:pic>
      <p:sp>
        <p:nvSpPr>
          <p:cNvPr id="3" name="object 2">
            <a:extLst>
              <a:ext uri="{FF2B5EF4-FFF2-40B4-BE49-F238E27FC236}">
                <a16:creationId xmlns:a16="http://schemas.microsoft.com/office/drawing/2014/main" id="{A93DFC5A-C706-CCBE-7DF0-EBA94FB5278B}"/>
              </a:ext>
            </a:extLst>
          </p:cNvPr>
          <p:cNvSpPr txBox="1">
            <a:spLocks/>
          </p:cNvSpPr>
          <p:nvPr/>
        </p:nvSpPr>
        <p:spPr>
          <a:xfrm>
            <a:off x="1600200" y="304800"/>
            <a:ext cx="8915400" cy="648896"/>
          </a:xfrm>
          <a:prstGeom prst="rect">
            <a:avLst/>
          </a:prstGeom>
        </p:spPr>
        <p:txBody>
          <a:bodyPr vert="horz" wrap="square" lIns="0" tIns="83820" rIns="0" bIns="0" rtlCol="0" anchor="ctr">
            <a:spAutoFit/>
          </a:bodyPr>
          <a:lstStyle>
            <a:lvl1pPr algn="l" defTabSz="914363"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a:lstStyle>
          <a:p>
            <a:pPr marL="12700" marR="5080" lvl="0" indent="0" algn="ctr" defTabSz="914363" rtl="0" eaLnBrk="1" fontAlgn="auto" latinLnBrk="0" hangingPunct="1">
              <a:lnSpc>
                <a:spcPts val="4430"/>
              </a:lnSpc>
              <a:spcBef>
                <a:spcPts val="660"/>
              </a:spcBef>
              <a:spcAft>
                <a:spcPts val="0"/>
              </a:spcAft>
              <a:buClrTx/>
              <a:buSzTx/>
              <a:buFontTx/>
              <a:buNone/>
              <a:tabLst/>
              <a:defRPr/>
            </a:pPr>
            <a:r>
              <a:rPr kumimoji="0" lang="en-MY" sz="4000" b="1"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rPr>
              <a:t>Methods</a:t>
            </a:r>
            <a:r>
              <a:rPr kumimoji="0" lang="en-MY" sz="4000" b="1" i="0" u="none" strike="noStrike" kern="1200" cap="none" spc="-40" normalizeH="0" baseline="0" noProof="0" dirty="0">
                <a:ln>
                  <a:noFill/>
                </a:ln>
                <a:solidFill>
                  <a:prstClr val="black">
                    <a:lumMod val="85000"/>
                    <a:lumOff val="15000"/>
                  </a:prstClr>
                </a:solidFill>
                <a:effectLst/>
                <a:uLnTx/>
                <a:uFillTx/>
                <a:latin typeface="Times New Roman"/>
                <a:ea typeface="+mn-ea"/>
                <a:cs typeface="Times New Roman"/>
              </a:rPr>
              <a:t> </a:t>
            </a:r>
            <a:r>
              <a:rPr kumimoji="0" lang="en-MY" sz="4000" b="1"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rPr>
              <a:t>of</a:t>
            </a:r>
            <a:r>
              <a:rPr kumimoji="0" lang="en-MY" sz="4000" b="1" i="0" u="none" strike="noStrike" kern="1200" cap="none" spc="-10" normalizeH="0" baseline="0" noProof="0" dirty="0">
                <a:ln>
                  <a:noFill/>
                </a:ln>
                <a:solidFill>
                  <a:prstClr val="black">
                    <a:lumMod val="85000"/>
                    <a:lumOff val="15000"/>
                  </a:prstClr>
                </a:solidFill>
                <a:effectLst/>
                <a:uLnTx/>
                <a:uFillTx/>
                <a:latin typeface="Times New Roman"/>
                <a:ea typeface="+mn-ea"/>
                <a:cs typeface="Times New Roman"/>
              </a:rPr>
              <a:t> </a:t>
            </a:r>
            <a:r>
              <a:rPr kumimoji="0" lang="en-MY" sz="4000" b="1"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rPr>
              <a:t>Data</a:t>
            </a:r>
            <a:r>
              <a:rPr kumimoji="0" lang="en-MY" sz="4000" b="1" i="0" u="none" strike="noStrike" kern="1200" cap="none" spc="-260" normalizeH="0" baseline="0" noProof="0" dirty="0">
                <a:ln>
                  <a:noFill/>
                </a:ln>
                <a:solidFill>
                  <a:prstClr val="black">
                    <a:lumMod val="85000"/>
                    <a:lumOff val="15000"/>
                  </a:prstClr>
                </a:solidFill>
                <a:effectLst/>
                <a:uLnTx/>
                <a:uFillTx/>
                <a:latin typeface="Times New Roman"/>
                <a:ea typeface="+mn-ea"/>
                <a:cs typeface="Times New Roman"/>
              </a:rPr>
              <a:t> </a:t>
            </a:r>
            <a:r>
              <a:rPr kumimoji="0" lang="en-MY" sz="4000" b="1" i="0" u="none" strike="noStrike" kern="1200" cap="none" spc="-10" normalizeH="0" baseline="0" noProof="0" dirty="0">
                <a:ln>
                  <a:noFill/>
                </a:ln>
                <a:solidFill>
                  <a:prstClr val="black">
                    <a:lumMod val="85000"/>
                    <a:lumOff val="15000"/>
                  </a:prstClr>
                </a:solidFill>
                <a:effectLst/>
                <a:uLnTx/>
                <a:uFillTx/>
                <a:latin typeface="Times New Roman"/>
                <a:ea typeface="+mn-ea"/>
                <a:cs typeface="Times New Roman"/>
              </a:rPr>
              <a:t>Analysis</a:t>
            </a:r>
            <a:endParaRPr kumimoji="0" lang="en-MY" sz="4100" b="0"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endParaRPr>
          </a:p>
        </p:txBody>
      </p:sp>
      <p:sp>
        <p:nvSpPr>
          <p:cNvPr id="5" name="object 3">
            <a:extLst>
              <a:ext uri="{FF2B5EF4-FFF2-40B4-BE49-F238E27FC236}">
                <a16:creationId xmlns:a16="http://schemas.microsoft.com/office/drawing/2014/main" id="{63B66223-BFD4-0A2C-29AF-B50AF7FF040E}"/>
              </a:ext>
            </a:extLst>
          </p:cNvPr>
          <p:cNvSpPr txBox="1"/>
          <p:nvPr/>
        </p:nvSpPr>
        <p:spPr>
          <a:xfrm>
            <a:off x="261537" y="1423636"/>
            <a:ext cx="11430000" cy="4683333"/>
          </a:xfrm>
          <a:prstGeom prst="rect">
            <a:avLst/>
          </a:prstGeom>
        </p:spPr>
        <p:txBody>
          <a:bodyPr vert="horz" wrap="square" lIns="0" tIns="45720" rIns="0" bIns="0" rtlCol="0">
            <a:spAutoFit/>
          </a:bodyPr>
          <a:lstStyle/>
          <a:p>
            <a:pPr marL="241300" marR="5080" lvl="0" indent="-228600" algn="l" defTabSz="914400" rtl="0" eaLnBrk="1" fontAlgn="auto" latinLnBrk="0" hangingPunct="1">
              <a:lnSpc>
                <a:spcPct val="90000"/>
              </a:lnSpc>
              <a:spcBef>
                <a:spcPts val="360"/>
              </a:spcBef>
              <a:spcAft>
                <a:spcPts val="0"/>
              </a:spcAft>
              <a:buClrTx/>
              <a:buSzTx/>
              <a:buFont typeface="Arial MT"/>
              <a:buChar char="•"/>
              <a:tabLst>
                <a:tab pos="241300" algn="l"/>
              </a:tabLst>
              <a:defRPr/>
            </a:pPr>
            <a:r>
              <a:rPr kumimoji="0" sz="3000" b="1" i="0" u="none" strike="noStrike" kern="0" cap="none" spc="0" normalizeH="0" baseline="0" noProof="0" dirty="0">
                <a:ln>
                  <a:noFill/>
                </a:ln>
                <a:solidFill>
                  <a:sysClr val="windowText" lastClr="000000"/>
                </a:solidFill>
                <a:effectLst/>
                <a:uLnTx/>
                <a:uFillTx/>
                <a:latin typeface="Times New Roman"/>
                <a:ea typeface="+mn-ea"/>
                <a:cs typeface="Times New Roman"/>
              </a:rPr>
              <a:t>Qualitative</a:t>
            </a:r>
            <a:r>
              <a:rPr kumimoji="0" sz="3000" b="1" i="0" u="none" strike="noStrike" kern="0" cap="none" spc="-95" normalizeH="0" baseline="0" noProof="0" dirty="0">
                <a:ln>
                  <a:noFill/>
                </a:ln>
                <a:solidFill>
                  <a:sysClr val="windowText" lastClr="000000"/>
                </a:solidFill>
                <a:effectLst/>
                <a:uLnTx/>
                <a:uFillTx/>
                <a:latin typeface="Times New Roman"/>
                <a:ea typeface="+mn-ea"/>
                <a:cs typeface="Times New Roman"/>
              </a:rPr>
              <a:t> </a:t>
            </a:r>
            <a:r>
              <a:rPr kumimoji="0" sz="3000" b="1" i="0" u="none" strike="noStrike" kern="0" cap="none" spc="-10" normalizeH="0" baseline="0" noProof="0" dirty="0">
                <a:ln>
                  <a:noFill/>
                </a:ln>
                <a:solidFill>
                  <a:sysClr val="windowText" lastClr="000000"/>
                </a:solidFill>
                <a:effectLst/>
                <a:uLnTx/>
                <a:uFillTx/>
                <a:latin typeface="Times New Roman"/>
                <a:ea typeface="+mn-ea"/>
                <a:cs typeface="Times New Roman"/>
              </a:rPr>
              <a:t>Data</a:t>
            </a:r>
            <a:r>
              <a:rPr kumimoji="0" sz="3000" b="1" i="0" u="none" strike="noStrike" kern="0" cap="none" spc="-125" normalizeH="0" baseline="0" noProof="0" dirty="0">
                <a:ln>
                  <a:noFill/>
                </a:ln>
                <a:solidFill>
                  <a:sysClr val="windowText" lastClr="000000"/>
                </a:solidFill>
                <a:effectLst/>
                <a:uLnTx/>
                <a:uFillTx/>
                <a:latin typeface="Times New Roman"/>
                <a:ea typeface="+mn-ea"/>
                <a:cs typeface="Times New Roman"/>
              </a:rPr>
              <a:t> </a:t>
            </a:r>
            <a:r>
              <a:rPr kumimoji="0" sz="3000" b="1" i="0" u="none" strike="noStrike" kern="0" cap="none" spc="0" normalizeH="0" baseline="0" noProof="0" dirty="0">
                <a:ln>
                  <a:noFill/>
                </a:ln>
                <a:solidFill>
                  <a:sysClr val="windowText" lastClr="000000"/>
                </a:solidFill>
                <a:effectLst/>
                <a:uLnTx/>
                <a:uFillTx/>
                <a:latin typeface="Times New Roman"/>
                <a:ea typeface="+mn-ea"/>
                <a:cs typeface="Times New Roman"/>
              </a:rPr>
              <a:t>Analysis</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a:t>
            </a:r>
            <a:r>
              <a:rPr kumimoji="0" sz="3000" b="0" i="0" u="none" strike="noStrike" kern="0" cap="none" spc="-10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The</a:t>
            </a:r>
            <a:r>
              <a:rPr kumimoji="0" sz="3000" b="0" i="0" u="none" strike="noStrike" kern="0" cap="none" spc="-7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qualitative</a:t>
            </a:r>
            <a:r>
              <a:rPr kumimoji="0" sz="3000" b="0" i="0" u="none" strike="noStrike" kern="0" cap="none" spc="-6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data</a:t>
            </a:r>
            <a:r>
              <a:rPr kumimoji="0" sz="3000" b="0" i="0" u="none" strike="noStrike" kern="0" cap="none" spc="-7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10" normalizeH="0" baseline="0" noProof="0" dirty="0">
                <a:ln>
                  <a:noFill/>
                </a:ln>
                <a:solidFill>
                  <a:sysClr val="windowText" lastClr="000000"/>
                </a:solidFill>
                <a:effectLst/>
                <a:uLnTx/>
                <a:uFillTx/>
                <a:latin typeface="Times New Roman"/>
                <a:ea typeface="+mn-ea"/>
                <a:cs typeface="Times New Roman"/>
              </a:rPr>
              <a:t>analysis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method</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derives</a:t>
            </a:r>
            <a:r>
              <a:rPr kumimoji="0" sz="3000" b="0" i="0" u="none" strike="noStrike" kern="0" cap="none" spc="-6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data</a:t>
            </a:r>
            <a:r>
              <a:rPr kumimoji="0" sz="3000" b="0" i="0" u="none" strike="noStrike" kern="0" cap="none" spc="-6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via</a:t>
            </a:r>
            <a:r>
              <a:rPr kumimoji="0" sz="3000" b="0" i="0" u="none" strike="noStrike" kern="0" cap="none" spc="-6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words,</a:t>
            </a:r>
            <a:r>
              <a:rPr kumimoji="0" sz="3000" b="0" i="0" u="none" strike="noStrike" kern="0" cap="none" spc="-7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symbols,</a:t>
            </a:r>
            <a:r>
              <a:rPr kumimoji="0" sz="3000" b="0" i="0" u="none" strike="noStrike" kern="0" cap="none" spc="-7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pictures,</a:t>
            </a:r>
            <a:r>
              <a:rPr kumimoji="0" sz="3000" b="0" i="0" u="none" strike="noStrike" kern="0" cap="none" spc="-6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25" normalizeH="0" baseline="0" noProof="0" dirty="0">
                <a:ln>
                  <a:noFill/>
                </a:ln>
                <a:solidFill>
                  <a:sysClr val="windowText" lastClr="000000"/>
                </a:solidFill>
                <a:effectLst/>
                <a:uLnTx/>
                <a:uFillTx/>
                <a:latin typeface="Times New Roman"/>
                <a:ea typeface="+mn-ea"/>
                <a:cs typeface="Times New Roman"/>
              </a:rPr>
              <a:t>and </a:t>
            </a:r>
            <a:r>
              <a:rPr kumimoji="0" sz="3000" b="0" i="0" u="none" strike="noStrike" kern="0" cap="none" spc="-10" normalizeH="0" baseline="0" noProof="0" dirty="0">
                <a:ln>
                  <a:noFill/>
                </a:ln>
                <a:solidFill>
                  <a:sysClr val="windowText" lastClr="000000"/>
                </a:solidFill>
                <a:effectLst/>
                <a:uLnTx/>
                <a:uFillTx/>
                <a:latin typeface="Times New Roman"/>
                <a:ea typeface="+mn-ea"/>
                <a:cs typeface="Times New Roman"/>
              </a:rPr>
              <a:t>observations.</a:t>
            </a:r>
            <a:r>
              <a:rPr kumimoji="0" sz="3000" b="0" i="0" u="none" strike="noStrike" kern="0" cap="none" spc="-10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This</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method</a:t>
            </a:r>
            <a:r>
              <a:rPr kumimoji="0" sz="3000" b="0" i="0" u="none" strike="noStrike" kern="0" cap="none" spc="-3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doesn’t</a:t>
            </a:r>
            <a:r>
              <a:rPr kumimoji="0" sz="3000" b="0" i="0" u="none" strike="noStrike" kern="0" cap="none" spc="-7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use</a:t>
            </a:r>
            <a:r>
              <a:rPr kumimoji="0" sz="3000" b="0" i="0" u="none" strike="noStrike" kern="0" cap="none" spc="-5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statistics.</a:t>
            </a:r>
            <a:r>
              <a:rPr kumimoji="0" sz="3000" b="0" i="0" u="none" strike="noStrike" kern="0" cap="none" spc="-8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The</a:t>
            </a:r>
            <a:r>
              <a:rPr kumimoji="0" sz="3000" b="0" i="0" u="none" strike="noStrike" kern="0" cap="none" spc="-4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20" normalizeH="0" baseline="0" noProof="0" dirty="0">
                <a:ln>
                  <a:noFill/>
                </a:ln>
                <a:solidFill>
                  <a:sysClr val="windowText" lastClr="000000"/>
                </a:solidFill>
                <a:effectLst/>
                <a:uLnTx/>
                <a:uFillTx/>
                <a:latin typeface="Times New Roman"/>
                <a:ea typeface="+mn-ea"/>
                <a:cs typeface="Times New Roman"/>
              </a:rPr>
              <a:t>most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common</a:t>
            </a:r>
            <a:r>
              <a:rPr kumimoji="0" sz="3000" b="0" i="0" u="none" strike="noStrike" kern="0" cap="none" spc="-7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qualitative</a:t>
            </a:r>
            <a:r>
              <a:rPr kumimoji="0" sz="3000" b="0" i="0" u="none" strike="noStrike" kern="0" cap="none" spc="-10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methods</a:t>
            </a:r>
            <a:r>
              <a:rPr kumimoji="0" sz="3000" b="0" i="0" u="none" strike="noStrike" kern="0" cap="none" spc="-8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10" normalizeH="0" baseline="0" noProof="0" dirty="0">
                <a:ln>
                  <a:noFill/>
                </a:ln>
                <a:solidFill>
                  <a:sysClr val="windowText" lastClr="000000"/>
                </a:solidFill>
                <a:effectLst/>
                <a:uLnTx/>
                <a:uFillTx/>
                <a:latin typeface="Times New Roman"/>
                <a:ea typeface="+mn-ea"/>
                <a:cs typeface="Times New Roman"/>
              </a:rPr>
              <a:t>include:</a:t>
            </a:r>
            <a:endParaRPr kumimoji="0" lang="en-US" sz="3000" b="0" i="0" u="none" strike="noStrike" kern="0" cap="none" spc="-10" normalizeH="0" baseline="0" noProof="0" dirty="0">
              <a:ln>
                <a:noFill/>
              </a:ln>
              <a:solidFill>
                <a:sysClr val="windowText" lastClr="000000"/>
              </a:solidFill>
              <a:effectLst/>
              <a:uLnTx/>
              <a:uFillTx/>
              <a:latin typeface="Times New Roman"/>
              <a:ea typeface="+mn-ea"/>
              <a:cs typeface="Times New Roman"/>
            </a:endParaRPr>
          </a:p>
          <a:p>
            <a:pPr marL="241300" marR="5080" lvl="0" indent="-228600" algn="l" defTabSz="914400" rtl="0" eaLnBrk="1" fontAlgn="auto" latinLnBrk="0" hangingPunct="1">
              <a:lnSpc>
                <a:spcPct val="90000"/>
              </a:lnSpc>
              <a:spcBef>
                <a:spcPts val="360"/>
              </a:spcBef>
              <a:spcAft>
                <a:spcPts val="0"/>
              </a:spcAft>
              <a:buClrTx/>
              <a:buSzTx/>
              <a:buFont typeface="Arial MT"/>
              <a:buChar char="•"/>
              <a:tabLst>
                <a:tab pos="241300" algn="l"/>
              </a:tabLst>
              <a:defRPr/>
            </a:pPr>
            <a:endPar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926465" marR="0" lvl="2" indent="-456565" algn="l" defTabSz="914400" rtl="0" eaLnBrk="1" fontAlgn="auto" latinLnBrk="0" hangingPunct="1">
              <a:lnSpc>
                <a:spcPct val="100000"/>
              </a:lnSpc>
              <a:spcBef>
                <a:spcPts val="240"/>
              </a:spcBef>
              <a:spcAft>
                <a:spcPts val="0"/>
              </a:spcAft>
              <a:buClrTx/>
              <a:buSzTx/>
              <a:buFontTx/>
              <a:buAutoNum type="arabicPeriod"/>
              <a:tabLst>
                <a:tab pos="926465" algn="l"/>
              </a:tabLst>
              <a:defRPr/>
            </a:pPr>
            <a:r>
              <a:rPr kumimoji="0" lang="en-MY" sz="3000" b="1" i="0" u="none" strike="noStrike" kern="0" cap="none" spc="-10" normalizeH="0" baseline="0" noProof="0" dirty="0">
                <a:ln>
                  <a:noFill/>
                </a:ln>
                <a:solidFill>
                  <a:sysClr val="windowText" lastClr="000000"/>
                </a:solidFill>
                <a:effectLst/>
                <a:uLnTx/>
                <a:uFillTx/>
                <a:latin typeface="Times New Roman"/>
                <a:ea typeface="+mn-ea"/>
                <a:cs typeface="Times New Roman"/>
              </a:rPr>
              <a:t>Content</a:t>
            </a:r>
            <a:r>
              <a:rPr kumimoji="0" lang="en-MY" sz="3000" b="1" i="0" u="none" strike="noStrike" kern="0" cap="none" spc="-130" normalizeH="0" baseline="0" noProof="0" dirty="0">
                <a:ln>
                  <a:noFill/>
                </a:ln>
                <a:solidFill>
                  <a:sysClr val="windowText" lastClr="000000"/>
                </a:solidFill>
                <a:effectLst/>
                <a:uLnTx/>
                <a:uFillTx/>
                <a:latin typeface="Times New Roman"/>
                <a:ea typeface="+mn-ea"/>
                <a:cs typeface="Times New Roman"/>
              </a:rPr>
              <a:t> </a:t>
            </a:r>
            <a:r>
              <a:rPr kumimoji="0" lang="en-MY" sz="3000" b="1" i="0" u="none" strike="noStrike" kern="0" cap="none" spc="0" normalizeH="0" baseline="0" noProof="0" dirty="0">
                <a:ln>
                  <a:noFill/>
                </a:ln>
                <a:solidFill>
                  <a:sysClr val="windowText" lastClr="000000"/>
                </a:solidFill>
                <a:effectLst/>
                <a:uLnTx/>
                <a:uFillTx/>
                <a:latin typeface="Times New Roman"/>
                <a:ea typeface="+mn-ea"/>
                <a:cs typeface="Times New Roman"/>
              </a:rPr>
              <a:t>Analysis</a:t>
            </a:r>
            <a:r>
              <a:rPr kumimoji="0" lang="en-MY" sz="3000" b="0" i="0" u="none" strike="noStrike" kern="0" cap="none" spc="0" normalizeH="0" baseline="0" noProof="0" dirty="0">
                <a:ln>
                  <a:noFill/>
                </a:ln>
                <a:solidFill>
                  <a:sysClr val="windowText" lastClr="000000"/>
                </a:solidFill>
                <a:effectLst/>
                <a:uLnTx/>
                <a:uFillTx/>
                <a:latin typeface="Times New Roman"/>
                <a:ea typeface="+mn-ea"/>
                <a:cs typeface="Times New Roman"/>
              </a:rPr>
              <a:t>,</a:t>
            </a:r>
            <a:r>
              <a:rPr kumimoji="0" lang="en-MY" sz="3000" b="0" i="0" u="none" strike="noStrike" kern="0" cap="none" spc="-100" normalizeH="0" baseline="0" noProof="0" dirty="0">
                <a:ln>
                  <a:noFill/>
                </a:ln>
                <a:solidFill>
                  <a:sysClr val="windowText" lastClr="000000"/>
                </a:solidFill>
                <a:effectLst/>
                <a:uLnTx/>
                <a:uFillTx/>
                <a:latin typeface="Times New Roman"/>
                <a:ea typeface="+mn-ea"/>
                <a:cs typeface="Times New Roman"/>
              </a:rPr>
              <a:t> </a:t>
            </a:r>
            <a:r>
              <a:rPr kumimoji="0" lang="en-MY" sz="3000" b="0" i="0" u="none" strike="noStrike" kern="0" cap="none" spc="0" normalizeH="0" baseline="0" noProof="0" dirty="0">
                <a:ln>
                  <a:noFill/>
                </a:ln>
                <a:solidFill>
                  <a:sysClr val="windowText" lastClr="000000"/>
                </a:solidFill>
                <a:effectLst/>
                <a:uLnTx/>
                <a:uFillTx/>
                <a:latin typeface="Times New Roman"/>
                <a:ea typeface="+mn-ea"/>
                <a:cs typeface="Times New Roman"/>
              </a:rPr>
              <a:t>for</a:t>
            </a:r>
            <a:r>
              <a:rPr kumimoji="0" lang="en-MY"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lang="en-MY" sz="3000" b="0" i="0" u="none" strike="noStrike" kern="0" cap="none" spc="0" normalizeH="0" baseline="0" noProof="0" dirty="0" err="1">
                <a:ln>
                  <a:noFill/>
                </a:ln>
                <a:solidFill>
                  <a:sysClr val="windowText" lastClr="000000"/>
                </a:solidFill>
                <a:effectLst/>
                <a:uLnTx/>
                <a:uFillTx/>
                <a:latin typeface="Times New Roman"/>
                <a:ea typeface="+mn-ea"/>
                <a:cs typeface="Times New Roman"/>
              </a:rPr>
              <a:t>analyzing</a:t>
            </a:r>
            <a:r>
              <a:rPr kumimoji="0" lang="en-MY" sz="3000" b="0" i="0" u="none" strike="noStrike" kern="0" cap="none" spc="-80" normalizeH="0" baseline="0" noProof="0" dirty="0">
                <a:ln>
                  <a:noFill/>
                </a:ln>
                <a:solidFill>
                  <a:sysClr val="windowText" lastClr="000000"/>
                </a:solidFill>
                <a:effectLst/>
                <a:uLnTx/>
                <a:uFillTx/>
                <a:latin typeface="Times New Roman"/>
                <a:ea typeface="+mn-ea"/>
                <a:cs typeface="Times New Roman"/>
              </a:rPr>
              <a:t> </a:t>
            </a:r>
            <a:r>
              <a:rPr kumimoji="0" lang="en-MY" sz="3000" b="0" i="0" u="none" strike="noStrike" kern="0" cap="none" spc="0" normalizeH="0" baseline="0" noProof="0" dirty="0" err="1">
                <a:ln>
                  <a:noFill/>
                </a:ln>
                <a:solidFill>
                  <a:sysClr val="windowText" lastClr="000000"/>
                </a:solidFill>
                <a:effectLst/>
                <a:uLnTx/>
                <a:uFillTx/>
                <a:latin typeface="Times New Roman"/>
                <a:ea typeface="+mn-ea"/>
                <a:cs typeface="Times New Roman"/>
              </a:rPr>
              <a:t>behavioral</a:t>
            </a:r>
            <a:r>
              <a:rPr kumimoji="0" lang="en-MY" sz="3000" b="0" i="0" u="none" strike="noStrike" kern="0" cap="none" spc="-60" normalizeH="0" baseline="0" noProof="0" dirty="0">
                <a:ln>
                  <a:noFill/>
                </a:ln>
                <a:solidFill>
                  <a:sysClr val="windowText" lastClr="000000"/>
                </a:solidFill>
                <a:effectLst/>
                <a:uLnTx/>
                <a:uFillTx/>
                <a:latin typeface="Times New Roman"/>
                <a:ea typeface="+mn-ea"/>
                <a:cs typeface="Times New Roman"/>
              </a:rPr>
              <a:t> </a:t>
            </a:r>
            <a:r>
              <a:rPr kumimoji="0" lang="en-MY" sz="3000" b="0" i="0" u="none" strike="noStrike" kern="0" cap="none" spc="-25" normalizeH="0" baseline="0" noProof="0" dirty="0">
                <a:ln>
                  <a:noFill/>
                </a:ln>
                <a:solidFill>
                  <a:sysClr val="windowText" lastClr="000000"/>
                </a:solidFill>
                <a:effectLst/>
                <a:uLnTx/>
                <a:uFillTx/>
                <a:latin typeface="Times New Roman"/>
                <a:ea typeface="+mn-ea"/>
                <a:cs typeface="Times New Roman"/>
              </a:rPr>
              <a:t>and </a:t>
            </a:r>
            <a:r>
              <a:rPr kumimoji="0" lang="en-MY" sz="3000" b="0" i="0" u="none" strike="noStrike" kern="0" cap="none" spc="0" normalizeH="0" baseline="0" noProof="0" dirty="0">
                <a:ln>
                  <a:noFill/>
                </a:ln>
                <a:solidFill>
                  <a:sysClr val="windowText" lastClr="000000"/>
                </a:solidFill>
                <a:effectLst/>
                <a:uLnTx/>
                <a:uFillTx/>
                <a:latin typeface="Times New Roman"/>
                <a:ea typeface="+mn-ea"/>
                <a:cs typeface="Times New Roman"/>
              </a:rPr>
              <a:t>verbal</a:t>
            </a:r>
            <a:r>
              <a:rPr kumimoji="0" lang="en-MY" sz="3000" b="0" i="0" u="none" strike="noStrike" kern="0" cap="none" spc="-55" normalizeH="0" baseline="0" noProof="0" dirty="0">
                <a:ln>
                  <a:noFill/>
                </a:ln>
                <a:solidFill>
                  <a:sysClr val="windowText" lastClr="000000"/>
                </a:solidFill>
                <a:effectLst/>
                <a:uLnTx/>
                <a:uFillTx/>
                <a:latin typeface="Times New Roman"/>
                <a:ea typeface="+mn-ea"/>
                <a:cs typeface="Times New Roman"/>
              </a:rPr>
              <a:t> </a:t>
            </a:r>
            <a:r>
              <a:rPr kumimoji="0" lang="en-MY" sz="3000" b="0" i="0" u="none" strike="noStrike" kern="0" cap="none" spc="-10" normalizeH="0" baseline="0" noProof="0" dirty="0">
                <a:ln>
                  <a:noFill/>
                </a:ln>
                <a:solidFill>
                  <a:sysClr val="windowText" lastClr="000000"/>
                </a:solidFill>
                <a:effectLst/>
                <a:uLnTx/>
                <a:uFillTx/>
                <a:latin typeface="Times New Roman"/>
                <a:ea typeface="+mn-ea"/>
                <a:cs typeface="Times New Roman"/>
              </a:rPr>
              <a:t>data.</a:t>
            </a:r>
            <a:endParaRPr kumimoji="0" lang="en-MY" sz="30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927100" marR="259715" lvl="2" indent="-457200" algn="l" defTabSz="914400" rtl="0" eaLnBrk="1" fontAlgn="auto" latinLnBrk="0" hangingPunct="1">
              <a:lnSpc>
                <a:spcPct val="100000"/>
              </a:lnSpc>
              <a:spcBef>
                <a:spcPts val="525"/>
              </a:spcBef>
              <a:spcAft>
                <a:spcPts val="0"/>
              </a:spcAft>
              <a:buClrTx/>
              <a:buSzTx/>
              <a:buFontTx/>
              <a:buAutoNum type="arabicPeriod" startAt="2"/>
              <a:tabLst>
                <a:tab pos="927100" algn="l"/>
              </a:tabLst>
              <a:defRPr/>
            </a:pPr>
            <a:r>
              <a:rPr kumimoji="0" sz="3000" b="1" i="0" u="none" strike="noStrike" kern="0" cap="none" spc="-10" normalizeH="0" baseline="0" noProof="0" dirty="0">
                <a:ln>
                  <a:noFill/>
                </a:ln>
                <a:solidFill>
                  <a:sysClr val="windowText" lastClr="000000"/>
                </a:solidFill>
                <a:effectLst/>
                <a:uLnTx/>
                <a:uFillTx/>
                <a:latin typeface="Times New Roman"/>
                <a:ea typeface="+mn-ea"/>
                <a:cs typeface="Times New Roman"/>
              </a:rPr>
              <a:t>Narrative</a:t>
            </a:r>
            <a:r>
              <a:rPr kumimoji="0" sz="3000" b="1" i="0" u="none" strike="noStrike" kern="0" cap="none" spc="-130" normalizeH="0" baseline="0" noProof="0" dirty="0">
                <a:ln>
                  <a:noFill/>
                </a:ln>
                <a:solidFill>
                  <a:sysClr val="windowText" lastClr="000000"/>
                </a:solidFill>
                <a:effectLst/>
                <a:uLnTx/>
                <a:uFillTx/>
                <a:latin typeface="Times New Roman"/>
                <a:ea typeface="+mn-ea"/>
                <a:cs typeface="Times New Roman"/>
              </a:rPr>
              <a:t> </a:t>
            </a:r>
            <a:r>
              <a:rPr kumimoji="0" sz="3000" b="1" i="0" u="none" strike="noStrike" kern="0" cap="none" spc="0" normalizeH="0" baseline="0" noProof="0" dirty="0">
                <a:ln>
                  <a:noFill/>
                </a:ln>
                <a:solidFill>
                  <a:sysClr val="windowText" lastClr="000000"/>
                </a:solidFill>
                <a:effectLst/>
                <a:uLnTx/>
                <a:uFillTx/>
                <a:latin typeface="Times New Roman"/>
                <a:ea typeface="+mn-ea"/>
                <a:cs typeface="Times New Roman"/>
              </a:rPr>
              <a:t>Analysis</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a:t>
            </a:r>
            <a:r>
              <a:rPr kumimoji="0" sz="3000" b="0" i="0" u="none" strike="noStrike" kern="0" cap="none" spc="-7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for</a:t>
            </a:r>
            <a:r>
              <a:rPr kumimoji="0" sz="3000" b="0" i="0" u="none" strike="noStrike" kern="0" cap="none" spc="-3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working</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with</a:t>
            </a:r>
            <a:r>
              <a:rPr kumimoji="0" sz="3000" b="0" i="0" u="none" strike="noStrike" kern="0" cap="none" spc="-4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data</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10" normalizeH="0" baseline="0" noProof="0" dirty="0">
                <a:ln>
                  <a:noFill/>
                </a:ln>
                <a:solidFill>
                  <a:sysClr val="windowText" lastClr="000000"/>
                </a:solidFill>
                <a:effectLst/>
                <a:uLnTx/>
                <a:uFillTx/>
                <a:latin typeface="Times New Roman"/>
                <a:ea typeface="+mn-ea"/>
                <a:cs typeface="Times New Roman"/>
              </a:rPr>
              <a:t>culled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from</a:t>
            </a:r>
            <a:r>
              <a:rPr kumimoji="0" sz="3000" b="0" i="0" u="none" strike="noStrike" kern="0" cap="none" spc="-7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interviews,</a:t>
            </a:r>
            <a:r>
              <a:rPr kumimoji="0" sz="3000" b="0" i="0" u="none" strike="noStrike" kern="0" cap="none" spc="-8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diaries,</a:t>
            </a:r>
            <a:r>
              <a:rPr kumimoji="0" sz="3000" b="0" i="0" u="none" strike="noStrike" kern="0" cap="none" spc="-6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10" normalizeH="0" baseline="0" noProof="0" dirty="0">
                <a:ln>
                  <a:noFill/>
                </a:ln>
                <a:solidFill>
                  <a:sysClr val="windowText" lastClr="000000"/>
                </a:solidFill>
                <a:effectLst/>
                <a:uLnTx/>
                <a:uFillTx/>
                <a:latin typeface="Times New Roman"/>
                <a:ea typeface="+mn-ea"/>
                <a:cs typeface="Times New Roman"/>
              </a:rPr>
              <a:t>surveys.</a:t>
            </a:r>
            <a:endPar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endParaRPr>
          </a:p>
          <a:p>
            <a:pPr marL="927100" marR="682625" lvl="2" indent="-457200" algn="l" defTabSz="914400" rtl="0" eaLnBrk="1" fontAlgn="auto" latinLnBrk="0" hangingPunct="1">
              <a:lnSpc>
                <a:spcPct val="100000"/>
              </a:lnSpc>
              <a:spcBef>
                <a:spcPts val="465"/>
              </a:spcBef>
              <a:spcAft>
                <a:spcPts val="0"/>
              </a:spcAft>
              <a:buClrTx/>
              <a:buSzTx/>
              <a:buFontTx/>
              <a:buAutoNum type="arabicPeriod" startAt="2"/>
              <a:tabLst>
                <a:tab pos="927100" algn="l"/>
              </a:tabLst>
              <a:defRPr/>
            </a:pPr>
            <a:r>
              <a:rPr kumimoji="0" sz="3000" b="1" i="0" u="none" strike="noStrike" kern="0" cap="none" spc="-10" normalizeH="0" baseline="0" noProof="0" dirty="0">
                <a:ln>
                  <a:noFill/>
                </a:ln>
                <a:solidFill>
                  <a:sysClr val="windowText" lastClr="000000"/>
                </a:solidFill>
                <a:effectLst/>
                <a:uLnTx/>
                <a:uFillTx/>
                <a:latin typeface="Times New Roman"/>
                <a:ea typeface="+mn-ea"/>
                <a:cs typeface="Times New Roman"/>
              </a:rPr>
              <a:t>Grounded</a:t>
            </a:r>
            <a:r>
              <a:rPr kumimoji="0" sz="3000" b="1" i="0" u="none" strike="noStrike" kern="0" cap="none" spc="-105" normalizeH="0" baseline="0" noProof="0" dirty="0">
                <a:ln>
                  <a:noFill/>
                </a:ln>
                <a:solidFill>
                  <a:sysClr val="windowText" lastClr="000000"/>
                </a:solidFill>
                <a:effectLst/>
                <a:uLnTx/>
                <a:uFillTx/>
                <a:latin typeface="Times New Roman"/>
                <a:ea typeface="+mn-ea"/>
                <a:cs typeface="Times New Roman"/>
              </a:rPr>
              <a:t> </a:t>
            </a:r>
            <a:r>
              <a:rPr kumimoji="0" sz="3000" b="1" i="0" u="none" strike="noStrike" kern="0" cap="none" spc="0" normalizeH="0" baseline="0" noProof="0" dirty="0">
                <a:ln>
                  <a:noFill/>
                </a:ln>
                <a:solidFill>
                  <a:sysClr val="windowText" lastClr="000000"/>
                </a:solidFill>
                <a:effectLst/>
                <a:uLnTx/>
                <a:uFillTx/>
                <a:latin typeface="Times New Roman"/>
                <a:ea typeface="+mn-ea"/>
                <a:cs typeface="Times New Roman"/>
              </a:rPr>
              <a:t>Theory</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a:t>
            </a:r>
            <a:r>
              <a:rPr kumimoji="0" sz="3000" b="0" i="0" u="none" strike="noStrike" kern="0" cap="none" spc="-7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for</a:t>
            </a:r>
            <a:r>
              <a:rPr kumimoji="0" sz="3000" b="0" i="0" u="none" strike="noStrike" kern="0" cap="none" spc="-7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developing</a:t>
            </a:r>
            <a:r>
              <a:rPr kumimoji="0" sz="3000" b="0" i="0" u="none" strike="noStrike" kern="0" cap="none" spc="-7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10" normalizeH="0" baseline="0" noProof="0" dirty="0">
                <a:ln>
                  <a:noFill/>
                </a:ln>
                <a:solidFill>
                  <a:sysClr val="windowText" lastClr="000000"/>
                </a:solidFill>
                <a:effectLst/>
                <a:uLnTx/>
                <a:uFillTx/>
                <a:latin typeface="Times New Roman"/>
                <a:ea typeface="+mn-ea"/>
                <a:cs typeface="Times New Roman"/>
              </a:rPr>
              <a:t>causal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explanations</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of</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a</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given</a:t>
            </a:r>
            <a:r>
              <a:rPr kumimoji="0" sz="3000" b="0" i="0" u="none" strike="noStrike" kern="0" cap="none" spc="-4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event</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by</a:t>
            </a:r>
            <a:r>
              <a:rPr kumimoji="0" sz="3000" b="0" i="0" u="none" strike="noStrike" kern="0" cap="none" spc="-5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studying</a:t>
            </a:r>
            <a:r>
              <a:rPr kumimoji="0" sz="3000" b="0" i="0" u="none" strike="noStrike" kern="0" cap="none" spc="-7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25" normalizeH="0" baseline="0" noProof="0" dirty="0">
                <a:ln>
                  <a:noFill/>
                </a:ln>
                <a:solidFill>
                  <a:sysClr val="windowText" lastClr="000000"/>
                </a:solidFill>
                <a:effectLst/>
                <a:uLnTx/>
                <a:uFillTx/>
                <a:latin typeface="Times New Roman"/>
                <a:ea typeface="+mn-ea"/>
                <a:cs typeface="Times New Roman"/>
              </a:rPr>
              <a:t>and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extrapolating</a:t>
            </a:r>
            <a:r>
              <a:rPr kumimoji="0" sz="3000" b="0" i="0" u="none" strike="noStrike" kern="0" cap="none" spc="-4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from</a:t>
            </a:r>
            <a:r>
              <a:rPr kumimoji="0" sz="3000" b="0" i="0" u="none" strike="noStrike" kern="0" cap="none" spc="-45"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one</a:t>
            </a:r>
            <a:r>
              <a:rPr kumimoji="0" sz="3000" b="0" i="0" u="none" strike="noStrike" kern="0" cap="none" spc="-6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or</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more</a:t>
            </a:r>
            <a:r>
              <a:rPr kumimoji="0" sz="3000" b="0" i="0" u="none" strike="noStrike" kern="0" cap="none" spc="-3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rPr>
              <a:t>past</a:t>
            </a:r>
            <a:r>
              <a:rPr kumimoji="0" sz="30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3000" b="0" i="0" u="none" strike="noStrike" kern="0" cap="none" spc="-10" normalizeH="0" baseline="0" noProof="0" dirty="0">
                <a:ln>
                  <a:noFill/>
                </a:ln>
                <a:solidFill>
                  <a:sysClr val="windowText" lastClr="000000"/>
                </a:solidFill>
                <a:effectLst/>
                <a:uLnTx/>
                <a:uFillTx/>
                <a:latin typeface="Times New Roman"/>
                <a:ea typeface="+mn-ea"/>
                <a:cs typeface="Times New Roman"/>
              </a:rPr>
              <a:t>cases.</a:t>
            </a:r>
            <a:endParaRPr kumimoji="0" sz="3000" b="0" i="0" u="none" strike="noStrike" kern="0" cap="none" spc="0" normalizeH="0" baseline="0" noProof="0" dirty="0">
              <a:ln>
                <a:noFill/>
              </a:ln>
              <a:solidFill>
                <a:sysClr val="windowText" lastClr="000000"/>
              </a:solidFill>
              <a:effectLst/>
              <a:uLnTx/>
              <a:uFillTx/>
              <a:latin typeface="Times New Roman"/>
              <a:ea typeface="+mn-ea"/>
              <a:cs typeface="Times New Roman"/>
            </a:endParaRPr>
          </a:p>
        </p:txBody>
      </p:sp>
    </p:spTree>
    <p:extLst>
      <p:ext uri="{BB962C8B-B14F-4D97-AF65-F5344CB8AC3E}">
        <p14:creationId xmlns:p14="http://schemas.microsoft.com/office/powerpoint/2010/main" val="41671749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1"/>
            <a:ext cx="12192001"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85725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3" y="226666"/>
            <a:ext cx="11722608" cy="6382512"/>
          </a:xfrm>
          <a:prstGeom prst="rect">
            <a:avLst/>
          </a:prstGeom>
          <a:ln w="6350" cap="flat" cmpd="sng" algn="ctr">
            <a:noFill/>
            <a:prstDash val="solid"/>
          </a:ln>
          <a:effectLst>
            <a:softEdge rad="0"/>
          </a:effectLst>
        </p:spPr>
        <p:txBody>
          <a:bodyPr/>
          <a:lstStyle/>
          <a:p>
            <a:pPr marL="0" marR="0" lvl="0" indent="0" algn="l" defTabSz="89231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6" name="Picture 5" descr="A logo of a university&#10;&#10;Description automatically generated">
            <a:extLst>
              <a:ext uri="{FF2B5EF4-FFF2-40B4-BE49-F238E27FC236}">
                <a16:creationId xmlns:a16="http://schemas.microsoft.com/office/drawing/2014/main" id="{2BE31AD7-DBE4-F5CB-46A6-8889CF0CF4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5170" y="255064"/>
            <a:ext cx="1047751" cy="1028700"/>
          </a:xfrm>
          <a:prstGeom prst="rect">
            <a:avLst/>
          </a:prstGeom>
        </p:spPr>
      </p:pic>
      <p:sp>
        <p:nvSpPr>
          <p:cNvPr id="3" name="object 2">
            <a:extLst>
              <a:ext uri="{FF2B5EF4-FFF2-40B4-BE49-F238E27FC236}">
                <a16:creationId xmlns:a16="http://schemas.microsoft.com/office/drawing/2014/main" id="{A93DFC5A-C706-CCBE-7DF0-EBA94FB5278B}"/>
              </a:ext>
            </a:extLst>
          </p:cNvPr>
          <p:cNvSpPr txBox="1">
            <a:spLocks/>
          </p:cNvSpPr>
          <p:nvPr/>
        </p:nvSpPr>
        <p:spPr>
          <a:xfrm>
            <a:off x="1600200" y="304800"/>
            <a:ext cx="8915400" cy="648896"/>
          </a:xfrm>
          <a:prstGeom prst="rect">
            <a:avLst/>
          </a:prstGeom>
        </p:spPr>
        <p:txBody>
          <a:bodyPr vert="horz" wrap="square" lIns="0" tIns="83820" rIns="0" bIns="0" rtlCol="0" anchor="ctr">
            <a:spAutoFit/>
          </a:bodyPr>
          <a:lstStyle>
            <a:lvl1pPr algn="l" defTabSz="914363"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a:lstStyle>
          <a:p>
            <a:pPr marL="12700" marR="5080" lvl="0" indent="0" algn="ctr" defTabSz="914363" rtl="0" eaLnBrk="1" fontAlgn="auto" latinLnBrk="0" hangingPunct="1">
              <a:lnSpc>
                <a:spcPts val="4430"/>
              </a:lnSpc>
              <a:spcBef>
                <a:spcPts val="660"/>
              </a:spcBef>
              <a:spcAft>
                <a:spcPts val="0"/>
              </a:spcAft>
              <a:buClrTx/>
              <a:buSzTx/>
              <a:buFontTx/>
              <a:buNone/>
              <a:tabLst/>
              <a:defRPr/>
            </a:pPr>
            <a:r>
              <a:rPr lang="en-US" sz="4000" b="1" i="0" dirty="0">
                <a:solidFill>
                  <a:srgbClr val="374151"/>
                </a:solidFill>
                <a:effectLst/>
                <a:latin typeface="Times New Roman" panose="02020603050405020304" pitchFamily="18" charset="0"/>
                <a:cs typeface="Times New Roman" panose="02020603050405020304" pitchFamily="18" charset="0"/>
              </a:rPr>
              <a:t>Content Analysis</a:t>
            </a:r>
            <a:endParaRPr kumimoji="0" lang="en-MY" sz="4100" b="0" i="0" u="none" strike="noStrike" kern="1200" cap="none" spc="0" normalizeH="0" baseline="0" noProof="0" dirty="0">
              <a:ln>
                <a:noFill/>
              </a:ln>
              <a:solidFill>
                <a:prstClr val="black">
                  <a:lumMod val="85000"/>
                  <a:lumOff val="15000"/>
                </a:prstClr>
              </a:solidFill>
              <a:effectLst/>
              <a:uLnTx/>
              <a:uFillTx/>
              <a:latin typeface="Times New Roman" panose="02020603050405020304" pitchFamily="18" charset="0"/>
              <a:cs typeface="Times New Roman" panose="02020603050405020304" pitchFamily="18" charset="0"/>
            </a:endParaRPr>
          </a:p>
        </p:txBody>
      </p:sp>
      <p:sp>
        <p:nvSpPr>
          <p:cNvPr id="5" name="object 3">
            <a:extLst>
              <a:ext uri="{FF2B5EF4-FFF2-40B4-BE49-F238E27FC236}">
                <a16:creationId xmlns:a16="http://schemas.microsoft.com/office/drawing/2014/main" id="{63B66223-BFD4-0A2C-29AF-B50AF7FF040E}"/>
              </a:ext>
            </a:extLst>
          </p:cNvPr>
          <p:cNvSpPr txBox="1"/>
          <p:nvPr/>
        </p:nvSpPr>
        <p:spPr>
          <a:xfrm>
            <a:off x="432619" y="1423636"/>
            <a:ext cx="11279960" cy="4970591"/>
          </a:xfrm>
          <a:prstGeom prst="rect">
            <a:avLst/>
          </a:prstGeom>
        </p:spPr>
        <p:txBody>
          <a:bodyPr vert="horz" wrap="square" lIns="0" tIns="45720" rIns="0" bIns="0" rtlCol="0">
            <a:spAutoFit/>
          </a:bodyPr>
          <a:lstStyle/>
          <a:p>
            <a:pPr algn="l">
              <a:buFont typeface="Arial" panose="020B0604020202020204" pitchFamily="34" charset="0"/>
              <a:buChar char="•"/>
            </a:pPr>
            <a:r>
              <a:rPr lang="en-US" sz="3200" b="0" i="0" dirty="0">
                <a:effectLst/>
                <a:latin typeface="Times New Roman" panose="02020603050405020304" pitchFamily="18" charset="0"/>
                <a:cs typeface="Times New Roman" panose="02020603050405020304" pitchFamily="18" charset="0"/>
              </a:rPr>
              <a:t>Think of content analysis like being a detective with a magnifying glass, examining words, images, or videos to find patterns or themes.</a:t>
            </a:r>
          </a:p>
          <a:p>
            <a:pPr algn="l">
              <a:buFont typeface="Arial" panose="020B0604020202020204" pitchFamily="34" charset="0"/>
              <a:buChar char="•"/>
            </a:pPr>
            <a:endParaRPr lang="en-US" sz="3200"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effectLst/>
                <a:latin typeface="Times New Roman" panose="02020603050405020304" pitchFamily="18" charset="0"/>
                <a:cs typeface="Times New Roman" panose="02020603050405020304" pitchFamily="18" charset="0"/>
              </a:rPr>
              <a:t>You look closely at things like interviews, books, film, or social media posts. The goal is to see what's being said or shown often and how it's presented.</a:t>
            </a:r>
          </a:p>
          <a:p>
            <a:pPr algn="l">
              <a:buFont typeface="Arial" panose="020B0604020202020204" pitchFamily="34" charset="0"/>
              <a:buChar char="•"/>
            </a:pPr>
            <a:endParaRPr lang="en-US" sz="3200"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effectLst/>
                <a:latin typeface="Times New Roman" panose="02020603050405020304" pitchFamily="18" charset="0"/>
                <a:cs typeface="Times New Roman" panose="02020603050405020304" pitchFamily="18" charset="0"/>
              </a:rPr>
              <a:t>Example: Analyzing speeches of a famous leader to see how often they talk about certain topics like peace or economy.</a:t>
            </a:r>
          </a:p>
          <a:p>
            <a:endParaRPr lang="en-MY"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43146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1"/>
            <a:ext cx="12192001"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85725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3" y="226666"/>
            <a:ext cx="11722608" cy="6382512"/>
          </a:xfrm>
          <a:prstGeom prst="rect">
            <a:avLst/>
          </a:prstGeom>
          <a:ln w="6350" cap="flat" cmpd="sng" algn="ctr">
            <a:noFill/>
            <a:prstDash val="solid"/>
          </a:ln>
          <a:effectLst>
            <a:softEdge rad="0"/>
          </a:effectLst>
        </p:spPr>
        <p:txBody>
          <a:bodyPr/>
          <a:lstStyle/>
          <a:p>
            <a:pPr marL="0" marR="0" lvl="0" indent="0" algn="l" defTabSz="89231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6" name="Picture 5" descr="A logo of a university&#10;&#10;Description automatically generated">
            <a:extLst>
              <a:ext uri="{FF2B5EF4-FFF2-40B4-BE49-F238E27FC236}">
                <a16:creationId xmlns:a16="http://schemas.microsoft.com/office/drawing/2014/main" id="{2BE31AD7-DBE4-F5CB-46A6-8889CF0CF4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5170" y="255064"/>
            <a:ext cx="1047751" cy="1028700"/>
          </a:xfrm>
          <a:prstGeom prst="rect">
            <a:avLst/>
          </a:prstGeom>
        </p:spPr>
      </p:pic>
      <p:sp>
        <p:nvSpPr>
          <p:cNvPr id="3" name="object 2">
            <a:extLst>
              <a:ext uri="{FF2B5EF4-FFF2-40B4-BE49-F238E27FC236}">
                <a16:creationId xmlns:a16="http://schemas.microsoft.com/office/drawing/2014/main" id="{A93DFC5A-C706-CCBE-7DF0-EBA94FB5278B}"/>
              </a:ext>
            </a:extLst>
          </p:cNvPr>
          <p:cNvSpPr txBox="1">
            <a:spLocks/>
          </p:cNvSpPr>
          <p:nvPr/>
        </p:nvSpPr>
        <p:spPr>
          <a:xfrm>
            <a:off x="1600200" y="304800"/>
            <a:ext cx="8915400" cy="648896"/>
          </a:xfrm>
          <a:prstGeom prst="rect">
            <a:avLst/>
          </a:prstGeom>
        </p:spPr>
        <p:txBody>
          <a:bodyPr vert="horz" wrap="square" lIns="0" tIns="83820" rIns="0" bIns="0" rtlCol="0" anchor="ctr">
            <a:spAutoFit/>
          </a:bodyPr>
          <a:lstStyle>
            <a:lvl1pPr algn="l" defTabSz="914363"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a:lstStyle>
          <a:p>
            <a:pPr marL="12700" marR="5080" lvl="0" indent="0" algn="ctr" defTabSz="914363" rtl="0" eaLnBrk="1" fontAlgn="auto" latinLnBrk="0" hangingPunct="1">
              <a:lnSpc>
                <a:spcPts val="4430"/>
              </a:lnSpc>
              <a:spcBef>
                <a:spcPts val="660"/>
              </a:spcBef>
              <a:spcAft>
                <a:spcPts val="0"/>
              </a:spcAft>
              <a:buClrTx/>
              <a:buSzTx/>
              <a:buFontTx/>
              <a:buNone/>
              <a:tabLst/>
              <a:defRPr/>
            </a:pPr>
            <a:r>
              <a:rPr lang="en-US" sz="4000" b="1" i="0" dirty="0">
                <a:solidFill>
                  <a:srgbClr val="374151"/>
                </a:solidFill>
                <a:effectLst/>
                <a:latin typeface="Times New Roman" panose="02020603050405020304" pitchFamily="18" charset="0"/>
                <a:cs typeface="Times New Roman" panose="02020603050405020304" pitchFamily="18" charset="0"/>
              </a:rPr>
              <a:t>Narrative Analysis</a:t>
            </a:r>
            <a:endParaRPr kumimoji="0" lang="en-MY" sz="4100" b="0" i="0" u="none" strike="noStrike" kern="1200" cap="none" spc="0" normalizeH="0" baseline="0" noProof="0" dirty="0">
              <a:ln>
                <a:noFill/>
              </a:ln>
              <a:solidFill>
                <a:prstClr val="black">
                  <a:lumMod val="85000"/>
                  <a:lumOff val="15000"/>
                </a:prstClr>
              </a:solidFill>
              <a:effectLst/>
              <a:uLnTx/>
              <a:uFillTx/>
              <a:latin typeface="Times New Roman" panose="02020603050405020304" pitchFamily="18" charset="0"/>
              <a:cs typeface="Times New Roman" panose="02020603050405020304" pitchFamily="18" charset="0"/>
            </a:endParaRPr>
          </a:p>
        </p:txBody>
      </p:sp>
      <p:sp>
        <p:nvSpPr>
          <p:cNvPr id="5" name="object 3">
            <a:extLst>
              <a:ext uri="{FF2B5EF4-FFF2-40B4-BE49-F238E27FC236}">
                <a16:creationId xmlns:a16="http://schemas.microsoft.com/office/drawing/2014/main" id="{63B66223-BFD4-0A2C-29AF-B50AF7FF040E}"/>
              </a:ext>
            </a:extLst>
          </p:cNvPr>
          <p:cNvSpPr txBox="1"/>
          <p:nvPr/>
        </p:nvSpPr>
        <p:spPr>
          <a:xfrm>
            <a:off x="261537" y="1423636"/>
            <a:ext cx="11430000" cy="4970591"/>
          </a:xfrm>
          <a:prstGeom prst="rect">
            <a:avLst/>
          </a:prstGeom>
        </p:spPr>
        <p:txBody>
          <a:bodyPr vert="horz" wrap="square" lIns="0" tIns="45720" rIns="0" bIns="0" rtlCol="0">
            <a:spAutoFit/>
          </a:bodyPr>
          <a:lstStyle/>
          <a:p>
            <a:pPr algn="l">
              <a:buFont typeface="Arial" panose="020B0604020202020204" pitchFamily="34" charset="0"/>
              <a:buChar char="•"/>
            </a:pPr>
            <a:r>
              <a:rPr lang="en-US" sz="3200" b="0" i="0" dirty="0">
                <a:solidFill>
                  <a:srgbClr val="374151"/>
                </a:solidFill>
                <a:effectLst/>
                <a:latin typeface="Times New Roman" panose="02020603050405020304" pitchFamily="18" charset="0"/>
                <a:cs typeface="Times New Roman" panose="02020603050405020304" pitchFamily="18" charset="0"/>
              </a:rPr>
              <a:t>This method is like listening to and interpreting stories. It focuses on how people tell their stories and what these stories mean.</a:t>
            </a:r>
          </a:p>
          <a:p>
            <a:pPr algn="l">
              <a:buFont typeface="Arial" panose="020B0604020202020204" pitchFamily="34" charset="0"/>
              <a:buChar char="•"/>
            </a:pPr>
            <a:endParaRPr lang="en-US" sz="3200" b="0" i="0" dirty="0">
              <a:solidFill>
                <a:srgbClr val="37415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solidFill>
                  <a:srgbClr val="374151"/>
                </a:solidFill>
                <a:effectLst/>
                <a:latin typeface="Times New Roman" panose="02020603050405020304" pitchFamily="18" charset="0"/>
                <a:cs typeface="Times New Roman" panose="02020603050405020304" pitchFamily="18" charset="0"/>
              </a:rPr>
              <a:t>You gather stories from sources like interviews, diaries, or personal accounts. Then, you look at how these stories are structured and what themes emerge.</a:t>
            </a:r>
          </a:p>
          <a:p>
            <a:pPr algn="l">
              <a:buFont typeface="Arial" panose="020B0604020202020204" pitchFamily="34" charset="0"/>
              <a:buChar char="•"/>
            </a:pPr>
            <a:endParaRPr lang="en-US" sz="3200" b="0" i="0" dirty="0">
              <a:solidFill>
                <a:srgbClr val="37415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1" i="0" dirty="0">
                <a:solidFill>
                  <a:srgbClr val="374151"/>
                </a:solidFill>
                <a:effectLst/>
                <a:latin typeface="Times New Roman" panose="02020603050405020304" pitchFamily="18" charset="0"/>
                <a:cs typeface="Times New Roman" panose="02020603050405020304" pitchFamily="18" charset="0"/>
              </a:rPr>
              <a:t>Example:</a:t>
            </a:r>
            <a:r>
              <a:rPr lang="en-US" sz="3200" b="0" i="0" dirty="0">
                <a:solidFill>
                  <a:srgbClr val="374151"/>
                </a:solidFill>
                <a:effectLst/>
                <a:latin typeface="Times New Roman" panose="02020603050405020304" pitchFamily="18" charset="0"/>
                <a:cs typeface="Times New Roman" panose="02020603050405020304" pitchFamily="18" charset="0"/>
              </a:rPr>
              <a:t> Studying diaries of historical figures to understand their personal experiences during significant events.</a:t>
            </a:r>
          </a:p>
          <a:p>
            <a:endParaRPr lang="en-MY"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06931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1"/>
            <a:ext cx="12192001"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85725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3" y="226666"/>
            <a:ext cx="11722608" cy="6382512"/>
          </a:xfrm>
          <a:prstGeom prst="rect">
            <a:avLst/>
          </a:prstGeom>
          <a:ln w="6350" cap="flat" cmpd="sng" algn="ctr">
            <a:noFill/>
            <a:prstDash val="solid"/>
          </a:ln>
          <a:effectLst>
            <a:softEdge rad="0"/>
          </a:effectLst>
        </p:spPr>
        <p:txBody>
          <a:bodyPr/>
          <a:lstStyle/>
          <a:p>
            <a:pPr marL="0" marR="0" lvl="0" indent="0" algn="l" defTabSz="89231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6" name="Picture 5" descr="A logo of a university&#10;&#10;Description automatically generated">
            <a:extLst>
              <a:ext uri="{FF2B5EF4-FFF2-40B4-BE49-F238E27FC236}">
                <a16:creationId xmlns:a16="http://schemas.microsoft.com/office/drawing/2014/main" id="{2BE31AD7-DBE4-F5CB-46A6-8889CF0CF4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5170" y="255064"/>
            <a:ext cx="1047751" cy="1028700"/>
          </a:xfrm>
          <a:prstGeom prst="rect">
            <a:avLst/>
          </a:prstGeom>
        </p:spPr>
      </p:pic>
      <p:sp>
        <p:nvSpPr>
          <p:cNvPr id="3" name="object 2">
            <a:extLst>
              <a:ext uri="{FF2B5EF4-FFF2-40B4-BE49-F238E27FC236}">
                <a16:creationId xmlns:a16="http://schemas.microsoft.com/office/drawing/2014/main" id="{A93DFC5A-C706-CCBE-7DF0-EBA94FB5278B}"/>
              </a:ext>
            </a:extLst>
          </p:cNvPr>
          <p:cNvSpPr txBox="1">
            <a:spLocks/>
          </p:cNvSpPr>
          <p:nvPr/>
        </p:nvSpPr>
        <p:spPr>
          <a:xfrm>
            <a:off x="1600200" y="304800"/>
            <a:ext cx="8915400" cy="648896"/>
          </a:xfrm>
          <a:prstGeom prst="rect">
            <a:avLst/>
          </a:prstGeom>
        </p:spPr>
        <p:txBody>
          <a:bodyPr vert="horz" wrap="square" lIns="0" tIns="83820" rIns="0" bIns="0" rtlCol="0" anchor="ctr">
            <a:spAutoFit/>
          </a:bodyPr>
          <a:lstStyle>
            <a:lvl1pPr algn="l" defTabSz="914363"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a:lstStyle>
          <a:p>
            <a:pPr marL="12700" marR="5080" lvl="0" indent="0" algn="ctr" defTabSz="914363" rtl="0" eaLnBrk="1" fontAlgn="auto" latinLnBrk="0" hangingPunct="1">
              <a:lnSpc>
                <a:spcPts val="4430"/>
              </a:lnSpc>
              <a:spcBef>
                <a:spcPts val="660"/>
              </a:spcBef>
              <a:spcAft>
                <a:spcPts val="0"/>
              </a:spcAft>
              <a:buClrTx/>
              <a:buSzTx/>
              <a:buFontTx/>
              <a:buNone/>
              <a:tabLst/>
              <a:defRPr/>
            </a:pPr>
            <a:r>
              <a:rPr lang="en-US" sz="4000" b="1" i="0" dirty="0">
                <a:solidFill>
                  <a:srgbClr val="374151"/>
                </a:solidFill>
                <a:effectLst/>
                <a:latin typeface="Times New Roman" panose="02020603050405020304" pitchFamily="18" charset="0"/>
                <a:cs typeface="Times New Roman" panose="02020603050405020304" pitchFamily="18" charset="0"/>
              </a:rPr>
              <a:t>Grounded Theory</a:t>
            </a:r>
            <a:endParaRPr kumimoji="0" lang="en-MY" sz="4100" b="0" i="0" u="none" strike="noStrike" kern="1200" cap="none" spc="0" normalizeH="0" baseline="0" noProof="0" dirty="0">
              <a:ln>
                <a:noFill/>
              </a:ln>
              <a:solidFill>
                <a:prstClr val="black">
                  <a:lumMod val="85000"/>
                  <a:lumOff val="15000"/>
                </a:prstClr>
              </a:solidFill>
              <a:effectLst/>
              <a:uLnTx/>
              <a:uFillTx/>
              <a:latin typeface="Times New Roman" panose="02020603050405020304" pitchFamily="18" charset="0"/>
              <a:cs typeface="Times New Roman" panose="02020603050405020304" pitchFamily="18" charset="0"/>
            </a:endParaRPr>
          </a:p>
        </p:txBody>
      </p:sp>
      <p:sp>
        <p:nvSpPr>
          <p:cNvPr id="5" name="object 3">
            <a:extLst>
              <a:ext uri="{FF2B5EF4-FFF2-40B4-BE49-F238E27FC236}">
                <a16:creationId xmlns:a16="http://schemas.microsoft.com/office/drawing/2014/main" id="{63B66223-BFD4-0A2C-29AF-B50AF7FF040E}"/>
              </a:ext>
            </a:extLst>
          </p:cNvPr>
          <p:cNvSpPr txBox="1"/>
          <p:nvPr/>
        </p:nvSpPr>
        <p:spPr>
          <a:xfrm>
            <a:off x="261537" y="1423636"/>
            <a:ext cx="11430000" cy="5463034"/>
          </a:xfrm>
          <a:prstGeom prst="rect">
            <a:avLst/>
          </a:prstGeom>
        </p:spPr>
        <p:txBody>
          <a:bodyPr vert="horz" wrap="square" lIns="0" tIns="45720" rIns="0" bIns="0" rtlCol="0">
            <a:spAutoFit/>
          </a:bodyPr>
          <a:lstStyle/>
          <a:p>
            <a:pPr algn="l">
              <a:buFont typeface="Arial" panose="020B0604020202020204" pitchFamily="34" charset="0"/>
              <a:buChar char="•"/>
            </a:pPr>
            <a:r>
              <a:rPr lang="en-US" sz="3200" b="0" i="0" dirty="0">
                <a:solidFill>
                  <a:srgbClr val="374151"/>
                </a:solidFill>
                <a:effectLst/>
                <a:latin typeface="Times New Roman" panose="02020603050405020304" pitchFamily="18" charset="0"/>
                <a:cs typeface="Times New Roman" panose="02020603050405020304" pitchFamily="18" charset="0"/>
              </a:rPr>
              <a:t>Imagine you're a miner digging for a new kind of gem. Grounded theory is about digging through data to find new theories that haven’t been explored before.</a:t>
            </a:r>
          </a:p>
          <a:p>
            <a:pPr algn="l">
              <a:buFont typeface="Arial" panose="020B0604020202020204" pitchFamily="34" charset="0"/>
              <a:buChar char="•"/>
            </a:pPr>
            <a:endParaRPr lang="en-US" sz="3200" b="0" i="0" dirty="0">
              <a:solidFill>
                <a:srgbClr val="37415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solidFill>
                  <a:srgbClr val="374151"/>
                </a:solidFill>
                <a:effectLst/>
                <a:latin typeface="Times New Roman" panose="02020603050405020304" pitchFamily="18" charset="0"/>
                <a:cs typeface="Times New Roman" panose="02020603050405020304" pitchFamily="18" charset="0"/>
              </a:rPr>
              <a:t>You start with data (like interview transcripts), and as you analyze, you look for patterns. These patterns then help you build a new theory.</a:t>
            </a:r>
          </a:p>
          <a:p>
            <a:pPr algn="l">
              <a:buFont typeface="Arial" panose="020B0604020202020204" pitchFamily="34" charset="0"/>
              <a:buChar char="•"/>
            </a:pPr>
            <a:endParaRPr lang="en-US" sz="3200" b="0" i="0" dirty="0">
              <a:solidFill>
                <a:srgbClr val="37415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1" i="0" dirty="0">
                <a:solidFill>
                  <a:srgbClr val="374151"/>
                </a:solidFill>
                <a:effectLst/>
                <a:latin typeface="Times New Roman" panose="02020603050405020304" pitchFamily="18" charset="0"/>
                <a:cs typeface="Times New Roman" panose="02020603050405020304" pitchFamily="18" charset="0"/>
              </a:rPr>
              <a:t>Example:</a:t>
            </a:r>
            <a:r>
              <a:rPr lang="en-US" sz="3200" b="0" i="0" dirty="0">
                <a:solidFill>
                  <a:srgbClr val="374151"/>
                </a:solidFill>
                <a:effectLst/>
                <a:latin typeface="Times New Roman" panose="02020603050405020304" pitchFamily="18" charset="0"/>
                <a:cs typeface="Times New Roman" panose="02020603050405020304" pitchFamily="18" charset="0"/>
              </a:rPr>
              <a:t> Interviewing a group of entrepreneurs and finding a new theory about what motivates them to start businesses.</a:t>
            </a:r>
          </a:p>
          <a:p>
            <a:endParaRPr lang="en-MY"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80268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1"/>
            <a:ext cx="12192001"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85725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3" y="226666"/>
            <a:ext cx="11722608" cy="6382512"/>
          </a:xfrm>
          <a:prstGeom prst="rect">
            <a:avLst/>
          </a:prstGeom>
          <a:ln w="6350" cap="flat" cmpd="sng" algn="ctr">
            <a:noFill/>
            <a:prstDash val="solid"/>
          </a:ln>
          <a:effectLst>
            <a:softEdge rad="0"/>
          </a:effectLst>
        </p:spPr>
        <p:txBody>
          <a:bodyPr/>
          <a:lstStyle/>
          <a:p>
            <a:pPr marL="0" marR="0" lvl="0" indent="0" algn="l" defTabSz="89231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6" name="Picture 5" descr="A logo of a university&#10;&#10;Description automatically generated">
            <a:extLst>
              <a:ext uri="{FF2B5EF4-FFF2-40B4-BE49-F238E27FC236}">
                <a16:creationId xmlns:a16="http://schemas.microsoft.com/office/drawing/2014/main" id="{2BE31AD7-DBE4-F5CB-46A6-8889CF0CF4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5170" y="255064"/>
            <a:ext cx="1047751" cy="1028700"/>
          </a:xfrm>
          <a:prstGeom prst="rect">
            <a:avLst/>
          </a:prstGeom>
        </p:spPr>
      </p:pic>
      <p:sp>
        <p:nvSpPr>
          <p:cNvPr id="3" name="object 2">
            <a:extLst>
              <a:ext uri="{FF2B5EF4-FFF2-40B4-BE49-F238E27FC236}">
                <a16:creationId xmlns:a16="http://schemas.microsoft.com/office/drawing/2014/main" id="{A93DFC5A-C706-CCBE-7DF0-EBA94FB5278B}"/>
              </a:ext>
            </a:extLst>
          </p:cNvPr>
          <p:cNvSpPr txBox="1">
            <a:spLocks/>
          </p:cNvSpPr>
          <p:nvPr/>
        </p:nvSpPr>
        <p:spPr>
          <a:xfrm>
            <a:off x="1613917" y="226666"/>
            <a:ext cx="8915400" cy="648896"/>
          </a:xfrm>
          <a:prstGeom prst="rect">
            <a:avLst/>
          </a:prstGeom>
        </p:spPr>
        <p:txBody>
          <a:bodyPr vert="horz" wrap="square" lIns="0" tIns="83820" rIns="0" bIns="0" rtlCol="0" anchor="ctr">
            <a:spAutoFit/>
          </a:bodyPr>
          <a:lstStyle>
            <a:lvl1pPr algn="l" defTabSz="914363"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a:lstStyle>
          <a:p>
            <a:pPr marL="12700" marR="5080" lvl="0" indent="0" algn="ctr" defTabSz="914363" rtl="0" eaLnBrk="1" fontAlgn="auto" latinLnBrk="0" hangingPunct="1">
              <a:lnSpc>
                <a:spcPts val="4430"/>
              </a:lnSpc>
              <a:spcBef>
                <a:spcPts val="660"/>
              </a:spcBef>
              <a:spcAft>
                <a:spcPts val="0"/>
              </a:spcAft>
              <a:buClrTx/>
              <a:buSzTx/>
              <a:buFontTx/>
              <a:buNone/>
              <a:tabLst/>
              <a:defRPr/>
            </a:pPr>
            <a:r>
              <a:rPr kumimoji="0" lang="en-MY" sz="4000" b="1"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rPr>
              <a:t>Methods</a:t>
            </a:r>
            <a:r>
              <a:rPr kumimoji="0" lang="en-MY" sz="4000" b="1" i="0" u="none" strike="noStrike" kern="1200" cap="none" spc="-40" normalizeH="0" baseline="0" noProof="0" dirty="0">
                <a:ln>
                  <a:noFill/>
                </a:ln>
                <a:solidFill>
                  <a:prstClr val="black">
                    <a:lumMod val="85000"/>
                    <a:lumOff val="15000"/>
                  </a:prstClr>
                </a:solidFill>
                <a:effectLst/>
                <a:uLnTx/>
                <a:uFillTx/>
                <a:latin typeface="Times New Roman"/>
                <a:ea typeface="+mn-ea"/>
                <a:cs typeface="Times New Roman"/>
              </a:rPr>
              <a:t> </a:t>
            </a:r>
            <a:r>
              <a:rPr kumimoji="0" lang="en-MY" sz="4000" b="1"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rPr>
              <a:t>of</a:t>
            </a:r>
            <a:r>
              <a:rPr kumimoji="0" lang="en-MY" sz="4000" b="1" i="0" u="none" strike="noStrike" kern="1200" cap="none" spc="-10" normalizeH="0" baseline="0" noProof="0" dirty="0">
                <a:ln>
                  <a:noFill/>
                </a:ln>
                <a:solidFill>
                  <a:prstClr val="black">
                    <a:lumMod val="85000"/>
                    <a:lumOff val="15000"/>
                  </a:prstClr>
                </a:solidFill>
                <a:effectLst/>
                <a:uLnTx/>
                <a:uFillTx/>
                <a:latin typeface="Times New Roman"/>
                <a:ea typeface="+mn-ea"/>
                <a:cs typeface="Times New Roman"/>
              </a:rPr>
              <a:t> </a:t>
            </a:r>
            <a:r>
              <a:rPr kumimoji="0" lang="en-MY" sz="4000" b="1"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rPr>
              <a:t>Data</a:t>
            </a:r>
            <a:r>
              <a:rPr kumimoji="0" lang="en-MY" sz="4000" b="1" i="0" u="none" strike="noStrike" kern="1200" cap="none" spc="-260" normalizeH="0" baseline="0" noProof="0" dirty="0">
                <a:ln>
                  <a:noFill/>
                </a:ln>
                <a:solidFill>
                  <a:prstClr val="black">
                    <a:lumMod val="85000"/>
                    <a:lumOff val="15000"/>
                  </a:prstClr>
                </a:solidFill>
                <a:effectLst/>
                <a:uLnTx/>
                <a:uFillTx/>
                <a:latin typeface="Times New Roman"/>
                <a:ea typeface="+mn-ea"/>
                <a:cs typeface="Times New Roman"/>
              </a:rPr>
              <a:t> </a:t>
            </a:r>
            <a:r>
              <a:rPr kumimoji="0" lang="en-MY" sz="4000" b="1" i="0" u="none" strike="noStrike" kern="1200" cap="none" spc="-10" normalizeH="0" baseline="0" noProof="0" dirty="0">
                <a:ln>
                  <a:noFill/>
                </a:ln>
                <a:solidFill>
                  <a:prstClr val="black">
                    <a:lumMod val="85000"/>
                    <a:lumOff val="15000"/>
                  </a:prstClr>
                </a:solidFill>
                <a:effectLst/>
                <a:uLnTx/>
                <a:uFillTx/>
                <a:latin typeface="Times New Roman"/>
                <a:ea typeface="+mn-ea"/>
                <a:cs typeface="Times New Roman"/>
              </a:rPr>
              <a:t>Analysis</a:t>
            </a:r>
            <a:endParaRPr kumimoji="0" lang="en-MY" sz="4100" b="0"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endParaRPr>
          </a:p>
        </p:txBody>
      </p:sp>
      <p:sp>
        <p:nvSpPr>
          <p:cNvPr id="5" name="object 3">
            <a:extLst>
              <a:ext uri="{FF2B5EF4-FFF2-40B4-BE49-F238E27FC236}">
                <a16:creationId xmlns:a16="http://schemas.microsoft.com/office/drawing/2014/main" id="{D7853D83-B16F-65BB-343F-8C5D1252B3BA}"/>
              </a:ext>
            </a:extLst>
          </p:cNvPr>
          <p:cNvSpPr txBox="1"/>
          <p:nvPr/>
        </p:nvSpPr>
        <p:spPr>
          <a:xfrm>
            <a:off x="283142" y="1070145"/>
            <a:ext cx="11722608" cy="5346977"/>
          </a:xfrm>
          <a:prstGeom prst="rect">
            <a:avLst/>
          </a:prstGeom>
        </p:spPr>
        <p:txBody>
          <a:bodyPr vert="horz" wrap="square" lIns="0" tIns="47625" rIns="0" bIns="0" rtlCol="0">
            <a:spAutoFit/>
          </a:bodyPr>
          <a:lstStyle/>
          <a:p>
            <a:pPr marL="241300" marR="302895" lvl="0" indent="-228600" algn="l" defTabSz="914400" rtl="0" eaLnBrk="1" fontAlgn="auto" latinLnBrk="0" hangingPunct="1">
              <a:lnSpc>
                <a:spcPct val="100000"/>
              </a:lnSpc>
              <a:spcBef>
                <a:spcPts val="375"/>
              </a:spcBef>
              <a:spcAft>
                <a:spcPts val="0"/>
              </a:spcAft>
              <a:buClrTx/>
              <a:buSzTx/>
              <a:buFont typeface="Arial MT"/>
              <a:buChar char="•"/>
              <a:tabLst>
                <a:tab pos="241300" algn="l"/>
              </a:tabLst>
              <a:defRPr/>
            </a:pPr>
            <a:r>
              <a:rPr kumimoji="0" sz="2200" b="1" i="0" u="none" strike="noStrike" kern="0" cap="none" spc="0" normalizeH="0" baseline="0" noProof="0" dirty="0">
                <a:ln>
                  <a:noFill/>
                </a:ln>
                <a:solidFill>
                  <a:sysClr val="windowText" lastClr="000000"/>
                </a:solidFill>
                <a:effectLst/>
                <a:uLnTx/>
                <a:uFillTx/>
                <a:latin typeface="Times New Roman"/>
                <a:ea typeface="+mn-ea"/>
                <a:cs typeface="Times New Roman"/>
              </a:rPr>
              <a:t>Quantitative</a:t>
            </a:r>
            <a:r>
              <a:rPr kumimoji="0" sz="2200" b="1" i="0" u="none" strike="noStrike" kern="0" cap="none" spc="-80" normalizeH="0" baseline="0" noProof="0" dirty="0">
                <a:ln>
                  <a:noFill/>
                </a:ln>
                <a:solidFill>
                  <a:sysClr val="windowText" lastClr="000000"/>
                </a:solidFill>
                <a:effectLst/>
                <a:uLnTx/>
                <a:uFillTx/>
                <a:latin typeface="Times New Roman"/>
                <a:ea typeface="+mn-ea"/>
                <a:cs typeface="Times New Roman"/>
              </a:rPr>
              <a:t> </a:t>
            </a:r>
            <a:r>
              <a:rPr kumimoji="0" sz="2200" b="1" i="0" u="none" strike="noStrike" kern="0" cap="none" spc="0" normalizeH="0" baseline="0" noProof="0" dirty="0">
                <a:ln>
                  <a:noFill/>
                </a:ln>
                <a:solidFill>
                  <a:sysClr val="windowText" lastClr="000000"/>
                </a:solidFill>
                <a:effectLst/>
                <a:uLnTx/>
                <a:uFillTx/>
                <a:latin typeface="Times New Roman"/>
                <a:ea typeface="+mn-ea"/>
                <a:cs typeface="Times New Roman"/>
              </a:rPr>
              <a:t>Data</a:t>
            </a:r>
            <a:r>
              <a:rPr kumimoji="0" sz="2200" b="1" i="0" u="none" strike="noStrike" kern="0" cap="none" spc="-125" normalizeH="0" baseline="0" noProof="0" dirty="0">
                <a:ln>
                  <a:noFill/>
                </a:ln>
                <a:solidFill>
                  <a:sysClr val="windowText" lastClr="000000"/>
                </a:solidFill>
                <a:effectLst/>
                <a:uLnTx/>
                <a:uFillTx/>
                <a:latin typeface="Times New Roman"/>
                <a:ea typeface="+mn-ea"/>
                <a:cs typeface="Times New Roman"/>
              </a:rPr>
              <a:t> </a:t>
            </a:r>
            <a:r>
              <a:rPr kumimoji="0" sz="2200" b="1" i="0" u="none" strike="noStrike" kern="0" cap="none" spc="0" normalizeH="0" baseline="0" noProof="0" dirty="0">
                <a:ln>
                  <a:noFill/>
                </a:ln>
                <a:solidFill>
                  <a:sysClr val="windowText" lastClr="000000"/>
                </a:solidFill>
                <a:effectLst/>
                <a:uLnTx/>
                <a:uFillTx/>
                <a:latin typeface="Times New Roman"/>
                <a:ea typeface="+mn-ea"/>
                <a:cs typeface="Times New Roman"/>
              </a:rPr>
              <a:t>Analysis:</a:t>
            </a:r>
            <a:r>
              <a:rPr kumimoji="0" sz="2200" b="1"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Statistical</a:t>
            </a:r>
            <a:r>
              <a:rPr kumimoji="0" sz="22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data</a:t>
            </a:r>
            <a:r>
              <a:rPr kumimoji="0" sz="2200" b="0" i="0" u="none" strike="noStrike" kern="0" cap="none" spc="-25"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analysis</a:t>
            </a:r>
            <a:r>
              <a:rPr kumimoji="0" sz="2200" b="0" i="0" u="none" strike="noStrike" kern="0" cap="none" spc="-40"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10" normalizeH="0" baseline="0" noProof="0" dirty="0">
                <a:ln>
                  <a:noFill/>
                </a:ln>
                <a:solidFill>
                  <a:sysClr val="windowText" lastClr="000000"/>
                </a:solidFill>
                <a:effectLst/>
                <a:uLnTx/>
                <a:uFillTx/>
                <a:latin typeface="Times New Roman"/>
                <a:ea typeface="+mn-ea"/>
                <a:cs typeface="Times New Roman"/>
              </a:rPr>
              <a:t>methods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collect</a:t>
            </a:r>
            <a:r>
              <a:rPr kumimoji="0" sz="2200" b="0" i="0" u="none" strike="noStrike" kern="0" cap="none" spc="-35"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raw</a:t>
            </a:r>
            <a:r>
              <a:rPr kumimoji="0" sz="2200" b="0" i="0" u="none" strike="noStrike" kern="0" cap="none" spc="-10"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data</a:t>
            </a:r>
            <a:r>
              <a:rPr kumimoji="0" sz="2200" b="0" i="0" u="none" strike="noStrike" kern="0" cap="none" spc="-20"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and</a:t>
            </a:r>
            <a:r>
              <a:rPr kumimoji="0" sz="2200" b="0" i="0" u="none" strike="noStrike" kern="0" cap="none" spc="-25"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process</a:t>
            </a:r>
            <a:r>
              <a:rPr kumimoji="0" sz="2200" b="0" i="0" u="none" strike="noStrike" kern="0" cap="none" spc="-35"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it</a:t>
            </a:r>
            <a:r>
              <a:rPr kumimoji="0" sz="2200" b="0" i="0" u="none" strike="noStrike" kern="0" cap="none" spc="-25"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into</a:t>
            </a:r>
            <a:r>
              <a:rPr kumimoji="0" sz="2200" b="0" i="0" u="none" strike="noStrike" kern="0" cap="none" spc="-25" normalizeH="0" baseline="0" noProof="0" dirty="0">
                <a:ln>
                  <a:noFill/>
                </a:ln>
                <a:solidFill>
                  <a:sysClr val="windowText" lastClr="000000"/>
                </a:solidFill>
                <a:effectLst/>
                <a:uLnTx/>
                <a:uFillTx/>
                <a:latin typeface="Times New Roman"/>
                <a:ea typeface="+mn-ea"/>
                <a:cs typeface="Times New Roman"/>
              </a:rPr>
              <a:t> </a:t>
            </a:r>
            <a:r>
              <a:rPr kumimoji="0" sz="2200" b="1" i="0" u="none" strike="noStrike" kern="0" cap="none" spc="0" normalizeH="0" baseline="0" noProof="0" dirty="0">
                <a:ln>
                  <a:noFill/>
                </a:ln>
                <a:solidFill>
                  <a:sysClr val="windowText" lastClr="000000"/>
                </a:solidFill>
                <a:effectLst/>
                <a:highlight>
                  <a:srgbClr val="FFFF00"/>
                </a:highlight>
                <a:uLnTx/>
                <a:uFillTx/>
                <a:latin typeface="Times New Roman"/>
                <a:ea typeface="+mn-ea"/>
                <a:cs typeface="Times New Roman"/>
              </a:rPr>
              <a:t>numerical</a:t>
            </a:r>
            <a:r>
              <a:rPr kumimoji="0" sz="2200" b="1" i="0" u="none" strike="noStrike" kern="0" cap="none" spc="-35" normalizeH="0" baseline="0" noProof="0" dirty="0">
                <a:ln>
                  <a:noFill/>
                </a:ln>
                <a:solidFill>
                  <a:sysClr val="windowText" lastClr="000000"/>
                </a:solidFill>
                <a:effectLst/>
                <a:highlight>
                  <a:srgbClr val="FFFF00"/>
                </a:highlight>
                <a:uLnTx/>
                <a:uFillTx/>
                <a:latin typeface="Times New Roman"/>
                <a:ea typeface="+mn-ea"/>
                <a:cs typeface="Times New Roman"/>
              </a:rPr>
              <a:t> </a:t>
            </a:r>
            <a:r>
              <a:rPr kumimoji="0" sz="2200" b="1" i="0" u="none" strike="noStrike" kern="0" cap="none" spc="-10" normalizeH="0" baseline="0" noProof="0" dirty="0">
                <a:ln>
                  <a:noFill/>
                </a:ln>
                <a:solidFill>
                  <a:sysClr val="windowText" lastClr="000000"/>
                </a:solidFill>
                <a:effectLst/>
                <a:highlight>
                  <a:srgbClr val="FFFF00"/>
                </a:highlight>
                <a:uLnTx/>
                <a:uFillTx/>
                <a:latin typeface="Times New Roman"/>
                <a:ea typeface="+mn-ea"/>
                <a:cs typeface="Times New Roman"/>
              </a:rPr>
              <a:t>data.</a:t>
            </a:r>
            <a:r>
              <a:rPr kumimoji="0" lang="en-US" sz="2200" b="1" i="0" u="none" strike="noStrike" kern="0" cap="none" spc="-10" normalizeH="0" baseline="0" noProof="0" dirty="0">
                <a:ln>
                  <a:noFill/>
                </a:ln>
                <a:solidFill>
                  <a:sysClr val="windowText" lastClr="000000"/>
                </a:solidFill>
                <a:effectLst/>
                <a:highlight>
                  <a:srgbClr val="FFFF00"/>
                </a:highlight>
                <a:uLnTx/>
                <a:uFillTx/>
                <a:latin typeface="Times New Roman"/>
                <a:ea typeface="+mn-ea"/>
                <a:cs typeface="Times New Roman"/>
              </a:rPr>
              <a:t> (Involve statistical analysis).</a:t>
            </a:r>
            <a:r>
              <a:rPr kumimoji="0" lang="en-US" sz="2200" b="1" i="0" u="none" strike="noStrike" kern="0" cap="none" spc="-10" normalizeH="0" noProof="0" dirty="0">
                <a:ln>
                  <a:noFill/>
                </a:ln>
                <a:solidFill>
                  <a:sysClr val="windowText" lastClr="000000"/>
                </a:solidFill>
                <a:effectLst/>
                <a:highlight>
                  <a:srgbClr val="FFFF00"/>
                </a:highligh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Quantitative</a:t>
            </a:r>
            <a:r>
              <a:rPr kumimoji="0" sz="2200" b="0" i="0" u="none" strike="noStrike" kern="0" cap="none" spc="-60"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analysis</a:t>
            </a:r>
            <a:r>
              <a:rPr kumimoji="0" sz="2200" b="0" i="0" u="none" strike="noStrike" kern="0" cap="none" spc="-50"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0" normalizeH="0" baseline="0" noProof="0" dirty="0">
                <a:ln>
                  <a:noFill/>
                </a:ln>
                <a:solidFill>
                  <a:sysClr val="windowText" lastClr="000000"/>
                </a:solidFill>
                <a:effectLst/>
                <a:uLnTx/>
                <a:uFillTx/>
                <a:latin typeface="Times New Roman"/>
                <a:ea typeface="+mn-ea"/>
                <a:cs typeface="Times New Roman"/>
              </a:rPr>
              <a:t>methods</a:t>
            </a:r>
            <a:r>
              <a:rPr kumimoji="0" sz="2200" b="0" i="0" u="none" strike="noStrike" kern="0" cap="none" spc="-40" normalizeH="0" baseline="0" noProof="0" dirty="0">
                <a:ln>
                  <a:noFill/>
                </a:ln>
                <a:solidFill>
                  <a:sysClr val="windowText" lastClr="000000"/>
                </a:solidFill>
                <a:effectLst/>
                <a:uLnTx/>
                <a:uFillTx/>
                <a:latin typeface="Times New Roman"/>
                <a:ea typeface="+mn-ea"/>
                <a:cs typeface="Times New Roman"/>
              </a:rPr>
              <a:t> </a:t>
            </a:r>
            <a:r>
              <a:rPr kumimoji="0" sz="2200" b="0" i="0" u="none" strike="noStrike" kern="0" cap="none" spc="-10" normalizeH="0" baseline="0" noProof="0" dirty="0">
                <a:ln>
                  <a:noFill/>
                </a:ln>
                <a:solidFill>
                  <a:sysClr val="windowText" lastClr="000000"/>
                </a:solidFill>
                <a:effectLst/>
                <a:uLnTx/>
                <a:uFillTx/>
                <a:latin typeface="Times New Roman"/>
                <a:ea typeface="+mn-ea"/>
                <a:cs typeface="Times New Roman"/>
              </a:rPr>
              <a:t>include:</a:t>
            </a:r>
            <a:endParaRPr kumimoji="0" lang="en-US" sz="2200" b="0" i="0" u="none" strike="noStrike" kern="0" cap="none" spc="-10" normalizeH="0" baseline="0" noProof="0" dirty="0">
              <a:ln>
                <a:noFill/>
              </a:ln>
              <a:solidFill>
                <a:sysClr val="windowText" lastClr="000000"/>
              </a:solidFill>
              <a:effectLst/>
              <a:uLnTx/>
              <a:uFillTx/>
              <a:latin typeface="Times New Roman"/>
              <a:ea typeface="+mn-ea"/>
              <a:cs typeface="Times New Roman"/>
            </a:endParaRPr>
          </a:p>
          <a:p>
            <a:pPr marL="12700" marR="136525" lvl="0">
              <a:spcBef>
                <a:spcPts val="1040"/>
              </a:spcBef>
              <a:tabLst>
                <a:tab pos="241300" algn="l"/>
              </a:tabLst>
              <a:defRPr/>
            </a:pPr>
            <a:endParaRPr lang="en-US" sz="2200" kern="0" dirty="0">
              <a:solidFill>
                <a:sysClr val="windowText" lastClr="000000"/>
              </a:solidFill>
              <a:highlight>
                <a:srgbClr val="FFFF00"/>
              </a:highlight>
              <a:latin typeface="Times New Roman"/>
              <a:cs typeface="Times New Roman"/>
            </a:endParaRPr>
          </a:p>
          <a:p>
            <a:pPr marL="12700" marR="136525" lvl="0">
              <a:spcBef>
                <a:spcPts val="1040"/>
              </a:spcBef>
              <a:tabLst>
                <a:tab pos="241300" algn="l"/>
              </a:tabLst>
              <a:defRPr/>
            </a:pPr>
            <a:r>
              <a:rPr kumimoji="0" sz="2200" b="1" i="0" u="none" strike="noStrike" kern="0" cap="none" spc="0" normalizeH="0" baseline="0" noProof="0" dirty="0">
                <a:ln>
                  <a:noFill/>
                </a:ln>
                <a:solidFill>
                  <a:sysClr val="windowText" lastClr="000000"/>
                </a:solidFill>
                <a:effectLst/>
                <a:highlight>
                  <a:srgbClr val="FFFF00"/>
                </a:highlight>
                <a:uLnTx/>
                <a:uFillTx/>
                <a:latin typeface="Times New Roman"/>
                <a:ea typeface="+mn-ea"/>
                <a:cs typeface="Times New Roman"/>
              </a:rPr>
              <a:t>Hypothesis</a:t>
            </a:r>
            <a:r>
              <a:rPr kumimoji="0" sz="2200" b="1" i="0" u="none" strike="noStrike" kern="0" cap="none" spc="-95" normalizeH="0" baseline="0" noProof="0" dirty="0">
                <a:ln>
                  <a:noFill/>
                </a:ln>
                <a:solidFill>
                  <a:sysClr val="windowText" lastClr="000000"/>
                </a:solidFill>
                <a:effectLst/>
                <a:highlight>
                  <a:srgbClr val="FFFF00"/>
                </a:highlight>
                <a:uLnTx/>
                <a:uFillTx/>
                <a:latin typeface="Times New Roman"/>
                <a:ea typeface="+mn-ea"/>
                <a:cs typeface="Times New Roman"/>
              </a:rPr>
              <a:t> </a:t>
            </a:r>
            <a:r>
              <a:rPr kumimoji="0" sz="2200" b="1" i="0" u="none" strike="noStrike" kern="0" cap="none" spc="-10" normalizeH="0" baseline="0" noProof="0" dirty="0">
                <a:ln>
                  <a:noFill/>
                </a:ln>
                <a:solidFill>
                  <a:sysClr val="windowText" lastClr="000000"/>
                </a:solidFill>
                <a:effectLst/>
                <a:highlight>
                  <a:srgbClr val="FFFF00"/>
                </a:highlight>
                <a:uLnTx/>
                <a:uFillTx/>
                <a:latin typeface="Times New Roman"/>
                <a:ea typeface="+mn-ea"/>
                <a:cs typeface="Times New Roman"/>
              </a:rPr>
              <a:t>Testing</a:t>
            </a:r>
            <a:r>
              <a:rPr lang="en-US" sz="2200" kern="0" spc="-10" dirty="0">
                <a:solidFill>
                  <a:sysClr val="windowText" lastClr="000000"/>
                </a:solidFill>
                <a:highlight>
                  <a:srgbClr val="FFFF00"/>
                </a:highlight>
                <a:latin typeface="Times New Roman"/>
                <a:cs typeface="Times New Roman"/>
              </a:rPr>
              <a:t>: </a:t>
            </a:r>
            <a:r>
              <a:rPr lang="en-US" sz="2200" kern="0" dirty="0">
                <a:solidFill>
                  <a:sysClr val="windowText" lastClr="000000"/>
                </a:solidFill>
                <a:latin typeface="Times New Roman"/>
                <a:cs typeface="Times New Roman"/>
              </a:rPr>
              <a:t>Hypothesis testing evaluates whether a specific assumption or theory holds true for a given dataset. This method is widely used in experimental and observational studies.</a:t>
            </a:r>
          </a:p>
          <a:p>
            <a:pPr marL="12700" marR="136525" lvl="0">
              <a:spcBef>
                <a:spcPts val="1040"/>
              </a:spcBef>
              <a:tabLst>
                <a:tab pos="241300" algn="l"/>
              </a:tabLst>
              <a:defRPr/>
            </a:pPr>
            <a:r>
              <a:rPr lang="en-US" sz="2200" b="1" u="sng" kern="0" dirty="0">
                <a:solidFill>
                  <a:sysClr val="windowText" lastClr="000000"/>
                </a:solidFill>
                <a:latin typeface="Times New Roman"/>
                <a:cs typeface="Times New Roman"/>
              </a:rPr>
              <a:t>Example: </a:t>
            </a:r>
            <a:r>
              <a:rPr lang="en-US" sz="2200" kern="0" dirty="0">
                <a:solidFill>
                  <a:sysClr val="windowText" lastClr="000000"/>
                </a:solidFill>
                <a:latin typeface="Times New Roman"/>
                <a:cs typeface="Times New Roman"/>
              </a:rPr>
              <a:t>Assessing the effectiveness of a vaccine by comparing infection rates between vaccinated and unvaccinated groups.</a:t>
            </a:r>
          </a:p>
          <a:p>
            <a:pPr marL="12700" marR="136525" lvl="0">
              <a:spcBef>
                <a:spcPts val="1040"/>
              </a:spcBef>
              <a:tabLst>
                <a:tab pos="241300" algn="l"/>
              </a:tabLst>
              <a:defRPr/>
            </a:pPr>
            <a:endParaRPr lang="en-US" sz="2200" kern="0" noProof="0" dirty="0">
              <a:solidFill>
                <a:sysClr val="windowText" lastClr="000000"/>
              </a:solidFill>
              <a:latin typeface="Times New Roman"/>
              <a:cs typeface="Times New Roman"/>
            </a:endParaRPr>
          </a:p>
          <a:p>
            <a:pPr marL="12700" marR="136525" lvl="0">
              <a:spcBef>
                <a:spcPts val="1040"/>
              </a:spcBef>
              <a:tabLst>
                <a:tab pos="241300" algn="l"/>
              </a:tabLst>
              <a:defRPr/>
            </a:pPr>
            <a:r>
              <a:rPr kumimoji="0" lang="en-US" sz="2200" b="1" i="0" u="none" strike="noStrike" kern="0" cap="none" spc="-10" normalizeH="0" baseline="0" noProof="0" dirty="0">
                <a:ln>
                  <a:noFill/>
                </a:ln>
                <a:solidFill>
                  <a:sysClr val="windowText" lastClr="000000"/>
                </a:solidFill>
                <a:effectLst/>
                <a:highlight>
                  <a:srgbClr val="FFFF00"/>
                </a:highlight>
                <a:uLnTx/>
                <a:uFillTx/>
                <a:latin typeface="Times New Roman"/>
                <a:ea typeface="+mn-ea"/>
                <a:cs typeface="Times New Roman"/>
              </a:rPr>
              <a:t>Assess the relationship between variable</a:t>
            </a:r>
            <a:r>
              <a:rPr lang="en-US" sz="2200" kern="0" spc="-10" noProof="0" dirty="0">
                <a:solidFill>
                  <a:sysClr val="windowText" lastClr="000000"/>
                </a:solidFill>
                <a:highlight>
                  <a:srgbClr val="FFFF00"/>
                </a:highlight>
                <a:latin typeface="Times New Roman"/>
                <a:cs typeface="Times New Roman"/>
              </a:rPr>
              <a:t>: </a:t>
            </a:r>
            <a:r>
              <a:rPr lang="en-US" sz="2200" kern="0" spc="-10" dirty="0">
                <a:solidFill>
                  <a:sysClr val="windowText" lastClr="000000"/>
                </a:solidFill>
                <a:latin typeface="Times New Roman"/>
                <a:cs typeface="Times New Roman"/>
              </a:rPr>
              <a:t>This method examines how two or more variables relate to each other, helping to determine whether changes in one variable influence another.</a:t>
            </a:r>
          </a:p>
          <a:p>
            <a:pPr marL="12700" marR="136525" lvl="0">
              <a:spcBef>
                <a:spcPts val="1040"/>
              </a:spcBef>
              <a:tabLst>
                <a:tab pos="241300" algn="l"/>
              </a:tabLst>
              <a:defRPr/>
            </a:pPr>
            <a:r>
              <a:rPr lang="en-US" sz="2200" b="1" u="sng" kern="0" spc="-10" dirty="0">
                <a:solidFill>
                  <a:sysClr val="windowText" lastClr="000000"/>
                </a:solidFill>
                <a:latin typeface="Times New Roman"/>
                <a:cs typeface="Times New Roman"/>
              </a:rPr>
              <a:t>Example: </a:t>
            </a:r>
            <a:r>
              <a:rPr lang="en-US" sz="2200" kern="0" spc="-10" dirty="0">
                <a:solidFill>
                  <a:sysClr val="windowText" lastClr="000000"/>
                </a:solidFill>
                <a:latin typeface="Times New Roman"/>
                <a:cs typeface="Times New Roman"/>
              </a:rPr>
              <a:t>Analyzing the relationship between employee satisfaction and business performance to determine if higher job satisfaction leads to increased productivity.</a:t>
            </a:r>
            <a:endParaRPr lang="en-US" sz="2200" kern="0" spc="-10" dirty="0">
              <a:solidFill>
                <a:sysClr val="windowText" lastClr="000000"/>
              </a:solidFill>
              <a:highlight>
                <a:srgbClr val="FFFF00"/>
              </a:highlight>
              <a:latin typeface="Times New Roman"/>
              <a:cs typeface="Times New Roman"/>
            </a:endParaRPr>
          </a:p>
          <a:p>
            <a:pPr marL="12700" marR="136525" lvl="0">
              <a:spcBef>
                <a:spcPts val="1040"/>
              </a:spcBef>
              <a:tabLst>
                <a:tab pos="241300" algn="l"/>
              </a:tabLst>
              <a:defRPr/>
            </a:pPr>
            <a:endParaRPr kumimoji="0" lang="en-US" sz="2200" b="0" i="0" u="none" strike="noStrike" kern="0" cap="none" spc="-10" normalizeH="0" baseline="0" noProof="0" dirty="0">
              <a:ln>
                <a:noFill/>
              </a:ln>
              <a:solidFill>
                <a:sysClr val="windowText" lastClr="000000"/>
              </a:solidFill>
              <a:effectLst/>
              <a:uLnTx/>
              <a:uFillTx/>
              <a:latin typeface="Times New Roman"/>
              <a:ea typeface="+mn-ea"/>
              <a:cs typeface="Times New Roman"/>
            </a:endParaRPr>
          </a:p>
        </p:txBody>
      </p:sp>
    </p:spTree>
    <p:extLst>
      <p:ext uri="{BB962C8B-B14F-4D97-AF65-F5344CB8AC3E}">
        <p14:creationId xmlns:p14="http://schemas.microsoft.com/office/powerpoint/2010/main" val="33991129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 calcmode="lin" valueType="num">
                                      <p:cBhvr>
                                        <p:cTn id="15"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5">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5">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 calcmode="lin" valueType="num">
                                      <p:cBhvr>
                                        <p:cTn id="23" dur="10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5">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5">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5">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p:cTn id="31" dur="1000" fill="hold"/>
                                        <p:tgtEl>
                                          <p:spTgt spid="5">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5">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5">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1"/>
            <a:ext cx="12192001"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85725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3" y="226666"/>
            <a:ext cx="11722608" cy="6382512"/>
          </a:xfrm>
          <a:prstGeom prst="rect">
            <a:avLst/>
          </a:prstGeom>
          <a:ln w="6350" cap="flat" cmpd="sng" algn="ctr">
            <a:noFill/>
            <a:prstDash val="solid"/>
          </a:ln>
          <a:effectLst>
            <a:softEdge rad="0"/>
          </a:effectLst>
        </p:spPr>
        <p:txBody>
          <a:bodyPr/>
          <a:lstStyle/>
          <a:p>
            <a:pPr marL="0" marR="0" lvl="0" indent="0" algn="l" defTabSz="89231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6" name="Picture 5" descr="A logo of a university&#10;&#10;Description automatically generated">
            <a:extLst>
              <a:ext uri="{FF2B5EF4-FFF2-40B4-BE49-F238E27FC236}">
                <a16:creationId xmlns:a16="http://schemas.microsoft.com/office/drawing/2014/main" id="{2BE31AD7-DBE4-F5CB-46A6-8889CF0CF4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5170" y="255064"/>
            <a:ext cx="1047751" cy="1028700"/>
          </a:xfrm>
          <a:prstGeom prst="rect">
            <a:avLst/>
          </a:prstGeom>
        </p:spPr>
      </p:pic>
      <p:sp>
        <p:nvSpPr>
          <p:cNvPr id="3" name="object 2">
            <a:extLst>
              <a:ext uri="{FF2B5EF4-FFF2-40B4-BE49-F238E27FC236}">
                <a16:creationId xmlns:a16="http://schemas.microsoft.com/office/drawing/2014/main" id="{A93DFC5A-C706-CCBE-7DF0-EBA94FB5278B}"/>
              </a:ext>
            </a:extLst>
          </p:cNvPr>
          <p:cNvSpPr txBox="1">
            <a:spLocks/>
          </p:cNvSpPr>
          <p:nvPr/>
        </p:nvSpPr>
        <p:spPr>
          <a:xfrm>
            <a:off x="1613917" y="226666"/>
            <a:ext cx="8915400" cy="648896"/>
          </a:xfrm>
          <a:prstGeom prst="rect">
            <a:avLst/>
          </a:prstGeom>
        </p:spPr>
        <p:txBody>
          <a:bodyPr vert="horz" wrap="square" lIns="0" tIns="83820" rIns="0" bIns="0" rtlCol="0" anchor="ctr">
            <a:spAutoFit/>
          </a:bodyPr>
          <a:lstStyle>
            <a:lvl1pPr algn="l" defTabSz="914363"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a:lstStyle>
          <a:p>
            <a:pPr marL="12700" marR="5080" lvl="0" indent="0" algn="ctr" defTabSz="914363" rtl="0" eaLnBrk="1" fontAlgn="auto" latinLnBrk="0" hangingPunct="1">
              <a:lnSpc>
                <a:spcPts val="4430"/>
              </a:lnSpc>
              <a:spcBef>
                <a:spcPts val="660"/>
              </a:spcBef>
              <a:spcAft>
                <a:spcPts val="0"/>
              </a:spcAft>
              <a:buClrTx/>
              <a:buSzTx/>
              <a:buFontTx/>
              <a:buNone/>
              <a:tabLst/>
              <a:defRPr/>
            </a:pPr>
            <a:r>
              <a:rPr kumimoji="0" lang="en-MY" sz="4000" b="1"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rPr>
              <a:t>Methods</a:t>
            </a:r>
            <a:r>
              <a:rPr kumimoji="0" lang="en-MY" sz="4000" b="1" i="0" u="none" strike="noStrike" kern="1200" cap="none" spc="-40" normalizeH="0" baseline="0" noProof="0" dirty="0">
                <a:ln>
                  <a:noFill/>
                </a:ln>
                <a:solidFill>
                  <a:prstClr val="black">
                    <a:lumMod val="85000"/>
                    <a:lumOff val="15000"/>
                  </a:prstClr>
                </a:solidFill>
                <a:effectLst/>
                <a:uLnTx/>
                <a:uFillTx/>
                <a:latin typeface="Times New Roman"/>
                <a:ea typeface="+mn-ea"/>
                <a:cs typeface="Times New Roman"/>
              </a:rPr>
              <a:t> </a:t>
            </a:r>
            <a:r>
              <a:rPr kumimoji="0" lang="en-MY" sz="4000" b="1"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rPr>
              <a:t>of</a:t>
            </a:r>
            <a:r>
              <a:rPr kumimoji="0" lang="en-MY" sz="4000" b="1" i="0" u="none" strike="noStrike" kern="1200" cap="none" spc="-10" normalizeH="0" baseline="0" noProof="0" dirty="0">
                <a:ln>
                  <a:noFill/>
                </a:ln>
                <a:solidFill>
                  <a:prstClr val="black">
                    <a:lumMod val="85000"/>
                    <a:lumOff val="15000"/>
                  </a:prstClr>
                </a:solidFill>
                <a:effectLst/>
                <a:uLnTx/>
                <a:uFillTx/>
                <a:latin typeface="Times New Roman"/>
                <a:ea typeface="+mn-ea"/>
                <a:cs typeface="Times New Roman"/>
              </a:rPr>
              <a:t> </a:t>
            </a:r>
            <a:r>
              <a:rPr kumimoji="0" lang="en-MY" sz="4000" b="1"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rPr>
              <a:t>Data</a:t>
            </a:r>
            <a:r>
              <a:rPr kumimoji="0" lang="en-MY" sz="4000" b="1" i="0" u="none" strike="noStrike" kern="1200" cap="none" spc="-260" normalizeH="0" baseline="0" noProof="0" dirty="0">
                <a:ln>
                  <a:noFill/>
                </a:ln>
                <a:solidFill>
                  <a:prstClr val="black">
                    <a:lumMod val="85000"/>
                    <a:lumOff val="15000"/>
                  </a:prstClr>
                </a:solidFill>
                <a:effectLst/>
                <a:uLnTx/>
                <a:uFillTx/>
                <a:latin typeface="Times New Roman"/>
                <a:ea typeface="+mn-ea"/>
                <a:cs typeface="Times New Roman"/>
              </a:rPr>
              <a:t> </a:t>
            </a:r>
            <a:r>
              <a:rPr kumimoji="0" lang="en-MY" sz="4000" b="1" i="0" u="none" strike="noStrike" kern="1200" cap="none" spc="-10" normalizeH="0" baseline="0" noProof="0" dirty="0">
                <a:ln>
                  <a:noFill/>
                </a:ln>
                <a:solidFill>
                  <a:prstClr val="black">
                    <a:lumMod val="85000"/>
                    <a:lumOff val="15000"/>
                  </a:prstClr>
                </a:solidFill>
                <a:effectLst/>
                <a:uLnTx/>
                <a:uFillTx/>
                <a:latin typeface="Times New Roman"/>
                <a:ea typeface="+mn-ea"/>
                <a:cs typeface="Times New Roman"/>
              </a:rPr>
              <a:t>Analysis</a:t>
            </a:r>
            <a:endParaRPr kumimoji="0" lang="en-MY" sz="4100" b="0" i="0" u="none" strike="noStrike" kern="1200" cap="none" spc="0" normalizeH="0" baseline="0" noProof="0" dirty="0">
              <a:ln>
                <a:noFill/>
              </a:ln>
              <a:solidFill>
                <a:prstClr val="black">
                  <a:lumMod val="85000"/>
                  <a:lumOff val="15000"/>
                </a:prstClr>
              </a:solidFill>
              <a:effectLst/>
              <a:uLnTx/>
              <a:uFillTx/>
              <a:latin typeface="Times New Roman"/>
              <a:ea typeface="+mn-ea"/>
              <a:cs typeface="Times New Roman"/>
            </a:endParaRPr>
          </a:p>
        </p:txBody>
      </p:sp>
      <p:sp>
        <p:nvSpPr>
          <p:cNvPr id="5" name="object 3">
            <a:extLst>
              <a:ext uri="{FF2B5EF4-FFF2-40B4-BE49-F238E27FC236}">
                <a16:creationId xmlns:a16="http://schemas.microsoft.com/office/drawing/2014/main" id="{D7853D83-B16F-65BB-343F-8C5D1252B3BA}"/>
              </a:ext>
            </a:extLst>
          </p:cNvPr>
          <p:cNvSpPr txBox="1"/>
          <p:nvPr/>
        </p:nvSpPr>
        <p:spPr>
          <a:xfrm>
            <a:off x="259079" y="1355987"/>
            <a:ext cx="11722608" cy="5246949"/>
          </a:xfrm>
          <a:prstGeom prst="rect">
            <a:avLst/>
          </a:prstGeom>
        </p:spPr>
        <p:txBody>
          <a:bodyPr vert="horz" wrap="square" lIns="0" tIns="47625" rIns="0" bIns="0" rtlCol="0">
            <a:spAutoFit/>
          </a:bodyPr>
          <a:lstStyle/>
          <a:p>
            <a:pPr marL="469900" marR="136525" lvl="0" indent="-457200">
              <a:spcBef>
                <a:spcPts val="1040"/>
              </a:spcBef>
              <a:buFont typeface="+mj-lt"/>
              <a:buAutoNum type="arabicPeriod"/>
              <a:tabLst>
                <a:tab pos="241300" algn="l"/>
              </a:tabLst>
              <a:defRPr/>
            </a:pPr>
            <a:r>
              <a:rPr lang="en-US" sz="2400" b="1" kern="0" spc="-10" dirty="0">
                <a:solidFill>
                  <a:sysClr val="windowText" lastClr="000000"/>
                </a:solidFill>
                <a:highlight>
                  <a:srgbClr val="FFFF00"/>
                </a:highlight>
                <a:latin typeface="Times New Roman"/>
                <a:cs typeface="Times New Roman"/>
              </a:rPr>
              <a:t>Measure the difference between groups </a:t>
            </a:r>
            <a:r>
              <a:rPr lang="en-US" sz="2400" kern="0" spc="-10" dirty="0">
                <a:solidFill>
                  <a:sysClr val="windowText" lastClr="000000"/>
                </a:solidFill>
                <a:latin typeface="Times New Roman"/>
                <a:cs typeface="Times New Roman"/>
              </a:rPr>
              <a:t>This involves comparing different groups to see if there are significant differences between them. (average height difference between different group of people)  </a:t>
            </a:r>
          </a:p>
          <a:p>
            <a:pPr marL="241300" marR="136525" lvl="0" indent="-228600">
              <a:spcBef>
                <a:spcPts val="1040"/>
              </a:spcBef>
              <a:buFontTx/>
              <a:buAutoNum type="arabicPeriod"/>
              <a:tabLst>
                <a:tab pos="241300" algn="l"/>
              </a:tabLst>
              <a:defRPr/>
            </a:pPr>
            <a:endParaRPr lang="en-US" sz="2400" kern="0" dirty="0">
              <a:solidFill>
                <a:sysClr val="windowText" lastClr="000000"/>
              </a:solidFill>
              <a:latin typeface="Times New Roman"/>
              <a:cs typeface="Times New Roman"/>
            </a:endParaRPr>
          </a:p>
          <a:p>
            <a:pPr marL="469900" indent="-457200">
              <a:spcBef>
                <a:spcPts val="725"/>
              </a:spcBef>
              <a:buFont typeface="+mj-lt"/>
              <a:buAutoNum type="arabicPeriod"/>
              <a:tabLst>
                <a:tab pos="240029" algn="l"/>
              </a:tabLst>
              <a:defRPr/>
            </a:pPr>
            <a:r>
              <a:rPr lang="en-US" sz="2400" b="1" u="sng" kern="0" dirty="0">
                <a:solidFill>
                  <a:sysClr val="windowText" lastClr="000000"/>
                </a:solidFill>
                <a:highlight>
                  <a:srgbClr val="FFFF00"/>
                </a:highlight>
                <a:latin typeface="Times New Roman"/>
                <a:cs typeface="Times New Roman"/>
              </a:rPr>
              <a:t>Mean,</a:t>
            </a:r>
            <a:r>
              <a:rPr lang="en-US" sz="2400" b="1" u="sng" kern="0" spc="-35" dirty="0">
                <a:solidFill>
                  <a:sysClr val="windowText" lastClr="000000"/>
                </a:solidFill>
                <a:highlight>
                  <a:srgbClr val="FFFF00"/>
                </a:highlight>
                <a:latin typeface="Times New Roman"/>
                <a:cs typeface="Times New Roman"/>
              </a:rPr>
              <a:t> </a:t>
            </a:r>
            <a:r>
              <a:rPr lang="en-US" sz="2400" b="1" u="sng" kern="0" dirty="0">
                <a:solidFill>
                  <a:sysClr val="windowText" lastClr="000000"/>
                </a:solidFill>
                <a:highlight>
                  <a:srgbClr val="FFFF00"/>
                </a:highlight>
                <a:latin typeface="Times New Roman"/>
                <a:cs typeface="Times New Roman"/>
              </a:rPr>
              <a:t>or</a:t>
            </a:r>
            <a:r>
              <a:rPr lang="en-US" sz="2400" b="1" u="sng" kern="0" spc="-20" dirty="0">
                <a:solidFill>
                  <a:sysClr val="windowText" lastClr="000000"/>
                </a:solidFill>
                <a:highlight>
                  <a:srgbClr val="FFFF00"/>
                </a:highlight>
                <a:latin typeface="Times New Roman"/>
                <a:cs typeface="Times New Roman"/>
              </a:rPr>
              <a:t> </a:t>
            </a:r>
            <a:r>
              <a:rPr lang="en-US" sz="2400" b="1" u="sng" kern="0" dirty="0">
                <a:solidFill>
                  <a:sysClr val="windowText" lastClr="000000"/>
                </a:solidFill>
                <a:highlight>
                  <a:srgbClr val="FFFF00"/>
                </a:highlight>
                <a:latin typeface="Times New Roman"/>
                <a:cs typeface="Times New Roman"/>
              </a:rPr>
              <a:t>average</a:t>
            </a:r>
            <a:r>
              <a:rPr lang="en-US" sz="2400" b="1" u="sng" kern="0" spc="-45" dirty="0">
                <a:solidFill>
                  <a:sysClr val="windowText" lastClr="000000"/>
                </a:solidFill>
                <a:highlight>
                  <a:srgbClr val="FFFF00"/>
                </a:highlight>
                <a:latin typeface="Times New Roman"/>
                <a:cs typeface="Times New Roman"/>
              </a:rPr>
              <a:t> </a:t>
            </a:r>
            <a:r>
              <a:rPr lang="en-US" sz="2400" kern="0" dirty="0">
                <a:solidFill>
                  <a:sysClr val="windowText" lastClr="000000"/>
                </a:solidFill>
                <a:latin typeface="Times New Roman"/>
                <a:cs typeface="Times New Roman"/>
              </a:rPr>
              <a:t>determines</a:t>
            </a:r>
            <a:r>
              <a:rPr lang="en-US" sz="2400" kern="0" spc="-4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a</a:t>
            </a:r>
            <a:r>
              <a:rPr lang="en-US" sz="2400" kern="0" spc="-10" dirty="0">
                <a:solidFill>
                  <a:sysClr val="windowText" lastClr="000000"/>
                </a:solidFill>
                <a:latin typeface="Times New Roman"/>
                <a:cs typeface="Times New Roman"/>
              </a:rPr>
              <a:t> subject’s</a:t>
            </a:r>
            <a:r>
              <a:rPr lang="en-US" sz="2400" kern="0" spc="-5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overall</a:t>
            </a:r>
            <a:r>
              <a:rPr lang="en-US" sz="2400" kern="0" spc="-5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trend</a:t>
            </a:r>
            <a:r>
              <a:rPr lang="en-US" sz="2400" kern="0" spc="-4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by</a:t>
            </a:r>
            <a:r>
              <a:rPr lang="en-US" sz="2400" kern="0" spc="-25" dirty="0">
                <a:solidFill>
                  <a:sysClr val="windowText" lastClr="000000"/>
                </a:solidFill>
                <a:latin typeface="Times New Roman"/>
                <a:cs typeface="Times New Roman"/>
              </a:rPr>
              <a:t> </a:t>
            </a:r>
            <a:r>
              <a:rPr lang="en-US" sz="2400" kern="0" spc="-10" dirty="0">
                <a:solidFill>
                  <a:sysClr val="windowText" lastClr="000000"/>
                </a:solidFill>
                <a:latin typeface="Times New Roman"/>
                <a:cs typeface="Times New Roman"/>
              </a:rPr>
              <a:t>dividing </a:t>
            </a:r>
            <a:r>
              <a:rPr lang="en-US" sz="2400" kern="0" dirty="0">
                <a:solidFill>
                  <a:sysClr val="windowText" lastClr="000000"/>
                </a:solidFill>
                <a:latin typeface="Times New Roman"/>
                <a:cs typeface="Times New Roman"/>
              </a:rPr>
              <a:t>the</a:t>
            </a:r>
            <a:r>
              <a:rPr lang="en-US" sz="2400" kern="0" spc="-1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sum</a:t>
            </a:r>
            <a:r>
              <a:rPr lang="en-US" sz="2400" kern="0" spc="-3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of</a:t>
            </a:r>
            <a:r>
              <a:rPr lang="en-US" sz="2400" kern="0" spc="-2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a</a:t>
            </a:r>
            <a:r>
              <a:rPr lang="en-US" sz="2400" kern="0" spc="-1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list</a:t>
            </a:r>
            <a:r>
              <a:rPr lang="en-US" sz="2400" kern="0" spc="-2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of</a:t>
            </a:r>
            <a:r>
              <a:rPr lang="en-US" sz="2400" kern="0" spc="-2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numbers</a:t>
            </a:r>
            <a:r>
              <a:rPr lang="en-US" sz="2400" kern="0" spc="-2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by</a:t>
            </a:r>
            <a:r>
              <a:rPr lang="en-US" sz="2400" kern="0" spc="-1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the</a:t>
            </a:r>
            <a:r>
              <a:rPr lang="en-US" sz="2400" kern="0" spc="-1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number</a:t>
            </a:r>
            <a:r>
              <a:rPr lang="en-US" sz="2400" kern="0" spc="-2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of</a:t>
            </a:r>
            <a:r>
              <a:rPr lang="en-US" sz="2400" kern="0" spc="-2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items</a:t>
            </a:r>
            <a:r>
              <a:rPr lang="en-US" sz="2400" kern="0" spc="-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on</a:t>
            </a:r>
            <a:r>
              <a:rPr lang="en-US" sz="2400" kern="0" spc="-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the</a:t>
            </a:r>
            <a:r>
              <a:rPr lang="en-US" sz="2400" kern="0" spc="-20" dirty="0">
                <a:solidFill>
                  <a:sysClr val="windowText" lastClr="000000"/>
                </a:solidFill>
                <a:latin typeface="Times New Roman"/>
                <a:cs typeface="Times New Roman"/>
              </a:rPr>
              <a:t> </a:t>
            </a:r>
            <a:r>
              <a:rPr lang="en-US" sz="2400" kern="0" spc="-10" dirty="0">
                <a:solidFill>
                  <a:sysClr val="windowText" lastClr="000000"/>
                </a:solidFill>
                <a:latin typeface="Times New Roman"/>
                <a:cs typeface="Times New Roman"/>
              </a:rPr>
              <a:t>list. Calculating the average test score in a class.</a:t>
            </a:r>
            <a:r>
              <a:rPr lang="en-US" sz="2400" b="1" kern="0" dirty="0">
                <a:solidFill>
                  <a:sysClr val="windowText" lastClr="000000"/>
                </a:solidFill>
                <a:latin typeface="Times New Roman"/>
                <a:cs typeface="Times New Roman"/>
              </a:rPr>
              <a:t> </a:t>
            </a:r>
            <a:r>
              <a:rPr lang="en-US" sz="2400" b="1" u="sng" kern="0" dirty="0">
                <a:solidFill>
                  <a:sysClr val="windowText" lastClr="000000"/>
                </a:solidFill>
                <a:latin typeface="Times New Roman"/>
                <a:cs typeface="Times New Roman"/>
              </a:rPr>
              <a:t>Example: </a:t>
            </a:r>
            <a:r>
              <a:rPr lang="en-US" sz="2400" kern="0" dirty="0">
                <a:solidFill>
                  <a:sysClr val="windowText" lastClr="000000"/>
                </a:solidFill>
                <a:latin typeface="Times New Roman"/>
                <a:cs typeface="Times New Roman"/>
              </a:rPr>
              <a:t>Calculating the average test scores of students in a class to assess overall performance.</a:t>
            </a:r>
          </a:p>
          <a:p>
            <a:pPr marL="469900" lvl="0" indent="-457200">
              <a:spcBef>
                <a:spcPts val="725"/>
              </a:spcBef>
              <a:buFont typeface="+mj-lt"/>
              <a:buAutoNum type="arabicPeriod"/>
              <a:tabLst>
                <a:tab pos="240029" algn="l"/>
              </a:tabLst>
              <a:defRPr/>
            </a:pPr>
            <a:endParaRPr lang="en-US" sz="2400" kern="0" spc="-10" dirty="0">
              <a:solidFill>
                <a:sysClr val="windowText" lastClr="000000"/>
              </a:solidFill>
              <a:latin typeface="Times New Roman"/>
              <a:cs typeface="Times New Roman"/>
            </a:endParaRPr>
          </a:p>
          <a:p>
            <a:pPr marL="469900" indent="-457200">
              <a:spcBef>
                <a:spcPts val="725"/>
              </a:spcBef>
              <a:buFont typeface="+mj-lt"/>
              <a:buAutoNum type="arabicPeriod"/>
              <a:tabLst>
                <a:tab pos="240029" algn="l"/>
              </a:tabLst>
              <a:defRPr/>
            </a:pPr>
            <a:r>
              <a:rPr lang="en-US" sz="2400" b="1" u="sng" kern="0" dirty="0">
                <a:solidFill>
                  <a:sysClr val="windowText" lastClr="000000"/>
                </a:solidFill>
                <a:highlight>
                  <a:srgbClr val="FFFF00"/>
                </a:highlight>
                <a:latin typeface="Times New Roman"/>
                <a:cs typeface="Times New Roman"/>
              </a:rPr>
              <a:t>Sample (from the entire population) </a:t>
            </a:r>
            <a:r>
              <a:rPr lang="en-US" sz="2400" b="1" u="sng" kern="0" spc="-30" dirty="0">
                <a:solidFill>
                  <a:sysClr val="windowText" lastClr="000000"/>
                </a:solidFill>
                <a:highlight>
                  <a:srgbClr val="FFFF00"/>
                </a:highlight>
                <a:latin typeface="Times New Roman"/>
                <a:cs typeface="Times New Roman"/>
              </a:rPr>
              <a:t> </a:t>
            </a:r>
            <a:r>
              <a:rPr lang="en-US" sz="2400" b="1" u="sng" kern="0" dirty="0">
                <a:solidFill>
                  <a:sysClr val="windowText" lastClr="000000"/>
                </a:solidFill>
                <a:highlight>
                  <a:srgbClr val="FFFF00"/>
                </a:highlight>
                <a:latin typeface="Times New Roman"/>
                <a:cs typeface="Times New Roman"/>
              </a:rPr>
              <a:t>Size</a:t>
            </a:r>
            <a:r>
              <a:rPr lang="en-US" sz="2400" b="1" u="sng" kern="0" spc="-30" dirty="0">
                <a:solidFill>
                  <a:sysClr val="windowText" lastClr="000000"/>
                </a:solidFill>
                <a:highlight>
                  <a:srgbClr val="FFFF00"/>
                </a:highlight>
                <a:latin typeface="Times New Roman"/>
                <a:cs typeface="Times New Roman"/>
              </a:rPr>
              <a:t> d</a:t>
            </a:r>
            <a:r>
              <a:rPr lang="en-US" sz="2400" b="1" u="sng" kern="0" dirty="0">
                <a:solidFill>
                  <a:sysClr val="windowText" lastClr="000000"/>
                </a:solidFill>
                <a:highlight>
                  <a:srgbClr val="FFFF00"/>
                </a:highlight>
                <a:latin typeface="Times New Roman"/>
                <a:cs typeface="Times New Roman"/>
              </a:rPr>
              <a:t>etermination</a:t>
            </a:r>
            <a:r>
              <a:rPr lang="en-US" sz="2400" b="1" u="sng" kern="0" spc="-40" dirty="0">
                <a:solidFill>
                  <a:sysClr val="windowText" lastClr="000000"/>
                </a:solidFill>
                <a:highlight>
                  <a:srgbClr val="FFFF00"/>
                </a:highlight>
                <a:latin typeface="Times New Roman"/>
                <a:cs typeface="Times New Roman"/>
              </a:rPr>
              <a:t> </a:t>
            </a:r>
            <a:r>
              <a:rPr lang="en-US" sz="2400" kern="0" dirty="0">
                <a:solidFill>
                  <a:sysClr val="windowText" lastClr="000000"/>
                </a:solidFill>
                <a:latin typeface="Times New Roman"/>
                <a:cs typeface="Times New Roman"/>
              </a:rPr>
              <a:t>uses</a:t>
            </a:r>
            <a:r>
              <a:rPr lang="en-US" sz="2400" kern="0" spc="-4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a</a:t>
            </a:r>
            <a:r>
              <a:rPr lang="en-US" sz="2400" kern="0" spc="-2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small</a:t>
            </a:r>
            <a:r>
              <a:rPr lang="en-US" sz="2400" kern="0" spc="-1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sample</a:t>
            </a:r>
            <a:r>
              <a:rPr lang="en-US" sz="2400" kern="0" spc="-2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taken</a:t>
            </a:r>
            <a:r>
              <a:rPr lang="en-US" sz="2400" kern="0" spc="-3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from</a:t>
            </a:r>
            <a:r>
              <a:rPr lang="en-US" sz="2400" kern="0" spc="-40" dirty="0">
                <a:solidFill>
                  <a:sysClr val="windowText" lastClr="000000"/>
                </a:solidFill>
                <a:latin typeface="Times New Roman"/>
                <a:cs typeface="Times New Roman"/>
              </a:rPr>
              <a:t> </a:t>
            </a:r>
            <a:r>
              <a:rPr lang="en-US" sz="2400" kern="0" spc="-50" dirty="0">
                <a:solidFill>
                  <a:sysClr val="windowText" lastClr="000000"/>
                </a:solidFill>
                <a:latin typeface="Times New Roman"/>
                <a:cs typeface="Times New Roman"/>
              </a:rPr>
              <a:t>a </a:t>
            </a:r>
            <a:r>
              <a:rPr lang="en-US" sz="2400" kern="0" dirty="0">
                <a:solidFill>
                  <a:sysClr val="windowText" lastClr="000000"/>
                </a:solidFill>
                <a:latin typeface="Times New Roman"/>
                <a:cs typeface="Times New Roman"/>
              </a:rPr>
              <a:t>larger</a:t>
            </a:r>
            <a:r>
              <a:rPr lang="en-US" sz="2400" kern="0" spc="-4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group</a:t>
            </a:r>
            <a:r>
              <a:rPr lang="en-US" sz="2400" kern="0" spc="-4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of</a:t>
            </a:r>
            <a:r>
              <a:rPr lang="en-US" sz="2400" kern="0" spc="-1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people</a:t>
            </a:r>
            <a:r>
              <a:rPr lang="en-US" sz="2400" kern="0" spc="-3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and</a:t>
            </a:r>
            <a:r>
              <a:rPr lang="en-US" sz="2400" kern="0" spc="-2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analyzed.</a:t>
            </a:r>
            <a:r>
              <a:rPr lang="en-US" sz="2400" kern="0" spc="-5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The</a:t>
            </a:r>
            <a:r>
              <a:rPr lang="en-US" sz="2400" kern="0" spc="-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results</a:t>
            </a:r>
            <a:r>
              <a:rPr lang="en-US" sz="2400" kern="0" spc="-4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gained</a:t>
            </a:r>
            <a:r>
              <a:rPr lang="en-US" sz="2400" kern="0" spc="-20" dirty="0">
                <a:solidFill>
                  <a:sysClr val="windowText" lastClr="000000"/>
                </a:solidFill>
                <a:latin typeface="Times New Roman"/>
                <a:cs typeface="Times New Roman"/>
              </a:rPr>
              <a:t> </a:t>
            </a:r>
            <a:r>
              <a:rPr lang="en-US" sz="2400" kern="0" spc="-25" dirty="0">
                <a:solidFill>
                  <a:sysClr val="windowText" lastClr="000000"/>
                </a:solidFill>
                <a:latin typeface="Times New Roman"/>
                <a:cs typeface="Times New Roman"/>
              </a:rPr>
              <a:t>are </a:t>
            </a:r>
            <a:r>
              <a:rPr lang="en-US" sz="2400" kern="0" dirty="0">
                <a:solidFill>
                  <a:sysClr val="windowText" lastClr="000000"/>
                </a:solidFill>
                <a:latin typeface="Times New Roman"/>
                <a:cs typeface="Times New Roman"/>
              </a:rPr>
              <a:t>considered</a:t>
            </a:r>
            <a:r>
              <a:rPr lang="en-US" sz="2400" kern="0" spc="-55"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representative</a:t>
            </a:r>
            <a:r>
              <a:rPr lang="en-US" sz="2400" kern="0" spc="-6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of the</a:t>
            </a:r>
            <a:r>
              <a:rPr lang="en-US" sz="2400" kern="0" spc="-30" dirty="0">
                <a:solidFill>
                  <a:sysClr val="windowText" lastClr="000000"/>
                </a:solidFill>
                <a:latin typeface="Times New Roman"/>
                <a:cs typeface="Times New Roman"/>
              </a:rPr>
              <a:t> </a:t>
            </a:r>
            <a:r>
              <a:rPr lang="en-US" sz="2400" kern="0" dirty="0">
                <a:solidFill>
                  <a:sysClr val="windowText" lastClr="000000"/>
                </a:solidFill>
                <a:latin typeface="Times New Roman"/>
                <a:cs typeface="Times New Roman"/>
              </a:rPr>
              <a:t>entire</a:t>
            </a:r>
            <a:r>
              <a:rPr lang="en-US" sz="2400" kern="0" spc="-25" dirty="0">
                <a:solidFill>
                  <a:sysClr val="windowText" lastClr="000000"/>
                </a:solidFill>
                <a:latin typeface="Times New Roman"/>
                <a:cs typeface="Times New Roman"/>
              </a:rPr>
              <a:t> </a:t>
            </a:r>
            <a:r>
              <a:rPr lang="en-US" sz="2400" kern="0" spc="-10" dirty="0">
                <a:solidFill>
                  <a:sysClr val="windowText" lastClr="000000"/>
                </a:solidFill>
                <a:latin typeface="Times New Roman"/>
                <a:cs typeface="Times New Roman"/>
              </a:rPr>
              <a:t>body. Selecting 100 people from a city of 10,000 to understand general health trends.</a:t>
            </a:r>
          </a:p>
        </p:txBody>
      </p:sp>
    </p:spTree>
    <p:extLst>
      <p:ext uri="{BB962C8B-B14F-4D97-AF65-F5344CB8AC3E}">
        <p14:creationId xmlns:p14="http://schemas.microsoft.com/office/powerpoint/2010/main" val="12627344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453962" y="548148"/>
            <a:ext cx="10567999" cy="2517059"/>
          </a:xfrm>
        </p:spPr>
        <p:txBody>
          <a:bodyPr>
            <a:noAutofit/>
          </a:bodyPr>
          <a:lstStyle/>
          <a:p>
            <a:pPr algn="ctr"/>
            <a:r>
              <a:rPr lang="en-US" sz="4800" dirty="0">
                <a:latin typeface="Times New Roman" panose="02020603050405020304" pitchFamily="18" charset="0"/>
                <a:cs typeface="Times New Roman" panose="02020603050405020304" pitchFamily="18" charset="0"/>
              </a:rPr>
              <a:t>Suppose you have some cash to start up a business. What is the first step you should do?</a:t>
            </a: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3" name="Title 1">
            <a:extLst>
              <a:ext uri="{FF2B5EF4-FFF2-40B4-BE49-F238E27FC236}">
                <a16:creationId xmlns:a16="http://schemas.microsoft.com/office/drawing/2014/main" id="{E89ECFF5-22F1-B027-0F11-C37658C45317}"/>
              </a:ext>
            </a:extLst>
          </p:cNvPr>
          <p:cNvSpPr txBox="1">
            <a:spLocks/>
          </p:cNvSpPr>
          <p:nvPr/>
        </p:nvSpPr>
        <p:spPr>
          <a:xfrm>
            <a:off x="2022697" y="3429000"/>
            <a:ext cx="6799977" cy="251705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a:lstStyle>
          <a:p>
            <a:pPr algn="ctr"/>
            <a:r>
              <a:rPr lang="en-US" sz="4800" dirty="0">
                <a:latin typeface="Times New Roman" panose="02020603050405020304" pitchFamily="18" charset="0"/>
                <a:cs typeface="Times New Roman" panose="02020603050405020304" pitchFamily="18" charset="0"/>
              </a:rPr>
              <a:t>Search for knowledge about the business as well as information about the benefits and risks  </a:t>
            </a:r>
          </a:p>
        </p:txBody>
      </p:sp>
    </p:spTree>
    <p:extLst>
      <p:ext uri="{BB962C8B-B14F-4D97-AF65-F5344CB8AC3E}">
        <p14:creationId xmlns:p14="http://schemas.microsoft.com/office/powerpoint/2010/main" val="156949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 calcmode="lin" valueType="num">
                                      <p:cBhvr>
                                        <p:cTn id="14" dur="1000" fill="hold"/>
                                        <p:tgtEl>
                                          <p:spTgt spid="3"/>
                                        </p:tgtEl>
                                        <p:attrNameLst>
                                          <p:attrName>style.rotation</p:attrName>
                                        </p:attrNameLst>
                                      </p:cBhvr>
                                      <p:tavLst>
                                        <p:tav tm="0">
                                          <p:val>
                                            <p:fltVal val="90"/>
                                          </p:val>
                                        </p:tav>
                                        <p:tav tm="100000">
                                          <p:val>
                                            <p:fltVal val="0"/>
                                          </p:val>
                                        </p:tav>
                                      </p:tavLst>
                                    </p:anim>
                                    <p:animEffect transition="in" filter="fade">
                                      <p:cBhvr>
                                        <p:cTn id="15"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8B168-8AE1-F308-EF5B-C36B8121C4FF}"/>
              </a:ext>
            </a:extLst>
          </p:cNvPr>
          <p:cNvSpPr>
            <a:spLocks noGrp="1"/>
          </p:cNvSpPr>
          <p:nvPr>
            <p:ph type="title"/>
          </p:nvPr>
        </p:nvSpPr>
        <p:spPr>
          <a:xfrm>
            <a:off x="401054" y="1620253"/>
            <a:ext cx="11015234" cy="3096127"/>
          </a:xfrm>
        </p:spPr>
        <p:txBody>
          <a:bodyPr>
            <a:normAutofit/>
          </a:bodyPr>
          <a:lstStyle/>
          <a:p>
            <a:r>
              <a:rPr lang="en-US" sz="6600" b="1" i="0" dirty="0">
                <a:solidFill>
                  <a:srgbClr val="374151"/>
                </a:solidFill>
                <a:effectLst/>
                <a:latin typeface="Times New Roman" panose="02020603050405020304" pitchFamily="18" charset="0"/>
                <a:cs typeface="Times New Roman" panose="02020603050405020304" pitchFamily="18" charset="0"/>
              </a:rPr>
              <a:t>Software's For Data Analysis </a:t>
            </a:r>
            <a:endParaRPr lang="en-MY" sz="6600" dirty="0">
              <a:latin typeface="Times New Roman" panose="02020603050405020304" pitchFamily="18" charset="0"/>
              <a:cs typeface="Times New Roman" panose="02020603050405020304" pitchFamily="18" charset="0"/>
            </a:endParaRPr>
          </a:p>
        </p:txBody>
      </p:sp>
      <p:pic>
        <p:nvPicPr>
          <p:cNvPr id="3" name="Picture 2" descr="A logo of a university&#10;&#10;Description automatically generated">
            <a:extLst>
              <a:ext uri="{FF2B5EF4-FFF2-40B4-BE49-F238E27FC236}">
                <a16:creationId xmlns:a16="http://schemas.microsoft.com/office/drawing/2014/main" id="{18802F4F-296C-D453-D6B2-C799D6E3EE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44249" y="0"/>
            <a:ext cx="1047751" cy="1028700"/>
          </a:xfrm>
          <a:prstGeom prst="rect">
            <a:avLst/>
          </a:prstGeom>
        </p:spPr>
      </p:pic>
    </p:spTree>
    <p:extLst>
      <p:ext uri="{BB962C8B-B14F-4D97-AF65-F5344CB8AC3E}">
        <p14:creationId xmlns:p14="http://schemas.microsoft.com/office/powerpoint/2010/main" val="14159607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8B168-8AE1-F308-EF5B-C36B8121C4FF}"/>
              </a:ext>
            </a:extLst>
          </p:cNvPr>
          <p:cNvSpPr>
            <a:spLocks noGrp="1"/>
          </p:cNvSpPr>
          <p:nvPr>
            <p:ph type="title"/>
          </p:nvPr>
        </p:nvSpPr>
        <p:spPr/>
        <p:txBody>
          <a:bodyPr>
            <a:normAutofit fontScale="90000"/>
          </a:bodyPr>
          <a:lstStyle/>
          <a:p>
            <a:pPr algn="ctr"/>
            <a:r>
              <a:rPr lang="en-US" b="1" i="0" dirty="0">
                <a:effectLst/>
                <a:latin typeface="Times New Roman" panose="02020603050405020304" pitchFamily="18" charset="0"/>
                <a:cs typeface="Times New Roman" panose="02020603050405020304" pitchFamily="18" charset="0"/>
              </a:rPr>
              <a:t>SPSS (Statistical Package for the Social Sciences)</a:t>
            </a:r>
            <a:br>
              <a:rPr lang="en-US" b="0" i="0" dirty="0">
                <a:effectLst/>
                <a:latin typeface="Times New Roman" panose="02020603050405020304" pitchFamily="18" charset="0"/>
                <a:cs typeface="Times New Roman" panose="02020603050405020304" pitchFamily="18" charset="0"/>
              </a:rPr>
            </a:br>
            <a:endParaRPr lang="en-MY"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3EC4405-47A8-4E66-DCF9-573160F55DD9}"/>
              </a:ext>
            </a:extLst>
          </p:cNvPr>
          <p:cNvSpPr>
            <a:spLocks noGrp="1"/>
          </p:cNvSpPr>
          <p:nvPr>
            <p:ph idx="1"/>
          </p:nvPr>
        </p:nvSpPr>
        <p:spPr>
          <a:xfrm>
            <a:off x="108155" y="1825625"/>
            <a:ext cx="11828206" cy="4850478"/>
          </a:xfrm>
        </p:spPr>
        <p:txBody>
          <a:bodyPr>
            <a:normAutofit/>
          </a:bodyPr>
          <a:lstStyle/>
          <a:p>
            <a:pPr algn="l">
              <a:buFont typeface="Arial" panose="020B0604020202020204" pitchFamily="34" charset="0"/>
              <a:buChar char="•"/>
            </a:pPr>
            <a:r>
              <a:rPr lang="en-US" sz="3200" b="0" i="0" dirty="0">
                <a:effectLst/>
                <a:latin typeface="Times New Roman" panose="02020603050405020304" pitchFamily="18" charset="0"/>
                <a:cs typeface="Times New Roman" panose="02020603050405020304" pitchFamily="18" charset="0"/>
              </a:rPr>
              <a:t>SPSS is a software used for statistical analysis. It's especially popular in social sciences, but also used in other fields.</a:t>
            </a:r>
          </a:p>
          <a:p>
            <a:pPr algn="l">
              <a:buFont typeface="Arial" panose="020B0604020202020204" pitchFamily="34" charset="0"/>
              <a:buChar char="•"/>
            </a:pPr>
            <a:endParaRPr lang="en-US" sz="3200"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effectLst/>
                <a:latin typeface="Times New Roman" panose="02020603050405020304" pitchFamily="18" charset="0"/>
                <a:cs typeface="Times New Roman" panose="02020603050405020304" pitchFamily="18" charset="0"/>
              </a:rPr>
              <a:t>It helps in analyzing and interpreting data. You can use it for various tasks like descriptive statistics (like averages and standard deviations), regression analysis, and hypothesis testing.</a:t>
            </a:r>
          </a:p>
          <a:p>
            <a:pPr algn="l">
              <a:buFont typeface="Arial" panose="020B0604020202020204" pitchFamily="34" charset="0"/>
              <a:buChar char="•"/>
            </a:pPr>
            <a:endParaRPr lang="en-US" sz="3200"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effectLst/>
                <a:latin typeface="Times New Roman" panose="02020603050405020304" pitchFamily="18" charset="0"/>
                <a:cs typeface="Times New Roman" panose="02020603050405020304" pitchFamily="18" charset="0"/>
              </a:rPr>
              <a:t>It's user-friendly for beginners and can handle large sets of data, making complex statistical analysis much simpler.</a:t>
            </a:r>
          </a:p>
          <a:p>
            <a:endParaRPr lang="en-MY"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C40E3182-906C-FB89-EAB4-01F863CE29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44249" y="0"/>
            <a:ext cx="1047751" cy="1028700"/>
          </a:xfrm>
          <a:prstGeom prst="rect">
            <a:avLst/>
          </a:prstGeom>
        </p:spPr>
      </p:pic>
    </p:spTree>
    <p:extLst>
      <p:ext uri="{BB962C8B-B14F-4D97-AF65-F5344CB8AC3E}">
        <p14:creationId xmlns:p14="http://schemas.microsoft.com/office/powerpoint/2010/main" val="21177837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57812-9660-D825-27C6-CDAFD8B50E68}"/>
              </a:ext>
            </a:extLst>
          </p:cNvPr>
          <p:cNvSpPr>
            <a:spLocks noGrp="1"/>
          </p:cNvSpPr>
          <p:nvPr>
            <p:ph type="title"/>
          </p:nvPr>
        </p:nvSpPr>
        <p:spPr>
          <a:xfrm>
            <a:off x="838200" y="365126"/>
            <a:ext cx="10515600" cy="824578"/>
          </a:xfrm>
        </p:spPr>
        <p:txBody>
          <a:bodyPr>
            <a:normAutofit fontScale="90000"/>
          </a:bodyPr>
          <a:lstStyle/>
          <a:p>
            <a:pPr algn="ctr"/>
            <a:r>
              <a:rPr lang="en-US" b="1" i="0" dirty="0">
                <a:effectLst/>
                <a:latin typeface="Times New Roman" panose="02020603050405020304" pitchFamily="18" charset="0"/>
                <a:cs typeface="Times New Roman" panose="02020603050405020304" pitchFamily="18" charset="0"/>
              </a:rPr>
              <a:t>Excel</a:t>
            </a:r>
            <a:br>
              <a:rPr lang="en-US" b="0" i="0" dirty="0">
                <a:effectLst/>
                <a:latin typeface="Times New Roman" panose="02020603050405020304" pitchFamily="18" charset="0"/>
                <a:cs typeface="Times New Roman" panose="02020603050405020304" pitchFamily="18" charset="0"/>
              </a:rPr>
            </a:br>
            <a:endParaRPr lang="en-MY"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6420DD2-6D33-7E60-DC60-7A5FD89C11E3}"/>
              </a:ext>
            </a:extLst>
          </p:cNvPr>
          <p:cNvSpPr>
            <a:spLocks noGrp="1"/>
          </p:cNvSpPr>
          <p:nvPr>
            <p:ph idx="1"/>
          </p:nvPr>
        </p:nvSpPr>
        <p:spPr>
          <a:xfrm>
            <a:off x="442451" y="1393826"/>
            <a:ext cx="11493909" cy="5099047"/>
          </a:xfrm>
        </p:spPr>
        <p:txBody>
          <a:bodyPr>
            <a:normAutofit/>
          </a:bodyPr>
          <a:lstStyle/>
          <a:p>
            <a:pPr algn="l">
              <a:buFont typeface="Arial" panose="020B0604020202020204" pitchFamily="34" charset="0"/>
              <a:buChar char="•"/>
            </a:pPr>
            <a:r>
              <a:rPr lang="en-US" sz="3200" b="0" i="0" dirty="0">
                <a:solidFill>
                  <a:srgbClr val="374151"/>
                </a:solidFill>
                <a:effectLst/>
                <a:latin typeface="Times New Roman" panose="02020603050405020304" pitchFamily="18" charset="0"/>
                <a:cs typeface="Times New Roman" panose="02020603050405020304" pitchFamily="18" charset="0"/>
              </a:rPr>
              <a:t>Excel is a spreadsheet program from Microsoft. It's one of the most commonly used tools for data organization and analysis.</a:t>
            </a:r>
          </a:p>
          <a:p>
            <a:pPr algn="l">
              <a:buFont typeface="Arial" panose="020B0604020202020204" pitchFamily="34" charset="0"/>
              <a:buChar char="•"/>
            </a:pPr>
            <a:endParaRPr lang="en-US" sz="3200" b="0" i="0" dirty="0">
              <a:solidFill>
                <a:srgbClr val="37415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solidFill>
                  <a:srgbClr val="374151"/>
                </a:solidFill>
                <a:effectLst/>
                <a:latin typeface="Times New Roman" panose="02020603050405020304" pitchFamily="18" charset="0"/>
                <a:cs typeface="Times New Roman" panose="02020603050405020304" pitchFamily="18" charset="0"/>
              </a:rPr>
              <a:t>You can use Excel to enter and store data, perform basic to moderately complex calculations, create graphs and charts, and perform basic statistical analyses.</a:t>
            </a:r>
          </a:p>
          <a:p>
            <a:pPr algn="l">
              <a:buFont typeface="Arial" panose="020B0604020202020204" pitchFamily="34" charset="0"/>
              <a:buChar char="•"/>
            </a:pPr>
            <a:endParaRPr lang="en-US" sz="3200" b="0" i="0" dirty="0">
              <a:solidFill>
                <a:srgbClr val="37415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solidFill>
                  <a:srgbClr val="374151"/>
                </a:solidFill>
                <a:effectLst/>
                <a:latin typeface="Times New Roman" panose="02020603050405020304" pitchFamily="18" charset="0"/>
                <a:cs typeface="Times New Roman" panose="02020603050405020304" pitchFamily="18" charset="0"/>
              </a:rPr>
              <a:t>Its versatility and user-friendly interface make it a go-to tool for many researchers, especially for organizing data and preliminary analysis.</a:t>
            </a:r>
          </a:p>
          <a:p>
            <a:endParaRPr lang="en-MY"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4CCCA9EB-1A18-3C9B-1A9C-3B85BFE807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44249" y="22276"/>
            <a:ext cx="1047751" cy="1028700"/>
          </a:xfrm>
          <a:prstGeom prst="rect">
            <a:avLst/>
          </a:prstGeom>
        </p:spPr>
      </p:pic>
    </p:spTree>
    <p:extLst>
      <p:ext uri="{BB962C8B-B14F-4D97-AF65-F5344CB8AC3E}">
        <p14:creationId xmlns:p14="http://schemas.microsoft.com/office/powerpoint/2010/main" val="5996831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5E465-CD0D-A488-1464-9FFD280DE28F}"/>
              </a:ext>
            </a:extLst>
          </p:cNvPr>
          <p:cNvSpPr>
            <a:spLocks noGrp="1"/>
          </p:cNvSpPr>
          <p:nvPr>
            <p:ph type="title"/>
          </p:nvPr>
        </p:nvSpPr>
        <p:spPr/>
        <p:txBody>
          <a:bodyPr/>
          <a:lstStyle/>
          <a:p>
            <a:pPr algn="ctr"/>
            <a:r>
              <a:rPr lang="en-US" b="1" i="0" dirty="0">
                <a:solidFill>
                  <a:srgbClr val="374151"/>
                </a:solidFill>
                <a:effectLst/>
                <a:latin typeface="Times New Roman" panose="02020603050405020304" pitchFamily="18" charset="0"/>
                <a:cs typeface="Times New Roman" panose="02020603050405020304" pitchFamily="18" charset="0"/>
              </a:rPr>
              <a:t>NVivo</a:t>
            </a:r>
            <a:br>
              <a:rPr lang="en-US" b="0" i="0" dirty="0">
                <a:solidFill>
                  <a:srgbClr val="374151"/>
                </a:solidFill>
                <a:effectLst/>
                <a:latin typeface="Times New Roman" panose="02020603050405020304" pitchFamily="18" charset="0"/>
                <a:cs typeface="Times New Roman" panose="02020603050405020304" pitchFamily="18" charset="0"/>
              </a:rPr>
            </a:br>
            <a:endParaRPr lang="en-MY"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62EB8F5-BCB8-B7F9-398C-DDDF6C883516}"/>
              </a:ext>
            </a:extLst>
          </p:cNvPr>
          <p:cNvSpPr>
            <a:spLocks noGrp="1"/>
          </p:cNvSpPr>
          <p:nvPr>
            <p:ph idx="1"/>
          </p:nvPr>
        </p:nvSpPr>
        <p:spPr>
          <a:xfrm>
            <a:off x="363793" y="1786295"/>
            <a:ext cx="11493909" cy="4938969"/>
          </a:xfrm>
        </p:spPr>
        <p:txBody>
          <a:bodyPr>
            <a:normAutofit lnSpcReduction="10000"/>
          </a:bodyPr>
          <a:lstStyle/>
          <a:p>
            <a:pPr algn="l">
              <a:buFont typeface="Arial" panose="020B0604020202020204" pitchFamily="34" charset="0"/>
              <a:buChar char="•"/>
            </a:pPr>
            <a:r>
              <a:rPr lang="en-US" sz="3200" b="0" i="0" dirty="0">
                <a:effectLst/>
                <a:latin typeface="Times New Roman" panose="02020603050405020304" pitchFamily="18" charset="0"/>
                <a:cs typeface="Times New Roman" panose="02020603050405020304" pitchFamily="18" charset="0"/>
              </a:rPr>
              <a:t>NVivo is a qualitative data analysis (QDA) software. It's designed for qualitative researchers working with text-based or multimedia information.</a:t>
            </a:r>
          </a:p>
          <a:p>
            <a:pPr algn="l">
              <a:buFont typeface="Arial" panose="020B0604020202020204" pitchFamily="34" charset="0"/>
              <a:buChar char="•"/>
            </a:pPr>
            <a:endParaRPr lang="en-US" sz="3200"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effectLst/>
                <a:latin typeface="Times New Roman" panose="02020603050405020304" pitchFamily="18" charset="0"/>
                <a:cs typeface="Times New Roman" panose="02020603050405020304" pitchFamily="18" charset="0"/>
              </a:rPr>
              <a:t>NVivo helps in organizing, analyzing, and finding insights in unstructured or qualitative data like interviews, open-ended survey responses, articles, social media, and web content.</a:t>
            </a:r>
          </a:p>
          <a:p>
            <a:pPr algn="l">
              <a:buFont typeface="Arial" panose="020B0604020202020204" pitchFamily="34" charset="0"/>
              <a:buChar char="•"/>
            </a:pPr>
            <a:endParaRPr lang="en-US" sz="3200"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sz="3200" b="0" i="0" dirty="0">
                <a:effectLst/>
                <a:latin typeface="Times New Roman" panose="02020603050405020304" pitchFamily="18" charset="0"/>
                <a:cs typeface="Times New Roman" panose="02020603050405020304" pitchFamily="18" charset="0"/>
              </a:rPr>
              <a:t>It's great for handling large volumes of qualitative data and aids in identifying themes and patterns that might not be immediately apparent.</a:t>
            </a:r>
          </a:p>
          <a:p>
            <a:endParaRPr lang="en-MY"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111BE9F8-82DE-F069-5992-F4A5A71F6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44249" y="0"/>
            <a:ext cx="1047751" cy="1028700"/>
          </a:xfrm>
          <a:prstGeom prst="rect">
            <a:avLst/>
          </a:prstGeom>
        </p:spPr>
      </p:pic>
    </p:spTree>
    <p:extLst>
      <p:ext uri="{BB962C8B-B14F-4D97-AF65-F5344CB8AC3E}">
        <p14:creationId xmlns:p14="http://schemas.microsoft.com/office/powerpoint/2010/main" val="23147964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8B168-8AE1-F308-EF5B-C36B8121C4FF}"/>
              </a:ext>
            </a:extLst>
          </p:cNvPr>
          <p:cNvSpPr>
            <a:spLocks noGrp="1"/>
          </p:cNvSpPr>
          <p:nvPr>
            <p:ph type="title"/>
          </p:nvPr>
        </p:nvSpPr>
        <p:spPr>
          <a:xfrm>
            <a:off x="2283542" y="2577383"/>
            <a:ext cx="7352071" cy="1325563"/>
          </a:xfrm>
        </p:spPr>
        <p:txBody>
          <a:bodyPr>
            <a:normAutofit/>
          </a:bodyPr>
          <a:lstStyle/>
          <a:p>
            <a:pPr algn="ctr"/>
            <a:r>
              <a:rPr lang="en-US" sz="7200" b="1" i="0" dirty="0">
                <a:solidFill>
                  <a:srgbClr val="374151"/>
                </a:solidFill>
                <a:effectLst/>
                <a:latin typeface="Times New Roman" panose="02020603050405020304" pitchFamily="18" charset="0"/>
                <a:cs typeface="Times New Roman" panose="02020603050405020304" pitchFamily="18" charset="0"/>
              </a:rPr>
              <a:t>Thank you </a:t>
            </a:r>
            <a:endParaRPr lang="en-MY" sz="7200" dirty="0">
              <a:latin typeface="Times New Roman" panose="02020603050405020304" pitchFamily="18" charset="0"/>
              <a:cs typeface="Times New Roman" panose="02020603050405020304" pitchFamily="18" charset="0"/>
            </a:endParaRPr>
          </a:p>
        </p:txBody>
      </p:sp>
      <p:pic>
        <p:nvPicPr>
          <p:cNvPr id="3" name="Picture 2" descr="A logo of a university&#10;&#10;Description automatically generated">
            <a:extLst>
              <a:ext uri="{FF2B5EF4-FFF2-40B4-BE49-F238E27FC236}">
                <a16:creationId xmlns:a16="http://schemas.microsoft.com/office/drawing/2014/main" id="{18802F4F-296C-D453-D6B2-C799D6E3EE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44249" y="0"/>
            <a:ext cx="1047751" cy="1028700"/>
          </a:xfrm>
          <a:prstGeom prst="rect">
            <a:avLst/>
          </a:prstGeom>
        </p:spPr>
      </p:pic>
    </p:spTree>
    <p:extLst>
      <p:ext uri="{BB962C8B-B14F-4D97-AF65-F5344CB8AC3E}">
        <p14:creationId xmlns:p14="http://schemas.microsoft.com/office/powerpoint/2010/main" val="883865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8942" y="226665"/>
            <a:ext cx="733978" cy="717232"/>
          </a:xfrm>
          <a:prstGeom prst="rect">
            <a:avLst/>
          </a:prstGeom>
        </p:spPr>
      </p:pic>
      <p:sp>
        <p:nvSpPr>
          <p:cNvPr id="3" name="TextBox 2">
            <a:extLst>
              <a:ext uri="{FF2B5EF4-FFF2-40B4-BE49-F238E27FC236}">
                <a16:creationId xmlns:a16="http://schemas.microsoft.com/office/drawing/2014/main" id="{980D367F-1C7B-EBD2-C634-68BE8A24699F}"/>
              </a:ext>
            </a:extLst>
          </p:cNvPr>
          <p:cNvSpPr txBox="1"/>
          <p:nvPr/>
        </p:nvSpPr>
        <p:spPr>
          <a:xfrm>
            <a:off x="577515" y="407862"/>
            <a:ext cx="10014234" cy="923330"/>
          </a:xfrm>
          <a:prstGeom prst="rect">
            <a:avLst/>
          </a:prstGeom>
          <a:noFill/>
        </p:spPr>
        <p:txBody>
          <a:bodyPr wrap="square">
            <a:spAutoFit/>
          </a:bodyPr>
          <a:lstStyle/>
          <a:p>
            <a:r>
              <a:rPr lang="en-US" sz="5400" b="1" dirty="0">
                <a:latin typeface="Times New Roman" panose="02020603050405020304" pitchFamily="18" charset="0"/>
                <a:cs typeface="Times New Roman" panose="02020603050405020304" pitchFamily="18" charset="0"/>
              </a:rPr>
              <a:t>During the Pandemic of Covid-19</a:t>
            </a:r>
            <a:endParaRPr lang="en-MY" sz="5400"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C0ECF0A3-4F3A-2082-771B-9111675F23D1}"/>
              </a:ext>
            </a:extLst>
          </p:cNvPr>
          <p:cNvSpPr txBox="1"/>
          <p:nvPr/>
        </p:nvSpPr>
        <p:spPr>
          <a:xfrm>
            <a:off x="577515" y="1957138"/>
            <a:ext cx="10828422" cy="4401205"/>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Humans’ lives were in danger. Million faced the risk of death.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There was a need for a solution for this problem.  We need to collect knowledge about it and try to know what is it and how to protect ourselves from it.</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After a few months, scientists developed Covid-19 Vaccine . How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They did a scientific, academic and systematic Search for pertinent (relevant) information on a specific topic (Covid 19) – Research</a:t>
            </a:r>
            <a:endParaRPr lang="en-MY"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2987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p:cTn id="15" dur="10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7">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7">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7">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 calcmode="lin" valueType="num">
                                      <p:cBhvr>
                                        <p:cTn id="23" dur="1000" fill="hold"/>
                                        <p:tgtEl>
                                          <p:spTgt spid="7">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7">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7">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7">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 calcmode="lin" valueType="num">
                                      <p:cBhvr>
                                        <p:cTn id="31" dur="1000" fill="hold"/>
                                        <p:tgtEl>
                                          <p:spTgt spid="7">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7">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7">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16" name="Title 14">
            <a:extLst>
              <a:ext uri="{FF2B5EF4-FFF2-40B4-BE49-F238E27FC236}">
                <a16:creationId xmlns:a16="http://schemas.microsoft.com/office/drawing/2014/main" id="{EA73435D-9ED8-52D0-3876-8B7DD1E3A17E}"/>
              </a:ext>
            </a:extLst>
          </p:cNvPr>
          <p:cNvSpPr>
            <a:spLocks noGrp="1"/>
          </p:cNvSpPr>
          <p:nvPr>
            <p:ph type="title"/>
          </p:nvPr>
        </p:nvSpPr>
        <p:spPr>
          <a:xfrm>
            <a:off x="736727" y="281872"/>
            <a:ext cx="10058400" cy="754386"/>
          </a:xfrm>
        </p:spPr>
        <p:txBody>
          <a:bodyPr>
            <a:normAutofit/>
          </a:bodyPr>
          <a:lstStyle/>
          <a:p>
            <a:pPr algn="ctr"/>
            <a:r>
              <a:rPr lang="en-US" sz="4800" b="1" dirty="0"/>
              <a:t>How do we get to know things </a:t>
            </a:r>
            <a:endParaRPr lang="en-MY" sz="4800" b="1" dirty="0">
              <a:latin typeface="Times New Roman" panose="02020603050405020304" pitchFamily="18" charset="0"/>
              <a:cs typeface="Times New Roman" panose="02020603050405020304" pitchFamily="18" charset="0"/>
            </a:endParaRPr>
          </a:p>
        </p:txBody>
      </p:sp>
      <p:sp>
        <p:nvSpPr>
          <p:cNvPr id="19" name="Title 14">
            <a:extLst>
              <a:ext uri="{FF2B5EF4-FFF2-40B4-BE49-F238E27FC236}">
                <a16:creationId xmlns:a16="http://schemas.microsoft.com/office/drawing/2014/main" id="{D0D17B80-412B-5285-B080-62C3A3F03A48}"/>
              </a:ext>
            </a:extLst>
          </p:cNvPr>
          <p:cNvSpPr txBox="1">
            <a:spLocks/>
          </p:cNvSpPr>
          <p:nvPr/>
        </p:nvSpPr>
        <p:spPr>
          <a:xfrm>
            <a:off x="521110" y="1344872"/>
            <a:ext cx="10746658" cy="159298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a:lstStyle>
          <a:p>
            <a:endParaRPr lang="en-MY" sz="1400" dirty="0"/>
          </a:p>
        </p:txBody>
      </p:sp>
      <p:sp>
        <p:nvSpPr>
          <p:cNvPr id="3" name="TextBox 2">
            <a:extLst>
              <a:ext uri="{FF2B5EF4-FFF2-40B4-BE49-F238E27FC236}">
                <a16:creationId xmlns:a16="http://schemas.microsoft.com/office/drawing/2014/main" id="{31FB2415-B938-65DE-6852-717B322C1794}"/>
              </a:ext>
            </a:extLst>
          </p:cNvPr>
          <p:cNvSpPr txBox="1"/>
          <p:nvPr/>
        </p:nvSpPr>
        <p:spPr>
          <a:xfrm>
            <a:off x="270467" y="1793906"/>
            <a:ext cx="11632565" cy="4524315"/>
          </a:xfrm>
          <a:prstGeom prst="rect">
            <a:avLst/>
          </a:prstGeom>
          <a:noFill/>
        </p:spPr>
        <p:txBody>
          <a:bodyPr wrap="square">
            <a:spAutoFit/>
          </a:bodyPr>
          <a:lstStyle/>
          <a:p>
            <a:r>
              <a:rPr lang="en-US" sz="2400" b="0" i="0" dirty="0">
                <a:solidFill>
                  <a:srgbClr val="374151"/>
                </a:solidFill>
                <a:effectLst/>
                <a:latin typeface="Times New Roman" panose="02020603050405020304" pitchFamily="18" charset="0"/>
                <a:cs typeface="Times New Roman" panose="02020603050405020304" pitchFamily="18" charset="0"/>
              </a:rPr>
              <a:t>Have you ever wondered how we learn new things? </a:t>
            </a:r>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It all starts with asking questions and being curious. </a:t>
            </a:r>
            <a:r>
              <a:rPr lang="en-US" sz="2400" b="0" i="0" dirty="0">
                <a:solidFill>
                  <a:srgbClr val="374151"/>
                </a:solidFill>
                <a:effectLst/>
                <a:latin typeface="Times New Roman" panose="02020603050405020304" pitchFamily="18" charset="0"/>
                <a:cs typeface="Times New Roman" panose="02020603050405020304" pitchFamily="18" charset="0"/>
              </a:rPr>
              <a:t>Whether it's a simple question or a complex one, </a:t>
            </a:r>
            <a:r>
              <a:rPr lang="en-US" sz="2400" b="1" i="0" u="sng" dirty="0">
                <a:solidFill>
                  <a:srgbClr val="374151"/>
                </a:solidFill>
                <a:effectLst/>
                <a:latin typeface="Times New Roman" panose="02020603050405020304" pitchFamily="18" charset="0"/>
                <a:cs typeface="Times New Roman" panose="02020603050405020304" pitchFamily="18" charset="0"/>
              </a:rPr>
              <a:t>every inquiry is important.</a:t>
            </a:r>
          </a:p>
          <a:p>
            <a:endParaRPr lang="en-US" sz="2400" dirty="0">
              <a:solidFill>
                <a:srgbClr val="374151"/>
              </a:solidFill>
              <a:latin typeface="Times New Roman" panose="02020603050405020304" pitchFamily="18" charset="0"/>
              <a:cs typeface="Times New Roman" panose="02020603050405020304" pitchFamily="18" charset="0"/>
            </a:endParaRPr>
          </a:p>
          <a:p>
            <a:r>
              <a:rPr lang="en-US" sz="2400" b="0" i="0" dirty="0">
                <a:solidFill>
                  <a:srgbClr val="374151"/>
                </a:solidFill>
                <a:effectLst/>
                <a:highlight>
                  <a:srgbClr val="00FF00"/>
                </a:highlight>
                <a:latin typeface="Times New Roman" panose="02020603050405020304" pitchFamily="18" charset="0"/>
                <a:cs typeface="Times New Roman" panose="02020603050405020304" pitchFamily="18" charset="0"/>
              </a:rPr>
              <a:t>Inquiry means exploring by asking questions.</a:t>
            </a:r>
            <a:r>
              <a:rPr lang="en-US" sz="2400" b="0" i="0" dirty="0">
                <a:solidFill>
                  <a:srgbClr val="374151"/>
                </a:solidFill>
                <a:effectLst/>
                <a:latin typeface="Times New Roman" panose="02020603050405020304" pitchFamily="18" charset="0"/>
                <a:cs typeface="Times New Roman" panose="02020603050405020304" pitchFamily="18" charset="0"/>
              </a:rPr>
              <a:t> It's how we start understanding different topics. </a:t>
            </a:r>
          </a:p>
          <a:p>
            <a:endParaRPr lang="en-US" sz="2400" dirty="0">
              <a:solidFill>
                <a:srgbClr val="374151"/>
              </a:solidFill>
              <a:latin typeface="Times New Roman" panose="02020603050405020304" pitchFamily="18" charset="0"/>
              <a:cs typeface="Times New Roman" panose="02020603050405020304" pitchFamily="18" charset="0"/>
            </a:endParaRPr>
          </a:p>
          <a:p>
            <a:pPr algn="l"/>
            <a:r>
              <a:rPr lang="en-US" sz="2400" b="0" i="0" dirty="0">
                <a:solidFill>
                  <a:srgbClr val="374151"/>
                </a:solidFill>
                <a:effectLst/>
                <a:highlight>
                  <a:srgbClr val="FFFF00"/>
                </a:highlight>
                <a:latin typeface="Times New Roman" panose="02020603050405020304" pitchFamily="18" charset="0"/>
                <a:cs typeface="Times New Roman" panose="02020603050405020304" pitchFamily="18" charset="0"/>
              </a:rPr>
              <a:t>Research is all about asking questions in a systematic way</a:t>
            </a:r>
            <a:r>
              <a:rPr lang="en-US" sz="2400" b="0" i="0" dirty="0">
                <a:solidFill>
                  <a:srgbClr val="374151"/>
                </a:solidFill>
                <a:effectLst/>
                <a:latin typeface="Times New Roman" panose="02020603050405020304" pitchFamily="18" charset="0"/>
                <a:cs typeface="Times New Roman" panose="02020603050405020304" pitchFamily="18" charset="0"/>
              </a:rPr>
              <a:t>. </a:t>
            </a:r>
          </a:p>
          <a:p>
            <a:pPr algn="l"/>
            <a:endParaRPr lang="en-US" sz="2400" dirty="0">
              <a:solidFill>
                <a:srgbClr val="374151"/>
              </a:solidFill>
              <a:highlight>
                <a:srgbClr val="00FFFF"/>
              </a:highlight>
              <a:latin typeface="Times New Roman" panose="02020603050405020304" pitchFamily="18" charset="0"/>
              <a:cs typeface="Times New Roman" panose="02020603050405020304" pitchFamily="18" charset="0"/>
            </a:endParaRPr>
          </a:p>
          <a:p>
            <a:pPr algn="l"/>
            <a:r>
              <a:rPr lang="en-US" sz="2400" b="0" i="0" dirty="0">
                <a:solidFill>
                  <a:srgbClr val="374151"/>
                </a:solidFill>
                <a:effectLst/>
                <a:highlight>
                  <a:srgbClr val="00FFFF"/>
                </a:highlight>
                <a:latin typeface="Times New Roman" panose="02020603050405020304" pitchFamily="18" charset="0"/>
                <a:cs typeface="Times New Roman" panose="02020603050405020304" pitchFamily="18" charset="0"/>
              </a:rPr>
              <a:t>In research, every question can lead to new answers</a:t>
            </a:r>
            <a:r>
              <a:rPr lang="en-US" sz="2400" b="0" i="0" dirty="0">
                <a:solidFill>
                  <a:srgbClr val="374151"/>
                </a:solidFill>
                <a:effectLst/>
                <a:latin typeface="Times New Roman" panose="02020603050405020304" pitchFamily="18" charset="0"/>
                <a:cs typeface="Times New Roman" panose="02020603050405020304" pitchFamily="18" charset="0"/>
              </a:rPr>
              <a:t> and </a:t>
            </a:r>
            <a:r>
              <a:rPr lang="en-US" sz="2400" b="0" i="0" dirty="0">
                <a:solidFill>
                  <a:srgbClr val="374151"/>
                </a:solidFill>
                <a:effectLst/>
                <a:highlight>
                  <a:srgbClr val="00FFFF"/>
                </a:highlight>
                <a:latin typeface="Times New Roman" panose="02020603050405020304" pitchFamily="18" charset="0"/>
                <a:cs typeface="Times New Roman" panose="02020603050405020304" pitchFamily="18" charset="0"/>
              </a:rPr>
              <a:t>even more questions</a:t>
            </a:r>
            <a:r>
              <a:rPr lang="en-US" sz="2400" b="0" i="0" dirty="0">
                <a:solidFill>
                  <a:srgbClr val="374151"/>
                </a:solidFill>
                <a:effectLst/>
                <a:latin typeface="Times New Roman" panose="02020603050405020304" pitchFamily="18" charset="0"/>
                <a:cs typeface="Times New Roman" panose="02020603050405020304" pitchFamily="18" charset="0"/>
              </a:rPr>
              <a:t>, </a:t>
            </a:r>
            <a:r>
              <a:rPr lang="en-US" sz="2400" b="0" i="0" dirty="0">
                <a:solidFill>
                  <a:srgbClr val="374151"/>
                </a:solidFill>
                <a:effectLst/>
                <a:highlight>
                  <a:srgbClr val="00FFFF"/>
                </a:highlight>
                <a:latin typeface="Times New Roman" panose="02020603050405020304" pitchFamily="18" charset="0"/>
                <a:cs typeface="Times New Roman" panose="02020603050405020304" pitchFamily="18" charset="0"/>
              </a:rPr>
              <a:t>helping us learn and grow</a:t>
            </a:r>
            <a:r>
              <a:rPr lang="en-US" sz="2400" b="0" i="0" dirty="0">
                <a:solidFill>
                  <a:srgbClr val="374151"/>
                </a:solidFill>
                <a:effectLst/>
                <a:latin typeface="Times New Roman" panose="02020603050405020304" pitchFamily="18" charset="0"/>
                <a:cs typeface="Times New Roman" panose="02020603050405020304" pitchFamily="18" charset="0"/>
              </a:rPr>
              <a:t>.</a:t>
            </a:r>
          </a:p>
          <a:p>
            <a:pPr algn="l"/>
            <a:endParaRPr lang="en-US" sz="2400" b="0" i="0" dirty="0">
              <a:solidFill>
                <a:srgbClr val="374151"/>
              </a:solidFill>
              <a:effectLst/>
              <a:latin typeface="Times New Roman" panose="02020603050405020304" pitchFamily="18" charset="0"/>
              <a:cs typeface="Times New Roman" panose="02020603050405020304" pitchFamily="18" charset="0"/>
            </a:endParaRPr>
          </a:p>
          <a:p>
            <a:pPr algn="l"/>
            <a:r>
              <a:rPr lang="en-US" sz="2400" b="0" i="0" dirty="0">
                <a:solidFill>
                  <a:srgbClr val="374151"/>
                </a:solidFill>
                <a:effectLst/>
                <a:latin typeface="Times New Roman" panose="02020603050405020304" pitchFamily="18" charset="0"/>
                <a:cs typeface="Times New Roman" panose="02020603050405020304" pitchFamily="18" charset="0"/>
              </a:rPr>
              <a:t>So, don't be afraid to ask and be curious. Every question you ask is a step towards learning something new!</a:t>
            </a:r>
          </a:p>
        </p:txBody>
      </p:sp>
    </p:spTree>
    <p:extLst>
      <p:ext uri="{BB962C8B-B14F-4D97-AF65-F5344CB8AC3E}">
        <p14:creationId xmlns:p14="http://schemas.microsoft.com/office/powerpoint/2010/main" val="1335085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8" name="Title 7">
            <a:extLst>
              <a:ext uri="{FF2B5EF4-FFF2-40B4-BE49-F238E27FC236}">
                <a16:creationId xmlns:a16="http://schemas.microsoft.com/office/drawing/2014/main" id="{E91424E9-5753-30D0-83EA-45A8B3751E01}"/>
              </a:ext>
            </a:extLst>
          </p:cNvPr>
          <p:cNvSpPr>
            <a:spLocks noGrp="1"/>
          </p:cNvSpPr>
          <p:nvPr>
            <p:ph type="title"/>
          </p:nvPr>
        </p:nvSpPr>
        <p:spPr>
          <a:xfrm>
            <a:off x="920013" y="398115"/>
            <a:ext cx="10058400" cy="685800"/>
          </a:xfrm>
        </p:spPr>
        <p:txBody>
          <a:bodyPr>
            <a:noAutofit/>
          </a:bodyPr>
          <a:lstStyle/>
          <a:p>
            <a:pPr algn="ctr"/>
            <a:r>
              <a:rPr lang="en-US" sz="4800" b="1" dirty="0">
                <a:latin typeface="Times New Roman" panose="02020603050405020304" pitchFamily="18" charset="0"/>
                <a:cs typeface="Times New Roman" panose="02020603050405020304" pitchFamily="18" charset="0"/>
              </a:rPr>
              <a:t>Why Research is important </a:t>
            </a:r>
            <a:endParaRPr lang="en-MY" sz="4800" b="1" dirty="0">
              <a:latin typeface="Times New Roman" panose="02020603050405020304" pitchFamily="18" charset="0"/>
              <a:cs typeface="Times New Roman" panose="02020603050405020304" pitchFamily="18" charset="0"/>
            </a:endParaRPr>
          </a:p>
        </p:txBody>
      </p:sp>
      <p:sp>
        <p:nvSpPr>
          <p:cNvPr id="14" name="Content Placeholder 13">
            <a:extLst>
              <a:ext uri="{FF2B5EF4-FFF2-40B4-BE49-F238E27FC236}">
                <a16:creationId xmlns:a16="http://schemas.microsoft.com/office/drawing/2014/main" id="{CD3A452A-8569-EC76-13C6-B4ACC5A0B17B}"/>
              </a:ext>
            </a:extLst>
          </p:cNvPr>
          <p:cNvSpPr>
            <a:spLocks noGrp="1"/>
          </p:cNvSpPr>
          <p:nvPr>
            <p:ph idx="1"/>
          </p:nvPr>
        </p:nvSpPr>
        <p:spPr>
          <a:xfrm>
            <a:off x="411596" y="1504187"/>
            <a:ext cx="11320040" cy="4955697"/>
          </a:xfrm>
        </p:spPr>
        <p:txBody>
          <a:bodyPr>
            <a:normAutofit fontScale="92500" lnSpcReduction="20000"/>
          </a:bodyPr>
          <a:lstStyle/>
          <a:p>
            <a:r>
              <a:rPr lang="en-US" sz="2800" b="0" i="0" dirty="0">
                <a:solidFill>
                  <a:srgbClr val="374151"/>
                </a:solidFill>
                <a:effectLst/>
                <a:latin typeface="Times New Roman" panose="02020603050405020304" pitchFamily="18" charset="0"/>
                <a:cs typeface="Times New Roman" panose="02020603050405020304" pitchFamily="18" charset="0"/>
              </a:rPr>
              <a:t>Research is super important for </a:t>
            </a:r>
            <a:r>
              <a:rPr lang="en-US" sz="2800" b="1" i="0" u="sng" dirty="0">
                <a:solidFill>
                  <a:srgbClr val="374151"/>
                </a:solidFill>
                <a:effectLst/>
                <a:latin typeface="Times New Roman" panose="02020603050405020304" pitchFamily="18" charset="0"/>
                <a:cs typeface="Times New Roman" panose="02020603050405020304" pitchFamily="18" charset="0"/>
              </a:rPr>
              <a:t>making new discoveries </a:t>
            </a:r>
            <a:r>
              <a:rPr lang="en-US" sz="2800" b="0" i="0" dirty="0">
                <a:solidFill>
                  <a:srgbClr val="374151"/>
                </a:solidFill>
                <a:effectLst/>
                <a:latin typeface="Times New Roman" panose="02020603050405020304" pitchFamily="18" charset="0"/>
                <a:cs typeface="Times New Roman" panose="02020603050405020304" pitchFamily="18" charset="0"/>
              </a:rPr>
              <a:t>and </a:t>
            </a:r>
            <a:r>
              <a:rPr lang="en-US" sz="2800" b="1" i="0" u="sng" dirty="0">
                <a:solidFill>
                  <a:srgbClr val="374151"/>
                </a:solidFill>
                <a:effectLst/>
                <a:latin typeface="Times New Roman" panose="02020603050405020304" pitchFamily="18" charset="0"/>
                <a:cs typeface="Times New Roman" panose="02020603050405020304" pitchFamily="18" charset="0"/>
              </a:rPr>
              <a:t>improving the way we do things</a:t>
            </a:r>
            <a:r>
              <a:rPr lang="en-US" sz="2800" b="0" i="0" dirty="0">
                <a:solidFill>
                  <a:srgbClr val="374151"/>
                </a:solidFill>
                <a:effectLst/>
                <a:latin typeface="Times New Roman" panose="02020603050405020304" pitchFamily="18" charset="0"/>
                <a:cs typeface="Times New Roman" panose="02020603050405020304" pitchFamily="18" charset="0"/>
              </a:rPr>
              <a:t>. As John W. Best said, research helps us learn more and do better. </a:t>
            </a:r>
          </a:p>
          <a:p>
            <a:endParaRPr lang="en-US" sz="2800" dirty="0">
              <a:solidFill>
                <a:srgbClr val="374151"/>
              </a:solidFill>
              <a:latin typeface="Times New Roman" panose="02020603050405020304" pitchFamily="18" charset="0"/>
              <a:cs typeface="Times New Roman" panose="02020603050405020304" pitchFamily="18" charset="0"/>
            </a:endParaRPr>
          </a:p>
          <a:p>
            <a:r>
              <a:rPr lang="en-US" sz="2800" b="0" i="0" dirty="0">
                <a:solidFill>
                  <a:srgbClr val="374151"/>
                </a:solidFill>
                <a:effectLst/>
                <a:latin typeface="Times New Roman" panose="02020603050405020304" pitchFamily="18" charset="0"/>
                <a:cs typeface="Times New Roman" panose="02020603050405020304" pitchFamily="18" charset="0"/>
              </a:rPr>
              <a:t>Research </a:t>
            </a:r>
            <a:r>
              <a:rPr lang="en-US" sz="2800" b="1" i="0" u="sng" dirty="0">
                <a:solidFill>
                  <a:srgbClr val="374151"/>
                </a:solidFill>
                <a:effectLst/>
                <a:highlight>
                  <a:srgbClr val="FFFF00"/>
                </a:highlight>
                <a:latin typeface="Times New Roman" panose="02020603050405020304" pitchFamily="18" charset="0"/>
                <a:cs typeface="Times New Roman" panose="02020603050405020304" pitchFamily="18" charset="0"/>
              </a:rPr>
              <a:t>isn't just about science experiments</a:t>
            </a:r>
            <a:r>
              <a:rPr lang="en-US" sz="2800" b="0" i="0" dirty="0">
                <a:solidFill>
                  <a:srgbClr val="374151"/>
                </a:solidFill>
                <a:effectLst/>
                <a:highlight>
                  <a:srgbClr val="FFFF00"/>
                </a:highlight>
                <a:latin typeface="Times New Roman" panose="02020603050405020304" pitchFamily="18" charset="0"/>
                <a:cs typeface="Times New Roman" panose="02020603050405020304" pitchFamily="18" charset="0"/>
              </a:rPr>
              <a:t>. </a:t>
            </a:r>
            <a:r>
              <a:rPr lang="en-US" sz="2800" b="0" i="0" dirty="0">
                <a:solidFill>
                  <a:srgbClr val="374151"/>
                </a:solidFill>
                <a:effectLst/>
                <a:latin typeface="Times New Roman" panose="02020603050405020304" pitchFamily="18" charset="0"/>
                <a:cs typeface="Times New Roman" panose="02020603050405020304" pitchFamily="18" charset="0"/>
              </a:rPr>
              <a:t>It's used in all sorts of areas like health, technology, etc.</a:t>
            </a:r>
          </a:p>
          <a:p>
            <a:endParaRPr lang="en-US" sz="2800" b="0" i="0" dirty="0">
              <a:solidFill>
                <a:srgbClr val="374151"/>
              </a:solidFill>
              <a:effectLst/>
              <a:latin typeface="Times New Roman" panose="02020603050405020304" pitchFamily="18" charset="0"/>
              <a:cs typeface="Times New Roman" panose="02020603050405020304" pitchFamily="18" charset="0"/>
            </a:endParaRPr>
          </a:p>
          <a:p>
            <a:r>
              <a:rPr lang="en-US" sz="2800" b="0" i="0" dirty="0">
                <a:solidFill>
                  <a:srgbClr val="374151"/>
                </a:solidFill>
                <a:effectLst/>
                <a:latin typeface="Times New Roman" panose="02020603050405020304" pitchFamily="18" charset="0"/>
                <a:cs typeface="Times New Roman" panose="02020603050405020304" pitchFamily="18" charset="0"/>
              </a:rPr>
              <a:t>Every time we research, we </a:t>
            </a:r>
            <a:r>
              <a:rPr lang="en-US" sz="2800" b="1" i="0" u="sng" dirty="0">
                <a:solidFill>
                  <a:srgbClr val="374151"/>
                </a:solidFill>
                <a:effectLst/>
                <a:highlight>
                  <a:srgbClr val="FFFF00"/>
                </a:highlight>
                <a:latin typeface="Times New Roman" panose="02020603050405020304" pitchFamily="18" charset="0"/>
                <a:cs typeface="Times New Roman" panose="02020603050405020304" pitchFamily="18" charset="0"/>
              </a:rPr>
              <a:t>find new things </a:t>
            </a:r>
            <a:r>
              <a:rPr lang="en-US" sz="2800" b="0" i="0" dirty="0">
                <a:solidFill>
                  <a:srgbClr val="374151"/>
                </a:solidFill>
                <a:effectLst/>
                <a:latin typeface="Times New Roman" panose="02020603050405020304" pitchFamily="18" charset="0"/>
                <a:cs typeface="Times New Roman" panose="02020603050405020304" pitchFamily="18" charset="0"/>
              </a:rPr>
              <a:t>that can change the world, from cool gadgets to better ways to solve problems.</a:t>
            </a:r>
          </a:p>
          <a:p>
            <a:endParaRPr lang="en-US" sz="2800" dirty="0">
              <a:solidFill>
                <a:srgbClr val="374151"/>
              </a:solidFill>
              <a:latin typeface="Times New Roman" panose="02020603050405020304" pitchFamily="18" charset="0"/>
              <a:cs typeface="Times New Roman" panose="02020603050405020304" pitchFamily="18" charset="0"/>
            </a:endParaRPr>
          </a:p>
          <a:p>
            <a:r>
              <a:rPr lang="en-US" sz="2800" b="0" i="0" dirty="0">
                <a:solidFill>
                  <a:srgbClr val="374151"/>
                </a:solidFill>
                <a:effectLst/>
                <a:latin typeface="Times New Roman" panose="02020603050405020304" pitchFamily="18" charset="0"/>
                <a:cs typeface="Times New Roman" panose="02020603050405020304" pitchFamily="18" charset="0"/>
              </a:rPr>
              <a:t>In short, research is all about asking questions and looking for answers, and it's how we keep </a:t>
            </a:r>
            <a:r>
              <a:rPr lang="en-US" sz="2800" b="1" i="0" u="sng" dirty="0">
                <a:solidFill>
                  <a:srgbClr val="374151"/>
                </a:solidFill>
                <a:effectLst/>
                <a:highlight>
                  <a:srgbClr val="FFFF00"/>
                </a:highlight>
                <a:latin typeface="Times New Roman" panose="02020603050405020304" pitchFamily="18" charset="0"/>
                <a:cs typeface="Times New Roman" panose="02020603050405020304" pitchFamily="18" charset="0"/>
              </a:rPr>
              <a:t>making things better and safer.</a:t>
            </a:r>
            <a:endParaRPr lang="en-MY" sz="2800" b="1" u="sng" dirty="0">
              <a:highlight>
                <a:srgbClr val="FFFF00"/>
              </a:highlight>
              <a:latin typeface="Times New Roman" panose="02020603050405020304" pitchFamily="18" charset="0"/>
              <a:cs typeface="Times New Roman" panose="02020603050405020304" pitchFamily="18" charset="0"/>
            </a:endParaRPr>
          </a:p>
          <a:p>
            <a:endParaRPr lang="en-MY"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7213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sp>
        <p:nvSpPr>
          <p:cNvPr id="2" name="Title 1">
            <a:extLst>
              <a:ext uri="{FF2B5EF4-FFF2-40B4-BE49-F238E27FC236}">
                <a16:creationId xmlns:a16="http://schemas.microsoft.com/office/drawing/2014/main" id="{B219549C-3148-3191-BA73-F0E783C1FE96}"/>
              </a:ext>
            </a:extLst>
          </p:cNvPr>
          <p:cNvSpPr>
            <a:spLocks noGrp="1"/>
          </p:cNvSpPr>
          <p:nvPr>
            <p:ph type="title"/>
          </p:nvPr>
        </p:nvSpPr>
        <p:spPr>
          <a:xfrm>
            <a:off x="792606" y="250877"/>
            <a:ext cx="9792208" cy="1028700"/>
          </a:xfrm>
        </p:spPr>
        <p:txBody>
          <a:bodyPr>
            <a:noAutofit/>
          </a:bodyPr>
          <a:lstStyle/>
          <a:p>
            <a:pPr algn="ctr"/>
            <a:r>
              <a:rPr lang="en-MY" sz="5400" b="1" dirty="0">
                <a:latin typeface="Times New Roman" panose="02020603050405020304" pitchFamily="18" charset="0"/>
                <a:cs typeface="Times New Roman" panose="02020603050405020304" pitchFamily="18" charset="0"/>
              </a:rPr>
              <a:t>Meaning of Research</a:t>
            </a:r>
            <a:endParaRPr lang="en-US" sz="5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53DF8E1-05B8-E528-AEFD-EBAA7747925E}"/>
              </a:ext>
            </a:extLst>
          </p:cNvPr>
          <p:cNvSpPr>
            <a:spLocks noGrp="1"/>
          </p:cNvSpPr>
          <p:nvPr>
            <p:ph idx="1"/>
          </p:nvPr>
        </p:nvSpPr>
        <p:spPr>
          <a:xfrm>
            <a:off x="259079" y="1651820"/>
            <a:ext cx="11632565" cy="4955304"/>
          </a:xfrm>
        </p:spPr>
        <p:txBody>
          <a:bodyPr>
            <a:normAutofit/>
          </a:bodyPr>
          <a:lstStyle/>
          <a:p>
            <a:endParaRPr lang="en-US" sz="3200" dirty="0">
              <a:latin typeface="Times New Roman" panose="02020603050405020304" pitchFamily="18" charset="0"/>
              <a:cs typeface="Times New Roman" panose="02020603050405020304" pitchFamily="18" charset="0"/>
            </a:endParaRPr>
          </a:p>
          <a:p>
            <a:r>
              <a:rPr lang="en-US" sz="3200" dirty="0">
                <a:highlight>
                  <a:srgbClr val="FFFF00"/>
                </a:highlight>
                <a:latin typeface="Times New Roman" panose="02020603050405020304" pitchFamily="18" charset="0"/>
                <a:cs typeface="Times New Roman" panose="02020603050405020304" pitchFamily="18" charset="0"/>
              </a:rPr>
              <a:t>In order to plan and carry out research</a:t>
            </a:r>
            <a:r>
              <a:rPr lang="en-US" sz="3200" dirty="0">
                <a:latin typeface="Times New Roman" panose="02020603050405020304" pitchFamily="18" charset="0"/>
                <a:cs typeface="Times New Roman" panose="02020603050405020304" pitchFamily="18" charset="0"/>
              </a:rPr>
              <a:t>, </a:t>
            </a:r>
            <a:r>
              <a:rPr lang="en-US" sz="3200" b="1" u="sng" dirty="0">
                <a:latin typeface="Times New Roman" panose="02020603050405020304" pitchFamily="18" charset="0"/>
                <a:cs typeface="Times New Roman" panose="02020603050405020304" pitchFamily="18" charset="0"/>
              </a:rPr>
              <a:t>it is necessary to know what we mean by research-in general</a:t>
            </a:r>
            <a:r>
              <a:rPr lang="en-US" sz="3200" dirty="0">
                <a:latin typeface="Times New Roman" panose="02020603050405020304" pitchFamily="18" charset="0"/>
                <a:cs typeface="Times New Roman" panose="02020603050405020304" pitchFamily="18" charset="0"/>
              </a:rPr>
              <a:t>, as well as in the specialized fields of business management. </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“Research is an </a:t>
            </a:r>
            <a:r>
              <a:rPr lang="en-US" sz="3200" dirty="0">
                <a:highlight>
                  <a:srgbClr val="FFFF00"/>
                </a:highlight>
                <a:latin typeface="Times New Roman" panose="02020603050405020304" pitchFamily="18" charset="0"/>
                <a:cs typeface="Times New Roman" panose="02020603050405020304" pitchFamily="18" charset="0"/>
              </a:rPr>
              <a:t>Organized</a:t>
            </a:r>
            <a:r>
              <a:rPr lang="en-US" sz="3200" dirty="0">
                <a:latin typeface="Times New Roman" panose="02020603050405020304" pitchFamily="18" charset="0"/>
                <a:cs typeface="Times New Roman" panose="02020603050405020304" pitchFamily="18" charset="0"/>
              </a:rPr>
              <a:t> and </a:t>
            </a:r>
            <a:r>
              <a:rPr lang="en-US" sz="3200" dirty="0">
                <a:highlight>
                  <a:srgbClr val="FFFF00"/>
                </a:highlight>
                <a:latin typeface="Times New Roman" panose="02020603050405020304" pitchFamily="18" charset="0"/>
                <a:cs typeface="Times New Roman" panose="02020603050405020304" pitchFamily="18" charset="0"/>
              </a:rPr>
              <a:t>Systematic</a:t>
            </a:r>
            <a:r>
              <a:rPr lang="en-US" sz="3200" dirty="0">
                <a:latin typeface="Times New Roman" panose="02020603050405020304" pitchFamily="18" charset="0"/>
                <a:cs typeface="Times New Roman" panose="02020603050405020304" pitchFamily="18" charset="0"/>
              </a:rPr>
              <a:t> way of </a:t>
            </a:r>
            <a:r>
              <a:rPr lang="en-US" sz="3200" dirty="0">
                <a:highlight>
                  <a:srgbClr val="FFFF00"/>
                </a:highlight>
                <a:latin typeface="Times New Roman" panose="02020603050405020304" pitchFamily="18" charset="0"/>
                <a:cs typeface="Times New Roman" panose="02020603050405020304" pitchFamily="18" charset="0"/>
              </a:rPr>
              <a:t>Finding</a:t>
            </a:r>
            <a:r>
              <a:rPr lang="en-US" sz="3200" dirty="0">
                <a:latin typeface="Times New Roman" panose="02020603050405020304" pitchFamily="18" charset="0"/>
                <a:cs typeface="Times New Roman" panose="02020603050405020304" pitchFamily="18" charset="0"/>
              </a:rPr>
              <a:t> </a:t>
            </a:r>
            <a:r>
              <a:rPr lang="en-US" sz="3200" dirty="0">
                <a:highlight>
                  <a:srgbClr val="FFFF00"/>
                </a:highlight>
                <a:latin typeface="Times New Roman" panose="02020603050405020304" pitchFamily="18" charset="0"/>
                <a:cs typeface="Times New Roman" panose="02020603050405020304" pitchFamily="18" charset="0"/>
              </a:rPr>
              <a:t>answers</a:t>
            </a:r>
            <a:r>
              <a:rPr lang="en-US" sz="3200" dirty="0">
                <a:latin typeface="Times New Roman" panose="02020603050405020304" pitchFamily="18" charset="0"/>
                <a:cs typeface="Times New Roman" panose="02020603050405020304" pitchFamily="18" charset="0"/>
              </a:rPr>
              <a:t> to </a:t>
            </a:r>
            <a:r>
              <a:rPr lang="en-US" sz="3200" dirty="0">
                <a:highlight>
                  <a:srgbClr val="FFFF00"/>
                </a:highlight>
                <a:latin typeface="Times New Roman" panose="02020603050405020304" pitchFamily="18" charset="0"/>
                <a:cs typeface="Times New Roman" panose="02020603050405020304" pitchFamily="18" charset="0"/>
              </a:rPr>
              <a:t>Questions</a:t>
            </a:r>
            <a:r>
              <a:rPr lang="en-US" sz="3200" dirty="0">
                <a:latin typeface="Times New Roman" panose="02020603050405020304" pitchFamily="18" charset="0"/>
                <a:cs typeface="Times New Roman" panose="02020603050405020304" pitchFamily="18" charset="0"/>
              </a:rPr>
              <a:t>.”</a:t>
            </a: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Tree>
    <p:extLst>
      <p:ext uri="{BB962C8B-B14F-4D97-AF65-F5344CB8AC3E}">
        <p14:creationId xmlns:p14="http://schemas.microsoft.com/office/powerpoint/2010/main" val="115497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120F84-A866-4D9F-8B1C-9120A013D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panose="02020404030301010803"/>
              <a:ea typeface="+mn-ea"/>
              <a:cs typeface="+mn-cs"/>
            </a:endParaRPr>
          </a:p>
        </p:txBody>
      </p:sp>
      <p:sp useBgFill="1">
        <p:nvSpPr>
          <p:cNvPr id="11" name="Rectangle 10">
            <a:extLst>
              <a:ext uri="{FF2B5EF4-FFF2-40B4-BE49-F238E27FC236}">
                <a16:creationId xmlns:a16="http://schemas.microsoft.com/office/drawing/2014/main" id="{252FEFEF-6AC0-46B6-AC09-11FC56196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0312" y="226665"/>
            <a:ext cx="11722608" cy="6382512"/>
          </a:xfrm>
          <a:prstGeom prst="rect">
            <a:avLst/>
          </a:prstGeom>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panose="02020404030301010803"/>
              <a:ea typeface="+mn-ea"/>
              <a:cs typeface="+mn-cs"/>
            </a:endParaRPr>
          </a:p>
        </p:txBody>
      </p:sp>
      <p:pic>
        <p:nvPicPr>
          <p:cNvPr id="5" name="Picture 4" descr="A logo of a university&#10;&#10;Description automatically generated">
            <a:extLst>
              <a:ext uri="{FF2B5EF4-FFF2-40B4-BE49-F238E27FC236}">
                <a16:creationId xmlns:a16="http://schemas.microsoft.com/office/drawing/2014/main" id="{D60FA9A1-ECA4-1F34-858C-D658D749BB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5" y="226665"/>
            <a:ext cx="1047750" cy="1028700"/>
          </a:xfrm>
          <a:prstGeom prst="rect">
            <a:avLst/>
          </a:prstGeom>
        </p:spPr>
      </p:pic>
      <p:sp>
        <p:nvSpPr>
          <p:cNvPr id="4" name="TextBox 3">
            <a:extLst>
              <a:ext uri="{FF2B5EF4-FFF2-40B4-BE49-F238E27FC236}">
                <a16:creationId xmlns:a16="http://schemas.microsoft.com/office/drawing/2014/main" id="{2734D55A-DE48-C2FD-8684-2DF61C8BBA51}"/>
              </a:ext>
            </a:extLst>
          </p:cNvPr>
          <p:cNvSpPr txBox="1"/>
          <p:nvPr/>
        </p:nvSpPr>
        <p:spPr>
          <a:xfrm>
            <a:off x="300355" y="248823"/>
            <a:ext cx="10633583" cy="6370975"/>
          </a:xfrm>
          <a:prstGeom prst="rect">
            <a:avLst/>
          </a:prstGeom>
          <a:noFill/>
        </p:spPr>
        <p:txBody>
          <a:bodyPr wrap="square">
            <a:spAutoFit/>
          </a:bodyPr>
          <a:lstStyle/>
          <a:p>
            <a:endParaRPr lang="en-US" sz="2400" dirty="0">
              <a:latin typeface="Times New Roman" panose="02020603050405020304" pitchFamily="18" charset="0"/>
              <a:cs typeface="Times New Roman" panose="02020603050405020304" pitchFamily="18" charset="0"/>
            </a:endParaRPr>
          </a:p>
          <a:p>
            <a:r>
              <a:rPr lang="en-US"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Systematic </a:t>
            </a:r>
            <a:r>
              <a:rPr lang="en-US" sz="2400" dirty="0">
                <a:latin typeface="Times New Roman" panose="02020603050405020304" pitchFamily="18" charset="0"/>
                <a:cs typeface="Times New Roman" panose="02020603050405020304" pitchFamily="18" charset="0"/>
              </a:rPr>
              <a:t>because there is a </a:t>
            </a:r>
            <a:r>
              <a:rPr lang="en-US" sz="2400" dirty="0">
                <a:highlight>
                  <a:srgbClr val="FFFF00"/>
                </a:highlight>
                <a:latin typeface="Times New Roman" panose="02020603050405020304" pitchFamily="18" charset="0"/>
                <a:cs typeface="Times New Roman" panose="02020603050405020304" pitchFamily="18" charset="0"/>
              </a:rPr>
              <a:t>definite set of procedures and steps which you will follow.</a:t>
            </a:r>
            <a:r>
              <a:rPr lang="en-US" sz="2400" dirty="0">
                <a:latin typeface="Times New Roman" panose="02020603050405020304" pitchFamily="18" charset="0"/>
                <a:cs typeface="Times New Roman" panose="02020603050405020304" pitchFamily="18" charset="0"/>
              </a:rPr>
              <a:t> There are certain things in the research process that are always done in order to get the most accurate results.</a:t>
            </a:r>
          </a:p>
          <a:p>
            <a:endParaRPr lang="en-US" sz="2400" dirty="0">
              <a:latin typeface="Times New Roman" panose="02020603050405020304" pitchFamily="18" charset="0"/>
              <a:cs typeface="Times New Roman" panose="02020603050405020304" pitchFamily="18" charset="0"/>
            </a:endParaRPr>
          </a:p>
          <a:p>
            <a:r>
              <a:rPr lang="en-US"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Organized</a:t>
            </a:r>
            <a:r>
              <a:rPr lang="en-US" sz="2400" dirty="0">
                <a:latin typeface="Times New Roman" panose="02020603050405020304" pitchFamily="18" charset="0"/>
                <a:cs typeface="Times New Roman" panose="02020603050405020304" pitchFamily="18" charset="0"/>
              </a:rPr>
              <a:t> in that there is </a:t>
            </a:r>
            <a:r>
              <a:rPr lang="en-US" sz="2400" dirty="0">
                <a:highlight>
                  <a:srgbClr val="FFFF00"/>
                </a:highlight>
                <a:latin typeface="Times New Roman" panose="02020603050405020304" pitchFamily="18" charset="0"/>
                <a:cs typeface="Times New Roman" panose="02020603050405020304" pitchFamily="18" charset="0"/>
              </a:rPr>
              <a:t>a structure or method in going about doing research</a:t>
            </a:r>
            <a:r>
              <a:rPr lang="en-US" sz="2400" dirty="0">
                <a:latin typeface="Times New Roman" panose="02020603050405020304" pitchFamily="18" charset="0"/>
                <a:cs typeface="Times New Roman" panose="02020603050405020304" pitchFamily="18" charset="0"/>
              </a:rPr>
              <a:t>. It is a planned procedure, not a spontaneous one. It is focused and limited to a specific scope.  </a:t>
            </a:r>
          </a:p>
          <a:p>
            <a:endParaRPr lang="en-US"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en-US"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Finding answers </a:t>
            </a:r>
            <a:r>
              <a:rPr lang="en-US" sz="2400" dirty="0">
                <a:highlight>
                  <a:srgbClr val="FFFF00"/>
                </a:highlight>
                <a:latin typeface="Times New Roman" panose="02020603050405020304" pitchFamily="18" charset="0"/>
                <a:cs typeface="Times New Roman" panose="02020603050405020304" pitchFamily="18" charset="0"/>
              </a:rPr>
              <a:t>is the end of all research</a:t>
            </a:r>
            <a:r>
              <a:rPr lang="en-US" sz="2400" dirty="0">
                <a:latin typeface="Times New Roman" panose="02020603050405020304" pitchFamily="18" charset="0"/>
                <a:cs typeface="Times New Roman" panose="02020603050405020304" pitchFamily="18" charset="0"/>
              </a:rPr>
              <a:t>. Whether it is the answer to a hypothesis or even a simple question, research is successful when we find answers. </a:t>
            </a:r>
            <a:r>
              <a:rPr lang="en-US" sz="2400" dirty="0">
                <a:highlight>
                  <a:srgbClr val="FFFF00"/>
                </a:highlight>
                <a:latin typeface="Times New Roman" panose="02020603050405020304" pitchFamily="18" charset="0"/>
                <a:cs typeface="Times New Roman" panose="02020603050405020304" pitchFamily="18" charset="0"/>
              </a:rPr>
              <a:t>Sometimes the answer is no, but it is still an answer.  </a:t>
            </a:r>
          </a:p>
          <a:p>
            <a:endParaRPr lang="en-US"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en-US"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Questions</a:t>
            </a:r>
            <a:r>
              <a:rPr lang="en-US"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u="sng" dirty="0">
                <a:latin typeface="Times New Roman" panose="02020603050405020304" pitchFamily="18" charset="0"/>
                <a:cs typeface="Times New Roman" panose="02020603050405020304" pitchFamily="18" charset="0"/>
              </a:rPr>
              <a:t>are central to research</a:t>
            </a:r>
            <a:r>
              <a:rPr lang="en-US" sz="2400" dirty="0">
                <a:latin typeface="Times New Roman" panose="02020603050405020304" pitchFamily="18" charset="0"/>
                <a:cs typeface="Times New Roman" panose="02020603050405020304" pitchFamily="18" charset="0"/>
              </a:rPr>
              <a:t>. </a:t>
            </a:r>
            <a:r>
              <a:rPr lang="en-US" sz="2400" dirty="0">
                <a:highlight>
                  <a:srgbClr val="FFFF00"/>
                </a:highlight>
                <a:latin typeface="Times New Roman" panose="02020603050405020304" pitchFamily="18" charset="0"/>
                <a:cs typeface="Times New Roman" panose="02020603050405020304" pitchFamily="18" charset="0"/>
              </a:rPr>
              <a:t>If there is no question, then the answer is of no use</a:t>
            </a:r>
            <a:r>
              <a:rPr lang="en-US" sz="2400" dirty="0">
                <a:latin typeface="Times New Roman" panose="02020603050405020304" pitchFamily="18" charset="0"/>
                <a:cs typeface="Times New Roman" panose="02020603050405020304" pitchFamily="18" charset="0"/>
              </a:rPr>
              <a:t>. Research is focused on relevant, useful, and important questions. Without a question, research has no focus, drive, or purpose  </a:t>
            </a:r>
            <a:endParaRPr lang="en-MY"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26761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Century School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Century School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2683</TotalTime>
  <Words>4654</Words>
  <Application>Microsoft Office PowerPoint</Application>
  <PresentationFormat>Widescreen</PresentationFormat>
  <Paragraphs>354</Paragraphs>
  <Slides>44</Slides>
  <Notes>3</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44</vt:i4>
      </vt:variant>
    </vt:vector>
  </HeadingPairs>
  <TitlesOfParts>
    <vt:vector size="57" baseType="lpstr">
      <vt:lpstr>Arial</vt:lpstr>
      <vt:lpstr>Arial MT</vt:lpstr>
      <vt:lpstr>Calibri</vt:lpstr>
      <vt:lpstr>Calibri Light</vt:lpstr>
      <vt:lpstr>Century Schoolbook</vt:lpstr>
      <vt:lpstr>Franklin Gothic Book</vt:lpstr>
      <vt:lpstr>Garamond</vt:lpstr>
      <vt:lpstr>Tahoma</vt:lpstr>
      <vt:lpstr>Times New Roman</vt:lpstr>
      <vt:lpstr>Wingdings</vt:lpstr>
      <vt:lpstr>SavonVTI</vt:lpstr>
      <vt:lpstr>Office Theme</vt:lpstr>
      <vt:lpstr>1_SavonVTI</vt:lpstr>
      <vt:lpstr>Research Methodology </vt:lpstr>
      <vt:lpstr>Outline</vt:lpstr>
      <vt:lpstr>Objectives </vt:lpstr>
      <vt:lpstr>Suppose you have some cash to start up a business. What is the first step you should do?</vt:lpstr>
      <vt:lpstr>PowerPoint Presentation</vt:lpstr>
      <vt:lpstr>How do we get to know things </vt:lpstr>
      <vt:lpstr>Why Research is important </vt:lpstr>
      <vt:lpstr>Meaning of Research</vt:lpstr>
      <vt:lpstr>PowerPoint Presentation</vt:lpstr>
      <vt:lpstr>PowerPoint Presentation</vt:lpstr>
      <vt:lpstr>Several definitions of Research</vt:lpstr>
      <vt:lpstr>Purpose of Research </vt:lpstr>
      <vt:lpstr>PowerPoint Presentation</vt:lpstr>
      <vt:lpstr>Characteristics of Research: </vt:lpstr>
      <vt:lpstr>Characteristics of Research: </vt:lpstr>
      <vt:lpstr>Types of Research: </vt:lpstr>
      <vt:lpstr> Descriptive v/s Analytical research </vt:lpstr>
      <vt:lpstr> Descriptive v/s Analytical research </vt:lpstr>
      <vt:lpstr>Applied research a v/s Fundamental research </vt:lpstr>
      <vt:lpstr>Quantitative v/s Qualitative research </vt:lpstr>
      <vt:lpstr>Conceptual v/s Empirical research</vt:lpstr>
      <vt:lpstr>Other types of research: </vt:lpstr>
      <vt:lpstr>PowerPoint Presentation</vt:lpstr>
      <vt:lpstr>Research Design </vt:lpstr>
      <vt:lpstr>PowerPoint Presentation</vt:lpstr>
      <vt:lpstr>PowerPoint Presentation</vt:lpstr>
      <vt:lpstr>Research Design </vt:lpstr>
      <vt:lpstr>Research Design </vt:lpstr>
      <vt:lpstr>Primary &amp; Secondary Sources</vt:lpstr>
      <vt:lpstr>Qualitative &amp; Quantitative Data</vt:lpstr>
      <vt:lpstr>Qualitative &amp; Quantitative Data</vt:lpstr>
      <vt:lpstr>PowerPoint Presentation</vt:lpstr>
      <vt:lpstr>Data Analysis</vt:lpstr>
      <vt:lpstr>PowerPoint Presentation</vt:lpstr>
      <vt:lpstr>PowerPoint Presentation</vt:lpstr>
      <vt:lpstr>PowerPoint Presentation</vt:lpstr>
      <vt:lpstr>PowerPoint Presentation</vt:lpstr>
      <vt:lpstr>PowerPoint Presentation</vt:lpstr>
      <vt:lpstr>PowerPoint Presentation</vt:lpstr>
      <vt:lpstr>Software's For Data Analysis </vt:lpstr>
      <vt:lpstr>SPSS (Statistical Package for the Social Sciences) </vt:lpstr>
      <vt:lpstr>Excel </vt:lpstr>
      <vt:lpstr>NVivo </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title</dc:title>
  <dc:creator>Samira Saeed</dc:creator>
  <cp:lastModifiedBy>Omer Farouk</cp:lastModifiedBy>
  <cp:revision>101</cp:revision>
  <dcterms:created xsi:type="dcterms:W3CDTF">2023-08-06T13:50:32Z</dcterms:created>
  <dcterms:modified xsi:type="dcterms:W3CDTF">2025-02-13T13:41:02Z</dcterms:modified>
</cp:coreProperties>
</file>