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6" r:id="rId2"/>
    <p:sldId id="302" r:id="rId3"/>
    <p:sldId id="300" r:id="rId4"/>
    <p:sldId id="257" r:id="rId5"/>
    <p:sldId id="277" r:id="rId6"/>
    <p:sldId id="278" r:id="rId7"/>
    <p:sldId id="279" r:id="rId8"/>
    <p:sldId id="280" r:id="rId9"/>
    <p:sldId id="297" r:id="rId10"/>
    <p:sldId id="281" r:id="rId11"/>
    <p:sldId id="282" r:id="rId12"/>
    <p:sldId id="298" r:id="rId13"/>
    <p:sldId id="283" r:id="rId14"/>
    <p:sldId id="299" r:id="rId15"/>
    <p:sldId id="284" r:id="rId16"/>
    <p:sldId id="285" r:id="rId17"/>
    <p:sldId id="286" r:id="rId18"/>
    <p:sldId id="287" r:id="rId19"/>
    <p:sldId id="288" r:id="rId20"/>
    <p:sldId id="289" r:id="rId21"/>
    <p:sldId id="290" r:id="rId22"/>
    <p:sldId id="291" r:id="rId23"/>
    <p:sldId id="292" r:id="rId24"/>
    <p:sldId id="293" r:id="rId25"/>
    <p:sldId id="294" r:id="rId26"/>
    <p:sldId id="295" r:id="rId27"/>
    <p:sldId id="296"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2" d="100"/>
          <a:sy n="62" d="100"/>
        </p:scale>
        <p:origin x="80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75A0D3-8F10-4E0A-38E1-064F35D0611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9DC1AD5-3E88-897B-3D4D-17F771ABF1B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A255771-8351-3665-23FA-8CF3A1713A0A}"/>
              </a:ext>
            </a:extLst>
          </p:cNvPr>
          <p:cNvSpPr>
            <a:spLocks noGrp="1"/>
          </p:cNvSpPr>
          <p:nvPr>
            <p:ph type="dt" sz="half" idx="10"/>
          </p:nvPr>
        </p:nvSpPr>
        <p:spPr/>
        <p:txBody>
          <a:bodyPr/>
          <a:lstStyle/>
          <a:p>
            <a:fld id="{1A7AE426-6597-48A2-ACCB-CB5C46960E58}" type="datetimeFigureOut">
              <a:rPr lang="en-US" smtClean="0"/>
              <a:t>12/18/2025</a:t>
            </a:fld>
            <a:endParaRPr lang="en-US"/>
          </a:p>
        </p:txBody>
      </p:sp>
      <p:sp>
        <p:nvSpPr>
          <p:cNvPr id="5" name="Footer Placeholder 4">
            <a:extLst>
              <a:ext uri="{FF2B5EF4-FFF2-40B4-BE49-F238E27FC236}">
                <a16:creationId xmlns:a16="http://schemas.microsoft.com/office/drawing/2014/main" id="{E4F93D28-2A4D-1733-812B-DA0D8B0D385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7864479-E2C1-F527-4E47-87539EF19A39}"/>
              </a:ext>
            </a:extLst>
          </p:cNvPr>
          <p:cNvSpPr>
            <a:spLocks noGrp="1"/>
          </p:cNvSpPr>
          <p:nvPr>
            <p:ph type="sldNum" sz="quarter" idx="12"/>
          </p:nvPr>
        </p:nvSpPr>
        <p:spPr/>
        <p:txBody>
          <a:bodyPr/>
          <a:lstStyle/>
          <a:p>
            <a:fld id="{4E7862D8-22F1-4B70-B330-A47A5670E663}" type="slidenum">
              <a:rPr lang="en-US" smtClean="0"/>
              <a:t>‹#›</a:t>
            </a:fld>
            <a:endParaRPr lang="en-US"/>
          </a:p>
        </p:txBody>
      </p:sp>
    </p:spTree>
    <p:extLst>
      <p:ext uri="{BB962C8B-B14F-4D97-AF65-F5344CB8AC3E}">
        <p14:creationId xmlns:p14="http://schemas.microsoft.com/office/powerpoint/2010/main" val="35111869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E7CE62-761B-DBE0-5E55-7D09C0E2B83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B02E632-4F2B-5C71-2498-9112E8EB22D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03FAF5C-17E1-9C52-86DA-9BC7F217CA3A}"/>
              </a:ext>
            </a:extLst>
          </p:cNvPr>
          <p:cNvSpPr>
            <a:spLocks noGrp="1"/>
          </p:cNvSpPr>
          <p:nvPr>
            <p:ph type="dt" sz="half" idx="10"/>
          </p:nvPr>
        </p:nvSpPr>
        <p:spPr/>
        <p:txBody>
          <a:bodyPr/>
          <a:lstStyle/>
          <a:p>
            <a:fld id="{1A7AE426-6597-48A2-ACCB-CB5C46960E58}" type="datetimeFigureOut">
              <a:rPr lang="en-US" smtClean="0"/>
              <a:t>12/18/2025</a:t>
            </a:fld>
            <a:endParaRPr lang="en-US"/>
          </a:p>
        </p:txBody>
      </p:sp>
      <p:sp>
        <p:nvSpPr>
          <p:cNvPr id="5" name="Footer Placeholder 4">
            <a:extLst>
              <a:ext uri="{FF2B5EF4-FFF2-40B4-BE49-F238E27FC236}">
                <a16:creationId xmlns:a16="http://schemas.microsoft.com/office/drawing/2014/main" id="{51EDFCC7-400D-A836-E762-1AD4E966A1C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4AF8AF5-A45C-0C02-280E-7D28F154F1F5}"/>
              </a:ext>
            </a:extLst>
          </p:cNvPr>
          <p:cNvSpPr>
            <a:spLocks noGrp="1"/>
          </p:cNvSpPr>
          <p:nvPr>
            <p:ph type="sldNum" sz="quarter" idx="12"/>
          </p:nvPr>
        </p:nvSpPr>
        <p:spPr/>
        <p:txBody>
          <a:bodyPr/>
          <a:lstStyle/>
          <a:p>
            <a:fld id="{4E7862D8-22F1-4B70-B330-A47A5670E663}" type="slidenum">
              <a:rPr lang="en-US" smtClean="0"/>
              <a:t>‹#›</a:t>
            </a:fld>
            <a:endParaRPr lang="en-US"/>
          </a:p>
        </p:txBody>
      </p:sp>
    </p:spTree>
    <p:extLst>
      <p:ext uri="{BB962C8B-B14F-4D97-AF65-F5344CB8AC3E}">
        <p14:creationId xmlns:p14="http://schemas.microsoft.com/office/powerpoint/2010/main" val="25747627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D5A7690-6A36-CFAF-A250-070A46B0A93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8195943-D265-2829-B0A5-DAF8CF8E45D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70C4206-7D3C-5799-301F-40DB4D77124F}"/>
              </a:ext>
            </a:extLst>
          </p:cNvPr>
          <p:cNvSpPr>
            <a:spLocks noGrp="1"/>
          </p:cNvSpPr>
          <p:nvPr>
            <p:ph type="dt" sz="half" idx="10"/>
          </p:nvPr>
        </p:nvSpPr>
        <p:spPr/>
        <p:txBody>
          <a:bodyPr/>
          <a:lstStyle/>
          <a:p>
            <a:fld id="{1A7AE426-6597-48A2-ACCB-CB5C46960E58}" type="datetimeFigureOut">
              <a:rPr lang="en-US" smtClean="0"/>
              <a:t>12/18/2025</a:t>
            </a:fld>
            <a:endParaRPr lang="en-US"/>
          </a:p>
        </p:txBody>
      </p:sp>
      <p:sp>
        <p:nvSpPr>
          <p:cNvPr id="5" name="Footer Placeholder 4">
            <a:extLst>
              <a:ext uri="{FF2B5EF4-FFF2-40B4-BE49-F238E27FC236}">
                <a16:creationId xmlns:a16="http://schemas.microsoft.com/office/drawing/2014/main" id="{4310E4EE-46BB-95B1-F836-66BB253D4BB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AC36D85-0FC3-F8BA-1168-39571D38EE3E}"/>
              </a:ext>
            </a:extLst>
          </p:cNvPr>
          <p:cNvSpPr>
            <a:spLocks noGrp="1"/>
          </p:cNvSpPr>
          <p:nvPr>
            <p:ph type="sldNum" sz="quarter" idx="12"/>
          </p:nvPr>
        </p:nvSpPr>
        <p:spPr/>
        <p:txBody>
          <a:bodyPr/>
          <a:lstStyle/>
          <a:p>
            <a:fld id="{4E7862D8-22F1-4B70-B330-A47A5670E663}" type="slidenum">
              <a:rPr lang="en-US" smtClean="0"/>
              <a:t>‹#›</a:t>
            </a:fld>
            <a:endParaRPr lang="en-US"/>
          </a:p>
        </p:txBody>
      </p:sp>
    </p:spTree>
    <p:extLst>
      <p:ext uri="{BB962C8B-B14F-4D97-AF65-F5344CB8AC3E}">
        <p14:creationId xmlns:p14="http://schemas.microsoft.com/office/powerpoint/2010/main" val="6404764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CCAAB1-483E-6CBC-62DC-9C2D6E4DD6D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EEFA35C-8F71-B0AE-FA29-CDAE9978CB8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A1FDB0-BACA-579C-AF9D-7210D211EA27}"/>
              </a:ext>
            </a:extLst>
          </p:cNvPr>
          <p:cNvSpPr>
            <a:spLocks noGrp="1"/>
          </p:cNvSpPr>
          <p:nvPr>
            <p:ph type="dt" sz="half" idx="10"/>
          </p:nvPr>
        </p:nvSpPr>
        <p:spPr/>
        <p:txBody>
          <a:bodyPr/>
          <a:lstStyle/>
          <a:p>
            <a:fld id="{1A7AE426-6597-48A2-ACCB-CB5C46960E58}" type="datetimeFigureOut">
              <a:rPr lang="en-US" smtClean="0"/>
              <a:t>12/18/2025</a:t>
            </a:fld>
            <a:endParaRPr lang="en-US"/>
          </a:p>
        </p:txBody>
      </p:sp>
      <p:sp>
        <p:nvSpPr>
          <p:cNvPr id="5" name="Footer Placeholder 4">
            <a:extLst>
              <a:ext uri="{FF2B5EF4-FFF2-40B4-BE49-F238E27FC236}">
                <a16:creationId xmlns:a16="http://schemas.microsoft.com/office/drawing/2014/main" id="{D6BE34D7-66DC-8DBE-55B4-E6E4BA0589C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E6FC429-DF28-F1BC-C361-EA5417862F36}"/>
              </a:ext>
            </a:extLst>
          </p:cNvPr>
          <p:cNvSpPr>
            <a:spLocks noGrp="1"/>
          </p:cNvSpPr>
          <p:nvPr>
            <p:ph type="sldNum" sz="quarter" idx="12"/>
          </p:nvPr>
        </p:nvSpPr>
        <p:spPr/>
        <p:txBody>
          <a:bodyPr/>
          <a:lstStyle/>
          <a:p>
            <a:fld id="{4E7862D8-22F1-4B70-B330-A47A5670E663}" type="slidenum">
              <a:rPr lang="en-US" smtClean="0"/>
              <a:t>‹#›</a:t>
            </a:fld>
            <a:endParaRPr lang="en-US"/>
          </a:p>
        </p:txBody>
      </p:sp>
    </p:spTree>
    <p:extLst>
      <p:ext uri="{BB962C8B-B14F-4D97-AF65-F5344CB8AC3E}">
        <p14:creationId xmlns:p14="http://schemas.microsoft.com/office/powerpoint/2010/main" val="2905891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6F57D9-C78E-10FB-32D4-287504DA5CF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8520B68-58CB-D510-946D-8ED682B7A15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6E2FDEA-5CE8-F016-779F-6496FE3A6E0E}"/>
              </a:ext>
            </a:extLst>
          </p:cNvPr>
          <p:cNvSpPr>
            <a:spLocks noGrp="1"/>
          </p:cNvSpPr>
          <p:nvPr>
            <p:ph type="dt" sz="half" idx="10"/>
          </p:nvPr>
        </p:nvSpPr>
        <p:spPr/>
        <p:txBody>
          <a:bodyPr/>
          <a:lstStyle/>
          <a:p>
            <a:fld id="{1A7AE426-6597-48A2-ACCB-CB5C46960E58}" type="datetimeFigureOut">
              <a:rPr lang="en-US" smtClean="0"/>
              <a:t>12/18/2025</a:t>
            </a:fld>
            <a:endParaRPr lang="en-US"/>
          </a:p>
        </p:txBody>
      </p:sp>
      <p:sp>
        <p:nvSpPr>
          <p:cNvPr id="5" name="Footer Placeholder 4">
            <a:extLst>
              <a:ext uri="{FF2B5EF4-FFF2-40B4-BE49-F238E27FC236}">
                <a16:creationId xmlns:a16="http://schemas.microsoft.com/office/drawing/2014/main" id="{4685E3F3-80D4-7D6B-1894-9BC4B9EC33D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E0D69D1-459A-006D-11A1-304012C1FF43}"/>
              </a:ext>
            </a:extLst>
          </p:cNvPr>
          <p:cNvSpPr>
            <a:spLocks noGrp="1"/>
          </p:cNvSpPr>
          <p:nvPr>
            <p:ph type="sldNum" sz="quarter" idx="12"/>
          </p:nvPr>
        </p:nvSpPr>
        <p:spPr/>
        <p:txBody>
          <a:bodyPr/>
          <a:lstStyle/>
          <a:p>
            <a:fld id="{4E7862D8-22F1-4B70-B330-A47A5670E663}" type="slidenum">
              <a:rPr lang="en-US" smtClean="0"/>
              <a:t>‹#›</a:t>
            </a:fld>
            <a:endParaRPr lang="en-US"/>
          </a:p>
        </p:txBody>
      </p:sp>
    </p:spTree>
    <p:extLst>
      <p:ext uri="{BB962C8B-B14F-4D97-AF65-F5344CB8AC3E}">
        <p14:creationId xmlns:p14="http://schemas.microsoft.com/office/powerpoint/2010/main" val="10487602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EDEC07-3CD0-6C9D-61B9-1AF00A620B2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44F5CA2-3856-5A42-E790-1A4E6737167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93C2E44-5214-D1BB-5309-97B457A8B0E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DE48BF0-7783-F408-F37F-F7E275D8CD96}"/>
              </a:ext>
            </a:extLst>
          </p:cNvPr>
          <p:cNvSpPr>
            <a:spLocks noGrp="1"/>
          </p:cNvSpPr>
          <p:nvPr>
            <p:ph type="dt" sz="half" idx="10"/>
          </p:nvPr>
        </p:nvSpPr>
        <p:spPr/>
        <p:txBody>
          <a:bodyPr/>
          <a:lstStyle/>
          <a:p>
            <a:fld id="{1A7AE426-6597-48A2-ACCB-CB5C46960E58}" type="datetimeFigureOut">
              <a:rPr lang="en-US" smtClean="0"/>
              <a:t>12/18/2025</a:t>
            </a:fld>
            <a:endParaRPr lang="en-US"/>
          </a:p>
        </p:txBody>
      </p:sp>
      <p:sp>
        <p:nvSpPr>
          <p:cNvPr id="6" name="Footer Placeholder 5">
            <a:extLst>
              <a:ext uri="{FF2B5EF4-FFF2-40B4-BE49-F238E27FC236}">
                <a16:creationId xmlns:a16="http://schemas.microsoft.com/office/drawing/2014/main" id="{D05AAB8A-E106-53CD-C458-8FCA4D6D7E2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534F7FD-D3BA-1C77-1BEF-DACC8A10A9E7}"/>
              </a:ext>
            </a:extLst>
          </p:cNvPr>
          <p:cNvSpPr>
            <a:spLocks noGrp="1"/>
          </p:cNvSpPr>
          <p:nvPr>
            <p:ph type="sldNum" sz="quarter" idx="12"/>
          </p:nvPr>
        </p:nvSpPr>
        <p:spPr/>
        <p:txBody>
          <a:bodyPr/>
          <a:lstStyle/>
          <a:p>
            <a:fld id="{4E7862D8-22F1-4B70-B330-A47A5670E663}" type="slidenum">
              <a:rPr lang="en-US" smtClean="0"/>
              <a:t>‹#›</a:t>
            </a:fld>
            <a:endParaRPr lang="en-US"/>
          </a:p>
        </p:txBody>
      </p:sp>
    </p:spTree>
    <p:extLst>
      <p:ext uri="{BB962C8B-B14F-4D97-AF65-F5344CB8AC3E}">
        <p14:creationId xmlns:p14="http://schemas.microsoft.com/office/powerpoint/2010/main" val="28753734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E5345C-373D-0F03-10A8-F4C6B8E2017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600B653-D619-9176-6326-30ABEE213E8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A454C80-B7D7-1EFA-074D-A777EDD08DA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2F0A0CE-700F-4C74-41BC-D41C37AC516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24F0130-3AF0-1078-1201-26D514E5F23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4F6EEA3-C712-75C4-48BA-2FA55A15DC8D}"/>
              </a:ext>
            </a:extLst>
          </p:cNvPr>
          <p:cNvSpPr>
            <a:spLocks noGrp="1"/>
          </p:cNvSpPr>
          <p:nvPr>
            <p:ph type="dt" sz="half" idx="10"/>
          </p:nvPr>
        </p:nvSpPr>
        <p:spPr/>
        <p:txBody>
          <a:bodyPr/>
          <a:lstStyle/>
          <a:p>
            <a:fld id="{1A7AE426-6597-48A2-ACCB-CB5C46960E58}" type="datetimeFigureOut">
              <a:rPr lang="en-US" smtClean="0"/>
              <a:t>12/18/2025</a:t>
            </a:fld>
            <a:endParaRPr lang="en-US"/>
          </a:p>
        </p:txBody>
      </p:sp>
      <p:sp>
        <p:nvSpPr>
          <p:cNvPr id="8" name="Footer Placeholder 7">
            <a:extLst>
              <a:ext uri="{FF2B5EF4-FFF2-40B4-BE49-F238E27FC236}">
                <a16:creationId xmlns:a16="http://schemas.microsoft.com/office/drawing/2014/main" id="{9AB26DB8-DA51-F426-8911-3D0FDAE756C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DDE68F2-DBF8-B3FE-F8D4-A80140666F2D}"/>
              </a:ext>
            </a:extLst>
          </p:cNvPr>
          <p:cNvSpPr>
            <a:spLocks noGrp="1"/>
          </p:cNvSpPr>
          <p:nvPr>
            <p:ph type="sldNum" sz="quarter" idx="12"/>
          </p:nvPr>
        </p:nvSpPr>
        <p:spPr/>
        <p:txBody>
          <a:bodyPr/>
          <a:lstStyle/>
          <a:p>
            <a:fld id="{4E7862D8-22F1-4B70-B330-A47A5670E663}" type="slidenum">
              <a:rPr lang="en-US" smtClean="0"/>
              <a:t>‹#›</a:t>
            </a:fld>
            <a:endParaRPr lang="en-US"/>
          </a:p>
        </p:txBody>
      </p:sp>
    </p:spTree>
    <p:extLst>
      <p:ext uri="{BB962C8B-B14F-4D97-AF65-F5344CB8AC3E}">
        <p14:creationId xmlns:p14="http://schemas.microsoft.com/office/powerpoint/2010/main" val="25523927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A774C2-FC22-589F-90DB-B781988BA8C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E58EBD5-311F-3BD5-FCF9-1CAC5D98BFFF}"/>
              </a:ext>
            </a:extLst>
          </p:cNvPr>
          <p:cNvSpPr>
            <a:spLocks noGrp="1"/>
          </p:cNvSpPr>
          <p:nvPr>
            <p:ph type="dt" sz="half" idx="10"/>
          </p:nvPr>
        </p:nvSpPr>
        <p:spPr/>
        <p:txBody>
          <a:bodyPr/>
          <a:lstStyle/>
          <a:p>
            <a:fld id="{1A7AE426-6597-48A2-ACCB-CB5C46960E58}" type="datetimeFigureOut">
              <a:rPr lang="en-US" smtClean="0"/>
              <a:t>12/18/2025</a:t>
            </a:fld>
            <a:endParaRPr lang="en-US"/>
          </a:p>
        </p:txBody>
      </p:sp>
      <p:sp>
        <p:nvSpPr>
          <p:cNvPr id="4" name="Footer Placeholder 3">
            <a:extLst>
              <a:ext uri="{FF2B5EF4-FFF2-40B4-BE49-F238E27FC236}">
                <a16:creationId xmlns:a16="http://schemas.microsoft.com/office/drawing/2014/main" id="{8C12CCC6-EF25-B2F3-2813-5C1DD0B5EFB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D1676DC-52B2-693B-EDC8-B28C17B137E2}"/>
              </a:ext>
            </a:extLst>
          </p:cNvPr>
          <p:cNvSpPr>
            <a:spLocks noGrp="1"/>
          </p:cNvSpPr>
          <p:nvPr>
            <p:ph type="sldNum" sz="quarter" idx="12"/>
          </p:nvPr>
        </p:nvSpPr>
        <p:spPr/>
        <p:txBody>
          <a:bodyPr/>
          <a:lstStyle/>
          <a:p>
            <a:fld id="{4E7862D8-22F1-4B70-B330-A47A5670E663}" type="slidenum">
              <a:rPr lang="en-US" smtClean="0"/>
              <a:t>‹#›</a:t>
            </a:fld>
            <a:endParaRPr lang="en-US"/>
          </a:p>
        </p:txBody>
      </p:sp>
    </p:spTree>
    <p:extLst>
      <p:ext uri="{BB962C8B-B14F-4D97-AF65-F5344CB8AC3E}">
        <p14:creationId xmlns:p14="http://schemas.microsoft.com/office/powerpoint/2010/main" val="10363178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053ED4D-8C8C-AB81-4801-6EF43DA7296C}"/>
              </a:ext>
            </a:extLst>
          </p:cNvPr>
          <p:cNvSpPr>
            <a:spLocks noGrp="1"/>
          </p:cNvSpPr>
          <p:nvPr>
            <p:ph type="dt" sz="half" idx="10"/>
          </p:nvPr>
        </p:nvSpPr>
        <p:spPr/>
        <p:txBody>
          <a:bodyPr/>
          <a:lstStyle/>
          <a:p>
            <a:fld id="{1A7AE426-6597-48A2-ACCB-CB5C46960E58}" type="datetimeFigureOut">
              <a:rPr lang="en-US" smtClean="0"/>
              <a:t>12/18/2025</a:t>
            </a:fld>
            <a:endParaRPr lang="en-US"/>
          </a:p>
        </p:txBody>
      </p:sp>
      <p:sp>
        <p:nvSpPr>
          <p:cNvPr id="3" name="Footer Placeholder 2">
            <a:extLst>
              <a:ext uri="{FF2B5EF4-FFF2-40B4-BE49-F238E27FC236}">
                <a16:creationId xmlns:a16="http://schemas.microsoft.com/office/drawing/2014/main" id="{CB096F6E-05B6-8D14-9DAE-FF5A69C848A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93B39F3-0315-A764-D0F8-CC4473EC8ABC}"/>
              </a:ext>
            </a:extLst>
          </p:cNvPr>
          <p:cNvSpPr>
            <a:spLocks noGrp="1"/>
          </p:cNvSpPr>
          <p:nvPr>
            <p:ph type="sldNum" sz="quarter" idx="12"/>
          </p:nvPr>
        </p:nvSpPr>
        <p:spPr/>
        <p:txBody>
          <a:bodyPr/>
          <a:lstStyle/>
          <a:p>
            <a:fld id="{4E7862D8-22F1-4B70-B330-A47A5670E663}" type="slidenum">
              <a:rPr lang="en-US" smtClean="0"/>
              <a:t>‹#›</a:t>
            </a:fld>
            <a:endParaRPr lang="en-US"/>
          </a:p>
        </p:txBody>
      </p:sp>
    </p:spTree>
    <p:extLst>
      <p:ext uri="{BB962C8B-B14F-4D97-AF65-F5344CB8AC3E}">
        <p14:creationId xmlns:p14="http://schemas.microsoft.com/office/powerpoint/2010/main" val="13439126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043DDD-26B5-2904-3642-740865D9BBF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CA59507-D456-99C5-FD2F-E9DE10955CA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6884A98-9AAE-464E-27D3-1FD810458F3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AD7D274-A4BF-6C09-CBC1-2C9366783F04}"/>
              </a:ext>
            </a:extLst>
          </p:cNvPr>
          <p:cNvSpPr>
            <a:spLocks noGrp="1"/>
          </p:cNvSpPr>
          <p:nvPr>
            <p:ph type="dt" sz="half" idx="10"/>
          </p:nvPr>
        </p:nvSpPr>
        <p:spPr/>
        <p:txBody>
          <a:bodyPr/>
          <a:lstStyle/>
          <a:p>
            <a:fld id="{1A7AE426-6597-48A2-ACCB-CB5C46960E58}" type="datetimeFigureOut">
              <a:rPr lang="en-US" smtClean="0"/>
              <a:t>12/18/2025</a:t>
            </a:fld>
            <a:endParaRPr lang="en-US"/>
          </a:p>
        </p:txBody>
      </p:sp>
      <p:sp>
        <p:nvSpPr>
          <p:cNvPr id="6" name="Footer Placeholder 5">
            <a:extLst>
              <a:ext uri="{FF2B5EF4-FFF2-40B4-BE49-F238E27FC236}">
                <a16:creationId xmlns:a16="http://schemas.microsoft.com/office/drawing/2014/main" id="{D4C7614B-0E24-7C38-CD23-A14625EF228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AB4D2CD-5D70-C509-9C7F-BA2B5ABEEC7B}"/>
              </a:ext>
            </a:extLst>
          </p:cNvPr>
          <p:cNvSpPr>
            <a:spLocks noGrp="1"/>
          </p:cNvSpPr>
          <p:nvPr>
            <p:ph type="sldNum" sz="quarter" idx="12"/>
          </p:nvPr>
        </p:nvSpPr>
        <p:spPr/>
        <p:txBody>
          <a:bodyPr/>
          <a:lstStyle/>
          <a:p>
            <a:fld id="{4E7862D8-22F1-4B70-B330-A47A5670E663}" type="slidenum">
              <a:rPr lang="en-US" smtClean="0"/>
              <a:t>‹#›</a:t>
            </a:fld>
            <a:endParaRPr lang="en-US"/>
          </a:p>
        </p:txBody>
      </p:sp>
    </p:spTree>
    <p:extLst>
      <p:ext uri="{BB962C8B-B14F-4D97-AF65-F5344CB8AC3E}">
        <p14:creationId xmlns:p14="http://schemas.microsoft.com/office/powerpoint/2010/main" val="6246453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9E6501-EC4F-9A35-E30A-FF79B75AF0F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3173BDA-ACC3-EBE5-9ACB-DC70AECBAE1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E6D5C2B-AFD2-3BF7-F6B8-A0CE56D9E47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6910A06-4ED8-5EDE-E95C-CA5382EFAF59}"/>
              </a:ext>
            </a:extLst>
          </p:cNvPr>
          <p:cNvSpPr>
            <a:spLocks noGrp="1"/>
          </p:cNvSpPr>
          <p:nvPr>
            <p:ph type="dt" sz="half" idx="10"/>
          </p:nvPr>
        </p:nvSpPr>
        <p:spPr/>
        <p:txBody>
          <a:bodyPr/>
          <a:lstStyle/>
          <a:p>
            <a:fld id="{1A7AE426-6597-48A2-ACCB-CB5C46960E58}" type="datetimeFigureOut">
              <a:rPr lang="en-US" smtClean="0"/>
              <a:t>12/18/2025</a:t>
            </a:fld>
            <a:endParaRPr lang="en-US"/>
          </a:p>
        </p:txBody>
      </p:sp>
      <p:sp>
        <p:nvSpPr>
          <p:cNvPr id="6" name="Footer Placeholder 5">
            <a:extLst>
              <a:ext uri="{FF2B5EF4-FFF2-40B4-BE49-F238E27FC236}">
                <a16:creationId xmlns:a16="http://schemas.microsoft.com/office/drawing/2014/main" id="{8EB601D8-1333-895D-364A-F517B5DA8E5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EBE2480-4E57-7DD9-306E-A088196CF4E4}"/>
              </a:ext>
            </a:extLst>
          </p:cNvPr>
          <p:cNvSpPr>
            <a:spLocks noGrp="1"/>
          </p:cNvSpPr>
          <p:nvPr>
            <p:ph type="sldNum" sz="quarter" idx="12"/>
          </p:nvPr>
        </p:nvSpPr>
        <p:spPr/>
        <p:txBody>
          <a:bodyPr/>
          <a:lstStyle/>
          <a:p>
            <a:fld id="{4E7862D8-22F1-4B70-B330-A47A5670E663}" type="slidenum">
              <a:rPr lang="en-US" smtClean="0"/>
              <a:t>‹#›</a:t>
            </a:fld>
            <a:endParaRPr lang="en-US"/>
          </a:p>
        </p:txBody>
      </p:sp>
    </p:spTree>
    <p:extLst>
      <p:ext uri="{BB962C8B-B14F-4D97-AF65-F5344CB8AC3E}">
        <p14:creationId xmlns:p14="http://schemas.microsoft.com/office/powerpoint/2010/main" val="38645077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38FA3BE-65F1-DB9E-F3DC-01D7E24F9B5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F838712-F33F-8666-A912-FC223356E1A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8D9063A-D5C2-0492-F143-1F1157FBD00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7AE426-6597-48A2-ACCB-CB5C46960E58}" type="datetimeFigureOut">
              <a:rPr lang="en-US" smtClean="0"/>
              <a:t>12/18/2025</a:t>
            </a:fld>
            <a:endParaRPr lang="en-US"/>
          </a:p>
        </p:txBody>
      </p:sp>
      <p:sp>
        <p:nvSpPr>
          <p:cNvPr id="5" name="Footer Placeholder 4">
            <a:extLst>
              <a:ext uri="{FF2B5EF4-FFF2-40B4-BE49-F238E27FC236}">
                <a16:creationId xmlns:a16="http://schemas.microsoft.com/office/drawing/2014/main" id="{92456899-1F63-D331-E3FB-052932C4FB3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9B7B1DA-D24E-AF40-1EA3-B464D93680D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7862D8-22F1-4B70-B330-A47A5670E663}" type="slidenum">
              <a:rPr lang="en-US" smtClean="0"/>
              <a:t>‹#›</a:t>
            </a:fld>
            <a:endParaRPr lang="en-US"/>
          </a:p>
        </p:txBody>
      </p:sp>
    </p:spTree>
    <p:extLst>
      <p:ext uri="{BB962C8B-B14F-4D97-AF65-F5344CB8AC3E}">
        <p14:creationId xmlns:p14="http://schemas.microsoft.com/office/powerpoint/2010/main" val="31648478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195276-8E5C-4EFB-FB02-115AB405BA33}"/>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1DFCE4FE-1EAC-ED0F-061E-14104A54D5FE}"/>
              </a:ext>
            </a:extLst>
          </p:cNvPr>
          <p:cNvSpPr>
            <a:spLocks noGrp="1"/>
          </p:cNvSpPr>
          <p:nvPr>
            <p:ph type="subTitle" idx="1"/>
          </p:nvPr>
        </p:nvSpPr>
        <p:spPr>
          <a:xfrm>
            <a:off x="0" y="71919"/>
            <a:ext cx="12192000" cy="6863137"/>
          </a:xfrm>
        </p:spPr>
        <p:txBody>
          <a:bodyPr>
            <a:normAutofit/>
          </a:bodyPr>
          <a:lstStyle/>
          <a:p>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endParaRPr lang="en-GB" b="1" dirty="0"/>
          </a:p>
          <a:p>
            <a:r>
              <a:rPr lang="en-GB" sz="3200" b="1" dirty="0">
                <a:latin typeface="Times New Roman" panose="02020603050405020304" pitchFamily="18" charset="0"/>
                <a:cs typeface="Times New Roman" panose="02020603050405020304" pitchFamily="18" charset="0"/>
              </a:rPr>
              <a:t>Family caregiving</a:t>
            </a:r>
          </a:p>
          <a:p>
            <a:br>
              <a:rPr lang="en-GB" sz="3200" dirty="0">
                <a:latin typeface="Times New Roman" panose="02020603050405020304" pitchFamily="18" charset="0"/>
                <a:cs typeface="Times New Roman" panose="02020603050405020304" pitchFamily="18" charset="0"/>
              </a:rPr>
            </a:br>
            <a:r>
              <a:rPr lang="en-US" sz="3200" b="1" dirty="0">
                <a:latin typeface="Times New Roman" panose="02020603050405020304" pitchFamily="18" charset="0"/>
                <a:cs typeface="Times New Roman" panose="02020603050405020304" pitchFamily="18" charset="0"/>
              </a:rPr>
              <a:t>Dr. Salih A Abdulla</a:t>
            </a:r>
            <a:br>
              <a:rPr lang="en-US" sz="3200" b="1" dirty="0">
                <a:latin typeface="Times New Roman" panose="02020603050405020304" pitchFamily="18" charset="0"/>
                <a:cs typeface="Times New Roman" panose="02020603050405020304" pitchFamily="18" charset="0"/>
              </a:rPr>
            </a:br>
            <a:r>
              <a:rPr lang="en-US" sz="3200" dirty="0">
                <a:latin typeface="Times New Roman" panose="02020603050405020304" pitchFamily="18" charset="0"/>
                <a:cs typeface="Times New Roman" panose="02020603050405020304" pitchFamily="18" charset="0"/>
              </a:rPr>
              <a:t>Geriatric and gerontology</a:t>
            </a:r>
            <a:br>
              <a:rPr lang="en-US" sz="3200" dirty="0">
                <a:latin typeface="Times New Roman" panose="02020603050405020304" pitchFamily="18" charset="0"/>
                <a:cs typeface="Times New Roman" panose="02020603050405020304" pitchFamily="18" charset="0"/>
              </a:rPr>
            </a:br>
            <a:r>
              <a:rPr lang="en-US" sz="3200" dirty="0">
                <a:latin typeface="Times New Roman" panose="02020603050405020304" pitchFamily="18" charset="0"/>
                <a:cs typeface="Times New Roman" panose="02020603050405020304" pitchFamily="18" charset="0"/>
              </a:rPr>
              <a:t>Fall Semester</a:t>
            </a:r>
            <a:br>
              <a:rPr lang="en-US" sz="3200" dirty="0">
                <a:latin typeface="Times New Roman" panose="02020603050405020304" pitchFamily="18" charset="0"/>
                <a:cs typeface="Times New Roman" panose="02020603050405020304" pitchFamily="18" charset="0"/>
              </a:rPr>
            </a:br>
            <a:r>
              <a:rPr lang="en-US" sz="3200" dirty="0">
                <a:latin typeface="Times New Roman" panose="02020603050405020304" pitchFamily="18" charset="0"/>
                <a:cs typeface="Times New Roman" panose="02020603050405020304" pitchFamily="18" charset="0"/>
              </a:rPr>
              <a:t>Week 12</a:t>
            </a:r>
            <a:br>
              <a:rPr lang="en-US" sz="3200" dirty="0">
                <a:latin typeface="Times New Roman" panose="02020603050405020304" pitchFamily="18" charset="0"/>
                <a:cs typeface="Times New Roman" panose="02020603050405020304" pitchFamily="18" charset="0"/>
              </a:rPr>
            </a:br>
            <a:r>
              <a:rPr lang="en-US" sz="3200" dirty="0">
                <a:latin typeface="Times New Roman" panose="02020603050405020304" pitchFamily="18" charset="0"/>
                <a:cs typeface="Times New Roman" panose="02020603050405020304" pitchFamily="18" charset="0"/>
              </a:rPr>
              <a:t>2025-2026 </a:t>
            </a:r>
          </a:p>
        </p:txBody>
      </p:sp>
      <p:pic>
        <p:nvPicPr>
          <p:cNvPr id="2" name="Picture 1" descr="A logo of a university&#10;&#10;Description automatically generated">
            <a:extLst>
              <a:ext uri="{FF2B5EF4-FFF2-40B4-BE49-F238E27FC236}">
                <a16:creationId xmlns:a16="http://schemas.microsoft.com/office/drawing/2014/main" id="{9D403F19-1B79-0AC6-51BF-2A363F1AEB4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01661" y="170393"/>
            <a:ext cx="2869809" cy="2305521"/>
          </a:xfrm>
          <a:prstGeom prst="rect">
            <a:avLst/>
          </a:prstGeom>
        </p:spPr>
      </p:pic>
    </p:spTree>
    <p:extLst>
      <p:ext uri="{BB962C8B-B14F-4D97-AF65-F5344CB8AC3E}">
        <p14:creationId xmlns:p14="http://schemas.microsoft.com/office/powerpoint/2010/main" val="40561288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D59E3E-85B6-CD1A-B513-DFE86F02FC47}"/>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762AAD2E-CEE7-9553-FC4E-8E1EB50D4F68}"/>
              </a:ext>
            </a:extLst>
          </p:cNvPr>
          <p:cNvSpPr>
            <a:spLocks noGrp="1"/>
          </p:cNvSpPr>
          <p:nvPr>
            <p:ph type="subTitle" idx="1"/>
          </p:nvPr>
        </p:nvSpPr>
        <p:spPr>
          <a:xfrm>
            <a:off x="0" y="0"/>
            <a:ext cx="12192000" cy="6858000"/>
          </a:xfrm>
        </p:spPr>
        <p:txBody>
          <a:bodyPr>
            <a:normAutofit/>
          </a:bodyPr>
          <a:lstStyle/>
          <a:p>
            <a:pPr algn="l"/>
            <a:endParaRPr lang="en-US" b="1" dirty="0"/>
          </a:p>
          <a:p>
            <a:pPr algn="l"/>
            <a:endParaRPr lang="en-US" b="1" dirty="0"/>
          </a:p>
          <a:p>
            <a:pPr algn="l"/>
            <a:endParaRPr lang="en-US" b="1" dirty="0"/>
          </a:p>
          <a:p>
            <a:pPr algn="just">
              <a:lnSpc>
                <a:spcPct val="150000"/>
              </a:lnSpc>
              <a:spcBef>
                <a:spcPts val="0"/>
              </a:spcBef>
            </a:pPr>
            <a:r>
              <a:rPr lang="en-US" sz="3200" b="1" dirty="0">
                <a:latin typeface="Times New Roman" panose="02020603050405020304" pitchFamily="18" charset="0"/>
                <a:cs typeface="Times New Roman" panose="02020603050405020304" pitchFamily="18" charset="0"/>
              </a:rPr>
              <a:t>Factors affecting the change in the family structure and role:</a:t>
            </a:r>
            <a:br>
              <a:rPr lang="en-US" sz="3200" dirty="0">
                <a:latin typeface="Times New Roman" panose="02020603050405020304" pitchFamily="18" charset="0"/>
                <a:cs typeface="Times New Roman" panose="02020603050405020304" pitchFamily="18" charset="0"/>
              </a:rPr>
            </a:br>
            <a:r>
              <a:rPr lang="en-US" sz="3200" dirty="0">
                <a:latin typeface="Times New Roman" panose="02020603050405020304" pitchFamily="18" charset="0"/>
                <a:cs typeface="Times New Roman" panose="02020603050405020304" pitchFamily="18" charset="0"/>
              </a:rPr>
              <a:t>1. Impact of industrialization, urbanization, migration, modernization and technological changes.</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2. Decline in the crude birth rate is resulting in a decrease in the number of children within a family, hence a decline in the number of the potential</a:t>
            </a:r>
            <a:br>
              <a:rPr lang="en-US" sz="3200" dirty="0">
                <a:latin typeface="Times New Roman" panose="02020603050405020304" pitchFamily="18" charset="0"/>
                <a:cs typeface="Times New Roman" panose="02020603050405020304" pitchFamily="18" charset="0"/>
              </a:rPr>
            </a:br>
            <a:r>
              <a:rPr lang="en-US" sz="3200" dirty="0">
                <a:latin typeface="Times New Roman" panose="02020603050405020304" pitchFamily="18" charset="0"/>
                <a:cs typeface="Times New Roman" panose="02020603050405020304" pitchFamily="18" charset="0"/>
              </a:rPr>
              <a:t>caregivers.</a:t>
            </a:r>
          </a:p>
        </p:txBody>
      </p:sp>
      <p:pic>
        <p:nvPicPr>
          <p:cNvPr id="2" name="Picture 1" descr="A logo of a university&#10;&#10;Description automatically generated">
            <a:extLst>
              <a:ext uri="{FF2B5EF4-FFF2-40B4-BE49-F238E27FC236}">
                <a16:creationId xmlns:a16="http://schemas.microsoft.com/office/drawing/2014/main" id="{C58F288E-D79D-C0F9-C43D-00DCC4684F5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400" y="1"/>
            <a:ext cx="2133600" cy="1315092"/>
          </a:xfrm>
          <a:prstGeom prst="rect">
            <a:avLst/>
          </a:prstGeom>
        </p:spPr>
      </p:pic>
    </p:spTree>
    <p:extLst>
      <p:ext uri="{BB962C8B-B14F-4D97-AF65-F5344CB8AC3E}">
        <p14:creationId xmlns:p14="http://schemas.microsoft.com/office/powerpoint/2010/main" val="8141585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B453DF-950D-4027-2C95-0DC2DFB74907}"/>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0EC17881-8D46-2B46-6CFB-9E376ABE7A46}"/>
              </a:ext>
            </a:extLst>
          </p:cNvPr>
          <p:cNvSpPr>
            <a:spLocks noGrp="1"/>
          </p:cNvSpPr>
          <p:nvPr>
            <p:ph type="subTitle" idx="1"/>
          </p:nvPr>
        </p:nvSpPr>
        <p:spPr>
          <a:xfrm>
            <a:off x="0" y="0"/>
            <a:ext cx="12192000" cy="6858000"/>
          </a:xfrm>
        </p:spPr>
        <p:txBody>
          <a:bodyPr>
            <a:normAutofit/>
          </a:bodyPr>
          <a:lstStyle/>
          <a:p>
            <a:pPr algn="l"/>
            <a:endParaRPr lang="en-US" b="1" dirty="0"/>
          </a:p>
          <a:p>
            <a:pPr algn="l"/>
            <a:endParaRPr lang="en-US" b="1" dirty="0"/>
          </a:p>
          <a:p>
            <a:pPr algn="l"/>
            <a:endParaRPr lang="en-US" b="1" dirty="0"/>
          </a:p>
          <a:p>
            <a:pPr algn="just">
              <a:lnSpc>
                <a:spcPct val="160000"/>
              </a:lnSpc>
              <a:spcBef>
                <a:spcPts val="0"/>
              </a:spcBef>
            </a:pPr>
            <a:endParaRPr lang="en-US" sz="3200" dirty="0">
              <a:latin typeface="Times New Roman" panose="02020603050405020304" pitchFamily="18" charset="0"/>
              <a:cs typeface="Times New Roman" panose="02020603050405020304" pitchFamily="18" charset="0"/>
            </a:endParaRPr>
          </a:p>
          <a:p>
            <a:pPr algn="just">
              <a:lnSpc>
                <a:spcPct val="160000"/>
              </a:lnSpc>
              <a:spcBef>
                <a:spcPts val="0"/>
              </a:spcBef>
            </a:pPr>
            <a:r>
              <a:rPr lang="en-US" sz="3200" dirty="0">
                <a:latin typeface="Times New Roman" panose="02020603050405020304" pitchFamily="18" charset="0"/>
                <a:cs typeface="Times New Roman" panose="02020603050405020304" pitchFamily="18" charset="0"/>
              </a:rPr>
              <a:t>3. Lower fertility rates and the dispersion of children due to migration clearly point out to undeniable facts that care for dependent old parents cannot be shared by several brothers and sisters. </a:t>
            </a:r>
          </a:p>
          <a:p>
            <a:pPr algn="just">
              <a:lnSpc>
                <a:spcPct val="160000"/>
              </a:lnSpc>
              <a:spcBef>
                <a:spcPts val="0"/>
              </a:spcBef>
            </a:pPr>
            <a:r>
              <a:rPr lang="en-US" sz="3200" dirty="0">
                <a:latin typeface="Times New Roman" panose="02020603050405020304" pitchFamily="18" charset="0"/>
                <a:cs typeface="Times New Roman" panose="02020603050405020304" pitchFamily="18" charset="0"/>
              </a:rPr>
              <a:t>4. Change the role of women in the society who have been the primary caregivers, will inevitably affect caring patterns. </a:t>
            </a:r>
          </a:p>
        </p:txBody>
      </p:sp>
      <p:pic>
        <p:nvPicPr>
          <p:cNvPr id="2" name="Picture 1" descr="A logo of a university&#10;&#10;Description automatically generated">
            <a:extLst>
              <a:ext uri="{FF2B5EF4-FFF2-40B4-BE49-F238E27FC236}">
                <a16:creationId xmlns:a16="http://schemas.microsoft.com/office/drawing/2014/main" id="{888625F2-6D0F-95E4-8C3A-3715FC8ECED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400" y="1"/>
            <a:ext cx="2133600" cy="1315092"/>
          </a:xfrm>
          <a:prstGeom prst="rect">
            <a:avLst/>
          </a:prstGeom>
        </p:spPr>
      </p:pic>
    </p:spTree>
    <p:extLst>
      <p:ext uri="{BB962C8B-B14F-4D97-AF65-F5344CB8AC3E}">
        <p14:creationId xmlns:p14="http://schemas.microsoft.com/office/powerpoint/2010/main" val="15733133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077A3C-CAC7-5983-34FC-AADDCCA08A6B}"/>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1C0D51C5-6933-EC14-5CAB-08E6CC716883}"/>
              </a:ext>
            </a:extLst>
          </p:cNvPr>
          <p:cNvSpPr>
            <a:spLocks noGrp="1"/>
          </p:cNvSpPr>
          <p:nvPr>
            <p:ph type="subTitle" idx="1"/>
          </p:nvPr>
        </p:nvSpPr>
        <p:spPr>
          <a:xfrm>
            <a:off x="0" y="0"/>
            <a:ext cx="12192000" cy="6858000"/>
          </a:xfrm>
        </p:spPr>
        <p:txBody>
          <a:bodyPr>
            <a:normAutofit/>
          </a:bodyPr>
          <a:lstStyle/>
          <a:p>
            <a:pPr algn="l"/>
            <a:endParaRPr lang="en-US" b="1" dirty="0"/>
          </a:p>
          <a:p>
            <a:pPr algn="l"/>
            <a:endParaRPr lang="en-US" b="1" dirty="0"/>
          </a:p>
          <a:p>
            <a:pPr algn="l"/>
            <a:endParaRPr lang="en-US" b="1" dirty="0"/>
          </a:p>
          <a:p>
            <a:pPr algn="just">
              <a:lnSpc>
                <a:spcPct val="160000"/>
              </a:lnSpc>
              <a:spcBef>
                <a:spcPts val="0"/>
              </a:spcBef>
            </a:pPr>
            <a:r>
              <a:rPr lang="en-US" sz="3200" dirty="0">
                <a:latin typeface="Times New Roman" panose="02020603050405020304" pitchFamily="18" charset="0"/>
                <a:cs typeface="Times New Roman" panose="02020603050405020304" pitchFamily="18" charset="0"/>
              </a:rPr>
              <a:t>5. Longer life expectancy, resulting in the period for which care of the elderly is required has increased with consequent increases in demands for giving time and expenses.</a:t>
            </a:r>
          </a:p>
          <a:p>
            <a:pPr algn="just">
              <a:lnSpc>
                <a:spcPct val="160000"/>
              </a:lnSpc>
              <a:spcBef>
                <a:spcPts val="0"/>
              </a:spcBef>
            </a:pPr>
            <a:endParaRPr lang="en-US" sz="3200" dirty="0">
              <a:latin typeface="Times New Roman" panose="02020603050405020304" pitchFamily="18" charset="0"/>
              <a:cs typeface="Times New Roman" panose="02020603050405020304" pitchFamily="18" charset="0"/>
            </a:endParaRPr>
          </a:p>
          <a:p>
            <a:pPr algn="just">
              <a:lnSpc>
                <a:spcPct val="160000"/>
              </a:lnSpc>
              <a:spcBef>
                <a:spcPts val="0"/>
              </a:spcBef>
            </a:pPr>
            <a:r>
              <a:rPr lang="en-US" sz="3200" dirty="0">
                <a:latin typeface="Times New Roman" panose="02020603050405020304" pitchFamily="18" charset="0"/>
                <a:cs typeface="Times New Roman" panose="02020603050405020304" pitchFamily="18" charset="0"/>
              </a:rPr>
              <a:t>6. Changes in the lifestyles and values of the young and the decline in the influence of parents in matters relating to marriage and family formation have affected the traditional structure and role of the family. </a:t>
            </a:r>
            <a:endParaRPr lang="en-US" dirty="0"/>
          </a:p>
        </p:txBody>
      </p:sp>
      <p:pic>
        <p:nvPicPr>
          <p:cNvPr id="2" name="Picture 1" descr="A logo of a university&#10;&#10;Description automatically generated">
            <a:extLst>
              <a:ext uri="{FF2B5EF4-FFF2-40B4-BE49-F238E27FC236}">
                <a16:creationId xmlns:a16="http://schemas.microsoft.com/office/drawing/2014/main" id="{23283D96-E455-D8A1-CE48-F90FEA9E985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400" y="1"/>
            <a:ext cx="2133600" cy="1315092"/>
          </a:xfrm>
          <a:prstGeom prst="rect">
            <a:avLst/>
          </a:prstGeom>
        </p:spPr>
      </p:pic>
    </p:spTree>
    <p:extLst>
      <p:ext uri="{BB962C8B-B14F-4D97-AF65-F5344CB8AC3E}">
        <p14:creationId xmlns:p14="http://schemas.microsoft.com/office/powerpoint/2010/main" val="29353982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0A938E-AD06-E8E2-FF92-AB8DF71F81F3}"/>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AFA8D3E2-9F3F-B9EB-1430-71957CDF6C85}"/>
              </a:ext>
            </a:extLst>
          </p:cNvPr>
          <p:cNvSpPr>
            <a:spLocks noGrp="1"/>
          </p:cNvSpPr>
          <p:nvPr>
            <p:ph type="subTitle" idx="1"/>
          </p:nvPr>
        </p:nvSpPr>
        <p:spPr>
          <a:xfrm>
            <a:off x="0" y="0"/>
            <a:ext cx="12192000" cy="6858000"/>
          </a:xfrm>
        </p:spPr>
        <p:txBody>
          <a:bodyPr>
            <a:normAutofit/>
          </a:bodyPr>
          <a:lstStyle/>
          <a:p>
            <a:pPr algn="just">
              <a:lnSpc>
                <a:spcPct val="150000"/>
              </a:lnSpc>
              <a:spcBef>
                <a:spcPts val="0"/>
              </a:spcBef>
            </a:pPr>
            <a:endParaRPr lang="en-US" sz="3200" dirty="0">
              <a:latin typeface="Times New Roman" panose="02020603050405020304" pitchFamily="18" charset="0"/>
              <a:cs typeface="Times New Roman" panose="02020603050405020304" pitchFamily="18" charset="0"/>
            </a:endParaRPr>
          </a:p>
          <a:p>
            <a:pPr algn="just">
              <a:lnSpc>
                <a:spcPct val="150000"/>
              </a:lnSpc>
              <a:spcBef>
                <a:spcPts val="0"/>
              </a:spcBef>
            </a:pPr>
            <a:endParaRPr lang="en-US" sz="3200" dirty="0">
              <a:latin typeface="Times New Roman" panose="02020603050405020304" pitchFamily="18" charset="0"/>
              <a:cs typeface="Times New Roman" panose="02020603050405020304" pitchFamily="18" charset="0"/>
            </a:endParaRPr>
          </a:p>
          <a:p>
            <a:pPr algn="just">
              <a:lnSpc>
                <a:spcPct val="150000"/>
              </a:lnSpc>
              <a:spcBef>
                <a:spcPts val="0"/>
              </a:spcBef>
            </a:pPr>
            <a:r>
              <a:rPr lang="en-US" sz="3200" b="1" dirty="0">
                <a:latin typeface="Times New Roman" panose="02020603050405020304" pitchFamily="18" charset="0"/>
                <a:cs typeface="Times New Roman" panose="02020603050405020304" pitchFamily="18" charset="0"/>
              </a:rPr>
              <a:t>Families expressing dysfunction may be: </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 Less able to fulfill the physical, emotional, socioeconomic, and spiritual needs of their members. </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 Rigid in roles, responsibilities, and opinions. </a:t>
            </a:r>
          </a:p>
        </p:txBody>
      </p:sp>
      <p:pic>
        <p:nvPicPr>
          <p:cNvPr id="2" name="Picture 1" descr="A logo of a university&#10;&#10;Description automatically generated">
            <a:extLst>
              <a:ext uri="{FF2B5EF4-FFF2-40B4-BE49-F238E27FC236}">
                <a16:creationId xmlns:a16="http://schemas.microsoft.com/office/drawing/2014/main" id="{EA4AEF52-FE49-3E06-6784-257E8599390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400" y="1"/>
            <a:ext cx="2133600" cy="1315092"/>
          </a:xfrm>
          <a:prstGeom prst="rect">
            <a:avLst/>
          </a:prstGeom>
        </p:spPr>
      </p:pic>
    </p:spTree>
    <p:extLst>
      <p:ext uri="{BB962C8B-B14F-4D97-AF65-F5344CB8AC3E}">
        <p14:creationId xmlns:p14="http://schemas.microsoft.com/office/powerpoint/2010/main" val="12972685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773D1E-163C-5664-9E9A-F5599FE7001E}"/>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5E8B31C9-55A3-5B55-9D50-4BB0225E2340}"/>
              </a:ext>
            </a:extLst>
          </p:cNvPr>
          <p:cNvSpPr>
            <a:spLocks noGrp="1"/>
          </p:cNvSpPr>
          <p:nvPr>
            <p:ph type="subTitle" idx="1"/>
          </p:nvPr>
        </p:nvSpPr>
        <p:spPr>
          <a:xfrm>
            <a:off x="0" y="0"/>
            <a:ext cx="12192000" cy="6858000"/>
          </a:xfrm>
        </p:spPr>
        <p:txBody>
          <a:bodyPr>
            <a:normAutofit/>
          </a:bodyPr>
          <a:lstStyle/>
          <a:p>
            <a:pPr algn="just">
              <a:lnSpc>
                <a:spcPct val="150000"/>
              </a:lnSpc>
              <a:spcBef>
                <a:spcPts val="0"/>
              </a:spcBef>
            </a:pPr>
            <a:endParaRPr lang="en-US" sz="3200" dirty="0">
              <a:latin typeface="Times New Roman" panose="02020603050405020304" pitchFamily="18" charset="0"/>
              <a:cs typeface="Times New Roman" panose="02020603050405020304" pitchFamily="18" charset="0"/>
            </a:endParaRPr>
          </a:p>
          <a:p>
            <a:pPr algn="just">
              <a:lnSpc>
                <a:spcPct val="150000"/>
              </a:lnSpc>
              <a:spcBef>
                <a:spcPts val="0"/>
              </a:spcBef>
            </a:pPr>
            <a:endParaRPr lang="en-US" sz="3200" dirty="0">
              <a:latin typeface="Times New Roman" panose="02020603050405020304" pitchFamily="18" charset="0"/>
              <a:cs typeface="Times New Roman" panose="02020603050405020304" pitchFamily="18" charset="0"/>
            </a:endParaRP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 Unable or unwilling to obtain and use help from others, composed of members with psychopathology or behavioral disorders. </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 Inexperienced or ineffective at managing crises. </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 Ineffective or inappropriate with their communication and behavior (including learned violence patterns).</a:t>
            </a:r>
          </a:p>
        </p:txBody>
      </p:sp>
      <p:pic>
        <p:nvPicPr>
          <p:cNvPr id="2" name="Picture 1" descr="A logo of a university&#10;&#10;Description automatically generated">
            <a:extLst>
              <a:ext uri="{FF2B5EF4-FFF2-40B4-BE49-F238E27FC236}">
                <a16:creationId xmlns:a16="http://schemas.microsoft.com/office/drawing/2014/main" id="{0624F4BA-8E75-BBDD-41D0-91E963DE20C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400" y="1"/>
            <a:ext cx="2133600" cy="1315092"/>
          </a:xfrm>
          <a:prstGeom prst="rect">
            <a:avLst/>
          </a:prstGeom>
        </p:spPr>
      </p:pic>
    </p:spTree>
    <p:extLst>
      <p:ext uri="{BB962C8B-B14F-4D97-AF65-F5344CB8AC3E}">
        <p14:creationId xmlns:p14="http://schemas.microsoft.com/office/powerpoint/2010/main" val="14377447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BE28E6-B70C-9C1F-4FC2-AB0DA35C6B11}"/>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004921BC-EC14-67AE-DB00-2166E47F3B4E}"/>
              </a:ext>
            </a:extLst>
          </p:cNvPr>
          <p:cNvSpPr>
            <a:spLocks noGrp="1"/>
          </p:cNvSpPr>
          <p:nvPr>
            <p:ph type="subTitle" idx="1"/>
          </p:nvPr>
        </p:nvSpPr>
        <p:spPr>
          <a:xfrm>
            <a:off x="0" y="0"/>
            <a:ext cx="12192000" cy="6858000"/>
          </a:xfrm>
        </p:spPr>
        <p:txBody>
          <a:bodyPr/>
          <a:lstStyle/>
          <a:p>
            <a:pPr algn="r"/>
            <a:endParaRPr lang="en-US" dirty="0"/>
          </a:p>
        </p:txBody>
      </p:sp>
      <p:pic>
        <p:nvPicPr>
          <p:cNvPr id="2" name="Picture 1" descr="A logo of a university&#10;&#10;Description automatically generated">
            <a:extLst>
              <a:ext uri="{FF2B5EF4-FFF2-40B4-BE49-F238E27FC236}">
                <a16:creationId xmlns:a16="http://schemas.microsoft.com/office/drawing/2014/main" id="{11E5E1F5-391B-0F8C-9C9E-328108A6528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400" y="1"/>
            <a:ext cx="2133600" cy="1315092"/>
          </a:xfrm>
          <a:prstGeom prst="rect">
            <a:avLst/>
          </a:prstGeom>
        </p:spPr>
      </p:pic>
    </p:spTree>
    <p:extLst>
      <p:ext uri="{BB962C8B-B14F-4D97-AF65-F5344CB8AC3E}">
        <p14:creationId xmlns:p14="http://schemas.microsoft.com/office/powerpoint/2010/main" val="33388568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5F2A9B-F66A-4D87-5D81-453035CA1E4E}"/>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53F4CA68-B7AE-66B9-669E-4F000D06095D}"/>
              </a:ext>
            </a:extLst>
          </p:cNvPr>
          <p:cNvSpPr>
            <a:spLocks noGrp="1"/>
          </p:cNvSpPr>
          <p:nvPr>
            <p:ph type="subTitle" idx="1"/>
          </p:nvPr>
        </p:nvSpPr>
        <p:spPr>
          <a:xfrm>
            <a:off x="0" y="0"/>
            <a:ext cx="12192000" cy="6858000"/>
          </a:xfrm>
        </p:spPr>
        <p:txBody>
          <a:bodyPr/>
          <a:lstStyle/>
          <a:p>
            <a:pPr algn="r"/>
            <a:endParaRPr lang="en-US" dirty="0"/>
          </a:p>
        </p:txBody>
      </p:sp>
      <p:pic>
        <p:nvPicPr>
          <p:cNvPr id="2" name="Picture 1" descr="A logo of a university&#10;&#10;Description automatically generated">
            <a:extLst>
              <a:ext uri="{FF2B5EF4-FFF2-40B4-BE49-F238E27FC236}">
                <a16:creationId xmlns:a16="http://schemas.microsoft.com/office/drawing/2014/main" id="{871F1546-E24C-79F1-74EA-67CFED7651E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400" y="1"/>
            <a:ext cx="2133600" cy="1315092"/>
          </a:xfrm>
          <a:prstGeom prst="rect">
            <a:avLst/>
          </a:prstGeom>
        </p:spPr>
      </p:pic>
    </p:spTree>
    <p:extLst>
      <p:ext uri="{BB962C8B-B14F-4D97-AF65-F5344CB8AC3E}">
        <p14:creationId xmlns:p14="http://schemas.microsoft.com/office/powerpoint/2010/main" val="21810396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C6B8E6-8031-D1CE-D4BC-A0528C3DCDD8}"/>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F68C4775-833A-6E45-E561-1A1E25291095}"/>
              </a:ext>
            </a:extLst>
          </p:cNvPr>
          <p:cNvSpPr>
            <a:spLocks noGrp="1"/>
          </p:cNvSpPr>
          <p:nvPr>
            <p:ph type="subTitle" idx="1"/>
          </p:nvPr>
        </p:nvSpPr>
        <p:spPr>
          <a:xfrm>
            <a:off x="0" y="0"/>
            <a:ext cx="12192000" cy="6858000"/>
          </a:xfrm>
        </p:spPr>
        <p:txBody>
          <a:bodyPr/>
          <a:lstStyle/>
          <a:p>
            <a:pPr algn="r"/>
            <a:endParaRPr lang="en-US" dirty="0"/>
          </a:p>
        </p:txBody>
      </p:sp>
      <p:pic>
        <p:nvPicPr>
          <p:cNvPr id="2" name="Picture 1" descr="A logo of a university&#10;&#10;Description automatically generated">
            <a:extLst>
              <a:ext uri="{FF2B5EF4-FFF2-40B4-BE49-F238E27FC236}">
                <a16:creationId xmlns:a16="http://schemas.microsoft.com/office/drawing/2014/main" id="{4A5E6A54-004A-EC8F-35A7-A5F87A86FAB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400" y="1"/>
            <a:ext cx="2133600" cy="1315092"/>
          </a:xfrm>
          <a:prstGeom prst="rect">
            <a:avLst/>
          </a:prstGeom>
        </p:spPr>
      </p:pic>
    </p:spTree>
    <p:extLst>
      <p:ext uri="{BB962C8B-B14F-4D97-AF65-F5344CB8AC3E}">
        <p14:creationId xmlns:p14="http://schemas.microsoft.com/office/powerpoint/2010/main" val="21814041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4F6C23-1E26-BDD7-CC52-929EEB96B949}"/>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02154CE8-E12E-12E7-629C-083B471C4DED}"/>
              </a:ext>
            </a:extLst>
          </p:cNvPr>
          <p:cNvSpPr>
            <a:spLocks noGrp="1"/>
          </p:cNvSpPr>
          <p:nvPr>
            <p:ph type="subTitle" idx="1"/>
          </p:nvPr>
        </p:nvSpPr>
        <p:spPr>
          <a:xfrm>
            <a:off x="0" y="0"/>
            <a:ext cx="12192000" cy="6858000"/>
          </a:xfrm>
        </p:spPr>
        <p:txBody>
          <a:bodyPr/>
          <a:lstStyle/>
          <a:p>
            <a:pPr algn="r"/>
            <a:endParaRPr lang="en-US" dirty="0"/>
          </a:p>
        </p:txBody>
      </p:sp>
      <p:pic>
        <p:nvPicPr>
          <p:cNvPr id="2" name="Picture 1" descr="A logo of a university&#10;&#10;Description automatically generated">
            <a:extLst>
              <a:ext uri="{FF2B5EF4-FFF2-40B4-BE49-F238E27FC236}">
                <a16:creationId xmlns:a16="http://schemas.microsoft.com/office/drawing/2014/main" id="{8D852B32-D2D0-C95B-485B-999F06087D8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400" y="1"/>
            <a:ext cx="2133600" cy="1315092"/>
          </a:xfrm>
          <a:prstGeom prst="rect">
            <a:avLst/>
          </a:prstGeom>
        </p:spPr>
      </p:pic>
    </p:spTree>
    <p:extLst>
      <p:ext uri="{BB962C8B-B14F-4D97-AF65-F5344CB8AC3E}">
        <p14:creationId xmlns:p14="http://schemas.microsoft.com/office/powerpoint/2010/main" val="23669481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CCE4A8-9045-D5A1-0247-E4BE3B55E56E}"/>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3538BEBE-E28E-4AAE-11AD-C0CDA81470D1}"/>
              </a:ext>
            </a:extLst>
          </p:cNvPr>
          <p:cNvSpPr>
            <a:spLocks noGrp="1"/>
          </p:cNvSpPr>
          <p:nvPr>
            <p:ph type="subTitle" idx="1"/>
          </p:nvPr>
        </p:nvSpPr>
        <p:spPr>
          <a:xfrm>
            <a:off x="0" y="0"/>
            <a:ext cx="12192000" cy="6858000"/>
          </a:xfrm>
        </p:spPr>
        <p:txBody>
          <a:bodyPr/>
          <a:lstStyle/>
          <a:p>
            <a:pPr algn="r"/>
            <a:endParaRPr lang="en-US" dirty="0"/>
          </a:p>
        </p:txBody>
      </p:sp>
      <p:pic>
        <p:nvPicPr>
          <p:cNvPr id="2" name="Picture 1" descr="A logo of a university&#10;&#10;Description automatically generated">
            <a:extLst>
              <a:ext uri="{FF2B5EF4-FFF2-40B4-BE49-F238E27FC236}">
                <a16:creationId xmlns:a16="http://schemas.microsoft.com/office/drawing/2014/main" id="{CE2084E8-D2BF-D599-690E-6A3396116C1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400" y="1"/>
            <a:ext cx="2133600" cy="1315092"/>
          </a:xfrm>
          <a:prstGeom prst="rect">
            <a:avLst/>
          </a:prstGeom>
        </p:spPr>
      </p:pic>
    </p:spTree>
    <p:extLst>
      <p:ext uri="{BB962C8B-B14F-4D97-AF65-F5344CB8AC3E}">
        <p14:creationId xmlns:p14="http://schemas.microsoft.com/office/powerpoint/2010/main" val="30496062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25CEF4-254B-C5FD-5BE1-47E5FBD884E4}"/>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6186CDE4-7578-17F2-86DC-4973C31C6A7D}"/>
              </a:ext>
            </a:extLst>
          </p:cNvPr>
          <p:cNvSpPr>
            <a:spLocks noGrp="1"/>
          </p:cNvSpPr>
          <p:nvPr>
            <p:ph type="subTitle" idx="1"/>
          </p:nvPr>
        </p:nvSpPr>
        <p:spPr>
          <a:xfrm>
            <a:off x="0" y="0"/>
            <a:ext cx="12192000" cy="6858000"/>
          </a:xfrm>
        </p:spPr>
        <p:txBody>
          <a:bodyPr/>
          <a:lstStyle/>
          <a:p>
            <a:pPr algn="just">
              <a:lnSpc>
                <a:spcPct val="150000"/>
              </a:lnSpc>
              <a:spcBef>
                <a:spcPts val="0"/>
              </a:spcBef>
            </a:pPr>
            <a:r>
              <a:rPr lang="en-US" sz="3200" b="1" dirty="0">
                <a:latin typeface="Times New Roman" panose="02020603050405020304" pitchFamily="18" charset="0"/>
                <a:cs typeface="Times New Roman" panose="02020603050405020304" pitchFamily="18" charset="0"/>
              </a:rPr>
              <a:t>Outline</a:t>
            </a:r>
          </a:p>
          <a:p>
            <a:pPr marL="514350" indent="-514350" algn="just">
              <a:lnSpc>
                <a:spcPct val="150000"/>
              </a:lnSpc>
              <a:spcBef>
                <a:spcPts val="0"/>
              </a:spcBef>
              <a:buAutoNum type="arabicPeriod"/>
            </a:pPr>
            <a:r>
              <a:rPr lang="en-US" sz="3200" dirty="0">
                <a:latin typeface="Times New Roman" panose="02020603050405020304" pitchFamily="18" charset="0"/>
                <a:cs typeface="Times New Roman" panose="02020603050405020304" pitchFamily="18" charset="0"/>
              </a:rPr>
              <a:t>Introduction</a:t>
            </a:r>
          </a:p>
          <a:p>
            <a:pPr marL="514350" indent="-514350" algn="just">
              <a:lnSpc>
                <a:spcPct val="150000"/>
              </a:lnSpc>
              <a:spcBef>
                <a:spcPts val="0"/>
              </a:spcBef>
              <a:buAutoNum type="arabicPeriod"/>
            </a:pPr>
            <a:r>
              <a:rPr lang="en-US" sz="3200" dirty="0">
                <a:latin typeface="Times New Roman" panose="02020603050405020304" pitchFamily="18" charset="0"/>
                <a:cs typeface="Times New Roman" panose="02020603050405020304" pitchFamily="18" charset="0"/>
              </a:rPr>
              <a:t>Definition of terms</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3. Types of caregivers </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4. family function</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5. Role of the elderly within the family </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6. Factors affecting the change in the family structure and role.</a:t>
            </a:r>
            <a:endParaRPr lang="en-US" dirty="0"/>
          </a:p>
        </p:txBody>
      </p:sp>
      <p:pic>
        <p:nvPicPr>
          <p:cNvPr id="2" name="Picture 1" descr="A logo of a university&#10;&#10;Description automatically generated">
            <a:extLst>
              <a:ext uri="{FF2B5EF4-FFF2-40B4-BE49-F238E27FC236}">
                <a16:creationId xmlns:a16="http://schemas.microsoft.com/office/drawing/2014/main" id="{175DA5A8-0C01-0BC6-A658-AC9B7E79242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400" y="1"/>
            <a:ext cx="2133600" cy="1315092"/>
          </a:xfrm>
          <a:prstGeom prst="rect">
            <a:avLst/>
          </a:prstGeom>
        </p:spPr>
      </p:pic>
    </p:spTree>
    <p:extLst>
      <p:ext uri="{BB962C8B-B14F-4D97-AF65-F5344CB8AC3E}">
        <p14:creationId xmlns:p14="http://schemas.microsoft.com/office/powerpoint/2010/main" val="39965876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95E20D-E0ED-AE2B-463B-73B80621C9BA}"/>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684840AD-A1DF-67E9-CDF7-4C7FEA5871C3}"/>
              </a:ext>
            </a:extLst>
          </p:cNvPr>
          <p:cNvSpPr>
            <a:spLocks noGrp="1"/>
          </p:cNvSpPr>
          <p:nvPr>
            <p:ph type="subTitle" idx="1"/>
          </p:nvPr>
        </p:nvSpPr>
        <p:spPr>
          <a:xfrm>
            <a:off x="0" y="0"/>
            <a:ext cx="12192000" cy="6858000"/>
          </a:xfrm>
        </p:spPr>
        <p:txBody>
          <a:bodyPr/>
          <a:lstStyle/>
          <a:p>
            <a:pPr algn="r"/>
            <a:endParaRPr lang="en-US" dirty="0"/>
          </a:p>
        </p:txBody>
      </p:sp>
      <p:pic>
        <p:nvPicPr>
          <p:cNvPr id="2" name="Picture 1" descr="A logo of a university&#10;&#10;Description automatically generated">
            <a:extLst>
              <a:ext uri="{FF2B5EF4-FFF2-40B4-BE49-F238E27FC236}">
                <a16:creationId xmlns:a16="http://schemas.microsoft.com/office/drawing/2014/main" id="{C22E5757-2155-BD5A-6AAC-529B3A52FBE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400" y="1"/>
            <a:ext cx="2133600" cy="1315092"/>
          </a:xfrm>
          <a:prstGeom prst="rect">
            <a:avLst/>
          </a:prstGeom>
        </p:spPr>
      </p:pic>
    </p:spTree>
    <p:extLst>
      <p:ext uri="{BB962C8B-B14F-4D97-AF65-F5344CB8AC3E}">
        <p14:creationId xmlns:p14="http://schemas.microsoft.com/office/powerpoint/2010/main" val="9628756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CF06B2-C3E5-1D4C-199C-B7CCA59BEF30}"/>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B4589D38-D1F0-3135-15A2-44D71621192B}"/>
              </a:ext>
            </a:extLst>
          </p:cNvPr>
          <p:cNvSpPr>
            <a:spLocks noGrp="1"/>
          </p:cNvSpPr>
          <p:nvPr>
            <p:ph type="subTitle" idx="1"/>
          </p:nvPr>
        </p:nvSpPr>
        <p:spPr>
          <a:xfrm>
            <a:off x="0" y="0"/>
            <a:ext cx="12192000" cy="6858000"/>
          </a:xfrm>
        </p:spPr>
        <p:txBody>
          <a:bodyPr/>
          <a:lstStyle/>
          <a:p>
            <a:pPr algn="r"/>
            <a:endParaRPr lang="en-US" dirty="0"/>
          </a:p>
        </p:txBody>
      </p:sp>
      <p:pic>
        <p:nvPicPr>
          <p:cNvPr id="2" name="Picture 1" descr="A logo of a university&#10;&#10;Description automatically generated">
            <a:extLst>
              <a:ext uri="{FF2B5EF4-FFF2-40B4-BE49-F238E27FC236}">
                <a16:creationId xmlns:a16="http://schemas.microsoft.com/office/drawing/2014/main" id="{7560F65B-D4B8-ABCE-261D-3F40B1F0860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400" y="1"/>
            <a:ext cx="2133600" cy="1315092"/>
          </a:xfrm>
          <a:prstGeom prst="rect">
            <a:avLst/>
          </a:prstGeom>
        </p:spPr>
      </p:pic>
    </p:spTree>
    <p:extLst>
      <p:ext uri="{BB962C8B-B14F-4D97-AF65-F5344CB8AC3E}">
        <p14:creationId xmlns:p14="http://schemas.microsoft.com/office/powerpoint/2010/main" val="14107810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DC34B7-CC84-7E23-2D29-A1AD839F156E}"/>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D4A9B1C7-2ECC-43C3-B884-13DC63033FF8}"/>
              </a:ext>
            </a:extLst>
          </p:cNvPr>
          <p:cNvSpPr>
            <a:spLocks noGrp="1"/>
          </p:cNvSpPr>
          <p:nvPr>
            <p:ph type="subTitle" idx="1"/>
          </p:nvPr>
        </p:nvSpPr>
        <p:spPr>
          <a:xfrm>
            <a:off x="0" y="0"/>
            <a:ext cx="12192000" cy="6858000"/>
          </a:xfrm>
        </p:spPr>
        <p:txBody>
          <a:bodyPr/>
          <a:lstStyle/>
          <a:p>
            <a:pPr algn="r"/>
            <a:endParaRPr lang="en-US" dirty="0"/>
          </a:p>
        </p:txBody>
      </p:sp>
      <p:pic>
        <p:nvPicPr>
          <p:cNvPr id="2" name="Picture 1" descr="A logo of a university&#10;&#10;Description automatically generated">
            <a:extLst>
              <a:ext uri="{FF2B5EF4-FFF2-40B4-BE49-F238E27FC236}">
                <a16:creationId xmlns:a16="http://schemas.microsoft.com/office/drawing/2014/main" id="{014E9F71-ADA0-EF34-910D-4ECABCDE781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400" y="1"/>
            <a:ext cx="2133600" cy="1315092"/>
          </a:xfrm>
          <a:prstGeom prst="rect">
            <a:avLst/>
          </a:prstGeom>
        </p:spPr>
      </p:pic>
    </p:spTree>
    <p:extLst>
      <p:ext uri="{BB962C8B-B14F-4D97-AF65-F5344CB8AC3E}">
        <p14:creationId xmlns:p14="http://schemas.microsoft.com/office/powerpoint/2010/main" val="42346370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B8432B-B348-652C-75B9-1F1689568EF0}"/>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A0DBF6D4-6FE0-B5F4-2563-B869C93F3DFF}"/>
              </a:ext>
            </a:extLst>
          </p:cNvPr>
          <p:cNvSpPr>
            <a:spLocks noGrp="1"/>
          </p:cNvSpPr>
          <p:nvPr>
            <p:ph type="subTitle" idx="1"/>
          </p:nvPr>
        </p:nvSpPr>
        <p:spPr>
          <a:xfrm>
            <a:off x="0" y="0"/>
            <a:ext cx="12192000" cy="6858000"/>
          </a:xfrm>
        </p:spPr>
        <p:txBody>
          <a:bodyPr/>
          <a:lstStyle/>
          <a:p>
            <a:pPr algn="r"/>
            <a:endParaRPr lang="en-US" dirty="0"/>
          </a:p>
        </p:txBody>
      </p:sp>
      <p:pic>
        <p:nvPicPr>
          <p:cNvPr id="2" name="Picture 1" descr="A logo of a university&#10;&#10;Description automatically generated">
            <a:extLst>
              <a:ext uri="{FF2B5EF4-FFF2-40B4-BE49-F238E27FC236}">
                <a16:creationId xmlns:a16="http://schemas.microsoft.com/office/drawing/2014/main" id="{E25722D8-87C9-2BAD-76BD-419E3C53935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400" y="1"/>
            <a:ext cx="2133600" cy="1315092"/>
          </a:xfrm>
          <a:prstGeom prst="rect">
            <a:avLst/>
          </a:prstGeom>
        </p:spPr>
      </p:pic>
    </p:spTree>
    <p:extLst>
      <p:ext uri="{BB962C8B-B14F-4D97-AF65-F5344CB8AC3E}">
        <p14:creationId xmlns:p14="http://schemas.microsoft.com/office/powerpoint/2010/main" val="125864081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94CF4E-63BA-0D34-200D-BCEB3A7CF209}"/>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84AD49EE-3A0C-5103-243C-F1B9D1F104B6}"/>
              </a:ext>
            </a:extLst>
          </p:cNvPr>
          <p:cNvSpPr>
            <a:spLocks noGrp="1"/>
          </p:cNvSpPr>
          <p:nvPr>
            <p:ph type="subTitle" idx="1"/>
          </p:nvPr>
        </p:nvSpPr>
        <p:spPr>
          <a:xfrm>
            <a:off x="0" y="0"/>
            <a:ext cx="12192000" cy="6858000"/>
          </a:xfrm>
        </p:spPr>
        <p:txBody>
          <a:bodyPr/>
          <a:lstStyle/>
          <a:p>
            <a:pPr algn="r"/>
            <a:endParaRPr lang="en-US" dirty="0"/>
          </a:p>
        </p:txBody>
      </p:sp>
      <p:pic>
        <p:nvPicPr>
          <p:cNvPr id="2" name="Picture 1" descr="A logo of a university&#10;&#10;Description automatically generated">
            <a:extLst>
              <a:ext uri="{FF2B5EF4-FFF2-40B4-BE49-F238E27FC236}">
                <a16:creationId xmlns:a16="http://schemas.microsoft.com/office/drawing/2014/main" id="{409BF9A6-F1C0-EDD4-4A2C-D2192F9FBB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400" y="1"/>
            <a:ext cx="2133600" cy="1315092"/>
          </a:xfrm>
          <a:prstGeom prst="rect">
            <a:avLst/>
          </a:prstGeom>
        </p:spPr>
      </p:pic>
    </p:spTree>
    <p:extLst>
      <p:ext uri="{BB962C8B-B14F-4D97-AF65-F5344CB8AC3E}">
        <p14:creationId xmlns:p14="http://schemas.microsoft.com/office/powerpoint/2010/main" val="74403815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102ED4-2771-CD30-88DE-6556BABAA0C2}"/>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4BA5DAEF-8A56-BFB4-D39C-A46C42CFD773}"/>
              </a:ext>
            </a:extLst>
          </p:cNvPr>
          <p:cNvSpPr>
            <a:spLocks noGrp="1"/>
          </p:cNvSpPr>
          <p:nvPr>
            <p:ph type="subTitle" idx="1"/>
          </p:nvPr>
        </p:nvSpPr>
        <p:spPr>
          <a:xfrm>
            <a:off x="0" y="0"/>
            <a:ext cx="12192000" cy="6858000"/>
          </a:xfrm>
        </p:spPr>
        <p:txBody>
          <a:bodyPr/>
          <a:lstStyle/>
          <a:p>
            <a:pPr algn="r"/>
            <a:endParaRPr lang="en-US" dirty="0"/>
          </a:p>
        </p:txBody>
      </p:sp>
      <p:pic>
        <p:nvPicPr>
          <p:cNvPr id="2" name="Picture 1" descr="A logo of a university&#10;&#10;Description automatically generated">
            <a:extLst>
              <a:ext uri="{FF2B5EF4-FFF2-40B4-BE49-F238E27FC236}">
                <a16:creationId xmlns:a16="http://schemas.microsoft.com/office/drawing/2014/main" id="{5FB57D3A-E537-87D5-D28D-10B7B136522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400" y="1"/>
            <a:ext cx="2133600" cy="1315092"/>
          </a:xfrm>
          <a:prstGeom prst="rect">
            <a:avLst/>
          </a:prstGeom>
        </p:spPr>
      </p:pic>
    </p:spTree>
    <p:extLst>
      <p:ext uri="{BB962C8B-B14F-4D97-AF65-F5344CB8AC3E}">
        <p14:creationId xmlns:p14="http://schemas.microsoft.com/office/powerpoint/2010/main" val="322530704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1DFAAD-783D-42EC-6B68-E9F3A4E0E91B}"/>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6F2127B3-D01D-930B-9463-69E56E593737}"/>
              </a:ext>
            </a:extLst>
          </p:cNvPr>
          <p:cNvSpPr>
            <a:spLocks noGrp="1"/>
          </p:cNvSpPr>
          <p:nvPr>
            <p:ph type="subTitle" idx="1"/>
          </p:nvPr>
        </p:nvSpPr>
        <p:spPr>
          <a:xfrm>
            <a:off x="0" y="0"/>
            <a:ext cx="12192000" cy="6858000"/>
          </a:xfrm>
        </p:spPr>
        <p:txBody>
          <a:bodyPr/>
          <a:lstStyle/>
          <a:p>
            <a:pPr algn="r"/>
            <a:endParaRPr lang="en-US" dirty="0"/>
          </a:p>
        </p:txBody>
      </p:sp>
      <p:pic>
        <p:nvPicPr>
          <p:cNvPr id="2" name="Picture 1" descr="A logo of a university&#10;&#10;Description automatically generated">
            <a:extLst>
              <a:ext uri="{FF2B5EF4-FFF2-40B4-BE49-F238E27FC236}">
                <a16:creationId xmlns:a16="http://schemas.microsoft.com/office/drawing/2014/main" id="{4722806E-7100-56D9-2E71-D58D4BE3052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400" y="1"/>
            <a:ext cx="2133600" cy="1315092"/>
          </a:xfrm>
          <a:prstGeom prst="rect">
            <a:avLst/>
          </a:prstGeom>
        </p:spPr>
      </p:pic>
    </p:spTree>
    <p:extLst>
      <p:ext uri="{BB962C8B-B14F-4D97-AF65-F5344CB8AC3E}">
        <p14:creationId xmlns:p14="http://schemas.microsoft.com/office/powerpoint/2010/main" val="196675085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FFB58F-440F-440A-5B8E-8360A38F2308}"/>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9BCB1140-EBC8-1830-88A1-7A8A70E41BCE}"/>
              </a:ext>
            </a:extLst>
          </p:cNvPr>
          <p:cNvSpPr>
            <a:spLocks noGrp="1"/>
          </p:cNvSpPr>
          <p:nvPr>
            <p:ph type="subTitle" idx="1"/>
          </p:nvPr>
        </p:nvSpPr>
        <p:spPr>
          <a:xfrm>
            <a:off x="0" y="0"/>
            <a:ext cx="12192000" cy="6858000"/>
          </a:xfrm>
        </p:spPr>
        <p:txBody>
          <a:bodyPr/>
          <a:lstStyle/>
          <a:p>
            <a:pPr algn="r"/>
            <a:endParaRPr lang="en-US" dirty="0"/>
          </a:p>
        </p:txBody>
      </p:sp>
      <p:pic>
        <p:nvPicPr>
          <p:cNvPr id="2" name="Picture 1" descr="A logo of a university&#10;&#10;Description automatically generated">
            <a:extLst>
              <a:ext uri="{FF2B5EF4-FFF2-40B4-BE49-F238E27FC236}">
                <a16:creationId xmlns:a16="http://schemas.microsoft.com/office/drawing/2014/main" id="{3B212CF1-3B39-6615-1C7B-9D80DBE3ABC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400" y="1"/>
            <a:ext cx="2133600" cy="1315092"/>
          </a:xfrm>
          <a:prstGeom prst="rect">
            <a:avLst/>
          </a:prstGeom>
        </p:spPr>
      </p:pic>
    </p:spTree>
    <p:extLst>
      <p:ext uri="{BB962C8B-B14F-4D97-AF65-F5344CB8AC3E}">
        <p14:creationId xmlns:p14="http://schemas.microsoft.com/office/powerpoint/2010/main" val="12552714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E24CDA-3653-A149-8788-1A51FB5BE2D6}"/>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45F91776-833C-06CE-2976-CDF07B06CAC3}"/>
              </a:ext>
            </a:extLst>
          </p:cNvPr>
          <p:cNvSpPr>
            <a:spLocks noGrp="1"/>
          </p:cNvSpPr>
          <p:nvPr>
            <p:ph type="subTitle" idx="1"/>
          </p:nvPr>
        </p:nvSpPr>
        <p:spPr>
          <a:xfrm>
            <a:off x="0" y="0"/>
            <a:ext cx="12192000" cy="6858000"/>
          </a:xfrm>
        </p:spPr>
        <p:txBody>
          <a:bodyPr/>
          <a:lstStyle/>
          <a:p>
            <a:pPr algn="just">
              <a:lnSpc>
                <a:spcPct val="150000"/>
              </a:lnSpc>
              <a:spcBef>
                <a:spcPts val="0"/>
              </a:spcBef>
            </a:pPr>
            <a:r>
              <a:rPr lang="en-US" sz="3200" b="1" dirty="0">
                <a:latin typeface="Times New Roman" panose="02020603050405020304" pitchFamily="18" charset="0"/>
                <a:cs typeface="Times New Roman" panose="02020603050405020304" pitchFamily="18" charset="0"/>
              </a:rPr>
              <a:t>Learning objectives</a:t>
            </a:r>
          </a:p>
          <a:p>
            <a:pPr marL="514350" indent="-514350" algn="just">
              <a:lnSpc>
                <a:spcPct val="150000"/>
              </a:lnSpc>
              <a:spcBef>
                <a:spcPts val="0"/>
              </a:spcBef>
              <a:buAutoNum type="arabicPeriod"/>
            </a:pPr>
            <a:r>
              <a:rPr lang="en-US" sz="3200" dirty="0">
                <a:latin typeface="Times New Roman" panose="02020603050405020304" pitchFamily="18" charset="0"/>
                <a:cs typeface="Times New Roman" panose="02020603050405020304" pitchFamily="18" charset="0"/>
              </a:rPr>
              <a:t>To introduce family caregiving</a:t>
            </a:r>
          </a:p>
          <a:p>
            <a:pPr marL="514350" indent="-514350" algn="just">
              <a:lnSpc>
                <a:spcPct val="150000"/>
              </a:lnSpc>
              <a:spcBef>
                <a:spcPts val="0"/>
              </a:spcBef>
              <a:buAutoNum type="arabicPeriod"/>
            </a:pPr>
            <a:r>
              <a:rPr lang="en-US" sz="3200" dirty="0">
                <a:latin typeface="Times New Roman" panose="02020603050405020304" pitchFamily="18" charset="0"/>
                <a:cs typeface="Times New Roman" panose="02020603050405020304" pitchFamily="18" charset="0"/>
              </a:rPr>
              <a:t>Define  of terms</a:t>
            </a:r>
          </a:p>
          <a:p>
            <a:pPr marL="457200" indent="-457200" algn="just">
              <a:lnSpc>
                <a:spcPct val="150000"/>
              </a:lnSpc>
              <a:spcBef>
                <a:spcPts val="0"/>
              </a:spcBef>
              <a:buAutoNum type="arabicPeriod" startAt="2"/>
            </a:pPr>
            <a:r>
              <a:rPr lang="en-US" sz="3200" dirty="0">
                <a:latin typeface="Times New Roman" panose="02020603050405020304" pitchFamily="18" charset="0"/>
                <a:cs typeface="Times New Roman" panose="02020603050405020304" pitchFamily="18" charset="0"/>
              </a:rPr>
              <a:t>Types of caregivers </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4. To describe family function</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5. To understand Role of the elderly within the family  </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6. To identify Factors affecting the change in the family structure and role </a:t>
            </a:r>
            <a:endParaRPr lang="en-US" dirty="0"/>
          </a:p>
        </p:txBody>
      </p:sp>
      <p:pic>
        <p:nvPicPr>
          <p:cNvPr id="2" name="Picture 1" descr="A logo of a university&#10;&#10;Description automatically generated">
            <a:extLst>
              <a:ext uri="{FF2B5EF4-FFF2-40B4-BE49-F238E27FC236}">
                <a16:creationId xmlns:a16="http://schemas.microsoft.com/office/drawing/2014/main" id="{0F2C731D-0A48-F6E7-3224-7DCE7C76098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400" y="1"/>
            <a:ext cx="2133600" cy="1315092"/>
          </a:xfrm>
          <a:prstGeom prst="rect">
            <a:avLst/>
          </a:prstGeom>
        </p:spPr>
      </p:pic>
    </p:spTree>
    <p:extLst>
      <p:ext uri="{BB962C8B-B14F-4D97-AF65-F5344CB8AC3E}">
        <p14:creationId xmlns:p14="http://schemas.microsoft.com/office/powerpoint/2010/main" val="10548951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1489AA-2ACD-B8F8-87D1-C31991A0C0AB}"/>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6292C38E-D313-E8CA-3E15-948161C14C45}"/>
              </a:ext>
            </a:extLst>
          </p:cNvPr>
          <p:cNvSpPr>
            <a:spLocks noGrp="1"/>
          </p:cNvSpPr>
          <p:nvPr>
            <p:ph type="subTitle" idx="1"/>
          </p:nvPr>
        </p:nvSpPr>
        <p:spPr>
          <a:xfrm>
            <a:off x="0" y="0"/>
            <a:ext cx="12192000" cy="6858000"/>
          </a:xfrm>
        </p:spPr>
        <p:txBody>
          <a:bodyPr/>
          <a:lstStyle/>
          <a:p>
            <a:pPr algn="l">
              <a:lnSpc>
                <a:spcPct val="150000"/>
              </a:lnSpc>
              <a:spcBef>
                <a:spcPts val="0"/>
              </a:spcBef>
            </a:pPr>
            <a:endParaRPr lang="en-US" dirty="0"/>
          </a:p>
          <a:p>
            <a:pPr algn="l">
              <a:lnSpc>
                <a:spcPct val="150000"/>
              </a:lnSpc>
              <a:spcBef>
                <a:spcPts val="0"/>
              </a:spcBef>
            </a:pPr>
            <a:endParaRPr lang="en-US" b="1" dirty="0"/>
          </a:p>
          <a:p>
            <a:pPr algn="just">
              <a:lnSpc>
                <a:spcPct val="150000"/>
              </a:lnSpc>
              <a:spcBef>
                <a:spcPts val="0"/>
              </a:spcBef>
            </a:pPr>
            <a:r>
              <a:rPr lang="en-US" sz="3200" b="1" dirty="0">
                <a:latin typeface="Times New Roman" panose="02020603050405020304" pitchFamily="18" charset="0"/>
                <a:cs typeface="Times New Roman" panose="02020603050405020304" pitchFamily="18" charset="0"/>
              </a:rPr>
              <a:t>Introduction:</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Providing care to older adults is increasingly common. </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Approximately 75% of family care giving is provided by women. </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Nearly one fourth of care giving is spouses. </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Nurses need to understand the various structures, roles, and relationships that exist among families so that they can be effective when working with the older adults and their caregivers. </a:t>
            </a:r>
          </a:p>
        </p:txBody>
      </p:sp>
      <p:pic>
        <p:nvPicPr>
          <p:cNvPr id="2" name="Picture 1" descr="A logo of a university&#10;&#10;Description automatically generated">
            <a:extLst>
              <a:ext uri="{FF2B5EF4-FFF2-40B4-BE49-F238E27FC236}">
                <a16:creationId xmlns:a16="http://schemas.microsoft.com/office/drawing/2014/main" id="{A3C4CD8F-A535-1BF6-240B-8E51D92F474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400" y="1"/>
            <a:ext cx="2133600" cy="1315092"/>
          </a:xfrm>
          <a:prstGeom prst="rect">
            <a:avLst/>
          </a:prstGeom>
        </p:spPr>
      </p:pic>
    </p:spTree>
    <p:extLst>
      <p:ext uri="{BB962C8B-B14F-4D97-AF65-F5344CB8AC3E}">
        <p14:creationId xmlns:p14="http://schemas.microsoft.com/office/powerpoint/2010/main" val="14050434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E064D6-7FAB-58F0-5CD1-C3E9232C6C0F}"/>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E1AE9DBF-1B6A-47D4-EC87-61D782EAA380}"/>
              </a:ext>
            </a:extLst>
          </p:cNvPr>
          <p:cNvSpPr>
            <a:spLocks noGrp="1"/>
          </p:cNvSpPr>
          <p:nvPr>
            <p:ph type="subTitle" idx="1"/>
          </p:nvPr>
        </p:nvSpPr>
        <p:spPr>
          <a:xfrm>
            <a:off x="0" y="0"/>
            <a:ext cx="12192000" cy="6858000"/>
          </a:xfrm>
        </p:spPr>
        <p:txBody>
          <a:bodyPr>
            <a:normAutofit/>
          </a:bodyPr>
          <a:lstStyle/>
          <a:p>
            <a:pPr algn="l"/>
            <a:endParaRPr lang="en-US" dirty="0"/>
          </a:p>
          <a:p>
            <a:pPr algn="l"/>
            <a:endParaRPr lang="en-US" dirty="0"/>
          </a:p>
          <a:p>
            <a:pPr algn="l"/>
            <a:endParaRPr lang="en-US" dirty="0"/>
          </a:p>
          <a:p>
            <a:pPr algn="just">
              <a:lnSpc>
                <a:spcPct val="150000"/>
              </a:lnSpc>
              <a:spcBef>
                <a:spcPts val="0"/>
              </a:spcBef>
            </a:pPr>
            <a:r>
              <a:rPr lang="en-US" sz="3200" b="1" dirty="0">
                <a:latin typeface="Times New Roman" panose="02020603050405020304" pitchFamily="18" charset="0"/>
                <a:cs typeface="Times New Roman" panose="02020603050405020304" pitchFamily="18" charset="0"/>
              </a:rPr>
              <a:t>Family caregiver: </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Family caregiver is anyone who provides care and support for an adult family member or friend who is chronically ill, frail, and elderly or has a</a:t>
            </a:r>
            <a:br>
              <a:rPr lang="en-US" sz="3200" dirty="0">
                <a:latin typeface="Times New Roman" panose="02020603050405020304" pitchFamily="18" charset="0"/>
                <a:cs typeface="Times New Roman" panose="02020603050405020304" pitchFamily="18" charset="0"/>
              </a:rPr>
            </a:br>
            <a:r>
              <a:rPr lang="en-US" sz="3200" dirty="0">
                <a:latin typeface="Times New Roman" panose="02020603050405020304" pitchFamily="18" charset="0"/>
                <a:cs typeface="Times New Roman" panose="02020603050405020304" pitchFamily="18" charset="0"/>
              </a:rPr>
              <a:t>disability.</a:t>
            </a:r>
          </a:p>
          <a:p>
            <a:pPr algn="just">
              <a:lnSpc>
                <a:spcPct val="150000"/>
              </a:lnSpc>
              <a:spcBef>
                <a:spcPts val="0"/>
              </a:spcBef>
            </a:pPr>
            <a:r>
              <a:rPr lang="en-US" sz="3200" b="1" dirty="0">
                <a:latin typeface="Times New Roman" panose="02020603050405020304" pitchFamily="18" charset="0"/>
                <a:cs typeface="Times New Roman" panose="02020603050405020304" pitchFamily="18" charset="0"/>
              </a:rPr>
              <a:t>Or </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Caregivers are a spouse, adult child, other relative or friend who helps, cares for or is concerned about an older adult.  </a:t>
            </a:r>
            <a:endParaRPr lang="en-US" dirty="0"/>
          </a:p>
        </p:txBody>
      </p:sp>
      <p:pic>
        <p:nvPicPr>
          <p:cNvPr id="2" name="Picture 1" descr="A logo of a university&#10;&#10;Description automatically generated">
            <a:extLst>
              <a:ext uri="{FF2B5EF4-FFF2-40B4-BE49-F238E27FC236}">
                <a16:creationId xmlns:a16="http://schemas.microsoft.com/office/drawing/2014/main" id="{645562AB-83FB-F0AA-04F0-356F4470FE5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400" y="1"/>
            <a:ext cx="2133600" cy="1315092"/>
          </a:xfrm>
          <a:prstGeom prst="rect">
            <a:avLst/>
          </a:prstGeom>
        </p:spPr>
      </p:pic>
    </p:spTree>
    <p:extLst>
      <p:ext uri="{BB962C8B-B14F-4D97-AF65-F5344CB8AC3E}">
        <p14:creationId xmlns:p14="http://schemas.microsoft.com/office/powerpoint/2010/main" val="41270283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796CF8-8DA6-4F48-C948-2B99133AC81A}"/>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BF4E253E-A91A-EF40-552E-F4B160625828}"/>
              </a:ext>
            </a:extLst>
          </p:cNvPr>
          <p:cNvSpPr>
            <a:spLocks noGrp="1"/>
          </p:cNvSpPr>
          <p:nvPr>
            <p:ph type="subTitle" idx="1"/>
          </p:nvPr>
        </p:nvSpPr>
        <p:spPr>
          <a:xfrm>
            <a:off x="0" y="0"/>
            <a:ext cx="12192000" cy="6858000"/>
          </a:xfrm>
        </p:spPr>
        <p:txBody>
          <a:bodyPr/>
          <a:lstStyle/>
          <a:p>
            <a:pPr algn="l"/>
            <a:endParaRPr lang="en-US" dirty="0"/>
          </a:p>
          <a:p>
            <a:pPr algn="l"/>
            <a:endParaRPr lang="en-US" dirty="0"/>
          </a:p>
          <a:p>
            <a:pPr algn="just">
              <a:lnSpc>
                <a:spcPct val="150000"/>
              </a:lnSpc>
              <a:spcBef>
                <a:spcPts val="0"/>
              </a:spcBef>
            </a:pPr>
            <a:r>
              <a:rPr lang="en-US" sz="3200" b="1" dirty="0">
                <a:latin typeface="Times New Roman" panose="02020603050405020304" pitchFamily="18" charset="0"/>
                <a:cs typeface="Times New Roman" panose="02020603050405020304" pitchFamily="18" charset="0"/>
              </a:rPr>
              <a:t>Primary and Secondary caregivers</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 Primary caregiver: the one providing major part of the practical, emotional, and financial support </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 Secondary caregiver: the one helping out when the primary caregivers needs a break, or is unavailable (at work, or attending to other commitments).</a:t>
            </a:r>
            <a:endParaRPr lang="en-US" dirty="0"/>
          </a:p>
        </p:txBody>
      </p:sp>
      <p:pic>
        <p:nvPicPr>
          <p:cNvPr id="2" name="Picture 1" descr="A logo of a university&#10;&#10;Description automatically generated">
            <a:extLst>
              <a:ext uri="{FF2B5EF4-FFF2-40B4-BE49-F238E27FC236}">
                <a16:creationId xmlns:a16="http://schemas.microsoft.com/office/drawing/2014/main" id="{2BD52F7F-46AF-E67C-51AC-A98D0AF0721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400" y="1"/>
            <a:ext cx="2133600" cy="1315092"/>
          </a:xfrm>
          <a:prstGeom prst="rect">
            <a:avLst/>
          </a:prstGeom>
        </p:spPr>
      </p:pic>
    </p:spTree>
    <p:extLst>
      <p:ext uri="{BB962C8B-B14F-4D97-AF65-F5344CB8AC3E}">
        <p14:creationId xmlns:p14="http://schemas.microsoft.com/office/powerpoint/2010/main" val="13733765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9A71C1-7CF3-DB71-8B3C-7F4649C7C625}"/>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56F27495-3B0C-3D26-920A-573416FF0CE2}"/>
              </a:ext>
            </a:extLst>
          </p:cNvPr>
          <p:cNvSpPr>
            <a:spLocks noGrp="1"/>
          </p:cNvSpPr>
          <p:nvPr>
            <p:ph type="subTitle" idx="1"/>
          </p:nvPr>
        </p:nvSpPr>
        <p:spPr>
          <a:xfrm>
            <a:off x="0" y="0"/>
            <a:ext cx="12192000" cy="6858000"/>
          </a:xfrm>
        </p:spPr>
        <p:txBody>
          <a:bodyPr>
            <a:normAutofit lnSpcReduction="10000"/>
          </a:bodyPr>
          <a:lstStyle/>
          <a:p>
            <a:pPr algn="just">
              <a:lnSpc>
                <a:spcPct val="150000"/>
              </a:lnSpc>
              <a:spcBef>
                <a:spcPts val="0"/>
              </a:spcBef>
            </a:pPr>
            <a:endParaRPr lang="en-US" sz="3200" b="1" dirty="0">
              <a:latin typeface="Times New Roman" panose="02020603050405020304" pitchFamily="18" charset="0"/>
              <a:cs typeface="Times New Roman" panose="02020603050405020304" pitchFamily="18" charset="0"/>
            </a:endParaRPr>
          </a:p>
          <a:p>
            <a:pPr algn="just">
              <a:lnSpc>
                <a:spcPct val="150000"/>
              </a:lnSpc>
              <a:spcBef>
                <a:spcPts val="0"/>
              </a:spcBef>
            </a:pPr>
            <a:r>
              <a:rPr lang="en-US" sz="3200" b="1" dirty="0">
                <a:latin typeface="Times New Roman" panose="02020603050405020304" pitchFamily="18" charset="0"/>
                <a:cs typeface="Times New Roman" panose="02020603050405020304" pitchFamily="18" charset="0"/>
              </a:rPr>
              <a:t>Family functions:</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One can identify family members by looking for those individuals who</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fulfill family functions. In aging families, family functions are modified to address the special needs of the elderly:</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 Fulfillment of physical needs.</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 Providing emotional support and comfort.</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 Maintaining connections with family and community</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 Instilling a sense of meaning to life.</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 Managing crises. </a:t>
            </a:r>
            <a:endParaRPr lang="en-US" dirty="0"/>
          </a:p>
        </p:txBody>
      </p:sp>
      <p:pic>
        <p:nvPicPr>
          <p:cNvPr id="2" name="Picture 1" descr="A logo of a university&#10;&#10;Description automatically generated">
            <a:extLst>
              <a:ext uri="{FF2B5EF4-FFF2-40B4-BE49-F238E27FC236}">
                <a16:creationId xmlns:a16="http://schemas.microsoft.com/office/drawing/2014/main" id="{1B17E2AF-B8BB-05B2-6099-F50869BD4AC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400" y="1"/>
            <a:ext cx="2133600" cy="1315092"/>
          </a:xfrm>
          <a:prstGeom prst="rect">
            <a:avLst/>
          </a:prstGeom>
        </p:spPr>
      </p:pic>
    </p:spTree>
    <p:extLst>
      <p:ext uri="{BB962C8B-B14F-4D97-AF65-F5344CB8AC3E}">
        <p14:creationId xmlns:p14="http://schemas.microsoft.com/office/powerpoint/2010/main" val="25565515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812696-2681-85FD-0819-8C8C65BF65F1}"/>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2F385210-AD83-6A28-075D-A18D4F2D10FD}"/>
              </a:ext>
            </a:extLst>
          </p:cNvPr>
          <p:cNvSpPr>
            <a:spLocks noGrp="1"/>
          </p:cNvSpPr>
          <p:nvPr>
            <p:ph type="subTitle" idx="1"/>
          </p:nvPr>
        </p:nvSpPr>
        <p:spPr>
          <a:xfrm>
            <a:off x="0" y="0"/>
            <a:ext cx="12192000" cy="6858000"/>
          </a:xfrm>
        </p:spPr>
        <p:txBody>
          <a:bodyPr>
            <a:normAutofit/>
          </a:bodyPr>
          <a:lstStyle/>
          <a:p>
            <a:pPr algn="l"/>
            <a:endParaRPr lang="en-US" b="1" dirty="0"/>
          </a:p>
          <a:p>
            <a:pPr algn="l"/>
            <a:endParaRPr lang="en-US" b="1" dirty="0"/>
          </a:p>
          <a:p>
            <a:pPr algn="l"/>
            <a:endParaRPr lang="en-US" b="1" dirty="0"/>
          </a:p>
          <a:p>
            <a:pPr algn="just">
              <a:lnSpc>
                <a:spcPct val="150000"/>
              </a:lnSpc>
              <a:spcBef>
                <a:spcPts val="0"/>
              </a:spcBef>
            </a:pPr>
            <a:r>
              <a:rPr lang="en-US" sz="3200" b="1" dirty="0">
                <a:latin typeface="Times New Roman" panose="02020603050405020304" pitchFamily="18" charset="0"/>
                <a:cs typeface="Times New Roman" panose="02020603050405020304" pitchFamily="18" charset="0"/>
              </a:rPr>
              <a:t>Role of the elderly within the family: </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The elderly are not only care receivers; they perform useful roles such as: </a:t>
            </a:r>
          </a:p>
          <a:p>
            <a:pPr marL="514350" indent="-514350" algn="just">
              <a:lnSpc>
                <a:spcPct val="150000"/>
              </a:lnSpc>
              <a:spcBef>
                <a:spcPts val="0"/>
              </a:spcBef>
              <a:buAutoNum type="arabicPeriod"/>
            </a:pPr>
            <a:r>
              <a:rPr lang="en-US" sz="3200" dirty="0">
                <a:latin typeface="Times New Roman" panose="02020603050405020304" pitchFamily="18" charset="0"/>
                <a:cs typeface="Times New Roman" panose="02020603050405020304" pitchFamily="18" charset="0"/>
              </a:rPr>
              <a:t>Help in daily tasks; prepare meals (home maker). </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2. Facilitates the participation of mothers in the work force as looking after children while parents in the work. </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3. Provide financial and emotional support. </a:t>
            </a:r>
          </a:p>
        </p:txBody>
      </p:sp>
      <p:pic>
        <p:nvPicPr>
          <p:cNvPr id="2" name="Picture 1" descr="A logo of a university&#10;&#10;Description automatically generated">
            <a:extLst>
              <a:ext uri="{FF2B5EF4-FFF2-40B4-BE49-F238E27FC236}">
                <a16:creationId xmlns:a16="http://schemas.microsoft.com/office/drawing/2014/main" id="{28BBC9AF-2C09-C831-24AB-DD8C66204C1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400" y="1"/>
            <a:ext cx="2133600" cy="1315092"/>
          </a:xfrm>
          <a:prstGeom prst="rect">
            <a:avLst/>
          </a:prstGeom>
        </p:spPr>
      </p:pic>
    </p:spTree>
    <p:extLst>
      <p:ext uri="{BB962C8B-B14F-4D97-AF65-F5344CB8AC3E}">
        <p14:creationId xmlns:p14="http://schemas.microsoft.com/office/powerpoint/2010/main" val="23766520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BC8F8C-2BCD-A693-D48E-8E54A773E6F7}"/>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352A734C-5353-D383-44EA-DBB14CCD17F1}"/>
              </a:ext>
            </a:extLst>
          </p:cNvPr>
          <p:cNvSpPr>
            <a:spLocks noGrp="1"/>
          </p:cNvSpPr>
          <p:nvPr>
            <p:ph type="subTitle" idx="1"/>
          </p:nvPr>
        </p:nvSpPr>
        <p:spPr>
          <a:xfrm>
            <a:off x="0" y="0"/>
            <a:ext cx="12192000" cy="6858000"/>
          </a:xfrm>
        </p:spPr>
        <p:txBody>
          <a:bodyPr>
            <a:normAutofit/>
          </a:bodyPr>
          <a:lstStyle/>
          <a:p>
            <a:pPr algn="l"/>
            <a:endParaRPr lang="en-US" b="1" dirty="0"/>
          </a:p>
          <a:p>
            <a:pPr algn="l"/>
            <a:endParaRPr lang="en-US" b="1" dirty="0"/>
          </a:p>
          <a:p>
            <a:pPr algn="l"/>
            <a:endParaRPr lang="en-US" b="1" dirty="0"/>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4. Offer advises and transmits our cultural heritage as teachers to the new generations. </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5. Elderly (grandparent) obtain enjoy, affection and sense of purpose from caring for their grandchildren. </a:t>
            </a:r>
            <a:endParaRPr lang="en-US" dirty="0"/>
          </a:p>
        </p:txBody>
      </p:sp>
      <p:pic>
        <p:nvPicPr>
          <p:cNvPr id="2" name="Picture 1" descr="A logo of a university&#10;&#10;Description automatically generated">
            <a:extLst>
              <a:ext uri="{FF2B5EF4-FFF2-40B4-BE49-F238E27FC236}">
                <a16:creationId xmlns:a16="http://schemas.microsoft.com/office/drawing/2014/main" id="{781D7E91-CA7F-6146-0378-BEBE3CF4BA0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400" y="1"/>
            <a:ext cx="2133600" cy="1315092"/>
          </a:xfrm>
          <a:prstGeom prst="rect">
            <a:avLst/>
          </a:prstGeom>
        </p:spPr>
      </p:pic>
    </p:spTree>
    <p:extLst>
      <p:ext uri="{BB962C8B-B14F-4D97-AF65-F5344CB8AC3E}">
        <p14:creationId xmlns:p14="http://schemas.microsoft.com/office/powerpoint/2010/main" val="338295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308</TotalTime>
  <Words>707</Words>
  <Application>Microsoft Office PowerPoint</Application>
  <PresentationFormat>Widescreen</PresentationFormat>
  <Paragraphs>90</Paragraphs>
  <Slides>27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27</vt:i4>
      </vt:variant>
    </vt:vector>
  </HeadingPairs>
  <TitlesOfParts>
    <vt:vector size="32"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Salih Ahmed</dc:creator>
  <cp:lastModifiedBy>Salih Ahmed</cp:lastModifiedBy>
  <cp:revision>3</cp:revision>
  <dcterms:created xsi:type="dcterms:W3CDTF">2025-12-18T06:06:33Z</dcterms:created>
  <dcterms:modified xsi:type="dcterms:W3CDTF">2025-12-18T11:14:55Z</dcterms:modified>
</cp:coreProperties>
</file>