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43"/>
  </p:notesMasterIdLst>
  <p:handoutMasterIdLst>
    <p:handoutMasterId r:id="rId44"/>
  </p:handoutMasterIdLst>
  <p:sldIdLst>
    <p:sldId id="256" r:id="rId3"/>
    <p:sldId id="264" r:id="rId4"/>
    <p:sldId id="343" r:id="rId5"/>
    <p:sldId id="267" r:id="rId6"/>
    <p:sldId id="278" r:id="rId7"/>
    <p:sldId id="268" r:id="rId8"/>
    <p:sldId id="269" r:id="rId9"/>
    <p:sldId id="344" r:id="rId10"/>
    <p:sldId id="274" r:id="rId11"/>
    <p:sldId id="339" r:id="rId12"/>
    <p:sldId id="340" r:id="rId13"/>
    <p:sldId id="345" r:id="rId14"/>
    <p:sldId id="293" r:id="rId15"/>
    <p:sldId id="335" r:id="rId16"/>
    <p:sldId id="272" r:id="rId17"/>
    <p:sldId id="352" r:id="rId18"/>
    <p:sldId id="353" r:id="rId19"/>
    <p:sldId id="287" r:id="rId20"/>
    <p:sldId id="288" r:id="rId21"/>
    <p:sldId id="354" r:id="rId22"/>
    <p:sldId id="294" r:id="rId23"/>
    <p:sldId id="295" r:id="rId24"/>
    <p:sldId id="279" r:id="rId25"/>
    <p:sldId id="355" r:id="rId26"/>
    <p:sldId id="280" r:id="rId27"/>
    <p:sldId id="357" r:id="rId28"/>
    <p:sldId id="356" r:id="rId29"/>
    <p:sldId id="338" r:id="rId30"/>
    <p:sldId id="342" r:id="rId31"/>
    <p:sldId id="296" r:id="rId32"/>
    <p:sldId id="298" r:id="rId33"/>
    <p:sldId id="297" r:id="rId34"/>
    <p:sldId id="299" r:id="rId35"/>
    <p:sldId id="337" r:id="rId36"/>
    <p:sldId id="300" r:id="rId37"/>
    <p:sldId id="301" r:id="rId38"/>
    <p:sldId id="302" r:id="rId39"/>
    <p:sldId id="303" r:id="rId40"/>
    <p:sldId id="304"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4AD65B"/>
    <a:srgbClr val="6DF85A"/>
    <a:srgbClr val="009900"/>
    <a:srgbClr val="FFFF66"/>
    <a:srgbClr val="FFFF00"/>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EB6CF-4115-4DC6-ABB3-C93836451D7E}" v="41" dt="2024-03-08T13:28:54.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3031" autoAdjust="0"/>
  </p:normalViewPr>
  <p:slideViewPr>
    <p:cSldViewPr>
      <p:cViewPr varScale="1">
        <p:scale>
          <a:sx n="105" d="100"/>
          <a:sy n="105" d="100"/>
        </p:scale>
        <p:origin x="86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678B0-66F8-4836-8F11-20C4F2232D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CF347D-F380-4886-B540-B961C5B77F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478856-807D-43EB-8993-523D9045D110}" type="datetimeFigureOut">
              <a:rPr lang="en-GB" smtClean="0"/>
              <a:t>09/12/2025</a:t>
            </a:fld>
            <a:endParaRPr lang="en-GB"/>
          </a:p>
        </p:txBody>
      </p:sp>
      <p:sp>
        <p:nvSpPr>
          <p:cNvPr id="4" name="Footer Placeholder 3">
            <a:extLst>
              <a:ext uri="{FF2B5EF4-FFF2-40B4-BE49-F238E27FC236}">
                <a16:creationId xmlns:a16="http://schemas.microsoft.com/office/drawing/2014/main" id="{64A0E552-0FA4-4DEB-8911-71E5144207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06B20C-A48F-43DE-A49A-70CA497A4D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0C3F4B-2F53-47F5-9A58-2475ECD0CEFA}" type="slidenum">
              <a:rPr lang="en-GB" smtClean="0"/>
              <a:t>‹#›</a:t>
            </a:fld>
            <a:endParaRPr lang="en-GB"/>
          </a:p>
        </p:txBody>
      </p:sp>
    </p:spTree>
    <p:extLst>
      <p:ext uri="{BB962C8B-B14F-4D97-AF65-F5344CB8AC3E}">
        <p14:creationId xmlns:p14="http://schemas.microsoft.com/office/powerpoint/2010/main" val="944525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9504E-DA3A-481D-998F-2F7A4984F0D9}" type="datetimeFigureOut">
              <a:rPr lang="en-GB" smtClean="0"/>
              <a:t>09/12/2025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377C0-9AF8-49E3-BF4C-5575FBC670D9}" type="slidenum">
              <a:rPr lang="en-GB" smtClean="0"/>
              <a:t>‹#›</a:t>
            </a:fld>
            <a:endParaRPr lang="en-GB"/>
          </a:p>
        </p:txBody>
      </p:sp>
    </p:spTree>
    <p:extLst>
      <p:ext uri="{BB962C8B-B14F-4D97-AF65-F5344CB8AC3E}">
        <p14:creationId xmlns:p14="http://schemas.microsoft.com/office/powerpoint/2010/main" val="4393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5800"/>
            <a:ext cx="6096000" cy="34290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0C56D14-3CE7-4A73-BDAA-A315E237E17B}" type="slidenum">
              <a:rPr lang="en-US" altLang="en-US" sz="1200" smtClean="0"/>
              <a:pPr eaLnBrk="1" hangingPunct="1"/>
              <a:t>2</a:t>
            </a:fld>
            <a:endParaRPr lang="en-US" altLang="en-US" sz="1200"/>
          </a:p>
        </p:txBody>
      </p:sp>
    </p:spTree>
    <p:extLst>
      <p:ext uri="{BB962C8B-B14F-4D97-AF65-F5344CB8AC3E}">
        <p14:creationId xmlns:p14="http://schemas.microsoft.com/office/powerpoint/2010/main" val="283063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7EA7162-1A92-4AE6-8F10-8C5FAB42A1A4}" type="slidenum">
              <a:rPr lang="en-US" altLang="en-US" sz="1200" smtClean="0"/>
              <a:pPr eaLnBrk="1" hangingPunct="1"/>
              <a:t>11</a:t>
            </a:fld>
            <a:endParaRPr lang="en-US" altLang="en-US" sz="1200"/>
          </a:p>
        </p:txBody>
      </p:sp>
    </p:spTree>
    <p:extLst>
      <p:ext uri="{BB962C8B-B14F-4D97-AF65-F5344CB8AC3E}">
        <p14:creationId xmlns:p14="http://schemas.microsoft.com/office/powerpoint/2010/main" val="398067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7EA7162-1A92-4AE6-8F10-8C5FAB42A1A4}" type="slidenum">
              <a:rPr lang="en-US" altLang="en-US" sz="1200" smtClean="0"/>
              <a:pPr eaLnBrk="1" hangingPunct="1"/>
              <a:t>12</a:t>
            </a:fld>
            <a:endParaRPr lang="en-US" altLang="en-US" sz="1200"/>
          </a:p>
        </p:txBody>
      </p:sp>
    </p:spTree>
    <p:extLst>
      <p:ext uri="{BB962C8B-B14F-4D97-AF65-F5344CB8AC3E}">
        <p14:creationId xmlns:p14="http://schemas.microsoft.com/office/powerpoint/2010/main" val="265534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D22C576-A245-449D-B548-E659AF4F254A}" type="slidenum">
              <a:rPr lang="en-US" altLang="en-US" sz="1200" smtClean="0"/>
              <a:pPr eaLnBrk="1" hangingPunct="1"/>
              <a:t>13</a:t>
            </a:fld>
            <a:endParaRPr lang="en-US" altLang="en-US" sz="1200"/>
          </a:p>
        </p:txBody>
      </p:sp>
    </p:spTree>
    <p:extLst>
      <p:ext uri="{BB962C8B-B14F-4D97-AF65-F5344CB8AC3E}">
        <p14:creationId xmlns:p14="http://schemas.microsoft.com/office/powerpoint/2010/main" val="98726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95FE177-338C-4BCC-BEFF-3D680325F7C8}" type="slidenum">
              <a:rPr lang="en-US" altLang="en-US" sz="1200" smtClean="0"/>
              <a:pPr eaLnBrk="1" hangingPunct="1"/>
              <a:t>14</a:t>
            </a:fld>
            <a:endParaRPr lang="en-US" altLang="en-US" sz="1200"/>
          </a:p>
        </p:txBody>
      </p:sp>
    </p:spTree>
    <p:extLst>
      <p:ext uri="{BB962C8B-B14F-4D97-AF65-F5344CB8AC3E}">
        <p14:creationId xmlns:p14="http://schemas.microsoft.com/office/powerpoint/2010/main" val="2472219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4BA9662-060F-447E-8D24-81675294C572}" type="slidenum">
              <a:rPr lang="en-US" altLang="en-US" sz="1200" smtClean="0"/>
              <a:pPr eaLnBrk="1" hangingPunct="1"/>
              <a:t>15</a:t>
            </a:fld>
            <a:endParaRPr lang="en-US" altLang="en-US" sz="1200"/>
          </a:p>
        </p:txBody>
      </p:sp>
    </p:spTree>
    <p:extLst>
      <p:ext uri="{BB962C8B-B14F-4D97-AF65-F5344CB8AC3E}">
        <p14:creationId xmlns:p14="http://schemas.microsoft.com/office/powerpoint/2010/main" val="3741176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1000" y="685800"/>
            <a:ext cx="6096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9722BF0-F82E-467E-A283-5D6E25F1138E}" type="slidenum">
              <a:rPr lang="en-US" altLang="en-US" sz="1200" smtClean="0"/>
              <a:pPr eaLnBrk="1" hangingPunct="1"/>
              <a:t>16</a:t>
            </a:fld>
            <a:endParaRPr lang="en-US" altLang="en-US" sz="1200"/>
          </a:p>
        </p:txBody>
      </p:sp>
    </p:spTree>
    <p:extLst>
      <p:ext uri="{BB962C8B-B14F-4D97-AF65-F5344CB8AC3E}">
        <p14:creationId xmlns:p14="http://schemas.microsoft.com/office/powerpoint/2010/main" val="4261717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1000" y="685800"/>
            <a:ext cx="6096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9722BF0-F82E-467E-A283-5D6E25F1138E}" type="slidenum">
              <a:rPr lang="en-US" altLang="en-US" sz="1200" smtClean="0"/>
              <a:pPr eaLnBrk="1" hangingPunct="1"/>
              <a:t>17</a:t>
            </a:fld>
            <a:endParaRPr lang="en-US" altLang="en-US" sz="1200"/>
          </a:p>
        </p:txBody>
      </p:sp>
    </p:spTree>
    <p:extLst>
      <p:ext uri="{BB962C8B-B14F-4D97-AF65-F5344CB8AC3E}">
        <p14:creationId xmlns:p14="http://schemas.microsoft.com/office/powerpoint/2010/main" val="735245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85CFF7FD-960E-4DC6-9F46-5A218FFB17C0}" type="slidenum">
              <a:rPr lang="en-US" altLang="en-US" sz="1200" smtClean="0"/>
              <a:pPr eaLnBrk="1" hangingPunct="1"/>
              <a:t>18</a:t>
            </a:fld>
            <a:endParaRPr lang="en-US" altLang="en-US" sz="1200"/>
          </a:p>
        </p:txBody>
      </p:sp>
    </p:spTree>
    <p:extLst>
      <p:ext uri="{BB962C8B-B14F-4D97-AF65-F5344CB8AC3E}">
        <p14:creationId xmlns:p14="http://schemas.microsoft.com/office/powerpoint/2010/main" val="1784288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2499004-9535-4204-B63C-6C85CABBDACF}" type="slidenum">
              <a:rPr lang="en-US" altLang="en-US" sz="1200" smtClean="0"/>
              <a:pPr eaLnBrk="1" hangingPunct="1"/>
              <a:t>19</a:t>
            </a:fld>
            <a:endParaRPr lang="en-US" altLang="en-US" sz="1200"/>
          </a:p>
        </p:txBody>
      </p:sp>
    </p:spTree>
    <p:extLst>
      <p:ext uri="{BB962C8B-B14F-4D97-AF65-F5344CB8AC3E}">
        <p14:creationId xmlns:p14="http://schemas.microsoft.com/office/powerpoint/2010/main" val="1109237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2499004-9535-4204-B63C-6C85CABBDACF}" type="slidenum">
              <a:rPr lang="en-US" altLang="en-US" sz="1200" smtClean="0"/>
              <a:pPr eaLnBrk="1" hangingPunct="1"/>
              <a:t>20</a:t>
            </a:fld>
            <a:endParaRPr lang="en-US" altLang="en-US" sz="1200"/>
          </a:p>
        </p:txBody>
      </p:sp>
    </p:spTree>
    <p:extLst>
      <p:ext uri="{BB962C8B-B14F-4D97-AF65-F5344CB8AC3E}">
        <p14:creationId xmlns:p14="http://schemas.microsoft.com/office/powerpoint/2010/main" val="137501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5800"/>
            <a:ext cx="6096000" cy="34290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0C56D14-3CE7-4A73-BDAA-A315E237E17B}" type="slidenum">
              <a:rPr lang="en-US" altLang="en-US" sz="1200" smtClean="0"/>
              <a:pPr eaLnBrk="1" hangingPunct="1"/>
              <a:t>3</a:t>
            </a:fld>
            <a:endParaRPr lang="en-US" altLang="en-US" sz="1200"/>
          </a:p>
        </p:txBody>
      </p:sp>
    </p:spTree>
    <p:extLst>
      <p:ext uri="{BB962C8B-B14F-4D97-AF65-F5344CB8AC3E}">
        <p14:creationId xmlns:p14="http://schemas.microsoft.com/office/powerpoint/2010/main" val="270012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77A2C96-417C-432A-97BD-2F22B436582C}" type="slidenum">
              <a:rPr lang="en-US" altLang="en-US" sz="1200" smtClean="0"/>
              <a:pPr eaLnBrk="1" hangingPunct="1"/>
              <a:t>21</a:t>
            </a:fld>
            <a:endParaRPr lang="en-US" altLang="en-US" sz="1200"/>
          </a:p>
        </p:txBody>
      </p:sp>
    </p:spTree>
    <p:extLst>
      <p:ext uri="{BB962C8B-B14F-4D97-AF65-F5344CB8AC3E}">
        <p14:creationId xmlns:p14="http://schemas.microsoft.com/office/powerpoint/2010/main" val="84113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F3B783E8-139A-4C9C-9939-5E9E89444C6C}" type="slidenum">
              <a:rPr lang="en-US" altLang="en-US" sz="1200" smtClean="0"/>
              <a:pPr eaLnBrk="1" hangingPunct="1"/>
              <a:t>22</a:t>
            </a:fld>
            <a:endParaRPr lang="en-US" altLang="en-US" sz="1200"/>
          </a:p>
        </p:txBody>
      </p:sp>
    </p:spTree>
    <p:extLst>
      <p:ext uri="{BB962C8B-B14F-4D97-AF65-F5344CB8AC3E}">
        <p14:creationId xmlns:p14="http://schemas.microsoft.com/office/powerpoint/2010/main" val="4078855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81000" y="685800"/>
            <a:ext cx="6096000" cy="34290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766E5F1-CEEC-4F77-93F6-92A1C6C69111}" type="slidenum">
              <a:rPr lang="en-US" altLang="en-US" sz="1200" smtClean="0"/>
              <a:pPr eaLnBrk="1" hangingPunct="1"/>
              <a:t>23</a:t>
            </a:fld>
            <a:endParaRPr lang="en-US" altLang="en-US" sz="1200"/>
          </a:p>
        </p:txBody>
      </p:sp>
    </p:spTree>
    <p:extLst>
      <p:ext uri="{BB962C8B-B14F-4D97-AF65-F5344CB8AC3E}">
        <p14:creationId xmlns:p14="http://schemas.microsoft.com/office/powerpoint/2010/main" val="2828168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81000" y="685800"/>
            <a:ext cx="6096000" cy="34290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766E5F1-CEEC-4F77-93F6-92A1C6C69111}" type="slidenum">
              <a:rPr lang="en-US" altLang="en-US" sz="1200" smtClean="0"/>
              <a:pPr eaLnBrk="1" hangingPunct="1"/>
              <a:t>24</a:t>
            </a:fld>
            <a:endParaRPr lang="en-US" altLang="en-US" sz="1200"/>
          </a:p>
        </p:txBody>
      </p:sp>
    </p:spTree>
    <p:extLst>
      <p:ext uri="{BB962C8B-B14F-4D97-AF65-F5344CB8AC3E}">
        <p14:creationId xmlns:p14="http://schemas.microsoft.com/office/powerpoint/2010/main" val="2651765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9B73460-EA3B-4A4A-B841-350987AEB4E6}" type="slidenum">
              <a:rPr lang="en-US" altLang="en-US" sz="1200" smtClean="0"/>
              <a:pPr eaLnBrk="1" hangingPunct="1"/>
              <a:t>25</a:t>
            </a:fld>
            <a:endParaRPr lang="en-US" altLang="en-US" sz="1200"/>
          </a:p>
        </p:txBody>
      </p:sp>
    </p:spTree>
    <p:extLst>
      <p:ext uri="{BB962C8B-B14F-4D97-AF65-F5344CB8AC3E}">
        <p14:creationId xmlns:p14="http://schemas.microsoft.com/office/powerpoint/2010/main" val="378865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9B73460-EA3B-4A4A-B841-350987AEB4E6}" type="slidenum">
              <a:rPr lang="en-US" altLang="en-US" sz="1200" smtClean="0"/>
              <a:pPr eaLnBrk="1" hangingPunct="1"/>
              <a:t>26</a:t>
            </a:fld>
            <a:endParaRPr lang="en-US" altLang="en-US" sz="1200"/>
          </a:p>
        </p:txBody>
      </p:sp>
    </p:spTree>
    <p:extLst>
      <p:ext uri="{BB962C8B-B14F-4D97-AF65-F5344CB8AC3E}">
        <p14:creationId xmlns:p14="http://schemas.microsoft.com/office/powerpoint/2010/main" val="737746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9B73460-EA3B-4A4A-B841-350987AEB4E6}" type="slidenum">
              <a:rPr lang="en-US" altLang="en-US" sz="1200" smtClean="0"/>
              <a:pPr eaLnBrk="1" hangingPunct="1"/>
              <a:t>27</a:t>
            </a:fld>
            <a:endParaRPr lang="en-US" altLang="en-US" sz="1200"/>
          </a:p>
        </p:txBody>
      </p:sp>
    </p:spTree>
    <p:extLst>
      <p:ext uri="{BB962C8B-B14F-4D97-AF65-F5344CB8AC3E}">
        <p14:creationId xmlns:p14="http://schemas.microsoft.com/office/powerpoint/2010/main" val="709817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81000" y="685800"/>
            <a:ext cx="6096000" cy="342900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BBAFBFF5-5E24-4996-BD47-D228CFAE53FC}" type="slidenum">
              <a:rPr lang="en-US" altLang="en-US" sz="1200" smtClean="0"/>
              <a:pPr eaLnBrk="1" hangingPunct="1"/>
              <a:t>28</a:t>
            </a:fld>
            <a:endParaRPr lang="en-US" altLang="en-US" sz="1200"/>
          </a:p>
        </p:txBody>
      </p:sp>
    </p:spTree>
    <p:extLst>
      <p:ext uri="{BB962C8B-B14F-4D97-AF65-F5344CB8AC3E}">
        <p14:creationId xmlns:p14="http://schemas.microsoft.com/office/powerpoint/2010/main" val="715233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3D3DD10F-BAE3-44A9-9352-D25963ED4D0C}" type="slidenum">
              <a:rPr lang="en-US" altLang="en-US" sz="1200" smtClean="0"/>
              <a:pPr eaLnBrk="1" hangingPunct="1"/>
              <a:t>30</a:t>
            </a:fld>
            <a:endParaRPr lang="en-US" altLang="en-US" sz="1200"/>
          </a:p>
        </p:txBody>
      </p:sp>
    </p:spTree>
    <p:extLst>
      <p:ext uri="{BB962C8B-B14F-4D97-AF65-F5344CB8AC3E}">
        <p14:creationId xmlns:p14="http://schemas.microsoft.com/office/powerpoint/2010/main" val="3865517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E92DFA2-EFF6-4F82-A244-37AB70754357}" type="slidenum">
              <a:rPr lang="en-US" altLang="en-US" sz="1200" smtClean="0"/>
              <a:pPr eaLnBrk="1" hangingPunct="1"/>
              <a:t>31</a:t>
            </a:fld>
            <a:endParaRPr lang="en-US" altLang="en-US" sz="1200"/>
          </a:p>
        </p:txBody>
      </p:sp>
    </p:spTree>
    <p:extLst>
      <p:ext uri="{BB962C8B-B14F-4D97-AF65-F5344CB8AC3E}">
        <p14:creationId xmlns:p14="http://schemas.microsoft.com/office/powerpoint/2010/main" val="244768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D0C53ED-70FE-40BB-8203-67AF63BC4BD7}" type="slidenum">
              <a:rPr lang="en-US" altLang="en-US" sz="1200" smtClean="0"/>
              <a:pPr eaLnBrk="1" hangingPunct="1"/>
              <a:t>4</a:t>
            </a:fld>
            <a:endParaRPr lang="en-US" altLang="en-US" sz="1200"/>
          </a:p>
        </p:txBody>
      </p:sp>
    </p:spTree>
    <p:extLst>
      <p:ext uri="{BB962C8B-B14F-4D97-AF65-F5344CB8AC3E}">
        <p14:creationId xmlns:p14="http://schemas.microsoft.com/office/powerpoint/2010/main" val="175313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D284E29-83B5-4212-BC6E-884ED0440240}" type="slidenum">
              <a:rPr lang="en-US" altLang="en-US" sz="1200" smtClean="0"/>
              <a:pPr eaLnBrk="1" hangingPunct="1"/>
              <a:t>32</a:t>
            </a:fld>
            <a:endParaRPr lang="en-US" altLang="en-US" sz="1200"/>
          </a:p>
        </p:txBody>
      </p:sp>
    </p:spTree>
    <p:extLst>
      <p:ext uri="{BB962C8B-B14F-4D97-AF65-F5344CB8AC3E}">
        <p14:creationId xmlns:p14="http://schemas.microsoft.com/office/powerpoint/2010/main" val="774309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2F27956-12F3-4CF2-8470-27C94B97BEB4}" type="slidenum">
              <a:rPr lang="en-US" altLang="en-US" sz="1200" smtClean="0"/>
              <a:pPr eaLnBrk="1" hangingPunct="1"/>
              <a:t>33</a:t>
            </a:fld>
            <a:endParaRPr lang="en-US" altLang="en-US" sz="1200"/>
          </a:p>
        </p:txBody>
      </p:sp>
    </p:spTree>
    <p:extLst>
      <p:ext uri="{BB962C8B-B14F-4D97-AF65-F5344CB8AC3E}">
        <p14:creationId xmlns:p14="http://schemas.microsoft.com/office/powerpoint/2010/main" val="1411735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4BE1BDF-3E32-4590-83CE-696C03689B30}" type="slidenum">
              <a:rPr lang="en-US" altLang="en-US" sz="1200" smtClean="0"/>
              <a:pPr eaLnBrk="1" hangingPunct="1"/>
              <a:t>34</a:t>
            </a:fld>
            <a:endParaRPr lang="en-US" altLang="en-US" sz="1200"/>
          </a:p>
        </p:txBody>
      </p:sp>
    </p:spTree>
    <p:extLst>
      <p:ext uri="{BB962C8B-B14F-4D97-AF65-F5344CB8AC3E}">
        <p14:creationId xmlns:p14="http://schemas.microsoft.com/office/powerpoint/2010/main" val="238724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48D1033D-7AC5-42A4-8864-F51C160F61A5}" type="slidenum">
              <a:rPr lang="en-US" altLang="en-US" sz="1200" smtClean="0"/>
              <a:pPr eaLnBrk="1" hangingPunct="1"/>
              <a:t>35</a:t>
            </a:fld>
            <a:endParaRPr lang="en-US" altLang="en-US" sz="1200"/>
          </a:p>
        </p:txBody>
      </p:sp>
    </p:spTree>
    <p:extLst>
      <p:ext uri="{BB962C8B-B14F-4D97-AF65-F5344CB8AC3E}">
        <p14:creationId xmlns:p14="http://schemas.microsoft.com/office/powerpoint/2010/main" val="1026185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39A5F56-D0B3-48A7-B90C-4ECAFF622E81}" type="slidenum">
              <a:rPr lang="en-US" altLang="en-US" sz="1200" smtClean="0"/>
              <a:pPr eaLnBrk="1" hangingPunct="1"/>
              <a:t>36</a:t>
            </a:fld>
            <a:endParaRPr lang="en-US" altLang="en-US" sz="1200"/>
          </a:p>
        </p:txBody>
      </p:sp>
    </p:spTree>
    <p:extLst>
      <p:ext uri="{BB962C8B-B14F-4D97-AF65-F5344CB8AC3E}">
        <p14:creationId xmlns:p14="http://schemas.microsoft.com/office/powerpoint/2010/main" val="1915811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108EA2C-D0DF-4EBA-B304-596C0BA9C1F2}" type="slidenum">
              <a:rPr lang="en-US" altLang="en-US" sz="1200" smtClean="0"/>
              <a:pPr eaLnBrk="1" hangingPunct="1"/>
              <a:t>37</a:t>
            </a:fld>
            <a:endParaRPr lang="en-US" altLang="en-US" sz="1200"/>
          </a:p>
        </p:txBody>
      </p:sp>
    </p:spTree>
    <p:extLst>
      <p:ext uri="{BB962C8B-B14F-4D97-AF65-F5344CB8AC3E}">
        <p14:creationId xmlns:p14="http://schemas.microsoft.com/office/powerpoint/2010/main" val="2489562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1000" y="685800"/>
            <a:ext cx="6096000" cy="342900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30E71A1-3F59-4499-A570-E6ACD72A1180}" type="slidenum">
              <a:rPr lang="en-US" altLang="en-US" sz="1200" smtClean="0"/>
              <a:pPr eaLnBrk="1" hangingPunct="1"/>
              <a:t>38</a:t>
            </a:fld>
            <a:endParaRPr lang="en-US" altLang="en-US" sz="1200"/>
          </a:p>
        </p:txBody>
      </p:sp>
    </p:spTree>
    <p:extLst>
      <p:ext uri="{BB962C8B-B14F-4D97-AF65-F5344CB8AC3E}">
        <p14:creationId xmlns:p14="http://schemas.microsoft.com/office/powerpoint/2010/main" val="2644953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81000" y="685800"/>
            <a:ext cx="6096000" cy="342900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2171E6C-1B8B-4D0E-9F2B-E4130F7B00D3}" type="slidenum">
              <a:rPr lang="en-US" altLang="en-US" sz="1200" smtClean="0"/>
              <a:pPr eaLnBrk="1" hangingPunct="1"/>
              <a:t>39</a:t>
            </a:fld>
            <a:endParaRPr lang="en-US" altLang="en-US" sz="1200"/>
          </a:p>
        </p:txBody>
      </p:sp>
    </p:spTree>
    <p:extLst>
      <p:ext uri="{BB962C8B-B14F-4D97-AF65-F5344CB8AC3E}">
        <p14:creationId xmlns:p14="http://schemas.microsoft.com/office/powerpoint/2010/main" val="173404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381000" y="685800"/>
            <a:ext cx="6096000" cy="34290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A940728A-7D25-4AA9-A35B-B7879F15221C}" type="slidenum">
              <a:rPr lang="en-US" altLang="en-US" sz="1200" smtClean="0"/>
              <a:pPr eaLnBrk="1" hangingPunct="1"/>
              <a:t>40</a:t>
            </a:fld>
            <a:endParaRPr lang="en-US" altLang="en-US" sz="1200"/>
          </a:p>
        </p:txBody>
      </p:sp>
    </p:spTree>
    <p:extLst>
      <p:ext uri="{BB962C8B-B14F-4D97-AF65-F5344CB8AC3E}">
        <p14:creationId xmlns:p14="http://schemas.microsoft.com/office/powerpoint/2010/main" val="112357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84950125-B783-434C-968D-AB5F616EC52C}" type="slidenum">
              <a:rPr lang="en-US" altLang="en-US" sz="1200" smtClean="0"/>
              <a:pPr eaLnBrk="1" hangingPunct="1"/>
              <a:t>5</a:t>
            </a:fld>
            <a:endParaRPr lang="en-US" altLang="en-US" sz="1200"/>
          </a:p>
        </p:txBody>
      </p:sp>
    </p:spTree>
    <p:extLst>
      <p:ext uri="{BB962C8B-B14F-4D97-AF65-F5344CB8AC3E}">
        <p14:creationId xmlns:p14="http://schemas.microsoft.com/office/powerpoint/2010/main" val="48750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2EFD60D-EB9C-4810-8FB1-30C06019FEC0}" type="slidenum">
              <a:rPr lang="en-US" altLang="en-US" sz="1200" smtClean="0"/>
              <a:pPr eaLnBrk="1" hangingPunct="1"/>
              <a:t>6</a:t>
            </a:fld>
            <a:endParaRPr lang="en-US" altLang="en-US" sz="1200"/>
          </a:p>
        </p:txBody>
      </p:sp>
    </p:spTree>
    <p:extLst>
      <p:ext uri="{BB962C8B-B14F-4D97-AF65-F5344CB8AC3E}">
        <p14:creationId xmlns:p14="http://schemas.microsoft.com/office/powerpoint/2010/main" val="424353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12A6A55-AE8E-4F9E-B858-5DD702C6C735}" type="slidenum">
              <a:rPr lang="en-US" altLang="en-US" sz="1200" smtClean="0"/>
              <a:pPr eaLnBrk="1" hangingPunct="1"/>
              <a:t>7</a:t>
            </a:fld>
            <a:endParaRPr lang="en-US" altLang="en-US" sz="1200"/>
          </a:p>
        </p:txBody>
      </p:sp>
    </p:spTree>
    <p:extLst>
      <p:ext uri="{BB962C8B-B14F-4D97-AF65-F5344CB8AC3E}">
        <p14:creationId xmlns:p14="http://schemas.microsoft.com/office/powerpoint/2010/main" val="327780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12A6A55-AE8E-4F9E-B858-5DD702C6C735}" type="slidenum">
              <a:rPr lang="en-US" altLang="en-US" sz="1200" smtClean="0"/>
              <a:pPr eaLnBrk="1" hangingPunct="1"/>
              <a:t>8</a:t>
            </a:fld>
            <a:endParaRPr lang="en-US" altLang="en-US" sz="1200"/>
          </a:p>
        </p:txBody>
      </p:sp>
    </p:spTree>
    <p:extLst>
      <p:ext uri="{BB962C8B-B14F-4D97-AF65-F5344CB8AC3E}">
        <p14:creationId xmlns:p14="http://schemas.microsoft.com/office/powerpoint/2010/main" val="273666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1000" y="685800"/>
            <a:ext cx="6096000" cy="34290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D96A265-A31F-44CC-B7D5-1176A7E0A809}" type="slidenum">
              <a:rPr lang="en-US" altLang="en-US" sz="1200" smtClean="0"/>
              <a:pPr eaLnBrk="1" hangingPunct="1"/>
              <a:t>9</a:t>
            </a:fld>
            <a:endParaRPr lang="en-US" altLang="en-US" sz="1200"/>
          </a:p>
        </p:txBody>
      </p:sp>
    </p:spTree>
    <p:extLst>
      <p:ext uri="{BB962C8B-B14F-4D97-AF65-F5344CB8AC3E}">
        <p14:creationId xmlns:p14="http://schemas.microsoft.com/office/powerpoint/2010/main" val="328528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F74E467-832B-48E4-A54A-A8B885B89D6D}" type="slidenum">
              <a:rPr lang="en-US" altLang="en-US" sz="1200" smtClean="0"/>
              <a:pPr eaLnBrk="1" hangingPunct="1"/>
              <a:t>10</a:t>
            </a:fld>
            <a:endParaRPr lang="en-US" altLang="en-US" sz="1200"/>
          </a:p>
        </p:txBody>
      </p:sp>
    </p:spTree>
    <p:extLst>
      <p:ext uri="{BB962C8B-B14F-4D97-AF65-F5344CB8AC3E}">
        <p14:creationId xmlns:p14="http://schemas.microsoft.com/office/powerpoint/2010/main" val="330462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A8F79C5F-DF6D-1E40-A7C5-B0A28AB08A03}"/>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FEF8F6FE-1164-40B6-3047-B00A9528944A}"/>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11" name="Title 10">
            <a:extLst>
              <a:ext uri="{FF2B5EF4-FFF2-40B4-BE49-F238E27FC236}">
                <a16:creationId xmlns:a16="http://schemas.microsoft.com/office/drawing/2014/main" id="{31073D1B-3631-ECF9-DECD-D16B0719E6DF}"/>
              </a:ext>
            </a:extLst>
          </p:cNvPr>
          <p:cNvSpPr>
            <a:spLocks noGrp="1"/>
          </p:cNvSpPr>
          <p:nvPr>
            <p:ph type="title"/>
          </p:nvPr>
        </p:nvSpPr>
        <p:spPr/>
        <p:txBody>
          <a:bodyPr/>
          <a:lstStyle/>
          <a:p>
            <a:r>
              <a:rPr lang="en-US" dirty="0"/>
              <a:t>Click to edit Master title style</a:t>
            </a:r>
            <a:endParaRPr lang="en-GB" dirty="0"/>
          </a:p>
        </p:txBody>
      </p:sp>
      <p:sp>
        <p:nvSpPr>
          <p:cNvPr id="13" name="Text Placeholder 12">
            <a:extLst>
              <a:ext uri="{FF2B5EF4-FFF2-40B4-BE49-F238E27FC236}">
                <a16:creationId xmlns:a16="http://schemas.microsoft.com/office/drawing/2014/main" id="{DA9BEDFF-8319-5C32-F021-BD6E3E9DABC0}"/>
              </a:ext>
            </a:extLst>
          </p:cNvPr>
          <p:cNvSpPr>
            <a:spLocks noGrp="1"/>
          </p:cNvSpPr>
          <p:nvPr>
            <p:ph type="body" sz="quarter" idx="12"/>
          </p:nvPr>
        </p:nvSpPr>
        <p:spPr>
          <a:xfrm>
            <a:off x="1097278" y="1682750"/>
            <a:ext cx="10058399" cy="3897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92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BE1B3C9-1ECE-ED10-F65C-89CD55C2F29F}"/>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D21D563C-8777-36D9-7DCD-2FB494505998}"/>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9" name="Title 8">
            <a:extLst>
              <a:ext uri="{FF2B5EF4-FFF2-40B4-BE49-F238E27FC236}">
                <a16:creationId xmlns:a16="http://schemas.microsoft.com/office/drawing/2014/main" id="{FDBF13D7-8CE3-8D76-2BE5-9BD430589E4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08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308B09CA-57AA-5357-2E6B-4C7D5062E8A4}"/>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E4DD1DD1-3A82-59F7-30B8-70511C9771ED}"/>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9" name="Title 8">
            <a:extLst>
              <a:ext uri="{FF2B5EF4-FFF2-40B4-BE49-F238E27FC236}">
                <a16:creationId xmlns:a16="http://schemas.microsoft.com/office/drawing/2014/main" id="{1543EC8A-1690-3D31-07A7-E6A82E26E0F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9671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Slide">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2DC11E3-AAD0-C5EF-656D-44DDE38956BF}"/>
              </a:ext>
            </a:extLst>
          </p:cNvPr>
          <p:cNvSpPr txBox="1">
            <a:spLocks noChangeArrowheads="1"/>
          </p:cNvSpPr>
          <p:nvPr userDrawn="1"/>
        </p:nvSpPr>
        <p:spPr bwMode="auto">
          <a:xfrm>
            <a:off x="9051925" y="955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6" name="Text Box 3">
            <a:extLst>
              <a:ext uri="{FF2B5EF4-FFF2-40B4-BE49-F238E27FC236}">
                <a16:creationId xmlns:a16="http://schemas.microsoft.com/office/drawing/2014/main" id="{9FB13830-9A98-0A6E-EBA1-766AF7F4CB56}"/>
              </a:ext>
            </a:extLst>
          </p:cNvPr>
          <p:cNvSpPr txBox="1">
            <a:spLocks noChangeArrowheads="1"/>
          </p:cNvSpPr>
          <p:nvPr userDrawn="1"/>
        </p:nvSpPr>
        <p:spPr bwMode="auto">
          <a:xfrm>
            <a:off x="9280525" y="103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1" name="Footer Placeholder 4">
            <a:extLst>
              <a:ext uri="{FF2B5EF4-FFF2-40B4-BE49-F238E27FC236}">
                <a16:creationId xmlns:a16="http://schemas.microsoft.com/office/drawing/2014/main" id="{68B07FB3-8797-CAA3-E994-5BF289D8FA0C}"/>
              </a:ext>
            </a:extLst>
          </p:cNvPr>
          <p:cNvSpPr>
            <a:spLocks noGrp="1"/>
          </p:cNvSpPr>
          <p:nvPr>
            <p:ph type="ftr" sz="quarter" idx="11"/>
          </p:nvPr>
        </p:nvSpPr>
        <p:spPr>
          <a:xfrm>
            <a:off x="8305800" y="6477000"/>
            <a:ext cx="3111378" cy="184509"/>
          </a:xfrm>
          <a:prstGeom prst="rect">
            <a:avLst/>
          </a:prstGeom>
        </p:spPr>
        <p:txBody>
          <a:bodyPr/>
          <a:lstStyle>
            <a:lvl1pPr>
              <a:defRPr sz="1000"/>
            </a:lvl1pPr>
          </a:lstStyle>
          <a:p>
            <a:r>
              <a:rPr lang="en-GB" dirty="0"/>
              <a:t>Copyright © McGraw Hill. All Rights Reserved</a:t>
            </a:r>
          </a:p>
        </p:txBody>
      </p:sp>
      <p:pic>
        <p:nvPicPr>
          <p:cNvPr id="15" name="Picture 14">
            <a:extLst>
              <a:ext uri="{FF2B5EF4-FFF2-40B4-BE49-F238E27FC236}">
                <a16:creationId xmlns:a16="http://schemas.microsoft.com/office/drawing/2014/main" id="{8C2D27FB-9244-261B-0862-33B7BDC0D9C9}"/>
              </a:ext>
            </a:extLst>
          </p:cNvPr>
          <p:cNvPicPr>
            <a:picLocks noChangeAspect="1"/>
          </p:cNvPicPr>
          <p:nvPr userDrawn="1"/>
        </p:nvPicPr>
        <p:blipFill>
          <a:blip r:embed="rId2"/>
          <a:stretch>
            <a:fillRect/>
          </a:stretch>
        </p:blipFill>
        <p:spPr>
          <a:xfrm>
            <a:off x="11499793" y="6135361"/>
            <a:ext cx="601285" cy="616506"/>
          </a:xfrm>
          <a:prstGeom prst="rect">
            <a:avLst/>
          </a:prstGeom>
        </p:spPr>
      </p:pic>
      <p:sp>
        <p:nvSpPr>
          <p:cNvPr id="16" name="Rectangle 15">
            <a:extLst>
              <a:ext uri="{FF2B5EF4-FFF2-40B4-BE49-F238E27FC236}">
                <a16:creationId xmlns:a16="http://schemas.microsoft.com/office/drawing/2014/main" id="{0E6C1214-700B-0DDC-4F8A-CA3F8386883A}"/>
              </a:ext>
            </a:extLst>
          </p:cNvPr>
          <p:cNvSpPr/>
          <p:nvPr userDrawn="1"/>
        </p:nvSpPr>
        <p:spPr>
          <a:xfrm>
            <a:off x="3175" y="6743321"/>
            <a:ext cx="12188825" cy="111095"/>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 Placeholder 18">
            <a:extLst>
              <a:ext uri="{FF2B5EF4-FFF2-40B4-BE49-F238E27FC236}">
                <a16:creationId xmlns:a16="http://schemas.microsoft.com/office/drawing/2014/main" id="{326FC9FF-BA7F-2F91-F4CD-7C2538F15D31}"/>
              </a:ext>
            </a:extLst>
          </p:cNvPr>
          <p:cNvSpPr>
            <a:spLocks noGrp="1"/>
          </p:cNvSpPr>
          <p:nvPr>
            <p:ph type="body" sz="quarter" idx="12" hasCustomPrompt="1"/>
          </p:nvPr>
        </p:nvSpPr>
        <p:spPr>
          <a:xfrm>
            <a:off x="5241925" y="1570887"/>
            <a:ext cx="4130675" cy="914400"/>
          </a:xfrm>
        </p:spPr>
        <p:txBody>
          <a:bodyPr/>
          <a:lstStyle>
            <a:lvl1pPr marL="0" indent="0">
              <a:buNone/>
              <a:defRPr/>
            </a:lvl1pPr>
          </a:lstStyle>
          <a:p>
            <a:pPr lvl="0"/>
            <a:r>
              <a:rPr lang="en-US" dirty="0"/>
              <a:t>Chapter Title</a:t>
            </a:r>
            <a:endParaRPr lang="en-GB" dirty="0"/>
          </a:p>
        </p:txBody>
      </p:sp>
      <p:sp>
        <p:nvSpPr>
          <p:cNvPr id="20" name="Title 19">
            <a:extLst>
              <a:ext uri="{FF2B5EF4-FFF2-40B4-BE49-F238E27FC236}">
                <a16:creationId xmlns:a16="http://schemas.microsoft.com/office/drawing/2014/main" id="{04C29625-19BE-F0DF-F76A-415E052EADC9}"/>
              </a:ext>
            </a:extLst>
          </p:cNvPr>
          <p:cNvSpPr>
            <a:spLocks noGrp="1"/>
          </p:cNvSpPr>
          <p:nvPr>
            <p:ph type="title" hasCustomPrompt="1"/>
          </p:nvPr>
        </p:nvSpPr>
        <p:spPr>
          <a:xfrm>
            <a:off x="5241925" y="743484"/>
            <a:ext cx="5913752" cy="704316"/>
          </a:xfrm>
        </p:spPr>
        <p:txBody>
          <a:bodyPr/>
          <a:lstStyle>
            <a:lvl1pPr>
              <a:defRPr/>
            </a:lvl1pPr>
          </a:lstStyle>
          <a:p>
            <a:r>
              <a:rPr lang="en-US" dirty="0"/>
              <a:t>Chapter Number</a:t>
            </a:r>
            <a:endParaRPr lang="en-GB" dirty="0"/>
          </a:p>
        </p:txBody>
      </p:sp>
      <p:sp>
        <p:nvSpPr>
          <p:cNvPr id="22" name="Text Placeholder 21">
            <a:extLst>
              <a:ext uri="{FF2B5EF4-FFF2-40B4-BE49-F238E27FC236}">
                <a16:creationId xmlns:a16="http://schemas.microsoft.com/office/drawing/2014/main" id="{76ECF408-B316-CE26-EFAD-B984A2A71FA4}"/>
              </a:ext>
            </a:extLst>
          </p:cNvPr>
          <p:cNvSpPr>
            <a:spLocks noGrp="1"/>
          </p:cNvSpPr>
          <p:nvPr>
            <p:ph type="body" sz="quarter" idx="13" hasCustomPrompt="1"/>
          </p:nvPr>
        </p:nvSpPr>
        <p:spPr>
          <a:xfrm>
            <a:off x="5308362" y="5197798"/>
            <a:ext cx="4982509" cy="457200"/>
          </a:xfrm>
        </p:spPr>
        <p:txBody>
          <a:bodyPr/>
          <a:lstStyle>
            <a:lvl1pPr marL="0" indent="0">
              <a:buNone/>
              <a:defRPr b="1">
                <a:solidFill>
                  <a:schemeClr val="accent6">
                    <a:lumMod val="50000"/>
                  </a:schemeClr>
                </a:solidFill>
              </a:defRPr>
            </a:lvl1pPr>
          </a:lstStyle>
          <a:p>
            <a:pPr lvl="0"/>
            <a:r>
              <a:rPr lang="en-US" dirty="0"/>
              <a:t>TITLE, ed.</a:t>
            </a:r>
          </a:p>
        </p:txBody>
      </p:sp>
      <p:sp>
        <p:nvSpPr>
          <p:cNvPr id="24" name="Text Placeholder 23">
            <a:extLst>
              <a:ext uri="{FF2B5EF4-FFF2-40B4-BE49-F238E27FC236}">
                <a16:creationId xmlns:a16="http://schemas.microsoft.com/office/drawing/2014/main" id="{3256CD7F-5FC0-E821-9E01-7208F56C3F98}"/>
              </a:ext>
            </a:extLst>
          </p:cNvPr>
          <p:cNvSpPr>
            <a:spLocks noGrp="1"/>
          </p:cNvSpPr>
          <p:nvPr>
            <p:ph type="body" sz="quarter" idx="14" hasCustomPrompt="1"/>
          </p:nvPr>
        </p:nvSpPr>
        <p:spPr>
          <a:xfrm>
            <a:off x="5308362" y="5702718"/>
            <a:ext cx="1837375" cy="372783"/>
          </a:xfrm>
        </p:spPr>
        <p:txBody>
          <a:bodyPr/>
          <a:lstStyle>
            <a:lvl1pPr marL="0" indent="0">
              <a:buNone/>
              <a:defRPr b="0">
                <a:solidFill>
                  <a:schemeClr val="accent5">
                    <a:lumMod val="50000"/>
                  </a:schemeClr>
                </a:solidFill>
              </a:defRPr>
            </a:lvl1pPr>
          </a:lstStyle>
          <a:p>
            <a:pPr lvl="0"/>
            <a:r>
              <a:rPr lang="en-US" dirty="0"/>
              <a:t>Authors</a:t>
            </a:r>
            <a:endParaRPr lang="en-GB" dirty="0"/>
          </a:p>
        </p:txBody>
      </p:sp>
      <p:sp>
        <p:nvSpPr>
          <p:cNvPr id="26" name="Picture Placeholder 25">
            <a:extLst>
              <a:ext uri="{FF2B5EF4-FFF2-40B4-BE49-F238E27FC236}">
                <a16:creationId xmlns:a16="http://schemas.microsoft.com/office/drawing/2014/main" id="{665A624C-7AB6-B61B-B6BF-25EF47EF94BB}"/>
              </a:ext>
            </a:extLst>
          </p:cNvPr>
          <p:cNvSpPr>
            <a:spLocks noGrp="1"/>
          </p:cNvSpPr>
          <p:nvPr>
            <p:ph type="pic" sz="quarter" idx="15"/>
          </p:nvPr>
        </p:nvSpPr>
        <p:spPr>
          <a:xfrm>
            <a:off x="922946" y="631824"/>
            <a:ext cx="4274529" cy="5443539"/>
          </a:xfrm>
        </p:spPr>
        <p:txBody>
          <a:bodyPr/>
          <a:lstStyle/>
          <a:p>
            <a:endParaRPr lang="en-GB"/>
          </a:p>
        </p:txBody>
      </p:sp>
    </p:spTree>
    <p:extLst>
      <p:ext uri="{BB962C8B-B14F-4D97-AF65-F5344CB8AC3E}">
        <p14:creationId xmlns:p14="http://schemas.microsoft.com/office/powerpoint/2010/main" val="17970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verview">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7DB20E-64C4-2D97-8213-F35B482820ED}"/>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C6DC268B-EA87-A073-D4BA-6EC907E1445E}"/>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Tree>
    <p:extLst>
      <p:ext uri="{BB962C8B-B14F-4D97-AF65-F5344CB8AC3E}">
        <p14:creationId xmlns:p14="http://schemas.microsoft.com/office/powerpoint/2010/main" val="115477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280EF-7442-4EC4-A8DC-8D1B8199E3EB}" type="datetime1">
              <a:rPr lang="en-GB" smtClean="0"/>
              <a:t>09/12/2025</a:t>
            </a:fld>
            <a:endParaRPr lang="en-GB"/>
          </a:p>
        </p:txBody>
      </p:sp>
      <p:sp>
        <p:nvSpPr>
          <p:cNvPr id="5" name="Footer Placeholder 4"/>
          <p:cNvSpPr>
            <a:spLocks noGrp="1"/>
          </p:cNvSpPr>
          <p:nvPr>
            <p:ph type="ftr" sz="quarter" idx="11"/>
          </p:nvPr>
        </p:nvSpPr>
        <p:spPr/>
        <p:txBody>
          <a:bodyPr/>
          <a:lstStyle/>
          <a:p>
            <a:r>
              <a:rPr lang="en-GB" dirty="0"/>
              <a:t>© McGraw-Hill Education  </a:t>
            </a:r>
          </a:p>
        </p:txBody>
      </p:sp>
      <p:sp>
        <p:nvSpPr>
          <p:cNvPr id="6" name="Slide Number Placeholder 5"/>
          <p:cNvSpPr>
            <a:spLocks noGrp="1"/>
          </p:cNvSpPr>
          <p:nvPr>
            <p:ph type="sldNum" sz="quarter" idx="12"/>
          </p:nvPr>
        </p:nvSpPr>
        <p:spPr/>
        <p:txBody>
          <a:bodyPr/>
          <a:lstStyle/>
          <a:p>
            <a:fld id="{CCFC2C31-41BF-4AD4-A26A-2E6AF3BCE629}" type="slidenum">
              <a:rPr lang="en-GB" smtClean="0"/>
              <a:t>‹#›</a:t>
            </a:fld>
            <a:endParaRPr lang="en-GB"/>
          </a:p>
        </p:txBody>
      </p:sp>
      <p:pic>
        <p:nvPicPr>
          <p:cNvPr id="9" name="Picture 8">
            <a:extLst>
              <a:ext uri="{FF2B5EF4-FFF2-40B4-BE49-F238E27FC236}">
                <a16:creationId xmlns:a16="http://schemas.microsoft.com/office/drawing/2014/main" id="{FCF50906-9DA2-41CB-8234-7A39F28579FB}"/>
              </a:ext>
            </a:extLst>
          </p:cNvPr>
          <p:cNvPicPr>
            <a:picLocks noChangeAspect="1"/>
          </p:cNvPicPr>
          <p:nvPr userDrawn="1"/>
        </p:nvPicPr>
        <p:blipFill>
          <a:blip r:embed="rId2"/>
          <a:stretch>
            <a:fillRect/>
          </a:stretch>
        </p:blipFill>
        <p:spPr>
          <a:xfrm>
            <a:off x="0" y="0"/>
            <a:ext cx="1211627" cy="908720"/>
          </a:xfrm>
          <a:prstGeom prst="rect">
            <a:avLst/>
          </a:prstGeom>
        </p:spPr>
      </p:pic>
    </p:spTree>
    <p:extLst>
      <p:ext uri="{BB962C8B-B14F-4D97-AF65-F5344CB8AC3E}">
        <p14:creationId xmlns:p14="http://schemas.microsoft.com/office/powerpoint/2010/main" val="62933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2039" y="0"/>
            <a:ext cx="10972800" cy="1143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55574" y="1439829"/>
            <a:ext cx="9134805" cy="43490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CBE0F3E-0C24-4A68-AD2F-161D37806D38}" type="datetime1">
              <a:rPr lang="en-GB" smtClean="0"/>
              <a:t>09/12/2025</a:t>
            </a:fld>
            <a:endParaRPr lang="en-GB"/>
          </a:p>
        </p:txBody>
      </p:sp>
      <p:sp>
        <p:nvSpPr>
          <p:cNvPr id="5" name="Footer Placeholder 4"/>
          <p:cNvSpPr>
            <a:spLocks noGrp="1"/>
          </p:cNvSpPr>
          <p:nvPr>
            <p:ph type="ftr" sz="quarter" idx="11"/>
          </p:nvPr>
        </p:nvSpPr>
        <p:spPr/>
        <p:txBody>
          <a:bodyPr/>
          <a:lstStyle/>
          <a:p>
            <a:r>
              <a:rPr lang="en-GB" dirty="0"/>
              <a:t>© McGraw-Hill Education  </a:t>
            </a:r>
          </a:p>
        </p:txBody>
      </p:sp>
      <p:sp>
        <p:nvSpPr>
          <p:cNvPr id="6" name="Slide Number Placeholder 5"/>
          <p:cNvSpPr>
            <a:spLocks noGrp="1"/>
          </p:cNvSpPr>
          <p:nvPr>
            <p:ph type="sldNum" sz="quarter" idx="12"/>
          </p:nvPr>
        </p:nvSpPr>
        <p:spPr/>
        <p:txBody>
          <a:bodyPr/>
          <a:lstStyle/>
          <a:p>
            <a:fld id="{CCFC2C31-41BF-4AD4-A26A-2E6AF3BCE629}" type="slidenum">
              <a:rPr lang="en-GB" smtClean="0"/>
              <a:t>‹#›</a:t>
            </a:fld>
            <a:endParaRPr lang="en-GB"/>
          </a:p>
        </p:txBody>
      </p:sp>
      <p:pic>
        <p:nvPicPr>
          <p:cNvPr id="11" name="Picture 10">
            <a:extLst>
              <a:ext uri="{FF2B5EF4-FFF2-40B4-BE49-F238E27FC236}">
                <a16:creationId xmlns:a16="http://schemas.microsoft.com/office/drawing/2014/main" id="{DB9994D9-9B20-475F-AEDE-34C162CB7A00}"/>
              </a:ext>
            </a:extLst>
          </p:cNvPr>
          <p:cNvPicPr>
            <a:picLocks noChangeAspect="1"/>
          </p:cNvPicPr>
          <p:nvPr userDrawn="1"/>
        </p:nvPicPr>
        <p:blipFill>
          <a:blip r:embed="rId2"/>
          <a:stretch>
            <a:fillRect/>
          </a:stretch>
        </p:blipFill>
        <p:spPr>
          <a:xfrm>
            <a:off x="0" y="0"/>
            <a:ext cx="1211627" cy="908720"/>
          </a:xfrm>
          <a:prstGeom prst="rect">
            <a:avLst/>
          </a:prstGeom>
        </p:spPr>
      </p:pic>
    </p:spTree>
    <p:extLst>
      <p:ext uri="{BB962C8B-B14F-4D97-AF65-F5344CB8AC3E}">
        <p14:creationId xmlns:p14="http://schemas.microsoft.com/office/powerpoint/2010/main" val="427843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7769-9E5D-43C0-9EA9-5508084FB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0E333F-1C21-4FD5-907D-368043BFE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642FB2-B9B8-49C1-96FE-3BEE53405BE0}"/>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5" name="Footer Placeholder 4">
            <a:extLst>
              <a:ext uri="{FF2B5EF4-FFF2-40B4-BE49-F238E27FC236}">
                <a16:creationId xmlns:a16="http://schemas.microsoft.com/office/drawing/2014/main" id="{BD69A88A-A068-4F88-9C48-A530C33237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C2222-4C1E-4F3C-A89C-091C341B3E6D}"/>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208185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B8E2-2E3E-4AEF-9D4B-10D653C9AD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F2EC61-4677-47FA-8CD4-9283FF14F8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F193D7-697A-401D-8930-1E4D3C747513}"/>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5" name="Footer Placeholder 4">
            <a:extLst>
              <a:ext uri="{FF2B5EF4-FFF2-40B4-BE49-F238E27FC236}">
                <a16:creationId xmlns:a16="http://schemas.microsoft.com/office/drawing/2014/main" id="{E5B7FDD4-B509-4E4D-9C22-DB82AF2AF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3B77E-97B6-4BAE-AA3F-7FA584789412}"/>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1201190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9C82-F578-4C85-90ED-EE60723C6CE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B682A2-EECA-4AA7-B70F-48C5AE21CC94}"/>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B6BF20-1A7E-4750-99E3-9AD2A77964D8}"/>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5" name="Footer Placeholder 4">
            <a:extLst>
              <a:ext uri="{FF2B5EF4-FFF2-40B4-BE49-F238E27FC236}">
                <a16:creationId xmlns:a16="http://schemas.microsoft.com/office/drawing/2014/main" id="{AC919CBF-E1F7-467B-8BD6-3FCB2D8E63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B6644-A7AE-4CA9-80E0-D0629299342E}"/>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425447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C7C6-3C74-4680-BD08-B60709C4A8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072E3A-EAF8-4265-882E-7BE19E7C5814}"/>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1F18F-5A52-469E-9C75-2DD52F282CCC}"/>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D27626-4CBE-4EC2-AD46-E8F830B0814E}"/>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6" name="Footer Placeholder 5">
            <a:extLst>
              <a:ext uri="{FF2B5EF4-FFF2-40B4-BE49-F238E27FC236}">
                <a16:creationId xmlns:a16="http://schemas.microsoft.com/office/drawing/2014/main" id="{BC490652-E930-4162-9E42-795865C18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EBA149-DBF5-4F92-8D60-4EBB9BD1BA12}"/>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122907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7587483-8533-5A28-C9FC-F971704D763E}"/>
              </a:ext>
            </a:extLst>
          </p:cNvPr>
          <p:cNvSpPr>
            <a:spLocks noGrp="1"/>
          </p:cNvSpPr>
          <p:nvPr>
            <p:ph type="ftr" sz="quarter" idx="11"/>
          </p:nvPr>
        </p:nvSpPr>
        <p:spPr>
          <a:xfrm>
            <a:off x="8343900" y="6533297"/>
            <a:ext cx="3111378" cy="184509"/>
          </a:xfrm>
          <a:prstGeom prst="rect">
            <a:avLst/>
          </a:prstGeo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8" name="Rectangle 4">
            <a:extLst>
              <a:ext uri="{FF2B5EF4-FFF2-40B4-BE49-F238E27FC236}">
                <a16:creationId xmlns:a16="http://schemas.microsoft.com/office/drawing/2014/main" id="{862E9779-1EF7-4ABF-2742-9393FF3937FD}"/>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altLang="en-US" sz="2400" dirty="0">
              <a:solidFill>
                <a:schemeClr val="tx2"/>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586F36B6-79EB-517A-C8EB-248A9BE0E451}"/>
              </a:ext>
            </a:extLst>
          </p:cNvPr>
          <p:cNvSpPr>
            <a:spLocks noGrp="1"/>
          </p:cNvSpPr>
          <p:nvPr>
            <p:ph type="title"/>
          </p:nvPr>
        </p:nvSpPr>
        <p:spPr/>
        <p:txBody>
          <a:bodyPr/>
          <a:lstStyle/>
          <a:p>
            <a:r>
              <a:rPr lang="en-US"/>
              <a:t>Click to edit Master title style</a:t>
            </a:r>
            <a:endParaRPr lang="en-GB"/>
          </a:p>
        </p:txBody>
      </p:sp>
      <p:sp>
        <p:nvSpPr>
          <p:cNvPr id="11" name="Table Placeholder 10">
            <a:extLst>
              <a:ext uri="{FF2B5EF4-FFF2-40B4-BE49-F238E27FC236}">
                <a16:creationId xmlns:a16="http://schemas.microsoft.com/office/drawing/2014/main" id="{3EB841FB-F376-3595-37B2-ED40EA10DFC6}"/>
              </a:ext>
            </a:extLst>
          </p:cNvPr>
          <p:cNvSpPr>
            <a:spLocks noGrp="1"/>
          </p:cNvSpPr>
          <p:nvPr>
            <p:ph type="tbl" sz="quarter" idx="12"/>
          </p:nvPr>
        </p:nvSpPr>
        <p:spPr>
          <a:xfrm>
            <a:off x="1096963" y="1846263"/>
            <a:ext cx="10058398" cy="4093064"/>
          </a:xfrm>
        </p:spPr>
        <p:txBody>
          <a:bodyPr/>
          <a:lstStyle/>
          <a:p>
            <a:endParaRPr lang="en-GB" dirty="0"/>
          </a:p>
        </p:txBody>
      </p:sp>
    </p:spTree>
    <p:extLst>
      <p:ext uri="{BB962C8B-B14F-4D97-AF65-F5344CB8AC3E}">
        <p14:creationId xmlns:p14="http://schemas.microsoft.com/office/powerpoint/2010/main" val="257872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8808-534E-4948-A54C-A1DAD6A5D03D}"/>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A89A03-6404-4111-B0D7-7414FCAEBA3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DE63DC-EEA6-4393-8E04-BE168FD51706}"/>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D2609D-5599-474B-B89F-FAE40BAA073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0BDF72-77AD-4373-BDA3-9F80BC98EBA8}"/>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C24995-528D-4FE9-927F-D62566EB8FA6}"/>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8" name="Footer Placeholder 7">
            <a:extLst>
              <a:ext uri="{FF2B5EF4-FFF2-40B4-BE49-F238E27FC236}">
                <a16:creationId xmlns:a16="http://schemas.microsoft.com/office/drawing/2014/main" id="{43B670E2-02BC-4F5F-9220-88D086E0BE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A22824-471A-4E89-ACB0-4E532D59DB87}"/>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1644922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2B6A-40A1-4DB6-ACB4-D12FBCCD39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F4E733-09E8-48E6-9C61-DA148F83932C}"/>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4" name="Footer Placeholder 3">
            <a:extLst>
              <a:ext uri="{FF2B5EF4-FFF2-40B4-BE49-F238E27FC236}">
                <a16:creationId xmlns:a16="http://schemas.microsoft.com/office/drawing/2014/main" id="{5C811D9E-63BD-4892-8BB6-4DE4BAFCA4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BB2368-1FD8-4784-A006-F0E845A93FDA}"/>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190810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BEEE8-A972-4FB8-AB6C-EE68459C1B92}"/>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3" name="Footer Placeholder 2">
            <a:extLst>
              <a:ext uri="{FF2B5EF4-FFF2-40B4-BE49-F238E27FC236}">
                <a16:creationId xmlns:a16="http://schemas.microsoft.com/office/drawing/2014/main" id="{F9E5E5CF-98B3-45E6-868D-89661FA25C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FCAA19-E125-4346-8B7E-5E25E54D32B5}"/>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3918408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0D28B-8A35-4D9A-B5D4-0ECDD6E768D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AA9D35-ABD3-4A98-9EDD-F33ABFF09B9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DE58A5-C7C1-4EEA-ABA7-CFF53D2D40C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5F4967-C1BC-4412-864D-3BA9B3E28E9F}"/>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6" name="Footer Placeholder 5">
            <a:extLst>
              <a:ext uri="{FF2B5EF4-FFF2-40B4-BE49-F238E27FC236}">
                <a16:creationId xmlns:a16="http://schemas.microsoft.com/office/drawing/2014/main" id="{7ABE2D7E-A20F-4E76-8695-25B09FB698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D0D9FC-CD03-4E97-B01B-B31B336501FF}"/>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3306895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7F72-7BEE-40B6-BCB0-16B033650AA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DE6388-0A46-47C5-B913-2C2D24E4FC6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910516-4718-4018-97E6-3179420408D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36A676-5C1E-4D0D-9105-8E5B20745D60}"/>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6" name="Footer Placeholder 5">
            <a:extLst>
              <a:ext uri="{FF2B5EF4-FFF2-40B4-BE49-F238E27FC236}">
                <a16:creationId xmlns:a16="http://schemas.microsoft.com/office/drawing/2014/main" id="{06A179C9-7B16-4406-89D3-92D1ADA10B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F223C3-372E-437C-8557-E355C9550420}"/>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2064108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3C40-0943-46D1-99FA-F615B614DB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065255-64C7-4005-8249-73BC3AF2BC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8E72BB-8A0E-4081-B2A0-260E8A54D553}"/>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5" name="Footer Placeholder 4">
            <a:extLst>
              <a:ext uri="{FF2B5EF4-FFF2-40B4-BE49-F238E27FC236}">
                <a16:creationId xmlns:a16="http://schemas.microsoft.com/office/drawing/2014/main" id="{4AC371F8-01E3-4938-8C6B-AB976BDD6D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4C07F-17FC-43C8-B3F8-12ADAE0BCE94}"/>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62555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B04CD-16B6-4759-B107-6A002E32337F}"/>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55B9C1-CA2A-42F8-B9BD-AEA97BA3AF42}"/>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B6469-BB1F-46AA-865E-9A4AC02B1CA7}"/>
              </a:ext>
            </a:extLst>
          </p:cNvPr>
          <p:cNvSpPr>
            <a:spLocks noGrp="1"/>
          </p:cNvSpPr>
          <p:nvPr>
            <p:ph type="dt" sz="half" idx="10"/>
          </p:nvPr>
        </p:nvSpPr>
        <p:spPr/>
        <p:txBody>
          <a:bodyPr/>
          <a:lstStyle/>
          <a:p>
            <a:fld id="{201FCCA3-5B3B-4260-82C5-4313859EEE31}" type="datetimeFigureOut">
              <a:rPr lang="en-GB" smtClean="0"/>
              <a:t>09/12/2025</a:t>
            </a:fld>
            <a:endParaRPr lang="en-GB"/>
          </a:p>
        </p:txBody>
      </p:sp>
      <p:sp>
        <p:nvSpPr>
          <p:cNvPr id="5" name="Footer Placeholder 4">
            <a:extLst>
              <a:ext uri="{FF2B5EF4-FFF2-40B4-BE49-F238E27FC236}">
                <a16:creationId xmlns:a16="http://schemas.microsoft.com/office/drawing/2014/main" id="{6B1B4920-6FB7-4843-ADF1-A16E35F6A6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925E8-4696-42E7-92AD-9DE0C224363A}"/>
              </a:ext>
            </a:extLst>
          </p:cNvPr>
          <p:cNvSpPr>
            <a:spLocks noGrp="1"/>
          </p:cNvSpPr>
          <p:nvPr>
            <p:ph type="sldNum" sz="quarter" idx="12"/>
          </p:nvPr>
        </p:nvSpPr>
        <p:spPr/>
        <p:txBody>
          <a:bodyPr/>
          <a:lstStyle/>
          <a:p>
            <a:fld id="{2F2DC93C-394F-4D2C-ACC2-9E28735D7D95}" type="slidenum">
              <a:rPr lang="en-GB" smtClean="0"/>
              <a:t>‹#›</a:t>
            </a:fld>
            <a:endParaRPr lang="en-GB"/>
          </a:p>
        </p:txBody>
      </p:sp>
    </p:spTree>
    <p:extLst>
      <p:ext uri="{BB962C8B-B14F-4D97-AF65-F5344CB8AC3E}">
        <p14:creationId xmlns:p14="http://schemas.microsoft.com/office/powerpoint/2010/main" val="3101530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2DC11E3-AAD0-C5EF-656D-44DDE38956BF}"/>
              </a:ext>
            </a:extLst>
          </p:cNvPr>
          <p:cNvSpPr txBox="1">
            <a:spLocks noChangeArrowheads="1"/>
          </p:cNvSpPr>
          <p:nvPr userDrawn="1"/>
        </p:nvSpPr>
        <p:spPr bwMode="auto">
          <a:xfrm>
            <a:off x="9051925" y="955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6" name="Text Box 3">
            <a:extLst>
              <a:ext uri="{FF2B5EF4-FFF2-40B4-BE49-F238E27FC236}">
                <a16:creationId xmlns:a16="http://schemas.microsoft.com/office/drawing/2014/main" id="{9FB13830-9A98-0A6E-EBA1-766AF7F4CB56}"/>
              </a:ext>
            </a:extLst>
          </p:cNvPr>
          <p:cNvSpPr txBox="1">
            <a:spLocks noChangeArrowheads="1"/>
          </p:cNvSpPr>
          <p:nvPr userDrawn="1"/>
        </p:nvSpPr>
        <p:spPr bwMode="auto">
          <a:xfrm>
            <a:off x="9280525" y="103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1" name="Footer Placeholder 4">
            <a:extLst>
              <a:ext uri="{FF2B5EF4-FFF2-40B4-BE49-F238E27FC236}">
                <a16:creationId xmlns:a16="http://schemas.microsoft.com/office/drawing/2014/main" id="{68B07FB3-8797-CAA3-E994-5BF289D8FA0C}"/>
              </a:ext>
            </a:extLst>
          </p:cNvPr>
          <p:cNvSpPr>
            <a:spLocks noGrp="1"/>
          </p:cNvSpPr>
          <p:nvPr>
            <p:ph type="ftr" sz="quarter" idx="11"/>
          </p:nvPr>
        </p:nvSpPr>
        <p:spPr>
          <a:xfrm>
            <a:off x="8305800" y="6477000"/>
            <a:ext cx="3111378" cy="184509"/>
          </a:xfrm>
          <a:prstGeom prst="rect">
            <a:avLst/>
          </a:prstGeom>
        </p:spPr>
        <p:txBody>
          <a:bodyPr/>
          <a:lstStyle>
            <a:lvl1pPr>
              <a:defRPr sz="1000"/>
            </a:lvl1pPr>
          </a:lstStyle>
          <a:p>
            <a:r>
              <a:rPr lang="en-GB" dirty="0"/>
              <a:t>Copyright © McGraw Hill. All Rights Reserved</a:t>
            </a:r>
          </a:p>
        </p:txBody>
      </p:sp>
      <p:pic>
        <p:nvPicPr>
          <p:cNvPr id="15" name="Picture 14">
            <a:extLst>
              <a:ext uri="{FF2B5EF4-FFF2-40B4-BE49-F238E27FC236}">
                <a16:creationId xmlns:a16="http://schemas.microsoft.com/office/drawing/2014/main" id="{8C2D27FB-9244-261B-0862-33B7BDC0D9C9}"/>
              </a:ext>
            </a:extLst>
          </p:cNvPr>
          <p:cNvPicPr>
            <a:picLocks noChangeAspect="1"/>
          </p:cNvPicPr>
          <p:nvPr userDrawn="1"/>
        </p:nvPicPr>
        <p:blipFill>
          <a:blip r:embed="rId2"/>
          <a:stretch>
            <a:fillRect/>
          </a:stretch>
        </p:blipFill>
        <p:spPr>
          <a:xfrm>
            <a:off x="11499793" y="6135361"/>
            <a:ext cx="601285" cy="616506"/>
          </a:xfrm>
          <a:prstGeom prst="rect">
            <a:avLst/>
          </a:prstGeom>
        </p:spPr>
      </p:pic>
      <p:sp>
        <p:nvSpPr>
          <p:cNvPr id="16" name="Rectangle 15">
            <a:extLst>
              <a:ext uri="{FF2B5EF4-FFF2-40B4-BE49-F238E27FC236}">
                <a16:creationId xmlns:a16="http://schemas.microsoft.com/office/drawing/2014/main" id="{0E6C1214-700B-0DDC-4F8A-CA3F8386883A}"/>
              </a:ext>
            </a:extLst>
          </p:cNvPr>
          <p:cNvSpPr/>
          <p:nvPr userDrawn="1"/>
        </p:nvSpPr>
        <p:spPr>
          <a:xfrm>
            <a:off x="3175" y="6743321"/>
            <a:ext cx="12188825" cy="111095"/>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 Placeholder 18">
            <a:extLst>
              <a:ext uri="{FF2B5EF4-FFF2-40B4-BE49-F238E27FC236}">
                <a16:creationId xmlns:a16="http://schemas.microsoft.com/office/drawing/2014/main" id="{326FC9FF-BA7F-2F91-F4CD-7C2538F15D31}"/>
              </a:ext>
            </a:extLst>
          </p:cNvPr>
          <p:cNvSpPr>
            <a:spLocks noGrp="1"/>
          </p:cNvSpPr>
          <p:nvPr>
            <p:ph type="body" sz="quarter" idx="12" hasCustomPrompt="1"/>
          </p:nvPr>
        </p:nvSpPr>
        <p:spPr>
          <a:xfrm>
            <a:off x="5241925" y="1570887"/>
            <a:ext cx="4130675" cy="914400"/>
          </a:xfrm>
        </p:spPr>
        <p:txBody>
          <a:bodyPr/>
          <a:lstStyle>
            <a:lvl1pPr marL="0" indent="0">
              <a:buNone/>
              <a:defRPr/>
            </a:lvl1pPr>
          </a:lstStyle>
          <a:p>
            <a:pPr lvl="0"/>
            <a:r>
              <a:rPr lang="en-US" dirty="0"/>
              <a:t>Chapter Title</a:t>
            </a:r>
            <a:endParaRPr lang="en-GB" dirty="0"/>
          </a:p>
        </p:txBody>
      </p:sp>
      <p:sp>
        <p:nvSpPr>
          <p:cNvPr id="20" name="Title 19">
            <a:extLst>
              <a:ext uri="{FF2B5EF4-FFF2-40B4-BE49-F238E27FC236}">
                <a16:creationId xmlns:a16="http://schemas.microsoft.com/office/drawing/2014/main" id="{04C29625-19BE-F0DF-F76A-415E052EADC9}"/>
              </a:ext>
            </a:extLst>
          </p:cNvPr>
          <p:cNvSpPr>
            <a:spLocks noGrp="1"/>
          </p:cNvSpPr>
          <p:nvPr>
            <p:ph type="title" hasCustomPrompt="1"/>
          </p:nvPr>
        </p:nvSpPr>
        <p:spPr>
          <a:xfrm>
            <a:off x="5241925" y="743484"/>
            <a:ext cx="5913752" cy="704316"/>
          </a:xfrm>
        </p:spPr>
        <p:txBody>
          <a:bodyPr/>
          <a:lstStyle>
            <a:lvl1pPr>
              <a:defRPr/>
            </a:lvl1pPr>
          </a:lstStyle>
          <a:p>
            <a:r>
              <a:rPr lang="en-US" dirty="0"/>
              <a:t>Chapter Number</a:t>
            </a:r>
            <a:endParaRPr lang="en-GB" dirty="0"/>
          </a:p>
        </p:txBody>
      </p:sp>
      <p:sp>
        <p:nvSpPr>
          <p:cNvPr id="22" name="Text Placeholder 21">
            <a:extLst>
              <a:ext uri="{FF2B5EF4-FFF2-40B4-BE49-F238E27FC236}">
                <a16:creationId xmlns:a16="http://schemas.microsoft.com/office/drawing/2014/main" id="{76ECF408-B316-CE26-EFAD-B984A2A71FA4}"/>
              </a:ext>
            </a:extLst>
          </p:cNvPr>
          <p:cNvSpPr>
            <a:spLocks noGrp="1"/>
          </p:cNvSpPr>
          <p:nvPr>
            <p:ph type="body" sz="quarter" idx="13" hasCustomPrompt="1"/>
          </p:nvPr>
        </p:nvSpPr>
        <p:spPr>
          <a:xfrm>
            <a:off x="5308362" y="5197798"/>
            <a:ext cx="4982509" cy="457200"/>
          </a:xfrm>
        </p:spPr>
        <p:txBody>
          <a:bodyPr/>
          <a:lstStyle>
            <a:lvl1pPr marL="0" indent="0">
              <a:buNone/>
              <a:defRPr b="1">
                <a:solidFill>
                  <a:schemeClr val="accent6">
                    <a:lumMod val="50000"/>
                  </a:schemeClr>
                </a:solidFill>
              </a:defRPr>
            </a:lvl1pPr>
          </a:lstStyle>
          <a:p>
            <a:pPr lvl="0"/>
            <a:r>
              <a:rPr lang="en-US" dirty="0"/>
              <a:t>TITLE, ed.</a:t>
            </a:r>
          </a:p>
        </p:txBody>
      </p:sp>
      <p:sp>
        <p:nvSpPr>
          <p:cNvPr id="24" name="Text Placeholder 23">
            <a:extLst>
              <a:ext uri="{FF2B5EF4-FFF2-40B4-BE49-F238E27FC236}">
                <a16:creationId xmlns:a16="http://schemas.microsoft.com/office/drawing/2014/main" id="{3256CD7F-5FC0-E821-9E01-7208F56C3F98}"/>
              </a:ext>
            </a:extLst>
          </p:cNvPr>
          <p:cNvSpPr>
            <a:spLocks noGrp="1"/>
          </p:cNvSpPr>
          <p:nvPr>
            <p:ph type="body" sz="quarter" idx="14" hasCustomPrompt="1"/>
          </p:nvPr>
        </p:nvSpPr>
        <p:spPr>
          <a:xfrm>
            <a:off x="5308362" y="5702718"/>
            <a:ext cx="1837375" cy="372783"/>
          </a:xfrm>
        </p:spPr>
        <p:txBody>
          <a:bodyPr/>
          <a:lstStyle>
            <a:lvl1pPr marL="0" indent="0">
              <a:buNone/>
              <a:defRPr b="0">
                <a:solidFill>
                  <a:schemeClr val="accent5">
                    <a:lumMod val="50000"/>
                  </a:schemeClr>
                </a:solidFill>
              </a:defRPr>
            </a:lvl1pPr>
          </a:lstStyle>
          <a:p>
            <a:pPr lvl="0"/>
            <a:r>
              <a:rPr lang="en-US" dirty="0"/>
              <a:t>Authors</a:t>
            </a:r>
            <a:endParaRPr lang="en-GB" dirty="0"/>
          </a:p>
        </p:txBody>
      </p:sp>
      <p:sp>
        <p:nvSpPr>
          <p:cNvPr id="26" name="Picture Placeholder 25">
            <a:extLst>
              <a:ext uri="{FF2B5EF4-FFF2-40B4-BE49-F238E27FC236}">
                <a16:creationId xmlns:a16="http://schemas.microsoft.com/office/drawing/2014/main" id="{665A624C-7AB6-B61B-B6BF-25EF47EF94BB}"/>
              </a:ext>
            </a:extLst>
          </p:cNvPr>
          <p:cNvSpPr>
            <a:spLocks noGrp="1"/>
          </p:cNvSpPr>
          <p:nvPr>
            <p:ph type="pic" sz="quarter" idx="15"/>
          </p:nvPr>
        </p:nvSpPr>
        <p:spPr>
          <a:xfrm>
            <a:off x="922946" y="631824"/>
            <a:ext cx="4274529" cy="5443539"/>
          </a:xfrm>
        </p:spPr>
        <p:txBody>
          <a:bodyPr/>
          <a:lstStyle/>
          <a:p>
            <a:endParaRPr lang="en-GB"/>
          </a:p>
        </p:txBody>
      </p:sp>
    </p:spTree>
    <p:extLst>
      <p:ext uri="{BB962C8B-B14F-4D97-AF65-F5344CB8AC3E}">
        <p14:creationId xmlns:p14="http://schemas.microsoft.com/office/powerpoint/2010/main" val="103420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A8F79C5F-DF6D-1E40-A7C5-B0A28AB08A03}"/>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FEF8F6FE-1164-40B6-3047-B00A9528944A}"/>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11" name="Title 10">
            <a:extLst>
              <a:ext uri="{FF2B5EF4-FFF2-40B4-BE49-F238E27FC236}">
                <a16:creationId xmlns:a16="http://schemas.microsoft.com/office/drawing/2014/main" id="{31073D1B-3631-ECF9-DECD-D16B0719E6DF}"/>
              </a:ext>
            </a:extLst>
          </p:cNvPr>
          <p:cNvSpPr>
            <a:spLocks noGrp="1"/>
          </p:cNvSpPr>
          <p:nvPr>
            <p:ph type="title"/>
          </p:nvPr>
        </p:nvSpPr>
        <p:spPr/>
        <p:txBody>
          <a:bodyPr/>
          <a:lstStyle/>
          <a:p>
            <a:r>
              <a:rPr lang="en-US" dirty="0"/>
              <a:t>Click to edit Master title style</a:t>
            </a:r>
            <a:endParaRPr lang="en-GB" dirty="0"/>
          </a:p>
        </p:txBody>
      </p:sp>
      <p:sp>
        <p:nvSpPr>
          <p:cNvPr id="13" name="Text Placeholder 12">
            <a:extLst>
              <a:ext uri="{FF2B5EF4-FFF2-40B4-BE49-F238E27FC236}">
                <a16:creationId xmlns:a16="http://schemas.microsoft.com/office/drawing/2014/main" id="{DA9BEDFF-8319-5C32-F021-BD6E3E9DABC0}"/>
              </a:ext>
            </a:extLst>
          </p:cNvPr>
          <p:cNvSpPr>
            <a:spLocks noGrp="1"/>
          </p:cNvSpPr>
          <p:nvPr>
            <p:ph type="body" sz="quarter" idx="12"/>
          </p:nvPr>
        </p:nvSpPr>
        <p:spPr>
          <a:xfrm>
            <a:off x="1097278" y="1682750"/>
            <a:ext cx="10058399" cy="3897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662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43360A70-43CF-9408-5751-6E0C401821F8}"/>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E455E078-2A29-0F5F-D380-8F2E7EC3278C}"/>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9" name="Title 8">
            <a:extLst>
              <a:ext uri="{FF2B5EF4-FFF2-40B4-BE49-F238E27FC236}">
                <a16:creationId xmlns:a16="http://schemas.microsoft.com/office/drawing/2014/main" id="{ABCDF9B5-0A42-77B5-9250-F60454019E9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17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391DAE6C-9E9A-5A40-D681-4EBB22B11541}"/>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605EC86A-C1C9-2375-1ECE-872CEF7C556A}"/>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10" name="Title 9">
            <a:extLst>
              <a:ext uri="{FF2B5EF4-FFF2-40B4-BE49-F238E27FC236}">
                <a16:creationId xmlns:a16="http://schemas.microsoft.com/office/drawing/2014/main" id="{50C7FA44-CF12-7E28-2CA0-AF3431075C3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9057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0DAA3CAC-2E25-FABF-935E-6F115495D63A}"/>
              </a:ext>
            </a:extLst>
          </p:cNvPr>
          <p:cNvSpPr txBox="1">
            <a:spLocks noChangeArrowheads="1"/>
          </p:cNvSpPr>
          <p:nvPr userDrawn="1"/>
        </p:nvSpPr>
        <p:spPr bwMode="auto">
          <a:xfrm>
            <a:off x="1097278" y="1858090"/>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095EEB81-5B64-0042-5C0D-1B7981EC7942}"/>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12" name="Title 11">
            <a:extLst>
              <a:ext uri="{FF2B5EF4-FFF2-40B4-BE49-F238E27FC236}">
                <a16:creationId xmlns:a16="http://schemas.microsoft.com/office/drawing/2014/main" id="{6A0D6E3B-0C82-ED48-F8A2-39E733C9430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4504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AEB3432F-EFD3-F2C3-3D5D-DC8E8C84AC26}"/>
              </a:ext>
            </a:extLst>
          </p:cNvPr>
          <p:cNvSpPr txBox="1">
            <a:spLocks noChangeArrowheads="1"/>
          </p:cNvSpPr>
          <p:nvPr userDrawn="1"/>
        </p:nvSpPr>
        <p:spPr bwMode="auto">
          <a:xfrm>
            <a:off x="1097278" y="1870447"/>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52742AA5-9A11-D597-BD67-27A5B42AD971}"/>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8" name="Title 7">
            <a:extLst>
              <a:ext uri="{FF2B5EF4-FFF2-40B4-BE49-F238E27FC236}">
                <a16:creationId xmlns:a16="http://schemas.microsoft.com/office/drawing/2014/main" id="{9BC19AD5-67E7-4B11-931E-62CA430CB8F6}"/>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59C4FE3D-1E7D-0F7A-EEE1-7C413A6F89E2}"/>
              </a:ext>
            </a:extLst>
          </p:cNvPr>
          <p:cNvSpPr>
            <a:spLocks noGrp="1"/>
          </p:cNvSpPr>
          <p:nvPr>
            <p:ph sz="quarter" idx="12"/>
          </p:nvPr>
        </p:nvSpPr>
        <p:spPr>
          <a:xfrm>
            <a:off x="1096963" y="1854200"/>
            <a:ext cx="10058400" cy="4014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320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58E411C3-72BC-6395-B3AD-2A0A092049A2}"/>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53AA6BD7-0BDB-DEE8-DF51-B92B4CA4317C}"/>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9" name="Title 8">
            <a:extLst>
              <a:ext uri="{FF2B5EF4-FFF2-40B4-BE49-F238E27FC236}">
                <a16:creationId xmlns:a16="http://schemas.microsoft.com/office/drawing/2014/main" id="{4F720351-CF57-2DA4-A600-D6F00420ACA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1189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B3E83EC-6E25-524D-8BC1-E49D0D51F568}"/>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D109F009-EDC2-10D1-2D25-ACC4827254A2}"/>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10" name="Title 9">
            <a:extLst>
              <a:ext uri="{FF2B5EF4-FFF2-40B4-BE49-F238E27FC236}">
                <a16:creationId xmlns:a16="http://schemas.microsoft.com/office/drawing/2014/main" id="{2FA4D0CE-2F0B-DF65-10E4-1FEBEC27965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7915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7D9908D4-FC70-2850-E91E-48DEB91476A3}"/>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chemeClr val="tx2"/>
              </a:solidFill>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18BBA4EB-6A7C-8AC1-CD36-42249A552B42}"/>
              </a:ext>
            </a:extLst>
          </p:cNvPr>
          <p:cNvSpPr>
            <a:spLocks noGrp="1"/>
          </p:cNvSpPr>
          <p:nvPr>
            <p:ph type="ftr" sz="quarter" idx="11"/>
          </p:nvPr>
        </p:nvSpPr>
        <p:spPr>
          <a:xfrm>
            <a:off x="8343900" y="6533297"/>
            <a:ext cx="3111378" cy="184509"/>
          </a:xfr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10" name="Title 9">
            <a:extLst>
              <a:ext uri="{FF2B5EF4-FFF2-40B4-BE49-F238E27FC236}">
                <a16:creationId xmlns:a16="http://schemas.microsoft.com/office/drawing/2014/main" id="{007E4E00-D0D7-84E4-C053-23E9AF8E0D4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301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C4F7CA13-C744-3682-B794-0A74D910D866}"/>
              </a:ext>
            </a:extLst>
          </p:cNvPr>
          <p:cNvSpPr txBox="1">
            <a:spLocks noChangeArrowheads="1"/>
          </p:cNvSpPr>
          <p:nvPr userDrawn="1"/>
        </p:nvSpPr>
        <p:spPr bwMode="auto">
          <a:xfrm>
            <a:off x="1097278" y="1845734"/>
            <a:ext cx="10058399" cy="40233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endParaRPr lang="en-GB" altLang="en-US" sz="2400" dirty="0">
              <a:solidFill>
                <a:srgbClr val="06235B"/>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65A0B5-50AF-455C-67AB-C51FF483A998}"/>
              </a:ext>
            </a:extLst>
          </p:cNvPr>
          <p:cNvCxnSpPr>
            <a:cxnSpLocks/>
          </p:cNvCxnSpPr>
          <p:nvPr userDrawn="1"/>
        </p:nvCxnSpPr>
        <p:spPr>
          <a:xfrm>
            <a:off x="1097278" y="1447800"/>
            <a:ext cx="10058399"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Picture 2" descr="McGraw Hill Education - Wikipedia">
            <a:extLst>
              <a:ext uri="{FF2B5EF4-FFF2-40B4-BE49-F238E27FC236}">
                <a16:creationId xmlns:a16="http://schemas.microsoft.com/office/drawing/2014/main" id="{8840DAE8-8986-2AB8-04BA-115FE27D64CA}"/>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502639" y="6154621"/>
            <a:ext cx="601285" cy="601285"/>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74A7D3F9-F548-1911-0CEF-144AAD16644D}"/>
              </a:ext>
            </a:extLst>
          </p:cNvPr>
          <p:cNvSpPr>
            <a:spLocks noGrp="1"/>
          </p:cNvSpPr>
          <p:nvPr>
            <p:ph type="ftr" sz="quarter" idx="3"/>
          </p:nvPr>
        </p:nvSpPr>
        <p:spPr>
          <a:xfrm>
            <a:off x="8343900" y="6533297"/>
            <a:ext cx="3111378" cy="184509"/>
          </a:xfrm>
          <a:prstGeom prst="rect">
            <a:avLst/>
          </a:prstGeom>
        </p:spPr>
        <p:txBody>
          <a:bodyPr/>
          <a:lstStyle>
            <a:lvl1pPr algn="r">
              <a:defRPr sz="1000">
                <a:latin typeface="Arial" panose="020B0604020202020204" pitchFamily="34" charset="0"/>
                <a:cs typeface="Arial" panose="020B0604020202020204" pitchFamily="34" charset="0"/>
              </a:defRPr>
            </a:lvl1pPr>
          </a:lstStyle>
          <a:p>
            <a:r>
              <a:rPr lang="en-GB" dirty="0"/>
              <a:t>Copyright © McGraw Hill. All Rights Reserved</a:t>
            </a:r>
          </a:p>
        </p:txBody>
      </p:sp>
      <p:sp>
        <p:nvSpPr>
          <p:cNvPr id="14" name="Title Placeholder 13">
            <a:extLst>
              <a:ext uri="{FF2B5EF4-FFF2-40B4-BE49-F238E27FC236}">
                <a16:creationId xmlns:a16="http://schemas.microsoft.com/office/drawing/2014/main" id="{EB36E957-3D03-D739-F288-43BA879249DB}"/>
              </a:ext>
            </a:extLst>
          </p:cNvPr>
          <p:cNvSpPr>
            <a:spLocks noGrp="1"/>
          </p:cNvSpPr>
          <p:nvPr>
            <p:ph type="title"/>
          </p:nvPr>
        </p:nvSpPr>
        <p:spPr>
          <a:xfrm>
            <a:off x="1097278" y="743484"/>
            <a:ext cx="10058399" cy="70431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D5BCF8FF-D79D-6AA0-9D17-0404EE59C226}"/>
              </a:ext>
            </a:extLst>
          </p:cNvPr>
          <p:cNvSpPr>
            <a:spLocks noGrp="1"/>
          </p:cNvSpPr>
          <p:nvPr>
            <p:ph type="body" idx="1"/>
          </p:nvPr>
        </p:nvSpPr>
        <p:spPr>
          <a:xfrm>
            <a:off x="1097278" y="1825625"/>
            <a:ext cx="1025652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16191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400" rtl="0" eaLnBrk="1" latinLnBrk="0" hangingPunct="1">
        <a:lnSpc>
          <a:spcPct val="90000"/>
        </a:lnSpc>
        <a:spcBef>
          <a:spcPct val="0"/>
        </a:spcBef>
        <a:buNone/>
        <a:defRPr sz="3600" kern="1200">
          <a:solidFill>
            <a:schemeClr val="accent5">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623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200" kern="1200">
          <a:solidFill>
            <a:srgbClr val="0623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0623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0623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0623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22469-BA25-405B-97E9-B35D75B998F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F4D636-0A91-4E78-8150-437661356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7CF8C2-4823-4B79-B066-706B0AC9AD1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FCCA3-5B3B-4260-82C5-4313859EEE31}" type="datetimeFigureOut">
              <a:rPr lang="en-GB" smtClean="0"/>
              <a:t>09/12/2025</a:t>
            </a:fld>
            <a:endParaRPr lang="en-GB"/>
          </a:p>
        </p:txBody>
      </p:sp>
      <p:sp>
        <p:nvSpPr>
          <p:cNvPr id="5" name="Footer Placeholder 4">
            <a:extLst>
              <a:ext uri="{FF2B5EF4-FFF2-40B4-BE49-F238E27FC236}">
                <a16:creationId xmlns:a16="http://schemas.microsoft.com/office/drawing/2014/main" id="{054D0B6D-AA7C-4976-9EFC-7ACF1DB6989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9BB74-A219-4D06-8FCE-481783DC079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DC93C-394F-4D2C-ACC2-9E28735D7D95}" type="slidenum">
              <a:rPr lang="en-GB" smtClean="0"/>
              <a:t>‹#›</a:t>
            </a:fld>
            <a:endParaRPr lang="en-GB"/>
          </a:p>
        </p:txBody>
      </p:sp>
    </p:spTree>
    <p:extLst>
      <p:ext uri="{BB962C8B-B14F-4D97-AF65-F5344CB8AC3E}">
        <p14:creationId xmlns:p14="http://schemas.microsoft.com/office/powerpoint/2010/main" val="393134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arhad.Alkake@tiu.edu.krd" TargetMode="Externa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2FA3E13-E9ED-3A1A-95CB-A0E9DA7A16D7}"/>
              </a:ext>
            </a:extLst>
          </p:cNvPr>
          <p:cNvSpPr>
            <a:spLocks noGrp="1"/>
          </p:cNvSpPr>
          <p:nvPr>
            <p:ph type="body" sz="quarter" idx="12"/>
          </p:nvPr>
        </p:nvSpPr>
        <p:spPr>
          <a:xfrm>
            <a:off x="1055440" y="1570887"/>
            <a:ext cx="9361039" cy="914400"/>
          </a:xfrm>
        </p:spPr>
        <p:txBody>
          <a:bodyPr>
            <a:noAutofit/>
          </a:bodyPr>
          <a:lstStyle/>
          <a:p>
            <a:pPr algn="ctr"/>
            <a:r>
              <a:rPr lang="en-GB" sz="4000" b="1" dirty="0"/>
              <a:t>Accounting’s Concepts, principles and policies</a:t>
            </a:r>
          </a:p>
        </p:txBody>
      </p:sp>
      <p:sp>
        <p:nvSpPr>
          <p:cNvPr id="14" name="Text Placeholder 17">
            <a:extLst>
              <a:ext uri="{FF2B5EF4-FFF2-40B4-BE49-F238E27FC236}">
                <a16:creationId xmlns:a16="http://schemas.microsoft.com/office/drawing/2014/main" id="{EFC07434-3268-9FEF-0912-BA6B19A3E396}"/>
              </a:ext>
            </a:extLst>
          </p:cNvPr>
          <p:cNvSpPr>
            <a:spLocks noGrp="1"/>
          </p:cNvSpPr>
          <p:nvPr>
            <p:ph type="body" sz="quarter" idx="13"/>
          </p:nvPr>
        </p:nvSpPr>
        <p:spPr>
          <a:xfrm>
            <a:off x="2495600" y="3795343"/>
            <a:ext cx="7200800" cy="457200"/>
          </a:xfrm>
        </p:spPr>
        <p:txBody>
          <a:bodyPr>
            <a:noAutofit/>
          </a:bodyPr>
          <a:lstStyle/>
          <a:p>
            <a:pPr algn="ctr"/>
            <a:r>
              <a:rPr lang="en-GB" sz="2800" dirty="0"/>
              <a:t>Farhad Al-</a:t>
            </a:r>
            <a:r>
              <a:rPr lang="en-GB" sz="2800" dirty="0" err="1"/>
              <a:t>Kake</a:t>
            </a:r>
            <a:endParaRPr lang="en-GB" sz="2800" dirty="0"/>
          </a:p>
        </p:txBody>
      </p:sp>
      <p:sp>
        <p:nvSpPr>
          <p:cNvPr id="15" name="Text Placeholder 18">
            <a:extLst>
              <a:ext uri="{FF2B5EF4-FFF2-40B4-BE49-F238E27FC236}">
                <a16:creationId xmlns:a16="http://schemas.microsoft.com/office/drawing/2014/main" id="{CAAC0C20-51B2-CBA6-1C2A-B6601FFD32B9}"/>
              </a:ext>
            </a:extLst>
          </p:cNvPr>
          <p:cNvSpPr>
            <a:spLocks noGrp="1"/>
          </p:cNvSpPr>
          <p:nvPr>
            <p:ph type="body" sz="quarter" idx="14"/>
          </p:nvPr>
        </p:nvSpPr>
        <p:spPr>
          <a:xfrm>
            <a:off x="3791744" y="4805597"/>
            <a:ext cx="4896544" cy="372783"/>
          </a:xfrm>
        </p:spPr>
        <p:txBody>
          <a:bodyPr>
            <a:normAutofit fontScale="85000" lnSpcReduction="20000"/>
          </a:bodyPr>
          <a:lstStyle/>
          <a:p>
            <a:pPr algn="ctr"/>
            <a:r>
              <a:rPr lang="en-GB" dirty="0" err="1">
                <a:solidFill>
                  <a:schemeClr val="tx1"/>
                </a:solidFill>
                <a:hlinkClick r:id="rId2">
                  <a:extLst>
                    <a:ext uri="{A12FA001-AC4F-418D-AE19-62706E023703}">
                      <ahyp:hlinkClr xmlns:ahyp="http://schemas.microsoft.com/office/drawing/2018/hyperlinkcolor" val="tx"/>
                    </a:ext>
                  </a:extLst>
                </a:hlinkClick>
              </a:rPr>
              <a:t>Farhad.Alkake@tiu.edu.krd</a:t>
            </a:r>
            <a:r>
              <a:rPr lang="en-GB" dirty="0">
                <a:solidFill>
                  <a:schemeClr val="tx1"/>
                </a:solidFill>
              </a:rPr>
              <a:t> </a:t>
            </a:r>
          </a:p>
        </p:txBody>
      </p:sp>
    </p:spTree>
    <p:extLst>
      <p:ext uri="{BB962C8B-B14F-4D97-AF65-F5344CB8AC3E}">
        <p14:creationId xmlns:p14="http://schemas.microsoft.com/office/powerpoint/2010/main" val="300801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ltLang="en-US" b="1" dirty="0"/>
              <a:t>Recognition</a:t>
            </a:r>
            <a:r>
              <a:rPr lang="en-GB" altLang="en-US" dirty="0"/>
              <a:t> </a:t>
            </a:r>
            <a:endParaRPr lang="en-US" altLang="en-US" dirty="0"/>
          </a:p>
        </p:txBody>
      </p:sp>
      <p:sp>
        <p:nvSpPr>
          <p:cNvPr id="26627" name="Rectangle 3"/>
          <p:cNvSpPr>
            <a:spLocks noGrp="1" noChangeArrowheads="1"/>
          </p:cNvSpPr>
          <p:nvPr>
            <p:ph type="body" sz="quarter" idx="12"/>
          </p:nvPr>
        </p:nvSpPr>
        <p:spPr/>
        <p:txBody>
          <a:bodyPr/>
          <a:lstStyle/>
          <a:p>
            <a:r>
              <a:rPr lang="en-GB" altLang="en-US" dirty="0"/>
              <a:t>Items should be recognised in the statement of financial position or the statement of comprehensive income if:</a:t>
            </a:r>
          </a:p>
          <a:p>
            <a:pPr lvl="1"/>
            <a:r>
              <a:rPr lang="en-GB" altLang="en-US" dirty="0"/>
              <a:t>The item meets the </a:t>
            </a:r>
            <a:r>
              <a:rPr lang="en-GB" altLang="en-US" dirty="0">
                <a:solidFill>
                  <a:schemeClr val="accent6">
                    <a:lumMod val="75000"/>
                  </a:schemeClr>
                </a:solidFill>
              </a:rPr>
              <a:t>definition of an element </a:t>
            </a:r>
            <a:r>
              <a:rPr lang="en-GB" altLang="en-US" dirty="0"/>
              <a:t>OR</a:t>
            </a:r>
          </a:p>
          <a:p>
            <a:pPr lvl="1"/>
            <a:r>
              <a:rPr lang="en-GB" altLang="en-US" dirty="0"/>
              <a:t>The item meets the </a:t>
            </a:r>
            <a:r>
              <a:rPr lang="en-GB" altLang="en-US" dirty="0">
                <a:solidFill>
                  <a:schemeClr val="accent6">
                    <a:lumMod val="75000"/>
                  </a:schemeClr>
                </a:solidFill>
              </a:rPr>
              <a:t>criteria for recognition</a:t>
            </a:r>
            <a:endParaRPr lang="en-US" altLang="en-US" dirty="0">
              <a:solidFill>
                <a:schemeClr val="accent6">
                  <a:lumMod val="75000"/>
                </a:schemeClr>
              </a:solidFill>
            </a:endParaRPr>
          </a:p>
        </p:txBody>
      </p:sp>
    </p:spTree>
    <p:extLst>
      <p:ext uri="{BB962C8B-B14F-4D97-AF65-F5344CB8AC3E}">
        <p14:creationId xmlns:p14="http://schemas.microsoft.com/office/powerpoint/2010/main" val="310074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b="1" dirty="0"/>
              <a:t>Elements</a:t>
            </a:r>
            <a:endParaRPr lang="en-US" altLang="en-US" b="1" dirty="0"/>
          </a:p>
        </p:txBody>
      </p:sp>
      <p:sp>
        <p:nvSpPr>
          <p:cNvPr id="5" name="Text Placeholder 4">
            <a:extLst>
              <a:ext uri="{FF2B5EF4-FFF2-40B4-BE49-F238E27FC236}">
                <a16:creationId xmlns:a16="http://schemas.microsoft.com/office/drawing/2014/main" id="{D5CCEABD-6209-B265-58A1-DA0785399E06}"/>
              </a:ext>
            </a:extLst>
          </p:cNvPr>
          <p:cNvSpPr>
            <a:spLocks noGrp="1"/>
          </p:cNvSpPr>
          <p:nvPr>
            <p:ph type="body" sz="quarter" idx="12"/>
          </p:nvPr>
        </p:nvSpPr>
        <p:spPr/>
        <p:txBody>
          <a:bodyPr>
            <a:normAutofit fontScale="77500" lnSpcReduction="20000"/>
          </a:bodyPr>
          <a:lstStyle/>
          <a:p>
            <a:pPr marL="0" indent="0">
              <a:buNone/>
            </a:pPr>
            <a:r>
              <a:rPr lang="en-IE" dirty="0"/>
              <a:t>Assets:</a:t>
            </a:r>
          </a:p>
          <a:p>
            <a:r>
              <a:rPr lang="en-IE" dirty="0"/>
              <a:t>‘resources controlled by an entity as a result of past events and from which future economic benefits are expected to flow to the entity’.</a:t>
            </a:r>
          </a:p>
          <a:p>
            <a:endParaRPr lang="en-IE" dirty="0"/>
          </a:p>
          <a:p>
            <a:pPr marL="0" indent="0">
              <a:buNone/>
            </a:pPr>
            <a:r>
              <a:rPr lang="en-IE" dirty="0"/>
              <a:t>Liabilities:</a:t>
            </a:r>
          </a:p>
          <a:p>
            <a:r>
              <a:rPr lang="en-IE" dirty="0"/>
              <a:t>'present obligations of an entity arising from past events, the settlement of which is expected to result in an outflow from the entity of resources embodying economic benefits’</a:t>
            </a:r>
          </a:p>
          <a:p>
            <a:pPr marL="0" indent="0">
              <a:buNone/>
            </a:pPr>
            <a:endParaRPr lang="en-IE" dirty="0"/>
          </a:p>
          <a:p>
            <a:pPr marL="0" indent="0">
              <a:buNone/>
            </a:pPr>
            <a:r>
              <a:rPr lang="en-IE" dirty="0"/>
              <a:t>Ownership Interest:</a:t>
            </a:r>
          </a:p>
          <a:p>
            <a:r>
              <a:rPr lang="en-IE" dirty="0"/>
              <a:t>'the residual interest in the assets of the entity after deducting all its liabilities'</a:t>
            </a:r>
          </a:p>
        </p:txBody>
      </p:sp>
    </p:spTree>
    <p:extLst>
      <p:ext uri="{BB962C8B-B14F-4D97-AF65-F5344CB8AC3E}">
        <p14:creationId xmlns:p14="http://schemas.microsoft.com/office/powerpoint/2010/main" val="197961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b="1" dirty="0"/>
              <a:t>Elements</a:t>
            </a:r>
            <a:endParaRPr lang="en-US" altLang="en-US" b="1" dirty="0"/>
          </a:p>
        </p:txBody>
      </p:sp>
      <p:sp>
        <p:nvSpPr>
          <p:cNvPr id="5" name="Text Placeholder 4">
            <a:extLst>
              <a:ext uri="{FF2B5EF4-FFF2-40B4-BE49-F238E27FC236}">
                <a16:creationId xmlns:a16="http://schemas.microsoft.com/office/drawing/2014/main" id="{D5CCEABD-6209-B265-58A1-DA0785399E06}"/>
              </a:ext>
            </a:extLst>
          </p:cNvPr>
          <p:cNvSpPr>
            <a:spLocks noGrp="1"/>
          </p:cNvSpPr>
          <p:nvPr>
            <p:ph type="body" sz="quarter" idx="12"/>
          </p:nvPr>
        </p:nvSpPr>
        <p:spPr/>
        <p:txBody>
          <a:bodyPr>
            <a:normAutofit fontScale="92500" lnSpcReduction="20000"/>
          </a:bodyPr>
          <a:lstStyle/>
          <a:p>
            <a:pPr marL="0" indent="0">
              <a:buNone/>
            </a:pPr>
            <a:r>
              <a:rPr lang="en-IE" dirty="0"/>
              <a:t>Income:</a:t>
            </a:r>
          </a:p>
          <a:p>
            <a:r>
              <a:rPr lang="en-IE" dirty="0"/>
              <a:t>'increases in economic benefits during the accounting period in the form of inflows or enhancements of assets or decreases of liabilities that result in increases in equity, other than those relating to contributions from equity participants' (owners).</a:t>
            </a:r>
          </a:p>
          <a:p>
            <a:pPr marL="0" indent="0">
              <a:buNone/>
            </a:pPr>
            <a:endParaRPr lang="en-IE" dirty="0"/>
          </a:p>
          <a:p>
            <a:pPr marL="0" indent="0">
              <a:buNone/>
            </a:pPr>
            <a:r>
              <a:rPr lang="en-IE" dirty="0"/>
              <a:t>Expenses:</a:t>
            </a:r>
          </a:p>
          <a:p>
            <a:r>
              <a:rPr lang="en-IE" dirty="0"/>
              <a:t>'decreases in economic benefits during the accounting period in the form of outflows or depletions of assets or incurrences of liabilities that result in decreases in equity, other than those relating to distributions to equity participants' (owners).</a:t>
            </a:r>
          </a:p>
        </p:txBody>
      </p:sp>
    </p:spTree>
    <p:extLst>
      <p:ext uri="{BB962C8B-B14F-4D97-AF65-F5344CB8AC3E}">
        <p14:creationId xmlns:p14="http://schemas.microsoft.com/office/powerpoint/2010/main" val="30679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en-US" b="1" dirty="0"/>
              <a:t>Other criteria for recognition</a:t>
            </a:r>
            <a:endParaRPr lang="en-US" altLang="en-US" b="1" dirty="0"/>
          </a:p>
        </p:txBody>
      </p:sp>
      <p:sp>
        <p:nvSpPr>
          <p:cNvPr id="33795" name="Rectangle 3"/>
          <p:cNvSpPr>
            <a:spLocks noGrp="1" noChangeArrowheads="1"/>
          </p:cNvSpPr>
          <p:nvPr>
            <p:ph type="body" sz="quarter" idx="12"/>
          </p:nvPr>
        </p:nvSpPr>
        <p:spPr/>
        <p:txBody>
          <a:bodyPr>
            <a:normAutofit/>
          </a:bodyPr>
          <a:lstStyle/>
          <a:p>
            <a:pPr marL="0" indent="0">
              <a:buNone/>
            </a:pPr>
            <a:r>
              <a:rPr lang="en-GB" altLang="en-US" dirty="0"/>
              <a:t>In addition to meeting the definition of an element, recognition is required if:</a:t>
            </a:r>
          </a:p>
          <a:p>
            <a:pPr>
              <a:buFontTx/>
              <a:buNone/>
            </a:pPr>
            <a:endParaRPr lang="en-GB" altLang="en-US" i="1" dirty="0"/>
          </a:p>
          <a:p>
            <a:pPr>
              <a:buFontTx/>
              <a:buNone/>
            </a:pPr>
            <a:r>
              <a:rPr lang="en-GB" altLang="en-US" i="1" dirty="0"/>
              <a:t>‘it provides users of financial statements with information that is </a:t>
            </a:r>
            <a:r>
              <a:rPr lang="en-GB" altLang="en-US" i="1" dirty="0">
                <a:solidFill>
                  <a:schemeClr val="accent6">
                    <a:lumMod val="75000"/>
                  </a:schemeClr>
                </a:solidFill>
              </a:rPr>
              <a:t>useful</a:t>
            </a:r>
            <a:r>
              <a:rPr lang="en-GB" altLang="en-US" i="1" dirty="0"/>
              <a:t>, that is, </a:t>
            </a:r>
            <a:r>
              <a:rPr lang="en-GB" altLang="en-US" i="1" dirty="0">
                <a:solidFill>
                  <a:schemeClr val="accent6">
                    <a:lumMod val="75000"/>
                  </a:schemeClr>
                </a:solidFill>
              </a:rPr>
              <a:t>relevant</a:t>
            </a:r>
            <a:r>
              <a:rPr lang="en-GB" altLang="en-US" i="1" dirty="0"/>
              <a:t> information about the </a:t>
            </a:r>
            <a:r>
              <a:rPr lang="en-GB" altLang="en-US" i="1" dirty="0">
                <a:solidFill>
                  <a:schemeClr val="accent6">
                    <a:lumMod val="75000"/>
                  </a:schemeClr>
                </a:solidFill>
              </a:rPr>
              <a:t>element</a:t>
            </a:r>
            <a:r>
              <a:rPr lang="en-GB" altLang="en-US" i="1" dirty="0"/>
              <a:t> and the element can be </a:t>
            </a:r>
            <a:r>
              <a:rPr lang="en-GB" altLang="en-US" i="1" dirty="0">
                <a:solidFill>
                  <a:schemeClr val="accent6">
                    <a:lumMod val="75000"/>
                  </a:schemeClr>
                </a:solidFill>
              </a:rPr>
              <a:t>faithfully represented</a:t>
            </a:r>
            <a:r>
              <a:rPr lang="en-GB" altLang="en-US" i="1" dirty="0"/>
              <a:t>.’</a:t>
            </a:r>
            <a:r>
              <a:rPr lang="en-US" altLang="en-US" dirty="0"/>
              <a:t> </a:t>
            </a:r>
          </a:p>
          <a:p>
            <a:pPr>
              <a:buFontTx/>
              <a:buNone/>
            </a:pPr>
            <a:r>
              <a:rPr lang="en-US" altLang="en-US" dirty="0"/>
              <a:t>		(Conceptual Framework, 2018)</a:t>
            </a:r>
          </a:p>
        </p:txBody>
      </p:sp>
    </p:spTree>
    <p:extLst>
      <p:ext uri="{BB962C8B-B14F-4D97-AF65-F5344CB8AC3E}">
        <p14:creationId xmlns:p14="http://schemas.microsoft.com/office/powerpoint/2010/main" val="149663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b="1" dirty="0"/>
              <a:t>Duality concept</a:t>
            </a:r>
            <a:endParaRPr lang="en-US" altLang="en-US" b="1" dirty="0"/>
          </a:p>
        </p:txBody>
      </p:sp>
      <p:sp>
        <p:nvSpPr>
          <p:cNvPr id="21507" name="Rectangle 3"/>
          <p:cNvSpPr>
            <a:spLocks noGrp="1" noChangeArrowheads="1"/>
          </p:cNvSpPr>
          <p:nvPr>
            <p:ph type="body" sz="quarter" idx="12"/>
          </p:nvPr>
        </p:nvSpPr>
        <p:spPr/>
        <p:txBody>
          <a:bodyPr/>
          <a:lstStyle/>
          <a:p>
            <a:r>
              <a:rPr lang="en-GB" altLang="en-US" dirty="0"/>
              <a:t>Otherwise known as </a:t>
            </a:r>
            <a:r>
              <a:rPr lang="en-GB" altLang="en-US" dirty="0">
                <a:solidFill>
                  <a:schemeClr val="accent6">
                    <a:lumMod val="75000"/>
                  </a:schemeClr>
                </a:solidFill>
              </a:rPr>
              <a:t>double entry</a:t>
            </a:r>
            <a:r>
              <a:rPr lang="en-GB" altLang="en-US" dirty="0"/>
              <a:t>.</a:t>
            </a:r>
          </a:p>
          <a:p>
            <a:endParaRPr lang="en-GB" altLang="en-US" dirty="0"/>
          </a:p>
          <a:p>
            <a:r>
              <a:rPr lang="en-GB" altLang="en-US" dirty="0"/>
              <a:t>Assumes that every transaction affects two accounts in a set of financial statements in such a manner as to keep the accounting equation in balance.</a:t>
            </a:r>
            <a:endParaRPr lang="en-US" altLang="en-US" dirty="0"/>
          </a:p>
        </p:txBody>
      </p:sp>
    </p:spTree>
    <p:extLst>
      <p:ext uri="{BB962C8B-B14F-4D97-AF65-F5344CB8AC3E}">
        <p14:creationId xmlns:p14="http://schemas.microsoft.com/office/powerpoint/2010/main" val="356925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Title 4"/>
          <p:cNvSpPr>
            <a:spLocks noGrp="1"/>
          </p:cNvSpPr>
          <p:nvPr>
            <p:ph type="title"/>
          </p:nvPr>
        </p:nvSpPr>
        <p:spPr/>
        <p:txBody>
          <a:bodyPr/>
          <a:lstStyle/>
          <a:p>
            <a:r>
              <a:rPr lang="en-GB" altLang="en-US" b="1" dirty="0"/>
              <a:t>The matching principle</a:t>
            </a:r>
          </a:p>
        </p:txBody>
      </p:sp>
      <p:sp>
        <p:nvSpPr>
          <p:cNvPr id="8195" name="Rectangle 3"/>
          <p:cNvSpPr>
            <a:spLocks noGrp="1" noChangeArrowheads="1"/>
          </p:cNvSpPr>
          <p:nvPr>
            <p:ph type="body" sz="quarter" idx="12"/>
          </p:nvPr>
        </p:nvSpPr>
        <p:spPr/>
        <p:txBody>
          <a:bodyPr/>
          <a:lstStyle/>
          <a:p>
            <a:pPr marL="0" indent="0">
              <a:lnSpc>
                <a:spcPct val="80000"/>
              </a:lnSpc>
              <a:buNone/>
            </a:pPr>
            <a:r>
              <a:rPr lang="en-GB" altLang="en-US" sz="2800" dirty="0">
                <a:cs typeface="Times New Roman" pitchFamily="18" charset="0"/>
              </a:rPr>
              <a:t>The matching principle</a:t>
            </a:r>
            <a:r>
              <a:rPr lang="en-GB" altLang="en-US" sz="2800" i="1" dirty="0">
                <a:cs typeface="Times New Roman" pitchFamily="18" charset="0"/>
              </a:rPr>
              <a:t> </a:t>
            </a:r>
            <a:r>
              <a:rPr lang="en-GB" altLang="en-US" sz="2800" dirty="0">
                <a:cs typeface="Times New Roman" pitchFamily="18" charset="0"/>
              </a:rPr>
              <a:t>refers to the assumption that in the measurement of profit, costs should be set against the revenue which they generate at the point in time when this arises.</a:t>
            </a:r>
          </a:p>
          <a:p>
            <a:pPr marL="0" indent="0">
              <a:lnSpc>
                <a:spcPct val="80000"/>
              </a:lnSpc>
              <a:buNone/>
            </a:pPr>
            <a:endParaRPr lang="en-GB" altLang="en-US" sz="2800" dirty="0">
              <a:cs typeface="Times New Roman" pitchFamily="18" charset="0"/>
            </a:endParaRPr>
          </a:p>
          <a:p>
            <a:pPr marL="0" indent="0">
              <a:lnSpc>
                <a:spcPct val="80000"/>
              </a:lnSpc>
              <a:buNone/>
            </a:pPr>
            <a:r>
              <a:rPr lang="en-GB" altLang="en-US" sz="2800" u="sng" dirty="0">
                <a:solidFill>
                  <a:schemeClr val="tx1"/>
                </a:solidFill>
                <a:cs typeface="Times New Roman" pitchFamily="18" charset="0"/>
              </a:rPr>
              <a:t>For example – Inventory</a:t>
            </a:r>
          </a:p>
          <a:p>
            <a:pPr marL="0" indent="0">
              <a:lnSpc>
                <a:spcPct val="80000"/>
              </a:lnSpc>
              <a:buNone/>
            </a:pPr>
            <a:r>
              <a:rPr lang="en-GB" altLang="en-US" sz="2800" i="1" dirty="0">
                <a:cs typeface="Times New Roman" pitchFamily="18" charset="0"/>
              </a:rPr>
              <a:t>‘When inventories are sold, the carrying amount of those inventories shall be recognised as an expense in the period in which the related revenue is recognised’ </a:t>
            </a:r>
            <a:r>
              <a:rPr lang="en-GB" altLang="en-US" sz="2800" dirty="0">
                <a:cs typeface="Times New Roman" pitchFamily="18" charset="0"/>
              </a:rPr>
              <a:t>(IAS 2, Inventories)</a:t>
            </a:r>
            <a:endParaRPr lang="en-GB" altLang="en-US" sz="2800" dirty="0"/>
          </a:p>
        </p:txBody>
      </p:sp>
    </p:spTree>
    <p:extLst>
      <p:ext uri="{BB962C8B-B14F-4D97-AF65-F5344CB8AC3E}">
        <p14:creationId xmlns:p14="http://schemas.microsoft.com/office/powerpoint/2010/main" val="428042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Autofit/>
          </a:bodyPr>
          <a:lstStyle/>
          <a:p>
            <a:r>
              <a:rPr lang="en-GB" altLang="en-US" dirty="0"/>
              <a:t>Conflict between relevance and verifiability</a:t>
            </a:r>
          </a:p>
        </p:txBody>
      </p:sp>
      <p:sp>
        <p:nvSpPr>
          <p:cNvPr id="69635" name="Rectangle 3"/>
          <p:cNvSpPr>
            <a:spLocks noGrp="1" noChangeArrowheads="1"/>
          </p:cNvSpPr>
          <p:nvPr>
            <p:ph type="body" sz="quarter" idx="12"/>
          </p:nvPr>
        </p:nvSpPr>
        <p:spPr/>
        <p:txBody>
          <a:bodyPr>
            <a:normAutofit lnSpcReduction="10000"/>
          </a:bodyPr>
          <a:lstStyle/>
          <a:p>
            <a:r>
              <a:rPr lang="en-GB" altLang="en-US" dirty="0"/>
              <a:t> Sometimes information that is the most relevant is not the most verifiable.</a:t>
            </a:r>
          </a:p>
          <a:p>
            <a:endParaRPr lang="en-GB" altLang="en-US" dirty="0"/>
          </a:p>
          <a:p>
            <a:r>
              <a:rPr lang="en-GB" altLang="en-US" dirty="0"/>
              <a:t> Leaving information out of the financial statements because of verifiability concerns may affect the completeness, and therefore faithful representation of the information that is provided.</a:t>
            </a:r>
          </a:p>
          <a:p>
            <a:endParaRPr lang="en-GB" altLang="en-US" dirty="0"/>
          </a:p>
          <a:p>
            <a:r>
              <a:rPr lang="en-GB" altLang="en-US" dirty="0"/>
              <a:t> It is appropriate to use the information that is the most relevant or whichever information is verifiable </a:t>
            </a:r>
          </a:p>
        </p:txBody>
      </p:sp>
    </p:spTree>
    <p:extLst>
      <p:ext uri="{BB962C8B-B14F-4D97-AF65-F5344CB8AC3E}">
        <p14:creationId xmlns:p14="http://schemas.microsoft.com/office/powerpoint/2010/main" val="4032469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12" dur="500"/>
                                        <p:tgtEl>
                                          <p:spTgt spid="69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635">
                                            <p:txEl>
                                              <p:pRg st="4" end="4"/>
                                            </p:txEl>
                                          </p:spTgt>
                                        </p:tgtEl>
                                        <p:attrNameLst>
                                          <p:attrName>style.visibility</p:attrName>
                                        </p:attrNameLst>
                                      </p:cBhvr>
                                      <p:to>
                                        <p:strVal val="visible"/>
                                      </p:to>
                                    </p:set>
                                    <p:animEffect transition="in" filter="blinds(horizontal)">
                                      <p:cBhvr>
                                        <p:cTn id="22"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Autofit/>
          </a:bodyPr>
          <a:lstStyle/>
          <a:p>
            <a:r>
              <a:rPr lang="en-GB" altLang="en-US" dirty="0"/>
              <a:t>Conflict between timeliness and verifiability</a:t>
            </a:r>
          </a:p>
        </p:txBody>
      </p:sp>
      <p:sp>
        <p:nvSpPr>
          <p:cNvPr id="69635" name="Rectangle 3"/>
          <p:cNvSpPr>
            <a:spLocks noGrp="1" noChangeArrowheads="1"/>
          </p:cNvSpPr>
          <p:nvPr>
            <p:ph type="body" sz="quarter" idx="12"/>
          </p:nvPr>
        </p:nvSpPr>
        <p:spPr/>
        <p:txBody>
          <a:bodyPr>
            <a:normAutofit fontScale="92500" lnSpcReduction="10000"/>
          </a:bodyPr>
          <a:lstStyle/>
          <a:p>
            <a:r>
              <a:rPr lang="en-IE" altLang="en-US" dirty="0"/>
              <a:t>On the one hand, if there is undue delay in the reporting of information making it out of date, then this will affect its relevance. On the other hand, recognizing transactions and other events before all the uncertainties involved are resolved may affect the information’s verifiability.</a:t>
            </a:r>
          </a:p>
          <a:p>
            <a:r>
              <a:rPr lang="en-IE" altLang="en-US" dirty="0"/>
              <a:t>In achieving a balance between timeliness and relevance and verifiability, the reporting entity should take all steps possible to produce verifiable information in a timely manner. </a:t>
            </a:r>
          </a:p>
          <a:p>
            <a:r>
              <a:rPr lang="en-IE" altLang="en-US" dirty="0"/>
              <a:t>The overriding consideration affecting the timing of reporting should be ‘how best to satisfy the information needs of users for economic decision-making’.</a:t>
            </a:r>
            <a:endParaRPr lang="en-GB" altLang="en-US" dirty="0"/>
          </a:p>
        </p:txBody>
      </p:sp>
    </p:spTree>
    <p:extLst>
      <p:ext uri="{BB962C8B-B14F-4D97-AF65-F5344CB8AC3E}">
        <p14:creationId xmlns:p14="http://schemas.microsoft.com/office/powerpoint/2010/main" val="106440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12" dur="500"/>
                                        <p:tgtEl>
                                          <p:spTgt spid="69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Effect transition="in" filter="blinds(horizontal)">
                                      <p:cBhvr>
                                        <p:cTn id="17" dur="500"/>
                                        <p:tgtEl>
                                          <p:spTgt spid="696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22"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dirty="0"/>
              <a:t>Conflict with understandability </a:t>
            </a:r>
          </a:p>
        </p:txBody>
      </p:sp>
      <p:sp>
        <p:nvSpPr>
          <p:cNvPr id="18435" name="Rectangle 3"/>
          <p:cNvSpPr>
            <a:spLocks noGrp="1" noChangeArrowheads="1"/>
          </p:cNvSpPr>
          <p:nvPr>
            <p:ph type="body" sz="quarter" idx="12"/>
          </p:nvPr>
        </p:nvSpPr>
        <p:spPr/>
        <p:txBody>
          <a:bodyPr/>
          <a:lstStyle/>
          <a:p>
            <a:r>
              <a:rPr lang="en-GB" altLang="en-US" dirty="0"/>
              <a:t>It may not always be possible to present relevant information in a way that can be understood by all users.</a:t>
            </a:r>
          </a:p>
          <a:p>
            <a:endParaRPr lang="en-GB" altLang="en-US" dirty="0"/>
          </a:p>
          <a:p>
            <a:r>
              <a:rPr lang="en-GB" altLang="en-US" dirty="0"/>
              <a:t>Information that is relevant and reliable should not be excluded from the financial statements simply because it is too difficult for some users to understand.</a:t>
            </a:r>
          </a:p>
        </p:txBody>
      </p:sp>
    </p:spTree>
    <p:extLst>
      <p:ext uri="{BB962C8B-B14F-4D97-AF65-F5344CB8AC3E}">
        <p14:creationId xmlns:p14="http://schemas.microsoft.com/office/powerpoint/2010/main" val="118166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GB" altLang="en-US" dirty="0"/>
              <a:t>Conflict with consistency and faithful representation</a:t>
            </a:r>
            <a:endParaRPr lang="en-US" altLang="en-US" dirty="0"/>
          </a:p>
        </p:txBody>
      </p:sp>
      <p:sp>
        <p:nvSpPr>
          <p:cNvPr id="29699" name="Rectangle 3"/>
          <p:cNvSpPr>
            <a:spLocks noGrp="1" noChangeArrowheads="1"/>
          </p:cNvSpPr>
          <p:nvPr>
            <p:ph type="body" sz="quarter" idx="12"/>
          </p:nvPr>
        </p:nvSpPr>
        <p:spPr/>
        <p:txBody>
          <a:bodyPr>
            <a:normAutofit lnSpcReduction="10000"/>
          </a:bodyPr>
          <a:lstStyle/>
          <a:p>
            <a:r>
              <a:rPr lang="en-GB" altLang="en-US" dirty="0"/>
              <a:t>Consistency should not be confused with mere uniformity.  </a:t>
            </a:r>
          </a:p>
          <a:p>
            <a:endParaRPr lang="en-GB" altLang="en-US" dirty="0"/>
          </a:p>
          <a:p>
            <a:r>
              <a:rPr lang="en-GB" altLang="en-US" dirty="0"/>
              <a:t>Consistency should not be allowed to become an impediment to the introduction of improved accounting practices/standards.  </a:t>
            </a:r>
          </a:p>
          <a:p>
            <a:endParaRPr lang="en-GB" altLang="en-US" dirty="0"/>
          </a:p>
          <a:p>
            <a:r>
              <a:rPr lang="en-GB" altLang="en-US" dirty="0"/>
              <a:t>It is not appropriate to keep accounting for an item in the same manner as before, when a new treatment emerges which is more relevant and provides a better faithful representation of the phenomena. </a:t>
            </a:r>
            <a:endParaRPr lang="en-US" altLang="en-US" dirty="0"/>
          </a:p>
        </p:txBody>
      </p:sp>
    </p:spTree>
    <p:extLst>
      <p:ext uri="{BB962C8B-B14F-4D97-AF65-F5344CB8AC3E}">
        <p14:creationId xmlns:p14="http://schemas.microsoft.com/office/powerpoint/2010/main" val="45893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dirty="0"/>
              <a:t>Objectives</a:t>
            </a:r>
            <a:endParaRPr lang="en-US" altLang="en-US" dirty="0"/>
          </a:p>
        </p:txBody>
      </p:sp>
      <p:sp>
        <p:nvSpPr>
          <p:cNvPr id="4099" name="Rectangle 3"/>
          <p:cNvSpPr>
            <a:spLocks noGrp="1" noChangeArrowheads="1"/>
          </p:cNvSpPr>
          <p:nvPr>
            <p:ph type="body" sz="quarter" idx="12"/>
          </p:nvPr>
        </p:nvSpPr>
        <p:spPr/>
        <p:txBody>
          <a:bodyPr>
            <a:normAutofit fontScale="70000" lnSpcReduction="20000"/>
          </a:bodyPr>
          <a:lstStyle/>
          <a:p>
            <a:pPr marL="0" indent="0">
              <a:buNone/>
            </a:pPr>
            <a:r>
              <a:rPr lang="en-GB" altLang="en-US" sz="2400" b="1" dirty="0">
                <a:solidFill>
                  <a:prstClr val="black"/>
                </a:solidFill>
                <a:latin typeface="Arial" panose="020B0604020202020204" pitchFamily="34" charset="0"/>
                <a:cs typeface="Arial" panose="020B0604020202020204" pitchFamily="34" charset="0"/>
              </a:rPr>
              <a:t>By the end of the lecture (and with private study) students should be able to:</a:t>
            </a:r>
          </a:p>
          <a:p>
            <a:r>
              <a:rPr lang="en-IE" altLang="en-US" dirty="0"/>
              <a:t>Discuss the objectives of general purpose financial statements.</a:t>
            </a:r>
          </a:p>
          <a:p>
            <a:r>
              <a:rPr lang="en-IE" altLang="en-US" dirty="0"/>
              <a:t>Explain the nature of the reporting period, going concern and accounting entity concepts.</a:t>
            </a:r>
          </a:p>
          <a:p>
            <a:r>
              <a:rPr lang="en-IE" altLang="en-US" dirty="0"/>
              <a:t>Outline the recognition criteria required before transactions can be included in financial statements.</a:t>
            </a:r>
          </a:p>
          <a:p>
            <a:r>
              <a:rPr lang="en-IE" altLang="en-US" dirty="0"/>
              <a:t>Explain the nature of measurement bases, accounting policies and estimation techniques.</a:t>
            </a:r>
          </a:p>
          <a:p>
            <a:r>
              <a:rPr lang="en-IE" altLang="en-US" dirty="0"/>
              <a:t>Describe the objectives against which an entity should judge the appropriateness of accounting policies, that is, relevance and faithful representation.</a:t>
            </a:r>
          </a:p>
          <a:p>
            <a:r>
              <a:rPr lang="en-IE" altLang="en-US" dirty="0"/>
              <a:t>Describe the constraints that an entity should take into account in judging the appropriateness of accounting policies.</a:t>
            </a:r>
          </a:p>
          <a:p>
            <a:r>
              <a:rPr lang="en-IE" altLang="en-US" dirty="0"/>
              <a:t>Describe the requirements of IAS 8 – Accounting Policies, Changes in Accounting Estimates and Errors (IASB, 2023a) with regard to the selection, review, change in and disclosure of accounting policies, estimation techniques and errors.</a:t>
            </a:r>
            <a:endParaRPr lang="en-GB" altLang="en-US" dirty="0"/>
          </a:p>
        </p:txBody>
      </p:sp>
    </p:spTree>
    <p:extLst>
      <p:ext uri="{BB962C8B-B14F-4D97-AF65-F5344CB8AC3E}">
        <p14:creationId xmlns:p14="http://schemas.microsoft.com/office/powerpoint/2010/main" val="3604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IE" altLang="en-US" dirty="0"/>
              <a:t>Balance between benefit and cost</a:t>
            </a:r>
            <a:endParaRPr lang="en-US" altLang="en-US" dirty="0"/>
          </a:p>
        </p:txBody>
      </p:sp>
      <p:pic>
        <p:nvPicPr>
          <p:cNvPr id="4" name="Picture 3">
            <a:extLst>
              <a:ext uri="{FF2B5EF4-FFF2-40B4-BE49-F238E27FC236}">
                <a16:creationId xmlns:a16="http://schemas.microsoft.com/office/drawing/2014/main" id="{AF487C89-D47C-BBE6-9D85-86E597B55201}"/>
              </a:ext>
            </a:extLst>
          </p:cNvPr>
          <p:cNvPicPr>
            <a:picLocks noChangeAspect="1"/>
          </p:cNvPicPr>
          <p:nvPr/>
        </p:nvPicPr>
        <p:blipFill>
          <a:blip r:embed="rId3"/>
          <a:stretch>
            <a:fillRect/>
          </a:stretch>
        </p:blipFill>
        <p:spPr>
          <a:xfrm>
            <a:off x="2488612" y="1556792"/>
            <a:ext cx="7214776" cy="5120854"/>
          </a:xfrm>
          <a:prstGeom prst="rect">
            <a:avLst/>
          </a:prstGeom>
        </p:spPr>
      </p:pic>
    </p:spTree>
    <p:extLst>
      <p:ext uri="{BB962C8B-B14F-4D97-AF65-F5344CB8AC3E}">
        <p14:creationId xmlns:p14="http://schemas.microsoft.com/office/powerpoint/2010/main" val="105444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Title 4"/>
          <p:cNvSpPr>
            <a:spLocks noGrp="1"/>
          </p:cNvSpPr>
          <p:nvPr>
            <p:ph type="title"/>
          </p:nvPr>
        </p:nvSpPr>
        <p:spPr/>
        <p:txBody>
          <a:bodyPr/>
          <a:lstStyle/>
          <a:p>
            <a:r>
              <a:rPr lang="en-GB" altLang="en-US" b="1" dirty="0"/>
              <a:t>Measurement</a:t>
            </a:r>
          </a:p>
        </p:txBody>
      </p:sp>
      <p:sp>
        <p:nvSpPr>
          <p:cNvPr id="10243" name="Rectangle 3"/>
          <p:cNvSpPr>
            <a:spLocks noGrp="1" noChangeArrowheads="1"/>
          </p:cNvSpPr>
          <p:nvPr>
            <p:ph type="body" sz="quarter" idx="12"/>
          </p:nvPr>
        </p:nvSpPr>
        <p:spPr/>
        <p:txBody>
          <a:bodyPr/>
          <a:lstStyle/>
          <a:p>
            <a:r>
              <a:rPr lang="en-GB" altLang="en-US" dirty="0"/>
              <a:t>Methods used to determine the monetary value of assets, liabilities, income and expenditure. </a:t>
            </a:r>
          </a:p>
        </p:txBody>
      </p:sp>
    </p:spTree>
    <p:extLst>
      <p:ext uri="{BB962C8B-B14F-4D97-AF65-F5344CB8AC3E}">
        <p14:creationId xmlns:p14="http://schemas.microsoft.com/office/powerpoint/2010/main" val="4203185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b="1" dirty="0">
                <a:cs typeface="Times New Roman" pitchFamily="18" charset="0"/>
              </a:rPr>
              <a:t>Measurement bases</a:t>
            </a:r>
          </a:p>
        </p:txBody>
      </p:sp>
      <p:sp>
        <p:nvSpPr>
          <p:cNvPr id="35843" name="Rectangle 3"/>
          <p:cNvSpPr>
            <a:spLocks noGrp="1" noChangeArrowheads="1"/>
          </p:cNvSpPr>
          <p:nvPr>
            <p:ph type="body" sz="quarter" idx="12"/>
          </p:nvPr>
        </p:nvSpPr>
        <p:spPr/>
        <p:txBody>
          <a:bodyPr/>
          <a:lstStyle/>
          <a:p>
            <a:r>
              <a:rPr lang="en-GB" altLang="en-US" dirty="0"/>
              <a:t>The methods used to determine the monetary value:</a:t>
            </a:r>
            <a:r>
              <a:rPr lang="en-US" altLang="en-US" dirty="0"/>
              <a:t> </a:t>
            </a:r>
          </a:p>
          <a:p>
            <a:pPr lvl="1"/>
            <a:r>
              <a:rPr lang="en-GB" altLang="en-US" dirty="0">
                <a:solidFill>
                  <a:schemeClr val="accent6">
                    <a:lumMod val="75000"/>
                  </a:schemeClr>
                </a:solidFill>
              </a:rPr>
              <a:t>Historical cost </a:t>
            </a:r>
            <a:r>
              <a:rPr lang="en-GB" altLang="en-US" dirty="0"/>
              <a:t>(concept) (CF)</a:t>
            </a:r>
          </a:p>
          <a:p>
            <a:pPr lvl="1"/>
            <a:r>
              <a:rPr lang="en-GB" altLang="en-US" dirty="0">
                <a:solidFill>
                  <a:schemeClr val="accent6">
                    <a:lumMod val="75000"/>
                  </a:schemeClr>
                </a:solidFill>
              </a:rPr>
              <a:t>Current value </a:t>
            </a:r>
            <a:r>
              <a:rPr lang="en-GB" altLang="en-US" dirty="0"/>
              <a:t>(market value) (CF)</a:t>
            </a:r>
          </a:p>
          <a:p>
            <a:pPr lvl="2"/>
            <a:r>
              <a:rPr lang="en-GB" altLang="en-US" dirty="0"/>
              <a:t>Fair value </a:t>
            </a:r>
          </a:p>
          <a:p>
            <a:pPr lvl="2"/>
            <a:r>
              <a:rPr lang="en-GB" altLang="en-US" dirty="0"/>
              <a:t>Value in use for assets/fulfilment value for liabilities</a:t>
            </a:r>
          </a:p>
          <a:p>
            <a:pPr lvl="2"/>
            <a:r>
              <a:rPr lang="en-GB" altLang="en-US" dirty="0"/>
              <a:t>Current cost</a:t>
            </a:r>
          </a:p>
          <a:p>
            <a:pPr lvl="2"/>
            <a:endParaRPr lang="en-GB" altLang="en-US" dirty="0"/>
          </a:p>
        </p:txBody>
      </p:sp>
    </p:spTree>
    <p:extLst>
      <p:ext uri="{BB962C8B-B14F-4D97-AF65-F5344CB8AC3E}">
        <p14:creationId xmlns:p14="http://schemas.microsoft.com/office/powerpoint/2010/main" val="153481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en-US" b="1" dirty="0"/>
              <a:t>Historical cost concept</a:t>
            </a:r>
            <a:endParaRPr lang="en-US" altLang="en-US" b="1" dirty="0"/>
          </a:p>
        </p:txBody>
      </p:sp>
      <p:sp>
        <p:nvSpPr>
          <p:cNvPr id="19459" name="Rectangle 3"/>
          <p:cNvSpPr>
            <a:spLocks noGrp="1" noChangeArrowheads="1"/>
          </p:cNvSpPr>
          <p:nvPr>
            <p:ph type="body" sz="quarter" idx="12"/>
          </p:nvPr>
        </p:nvSpPr>
        <p:spPr/>
        <p:txBody>
          <a:bodyPr/>
          <a:lstStyle/>
          <a:p>
            <a:r>
              <a:rPr lang="en-GB" altLang="en-US" dirty="0"/>
              <a:t>Transactions in financial statements reflect the actual cost incurred, or revenue earned.  </a:t>
            </a:r>
          </a:p>
          <a:p>
            <a:endParaRPr lang="en-GB" altLang="en-US" dirty="0"/>
          </a:p>
          <a:p>
            <a:r>
              <a:rPr lang="en-GB" altLang="en-US" dirty="0"/>
              <a:t>The statement of financial position can be regarded as a history of management’s past decision making.</a:t>
            </a:r>
            <a:endParaRPr lang="en-US" altLang="en-US" dirty="0"/>
          </a:p>
        </p:txBody>
      </p:sp>
    </p:spTree>
    <p:extLst>
      <p:ext uri="{BB962C8B-B14F-4D97-AF65-F5344CB8AC3E}">
        <p14:creationId xmlns:p14="http://schemas.microsoft.com/office/powerpoint/2010/main" val="425862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en-US" b="1" dirty="0"/>
              <a:t>Fair value</a:t>
            </a:r>
            <a:endParaRPr lang="en-US" altLang="en-US" b="1" dirty="0"/>
          </a:p>
        </p:txBody>
      </p:sp>
      <p:sp>
        <p:nvSpPr>
          <p:cNvPr id="19459" name="Rectangle 3"/>
          <p:cNvSpPr>
            <a:spLocks noGrp="1" noChangeArrowheads="1"/>
          </p:cNvSpPr>
          <p:nvPr>
            <p:ph type="body" sz="quarter" idx="12"/>
          </p:nvPr>
        </p:nvSpPr>
        <p:spPr/>
        <p:txBody>
          <a:bodyPr/>
          <a:lstStyle/>
          <a:p>
            <a:r>
              <a:rPr lang="en-IE" altLang="en-US" dirty="0"/>
              <a:t>Fair value is defined by the IASB in paragraph 9 of IFRS 13 </a:t>
            </a:r>
            <a:r>
              <a:rPr lang="en-IE" altLang="en-US" i="1" dirty="0"/>
              <a:t>‘Fair Value Measurement’ </a:t>
            </a:r>
            <a:r>
              <a:rPr lang="en-IE" altLang="en-US" dirty="0"/>
              <a:t>as</a:t>
            </a:r>
            <a:r>
              <a:rPr lang="en-IE" altLang="en-US" i="1" dirty="0"/>
              <a:t> ‘the price that would be received to sell an asset, or paid to transfer a liability, in an orderly transaction between market participants at the measurement date’.</a:t>
            </a:r>
            <a:endParaRPr lang="en-US" altLang="en-US" i="1" dirty="0"/>
          </a:p>
        </p:txBody>
      </p:sp>
    </p:spTree>
    <p:extLst>
      <p:ext uri="{BB962C8B-B14F-4D97-AF65-F5344CB8AC3E}">
        <p14:creationId xmlns:p14="http://schemas.microsoft.com/office/powerpoint/2010/main" val="83552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b="1" dirty="0"/>
              <a:t>Money measurement concept</a:t>
            </a:r>
            <a:endParaRPr lang="en-US" altLang="en-US" b="1" dirty="0"/>
          </a:p>
        </p:txBody>
      </p:sp>
      <p:sp>
        <p:nvSpPr>
          <p:cNvPr id="20483" name="Rectangle 3"/>
          <p:cNvSpPr>
            <a:spLocks noGrp="1" noChangeArrowheads="1"/>
          </p:cNvSpPr>
          <p:nvPr>
            <p:ph type="body" sz="quarter" idx="12"/>
          </p:nvPr>
        </p:nvSpPr>
        <p:spPr/>
        <p:txBody>
          <a:bodyPr/>
          <a:lstStyle/>
          <a:p>
            <a:r>
              <a:rPr lang="en-GB" altLang="en-US" dirty="0"/>
              <a:t>The information provided in the financial statements is expressed in </a:t>
            </a:r>
            <a:r>
              <a:rPr lang="en-GB" altLang="en-US" dirty="0">
                <a:solidFill>
                  <a:schemeClr val="accent6">
                    <a:lumMod val="75000"/>
                  </a:schemeClr>
                </a:solidFill>
              </a:rPr>
              <a:t>monetary amounts </a:t>
            </a:r>
            <a:r>
              <a:rPr lang="en-GB" altLang="en-US" dirty="0"/>
              <a:t>(typically the currency of the country where the entity is registered).  </a:t>
            </a:r>
            <a:endParaRPr lang="en-US" altLang="en-US" dirty="0"/>
          </a:p>
        </p:txBody>
      </p:sp>
    </p:spTree>
    <p:extLst>
      <p:ext uri="{BB962C8B-B14F-4D97-AF65-F5344CB8AC3E}">
        <p14:creationId xmlns:p14="http://schemas.microsoft.com/office/powerpoint/2010/main" val="173243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b="1" dirty="0"/>
              <a:t>Effective communication</a:t>
            </a:r>
            <a:endParaRPr lang="en-US" altLang="en-US" b="1" dirty="0"/>
          </a:p>
        </p:txBody>
      </p:sp>
      <p:sp>
        <p:nvSpPr>
          <p:cNvPr id="20483" name="Rectangle 3"/>
          <p:cNvSpPr>
            <a:spLocks noGrp="1" noChangeArrowheads="1"/>
          </p:cNvSpPr>
          <p:nvPr>
            <p:ph type="body" sz="quarter" idx="12"/>
          </p:nvPr>
        </p:nvSpPr>
        <p:spPr/>
        <p:txBody>
          <a:bodyPr>
            <a:normAutofit fontScale="85000" lnSpcReduction="20000"/>
          </a:bodyPr>
          <a:lstStyle/>
          <a:p>
            <a:r>
              <a:rPr lang="en-IE" altLang="en-US" dirty="0"/>
              <a:t>Effective communication of information in financial statements is foundational to the qualitative characteristics of information.</a:t>
            </a:r>
          </a:p>
          <a:p>
            <a:endParaRPr lang="en-IE" altLang="en-US" dirty="0"/>
          </a:p>
          <a:p>
            <a:r>
              <a:rPr lang="en-IE" altLang="en-US" dirty="0"/>
              <a:t>The Conceptual Framework states that effective communication is achieved by emphasising presentation and disclosure objectives and principles instead of rules, organising information by grouping similar items and consolidating information to avoid excessive detail or aggregation.</a:t>
            </a:r>
          </a:p>
          <a:p>
            <a:pPr marL="0" indent="0" algn="r">
              <a:buNone/>
            </a:pPr>
            <a:r>
              <a:rPr lang="en-IE" altLang="en-US" dirty="0"/>
              <a:t>(IASB, 2018)</a:t>
            </a:r>
          </a:p>
          <a:p>
            <a:endParaRPr lang="en-IE" altLang="en-US" dirty="0"/>
          </a:p>
          <a:p>
            <a:r>
              <a:rPr lang="en-IE" altLang="en-US" dirty="0"/>
              <a:t>Finally, the benefit from presenting or disclosing information should outweigh the costs involved.</a:t>
            </a:r>
            <a:endParaRPr lang="en-US" altLang="en-US" dirty="0"/>
          </a:p>
        </p:txBody>
      </p:sp>
    </p:spTree>
    <p:extLst>
      <p:ext uri="{BB962C8B-B14F-4D97-AF65-F5344CB8AC3E}">
        <p14:creationId xmlns:p14="http://schemas.microsoft.com/office/powerpoint/2010/main" val="4259526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b="1" dirty="0"/>
              <a:t>Classification/aggregation</a:t>
            </a:r>
            <a:endParaRPr lang="en-US" altLang="en-US" b="1" dirty="0"/>
          </a:p>
        </p:txBody>
      </p:sp>
      <p:sp>
        <p:nvSpPr>
          <p:cNvPr id="20483" name="Rectangle 3"/>
          <p:cNvSpPr>
            <a:spLocks noGrp="1" noChangeArrowheads="1"/>
          </p:cNvSpPr>
          <p:nvPr>
            <p:ph type="body" sz="quarter" idx="12"/>
          </p:nvPr>
        </p:nvSpPr>
        <p:spPr/>
        <p:txBody>
          <a:bodyPr/>
          <a:lstStyle/>
          <a:p>
            <a:r>
              <a:rPr lang="en-IE" altLang="en-US" dirty="0"/>
              <a:t>Under the Conceptual Framework, to assist understandability groups of similar items are aggregated and classified as an asset, liability, income or expenditure. </a:t>
            </a:r>
          </a:p>
          <a:p>
            <a:r>
              <a:rPr lang="en-IE" altLang="en-US" dirty="0"/>
              <a:t>In addition, the Conceptual Framework, IAS 1 Presentation of Financial Statements and company law typically do not allow assets and liabilities to be offset against each other when presenting financial information. This is known as the separate determination concept.</a:t>
            </a:r>
            <a:endParaRPr lang="en-US" altLang="en-US" dirty="0"/>
          </a:p>
        </p:txBody>
      </p:sp>
    </p:spTree>
    <p:extLst>
      <p:ext uri="{BB962C8B-B14F-4D97-AF65-F5344CB8AC3E}">
        <p14:creationId xmlns:p14="http://schemas.microsoft.com/office/powerpoint/2010/main" val="81180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sz="4000" b="1" dirty="0"/>
              <a:t>Separate determination concept</a:t>
            </a:r>
            <a:endParaRPr lang="en-US" altLang="en-US" sz="4000" b="1" dirty="0"/>
          </a:p>
        </p:txBody>
      </p:sp>
      <p:sp>
        <p:nvSpPr>
          <p:cNvPr id="25603" name="Rectangle 3"/>
          <p:cNvSpPr>
            <a:spLocks noGrp="1" noChangeArrowheads="1"/>
          </p:cNvSpPr>
          <p:nvPr>
            <p:ph type="body" sz="quarter" idx="12"/>
          </p:nvPr>
        </p:nvSpPr>
        <p:spPr/>
        <p:txBody>
          <a:bodyPr/>
          <a:lstStyle/>
          <a:p>
            <a:r>
              <a:rPr lang="en-GB" altLang="en-US" sz="2800" dirty="0"/>
              <a:t>A user can assume that assets and liabilities and income and expenses have </a:t>
            </a:r>
            <a:r>
              <a:rPr lang="en-GB" altLang="en-US" sz="2800" dirty="0">
                <a:solidFill>
                  <a:schemeClr val="accent6">
                    <a:lumMod val="75000"/>
                  </a:schemeClr>
                </a:solidFill>
              </a:rPr>
              <a:t>not been netted off </a:t>
            </a:r>
            <a:r>
              <a:rPr lang="en-GB" altLang="en-US" sz="2800" dirty="0"/>
              <a:t>against each other, except in some limited instances, when the substance of the transaction is that it should be netted (for example, trade discounts).</a:t>
            </a:r>
          </a:p>
          <a:p>
            <a:endParaRPr lang="en-GB" altLang="en-US" sz="2800" dirty="0"/>
          </a:p>
          <a:p>
            <a:r>
              <a:rPr lang="en-GB" altLang="en-US" sz="2800" dirty="0">
                <a:solidFill>
                  <a:schemeClr val="accent6">
                    <a:lumMod val="75000"/>
                  </a:schemeClr>
                </a:solidFill>
              </a:rPr>
              <a:t>Netting</a:t>
            </a:r>
            <a:r>
              <a:rPr lang="en-GB" altLang="en-US" sz="2800" dirty="0"/>
              <a:t> is also not allowed under the Companies Act 2006.</a:t>
            </a:r>
          </a:p>
          <a:p>
            <a:endParaRPr lang="en-US" altLang="en-US" sz="2800" dirty="0"/>
          </a:p>
        </p:txBody>
      </p:sp>
    </p:spTree>
    <p:extLst>
      <p:ext uri="{BB962C8B-B14F-4D97-AF65-F5344CB8AC3E}">
        <p14:creationId xmlns:p14="http://schemas.microsoft.com/office/powerpoint/2010/main" val="207542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316F-8E98-4988-B4D0-F31345DBF69F}"/>
              </a:ext>
            </a:extLst>
          </p:cNvPr>
          <p:cNvSpPr>
            <a:spLocks noGrp="1"/>
          </p:cNvSpPr>
          <p:nvPr>
            <p:ph type="title"/>
          </p:nvPr>
        </p:nvSpPr>
        <p:spPr/>
        <p:txBody>
          <a:bodyPr/>
          <a:lstStyle/>
          <a:p>
            <a:r>
              <a:rPr lang="en-GB" b="1" dirty="0"/>
              <a:t>Capital maintenance</a:t>
            </a:r>
          </a:p>
        </p:txBody>
      </p:sp>
      <p:sp>
        <p:nvSpPr>
          <p:cNvPr id="3" name="Content Placeholder 2">
            <a:extLst>
              <a:ext uri="{FF2B5EF4-FFF2-40B4-BE49-F238E27FC236}">
                <a16:creationId xmlns:a16="http://schemas.microsoft.com/office/drawing/2014/main" id="{A5A07321-A7FE-4078-9EDD-9D1B6F5A7FA1}"/>
              </a:ext>
            </a:extLst>
          </p:cNvPr>
          <p:cNvSpPr>
            <a:spLocks noGrp="1"/>
          </p:cNvSpPr>
          <p:nvPr>
            <p:ph type="body" sz="quarter" idx="12"/>
          </p:nvPr>
        </p:nvSpPr>
        <p:spPr/>
        <p:txBody>
          <a:bodyPr/>
          <a:lstStyle/>
          <a:p>
            <a:r>
              <a:rPr lang="en-GB" dirty="0"/>
              <a:t>How an entity measure profit.</a:t>
            </a:r>
          </a:p>
          <a:p>
            <a:endParaRPr lang="en-GB" dirty="0"/>
          </a:p>
          <a:p>
            <a:r>
              <a:rPr lang="en-GB" dirty="0"/>
              <a:t>Only surpluses after capital value has been maintained is profit.</a:t>
            </a:r>
          </a:p>
          <a:p>
            <a:endParaRPr lang="en-GB" dirty="0"/>
          </a:p>
          <a:p>
            <a:r>
              <a:rPr lang="en-GB" dirty="0"/>
              <a:t>Hence expenses and a charge for capital maintenance is required to be deducted when determining profit. </a:t>
            </a:r>
          </a:p>
        </p:txBody>
      </p:sp>
    </p:spTree>
    <p:extLst>
      <p:ext uri="{BB962C8B-B14F-4D97-AF65-F5344CB8AC3E}">
        <p14:creationId xmlns:p14="http://schemas.microsoft.com/office/powerpoint/2010/main" val="74749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IE" altLang="en-US" dirty="0"/>
              <a:t>The objective of general purpose financial statements</a:t>
            </a:r>
            <a:endParaRPr lang="en-US" altLang="en-US" dirty="0"/>
          </a:p>
        </p:txBody>
      </p:sp>
      <p:sp>
        <p:nvSpPr>
          <p:cNvPr id="4099" name="Rectangle 3"/>
          <p:cNvSpPr>
            <a:spLocks noGrp="1" noChangeArrowheads="1"/>
          </p:cNvSpPr>
          <p:nvPr>
            <p:ph type="body" sz="quarter" idx="12"/>
          </p:nvPr>
        </p:nvSpPr>
        <p:spPr/>
        <p:txBody>
          <a:bodyPr>
            <a:normAutofit fontScale="70000" lnSpcReduction="20000"/>
          </a:bodyPr>
          <a:lstStyle/>
          <a:p>
            <a:pPr marL="0" indent="0">
              <a:buNone/>
            </a:pPr>
            <a:r>
              <a:rPr lang="en-IE" altLang="en-US" b="1" dirty="0">
                <a:solidFill>
                  <a:srgbClr val="FF0000"/>
                </a:solidFill>
              </a:rPr>
              <a:t>The statement of financial performance:</a:t>
            </a:r>
          </a:p>
          <a:p>
            <a:r>
              <a:rPr lang="en-IE" altLang="en-US" dirty="0"/>
              <a:t>Income and Expenses</a:t>
            </a:r>
          </a:p>
          <a:p>
            <a:pPr marL="0" indent="0">
              <a:buNone/>
            </a:pPr>
            <a:r>
              <a:rPr lang="en-IE" altLang="en-US" b="1" dirty="0">
                <a:solidFill>
                  <a:srgbClr val="FF0000"/>
                </a:solidFill>
              </a:rPr>
              <a:t>The Statement of financial position:</a:t>
            </a:r>
          </a:p>
          <a:p>
            <a:r>
              <a:rPr lang="en-IE" altLang="en-US" dirty="0"/>
              <a:t>Assets, liabilities and equity</a:t>
            </a:r>
          </a:p>
          <a:p>
            <a:pPr marL="0" indent="0">
              <a:buNone/>
            </a:pPr>
            <a:r>
              <a:rPr lang="en-IE" altLang="en-US" b="1" dirty="0">
                <a:solidFill>
                  <a:srgbClr val="FF0000"/>
                </a:solidFill>
              </a:rPr>
              <a:t>Other statements and notes:</a:t>
            </a:r>
          </a:p>
          <a:p>
            <a:r>
              <a:rPr lang="en-IE" altLang="en-US" dirty="0"/>
              <a:t>Nature and risks associated with recognized assets, liabilities, equity, income and expenses </a:t>
            </a:r>
          </a:p>
          <a:p>
            <a:r>
              <a:rPr lang="en-IE" altLang="en-US" dirty="0"/>
              <a:t>Nature and risks associated with unrecognized assets, liabilities</a:t>
            </a:r>
          </a:p>
          <a:p>
            <a:r>
              <a:rPr lang="en-IE" altLang="en-US" dirty="0"/>
              <a:t>Cash flows</a:t>
            </a:r>
          </a:p>
          <a:p>
            <a:r>
              <a:rPr lang="en-IE" altLang="en-US" dirty="0"/>
              <a:t>Contributions from holders of equity claims and distributions to them</a:t>
            </a:r>
          </a:p>
          <a:p>
            <a:r>
              <a:rPr lang="en-IE" altLang="en-US" dirty="0"/>
              <a:t>Methods, assumptions and judgements used in estimating the amounts disclosed and changes in the methods, assumptions and judgements </a:t>
            </a:r>
            <a:endParaRPr lang="en-GB" altLang="en-US" dirty="0"/>
          </a:p>
        </p:txBody>
      </p:sp>
    </p:spTree>
    <p:extLst>
      <p:ext uri="{BB962C8B-B14F-4D97-AF65-F5344CB8AC3E}">
        <p14:creationId xmlns:p14="http://schemas.microsoft.com/office/powerpoint/2010/main" val="121273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Title 4"/>
          <p:cNvSpPr>
            <a:spLocks noGrp="1"/>
          </p:cNvSpPr>
          <p:nvPr>
            <p:ph type="title"/>
          </p:nvPr>
        </p:nvSpPr>
        <p:spPr/>
        <p:txBody>
          <a:bodyPr/>
          <a:lstStyle/>
          <a:p>
            <a:r>
              <a:rPr lang="en-GB" altLang="en-US" b="1" dirty="0"/>
              <a:t>Accounting policies</a:t>
            </a:r>
          </a:p>
        </p:txBody>
      </p:sp>
      <p:sp>
        <p:nvSpPr>
          <p:cNvPr id="13315" name="Rectangle 3"/>
          <p:cNvSpPr>
            <a:spLocks noGrp="1" noChangeArrowheads="1"/>
          </p:cNvSpPr>
          <p:nvPr>
            <p:ph type="body" sz="quarter" idx="12"/>
          </p:nvPr>
        </p:nvSpPr>
        <p:spPr/>
        <p:txBody>
          <a:bodyPr/>
          <a:lstStyle/>
          <a:p>
            <a:pPr marL="0" indent="0">
              <a:lnSpc>
                <a:spcPct val="90000"/>
              </a:lnSpc>
              <a:buNone/>
            </a:pPr>
            <a:endParaRPr lang="en-GB" altLang="en-US" sz="2800" b="1" i="1" dirty="0"/>
          </a:p>
          <a:p>
            <a:pPr marL="0" indent="0">
              <a:lnSpc>
                <a:spcPct val="90000"/>
              </a:lnSpc>
              <a:buNone/>
            </a:pPr>
            <a:r>
              <a:rPr lang="en-GB" altLang="en-US" sz="2800" b="1" i="1" dirty="0"/>
              <a:t>‘</a:t>
            </a:r>
            <a:r>
              <a:rPr lang="en-GB" altLang="en-US" sz="2800" i="1" dirty="0"/>
              <a:t>The specific principles, bases, conventions, rules and practices applied by an entity in preparing and presenting financial statements.  An accounting policy will deal with three issues: </a:t>
            </a:r>
            <a:r>
              <a:rPr lang="en-GB" altLang="en-US" sz="2800" i="1" dirty="0">
                <a:solidFill>
                  <a:schemeClr val="accent6">
                    <a:lumMod val="75000"/>
                  </a:schemeClr>
                </a:solidFill>
              </a:rPr>
              <a:t>recognising</a:t>
            </a:r>
            <a:r>
              <a:rPr lang="en-GB" altLang="en-US" sz="2800" i="1" dirty="0"/>
              <a:t>, </a:t>
            </a:r>
            <a:r>
              <a:rPr lang="en-GB" altLang="en-US" sz="2800" i="1" dirty="0">
                <a:solidFill>
                  <a:schemeClr val="accent6">
                    <a:lumMod val="75000"/>
                  </a:schemeClr>
                </a:solidFill>
              </a:rPr>
              <a:t>selecting measurement bases </a:t>
            </a:r>
            <a:r>
              <a:rPr lang="en-GB" altLang="en-US" sz="2800" i="1" dirty="0"/>
              <a:t>for, and </a:t>
            </a:r>
            <a:r>
              <a:rPr lang="en-GB" altLang="en-US" sz="2800" i="1" dirty="0">
                <a:solidFill>
                  <a:schemeClr val="accent6">
                    <a:lumMod val="75000"/>
                  </a:schemeClr>
                </a:solidFill>
              </a:rPr>
              <a:t>presenting</a:t>
            </a:r>
            <a:r>
              <a:rPr lang="en-GB" altLang="en-US" sz="2800" i="1" dirty="0"/>
              <a:t> assets, liabilities, income, expenses and changes to owners funds.’ </a:t>
            </a:r>
          </a:p>
          <a:p>
            <a:pPr marL="0" indent="0">
              <a:lnSpc>
                <a:spcPct val="90000"/>
              </a:lnSpc>
              <a:buNone/>
            </a:pPr>
            <a:r>
              <a:rPr lang="en-GB" altLang="en-US" sz="2800" i="1" dirty="0"/>
              <a:t>			</a:t>
            </a:r>
            <a:r>
              <a:rPr lang="en-GB" altLang="en-US" sz="2800" dirty="0"/>
              <a:t>(</a:t>
            </a:r>
            <a:r>
              <a:rPr lang="en-GB" altLang="en-US" sz="2800" i="1" dirty="0"/>
              <a:t>IASB, IAS 8, 2018 edition</a:t>
            </a:r>
            <a:r>
              <a:rPr lang="en-GB" altLang="en-US" sz="2800" dirty="0"/>
              <a:t>)</a:t>
            </a:r>
            <a:r>
              <a:rPr lang="en-US" altLang="en-US" sz="2800" dirty="0"/>
              <a:t> </a:t>
            </a:r>
            <a:endParaRPr lang="en-GB" altLang="en-US" sz="2800" dirty="0"/>
          </a:p>
        </p:txBody>
      </p:sp>
    </p:spTree>
    <p:extLst>
      <p:ext uri="{BB962C8B-B14F-4D97-AF65-F5344CB8AC3E}">
        <p14:creationId xmlns:p14="http://schemas.microsoft.com/office/powerpoint/2010/main" val="2276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Title 4"/>
          <p:cNvSpPr>
            <a:spLocks noGrp="1"/>
          </p:cNvSpPr>
          <p:nvPr>
            <p:ph type="title"/>
          </p:nvPr>
        </p:nvSpPr>
        <p:spPr/>
        <p:txBody>
          <a:bodyPr/>
          <a:lstStyle/>
          <a:p>
            <a:r>
              <a:rPr lang="en-GB" altLang="en-US" b="1" dirty="0"/>
              <a:t>Estimation techniques</a:t>
            </a:r>
          </a:p>
        </p:txBody>
      </p:sp>
      <p:sp>
        <p:nvSpPr>
          <p:cNvPr id="15363" name="Rectangle 3"/>
          <p:cNvSpPr>
            <a:spLocks noGrp="1" noChangeArrowheads="1"/>
          </p:cNvSpPr>
          <p:nvPr>
            <p:ph type="body" sz="quarter" idx="12"/>
          </p:nvPr>
        </p:nvSpPr>
        <p:spPr/>
        <p:txBody>
          <a:bodyPr/>
          <a:lstStyle/>
          <a:p>
            <a:pPr marL="0" indent="0">
              <a:buNone/>
            </a:pPr>
            <a:r>
              <a:rPr lang="en-GB" altLang="en-US" dirty="0"/>
              <a:t>The methods used to apply accounting policies.</a:t>
            </a:r>
          </a:p>
          <a:p>
            <a:pPr marL="0" indent="0">
              <a:buNone/>
            </a:pPr>
            <a:endParaRPr lang="en-GB" altLang="en-US" dirty="0"/>
          </a:p>
          <a:p>
            <a:pPr marL="0" indent="0">
              <a:buNone/>
            </a:pPr>
            <a:r>
              <a:rPr lang="en-GB" altLang="en-US" dirty="0"/>
              <a:t>For example, if it is the policy to depreciate assets, then an estimation technique is the method chosen to depreciate, such as straight line, sum of digits, etc.  </a:t>
            </a:r>
            <a:endParaRPr lang="en-GB" altLang="en-US" sz="2400" dirty="0"/>
          </a:p>
        </p:txBody>
      </p:sp>
    </p:spTree>
    <p:extLst>
      <p:ext uri="{BB962C8B-B14F-4D97-AF65-F5344CB8AC3E}">
        <p14:creationId xmlns:p14="http://schemas.microsoft.com/office/powerpoint/2010/main" val="75981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Title 4"/>
          <p:cNvSpPr>
            <a:spLocks noGrp="1"/>
          </p:cNvSpPr>
          <p:nvPr>
            <p:ph type="title"/>
          </p:nvPr>
        </p:nvSpPr>
        <p:spPr/>
        <p:txBody>
          <a:bodyPr/>
          <a:lstStyle/>
          <a:p>
            <a:r>
              <a:rPr lang="en-GB" altLang="en-US" b="1" dirty="0"/>
              <a:t>Accounting Policies: application</a:t>
            </a:r>
          </a:p>
        </p:txBody>
      </p:sp>
      <p:sp>
        <p:nvSpPr>
          <p:cNvPr id="67587" name="Rectangle 3"/>
          <p:cNvSpPr>
            <a:spLocks noGrp="1" noChangeArrowheads="1"/>
          </p:cNvSpPr>
          <p:nvPr>
            <p:ph type="body" sz="quarter" idx="12"/>
          </p:nvPr>
        </p:nvSpPr>
        <p:spPr/>
        <p:txBody>
          <a:bodyPr/>
          <a:lstStyle/>
          <a:p>
            <a:pPr marL="0" indent="0">
              <a:buNone/>
            </a:pPr>
            <a:r>
              <a:rPr lang="en-GB" altLang="en-US" dirty="0">
                <a:cs typeface="Times New Roman" pitchFamily="18" charset="0"/>
              </a:rPr>
              <a:t>An accounting policy for a particular type of expenditure may specify:</a:t>
            </a:r>
          </a:p>
          <a:p>
            <a:pPr marL="1104900" lvl="1" indent="-533400">
              <a:buFont typeface="Arial" charset="0"/>
              <a:buChar char="•"/>
            </a:pPr>
            <a:r>
              <a:rPr lang="en-GB" altLang="en-US" dirty="0">
                <a:cs typeface="Times New Roman" pitchFamily="18" charset="0"/>
              </a:rPr>
              <a:t>whether an asset or a loss is to be recognised; </a:t>
            </a:r>
          </a:p>
          <a:p>
            <a:pPr marL="1104900" lvl="1" indent="-533400">
              <a:buFont typeface="Arial" charset="0"/>
              <a:buChar char="•"/>
            </a:pPr>
            <a:r>
              <a:rPr lang="en-GB" altLang="en-US" dirty="0">
                <a:cs typeface="Times New Roman" pitchFamily="18" charset="0"/>
              </a:rPr>
              <a:t>the basis on which it is to be measured; and </a:t>
            </a:r>
          </a:p>
          <a:p>
            <a:pPr marL="1104900" lvl="1" indent="-533400">
              <a:buFont typeface="Arial" charset="0"/>
              <a:buChar char="•"/>
            </a:pPr>
            <a:r>
              <a:rPr lang="en-GB" altLang="en-US" dirty="0">
                <a:cs typeface="Times New Roman" pitchFamily="18" charset="0"/>
              </a:rPr>
              <a:t>where in the statement of profit or loss or statement of financial position it is to be presented.</a:t>
            </a:r>
            <a:endParaRPr lang="en-GB" altLang="en-US" dirty="0"/>
          </a:p>
        </p:txBody>
      </p:sp>
    </p:spTree>
    <p:extLst>
      <p:ext uri="{BB962C8B-B14F-4D97-AF65-F5344CB8AC3E}">
        <p14:creationId xmlns:p14="http://schemas.microsoft.com/office/powerpoint/2010/main" val="1928107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0" dur="500"/>
                                        <p:tgtEl>
                                          <p:spTgt spid="6758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3" dur="500"/>
                                        <p:tgtEl>
                                          <p:spTgt spid="6758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16"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Title 4"/>
          <p:cNvSpPr>
            <a:spLocks noGrp="1"/>
          </p:cNvSpPr>
          <p:nvPr>
            <p:ph type="title"/>
          </p:nvPr>
        </p:nvSpPr>
        <p:spPr/>
        <p:txBody>
          <a:bodyPr>
            <a:noAutofit/>
          </a:bodyPr>
          <a:lstStyle/>
          <a:p>
            <a:r>
              <a:rPr lang="en-GB" altLang="en-US" sz="3600" b="1" dirty="0"/>
              <a:t>Objectives in selecting accounting policies</a:t>
            </a:r>
          </a:p>
        </p:txBody>
      </p:sp>
      <p:sp>
        <p:nvSpPr>
          <p:cNvPr id="17411" name="Rectangle 3"/>
          <p:cNvSpPr>
            <a:spLocks noGrp="1" noChangeArrowheads="1"/>
          </p:cNvSpPr>
          <p:nvPr>
            <p:ph type="body" sz="quarter" idx="12"/>
          </p:nvPr>
        </p:nvSpPr>
        <p:spPr/>
        <p:txBody>
          <a:bodyPr>
            <a:normAutofit/>
          </a:bodyPr>
          <a:lstStyle/>
          <a:p>
            <a:pPr marL="0" indent="0">
              <a:lnSpc>
                <a:spcPct val="90000"/>
              </a:lnSpc>
              <a:buNone/>
            </a:pPr>
            <a:r>
              <a:rPr lang="en-GB" altLang="en-US" sz="2800" i="1" dirty="0"/>
              <a:t>‘Management should develop and apply an accounting policy that results in information that is: </a:t>
            </a:r>
          </a:p>
          <a:p>
            <a:pPr marL="0" indent="0">
              <a:lnSpc>
                <a:spcPct val="90000"/>
              </a:lnSpc>
              <a:buNone/>
            </a:pPr>
            <a:r>
              <a:rPr lang="en-GB" altLang="en-US" sz="2800" i="1" dirty="0"/>
              <a:t>(a) </a:t>
            </a:r>
            <a:r>
              <a:rPr lang="en-GB" altLang="en-US" sz="2800" i="1" dirty="0">
                <a:solidFill>
                  <a:schemeClr val="accent6">
                    <a:lumMod val="75000"/>
                  </a:schemeClr>
                </a:solidFill>
              </a:rPr>
              <a:t>Relevant</a:t>
            </a:r>
            <a:r>
              <a:rPr lang="en-GB" altLang="en-US" sz="2800" i="1" dirty="0"/>
              <a:t> to the economic decision  making needs of users; and</a:t>
            </a:r>
          </a:p>
          <a:p>
            <a:pPr marL="0" indent="0">
              <a:lnSpc>
                <a:spcPct val="90000"/>
              </a:lnSpc>
              <a:buNone/>
            </a:pPr>
            <a:r>
              <a:rPr lang="en-GB" altLang="en-US" sz="2800" i="1" dirty="0"/>
              <a:t>(b) </a:t>
            </a:r>
            <a:r>
              <a:rPr lang="en-GB" altLang="en-US" sz="2800" i="1" dirty="0">
                <a:solidFill>
                  <a:schemeClr val="accent6">
                    <a:lumMod val="75000"/>
                  </a:schemeClr>
                </a:solidFill>
              </a:rPr>
              <a:t>Reliable</a:t>
            </a:r>
            <a:r>
              <a:rPr lang="en-GB" altLang="en-US" sz="2800" i="1" dirty="0"/>
              <a:t> (faithful representation, neutral, prudent and complete)’ </a:t>
            </a:r>
          </a:p>
          <a:p>
            <a:pPr marL="0" indent="0">
              <a:lnSpc>
                <a:spcPct val="90000"/>
              </a:lnSpc>
              <a:buNone/>
            </a:pPr>
            <a:r>
              <a:rPr lang="en-GB" altLang="en-US" sz="2800" dirty="0"/>
              <a:t>			(</a:t>
            </a:r>
            <a:r>
              <a:rPr lang="en-GB" altLang="en-US" sz="2800" i="1" dirty="0"/>
              <a:t>IASB, IAS 8, 2018 version</a:t>
            </a:r>
            <a:r>
              <a:rPr lang="en-GB" altLang="en-US" sz="2800" dirty="0"/>
              <a:t>)</a:t>
            </a:r>
          </a:p>
          <a:p>
            <a:pPr marL="0" indent="0">
              <a:lnSpc>
                <a:spcPct val="90000"/>
              </a:lnSpc>
              <a:buNone/>
            </a:pPr>
            <a:r>
              <a:rPr lang="en-GB" altLang="en-US" sz="2800" i="1" dirty="0"/>
              <a:t>	</a:t>
            </a:r>
          </a:p>
          <a:p>
            <a:pPr marL="0" indent="0">
              <a:lnSpc>
                <a:spcPct val="90000"/>
              </a:lnSpc>
              <a:buNone/>
            </a:pPr>
            <a:r>
              <a:rPr lang="en-GB" altLang="en-US" sz="2800" dirty="0"/>
              <a:t>This is discussed in depth later ....</a:t>
            </a:r>
          </a:p>
        </p:txBody>
      </p:sp>
    </p:spTree>
    <p:extLst>
      <p:ext uri="{BB962C8B-B14F-4D97-AF65-F5344CB8AC3E}">
        <p14:creationId xmlns:p14="http://schemas.microsoft.com/office/powerpoint/2010/main" val="93792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b="1" dirty="0"/>
              <a:t>Consistency concept</a:t>
            </a:r>
            <a:endParaRPr lang="en-US" altLang="en-US" b="1" dirty="0"/>
          </a:p>
        </p:txBody>
      </p:sp>
      <p:sp>
        <p:nvSpPr>
          <p:cNvPr id="24579" name="Rectangle 3"/>
          <p:cNvSpPr>
            <a:spLocks noGrp="1" noChangeArrowheads="1"/>
          </p:cNvSpPr>
          <p:nvPr>
            <p:ph type="body" sz="quarter" idx="12"/>
          </p:nvPr>
        </p:nvSpPr>
        <p:spPr/>
        <p:txBody>
          <a:bodyPr/>
          <a:lstStyle/>
          <a:p>
            <a:r>
              <a:rPr lang="en-GB" altLang="en-US" sz="2800" dirty="0"/>
              <a:t>Allows the user to look at a set of financial statements and assume that the </a:t>
            </a:r>
            <a:r>
              <a:rPr lang="en-GB" altLang="en-US" sz="2800" dirty="0">
                <a:solidFill>
                  <a:schemeClr val="accent6">
                    <a:lumMod val="75000"/>
                  </a:schemeClr>
                </a:solidFill>
              </a:rPr>
              <a:t>same policies, methods </a:t>
            </a:r>
            <a:r>
              <a:rPr lang="en-GB" altLang="en-US" sz="2800" dirty="0"/>
              <a:t>and </a:t>
            </a:r>
            <a:r>
              <a:rPr lang="en-GB" altLang="en-US" sz="2800" dirty="0">
                <a:solidFill>
                  <a:schemeClr val="accent6">
                    <a:lumMod val="75000"/>
                  </a:schemeClr>
                </a:solidFill>
              </a:rPr>
              <a:t>estimation techniques </a:t>
            </a:r>
            <a:r>
              <a:rPr lang="en-GB" altLang="en-US" sz="2800" dirty="0"/>
              <a:t>have been used from year to year.  </a:t>
            </a:r>
          </a:p>
          <a:p>
            <a:endParaRPr lang="en-GB" altLang="en-US" sz="2800" dirty="0"/>
          </a:p>
          <a:p>
            <a:r>
              <a:rPr lang="en-GB" altLang="en-US" sz="2800" dirty="0"/>
              <a:t>So performance can be monitored over time and with other entities (all entities disclose how they account for material transactions).</a:t>
            </a:r>
          </a:p>
          <a:p>
            <a:endParaRPr lang="en-US" altLang="en-US" sz="2800" dirty="0"/>
          </a:p>
        </p:txBody>
      </p:sp>
    </p:spTree>
    <p:extLst>
      <p:ext uri="{BB962C8B-B14F-4D97-AF65-F5344CB8AC3E}">
        <p14:creationId xmlns:p14="http://schemas.microsoft.com/office/powerpoint/2010/main" val="127544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ltLang="en-US" b="1" dirty="0"/>
              <a:t>Changing accounting policies</a:t>
            </a:r>
            <a:endParaRPr lang="en-US" altLang="en-US" b="1" dirty="0"/>
          </a:p>
        </p:txBody>
      </p:sp>
      <p:sp>
        <p:nvSpPr>
          <p:cNvPr id="40963" name="Rectangle 3"/>
          <p:cNvSpPr>
            <a:spLocks noGrp="1" noChangeArrowheads="1"/>
          </p:cNvSpPr>
          <p:nvPr>
            <p:ph type="body" sz="quarter" idx="12"/>
          </p:nvPr>
        </p:nvSpPr>
        <p:spPr/>
        <p:txBody>
          <a:bodyPr>
            <a:normAutofit/>
          </a:bodyPr>
          <a:lstStyle/>
          <a:p>
            <a:pPr marL="0" indent="0">
              <a:lnSpc>
                <a:spcPct val="90000"/>
              </a:lnSpc>
              <a:buNone/>
            </a:pPr>
            <a:r>
              <a:rPr lang="en-GB" altLang="en-US" sz="2800" i="1" dirty="0"/>
              <a:t>‘An entity shall change an accounting policy only if the change:</a:t>
            </a:r>
            <a:r>
              <a:rPr lang="en-US" altLang="en-US" sz="2800" i="1" dirty="0"/>
              <a:t> </a:t>
            </a:r>
          </a:p>
          <a:p>
            <a:pPr marL="609600" indent="-609600">
              <a:lnSpc>
                <a:spcPct val="90000"/>
              </a:lnSpc>
            </a:pPr>
            <a:r>
              <a:rPr lang="en-GB" altLang="en-US" sz="2800" i="1" dirty="0"/>
              <a:t>is required by an IFRS; or</a:t>
            </a:r>
          </a:p>
          <a:p>
            <a:pPr marL="609600" indent="-609600">
              <a:lnSpc>
                <a:spcPct val="90000"/>
              </a:lnSpc>
            </a:pPr>
            <a:r>
              <a:rPr lang="en-GB" altLang="en-US" sz="2800" i="1" dirty="0"/>
              <a:t>results in the financial statements providing reliable and more relevant information about the effects of transactions, other events or conditions on the entity’s financial position, financial performance or cash flows’</a:t>
            </a:r>
            <a:r>
              <a:rPr lang="en-US" altLang="en-US" sz="2800" i="1" dirty="0"/>
              <a:t> </a:t>
            </a:r>
          </a:p>
          <a:p>
            <a:pPr marL="609600" indent="-609600">
              <a:lnSpc>
                <a:spcPct val="90000"/>
              </a:lnSpc>
              <a:buNone/>
            </a:pPr>
            <a:r>
              <a:rPr lang="en-US" altLang="en-US" sz="2800" i="1" dirty="0"/>
              <a:t>				(IASB, IAS 8, 2018 edition</a:t>
            </a:r>
            <a:r>
              <a:rPr lang="en-US" altLang="en-US" sz="2800" dirty="0"/>
              <a:t>)</a:t>
            </a:r>
          </a:p>
        </p:txBody>
      </p:sp>
    </p:spTree>
    <p:extLst>
      <p:ext uri="{BB962C8B-B14F-4D97-AF65-F5344CB8AC3E}">
        <p14:creationId xmlns:p14="http://schemas.microsoft.com/office/powerpoint/2010/main" val="3148215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ltLang="en-US" b="1" dirty="0"/>
              <a:t>If a change is permitted</a:t>
            </a:r>
            <a:endParaRPr lang="en-US" altLang="en-US" b="1" dirty="0"/>
          </a:p>
        </p:txBody>
      </p:sp>
      <p:sp>
        <p:nvSpPr>
          <p:cNvPr id="41987" name="Rectangle 3"/>
          <p:cNvSpPr>
            <a:spLocks noGrp="1" noChangeArrowheads="1"/>
          </p:cNvSpPr>
          <p:nvPr>
            <p:ph type="body" sz="quarter" idx="12"/>
          </p:nvPr>
        </p:nvSpPr>
        <p:spPr/>
        <p:txBody>
          <a:bodyPr>
            <a:normAutofit fontScale="85000" lnSpcReduction="20000"/>
          </a:bodyPr>
          <a:lstStyle/>
          <a:p>
            <a:pPr>
              <a:lnSpc>
                <a:spcPct val="90000"/>
              </a:lnSpc>
            </a:pPr>
            <a:r>
              <a:rPr lang="en-GB" altLang="en-US" sz="2800" dirty="0"/>
              <a:t>Amend the comparatives</a:t>
            </a:r>
          </a:p>
          <a:p>
            <a:pPr>
              <a:lnSpc>
                <a:spcPct val="90000"/>
              </a:lnSpc>
            </a:pPr>
            <a:endParaRPr lang="en-GB" altLang="en-US" sz="2800" dirty="0"/>
          </a:p>
          <a:p>
            <a:pPr>
              <a:lnSpc>
                <a:spcPct val="90000"/>
              </a:lnSpc>
            </a:pPr>
            <a:r>
              <a:rPr lang="en-GB" altLang="en-US" sz="2800" dirty="0"/>
              <a:t>Amend the opening balances for the cumulative impact of the change</a:t>
            </a:r>
          </a:p>
          <a:p>
            <a:pPr>
              <a:lnSpc>
                <a:spcPct val="90000"/>
              </a:lnSpc>
            </a:pPr>
            <a:endParaRPr lang="en-GB" altLang="en-US" sz="2800" dirty="0"/>
          </a:p>
          <a:p>
            <a:pPr>
              <a:lnSpc>
                <a:spcPct val="90000"/>
              </a:lnSpc>
            </a:pPr>
            <a:r>
              <a:rPr lang="en-GB" altLang="en-US" sz="2800" dirty="0"/>
              <a:t>Disclose the reasons for the change</a:t>
            </a:r>
          </a:p>
          <a:p>
            <a:pPr>
              <a:lnSpc>
                <a:spcPct val="90000"/>
              </a:lnSpc>
            </a:pPr>
            <a:endParaRPr lang="en-GB" altLang="en-US" sz="2800" dirty="0"/>
          </a:p>
          <a:p>
            <a:pPr>
              <a:lnSpc>
                <a:spcPct val="90000"/>
              </a:lnSpc>
            </a:pPr>
            <a:r>
              <a:rPr lang="en-GB" altLang="en-US" sz="2800" dirty="0"/>
              <a:t>Disclose the impact on the profit, or loss for the period</a:t>
            </a:r>
          </a:p>
          <a:p>
            <a:pPr>
              <a:lnSpc>
                <a:spcPct val="90000"/>
              </a:lnSpc>
            </a:pPr>
            <a:endParaRPr lang="en-GB" altLang="en-US" sz="2800" dirty="0"/>
          </a:p>
          <a:p>
            <a:pPr>
              <a:lnSpc>
                <a:spcPct val="90000"/>
              </a:lnSpc>
            </a:pPr>
            <a:r>
              <a:rPr lang="en-GB" altLang="en-US" sz="2800" dirty="0"/>
              <a:t>Two years amended comparatives are required under IAS 1 (2018) for the statement of financial position  </a:t>
            </a:r>
          </a:p>
          <a:p>
            <a:pPr>
              <a:lnSpc>
                <a:spcPct val="90000"/>
              </a:lnSpc>
            </a:pPr>
            <a:endParaRPr lang="en-US" altLang="en-US" sz="2800" dirty="0"/>
          </a:p>
        </p:txBody>
      </p:sp>
    </p:spTree>
    <p:extLst>
      <p:ext uri="{BB962C8B-B14F-4D97-AF65-F5344CB8AC3E}">
        <p14:creationId xmlns:p14="http://schemas.microsoft.com/office/powerpoint/2010/main" val="1321937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Title 4"/>
          <p:cNvSpPr>
            <a:spLocks noGrp="1"/>
          </p:cNvSpPr>
          <p:nvPr>
            <p:ph type="title"/>
          </p:nvPr>
        </p:nvSpPr>
        <p:spPr>
          <a:xfrm>
            <a:off x="1097278" y="260648"/>
            <a:ext cx="10058399" cy="1187152"/>
          </a:xfrm>
        </p:spPr>
        <p:txBody>
          <a:bodyPr>
            <a:noAutofit/>
          </a:bodyPr>
          <a:lstStyle/>
          <a:p>
            <a:r>
              <a:rPr lang="en-GB" altLang="en-US" sz="3600" b="1" dirty="0"/>
              <a:t>The disclosure of accounting policies and estimation techniques</a:t>
            </a:r>
          </a:p>
        </p:txBody>
      </p:sp>
      <p:sp>
        <p:nvSpPr>
          <p:cNvPr id="29699" name="Rectangle 3"/>
          <p:cNvSpPr>
            <a:spLocks noGrp="1" noChangeArrowheads="1"/>
          </p:cNvSpPr>
          <p:nvPr>
            <p:ph type="body" sz="quarter" idx="12"/>
          </p:nvPr>
        </p:nvSpPr>
        <p:spPr/>
        <p:txBody>
          <a:bodyPr>
            <a:normAutofit/>
          </a:bodyPr>
          <a:lstStyle/>
          <a:p>
            <a:pPr marL="0" indent="0">
              <a:lnSpc>
                <a:spcPct val="90000"/>
              </a:lnSpc>
              <a:buNone/>
            </a:pPr>
            <a:r>
              <a:rPr lang="en-GB" altLang="en-US" dirty="0"/>
              <a:t>An entity should: </a:t>
            </a:r>
          </a:p>
          <a:p>
            <a:pPr marL="0" indent="0">
              <a:lnSpc>
                <a:spcPct val="90000"/>
              </a:lnSpc>
              <a:buNone/>
            </a:pPr>
            <a:endParaRPr lang="en-GB" altLang="en-US" sz="2000" dirty="0"/>
          </a:p>
          <a:p>
            <a:pPr marL="0" indent="0">
              <a:lnSpc>
                <a:spcPct val="90000"/>
              </a:lnSpc>
              <a:buNone/>
            </a:pPr>
            <a:r>
              <a:rPr lang="en-GB" altLang="en-US" i="1" dirty="0"/>
              <a:t>‘Select and apply accounting policies in accordance with IAS 8 and to </a:t>
            </a:r>
            <a:r>
              <a:rPr lang="en-GB" altLang="en-US" b="1" i="1" dirty="0">
                <a:solidFill>
                  <a:schemeClr val="accent6">
                    <a:lumMod val="75000"/>
                  </a:schemeClr>
                </a:solidFill>
              </a:rPr>
              <a:t>present information</a:t>
            </a:r>
            <a:r>
              <a:rPr lang="en-GB" altLang="en-US" i="1" dirty="0"/>
              <a:t>, including accounting policies, in a manner that provides relevant, reliable, comparable and understandable information’</a:t>
            </a:r>
            <a:r>
              <a:rPr lang="en-US" altLang="en-US" i="1" dirty="0"/>
              <a:t> </a:t>
            </a:r>
          </a:p>
          <a:p>
            <a:pPr marL="0" indent="0">
              <a:lnSpc>
                <a:spcPct val="90000"/>
              </a:lnSpc>
              <a:buNone/>
            </a:pPr>
            <a:r>
              <a:rPr lang="en-US" altLang="en-US" i="1" dirty="0"/>
              <a:t>				(IAS 1, 2018</a:t>
            </a:r>
            <a:r>
              <a:rPr lang="en-US" altLang="en-US" dirty="0"/>
              <a:t>)</a:t>
            </a:r>
            <a:endParaRPr lang="en-GB" altLang="en-US" dirty="0"/>
          </a:p>
        </p:txBody>
      </p:sp>
    </p:spTree>
    <p:extLst>
      <p:ext uri="{BB962C8B-B14F-4D97-AF65-F5344CB8AC3E}">
        <p14:creationId xmlns:p14="http://schemas.microsoft.com/office/powerpoint/2010/main" val="309280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1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Title 4"/>
          <p:cNvSpPr>
            <a:spLocks noGrp="1"/>
          </p:cNvSpPr>
          <p:nvPr>
            <p:ph type="title"/>
          </p:nvPr>
        </p:nvSpPr>
        <p:spPr>
          <a:xfrm>
            <a:off x="1097278" y="260648"/>
            <a:ext cx="10058399" cy="1187152"/>
          </a:xfrm>
        </p:spPr>
        <p:txBody>
          <a:bodyPr>
            <a:noAutofit/>
          </a:bodyPr>
          <a:lstStyle/>
          <a:p>
            <a:r>
              <a:rPr lang="en-GB" altLang="en-US" sz="3600" b="1" dirty="0"/>
              <a:t>The disclosure of accounting policies and estimation techniques</a:t>
            </a:r>
          </a:p>
        </p:txBody>
      </p:sp>
      <p:sp>
        <p:nvSpPr>
          <p:cNvPr id="70659" name="Rectangle 3"/>
          <p:cNvSpPr>
            <a:spLocks noGrp="1" noChangeArrowheads="1"/>
          </p:cNvSpPr>
          <p:nvPr>
            <p:ph type="body" sz="quarter" idx="12"/>
          </p:nvPr>
        </p:nvSpPr>
        <p:spPr/>
        <p:txBody>
          <a:bodyPr>
            <a:normAutofit/>
          </a:bodyPr>
          <a:lstStyle/>
          <a:p>
            <a:pPr marL="0" indent="0">
              <a:lnSpc>
                <a:spcPct val="90000"/>
              </a:lnSpc>
              <a:buNone/>
            </a:pPr>
            <a:r>
              <a:rPr lang="en-GB" altLang="en-US" dirty="0"/>
              <a:t>IAS 1 recommends that each entity has a section in its financial statements called the </a:t>
            </a:r>
            <a:r>
              <a:rPr lang="en-GB" altLang="en-US" i="1" dirty="0">
                <a:solidFill>
                  <a:schemeClr val="accent6">
                    <a:lumMod val="75000"/>
                  </a:schemeClr>
                </a:solidFill>
              </a:rPr>
              <a:t>'summary of significant accounting policies’</a:t>
            </a:r>
            <a:r>
              <a:rPr lang="en-GB" altLang="en-US" i="1" dirty="0"/>
              <a:t>,</a:t>
            </a:r>
            <a:r>
              <a:rPr lang="en-GB" altLang="en-US" i="1" dirty="0">
                <a:solidFill>
                  <a:schemeClr val="accent6">
                    <a:lumMod val="75000"/>
                  </a:schemeClr>
                </a:solidFill>
              </a:rPr>
              <a:t> </a:t>
            </a:r>
            <a:r>
              <a:rPr lang="en-GB" altLang="en-US" dirty="0"/>
              <a:t>which should highlight </a:t>
            </a:r>
          </a:p>
          <a:p>
            <a:pPr marL="0" indent="0">
              <a:lnSpc>
                <a:spcPct val="90000"/>
              </a:lnSpc>
              <a:buNone/>
            </a:pPr>
            <a:r>
              <a:rPr lang="en-GB" altLang="en-US" i="1" dirty="0"/>
              <a:t>‘the measurement basis (or bases) used in preparing  the financial statements and the other accounting policies used that are relevant to an understanding of the financial statements’</a:t>
            </a:r>
            <a:r>
              <a:rPr lang="en-US" altLang="en-US" i="1" dirty="0"/>
              <a:t> </a:t>
            </a:r>
            <a:endParaRPr lang="en-GB" altLang="en-US" i="1" dirty="0"/>
          </a:p>
        </p:txBody>
      </p:sp>
    </p:spTree>
    <p:extLst>
      <p:ext uri="{BB962C8B-B14F-4D97-AF65-F5344CB8AC3E}">
        <p14:creationId xmlns:p14="http://schemas.microsoft.com/office/powerpoint/2010/main" val="948047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2" dur="500"/>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tLang="en-US" sz="4000" b="1" dirty="0"/>
              <a:t>Summary – some key points</a:t>
            </a:r>
            <a:endParaRPr lang="en-US" altLang="en-US" sz="4000" b="1" dirty="0"/>
          </a:p>
        </p:txBody>
      </p:sp>
      <p:sp>
        <p:nvSpPr>
          <p:cNvPr id="45059" name="Rectangle 3"/>
          <p:cNvSpPr>
            <a:spLocks noGrp="1" noChangeArrowheads="1"/>
          </p:cNvSpPr>
          <p:nvPr>
            <p:ph type="body" sz="quarter" idx="12"/>
          </p:nvPr>
        </p:nvSpPr>
        <p:spPr>
          <a:xfrm>
            <a:off x="1097278" y="1682750"/>
            <a:ext cx="10058399" cy="4842594"/>
          </a:xfrm>
        </p:spPr>
        <p:txBody>
          <a:bodyPr>
            <a:normAutofit fontScale="70000" lnSpcReduction="20000"/>
          </a:bodyPr>
          <a:lstStyle/>
          <a:p>
            <a:pPr>
              <a:lnSpc>
                <a:spcPct val="120000"/>
              </a:lnSpc>
            </a:pPr>
            <a:r>
              <a:rPr lang="en-GB" altLang="en-US" sz="2400" dirty="0"/>
              <a:t>There are several assumptions which apply to every transaction and every set of financial statements.  These are called the accounting concepts.</a:t>
            </a:r>
          </a:p>
          <a:p>
            <a:pPr>
              <a:lnSpc>
                <a:spcPct val="120000"/>
              </a:lnSpc>
            </a:pPr>
            <a:endParaRPr lang="en-GB" altLang="en-US" sz="2400" dirty="0"/>
          </a:p>
          <a:p>
            <a:pPr>
              <a:lnSpc>
                <a:spcPct val="120000"/>
              </a:lnSpc>
            </a:pPr>
            <a:r>
              <a:rPr lang="en-GB" altLang="en-US" sz="2400" dirty="0"/>
              <a:t>The going concern is the most important concept as it is highlighted in the conceptual framework.</a:t>
            </a:r>
          </a:p>
          <a:p>
            <a:pPr>
              <a:lnSpc>
                <a:spcPct val="120000"/>
              </a:lnSpc>
            </a:pPr>
            <a:endParaRPr lang="en-GB" altLang="en-US" sz="2400" dirty="0"/>
          </a:p>
          <a:p>
            <a:pPr>
              <a:lnSpc>
                <a:spcPct val="120000"/>
              </a:lnSpc>
            </a:pPr>
            <a:r>
              <a:rPr lang="en-GB" altLang="en-US" sz="2400" dirty="0"/>
              <a:t>Recognition is required when a transaction meets the definition of an element (assets, liabilities, equity, income and expenditure) and if it can be measured reliably.</a:t>
            </a:r>
          </a:p>
          <a:p>
            <a:pPr>
              <a:lnSpc>
                <a:spcPct val="120000"/>
              </a:lnSpc>
            </a:pPr>
            <a:endParaRPr lang="en-GB" altLang="en-US" sz="2400" dirty="0"/>
          </a:p>
          <a:p>
            <a:pPr>
              <a:lnSpc>
                <a:spcPct val="120000"/>
              </a:lnSpc>
            </a:pPr>
            <a:r>
              <a:rPr lang="en-GB" altLang="en-US" sz="2400" dirty="0"/>
              <a:t>Every entity should include a statement of their material accounting policies with their financial statements.  </a:t>
            </a:r>
          </a:p>
          <a:p>
            <a:pPr>
              <a:lnSpc>
                <a:spcPct val="120000"/>
              </a:lnSpc>
            </a:pPr>
            <a:endParaRPr lang="en-GB" altLang="en-US" sz="2400" dirty="0"/>
          </a:p>
          <a:p>
            <a:pPr>
              <a:lnSpc>
                <a:spcPct val="120000"/>
              </a:lnSpc>
            </a:pPr>
            <a:r>
              <a:rPr lang="en-GB" altLang="en-US" sz="2400" dirty="0"/>
              <a:t>The accounting policy should highlight the recognition criteria, measurement basis and presentation details.  </a:t>
            </a:r>
            <a:endParaRPr lang="en-US" altLang="en-US" sz="2400" dirty="0"/>
          </a:p>
        </p:txBody>
      </p:sp>
    </p:spTree>
    <p:extLst>
      <p:ext uri="{BB962C8B-B14F-4D97-AF65-F5344CB8AC3E}">
        <p14:creationId xmlns:p14="http://schemas.microsoft.com/office/powerpoint/2010/main" val="412556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Title 4"/>
          <p:cNvSpPr>
            <a:spLocks noGrp="1"/>
          </p:cNvSpPr>
          <p:nvPr>
            <p:ph type="title"/>
          </p:nvPr>
        </p:nvSpPr>
        <p:spPr/>
        <p:txBody>
          <a:bodyPr/>
          <a:lstStyle/>
          <a:p>
            <a:r>
              <a:rPr lang="en-GB" altLang="en-US" b="1" dirty="0"/>
              <a:t>Accounting concepts</a:t>
            </a:r>
          </a:p>
        </p:txBody>
      </p:sp>
      <p:sp>
        <p:nvSpPr>
          <p:cNvPr id="3075" name="Rectangle 3"/>
          <p:cNvSpPr>
            <a:spLocks noGrp="1" noChangeArrowheads="1"/>
          </p:cNvSpPr>
          <p:nvPr>
            <p:ph type="body" sz="quarter" idx="12"/>
          </p:nvPr>
        </p:nvSpPr>
        <p:spPr/>
        <p:txBody>
          <a:bodyPr>
            <a:normAutofit/>
          </a:bodyPr>
          <a:lstStyle/>
          <a:p>
            <a:pPr marL="0" indent="0">
              <a:buNone/>
            </a:pPr>
            <a:r>
              <a:rPr lang="en-GB" altLang="en-US" sz="2400" i="1" dirty="0"/>
              <a:t>‘Broad basic assumptions which underlie the periodic financial accounts of business enterprises.’ </a:t>
            </a:r>
          </a:p>
          <a:p>
            <a:pPr marL="0" indent="0">
              <a:buNone/>
            </a:pPr>
            <a:r>
              <a:rPr lang="en-GB" altLang="en-US" sz="2400" i="1" dirty="0"/>
              <a:t>				</a:t>
            </a:r>
            <a:r>
              <a:rPr lang="en-GB" altLang="en-US" sz="2400" dirty="0"/>
              <a:t>(ASSC, SSAP2, 1971)</a:t>
            </a:r>
          </a:p>
          <a:p>
            <a:pPr marL="0" indent="0">
              <a:buNone/>
            </a:pPr>
            <a:endParaRPr lang="en-GB" altLang="en-US" sz="2400" dirty="0"/>
          </a:p>
          <a:p>
            <a:r>
              <a:rPr lang="en-GB" altLang="en-US" sz="2400" dirty="0">
                <a:cs typeface="Times New Roman" pitchFamily="18" charset="0"/>
              </a:rPr>
              <a:t>The Conceptual Framework singles out accounting concept that it describes as being </a:t>
            </a:r>
            <a:r>
              <a:rPr lang="en-GB" altLang="en-US" sz="2400" dirty="0">
                <a:solidFill>
                  <a:schemeClr val="accent6">
                    <a:lumMod val="75000"/>
                  </a:schemeClr>
                </a:solidFill>
                <a:cs typeface="Times New Roman" pitchFamily="18" charset="0"/>
              </a:rPr>
              <a:t>fundamental</a:t>
            </a:r>
            <a:r>
              <a:rPr lang="en-GB" altLang="en-US" sz="2400" dirty="0">
                <a:cs typeface="Times New Roman" pitchFamily="18" charset="0"/>
              </a:rPr>
              <a:t> for ensuring that financial statements meet their objective (providing useful information).</a:t>
            </a:r>
          </a:p>
          <a:p>
            <a:pPr marL="0" indent="0">
              <a:buNone/>
            </a:pPr>
            <a:endParaRPr lang="en-GB" altLang="en-US" sz="2400" dirty="0">
              <a:cs typeface="Times New Roman" pitchFamily="18" charset="0"/>
            </a:endParaRPr>
          </a:p>
        </p:txBody>
      </p:sp>
    </p:spTree>
    <p:extLst>
      <p:ext uri="{BB962C8B-B14F-4D97-AF65-F5344CB8AC3E}">
        <p14:creationId xmlns:p14="http://schemas.microsoft.com/office/powerpoint/2010/main" val="2161812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ltLang="en-US" b="1"/>
              <a:t>Study </a:t>
            </a:r>
            <a:r>
              <a:rPr lang="en-GB" altLang="en-US" b="1" dirty="0"/>
              <a:t>action</a:t>
            </a:r>
            <a:endParaRPr lang="en-US" altLang="en-US" b="1" dirty="0"/>
          </a:p>
        </p:txBody>
      </p:sp>
      <p:sp>
        <p:nvSpPr>
          <p:cNvPr id="46083" name="Rectangle 3"/>
          <p:cNvSpPr>
            <a:spLocks noGrp="1" noChangeArrowheads="1"/>
          </p:cNvSpPr>
          <p:nvPr>
            <p:ph type="body" sz="quarter" idx="12"/>
          </p:nvPr>
        </p:nvSpPr>
        <p:spPr/>
        <p:txBody>
          <a:bodyPr>
            <a:normAutofit/>
          </a:bodyPr>
          <a:lstStyle/>
          <a:p>
            <a:pPr>
              <a:lnSpc>
                <a:spcPct val="80000"/>
              </a:lnSpc>
            </a:pPr>
            <a:r>
              <a:rPr lang="en-GB" altLang="en-US" sz="2400" dirty="0"/>
              <a:t>Then - try to explain the key terms and concepts (check your answer with the chapter and the online glossary).</a:t>
            </a:r>
          </a:p>
          <a:p>
            <a:pPr>
              <a:lnSpc>
                <a:spcPct val="80000"/>
              </a:lnSpc>
            </a:pPr>
            <a:endParaRPr lang="en-GB" altLang="en-US" sz="2400" dirty="0"/>
          </a:p>
          <a:p>
            <a:pPr>
              <a:lnSpc>
                <a:spcPct val="80000"/>
              </a:lnSpc>
            </a:pPr>
            <a:r>
              <a:rPr lang="en-GB" altLang="en-US" sz="2400" dirty="0"/>
              <a:t>Try the review questions (check your answers with the chapter).</a:t>
            </a:r>
          </a:p>
          <a:p>
            <a:pPr>
              <a:lnSpc>
                <a:spcPct val="80000"/>
              </a:lnSpc>
            </a:pPr>
            <a:endParaRPr lang="en-GB" altLang="en-US" sz="2400" dirty="0"/>
          </a:p>
          <a:p>
            <a:pPr>
              <a:lnSpc>
                <a:spcPct val="80000"/>
              </a:lnSpc>
            </a:pPr>
            <a:r>
              <a:rPr lang="en-GB" altLang="en-US" sz="2400" dirty="0"/>
              <a:t>Try the exercise questions with an asterisk (solutions are available in the appendix).</a:t>
            </a:r>
          </a:p>
          <a:p>
            <a:pPr>
              <a:lnSpc>
                <a:spcPct val="80000"/>
              </a:lnSpc>
            </a:pPr>
            <a:endParaRPr lang="en-GB" altLang="en-US" sz="2400" dirty="0"/>
          </a:p>
          <a:p>
            <a:pPr>
              <a:lnSpc>
                <a:spcPct val="80000"/>
              </a:lnSpc>
            </a:pPr>
            <a:r>
              <a:rPr lang="en-GB" altLang="en-US" sz="2400" dirty="0"/>
              <a:t>Try the exercise questions required by your tutor (solutions to be provided by the tutor at their discretion).</a:t>
            </a:r>
          </a:p>
        </p:txBody>
      </p:sp>
    </p:spTree>
    <p:extLst>
      <p:ext uri="{BB962C8B-B14F-4D97-AF65-F5344CB8AC3E}">
        <p14:creationId xmlns:p14="http://schemas.microsoft.com/office/powerpoint/2010/main" val="22096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b="1" dirty="0"/>
              <a:t>Reporting period assumption</a:t>
            </a:r>
            <a:endParaRPr lang="en-US" altLang="en-US" b="1" dirty="0"/>
          </a:p>
        </p:txBody>
      </p:sp>
      <p:sp>
        <p:nvSpPr>
          <p:cNvPr id="18435" name="Rectangle 3"/>
          <p:cNvSpPr>
            <a:spLocks noGrp="1" noChangeArrowheads="1"/>
          </p:cNvSpPr>
          <p:nvPr>
            <p:ph type="body" sz="quarter" idx="12"/>
          </p:nvPr>
        </p:nvSpPr>
        <p:spPr/>
        <p:txBody>
          <a:bodyPr/>
          <a:lstStyle/>
          <a:p>
            <a:r>
              <a:rPr lang="en-IE" altLang="en-US" dirty="0"/>
              <a:t>The </a:t>
            </a:r>
            <a:r>
              <a:rPr lang="en-IE" altLang="en-US" dirty="0">
                <a:solidFill>
                  <a:srgbClr val="FF0000"/>
                </a:solidFill>
              </a:rPr>
              <a:t>time period concept</a:t>
            </a:r>
            <a:r>
              <a:rPr lang="en-IE" altLang="en-US" dirty="0"/>
              <a:t>, otherwise known as the </a:t>
            </a:r>
            <a:r>
              <a:rPr lang="en-IE" altLang="en-US" dirty="0">
                <a:solidFill>
                  <a:srgbClr val="FF0000"/>
                </a:solidFill>
              </a:rPr>
              <a:t>time interval </a:t>
            </a:r>
            <a:r>
              <a:rPr lang="en-IE" altLang="en-US" dirty="0"/>
              <a:t>or </a:t>
            </a:r>
            <a:r>
              <a:rPr lang="en-IE" altLang="en-US" dirty="0">
                <a:solidFill>
                  <a:srgbClr val="FF0000"/>
                </a:solidFill>
              </a:rPr>
              <a:t>periodicity concept</a:t>
            </a:r>
            <a:r>
              <a:rPr lang="en-IE" altLang="en-US" dirty="0"/>
              <a:t>, refers to the practice of dividing the life of a reporting entity into discrete periods for the purpose of preparing financial statements.</a:t>
            </a:r>
            <a:r>
              <a:rPr lang="en-GB" altLang="en-US" dirty="0"/>
              <a:t>.</a:t>
            </a:r>
          </a:p>
          <a:p>
            <a:endParaRPr lang="en-GB" altLang="en-US" dirty="0"/>
          </a:p>
          <a:p>
            <a:r>
              <a:rPr lang="en-GB" altLang="en-US" dirty="0"/>
              <a:t>Users can assume that financial statements represent a period of time, typically one year (company law requires financial statements to be prepared yearly).</a:t>
            </a:r>
            <a:endParaRPr lang="en-US" altLang="en-US" dirty="0"/>
          </a:p>
        </p:txBody>
      </p:sp>
    </p:spTree>
    <p:extLst>
      <p:ext uri="{BB962C8B-B14F-4D97-AF65-F5344CB8AC3E}">
        <p14:creationId xmlns:p14="http://schemas.microsoft.com/office/powerpoint/2010/main" val="187727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Title 4"/>
          <p:cNvSpPr>
            <a:spLocks noGrp="1"/>
          </p:cNvSpPr>
          <p:nvPr>
            <p:ph type="title"/>
          </p:nvPr>
        </p:nvSpPr>
        <p:spPr/>
        <p:txBody>
          <a:bodyPr/>
          <a:lstStyle/>
          <a:p>
            <a:r>
              <a:rPr lang="en-GB" altLang="en-US" b="1" dirty="0"/>
              <a:t>Going concern</a:t>
            </a:r>
          </a:p>
        </p:txBody>
      </p:sp>
      <p:sp>
        <p:nvSpPr>
          <p:cNvPr id="4099" name="Rectangle 3"/>
          <p:cNvSpPr>
            <a:spLocks noGrp="1" noChangeArrowheads="1"/>
          </p:cNvSpPr>
          <p:nvPr>
            <p:ph type="body" sz="quarter" idx="12"/>
          </p:nvPr>
        </p:nvSpPr>
        <p:spPr/>
        <p:txBody>
          <a:bodyPr>
            <a:normAutofit lnSpcReduction="10000"/>
          </a:bodyPr>
          <a:lstStyle/>
          <a:p>
            <a:pPr marL="0" indent="0">
              <a:lnSpc>
                <a:spcPct val="90000"/>
              </a:lnSpc>
              <a:buNone/>
            </a:pPr>
            <a:r>
              <a:rPr lang="en-GB" altLang="en-US" sz="2600" dirty="0"/>
              <a:t>This concept is the assumption that the business will continue operating into the foreseeable future.  </a:t>
            </a:r>
          </a:p>
          <a:p>
            <a:pPr marL="0" indent="0">
              <a:lnSpc>
                <a:spcPct val="90000"/>
              </a:lnSpc>
              <a:buNone/>
            </a:pPr>
            <a:endParaRPr lang="en-GB" altLang="en-US" sz="2600" dirty="0"/>
          </a:p>
          <a:p>
            <a:pPr marL="0" indent="0">
              <a:lnSpc>
                <a:spcPct val="90000"/>
              </a:lnSpc>
              <a:buNone/>
            </a:pPr>
            <a:r>
              <a:rPr lang="en-GB" altLang="en-US" sz="2600" dirty="0">
                <a:cs typeface="Times New Roman" pitchFamily="18" charset="0"/>
              </a:rPr>
              <a:t>The implication of this is that assets will normally be valued, and shown in the statement of financial position, at their historical cost (or fair value). </a:t>
            </a:r>
          </a:p>
          <a:p>
            <a:pPr marL="0" indent="0">
              <a:lnSpc>
                <a:spcPct val="90000"/>
              </a:lnSpc>
              <a:buNone/>
            </a:pPr>
            <a:endParaRPr lang="en-GB" altLang="en-US" sz="2600" dirty="0">
              <a:cs typeface="Times New Roman" pitchFamily="18" charset="0"/>
            </a:endParaRPr>
          </a:p>
          <a:p>
            <a:pPr marL="0" indent="0">
              <a:lnSpc>
                <a:spcPct val="90000"/>
              </a:lnSpc>
              <a:buNone/>
            </a:pPr>
            <a:r>
              <a:rPr lang="en-GB" altLang="en-US" sz="2600" dirty="0">
                <a:cs typeface="Times New Roman" pitchFamily="18" charset="0"/>
              </a:rPr>
              <a:t>However, if there is reason to believe that the entity will not be able to continue in business, the assets should be valued on a cessation basis.  That is, at their net realisable value.</a:t>
            </a:r>
            <a:endParaRPr lang="en-GB" altLang="en-US" sz="2600" dirty="0"/>
          </a:p>
        </p:txBody>
      </p:sp>
    </p:spTree>
    <p:extLst>
      <p:ext uri="{BB962C8B-B14F-4D97-AF65-F5344CB8AC3E}">
        <p14:creationId xmlns:p14="http://schemas.microsoft.com/office/powerpoint/2010/main" val="2642014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itle 4"/>
          <p:cNvSpPr>
            <a:spLocks noGrp="1"/>
          </p:cNvSpPr>
          <p:nvPr>
            <p:ph type="title"/>
          </p:nvPr>
        </p:nvSpPr>
        <p:spPr/>
        <p:txBody>
          <a:bodyPr/>
          <a:lstStyle/>
          <a:p>
            <a:r>
              <a:rPr lang="en-GB" altLang="en-US" b="1" dirty="0"/>
              <a:t>Going concern (cont.)</a:t>
            </a:r>
          </a:p>
        </p:txBody>
      </p:sp>
      <p:sp>
        <p:nvSpPr>
          <p:cNvPr id="5123" name="Rectangle 3"/>
          <p:cNvSpPr>
            <a:spLocks noGrp="1" noChangeArrowheads="1"/>
          </p:cNvSpPr>
          <p:nvPr>
            <p:ph type="body" sz="quarter" idx="12"/>
          </p:nvPr>
        </p:nvSpPr>
        <p:spPr/>
        <p:txBody>
          <a:bodyPr/>
          <a:lstStyle/>
          <a:p>
            <a:pPr marL="0" indent="0">
              <a:buNone/>
            </a:pPr>
            <a:r>
              <a:rPr lang="en-GB" altLang="en-US" sz="2200" dirty="0"/>
              <a:t>Information based on break-up values tends not to be relevant to users seeking to assess an entity’s cash-generation ability and financial adaptability. </a:t>
            </a:r>
          </a:p>
          <a:p>
            <a:pPr marL="0" indent="0">
              <a:buNone/>
            </a:pPr>
            <a:endParaRPr lang="en-GB" altLang="en-US" sz="2200" dirty="0"/>
          </a:p>
          <a:p>
            <a:pPr marL="0" indent="0">
              <a:buNone/>
            </a:pPr>
            <a:r>
              <a:rPr lang="en-GB" altLang="en-US" sz="2200" dirty="0"/>
              <a:t>Hence, it is important that financial statements are prepared on a going concern basis (so long as appropriate).  </a:t>
            </a:r>
          </a:p>
          <a:p>
            <a:pPr marL="0" indent="0">
              <a:buNone/>
            </a:pPr>
            <a:endParaRPr lang="en-GB" altLang="en-US" sz="2200" dirty="0"/>
          </a:p>
          <a:p>
            <a:pPr marL="0" indent="0">
              <a:buNone/>
            </a:pPr>
            <a:r>
              <a:rPr lang="en-GB" altLang="en-US" sz="2200" dirty="0"/>
              <a:t>When financial statements are not prepared on a going concern basis, this fact should be disclosed.  In addition, the reasons for assuming the entity is not a going concern and the measurement basis used should be explained.  </a:t>
            </a:r>
          </a:p>
          <a:p>
            <a:pPr marL="0" indent="0">
              <a:buNone/>
            </a:pPr>
            <a:endParaRPr lang="en-GB" altLang="en-US" sz="1800" dirty="0"/>
          </a:p>
        </p:txBody>
      </p:sp>
    </p:spTree>
    <p:extLst>
      <p:ext uri="{BB962C8B-B14F-4D97-AF65-F5344CB8AC3E}">
        <p14:creationId xmlns:p14="http://schemas.microsoft.com/office/powerpoint/2010/main" val="1910883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itle 4"/>
          <p:cNvSpPr>
            <a:spLocks noGrp="1"/>
          </p:cNvSpPr>
          <p:nvPr>
            <p:ph type="title"/>
          </p:nvPr>
        </p:nvSpPr>
        <p:spPr/>
        <p:txBody>
          <a:bodyPr>
            <a:noAutofit/>
          </a:bodyPr>
          <a:lstStyle/>
          <a:p>
            <a:r>
              <a:rPr lang="en-IE" altLang="en-US" sz="2800" b="1" dirty="0"/>
              <a:t>Possible consequences of going concern disclosures</a:t>
            </a:r>
            <a:endParaRPr lang="en-GB" altLang="en-US" sz="2800" b="1" dirty="0"/>
          </a:p>
        </p:txBody>
      </p:sp>
      <p:pic>
        <p:nvPicPr>
          <p:cNvPr id="4" name="Picture 3">
            <a:extLst>
              <a:ext uri="{FF2B5EF4-FFF2-40B4-BE49-F238E27FC236}">
                <a16:creationId xmlns:a16="http://schemas.microsoft.com/office/drawing/2014/main" id="{17F0E24D-56AC-C0CF-9391-F5EF6CB67099}"/>
              </a:ext>
            </a:extLst>
          </p:cNvPr>
          <p:cNvPicPr>
            <a:picLocks noChangeAspect="1"/>
          </p:cNvPicPr>
          <p:nvPr/>
        </p:nvPicPr>
        <p:blipFill>
          <a:blip r:embed="rId3"/>
          <a:stretch>
            <a:fillRect/>
          </a:stretch>
        </p:blipFill>
        <p:spPr>
          <a:xfrm>
            <a:off x="1991544" y="1792696"/>
            <a:ext cx="8208912" cy="4334306"/>
          </a:xfrm>
          <a:prstGeom prst="rect">
            <a:avLst/>
          </a:prstGeom>
        </p:spPr>
      </p:pic>
    </p:spTree>
    <p:extLst>
      <p:ext uri="{BB962C8B-B14F-4D97-AF65-F5344CB8AC3E}">
        <p14:creationId xmlns:p14="http://schemas.microsoft.com/office/powerpoint/2010/main" val="406911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b="1" dirty="0"/>
              <a:t>Entity concept</a:t>
            </a:r>
            <a:endParaRPr lang="en-US" altLang="en-US" b="1" dirty="0"/>
          </a:p>
        </p:txBody>
      </p:sp>
      <p:sp>
        <p:nvSpPr>
          <p:cNvPr id="14339" name="Rectangle 3"/>
          <p:cNvSpPr>
            <a:spLocks noGrp="1" noChangeArrowheads="1"/>
          </p:cNvSpPr>
          <p:nvPr>
            <p:ph type="body" sz="quarter" idx="12"/>
          </p:nvPr>
        </p:nvSpPr>
        <p:spPr/>
        <p:txBody>
          <a:bodyPr/>
          <a:lstStyle/>
          <a:p>
            <a:pPr marL="0" indent="0">
              <a:buNone/>
            </a:pPr>
            <a:r>
              <a:rPr lang="en-GB" altLang="en-US" dirty="0"/>
              <a:t>The assumption that the financial statements for an entity represent the transactions of that entity as a unit in its own right and do not contain any assets, liabilities, income or expenditure that do not relate to the entity.</a:t>
            </a:r>
          </a:p>
          <a:p>
            <a:pPr marL="0" indent="0">
              <a:buNone/>
            </a:pPr>
            <a:endParaRPr lang="en-US" altLang="en-US" dirty="0"/>
          </a:p>
        </p:txBody>
      </p:sp>
    </p:spTree>
    <p:extLst>
      <p:ext uri="{BB962C8B-B14F-4D97-AF65-F5344CB8AC3E}">
        <p14:creationId xmlns:p14="http://schemas.microsoft.com/office/powerpoint/2010/main" val="3764498875"/>
      </p:ext>
    </p:extLst>
  </p:cSld>
  <p:clrMapOvr>
    <a:masterClrMapping/>
  </p:clrMapOvr>
</p:sld>
</file>

<file path=ppt/theme/theme1.xml><?xml version="1.0" encoding="utf-8"?>
<a:theme xmlns:a="http://schemas.openxmlformats.org/drawingml/2006/main" name="OLC">
  <a:themeElements>
    <a:clrScheme name="OLC">
      <a:dk1>
        <a:srgbClr val="464646"/>
      </a:dk1>
      <a:lt1>
        <a:srgbClr val="FFFFFF"/>
      </a:lt1>
      <a:dk2>
        <a:srgbClr val="06235B"/>
      </a:dk2>
      <a:lt2>
        <a:srgbClr val="FFFFFF"/>
      </a:lt2>
      <a:accent1>
        <a:srgbClr val="FF0000"/>
      </a:accent1>
      <a:accent2>
        <a:srgbClr val="06235B"/>
      </a:accent2>
      <a:accent3>
        <a:srgbClr val="A5A5A5"/>
      </a:accent3>
      <a:accent4>
        <a:srgbClr val="E6E6E6"/>
      </a:accent4>
      <a:accent5>
        <a:srgbClr val="FFFFFF"/>
      </a:accent5>
      <a:accent6>
        <a:srgbClr val="E7E7E7"/>
      </a:accent6>
      <a:hlink>
        <a:srgbClr val="EDEDED"/>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2688</TotalTime>
  <Words>2437</Words>
  <Application>Microsoft Office PowerPoint</Application>
  <PresentationFormat>Widescreen</PresentationFormat>
  <Paragraphs>241</Paragraphs>
  <Slides>40</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Times New Roman</vt:lpstr>
      <vt:lpstr>OLC</vt:lpstr>
      <vt:lpstr>Custom Design</vt:lpstr>
      <vt:lpstr>PowerPoint Presentation</vt:lpstr>
      <vt:lpstr>Objectives</vt:lpstr>
      <vt:lpstr>The objective of general purpose financial statements</vt:lpstr>
      <vt:lpstr>Accounting concepts</vt:lpstr>
      <vt:lpstr>Reporting period assumption</vt:lpstr>
      <vt:lpstr>Going concern</vt:lpstr>
      <vt:lpstr>Going concern (cont.)</vt:lpstr>
      <vt:lpstr>Possible consequences of going concern disclosures</vt:lpstr>
      <vt:lpstr>Entity concept</vt:lpstr>
      <vt:lpstr>Recognition </vt:lpstr>
      <vt:lpstr>Elements</vt:lpstr>
      <vt:lpstr>Elements</vt:lpstr>
      <vt:lpstr>Other criteria for recognition</vt:lpstr>
      <vt:lpstr>Duality concept</vt:lpstr>
      <vt:lpstr>The matching principle</vt:lpstr>
      <vt:lpstr>Conflict between relevance and verifiability</vt:lpstr>
      <vt:lpstr>Conflict between timeliness and verifiability</vt:lpstr>
      <vt:lpstr>Conflict with understandability </vt:lpstr>
      <vt:lpstr>Conflict with consistency and faithful representation</vt:lpstr>
      <vt:lpstr>Balance between benefit and cost</vt:lpstr>
      <vt:lpstr>Measurement</vt:lpstr>
      <vt:lpstr>Measurement bases</vt:lpstr>
      <vt:lpstr>Historical cost concept</vt:lpstr>
      <vt:lpstr>Fair value</vt:lpstr>
      <vt:lpstr>Money measurement concept</vt:lpstr>
      <vt:lpstr>Effective communication</vt:lpstr>
      <vt:lpstr>Classification/aggregation</vt:lpstr>
      <vt:lpstr>Separate determination concept</vt:lpstr>
      <vt:lpstr>Capital maintenance</vt:lpstr>
      <vt:lpstr>Accounting policies</vt:lpstr>
      <vt:lpstr>Estimation techniques</vt:lpstr>
      <vt:lpstr>Accounting Policies: application</vt:lpstr>
      <vt:lpstr>Objectives in selecting accounting policies</vt:lpstr>
      <vt:lpstr>Consistency concept</vt:lpstr>
      <vt:lpstr>Changing accounting policies</vt:lpstr>
      <vt:lpstr>If a change is permitted</vt:lpstr>
      <vt:lpstr>The disclosure of accounting policies and estimation techniques</vt:lpstr>
      <vt:lpstr>The disclosure of accounting policies and estimation techniques</vt:lpstr>
      <vt:lpstr>Summary – some key points</vt:lpstr>
      <vt:lpstr>Study action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Entities and Financial Reporting Statements</dc:title>
  <dc:creator>Aldous, Alice</dc:creator>
  <cp:lastModifiedBy>Farhad Alkake</cp:lastModifiedBy>
  <cp:revision>61</cp:revision>
  <dcterms:created xsi:type="dcterms:W3CDTF">2014-07-21T08:40:21Z</dcterms:created>
  <dcterms:modified xsi:type="dcterms:W3CDTF">2025-12-09T10:03:15Z</dcterms:modified>
  <cp:contentStatus/>
</cp:coreProperties>
</file>