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0" r:id="rId2"/>
    <p:sldId id="263" r:id="rId3"/>
    <p:sldId id="257" r:id="rId4"/>
    <p:sldId id="378" r:id="rId5"/>
    <p:sldId id="379" r:id="rId6"/>
    <p:sldId id="380" r:id="rId7"/>
    <p:sldId id="381" r:id="rId8"/>
    <p:sldId id="382" r:id="rId9"/>
    <p:sldId id="383" r:id="rId10"/>
    <p:sldId id="384" r:id="rId11"/>
    <p:sldId id="385" r:id="rId12"/>
    <p:sldId id="386" r:id="rId13"/>
    <p:sldId id="387" r:id="rId14"/>
    <p:sldId id="388" r:id="rId15"/>
    <p:sldId id="297" r:id="rId16"/>
    <p:sldId id="389" r:id="rId17"/>
    <p:sldId id="390" r:id="rId18"/>
    <p:sldId id="27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4BEEA-6894-4EA5-8C55-28FEE55E0E39}"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9E67D-6881-43E8-AEB0-ADF174734ECA}" type="slidenum">
              <a:rPr lang="en-US" smtClean="0"/>
              <a:t>‹#›</a:t>
            </a:fld>
            <a:endParaRPr lang="en-US"/>
          </a:p>
        </p:txBody>
      </p:sp>
    </p:spTree>
    <p:extLst>
      <p:ext uri="{BB962C8B-B14F-4D97-AF65-F5344CB8AC3E}">
        <p14:creationId xmlns:p14="http://schemas.microsoft.com/office/powerpoint/2010/main" val="45918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1337A-D5E1-46A4-9B15-B230BB4D652D}" type="slidenum">
              <a:rPr lang="en-US" smtClean="0"/>
              <a:t>15</a:t>
            </a:fld>
            <a:endParaRPr lang="en-US"/>
          </a:p>
        </p:txBody>
      </p:sp>
    </p:spTree>
    <p:extLst>
      <p:ext uri="{BB962C8B-B14F-4D97-AF65-F5344CB8AC3E}">
        <p14:creationId xmlns:p14="http://schemas.microsoft.com/office/powerpoint/2010/main" val="347345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FE64-9D90-3166-CC2E-2E3B732A72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AF35D-DF48-35CC-51EA-46D7978F1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1DCA5F-F0D3-79E6-2420-6381F040BEB3}"/>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5" name="Footer Placeholder 4">
            <a:extLst>
              <a:ext uri="{FF2B5EF4-FFF2-40B4-BE49-F238E27FC236}">
                <a16:creationId xmlns:a16="http://schemas.microsoft.com/office/drawing/2014/main" id="{6B5AC5E5-8C41-8843-2C87-DEE509348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0E5A7-66DE-2D0E-7A35-1D70BE737DA1}"/>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330717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77DA-FF26-8E33-B9C2-D4BFFB714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DB75ED-C6BF-C66E-416D-2EF5F11AA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DD28A-5608-C5B2-80AE-7A8285BFDC50}"/>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5" name="Footer Placeholder 4">
            <a:extLst>
              <a:ext uri="{FF2B5EF4-FFF2-40B4-BE49-F238E27FC236}">
                <a16:creationId xmlns:a16="http://schemas.microsoft.com/office/drawing/2014/main" id="{ABDDB39E-FBD2-490C-82A6-A863F5850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3D31B-0F35-D08F-23E4-CB39C3503BAF}"/>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403057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0A2027-E535-3346-75BC-25E914B75F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FD89E5-7803-2155-1109-621E1EDDFF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73BD7-F932-5A20-7B63-72C1C7239ADE}"/>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5" name="Footer Placeholder 4">
            <a:extLst>
              <a:ext uri="{FF2B5EF4-FFF2-40B4-BE49-F238E27FC236}">
                <a16:creationId xmlns:a16="http://schemas.microsoft.com/office/drawing/2014/main" id="{F18B1D01-050D-8C80-3A5C-C15F3B84E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464B6-ECE8-A3AF-A095-0CE1211215BC}"/>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162200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6363-609D-AC20-1AE1-3D7910A3245D}"/>
              </a:ext>
            </a:extLst>
          </p:cNvPr>
          <p:cNvSpPr>
            <a:spLocks noGrp="1"/>
          </p:cNvSpPr>
          <p:nvPr>
            <p:ph type="title"/>
          </p:nvPr>
        </p:nvSpPr>
        <p:spPr>
          <a:xfrm>
            <a:off x="1826684" y="301625"/>
            <a:ext cx="9751483"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D6E9F3B3-2426-8D82-202B-F012A8E39E1A}"/>
              </a:ext>
            </a:extLst>
          </p:cNvPr>
          <p:cNvSpPr>
            <a:spLocks noGrp="1"/>
          </p:cNvSpPr>
          <p:nvPr>
            <p:ph type="clipArt" sz="half" idx="1"/>
          </p:nvPr>
        </p:nvSpPr>
        <p:spPr>
          <a:xfrm>
            <a:off x="1826684" y="1827213"/>
            <a:ext cx="4773083" cy="4114800"/>
          </a:xfrm>
        </p:spPr>
        <p:txBody>
          <a:bodyPr/>
          <a:lstStyle/>
          <a:p>
            <a:endParaRPr lang="en-US"/>
          </a:p>
        </p:txBody>
      </p:sp>
      <p:sp>
        <p:nvSpPr>
          <p:cNvPr id="4" name="Text Placeholder 3">
            <a:extLst>
              <a:ext uri="{FF2B5EF4-FFF2-40B4-BE49-F238E27FC236}">
                <a16:creationId xmlns:a16="http://schemas.microsoft.com/office/drawing/2014/main" id="{4B4142B6-124D-96A1-8FF9-B42619A80FE7}"/>
              </a:ext>
            </a:extLst>
          </p:cNvPr>
          <p:cNvSpPr>
            <a:spLocks noGrp="1"/>
          </p:cNvSpPr>
          <p:nvPr>
            <p:ph type="body" sz="half" idx="2"/>
          </p:nvPr>
        </p:nvSpPr>
        <p:spPr>
          <a:xfrm>
            <a:off x="6802967" y="1827213"/>
            <a:ext cx="477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861166-F72D-95C4-5947-8B21C14708A1}"/>
              </a:ext>
            </a:extLst>
          </p:cNvPr>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8583ED-4446-FD4B-8DEE-D7F61BD35056}"/>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973685C-B180-CE64-9C16-C4F572A32359}"/>
              </a:ext>
            </a:extLst>
          </p:cNvPr>
          <p:cNvSpPr>
            <a:spLocks noGrp="1"/>
          </p:cNvSpPr>
          <p:nvPr>
            <p:ph type="sldNum" sz="quarter" idx="12"/>
          </p:nvPr>
        </p:nvSpPr>
        <p:spPr>
          <a:xfrm>
            <a:off x="8737600" y="6248400"/>
            <a:ext cx="2844800" cy="457200"/>
          </a:xfrm>
        </p:spPr>
        <p:txBody>
          <a:bodyPr/>
          <a:lstStyle>
            <a:lvl1pPr>
              <a:defRPr/>
            </a:lvl1pPr>
          </a:lstStyle>
          <a:p>
            <a:fld id="{D759B6FA-B1AE-43B9-9A59-5E66389261EE}" type="slidenum">
              <a:rPr lang="en-US" altLang="en-US"/>
              <a:pPr/>
              <a:t>‹#›</a:t>
            </a:fld>
            <a:endParaRPr lang="en-US" altLang="en-US"/>
          </a:p>
        </p:txBody>
      </p:sp>
    </p:spTree>
    <p:extLst>
      <p:ext uri="{BB962C8B-B14F-4D97-AF65-F5344CB8AC3E}">
        <p14:creationId xmlns:p14="http://schemas.microsoft.com/office/powerpoint/2010/main" val="167868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ar-IQ"/>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4">
            <a:extLst>
              <a:ext uri="{FF2B5EF4-FFF2-40B4-BE49-F238E27FC236}">
                <a16:creationId xmlns:a16="http://schemas.microsoft.com/office/drawing/2014/main" id="{C1155716-5C3B-372D-D57F-9CCA36C1D9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C2F2F5-6667-38F7-A456-380656712D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22F7FD-0918-0BD1-E769-6D5D015DCB67}"/>
              </a:ext>
            </a:extLst>
          </p:cNvPr>
          <p:cNvSpPr>
            <a:spLocks noGrp="1" noChangeArrowheads="1"/>
          </p:cNvSpPr>
          <p:nvPr>
            <p:ph type="sldNum" sz="quarter" idx="12"/>
          </p:nvPr>
        </p:nvSpPr>
        <p:spPr>
          <a:ln/>
        </p:spPr>
        <p:txBody>
          <a:bodyPr/>
          <a:lstStyle>
            <a:lvl1pPr>
              <a:defRPr/>
            </a:lvl1pPr>
          </a:lstStyle>
          <a:p>
            <a:fld id="{CE77477F-826A-452C-A754-AE9E2C243824}" type="slidenum">
              <a:rPr lang="en-US" altLang="en-US"/>
              <a:pPr/>
              <a:t>‹#›</a:t>
            </a:fld>
            <a:endParaRPr lang="en-US" altLang="en-US"/>
          </a:p>
        </p:txBody>
      </p:sp>
    </p:spTree>
    <p:extLst>
      <p:ext uri="{BB962C8B-B14F-4D97-AF65-F5344CB8AC3E}">
        <p14:creationId xmlns:p14="http://schemas.microsoft.com/office/powerpoint/2010/main" val="246023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B9A8-F958-9A1D-5E50-7C3F7D274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3D144-3809-75C2-C6B7-6A33844CB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63441-42D5-3366-E559-504DE03C808E}"/>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5" name="Footer Placeholder 4">
            <a:extLst>
              <a:ext uri="{FF2B5EF4-FFF2-40B4-BE49-F238E27FC236}">
                <a16:creationId xmlns:a16="http://schemas.microsoft.com/office/drawing/2014/main" id="{7C5000E3-6721-7005-13D3-9C71B6917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CB2F5-3685-18EE-93A9-334BBBC5B790}"/>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280519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417A-18E9-637E-73C0-92BB9AC36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4A1FC6-EB84-BC2D-13CD-1B58A8E9A6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AE3B32-8D8F-CA69-2211-509269CF9FC7}"/>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5" name="Footer Placeholder 4">
            <a:extLst>
              <a:ext uri="{FF2B5EF4-FFF2-40B4-BE49-F238E27FC236}">
                <a16:creationId xmlns:a16="http://schemas.microsoft.com/office/drawing/2014/main" id="{F2FB2D6A-8B13-4565-A63B-065FC9ABE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BB5BE-2054-FE99-6080-F477801B2ECE}"/>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208153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E0B8-AA3B-6493-F0FE-30C1B9427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B9D3B-A410-4146-A23B-382DA138B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8C90E5-EC59-49C3-7171-19CB12255E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2D8E7A-A91A-0866-849E-3E6B69A2F9C0}"/>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6" name="Footer Placeholder 5">
            <a:extLst>
              <a:ext uri="{FF2B5EF4-FFF2-40B4-BE49-F238E27FC236}">
                <a16:creationId xmlns:a16="http://schemas.microsoft.com/office/drawing/2014/main" id="{77D1E0E0-6AF2-616C-1B77-5CA54AE5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EC125-3EE4-5F6A-CC36-08D0EAF11641}"/>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20241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5250-7106-1D0D-E09F-DD724D5C5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7D2EA-A6CB-6D87-3E46-319A94C20F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34D02-8675-A566-65BE-E97ED6CE81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37212-A3FF-1708-C7CE-C8AD97D6E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C049C8-558F-C1AB-CE47-3BD70C72A8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A98DC0-80B3-1A33-4EA2-038BA873F4CA}"/>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8" name="Footer Placeholder 7">
            <a:extLst>
              <a:ext uri="{FF2B5EF4-FFF2-40B4-BE49-F238E27FC236}">
                <a16:creationId xmlns:a16="http://schemas.microsoft.com/office/drawing/2014/main" id="{6853E7B6-A2DB-6162-9FE5-5C674EAB44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3A592-8502-93DE-3A45-A2972180AAB9}"/>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176279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E6FF-2B00-71CB-A7C0-B205A3D238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C05FC0-EDA7-B1AB-8BB5-FECA4CB66992}"/>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4" name="Footer Placeholder 3">
            <a:extLst>
              <a:ext uri="{FF2B5EF4-FFF2-40B4-BE49-F238E27FC236}">
                <a16:creationId xmlns:a16="http://schemas.microsoft.com/office/drawing/2014/main" id="{873A908C-86C3-40B2-7D7A-C8F8123B4B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84FD59-9A2B-0EB9-58C9-3C5FB211865E}"/>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300830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4DEA00-7120-2818-59C5-1A34D393D569}"/>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3" name="Footer Placeholder 2">
            <a:extLst>
              <a:ext uri="{FF2B5EF4-FFF2-40B4-BE49-F238E27FC236}">
                <a16:creationId xmlns:a16="http://schemas.microsoft.com/office/drawing/2014/main" id="{056FAB9C-4354-F614-53A9-D4AE0EB3BC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E37C7B-7BDA-9B05-80E2-5CCF7D9D60B6}"/>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123163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DDB7-CBEC-BE01-4D2B-6DF1588CB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E3C9C5-AEC6-43E4-2142-6759E9171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DBB1A8-60A7-5238-D75B-1AADB6F65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F3F4C-D126-E1E5-3A60-13BD1419F0FB}"/>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6" name="Footer Placeholder 5">
            <a:extLst>
              <a:ext uri="{FF2B5EF4-FFF2-40B4-BE49-F238E27FC236}">
                <a16:creationId xmlns:a16="http://schemas.microsoft.com/office/drawing/2014/main" id="{7AF72CBC-5BB6-657D-9141-C453B2D25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8CAF4-2AF9-AEA4-3192-C82918303AD7}"/>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219855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5F61-CB83-F7F4-B648-B4A416CE6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7478DE-008A-3AA1-3136-516039977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4421FD-B2A2-6FC0-7A40-D40D28D11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EEF73-16BB-D5EA-FD2B-E0A4DD495873}"/>
              </a:ext>
            </a:extLst>
          </p:cNvPr>
          <p:cNvSpPr>
            <a:spLocks noGrp="1"/>
          </p:cNvSpPr>
          <p:nvPr>
            <p:ph type="dt" sz="half" idx="10"/>
          </p:nvPr>
        </p:nvSpPr>
        <p:spPr/>
        <p:txBody>
          <a:bodyPr/>
          <a:lstStyle/>
          <a:p>
            <a:fld id="{D3A41E58-F0ED-4A47-9030-00AB80BFEA9B}" type="datetimeFigureOut">
              <a:rPr lang="en-US" smtClean="0"/>
              <a:t>12/9/2025</a:t>
            </a:fld>
            <a:endParaRPr lang="en-US"/>
          </a:p>
        </p:txBody>
      </p:sp>
      <p:sp>
        <p:nvSpPr>
          <p:cNvPr id="6" name="Footer Placeholder 5">
            <a:extLst>
              <a:ext uri="{FF2B5EF4-FFF2-40B4-BE49-F238E27FC236}">
                <a16:creationId xmlns:a16="http://schemas.microsoft.com/office/drawing/2014/main" id="{8D4A61E5-42AD-05D9-4DDB-97E84B1BA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C65C9-5B14-F236-27E8-BEA430BAB426}"/>
              </a:ext>
            </a:extLst>
          </p:cNvPr>
          <p:cNvSpPr>
            <a:spLocks noGrp="1"/>
          </p:cNvSpPr>
          <p:nvPr>
            <p:ph type="sldNum" sz="quarter" idx="12"/>
          </p:nvPr>
        </p:nvSpPr>
        <p:spPr/>
        <p:txBody>
          <a:bodyPr/>
          <a:lstStyle/>
          <a:p>
            <a:fld id="{0F5442B6-9FC4-4EAE-9E9D-7AA02907A57D}" type="slidenum">
              <a:rPr lang="en-US" smtClean="0"/>
              <a:t>‹#›</a:t>
            </a:fld>
            <a:endParaRPr lang="en-US"/>
          </a:p>
        </p:txBody>
      </p:sp>
    </p:spTree>
    <p:extLst>
      <p:ext uri="{BB962C8B-B14F-4D97-AF65-F5344CB8AC3E}">
        <p14:creationId xmlns:p14="http://schemas.microsoft.com/office/powerpoint/2010/main" val="195491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59C44-1EC1-1895-2BC2-6AC16D503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B7000-7CB1-DAED-9804-98B159BBD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4E858-18D2-D46E-EFC4-4DD46E346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A41E58-F0ED-4A47-9030-00AB80BFEA9B}" type="datetimeFigureOut">
              <a:rPr lang="en-US" smtClean="0"/>
              <a:t>12/9/2025</a:t>
            </a:fld>
            <a:endParaRPr lang="en-US"/>
          </a:p>
        </p:txBody>
      </p:sp>
      <p:sp>
        <p:nvSpPr>
          <p:cNvPr id="5" name="Footer Placeholder 4">
            <a:extLst>
              <a:ext uri="{FF2B5EF4-FFF2-40B4-BE49-F238E27FC236}">
                <a16:creationId xmlns:a16="http://schemas.microsoft.com/office/drawing/2014/main" id="{FE81FAD0-80AA-532C-F6FC-77A63C34D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1D68B6-9AAF-7BCB-E79D-D92EBB388A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5442B6-9FC4-4EAE-9E9D-7AA02907A57D}" type="slidenum">
              <a:rPr lang="en-US" smtClean="0"/>
              <a:t>‹#›</a:t>
            </a:fld>
            <a:endParaRPr lang="en-US"/>
          </a:p>
        </p:txBody>
      </p:sp>
    </p:spTree>
    <p:extLst>
      <p:ext uri="{BB962C8B-B14F-4D97-AF65-F5344CB8AC3E}">
        <p14:creationId xmlns:p14="http://schemas.microsoft.com/office/powerpoint/2010/main" val="62829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A2ECF-3F39-800F-7B60-7E90610DB46E}"/>
              </a:ext>
            </a:extLst>
          </p:cNvPr>
          <p:cNvPicPr>
            <a:picLocks noChangeAspect="1"/>
          </p:cNvPicPr>
          <p:nvPr/>
        </p:nvPicPr>
        <p:blipFill>
          <a:blip r:embed="rId2"/>
          <a:srcRect b="3739"/>
          <a:stretch>
            <a:fillRect/>
          </a:stretch>
        </p:blipFill>
        <p:spPr>
          <a:xfrm>
            <a:off x="363794" y="457200"/>
            <a:ext cx="11454580" cy="5943600"/>
          </a:xfrm>
          <a:prstGeom prst="rect">
            <a:avLst/>
          </a:prstGeom>
        </p:spPr>
      </p:pic>
    </p:spTree>
    <p:extLst>
      <p:ext uri="{BB962C8B-B14F-4D97-AF65-F5344CB8AC3E}">
        <p14:creationId xmlns:p14="http://schemas.microsoft.com/office/powerpoint/2010/main" val="28478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704C-8296-CB89-9EE1-F809E4FBCD64}"/>
              </a:ext>
            </a:extLst>
          </p:cNvPr>
          <p:cNvSpPr>
            <a:spLocks noGrp="1"/>
          </p:cNvSpPr>
          <p:nvPr>
            <p:ph type="title"/>
          </p:nvPr>
        </p:nvSpPr>
        <p:spPr/>
        <p:txBody>
          <a:bodyPr/>
          <a:lstStyle/>
          <a:p>
            <a:endParaRPr lang="en-US"/>
          </a:p>
        </p:txBody>
      </p:sp>
      <p:pic>
        <p:nvPicPr>
          <p:cNvPr id="5" name="Content Placeholder 4" descr="A diagram of a gene editing process&#10;&#10;AI-generated content may be incorrect.">
            <a:extLst>
              <a:ext uri="{FF2B5EF4-FFF2-40B4-BE49-F238E27FC236}">
                <a16:creationId xmlns:a16="http://schemas.microsoft.com/office/drawing/2014/main" id="{E350DDEC-6EB0-8F5A-BA55-69B538610D81}"/>
              </a:ext>
            </a:extLst>
          </p:cNvPr>
          <p:cNvPicPr>
            <a:picLocks noGrp="1" noChangeAspect="1"/>
          </p:cNvPicPr>
          <p:nvPr>
            <p:ph idx="1"/>
          </p:nvPr>
        </p:nvPicPr>
        <p:blipFill>
          <a:blip r:embed="rId2"/>
          <a:stretch>
            <a:fillRect/>
          </a:stretch>
        </p:blipFill>
        <p:spPr>
          <a:xfrm>
            <a:off x="995680" y="497840"/>
            <a:ext cx="10358120" cy="5679123"/>
          </a:xfrm>
          <a:prstGeom prst="rect">
            <a:avLst/>
          </a:prstGeom>
        </p:spPr>
      </p:pic>
    </p:spTree>
    <p:extLst>
      <p:ext uri="{BB962C8B-B14F-4D97-AF65-F5344CB8AC3E}">
        <p14:creationId xmlns:p14="http://schemas.microsoft.com/office/powerpoint/2010/main" val="314750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3515-E814-889A-95A3-DF77121F28BB}"/>
              </a:ext>
            </a:extLst>
          </p:cNvPr>
          <p:cNvSpPr>
            <a:spLocks noGrp="1"/>
          </p:cNvSpPr>
          <p:nvPr>
            <p:ph type="title"/>
          </p:nvPr>
        </p:nvSpPr>
        <p:spPr/>
        <p:txBody>
          <a:bodyPr/>
          <a:lstStyle/>
          <a:p>
            <a:endParaRPr lang="en-US"/>
          </a:p>
        </p:txBody>
      </p:sp>
      <p:pic>
        <p:nvPicPr>
          <p:cNvPr id="5" name="Content Placeholder 4" descr="A close-up of a computer&#10;&#10;AI-generated content may be incorrect.">
            <a:extLst>
              <a:ext uri="{FF2B5EF4-FFF2-40B4-BE49-F238E27FC236}">
                <a16:creationId xmlns:a16="http://schemas.microsoft.com/office/drawing/2014/main" id="{4DC9EE09-AE86-A202-F485-5BA8D1A66C24}"/>
              </a:ext>
            </a:extLst>
          </p:cNvPr>
          <p:cNvPicPr>
            <a:picLocks noGrp="1" noChangeAspect="1"/>
          </p:cNvPicPr>
          <p:nvPr>
            <p:ph idx="1"/>
          </p:nvPr>
        </p:nvPicPr>
        <p:blipFill>
          <a:blip r:embed="rId2"/>
          <a:stretch>
            <a:fillRect/>
          </a:stretch>
        </p:blipFill>
        <p:spPr>
          <a:xfrm>
            <a:off x="1656080" y="711200"/>
            <a:ext cx="8747760" cy="5295485"/>
          </a:xfrm>
          <a:prstGeom prst="rect">
            <a:avLst/>
          </a:prstGeom>
        </p:spPr>
      </p:pic>
    </p:spTree>
    <p:extLst>
      <p:ext uri="{BB962C8B-B14F-4D97-AF65-F5344CB8AC3E}">
        <p14:creationId xmlns:p14="http://schemas.microsoft.com/office/powerpoint/2010/main" val="213450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3F9B-A155-D028-E95D-FFB0062246D6}"/>
              </a:ext>
            </a:extLst>
          </p:cNvPr>
          <p:cNvSpPr>
            <a:spLocks noGrp="1"/>
          </p:cNvSpPr>
          <p:nvPr>
            <p:ph type="title"/>
          </p:nvPr>
        </p:nvSpPr>
        <p:spPr/>
        <p:txBody>
          <a:bodyPr/>
          <a:lstStyle/>
          <a:p>
            <a:endParaRPr lang="en-US"/>
          </a:p>
        </p:txBody>
      </p:sp>
      <p:pic>
        <p:nvPicPr>
          <p:cNvPr id="5" name="Content Placeholder 4" descr="A diagram of a dna sequence&#10;&#10;AI-generated content may be incorrect.">
            <a:extLst>
              <a:ext uri="{FF2B5EF4-FFF2-40B4-BE49-F238E27FC236}">
                <a16:creationId xmlns:a16="http://schemas.microsoft.com/office/drawing/2014/main" id="{94C75E5B-4B77-414A-D687-DB72B71250CD}"/>
              </a:ext>
            </a:extLst>
          </p:cNvPr>
          <p:cNvPicPr>
            <a:picLocks noGrp="1" noChangeAspect="1"/>
          </p:cNvPicPr>
          <p:nvPr>
            <p:ph idx="1"/>
          </p:nvPr>
        </p:nvPicPr>
        <p:blipFill>
          <a:blip r:embed="rId2"/>
          <a:stretch>
            <a:fillRect/>
          </a:stretch>
        </p:blipFill>
        <p:spPr>
          <a:xfrm>
            <a:off x="1107440" y="995680"/>
            <a:ext cx="9652000" cy="5181283"/>
          </a:xfrm>
          <a:prstGeom prst="rect">
            <a:avLst/>
          </a:prstGeom>
        </p:spPr>
      </p:pic>
    </p:spTree>
    <p:extLst>
      <p:ext uri="{BB962C8B-B14F-4D97-AF65-F5344CB8AC3E}">
        <p14:creationId xmlns:p14="http://schemas.microsoft.com/office/powerpoint/2010/main" val="193153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2D0F-5068-FD95-359F-5626A2242FB1}"/>
              </a:ext>
            </a:extLst>
          </p:cNvPr>
          <p:cNvSpPr>
            <a:spLocks noGrp="1"/>
          </p:cNvSpPr>
          <p:nvPr>
            <p:ph type="title"/>
          </p:nvPr>
        </p:nvSpPr>
        <p:spPr/>
        <p:txBody>
          <a:bodyPr/>
          <a:lstStyle/>
          <a:p>
            <a:endParaRPr lang="en-US"/>
          </a:p>
        </p:txBody>
      </p:sp>
      <p:pic>
        <p:nvPicPr>
          <p:cNvPr id="5" name="Content Placeholder 4" descr="A black text on a white background&#10;&#10;AI-generated content may be incorrect.">
            <a:extLst>
              <a:ext uri="{FF2B5EF4-FFF2-40B4-BE49-F238E27FC236}">
                <a16:creationId xmlns:a16="http://schemas.microsoft.com/office/drawing/2014/main" id="{4051EECE-8043-2799-C3C2-929F7C69928D}"/>
              </a:ext>
            </a:extLst>
          </p:cNvPr>
          <p:cNvPicPr>
            <a:picLocks noGrp="1" noChangeAspect="1"/>
          </p:cNvPicPr>
          <p:nvPr>
            <p:ph idx="1"/>
          </p:nvPr>
        </p:nvPicPr>
        <p:blipFill>
          <a:blip r:embed="rId2"/>
          <a:stretch>
            <a:fillRect/>
          </a:stretch>
        </p:blipFill>
        <p:spPr>
          <a:xfrm>
            <a:off x="685800" y="658088"/>
            <a:ext cx="10515600" cy="4126092"/>
          </a:xfrm>
          <a:prstGeom prst="rect">
            <a:avLst/>
          </a:prstGeom>
        </p:spPr>
      </p:pic>
    </p:spTree>
    <p:extLst>
      <p:ext uri="{BB962C8B-B14F-4D97-AF65-F5344CB8AC3E}">
        <p14:creationId xmlns:p14="http://schemas.microsoft.com/office/powerpoint/2010/main" val="53644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8F29-D546-83C8-C567-939D487E4F23}"/>
              </a:ext>
            </a:extLst>
          </p:cNvPr>
          <p:cNvSpPr>
            <a:spLocks noGrp="1"/>
          </p:cNvSpPr>
          <p:nvPr>
            <p:ph type="title"/>
          </p:nvPr>
        </p:nvSpPr>
        <p:spPr/>
        <p:txBody>
          <a:bodyPr/>
          <a:lstStyle/>
          <a:p>
            <a:endParaRPr lang="en-US"/>
          </a:p>
        </p:txBody>
      </p:sp>
      <p:pic>
        <p:nvPicPr>
          <p:cNvPr id="5" name="Content Placeholder 4" descr="A white background with red text&#10;&#10;AI-generated content may be incorrect.">
            <a:extLst>
              <a:ext uri="{FF2B5EF4-FFF2-40B4-BE49-F238E27FC236}">
                <a16:creationId xmlns:a16="http://schemas.microsoft.com/office/drawing/2014/main" id="{EA41BD9D-35C0-C35C-B5D5-EECE7CD1B894}"/>
              </a:ext>
            </a:extLst>
          </p:cNvPr>
          <p:cNvPicPr>
            <a:picLocks noGrp="1" noChangeAspect="1"/>
          </p:cNvPicPr>
          <p:nvPr>
            <p:ph idx="1"/>
          </p:nvPr>
        </p:nvPicPr>
        <p:blipFill>
          <a:blip r:embed="rId2"/>
          <a:stretch>
            <a:fillRect/>
          </a:stretch>
        </p:blipFill>
        <p:spPr>
          <a:xfrm>
            <a:off x="746760" y="1243065"/>
            <a:ext cx="10515600" cy="3301578"/>
          </a:xfrm>
          <a:prstGeom prst="rect">
            <a:avLst/>
          </a:prstGeom>
        </p:spPr>
      </p:pic>
    </p:spTree>
    <p:extLst>
      <p:ext uri="{BB962C8B-B14F-4D97-AF65-F5344CB8AC3E}">
        <p14:creationId xmlns:p14="http://schemas.microsoft.com/office/powerpoint/2010/main" val="27359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EE4C7C8-5401-959B-93CC-7032C631F7B5}"/>
              </a:ext>
            </a:extLst>
          </p:cNvPr>
          <p:cNvSpPr>
            <a:spLocks noGrp="1" noChangeArrowheads="1"/>
          </p:cNvSpPr>
          <p:nvPr>
            <p:ph type="title"/>
          </p:nvPr>
        </p:nvSpPr>
        <p:spPr/>
        <p:txBody>
          <a:bodyPr/>
          <a:lstStyle/>
          <a:p>
            <a:pPr eaLnBrk="1" hangingPunct="1"/>
            <a:r>
              <a:rPr lang="en-US" altLang="en-US" dirty="0"/>
              <a:t>Post Transcription</a:t>
            </a:r>
          </a:p>
        </p:txBody>
      </p:sp>
      <p:sp>
        <p:nvSpPr>
          <p:cNvPr id="10243" name="Rectangle 3">
            <a:extLst>
              <a:ext uri="{FF2B5EF4-FFF2-40B4-BE49-F238E27FC236}">
                <a16:creationId xmlns:a16="http://schemas.microsoft.com/office/drawing/2014/main" id="{198F5852-5C28-DEAE-3494-9ED1CBB10AB8}"/>
              </a:ext>
            </a:extLst>
          </p:cNvPr>
          <p:cNvSpPr>
            <a:spLocks noGrp="1" noChangeArrowheads="1"/>
          </p:cNvSpPr>
          <p:nvPr>
            <p:ph type="body" idx="1"/>
          </p:nvPr>
        </p:nvSpPr>
        <p:spPr/>
        <p:txBody>
          <a:bodyPr/>
          <a:lstStyle/>
          <a:p>
            <a:pPr eaLnBrk="1" hangingPunct="1">
              <a:lnSpc>
                <a:spcPct val="90000"/>
              </a:lnSpc>
            </a:pPr>
            <a:r>
              <a:rPr lang="en-US" altLang="en-US" sz="2400" dirty="0"/>
              <a:t>In prokaryotes, the RNA copy of a gene is messenger RNA, ready to be translated into protein.  In fact, translation starts even before transcription is finished.</a:t>
            </a:r>
          </a:p>
          <a:p>
            <a:pPr eaLnBrk="1" hangingPunct="1">
              <a:lnSpc>
                <a:spcPct val="90000"/>
              </a:lnSpc>
            </a:pPr>
            <a:r>
              <a:rPr lang="en-US" altLang="en-US" sz="2400" dirty="0"/>
              <a:t>In eukaryotes, the primary RNA transcript of a gene needs further processing before it can be translated.  This step is called “RNA processing”. Also, it needs to be transported out of the nucleus into the cytoplasm.</a:t>
            </a:r>
          </a:p>
          <a:p>
            <a:pPr eaLnBrk="1" hangingPunct="1">
              <a:lnSpc>
                <a:spcPct val="90000"/>
              </a:lnSpc>
            </a:pPr>
            <a:r>
              <a:rPr lang="en-US" altLang="en-US" sz="2400" dirty="0"/>
              <a:t>Steps in RNA processing:</a:t>
            </a:r>
          </a:p>
          <a:p>
            <a:pPr lvl="1" eaLnBrk="1" hangingPunct="1">
              <a:lnSpc>
                <a:spcPct val="90000"/>
              </a:lnSpc>
            </a:pPr>
            <a:r>
              <a:rPr lang="en-US" altLang="en-US" sz="2000" dirty="0"/>
              <a:t>1. Add a cap to the 5’ end</a:t>
            </a:r>
          </a:p>
          <a:p>
            <a:pPr lvl="1" eaLnBrk="1" hangingPunct="1">
              <a:lnSpc>
                <a:spcPct val="90000"/>
              </a:lnSpc>
            </a:pPr>
            <a:r>
              <a:rPr lang="en-US" altLang="en-US" sz="2000" dirty="0"/>
              <a:t>2. Add a poly-A tail to the 3’ end</a:t>
            </a:r>
          </a:p>
          <a:p>
            <a:pPr lvl="1" eaLnBrk="1" hangingPunct="1">
              <a:lnSpc>
                <a:spcPct val="90000"/>
              </a:lnSpc>
            </a:pPr>
            <a:r>
              <a:rPr lang="en-US" altLang="en-US" sz="2000" dirty="0"/>
              <a:t>3. splice out introns.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70C0-F72A-01DF-CE44-06BACB9A657B}"/>
              </a:ext>
            </a:extLst>
          </p:cNvPr>
          <p:cNvSpPr>
            <a:spLocks noGrp="1"/>
          </p:cNvSpPr>
          <p:nvPr>
            <p:ph type="title"/>
          </p:nvPr>
        </p:nvSpPr>
        <p:spPr/>
        <p:txBody>
          <a:bodyPr/>
          <a:lstStyle/>
          <a:p>
            <a:endParaRPr lang="en-US" dirty="0"/>
          </a:p>
        </p:txBody>
      </p:sp>
      <p:pic>
        <p:nvPicPr>
          <p:cNvPr id="5" name="Content Placeholder 4" descr="A screenshot of a medical form&#10;&#10;AI-generated content may be incorrect.">
            <a:extLst>
              <a:ext uri="{FF2B5EF4-FFF2-40B4-BE49-F238E27FC236}">
                <a16:creationId xmlns:a16="http://schemas.microsoft.com/office/drawing/2014/main" id="{A9DF7F5D-749E-3D0A-A6A6-58EF1C392977}"/>
              </a:ext>
            </a:extLst>
          </p:cNvPr>
          <p:cNvPicPr>
            <a:picLocks noGrp="1" noChangeAspect="1"/>
          </p:cNvPicPr>
          <p:nvPr>
            <p:ph idx="1"/>
          </p:nvPr>
        </p:nvPicPr>
        <p:blipFill>
          <a:blip r:embed="rId2"/>
          <a:stretch>
            <a:fillRect/>
          </a:stretch>
        </p:blipFill>
        <p:spPr>
          <a:xfrm>
            <a:off x="985520" y="660400"/>
            <a:ext cx="9804400" cy="5516563"/>
          </a:xfrm>
          <a:prstGeom prst="rect">
            <a:avLst/>
          </a:prstGeom>
        </p:spPr>
      </p:pic>
    </p:spTree>
    <p:extLst>
      <p:ext uri="{BB962C8B-B14F-4D97-AF65-F5344CB8AC3E}">
        <p14:creationId xmlns:p14="http://schemas.microsoft.com/office/powerpoint/2010/main" val="94873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A83D-1A98-9449-2867-D8DEBD080768}"/>
              </a:ext>
            </a:extLst>
          </p:cNvPr>
          <p:cNvSpPr>
            <a:spLocks noGrp="1"/>
          </p:cNvSpPr>
          <p:nvPr>
            <p:ph type="title"/>
          </p:nvPr>
        </p:nvSpPr>
        <p:spPr/>
        <p:txBody>
          <a:bodyPr/>
          <a:lstStyle/>
          <a:p>
            <a:endParaRPr lang="en-US"/>
          </a:p>
        </p:txBody>
      </p:sp>
      <p:pic>
        <p:nvPicPr>
          <p:cNvPr id="5" name="Content Placeholder 4" descr="A table with text on it&#10;&#10;AI-generated content may be incorrect.">
            <a:extLst>
              <a:ext uri="{FF2B5EF4-FFF2-40B4-BE49-F238E27FC236}">
                <a16:creationId xmlns:a16="http://schemas.microsoft.com/office/drawing/2014/main" id="{D950A1A9-319A-9379-E09C-3E4B5E3FEE03}"/>
              </a:ext>
            </a:extLst>
          </p:cNvPr>
          <p:cNvPicPr>
            <a:picLocks noGrp="1" noChangeAspect="1"/>
          </p:cNvPicPr>
          <p:nvPr>
            <p:ph idx="1"/>
          </p:nvPr>
        </p:nvPicPr>
        <p:blipFill>
          <a:blip r:embed="rId2"/>
          <a:stretch>
            <a:fillRect/>
          </a:stretch>
        </p:blipFill>
        <p:spPr>
          <a:xfrm>
            <a:off x="762000" y="365125"/>
            <a:ext cx="10515600" cy="5811838"/>
          </a:xfrm>
          <a:prstGeom prst="rect">
            <a:avLst/>
          </a:prstGeom>
        </p:spPr>
      </p:pic>
    </p:spTree>
    <p:extLst>
      <p:ext uri="{BB962C8B-B14F-4D97-AF65-F5344CB8AC3E}">
        <p14:creationId xmlns:p14="http://schemas.microsoft.com/office/powerpoint/2010/main" val="366091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5B3CDDE-CCF8-7BE0-54FE-15D8BD705BE1}"/>
              </a:ext>
            </a:extLst>
          </p:cNvPr>
          <p:cNvSpPr>
            <a:spLocks noGrp="1" noChangeArrowheads="1"/>
          </p:cNvSpPr>
          <p:nvPr>
            <p:ph type="title"/>
          </p:nvPr>
        </p:nvSpPr>
        <p:spPr>
          <a:xfrm>
            <a:off x="640080" y="1243013"/>
            <a:ext cx="3855720" cy="4371974"/>
          </a:xfrm>
        </p:spPr>
        <p:txBody>
          <a:bodyPr vert="horz" lIns="91440" tIns="45720" rIns="91440" bIns="45720" rtlCol="0" anchor="ctr">
            <a:normAutofit/>
          </a:bodyPr>
          <a:lstStyle/>
          <a:p>
            <a:r>
              <a:rPr lang="en-US" altLang="en-US" sz="3600" kern="1200">
                <a:solidFill>
                  <a:schemeClr val="tx2"/>
                </a:solidFill>
                <a:latin typeface="+mj-lt"/>
                <a:ea typeface="+mj-ea"/>
                <a:cs typeface="+mj-cs"/>
              </a:rPr>
              <a:t>Transcription is done…what now?</a:t>
            </a:r>
          </a:p>
        </p:txBody>
      </p:sp>
      <p:sp>
        <p:nvSpPr>
          <p:cNvPr id="45059" name="Rectangle 3">
            <a:extLst>
              <a:ext uri="{FF2B5EF4-FFF2-40B4-BE49-F238E27FC236}">
                <a16:creationId xmlns:a16="http://schemas.microsoft.com/office/drawing/2014/main" id="{5BF6A5A6-534F-5990-AD3F-3D62384FC8D2}"/>
              </a:ext>
            </a:extLst>
          </p:cNvPr>
          <p:cNvSpPr>
            <a:spLocks noGrp="1" noChangeArrowheads="1"/>
          </p:cNvSpPr>
          <p:nvPr>
            <p:ph type="body" idx="1"/>
          </p:nvPr>
        </p:nvSpPr>
        <p:spPr>
          <a:xfrm>
            <a:off x="6172200" y="804672"/>
            <a:ext cx="5221224" cy="5230368"/>
          </a:xfrm>
        </p:spPr>
        <p:txBody>
          <a:bodyPr vert="horz" lIns="91440" tIns="45720" rIns="91440" bIns="45720" rtlCol="0" anchor="ctr">
            <a:normAutofit/>
          </a:bodyPr>
          <a:lstStyle/>
          <a:p>
            <a:r>
              <a:rPr lang="en-US" altLang="en-US" sz="1800">
                <a:solidFill>
                  <a:schemeClr val="tx2"/>
                </a:solidFill>
              </a:rPr>
              <a:t>Now we have mature mRNA transcribed from the cell’s DNA.  It is leaving the nucleus through a nuclear pore.  Once in the cytoplasm, it finds a ribosome so that translation can begin.  </a:t>
            </a:r>
          </a:p>
        </p:txBody>
      </p:sp>
      <p:sp>
        <p:nvSpPr>
          <p:cNvPr id="45060" name="Rectangle 4">
            <a:extLst>
              <a:ext uri="{FF2B5EF4-FFF2-40B4-BE49-F238E27FC236}">
                <a16:creationId xmlns:a16="http://schemas.microsoft.com/office/drawing/2014/main" id="{45716E6C-0820-6BE2-0ED3-520B920EBADE}"/>
              </a:ext>
            </a:extLst>
          </p:cNvPr>
          <p:cNvSpPr>
            <a:spLocks noChangeArrowheads="1"/>
          </p:cNvSpPr>
          <p:nvPr/>
        </p:nvSpPr>
        <p:spPr bwMode="auto">
          <a:xfrm>
            <a:off x="2895601" y="4419600"/>
            <a:ext cx="73136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fontAlgn="base">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fontAlgn="base">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fontAlgn="base">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fontAlgn="base">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endParaRPr lang="en-US" altLang="en-US"/>
          </a:p>
          <a:p>
            <a:pPr>
              <a:buFont typeface="Wingdings" panose="05000000000000000000" pitchFamily="2" charset="2"/>
              <a:buNone/>
            </a:pPr>
            <a:r>
              <a:rPr lang="en-US" altLang="en-US"/>
              <a:t>We know how mRNA is made, but how do we “read” the code?  </a:t>
            </a:r>
          </a:p>
        </p:txBody>
      </p:sp>
    </p:spTree>
    <p:extLst>
      <p:ext uri="{BB962C8B-B14F-4D97-AF65-F5344CB8AC3E}">
        <p14:creationId xmlns:p14="http://schemas.microsoft.com/office/powerpoint/2010/main" val="122624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64774-A5EC-795C-7608-692A2C24CAC1}"/>
              </a:ext>
            </a:extLst>
          </p:cNvPr>
          <p:cNvPicPr>
            <a:picLocks noChangeAspect="1"/>
          </p:cNvPicPr>
          <p:nvPr/>
        </p:nvPicPr>
        <p:blipFill>
          <a:blip r:embed="rId2"/>
          <a:stretch>
            <a:fillRect/>
          </a:stretch>
        </p:blipFill>
        <p:spPr>
          <a:xfrm>
            <a:off x="727587" y="397170"/>
            <a:ext cx="10697498" cy="5688998"/>
          </a:xfrm>
          <a:prstGeom prst="rect">
            <a:avLst/>
          </a:prstGeom>
        </p:spPr>
      </p:pic>
    </p:spTree>
    <p:extLst>
      <p:ext uri="{BB962C8B-B14F-4D97-AF65-F5344CB8AC3E}">
        <p14:creationId xmlns:p14="http://schemas.microsoft.com/office/powerpoint/2010/main" val="328542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E4539D-DCCB-0661-896D-2CCB94128D34}"/>
              </a:ext>
            </a:extLst>
          </p:cNvPr>
          <p:cNvSpPr>
            <a:spLocks noGrp="1" noChangeArrowheads="1"/>
          </p:cNvSpPr>
          <p:nvPr>
            <p:ph type="title"/>
          </p:nvPr>
        </p:nvSpPr>
        <p:spPr>
          <a:xfrm>
            <a:off x="872955" y="1687973"/>
            <a:ext cx="6953521" cy="2480904"/>
          </a:xfrm>
        </p:spPr>
        <p:txBody>
          <a:bodyPr>
            <a:normAutofit fontScale="90000"/>
          </a:bodyPr>
          <a:lstStyle/>
          <a:p>
            <a:r>
              <a:rPr lang="en-US" altLang="en-US" sz="6000" b="1" dirty="0">
                <a:solidFill>
                  <a:srgbClr val="FF0000"/>
                </a:solidFill>
              </a:rPr>
              <a:t>Transcription</a:t>
            </a:r>
            <a:br>
              <a:rPr lang="en-US" altLang="en-US" sz="6000" b="1" dirty="0">
                <a:solidFill>
                  <a:srgbClr val="FF0000"/>
                </a:solidFill>
              </a:rPr>
            </a:br>
            <a:br>
              <a:rPr lang="en-US" altLang="en-US" sz="6000" b="1" dirty="0">
                <a:solidFill>
                  <a:srgbClr val="FF0000"/>
                </a:solidFill>
              </a:rPr>
            </a:br>
            <a:r>
              <a:rPr lang="en-US" altLang="en-US" sz="6000" b="1" dirty="0">
                <a:solidFill>
                  <a:srgbClr val="FF0000"/>
                </a:solidFill>
              </a:rPr>
              <a:t>              </a:t>
            </a:r>
            <a:r>
              <a:rPr lang="en-US" altLang="en-US" sz="4000" b="1" dirty="0">
                <a:solidFill>
                  <a:srgbClr val="FF0000"/>
                </a:solidFill>
              </a:rPr>
              <a:t>week 7</a:t>
            </a:r>
          </a:p>
        </p:txBody>
      </p:sp>
      <p:sp>
        <p:nvSpPr>
          <p:cNvPr id="27651" name="Rectangle 3">
            <a:extLst>
              <a:ext uri="{FF2B5EF4-FFF2-40B4-BE49-F238E27FC236}">
                <a16:creationId xmlns:a16="http://schemas.microsoft.com/office/drawing/2014/main" id="{B0E33547-3831-342D-5265-AFF033B99257}"/>
              </a:ext>
            </a:extLst>
          </p:cNvPr>
          <p:cNvSpPr>
            <a:spLocks noGrp="1" noChangeArrowheads="1"/>
          </p:cNvSpPr>
          <p:nvPr>
            <p:ph type="body" sz="half" idx="2"/>
          </p:nvPr>
        </p:nvSpPr>
        <p:spPr>
          <a:xfrm flipH="1" flipV="1">
            <a:off x="11372849" y="6040447"/>
            <a:ext cx="593009" cy="45719"/>
          </a:xfrm>
        </p:spPr>
        <p:txBody>
          <a:bodyPr>
            <a:normAutofit fontScale="25000" lnSpcReduction="20000"/>
          </a:bodyPr>
          <a:lstStyle/>
          <a:p>
            <a:endParaRPr lang="en-US" altLang="en-US" sz="2500" dirty="0"/>
          </a:p>
        </p:txBody>
      </p:sp>
      <p:pic>
        <p:nvPicPr>
          <p:cNvPr id="27652" name="Picture 4">
            <a:extLst>
              <a:ext uri="{FF2B5EF4-FFF2-40B4-BE49-F238E27FC236}">
                <a16:creationId xmlns:a16="http://schemas.microsoft.com/office/drawing/2014/main" id="{6C440CF2-1323-628C-459D-875470AFB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476" y="1371600"/>
            <a:ext cx="329380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90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4167D95-E7B6-A98E-45C2-B129FEBCF6F8}"/>
              </a:ext>
            </a:extLst>
          </p:cNvPr>
          <p:cNvSpPr>
            <a:spLocks noGrp="1" noChangeArrowheads="1"/>
          </p:cNvSpPr>
          <p:nvPr>
            <p:ph type="title"/>
          </p:nvPr>
        </p:nvSpPr>
        <p:spPr/>
        <p:txBody>
          <a:bodyPr/>
          <a:lstStyle/>
          <a:p>
            <a:pPr eaLnBrk="1" hangingPunct="1"/>
            <a:r>
              <a:rPr lang="en-US" altLang="en-US" sz="4000" b="1" dirty="0">
                <a:solidFill>
                  <a:srgbClr val="FF0000"/>
                </a:solidFill>
              </a:rPr>
              <a:t>Central Dogma of Molecular Biology</a:t>
            </a:r>
          </a:p>
        </p:txBody>
      </p:sp>
      <p:sp>
        <p:nvSpPr>
          <p:cNvPr id="3075" name="Rectangle 3">
            <a:extLst>
              <a:ext uri="{FF2B5EF4-FFF2-40B4-BE49-F238E27FC236}">
                <a16:creationId xmlns:a16="http://schemas.microsoft.com/office/drawing/2014/main" id="{D46E478C-ACC2-D666-3C21-B6B997382BEA}"/>
              </a:ext>
            </a:extLst>
          </p:cNvPr>
          <p:cNvSpPr>
            <a:spLocks noGrp="1" noChangeArrowheads="1"/>
          </p:cNvSpPr>
          <p:nvPr>
            <p:ph type="body" sz="half" idx="1"/>
          </p:nvPr>
        </p:nvSpPr>
        <p:spPr>
          <a:xfrm>
            <a:off x="609599" y="1600201"/>
            <a:ext cx="11396871" cy="4525963"/>
          </a:xfrm>
        </p:spPr>
        <p:txBody>
          <a:bodyPr>
            <a:normAutofit/>
          </a:bodyPr>
          <a:lstStyle/>
          <a:p>
            <a:pPr eaLnBrk="1" hangingPunct="1">
              <a:lnSpc>
                <a:spcPct val="80000"/>
              </a:lnSpc>
            </a:pPr>
            <a:r>
              <a:rPr lang="en-US" altLang="en-US" dirty="0"/>
              <a:t>The flow of information in the cell starts at DNA, which replicates to form more DNA.  Information is then ‘transcribed” into RNA, and then it is “translated” into protein.  The proteins do most of the work in the cell.</a:t>
            </a:r>
          </a:p>
          <a:p>
            <a:pPr eaLnBrk="1" hangingPunct="1">
              <a:lnSpc>
                <a:spcPct val="80000"/>
              </a:lnSpc>
            </a:pPr>
            <a:r>
              <a:rPr lang="en-US" altLang="en-US" dirty="0"/>
              <a:t> </a:t>
            </a:r>
          </a:p>
        </p:txBody>
      </p:sp>
      <p:pic>
        <p:nvPicPr>
          <p:cNvPr id="3076" name="Picture 5" descr="central_dogma">
            <a:extLst>
              <a:ext uri="{FF2B5EF4-FFF2-40B4-BE49-F238E27FC236}">
                <a16:creationId xmlns:a16="http://schemas.microsoft.com/office/drawing/2014/main" id="{AF8BDCE6-0B9E-995A-F303-ECD08B47F8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56791" y="3009675"/>
            <a:ext cx="7613374" cy="3411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E012-5130-7BD4-0207-9E4D870A34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128E57-4579-9878-ED48-FF1F7F443B76}"/>
              </a:ext>
            </a:extLst>
          </p:cNvPr>
          <p:cNvSpPr>
            <a:spLocks noGrp="1"/>
          </p:cNvSpPr>
          <p:nvPr>
            <p:ph idx="1"/>
          </p:nvPr>
        </p:nvSpPr>
        <p:spPr/>
        <p:txBody>
          <a:bodyPr/>
          <a:lstStyle/>
          <a:p>
            <a:endParaRPr lang="en-US"/>
          </a:p>
        </p:txBody>
      </p:sp>
      <p:pic>
        <p:nvPicPr>
          <p:cNvPr id="5" name="Picture 4" descr="A dna sequence with text&#10;&#10;AI-generated content may be incorrect.">
            <a:extLst>
              <a:ext uri="{FF2B5EF4-FFF2-40B4-BE49-F238E27FC236}">
                <a16:creationId xmlns:a16="http://schemas.microsoft.com/office/drawing/2014/main" id="{01001EBC-77CE-4EAB-26C1-7EA31F5B15F0}"/>
              </a:ext>
            </a:extLst>
          </p:cNvPr>
          <p:cNvPicPr>
            <a:picLocks noChangeAspect="1"/>
          </p:cNvPicPr>
          <p:nvPr/>
        </p:nvPicPr>
        <p:blipFill>
          <a:blip r:embed="rId2"/>
          <a:stretch>
            <a:fillRect/>
          </a:stretch>
        </p:blipFill>
        <p:spPr>
          <a:xfrm>
            <a:off x="467360" y="274791"/>
            <a:ext cx="10886440" cy="6308418"/>
          </a:xfrm>
          <a:prstGeom prst="rect">
            <a:avLst/>
          </a:prstGeom>
        </p:spPr>
      </p:pic>
    </p:spTree>
    <p:extLst>
      <p:ext uri="{BB962C8B-B14F-4D97-AF65-F5344CB8AC3E}">
        <p14:creationId xmlns:p14="http://schemas.microsoft.com/office/powerpoint/2010/main" val="360709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7A3E-6DAF-B285-51DC-AFC57C34380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49AEA3-5B2C-A8EE-BFD1-CEECE58B5EAE}"/>
              </a:ext>
            </a:extLst>
          </p:cNvPr>
          <p:cNvSpPr>
            <a:spLocks noGrp="1"/>
          </p:cNvSpPr>
          <p:nvPr>
            <p:ph idx="1"/>
          </p:nvPr>
        </p:nvSpPr>
        <p:spPr/>
        <p:txBody>
          <a:bodyPr/>
          <a:lstStyle/>
          <a:p>
            <a:endParaRPr lang="en-US" dirty="0"/>
          </a:p>
        </p:txBody>
      </p:sp>
      <p:pic>
        <p:nvPicPr>
          <p:cNvPr id="5" name="Picture 4" descr="A close up of a document&#10;&#10;AI-generated content may be incorrect.">
            <a:extLst>
              <a:ext uri="{FF2B5EF4-FFF2-40B4-BE49-F238E27FC236}">
                <a16:creationId xmlns:a16="http://schemas.microsoft.com/office/drawing/2014/main" id="{39BC8AB2-081E-B4E2-CC69-A978EB3B0D00}"/>
              </a:ext>
            </a:extLst>
          </p:cNvPr>
          <p:cNvPicPr>
            <a:picLocks noChangeAspect="1"/>
          </p:cNvPicPr>
          <p:nvPr/>
        </p:nvPicPr>
        <p:blipFill>
          <a:blip r:embed="rId2"/>
          <a:stretch>
            <a:fillRect/>
          </a:stretch>
        </p:blipFill>
        <p:spPr>
          <a:xfrm>
            <a:off x="757084" y="535355"/>
            <a:ext cx="11282516" cy="5787290"/>
          </a:xfrm>
          <a:prstGeom prst="rect">
            <a:avLst/>
          </a:prstGeom>
        </p:spPr>
      </p:pic>
    </p:spTree>
    <p:extLst>
      <p:ext uri="{BB962C8B-B14F-4D97-AF65-F5344CB8AC3E}">
        <p14:creationId xmlns:p14="http://schemas.microsoft.com/office/powerpoint/2010/main" val="273675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0538-58C8-4641-3DED-55C2132D6D21}"/>
              </a:ext>
            </a:extLst>
          </p:cNvPr>
          <p:cNvSpPr>
            <a:spLocks noGrp="1"/>
          </p:cNvSpPr>
          <p:nvPr>
            <p:ph type="title"/>
          </p:nvPr>
        </p:nvSpPr>
        <p:spPr/>
        <p:txBody>
          <a:bodyPr/>
          <a:lstStyle/>
          <a:p>
            <a:endParaRPr lang="en-US"/>
          </a:p>
        </p:txBody>
      </p:sp>
      <p:pic>
        <p:nvPicPr>
          <p:cNvPr id="5" name="Content Placeholder 4" descr="A screenshot of a cell phone&#10;&#10;AI-generated content may be incorrect.">
            <a:extLst>
              <a:ext uri="{FF2B5EF4-FFF2-40B4-BE49-F238E27FC236}">
                <a16:creationId xmlns:a16="http://schemas.microsoft.com/office/drawing/2014/main" id="{B17E444F-E3F4-9E09-E467-AB6B60A4E967}"/>
              </a:ext>
            </a:extLst>
          </p:cNvPr>
          <p:cNvPicPr>
            <a:picLocks noGrp="1" noChangeAspect="1"/>
          </p:cNvPicPr>
          <p:nvPr>
            <p:ph idx="1"/>
          </p:nvPr>
        </p:nvPicPr>
        <p:blipFill>
          <a:blip r:embed="rId2"/>
          <a:stretch>
            <a:fillRect/>
          </a:stretch>
        </p:blipFill>
        <p:spPr>
          <a:xfrm>
            <a:off x="731520" y="741680"/>
            <a:ext cx="10840720" cy="5417459"/>
          </a:xfrm>
          <a:prstGeom prst="rect">
            <a:avLst/>
          </a:prstGeom>
        </p:spPr>
      </p:pic>
    </p:spTree>
    <p:extLst>
      <p:ext uri="{BB962C8B-B14F-4D97-AF65-F5344CB8AC3E}">
        <p14:creationId xmlns:p14="http://schemas.microsoft.com/office/powerpoint/2010/main" val="255990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990B-3455-49EF-9D77-B3CF38A8D876}"/>
              </a:ext>
            </a:extLst>
          </p:cNvPr>
          <p:cNvSpPr>
            <a:spLocks noGrp="1"/>
          </p:cNvSpPr>
          <p:nvPr>
            <p:ph type="title"/>
          </p:nvPr>
        </p:nvSpPr>
        <p:spPr/>
        <p:txBody>
          <a:bodyPr/>
          <a:lstStyle/>
          <a:p>
            <a:endParaRPr lang="en-US"/>
          </a:p>
        </p:txBody>
      </p:sp>
      <p:pic>
        <p:nvPicPr>
          <p:cNvPr id="5" name="Content Placeholder 4" descr="A diagram of dna and dna molecules&#10;&#10;AI-generated content may be incorrect.">
            <a:extLst>
              <a:ext uri="{FF2B5EF4-FFF2-40B4-BE49-F238E27FC236}">
                <a16:creationId xmlns:a16="http://schemas.microsoft.com/office/drawing/2014/main" id="{97135C55-DB69-BE19-3025-57EF99899329}"/>
              </a:ext>
            </a:extLst>
          </p:cNvPr>
          <p:cNvPicPr>
            <a:picLocks noGrp="1" noChangeAspect="1"/>
          </p:cNvPicPr>
          <p:nvPr>
            <p:ph idx="1"/>
          </p:nvPr>
        </p:nvPicPr>
        <p:blipFill>
          <a:blip r:embed="rId2"/>
          <a:stretch>
            <a:fillRect/>
          </a:stretch>
        </p:blipFill>
        <p:spPr>
          <a:xfrm>
            <a:off x="955040" y="254000"/>
            <a:ext cx="10241279" cy="5922963"/>
          </a:xfrm>
          <a:prstGeom prst="rect">
            <a:avLst/>
          </a:prstGeom>
        </p:spPr>
      </p:pic>
    </p:spTree>
    <p:extLst>
      <p:ext uri="{BB962C8B-B14F-4D97-AF65-F5344CB8AC3E}">
        <p14:creationId xmlns:p14="http://schemas.microsoft.com/office/powerpoint/2010/main" val="133614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DA72-BCE6-F900-7442-B60CC316DAA4}"/>
              </a:ext>
            </a:extLst>
          </p:cNvPr>
          <p:cNvSpPr>
            <a:spLocks noGrp="1"/>
          </p:cNvSpPr>
          <p:nvPr>
            <p:ph type="title"/>
          </p:nvPr>
        </p:nvSpPr>
        <p:spPr/>
        <p:txBody>
          <a:bodyPr/>
          <a:lstStyle/>
          <a:p>
            <a:endParaRPr lang="en-US"/>
          </a:p>
        </p:txBody>
      </p:sp>
      <p:pic>
        <p:nvPicPr>
          <p:cNvPr id="5" name="Content Placeholder 4" descr="A close-up of a diagram&#10;&#10;AI-generated content may be incorrect.">
            <a:extLst>
              <a:ext uri="{FF2B5EF4-FFF2-40B4-BE49-F238E27FC236}">
                <a16:creationId xmlns:a16="http://schemas.microsoft.com/office/drawing/2014/main" id="{11F04805-1ABD-7E31-C66A-09AF0B37FFB1}"/>
              </a:ext>
            </a:extLst>
          </p:cNvPr>
          <p:cNvPicPr>
            <a:picLocks noGrp="1" noChangeAspect="1"/>
          </p:cNvPicPr>
          <p:nvPr>
            <p:ph idx="1"/>
          </p:nvPr>
        </p:nvPicPr>
        <p:blipFill>
          <a:blip r:embed="rId2"/>
          <a:stretch>
            <a:fillRect/>
          </a:stretch>
        </p:blipFill>
        <p:spPr>
          <a:xfrm>
            <a:off x="609600" y="233680"/>
            <a:ext cx="11257280" cy="5943283"/>
          </a:xfrm>
          <a:prstGeom prst="rect">
            <a:avLst/>
          </a:prstGeom>
        </p:spPr>
      </p:pic>
    </p:spTree>
    <p:extLst>
      <p:ext uri="{BB962C8B-B14F-4D97-AF65-F5344CB8AC3E}">
        <p14:creationId xmlns:p14="http://schemas.microsoft.com/office/powerpoint/2010/main" val="407216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7AD3-71F6-B7AA-8026-94D037C5B138}"/>
              </a:ext>
            </a:extLst>
          </p:cNvPr>
          <p:cNvSpPr>
            <a:spLocks noGrp="1"/>
          </p:cNvSpPr>
          <p:nvPr>
            <p:ph type="title"/>
          </p:nvPr>
        </p:nvSpPr>
        <p:spPr/>
        <p:txBody>
          <a:bodyPr/>
          <a:lstStyle/>
          <a:p>
            <a:endParaRPr lang="en-US"/>
          </a:p>
        </p:txBody>
      </p:sp>
      <p:pic>
        <p:nvPicPr>
          <p:cNvPr id="5" name="Content Placeholder 4" descr="A white box with black text&#10;&#10;AI-generated content may be incorrect.">
            <a:extLst>
              <a:ext uri="{FF2B5EF4-FFF2-40B4-BE49-F238E27FC236}">
                <a16:creationId xmlns:a16="http://schemas.microsoft.com/office/drawing/2014/main" id="{A82849A4-04E9-D46D-CD88-F14439E3F7BD}"/>
              </a:ext>
            </a:extLst>
          </p:cNvPr>
          <p:cNvPicPr>
            <a:picLocks noGrp="1" noChangeAspect="1"/>
          </p:cNvPicPr>
          <p:nvPr>
            <p:ph idx="1"/>
          </p:nvPr>
        </p:nvPicPr>
        <p:blipFill>
          <a:blip r:embed="rId2"/>
          <a:stretch>
            <a:fillRect/>
          </a:stretch>
        </p:blipFill>
        <p:spPr>
          <a:xfrm>
            <a:off x="838200" y="365125"/>
            <a:ext cx="10591800" cy="5811838"/>
          </a:xfrm>
          <a:prstGeom prst="rect">
            <a:avLst/>
          </a:prstGeom>
        </p:spPr>
      </p:pic>
    </p:spTree>
    <p:extLst>
      <p:ext uri="{BB962C8B-B14F-4D97-AF65-F5344CB8AC3E}">
        <p14:creationId xmlns:p14="http://schemas.microsoft.com/office/powerpoint/2010/main" val="2244267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228</Words>
  <Application>Microsoft Office PowerPoint</Application>
  <PresentationFormat>Widescreen</PresentationFormat>
  <Paragraphs>16</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Wingdings</vt:lpstr>
      <vt:lpstr>Office Theme</vt:lpstr>
      <vt:lpstr>PowerPoint Presentation</vt:lpstr>
      <vt:lpstr>Transcription                week 7</vt:lpstr>
      <vt:lpstr>Central Dogma of Molecular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Transcription</vt:lpstr>
      <vt:lpstr>PowerPoint Presentation</vt:lpstr>
      <vt:lpstr>PowerPoint Presentation</vt:lpstr>
      <vt:lpstr>Transcription is done…what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Galawezh Obed</dc:creator>
  <cp:lastModifiedBy>Galawezh Obed</cp:lastModifiedBy>
  <cp:revision>3</cp:revision>
  <dcterms:created xsi:type="dcterms:W3CDTF">2025-12-09T18:57:52Z</dcterms:created>
  <dcterms:modified xsi:type="dcterms:W3CDTF">2025-12-09T19:00:17Z</dcterms:modified>
</cp:coreProperties>
</file>