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9" r:id="rId4"/>
    <p:sldId id="262" r:id="rId5"/>
    <p:sldId id="279" r:id="rId6"/>
    <p:sldId id="280" r:id="rId7"/>
    <p:sldId id="281" r:id="rId8"/>
    <p:sldId id="282" r:id="rId9"/>
    <p:sldId id="283" r:id="rId10"/>
    <p:sldId id="284" r:id="rId11"/>
    <p:sldId id="263" r:id="rId12"/>
    <p:sldId id="264" r:id="rId13"/>
    <p:sldId id="265" r:id="rId14"/>
    <p:sldId id="28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2151"/>
    <a:srgbClr val="7F2766"/>
    <a:srgbClr val="F3E6F4"/>
    <a:srgbClr val="CC00FF"/>
    <a:srgbClr val="F0EAEB"/>
    <a:srgbClr val="F0EAED"/>
    <a:srgbClr val="F1E8F2"/>
    <a:srgbClr val="B898A6"/>
    <a:srgbClr val="EFEB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8" autoAdjust="0"/>
    <p:restoredTop sz="94660"/>
  </p:normalViewPr>
  <p:slideViewPr>
    <p:cSldViewPr snapToGrid="0">
      <p:cViewPr varScale="1">
        <p:scale>
          <a:sx n="65" d="100"/>
          <a:sy n="65" d="100"/>
        </p:scale>
        <p:origin x="9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CB5A9F-B1D5-40D8-A406-5B305342A486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1C9752B-D3DD-4581-8E6E-70A734D86FC6}">
      <dgm:prSet phldrT="[Text]" phldr="0"/>
      <dgm:spPr/>
      <dgm:t>
        <a:bodyPr/>
        <a:lstStyle/>
        <a:p>
          <a:r>
            <a:rPr lang="en-US" b="1" dirty="0">
              <a:solidFill>
                <a:srgbClr val="002060"/>
              </a:solidFill>
            </a:rPr>
            <a:t>Group</a:t>
          </a:r>
        </a:p>
      </dgm:t>
    </dgm:pt>
    <dgm:pt modelId="{8C16EC55-523E-44FB-8B89-E7DED80B8709}" type="parTrans" cxnId="{31DB541D-1054-4D45-8F40-46AD5317F5CB}">
      <dgm:prSet/>
      <dgm:spPr/>
      <dgm:t>
        <a:bodyPr/>
        <a:lstStyle/>
        <a:p>
          <a:endParaRPr lang="en-US"/>
        </a:p>
      </dgm:t>
    </dgm:pt>
    <dgm:pt modelId="{B316A49E-0B07-421B-B586-D7BDF0C22BC3}" type="sibTrans" cxnId="{31DB541D-1054-4D45-8F40-46AD5317F5CB}">
      <dgm:prSet/>
      <dgm:spPr/>
      <dgm:t>
        <a:bodyPr/>
        <a:lstStyle/>
        <a:p>
          <a:endParaRPr lang="en-US"/>
        </a:p>
      </dgm:t>
    </dgm:pt>
    <dgm:pt modelId="{166E8A20-9AD5-43DE-97AA-47A2239709EE}">
      <dgm:prSet phldrT="[Text]" phldr="0"/>
      <dgm:spPr/>
      <dgm:t>
        <a:bodyPr/>
        <a:lstStyle/>
        <a:p>
          <a:r>
            <a:rPr lang="en-US" b="1" dirty="0">
              <a:solidFill>
                <a:schemeClr val="accent6">
                  <a:lumMod val="75000"/>
                </a:schemeClr>
              </a:solidFill>
            </a:rPr>
            <a:t>Primary</a:t>
          </a:r>
        </a:p>
      </dgm:t>
    </dgm:pt>
    <dgm:pt modelId="{5D178923-58EA-498F-BD13-36A62E0AC36C}" type="parTrans" cxnId="{650E8412-34EA-4CEB-8C8E-7154C1ADC8B3}">
      <dgm:prSet/>
      <dgm:spPr/>
      <dgm:t>
        <a:bodyPr/>
        <a:lstStyle/>
        <a:p>
          <a:endParaRPr lang="en-US"/>
        </a:p>
      </dgm:t>
    </dgm:pt>
    <dgm:pt modelId="{BA2F3BE1-F8C9-49EF-81C9-DE35A17A687D}" type="sibTrans" cxnId="{650E8412-34EA-4CEB-8C8E-7154C1ADC8B3}">
      <dgm:prSet/>
      <dgm:spPr/>
      <dgm:t>
        <a:bodyPr/>
        <a:lstStyle/>
        <a:p>
          <a:endParaRPr lang="en-US"/>
        </a:p>
      </dgm:t>
    </dgm:pt>
    <dgm:pt modelId="{9C472D14-315B-4B21-AB2D-BAEC3AD95D16}">
      <dgm:prSet phldrT="[Text]" phldr="0"/>
      <dgm:spPr/>
      <dgm:t>
        <a:bodyPr/>
        <a:lstStyle/>
        <a:p>
          <a:r>
            <a:rPr lang="en-US" b="1" dirty="0">
              <a:solidFill>
                <a:schemeClr val="accent6">
                  <a:lumMod val="75000"/>
                </a:schemeClr>
              </a:solidFill>
            </a:rPr>
            <a:t>Secondary</a:t>
          </a:r>
        </a:p>
      </dgm:t>
    </dgm:pt>
    <dgm:pt modelId="{F7B4D296-966F-414F-A2AC-ED2F1F92B250}" type="parTrans" cxnId="{544A06FB-AB58-4D17-8ADD-530244E9A99C}">
      <dgm:prSet/>
      <dgm:spPr/>
      <dgm:t>
        <a:bodyPr/>
        <a:lstStyle/>
        <a:p>
          <a:endParaRPr lang="en-US"/>
        </a:p>
      </dgm:t>
    </dgm:pt>
    <dgm:pt modelId="{A15C0206-D611-4837-906B-626D2220FD3B}" type="sibTrans" cxnId="{544A06FB-AB58-4D17-8ADD-530244E9A99C}">
      <dgm:prSet/>
      <dgm:spPr/>
      <dgm:t>
        <a:bodyPr/>
        <a:lstStyle/>
        <a:p>
          <a:endParaRPr lang="en-US"/>
        </a:p>
      </dgm:t>
    </dgm:pt>
    <dgm:pt modelId="{F3B5DE14-E97B-43F0-B981-2234514855B0}" type="pres">
      <dgm:prSet presAssocID="{76CB5A9F-B1D5-40D8-A406-5B305342A48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AA0B409-9288-424F-8A04-DFC76F650D64}" type="pres">
      <dgm:prSet presAssocID="{D1C9752B-D3DD-4581-8E6E-70A734D86FC6}" presName="root1" presStyleCnt="0"/>
      <dgm:spPr/>
    </dgm:pt>
    <dgm:pt modelId="{7ADF2AD0-B7DE-4BF3-9809-54AB003D6776}" type="pres">
      <dgm:prSet presAssocID="{D1C9752B-D3DD-4581-8E6E-70A734D86FC6}" presName="LevelOneTextNode" presStyleLbl="node0" presStyleIdx="0" presStyleCnt="1">
        <dgm:presLayoutVars>
          <dgm:chPref val="3"/>
        </dgm:presLayoutVars>
      </dgm:prSet>
      <dgm:spPr/>
    </dgm:pt>
    <dgm:pt modelId="{1D9AC230-C406-418B-ADF0-4EB5E1BA530F}" type="pres">
      <dgm:prSet presAssocID="{D1C9752B-D3DD-4581-8E6E-70A734D86FC6}" presName="level2hierChild" presStyleCnt="0"/>
      <dgm:spPr/>
    </dgm:pt>
    <dgm:pt modelId="{3D52F1D2-C09E-459B-A0AC-5C0D135D0735}" type="pres">
      <dgm:prSet presAssocID="{5D178923-58EA-498F-BD13-36A62E0AC36C}" presName="conn2-1" presStyleLbl="parChTrans1D2" presStyleIdx="0" presStyleCnt="2"/>
      <dgm:spPr/>
    </dgm:pt>
    <dgm:pt modelId="{F7EC298D-855A-47B3-9EE7-D46E4F66123F}" type="pres">
      <dgm:prSet presAssocID="{5D178923-58EA-498F-BD13-36A62E0AC36C}" presName="connTx" presStyleLbl="parChTrans1D2" presStyleIdx="0" presStyleCnt="2"/>
      <dgm:spPr/>
    </dgm:pt>
    <dgm:pt modelId="{D23E6EB0-A066-4D61-9818-A7BD3C304EEE}" type="pres">
      <dgm:prSet presAssocID="{166E8A20-9AD5-43DE-97AA-47A2239709EE}" presName="root2" presStyleCnt="0"/>
      <dgm:spPr/>
    </dgm:pt>
    <dgm:pt modelId="{23B40B90-9EEC-417B-80AF-ADF471328528}" type="pres">
      <dgm:prSet presAssocID="{166E8A20-9AD5-43DE-97AA-47A2239709EE}" presName="LevelTwoTextNode" presStyleLbl="node2" presStyleIdx="0" presStyleCnt="2">
        <dgm:presLayoutVars>
          <dgm:chPref val="3"/>
        </dgm:presLayoutVars>
      </dgm:prSet>
      <dgm:spPr/>
    </dgm:pt>
    <dgm:pt modelId="{CDE353E7-8E32-407F-A2F8-43ABE4148867}" type="pres">
      <dgm:prSet presAssocID="{166E8A20-9AD5-43DE-97AA-47A2239709EE}" presName="level3hierChild" presStyleCnt="0"/>
      <dgm:spPr/>
    </dgm:pt>
    <dgm:pt modelId="{AF3A8D88-AFB3-4122-876C-48CB903B9E49}" type="pres">
      <dgm:prSet presAssocID="{F7B4D296-966F-414F-A2AC-ED2F1F92B250}" presName="conn2-1" presStyleLbl="parChTrans1D2" presStyleIdx="1" presStyleCnt="2"/>
      <dgm:spPr/>
    </dgm:pt>
    <dgm:pt modelId="{002AEFA7-2221-4D49-BB3E-3EBFA031F721}" type="pres">
      <dgm:prSet presAssocID="{F7B4D296-966F-414F-A2AC-ED2F1F92B250}" presName="connTx" presStyleLbl="parChTrans1D2" presStyleIdx="1" presStyleCnt="2"/>
      <dgm:spPr/>
    </dgm:pt>
    <dgm:pt modelId="{93DC581A-6549-470B-B5BF-CDBC3BBFBA32}" type="pres">
      <dgm:prSet presAssocID="{9C472D14-315B-4B21-AB2D-BAEC3AD95D16}" presName="root2" presStyleCnt="0"/>
      <dgm:spPr/>
    </dgm:pt>
    <dgm:pt modelId="{505BCB20-0452-4635-B89E-628208E6F3D4}" type="pres">
      <dgm:prSet presAssocID="{9C472D14-315B-4B21-AB2D-BAEC3AD95D16}" presName="LevelTwoTextNode" presStyleLbl="node2" presStyleIdx="1" presStyleCnt="2">
        <dgm:presLayoutVars>
          <dgm:chPref val="3"/>
        </dgm:presLayoutVars>
      </dgm:prSet>
      <dgm:spPr/>
    </dgm:pt>
    <dgm:pt modelId="{8DA79E48-6914-4F86-845F-567A1BA95ADD}" type="pres">
      <dgm:prSet presAssocID="{9C472D14-315B-4B21-AB2D-BAEC3AD95D16}" presName="level3hierChild" presStyleCnt="0"/>
      <dgm:spPr/>
    </dgm:pt>
  </dgm:ptLst>
  <dgm:cxnLst>
    <dgm:cxn modelId="{650E8412-34EA-4CEB-8C8E-7154C1ADC8B3}" srcId="{D1C9752B-D3DD-4581-8E6E-70A734D86FC6}" destId="{166E8A20-9AD5-43DE-97AA-47A2239709EE}" srcOrd="0" destOrd="0" parTransId="{5D178923-58EA-498F-BD13-36A62E0AC36C}" sibTransId="{BA2F3BE1-F8C9-49EF-81C9-DE35A17A687D}"/>
    <dgm:cxn modelId="{31DB541D-1054-4D45-8F40-46AD5317F5CB}" srcId="{76CB5A9F-B1D5-40D8-A406-5B305342A486}" destId="{D1C9752B-D3DD-4581-8E6E-70A734D86FC6}" srcOrd="0" destOrd="0" parTransId="{8C16EC55-523E-44FB-8B89-E7DED80B8709}" sibTransId="{B316A49E-0B07-421B-B586-D7BDF0C22BC3}"/>
    <dgm:cxn modelId="{47FFB123-010E-4F91-8E73-65BDAD577BAC}" type="presOf" srcId="{5D178923-58EA-498F-BD13-36A62E0AC36C}" destId="{F7EC298D-855A-47B3-9EE7-D46E4F66123F}" srcOrd="1" destOrd="0" presId="urn:microsoft.com/office/officeart/2008/layout/HorizontalMultiLevelHierarchy"/>
    <dgm:cxn modelId="{CF094C40-ACBD-410B-9078-F9F50B57AF5E}" type="presOf" srcId="{166E8A20-9AD5-43DE-97AA-47A2239709EE}" destId="{23B40B90-9EEC-417B-80AF-ADF471328528}" srcOrd="0" destOrd="0" presId="urn:microsoft.com/office/officeart/2008/layout/HorizontalMultiLevelHierarchy"/>
    <dgm:cxn modelId="{0E977243-EF02-4CC8-A0BC-3D2F779EABAD}" type="presOf" srcId="{F7B4D296-966F-414F-A2AC-ED2F1F92B250}" destId="{002AEFA7-2221-4D49-BB3E-3EBFA031F721}" srcOrd="1" destOrd="0" presId="urn:microsoft.com/office/officeart/2008/layout/HorizontalMultiLevelHierarchy"/>
    <dgm:cxn modelId="{80C2EB48-9F1C-4427-AE93-7D907228CA29}" type="presOf" srcId="{5D178923-58EA-498F-BD13-36A62E0AC36C}" destId="{3D52F1D2-C09E-459B-A0AC-5C0D135D0735}" srcOrd="0" destOrd="0" presId="urn:microsoft.com/office/officeart/2008/layout/HorizontalMultiLevelHierarchy"/>
    <dgm:cxn modelId="{BE867688-C354-4C76-A3AB-AB977F60C8EE}" type="presOf" srcId="{9C472D14-315B-4B21-AB2D-BAEC3AD95D16}" destId="{505BCB20-0452-4635-B89E-628208E6F3D4}" srcOrd="0" destOrd="0" presId="urn:microsoft.com/office/officeart/2008/layout/HorizontalMultiLevelHierarchy"/>
    <dgm:cxn modelId="{E40F58F7-D95B-4612-A882-50196B5D67C9}" type="presOf" srcId="{F7B4D296-966F-414F-A2AC-ED2F1F92B250}" destId="{AF3A8D88-AFB3-4122-876C-48CB903B9E49}" srcOrd="0" destOrd="0" presId="urn:microsoft.com/office/officeart/2008/layout/HorizontalMultiLevelHierarchy"/>
    <dgm:cxn modelId="{7E0E6FF9-2D6E-49F8-9A49-E43216764B4E}" type="presOf" srcId="{D1C9752B-D3DD-4581-8E6E-70A734D86FC6}" destId="{7ADF2AD0-B7DE-4BF3-9809-54AB003D6776}" srcOrd="0" destOrd="0" presId="urn:microsoft.com/office/officeart/2008/layout/HorizontalMultiLevelHierarchy"/>
    <dgm:cxn modelId="{9D9ACBF9-8785-411E-A89D-4FD988AD6054}" type="presOf" srcId="{76CB5A9F-B1D5-40D8-A406-5B305342A486}" destId="{F3B5DE14-E97B-43F0-B981-2234514855B0}" srcOrd="0" destOrd="0" presId="urn:microsoft.com/office/officeart/2008/layout/HorizontalMultiLevelHierarchy"/>
    <dgm:cxn modelId="{544A06FB-AB58-4D17-8ADD-530244E9A99C}" srcId="{D1C9752B-D3DD-4581-8E6E-70A734D86FC6}" destId="{9C472D14-315B-4B21-AB2D-BAEC3AD95D16}" srcOrd="1" destOrd="0" parTransId="{F7B4D296-966F-414F-A2AC-ED2F1F92B250}" sibTransId="{A15C0206-D611-4837-906B-626D2220FD3B}"/>
    <dgm:cxn modelId="{9FF21AB3-15BD-468E-B1DE-1173EDBCEED0}" type="presParOf" srcId="{F3B5DE14-E97B-43F0-B981-2234514855B0}" destId="{EAA0B409-9288-424F-8A04-DFC76F650D64}" srcOrd="0" destOrd="0" presId="urn:microsoft.com/office/officeart/2008/layout/HorizontalMultiLevelHierarchy"/>
    <dgm:cxn modelId="{FA34F87B-4ABC-4768-BF49-6ECF698C19B8}" type="presParOf" srcId="{EAA0B409-9288-424F-8A04-DFC76F650D64}" destId="{7ADF2AD0-B7DE-4BF3-9809-54AB003D6776}" srcOrd="0" destOrd="0" presId="urn:microsoft.com/office/officeart/2008/layout/HorizontalMultiLevelHierarchy"/>
    <dgm:cxn modelId="{C68DA3FE-21D5-4D0F-A315-89E56F91DC1F}" type="presParOf" srcId="{EAA0B409-9288-424F-8A04-DFC76F650D64}" destId="{1D9AC230-C406-418B-ADF0-4EB5E1BA530F}" srcOrd="1" destOrd="0" presId="urn:microsoft.com/office/officeart/2008/layout/HorizontalMultiLevelHierarchy"/>
    <dgm:cxn modelId="{83718ECF-BD5D-4144-90FA-ABCE0AEAAA21}" type="presParOf" srcId="{1D9AC230-C406-418B-ADF0-4EB5E1BA530F}" destId="{3D52F1D2-C09E-459B-A0AC-5C0D135D0735}" srcOrd="0" destOrd="0" presId="urn:microsoft.com/office/officeart/2008/layout/HorizontalMultiLevelHierarchy"/>
    <dgm:cxn modelId="{56386FCC-AAFD-4BA8-88E7-8DEE18D2E6AB}" type="presParOf" srcId="{3D52F1D2-C09E-459B-A0AC-5C0D135D0735}" destId="{F7EC298D-855A-47B3-9EE7-D46E4F66123F}" srcOrd="0" destOrd="0" presId="urn:microsoft.com/office/officeart/2008/layout/HorizontalMultiLevelHierarchy"/>
    <dgm:cxn modelId="{61F0B553-4A08-446A-AF0A-FA2FE9ED8798}" type="presParOf" srcId="{1D9AC230-C406-418B-ADF0-4EB5E1BA530F}" destId="{D23E6EB0-A066-4D61-9818-A7BD3C304EEE}" srcOrd="1" destOrd="0" presId="urn:microsoft.com/office/officeart/2008/layout/HorizontalMultiLevelHierarchy"/>
    <dgm:cxn modelId="{18376910-0070-4029-806E-B3E76B5F021F}" type="presParOf" srcId="{D23E6EB0-A066-4D61-9818-A7BD3C304EEE}" destId="{23B40B90-9EEC-417B-80AF-ADF471328528}" srcOrd="0" destOrd="0" presId="urn:microsoft.com/office/officeart/2008/layout/HorizontalMultiLevelHierarchy"/>
    <dgm:cxn modelId="{097C54DA-2333-4542-8AC3-3D2E3E222134}" type="presParOf" srcId="{D23E6EB0-A066-4D61-9818-A7BD3C304EEE}" destId="{CDE353E7-8E32-407F-A2F8-43ABE4148867}" srcOrd="1" destOrd="0" presId="urn:microsoft.com/office/officeart/2008/layout/HorizontalMultiLevelHierarchy"/>
    <dgm:cxn modelId="{DBF41C7F-CCDB-49A4-9582-0FE5977B3FDC}" type="presParOf" srcId="{1D9AC230-C406-418B-ADF0-4EB5E1BA530F}" destId="{AF3A8D88-AFB3-4122-876C-48CB903B9E49}" srcOrd="2" destOrd="0" presId="urn:microsoft.com/office/officeart/2008/layout/HorizontalMultiLevelHierarchy"/>
    <dgm:cxn modelId="{AD713D11-EDE3-4BAF-9241-3B07815C4F49}" type="presParOf" srcId="{AF3A8D88-AFB3-4122-876C-48CB903B9E49}" destId="{002AEFA7-2221-4D49-BB3E-3EBFA031F721}" srcOrd="0" destOrd="0" presId="urn:microsoft.com/office/officeart/2008/layout/HorizontalMultiLevelHierarchy"/>
    <dgm:cxn modelId="{E367AD3E-44C5-4160-A92C-D06361CD9E2A}" type="presParOf" srcId="{1D9AC230-C406-418B-ADF0-4EB5E1BA530F}" destId="{93DC581A-6549-470B-B5BF-CDBC3BBFBA32}" srcOrd="3" destOrd="0" presId="urn:microsoft.com/office/officeart/2008/layout/HorizontalMultiLevelHierarchy"/>
    <dgm:cxn modelId="{0CC762E4-531D-4F4C-B2A3-143F99067772}" type="presParOf" srcId="{93DC581A-6549-470B-B5BF-CDBC3BBFBA32}" destId="{505BCB20-0452-4635-B89E-628208E6F3D4}" srcOrd="0" destOrd="0" presId="urn:microsoft.com/office/officeart/2008/layout/HorizontalMultiLevelHierarchy"/>
    <dgm:cxn modelId="{EB009FC0-0589-46BD-A4FB-69DEC7841C63}" type="presParOf" srcId="{93DC581A-6549-470B-B5BF-CDBC3BBFBA32}" destId="{8DA79E48-6914-4F86-845F-567A1BA95AD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3A8D88-AFB3-4122-876C-48CB903B9E49}">
      <dsp:nvSpPr>
        <dsp:cNvPr id="0" name=""/>
        <dsp:cNvSpPr/>
      </dsp:nvSpPr>
      <dsp:spPr>
        <a:xfrm>
          <a:off x="1648219" y="2426730"/>
          <a:ext cx="604935" cy="576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2467" y="0"/>
              </a:lnTo>
              <a:lnTo>
                <a:pt x="302467" y="576348"/>
              </a:lnTo>
              <a:lnTo>
                <a:pt x="604935" y="57634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29798" y="2694016"/>
        <a:ext cx="41776" cy="41776"/>
      </dsp:txXfrm>
    </dsp:sp>
    <dsp:sp modelId="{3D52F1D2-C09E-459B-A0AC-5C0D135D0735}">
      <dsp:nvSpPr>
        <dsp:cNvPr id="0" name=""/>
        <dsp:cNvSpPr/>
      </dsp:nvSpPr>
      <dsp:spPr>
        <a:xfrm>
          <a:off x="1648219" y="1850382"/>
          <a:ext cx="604935" cy="576348"/>
        </a:xfrm>
        <a:custGeom>
          <a:avLst/>
          <a:gdLst/>
          <a:ahLst/>
          <a:cxnLst/>
          <a:rect l="0" t="0" r="0" b="0"/>
          <a:pathLst>
            <a:path>
              <a:moveTo>
                <a:pt x="0" y="576348"/>
              </a:moveTo>
              <a:lnTo>
                <a:pt x="302467" y="576348"/>
              </a:lnTo>
              <a:lnTo>
                <a:pt x="302467" y="0"/>
              </a:lnTo>
              <a:lnTo>
                <a:pt x="604935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29798" y="2117667"/>
        <a:ext cx="41776" cy="41776"/>
      </dsp:txXfrm>
    </dsp:sp>
    <dsp:sp modelId="{7ADF2AD0-B7DE-4BF3-9809-54AB003D6776}">
      <dsp:nvSpPr>
        <dsp:cNvPr id="0" name=""/>
        <dsp:cNvSpPr/>
      </dsp:nvSpPr>
      <dsp:spPr>
        <a:xfrm rot="16200000">
          <a:off x="-1239589" y="1965651"/>
          <a:ext cx="4853461" cy="92215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b="1" kern="1200" dirty="0">
              <a:solidFill>
                <a:srgbClr val="002060"/>
              </a:solidFill>
            </a:rPr>
            <a:t>Group</a:t>
          </a:r>
        </a:p>
      </dsp:txBody>
      <dsp:txXfrm>
        <a:off x="-1239589" y="1965651"/>
        <a:ext cx="4853461" cy="922157"/>
      </dsp:txXfrm>
    </dsp:sp>
    <dsp:sp modelId="{23B40B90-9EEC-417B-80AF-ADF471328528}">
      <dsp:nvSpPr>
        <dsp:cNvPr id="0" name=""/>
        <dsp:cNvSpPr/>
      </dsp:nvSpPr>
      <dsp:spPr>
        <a:xfrm>
          <a:off x="2253155" y="1389303"/>
          <a:ext cx="3024676" cy="92215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b="1" kern="1200" dirty="0">
              <a:solidFill>
                <a:schemeClr val="accent6">
                  <a:lumMod val="75000"/>
                </a:schemeClr>
              </a:solidFill>
            </a:rPr>
            <a:t>Primary</a:t>
          </a:r>
        </a:p>
      </dsp:txBody>
      <dsp:txXfrm>
        <a:off x="2253155" y="1389303"/>
        <a:ext cx="3024676" cy="922157"/>
      </dsp:txXfrm>
    </dsp:sp>
    <dsp:sp modelId="{505BCB20-0452-4635-B89E-628208E6F3D4}">
      <dsp:nvSpPr>
        <dsp:cNvPr id="0" name=""/>
        <dsp:cNvSpPr/>
      </dsp:nvSpPr>
      <dsp:spPr>
        <a:xfrm>
          <a:off x="2253155" y="2542000"/>
          <a:ext cx="3024676" cy="92215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b="1" kern="1200" dirty="0">
              <a:solidFill>
                <a:schemeClr val="accent6">
                  <a:lumMod val="75000"/>
                </a:schemeClr>
              </a:solidFill>
            </a:rPr>
            <a:t>Secondary</a:t>
          </a:r>
        </a:p>
      </dsp:txBody>
      <dsp:txXfrm>
        <a:off x="2253155" y="2542000"/>
        <a:ext cx="3024676" cy="9221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BEB9E-6A88-AA71-5257-34C90BE0D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1F0878-B70C-F9E5-137C-93062F62DC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80B04-C4C6-6524-6CB6-ACAC5D751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EE25-EEDC-4030-BE2E-7D1DCD1836BE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2EECB-4433-D4C2-5B28-F8D7D8552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A5D7E-3E26-FA9A-6AC9-F4F60E3E2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BEA9-2997-4956-A14F-58273F9FF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56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4278C-F956-7294-1D59-34EDF3F67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038D71-DA81-FAF8-9335-CFF212DBF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6A2C3-0BA9-D221-1D3B-8DE7F37A2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EE25-EEDC-4030-BE2E-7D1DCD1836BE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17600-B400-489F-F94C-A32A43179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71372-770B-64C6-FCE4-703C3E343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BEA9-2997-4956-A14F-58273F9FF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402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662C35-CFED-D610-B88F-373D630371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7C1F50-1A90-469E-AC3C-86E66402B6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71960-81CD-114F-C9B5-D16E42564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EE25-EEDC-4030-BE2E-7D1DCD1836BE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CB0A6-C313-BF2B-1FB9-335999E1F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EB347-73D8-38CC-A548-68BA1024E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BEA9-2997-4956-A14F-58273F9FF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7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57FCE-2A23-38AC-95A0-3705A02ED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867DA-2961-0739-8D70-5EBC9435F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96E78-DCD1-1D60-066B-76923C051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EE25-EEDC-4030-BE2E-7D1DCD1836BE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8DE4C-A3C4-9C69-35AC-1C122ECBB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D153E-0B51-AA91-DA2E-A67375715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BEA9-2997-4956-A14F-58273F9FF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54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BA04E-7D30-2174-9BAF-1CD503206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01851F-369E-FAA0-224F-E085F0A75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D2C6F-47D9-4851-6E5A-C0D5AF16B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EE25-EEDC-4030-BE2E-7D1DCD1836BE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BB198-B5B2-F3D6-5A3F-7575BDCDC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4615B-A59B-21D3-4614-0F215D28B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BEA9-2997-4956-A14F-58273F9FF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749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6F180-5171-1ED4-6C8C-268E64BB5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42959-900A-BE60-89CD-0288284192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E1B732-4E97-BDCF-6AA6-711ABBDE7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FA70A9-BB3A-3D14-8D6D-A6053903D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EE25-EEDC-4030-BE2E-7D1DCD1836BE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A914AB-AC38-5219-28CA-C5B5CE21D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7EF3C1-8F2A-8D61-F87C-538ECCB46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BEA9-2997-4956-A14F-58273F9FF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68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3A406-34A3-F010-B924-0550FD8F6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97F190-A1BE-C5D7-FBAD-432080069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DDAA57-CCDC-4FEC-C0C5-E81D1A9D5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9BB932-B297-1B8E-BC3E-8FE9CFFA3A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D257A5-3EC9-E2AC-0AC9-E3781F76AB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E9C2F8-416F-41B6-6724-B824E97DE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EE25-EEDC-4030-BE2E-7D1DCD1836BE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E38892-39E8-D924-E786-27D26C415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86876A-A044-4F98-D97A-DB874D94B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BEA9-2997-4956-A14F-58273F9FF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13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808CA-8C61-C071-4C52-D0D73E42F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21B7C2-1002-440E-53B3-891B78DD5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EE25-EEDC-4030-BE2E-7D1DCD1836BE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E1C78F-6B9B-0919-BB5C-A840ED8B6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A0EFE0-6F78-316F-6E8D-B0BB430E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BEA9-2997-4956-A14F-58273F9FF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906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077F17-E33B-B33F-7FBC-4425CD0A7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EE25-EEDC-4030-BE2E-7D1DCD1836BE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F4CDE5-8CBB-D837-7F18-63052458D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086A57-77DE-CDF9-3B7C-9FFBF9EB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BEA9-2997-4956-A14F-58273F9FF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20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F6F6D-AF04-13B3-D386-F3752F458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80220-AE17-8AB8-5DAF-9DEA218FD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76E799-BC6F-6A33-431B-81954FC4D9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44AAA6-E02E-7D5B-F9ED-C1052E2E8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EE25-EEDC-4030-BE2E-7D1DCD1836BE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D235C7-90C2-6185-E147-73B2979A4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CD4FC0-0E8E-612C-3C83-993CECC84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BEA9-2997-4956-A14F-58273F9FF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42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FAA80-42A2-1FF9-BC3D-5FA78AB56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C17188-7E76-41E3-7DEA-743295795F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879FF8-470B-DD11-7077-776360A8EB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F4FC00-DD57-21D9-60CD-19D6F55C8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EE25-EEDC-4030-BE2E-7D1DCD1836BE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BF2425-1EC7-4C9F-AEC5-317DA9B82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7FCFBF-D49F-6B8A-4490-1C369CF7E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BEA9-2997-4956-A14F-58273F9FF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353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26E247-42D4-98F8-0BC0-A1717CCD7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F741A-F3F8-6734-5C14-97885A6319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3A23B-21DD-7EEE-BF49-E550B7A8D5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9EE25-EEDC-4030-BE2E-7D1DCD1836BE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C64A4-FD4C-1E68-12EB-9202AF90FD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88F66-23FD-D53F-409E-E97A487411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1BEA9-2997-4956-A14F-58273F9FF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87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zainab.hassan@tiu.edu.iq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12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3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2.png"/><Relationship Id="rId9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E42A89-3325-068F-D80C-FD710EB488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2942A3EC-FCB2-16E5-057C-76CB032B9F2A}"/>
              </a:ext>
            </a:extLst>
          </p:cNvPr>
          <p:cNvSpPr txBox="1"/>
          <p:nvPr/>
        </p:nvSpPr>
        <p:spPr>
          <a:xfrm>
            <a:off x="0" y="5908404"/>
            <a:ext cx="12192000" cy="949596"/>
          </a:xfrm>
          <a:prstGeom prst="rect">
            <a:avLst/>
          </a:prstGeom>
          <a:solidFill>
            <a:srgbClr val="F0EAEB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5DDAE16-E4C0-3AAE-D77E-E09BA343761C}"/>
              </a:ext>
            </a:extLst>
          </p:cNvPr>
          <p:cNvGrpSpPr/>
          <p:nvPr/>
        </p:nvGrpSpPr>
        <p:grpSpPr>
          <a:xfrm>
            <a:off x="0" y="5908403"/>
            <a:ext cx="12192000" cy="903319"/>
            <a:chOff x="0" y="5908403"/>
            <a:chExt cx="12192000" cy="903319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659ACC57-3FBC-718A-7A74-149C40569904}"/>
                </a:ext>
              </a:extLst>
            </p:cNvPr>
            <p:cNvGrpSpPr/>
            <p:nvPr/>
          </p:nvGrpSpPr>
          <p:grpSpPr>
            <a:xfrm>
              <a:off x="6320902" y="5974671"/>
              <a:ext cx="5723522" cy="837051"/>
              <a:chOff x="7003779" y="6003853"/>
              <a:chExt cx="5100802" cy="807869"/>
            </a:xfrm>
          </p:grpSpPr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F26C8A8B-842D-D002-EF5A-C53BD9802E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96" r="4560"/>
              <a:stretch>
                <a:fillRect/>
              </a:stretch>
            </p:blipFill>
            <p:spPr>
              <a:xfrm>
                <a:off x="8498399" y="6022181"/>
                <a:ext cx="984985" cy="723530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D14BE1A0-C598-F170-32BF-2D8979FA85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817" t="22563" r="14799" b="36822"/>
              <a:stretch>
                <a:fillRect/>
              </a:stretch>
            </p:blipFill>
            <p:spPr>
              <a:xfrm>
                <a:off x="9548787" y="6168139"/>
                <a:ext cx="1310629" cy="399768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4B091BD5-95DF-158C-24EE-27C73E4C42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59416" y="6064458"/>
                <a:ext cx="1245165" cy="656405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8AE91289-D525-DBFB-5993-E06262AB7C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03779" y="6047030"/>
                <a:ext cx="656728" cy="673833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736943CE-3FFD-A9A0-563A-8329B30B6D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280" t="18990" r="29486" b="23782"/>
              <a:stretch>
                <a:fillRect/>
              </a:stretch>
            </p:blipFill>
            <p:spPr>
              <a:xfrm>
                <a:off x="7704882" y="6003853"/>
                <a:ext cx="728115" cy="807869"/>
              </a:xfrm>
              <a:prstGeom prst="rect">
                <a:avLst/>
              </a:prstGeom>
            </p:spPr>
          </p:pic>
        </p:grp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E5A2E3F-F8B2-F6AF-57AD-5BE8C9FF66DF}"/>
                </a:ext>
              </a:extLst>
            </p:cNvPr>
            <p:cNvCxnSpPr/>
            <p:nvPr/>
          </p:nvCxnSpPr>
          <p:spPr>
            <a:xfrm>
              <a:off x="0" y="5908403"/>
              <a:ext cx="12192000" cy="0"/>
            </a:xfrm>
            <a:prstGeom prst="line">
              <a:avLst/>
            </a:prstGeom>
            <a:ln w="28575">
              <a:solidFill>
                <a:srgbClr val="8521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1B605302-976B-66A1-6C6A-39181D7577BD}"/>
              </a:ext>
            </a:extLst>
          </p:cNvPr>
          <p:cNvSpPr txBox="1"/>
          <p:nvPr/>
        </p:nvSpPr>
        <p:spPr>
          <a:xfrm>
            <a:off x="0" y="0"/>
            <a:ext cx="12192000" cy="1266060"/>
          </a:xfrm>
          <a:prstGeom prst="rect">
            <a:avLst/>
          </a:prstGeom>
          <a:solidFill>
            <a:srgbClr val="F0EAEB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882E082-9F27-6FF1-14F2-6B808196DA97}"/>
              </a:ext>
            </a:extLst>
          </p:cNvPr>
          <p:cNvGrpSpPr/>
          <p:nvPr/>
        </p:nvGrpSpPr>
        <p:grpSpPr>
          <a:xfrm>
            <a:off x="0" y="-127513"/>
            <a:ext cx="12192000" cy="1517499"/>
            <a:chOff x="0" y="-127513"/>
            <a:chExt cx="12192000" cy="1517499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0D692EDA-EF7A-905D-E529-095CAE345453}"/>
                </a:ext>
              </a:extLst>
            </p:cNvPr>
            <p:cNvGrpSpPr/>
            <p:nvPr/>
          </p:nvGrpSpPr>
          <p:grpSpPr>
            <a:xfrm>
              <a:off x="0" y="-127513"/>
              <a:ext cx="5962650" cy="1517499"/>
              <a:chOff x="0" y="-127513"/>
              <a:chExt cx="5962650" cy="1517499"/>
            </a:xfrm>
          </p:grpSpPr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65C6758B-0F1E-A6D0-772E-887AE52B01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-127513"/>
                <a:ext cx="1685925" cy="1517499"/>
              </a:xfrm>
              <a:prstGeom prst="rect">
                <a:avLst/>
              </a:prstGeom>
            </p:spPr>
          </p:pic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F2CCD70F-1109-FE09-9686-98759EC36853}"/>
                  </a:ext>
                </a:extLst>
              </p:cNvPr>
              <p:cNvSpPr txBox="1"/>
              <p:nvPr/>
            </p:nvSpPr>
            <p:spPr>
              <a:xfrm>
                <a:off x="1478616" y="308070"/>
                <a:ext cx="448403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852151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Tishk International University</a:t>
                </a:r>
              </a:p>
              <a:p>
                <a:r>
                  <a:rPr lang="en-US" sz="1200" dirty="0">
                    <a:solidFill>
                      <a:srgbClr val="852151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Faculty of Administrative Sciences and Economics</a:t>
                </a:r>
              </a:p>
              <a:p>
                <a:r>
                  <a:rPr lang="en-US" sz="1200" dirty="0">
                    <a:solidFill>
                      <a:srgbClr val="852151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Business and Management Department</a:t>
                </a:r>
              </a:p>
            </p:txBody>
          </p:sp>
        </p:grp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F48D4D13-F8DD-51DE-54B3-15AA3CC53E03}"/>
                </a:ext>
              </a:extLst>
            </p:cNvPr>
            <p:cNvCxnSpPr/>
            <p:nvPr/>
          </p:nvCxnSpPr>
          <p:spPr>
            <a:xfrm>
              <a:off x="0" y="1273698"/>
              <a:ext cx="12192000" cy="0"/>
            </a:xfrm>
            <a:prstGeom prst="line">
              <a:avLst/>
            </a:prstGeom>
            <a:ln w="28575">
              <a:solidFill>
                <a:srgbClr val="8521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25">
            <a:extLst>
              <a:ext uri="{FF2B5EF4-FFF2-40B4-BE49-F238E27FC236}">
                <a16:creationId xmlns:a16="http://schemas.microsoft.com/office/drawing/2014/main" id="{DF88A53F-BA27-1194-56F2-B4D4BF8EEE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8616" y="1564961"/>
            <a:ext cx="9144000" cy="1386053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Culture and Society</a:t>
            </a:r>
          </a:p>
        </p:txBody>
      </p:sp>
      <p:sp>
        <p:nvSpPr>
          <p:cNvPr id="3" name="Subtitle 26">
            <a:extLst>
              <a:ext uri="{FF2B5EF4-FFF2-40B4-BE49-F238E27FC236}">
                <a16:creationId xmlns:a16="http://schemas.microsoft.com/office/drawing/2014/main" id="{DA8E3FC2-72A5-ACAB-E68F-B96A0593DA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8616" y="3270315"/>
            <a:ext cx="9144000" cy="2202504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b="1" dirty="0" err="1">
                <a:solidFill>
                  <a:srgbClr val="FF66CC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Ms.Zainab</a:t>
            </a:r>
            <a:r>
              <a:rPr lang="en-US" b="1" dirty="0">
                <a:solidFill>
                  <a:srgbClr val="FF66CC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Hassan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zainab.hassan@tiu.edu.iq</a:t>
            </a:r>
            <a:endParaRPr lang="en-US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b="1" dirty="0">
                <a:solidFill>
                  <a:srgbClr val="FF66CC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Fall Semester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b="1" dirty="0">
                <a:solidFill>
                  <a:srgbClr val="FF66CC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January 2026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232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63059D-118A-3E64-BD39-1BF67AA1D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39D2511-EE80-5D25-11D4-6DA1550E1847}"/>
              </a:ext>
            </a:extLst>
          </p:cNvPr>
          <p:cNvSpPr/>
          <p:nvPr/>
        </p:nvSpPr>
        <p:spPr>
          <a:xfrm>
            <a:off x="0" y="5996619"/>
            <a:ext cx="12192000" cy="861381"/>
          </a:xfrm>
          <a:prstGeom prst="rect">
            <a:avLst/>
          </a:prstGeom>
          <a:solidFill>
            <a:srgbClr val="F0EAEB"/>
          </a:solidFill>
          <a:ln w="3175">
            <a:solidFill>
              <a:srgbClr val="F0EAED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F168A9EE-4521-6887-FBFE-ED8A3F959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4185"/>
          </a:xfrm>
        </p:spPr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Secondary Group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E4EA0B0F-A7CC-AADF-B49E-06E8A04FD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4975"/>
            <a:ext cx="11034251" cy="461155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A </a:t>
            </a:r>
            <a:r>
              <a:rPr lang="en-US" b="1" dirty="0">
                <a:solidFill>
                  <a:srgbClr val="00B0F0"/>
                </a:solidFill>
              </a:rPr>
              <a:t>classroom or office can be an example of a secondary group</a:t>
            </a:r>
            <a:r>
              <a:rPr lang="en-US" dirty="0"/>
              <a:t>. Neither primary nor secondary groups are bound by strict definitions or set limits. In fact,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people can move from one group to another.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A </a:t>
            </a:r>
            <a:r>
              <a:rPr lang="en-US" dirty="0">
                <a:solidFill>
                  <a:srgbClr val="C00000"/>
                </a:solidFill>
              </a:rPr>
              <a:t>graduate seminar</a:t>
            </a:r>
            <a:r>
              <a:rPr lang="en-US" dirty="0"/>
              <a:t>, for example, can start as a secondary group focused on the class at hand, but as the students work together throughout their program, they may find common interests and strong ties that transform them into a primary group.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C3ECEE6-637B-25B2-B0A3-74960F1C82B4}"/>
              </a:ext>
            </a:extLst>
          </p:cNvPr>
          <p:cNvCxnSpPr/>
          <p:nvPr/>
        </p:nvCxnSpPr>
        <p:spPr>
          <a:xfrm>
            <a:off x="0" y="5996619"/>
            <a:ext cx="12192000" cy="0"/>
          </a:xfrm>
          <a:prstGeom prst="line">
            <a:avLst/>
          </a:prstGeom>
          <a:ln w="28575">
            <a:solidFill>
              <a:srgbClr val="8521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B7A21931-7729-6DDE-8512-58E67E266515}"/>
              </a:ext>
            </a:extLst>
          </p:cNvPr>
          <p:cNvGrpSpPr/>
          <p:nvPr/>
        </p:nvGrpSpPr>
        <p:grpSpPr>
          <a:xfrm>
            <a:off x="91747" y="5943219"/>
            <a:ext cx="12012834" cy="955124"/>
            <a:chOff x="91747" y="5943219"/>
            <a:chExt cx="12012834" cy="95512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C4736B3-08B1-AD23-E878-380D73D24044}"/>
                </a:ext>
              </a:extLst>
            </p:cNvPr>
            <p:cNvGrpSpPr/>
            <p:nvPr/>
          </p:nvGrpSpPr>
          <p:grpSpPr>
            <a:xfrm>
              <a:off x="91747" y="5943219"/>
              <a:ext cx="12012834" cy="955124"/>
              <a:chOff x="91747" y="5943219"/>
              <a:chExt cx="12012834" cy="955124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3658ED00-FA02-E270-D70F-697F7B27AA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47" y="5943219"/>
                <a:ext cx="1028579" cy="955124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FDEC4F9-1B4B-9904-12A1-011D9D619C93}"/>
                  </a:ext>
                </a:extLst>
              </p:cNvPr>
              <p:cNvSpPr txBox="1"/>
              <p:nvPr/>
            </p:nvSpPr>
            <p:spPr>
              <a:xfrm>
                <a:off x="931644" y="6120699"/>
                <a:ext cx="4147934" cy="600164"/>
              </a:xfrm>
              <a:prstGeom prst="rect">
                <a:avLst/>
              </a:prstGeom>
              <a:noFill/>
              <a:ln w="3175">
                <a:solidFill>
                  <a:srgbClr val="F0EAED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Tishk International University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Faculty of Administrative Sciences and Economics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Business and Management Department</a:t>
                </a:r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D689AD5D-018C-976F-B728-8CB67ED021A1}"/>
                  </a:ext>
                </a:extLst>
              </p:cNvPr>
              <p:cNvGrpSpPr/>
              <p:nvPr/>
            </p:nvGrpSpPr>
            <p:grpSpPr>
              <a:xfrm>
                <a:off x="7003779" y="6022181"/>
                <a:ext cx="5100802" cy="723530"/>
                <a:chOff x="6772175" y="5896130"/>
                <a:chExt cx="5100802" cy="723530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DF3ABA3A-411B-5995-B15F-FA3A2ABA7B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096" r="4560"/>
                <a:stretch>
                  <a:fillRect/>
                </a:stretch>
              </p:blipFill>
              <p:spPr>
                <a:xfrm>
                  <a:off x="8266795" y="5896130"/>
                  <a:ext cx="984985" cy="723530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A0DCB1A7-88A0-F623-D9F1-255C7C17E5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817" t="22563" r="14799" b="36822"/>
                <a:stretch>
                  <a:fillRect/>
                </a:stretch>
              </p:blipFill>
              <p:spPr>
                <a:xfrm>
                  <a:off x="9317183" y="6042088"/>
                  <a:ext cx="1310629" cy="399768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5F3A10AB-3478-C0DC-216B-AFFD3FC373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27812" y="5938407"/>
                  <a:ext cx="1245165" cy="656405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BEF489C2-CFD0-FBF0-E49B-41A96BFC71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72175" y="5920979"/>
                  <a:ext cx="656728" cy="673833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</p:grp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8B5B41A-02E7-2786-AFB2-9ACE990B4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80" t="18990" r="29486" b="23782"/>
            <a:stretch>
              <a:fillRect/>
            </a:stretch>
          </p:blipFill>
          <p:spPr>
            <a:xfrm>
              <a:off x="7704882" y="6003853"/>
              <a:ext cx="728115" cy="8078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341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24E273-2E94-F606-36A3-B0D4EE7FB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B58CE76-9C5B-45BF-2866-ADC3A3DA36B9}"/>
              </a:ext>
            </a:extLst>
          </p:cNvPr>
          <p:cNvSpPr/>
          <p:nvPr/>
        </p:nvSpPr>
        <p:spPr>
          <a:xfrm>
            <a:off x="0" y="5996619"/>
            <a:ext cx="12192000" cy="861381"/>
          </a:xfrm>
          <a:prstGeom prst="rect">
            <a:avLst/>
          </a:prstGeom>
          <a:solidFill>
            <a:srgbClr val="F0EAEB"/>
          </a:solidFill>
          <a:ln w="3175">
            <a:solidFill>
              <a:srgbClr val="F0EAED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11CFB726-B303-79FE-3245-8B04A847C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7481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070C0"/>
                </a:solidFill>
              </a:rPr>
              <a:t>Social Group</a:t>
            </a:r>
            <a:endParaRPr lang="en-US" sz="5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ECAFCC51-F985-9902-924F-CBB7C194D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7261"/>
            <a:ext cx="11019502" cy="151211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Consists of a number of people who have a common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identity</a:t>
            </a:r>
            <a:r>
              <a:rPr lang="en-US" sz="3200" dirty="0"/>
              <a:t>, feeling of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unity</a:t>
            </a:r>
            <a:r>
              <a:rPr lang="en-US" sz="3200" dirty="0"/>
              <a:t>, and certain common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goals</a:t>
            </a:r>
            <a:r>
              <a:rPr lang="en-US" sz="3200" dirty="0"/>
              <a:t> and shared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norms</a:t>
            </a:r>
            <a:r>
              <a:rPr lang="en-US" sz="3200" dirty="0"/>
              <a:t>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E3B6AF-0E3C-E08C-2E4D-343F09509D8A}"/>
              </a:ext>
            </a:extLst>
          </p:cNvPr>
          <p:cNvCxnSpPr/>
          <p:nvPr/>
        </p:nvCxnSpPr>
        <p:spPr>
          <a:xfrm>
            <a:off x="0" y="5996619"/>
            <a:ext cx="12192000" cy="0"/>
          </a:xfrm>
          <a:prstGeom prst="line">
            <a:avLst/>
          </a:prstGeom>
          <a:ln w="28575">
            <a:solidFill>
              <a:srgbClr val="8521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C4D6FA01-E826-7FF8-3E6F-0D1E3BF7F4E6}"/>
              </a:ext>
            </a:extLst>
          </p:cNvPr>
          <p:cNvGrpSpPr/>
          <p:nvPr/>
        </p:nvGrpSpPr>
        <p:grpSpPr>
          <a:xfrm>
            <a:off x="91747" y="5943219"/>
            <a:ext cx="12012834" cy="955124"/>
            <a:chOff x="91747" y="5943219"/>
            <a:chExt cx="12012834" cy="95512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F0B2689-0063-36C9-59B7-ECBD2AF55BDA}"/>
                </a:ext>
              </a:extLst>
            </p:cNvPr>
            <p:cNvGrpSpPr/>
            <p:nvPr/>
          </p:nvGrpSpPr>
          <p:grpSpPr>
            <a:xfrm>
              <a:off x="91747" y="5943219"/>
              <a:ext cx="12012834" cy="955124"/>
              <a:chOff x="91747" y="5943219"/>
              <a:chExt cx="12012834" cy="955124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CECA173C-2621-2654-7CBE-738677AE8F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47" y="5943219"/>
                <a:ext cx="1028579" cy="955124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142A7C4-6A76-024D-774C-4C7851D8B88F}"/>
                  </a:ext>
                </a:extLst>
              </p:cNvPr>
              <p:cNvSpPr txBox="1"/>
              <p:nvPr/>
            </p:nvSpPr>
            <p:spPr>
              <a:xfrm>
                <a:off x="931644" y="6120699"/>
                <a:ext cx="4147934" cy="600164"/>
              </a:xfrm>
              <a:prstGeom prst="rect">
                <a:avLst/>
              </a:prstGeom>
              <a:noFill/>
              <a:ln w="3175">
                <a:solidFill>
                  <a:srgbClr val="F0EAED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Tishk International University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Faculty of Administrative Sciences and Economics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Business and Management Department</a:t>
                </a:r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653222D3-F974-0F3B-A174-127BA8723BFB}"/>
                  </a:ext>
                </a:extLst>
              </p:cNvPr>
              <p:cNvGrpSpPr/>
              <p:nvPr/>
            </p:nvGrpSpPr>
            <p:grpSpPr>
              <a:xfrm>
                <a:off x="7003779" y="6022181"/>
                <a:ext cx="5100802" cy="723530"/>
                <a:chOff x="6772175" y="5896130"/>
                <a:chExt cx="5100802" cy="723530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A9661D14-63ED-7E44-90DD-A7DF5464EA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096" r="4560"/>
                <a:stretch>
                  <a:fillRect/>
                </a:stretch>
              </p:blipFill>
              <p:spPr>
                <a:xfrm>
                  <a:off x="8266795" y="5896130"/>
                  <a:ext cx="984985" cy="723530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758B539D-ED35-9705-6CAC-9ABB58B243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817" t="22563" r="14799" b="36822"/>
                <a:stretch>
                  <a:fillRect/>
                </a:stretch>
              </p:blipFill>
              <p:spPr>
                <a:xfrm>
                  <a:off x="9317183" y="6042088"/>
                  <a:ext cx="1310629" cy="399768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9AA59A6F-37E6-4B64-B74F-DEFEE4CF8F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27812" y="5938407"/>
                  <a:ext cx="1245165" cy="656405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178398C9-BD38-87FD-BD9F-AD22CC0072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72175" y="5920979"/>
                  <a:ext cx="656728" cy="673833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</p:grp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A748F00-B4A3-72E9-B43F-B06C768E6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80" t="18990" r="29486" b="23782"/>
            <a:stretch>
              <a:fillRect/>
            </a:stretch>
          </p:blipFill>
          <p:spPr>
            <a:xfrm>
              <a:off x="7704882" y="6003853"/>
              <a:ext cx="728115" cy="80786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5ABE789B-ED0A-4427-87B3-0E08FDD5CE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33" b="25121"/>
          <a:stretch>
            <a:fillRect/>
          </a:stretch>
        </p:blipFill>
        <p:spPr>
          <a:xfrm>
            <a:off x="750781" y="2472781"/>
            <a:ext cx="11019502" cy="3583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94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33C298-20CF-D8CB-6616-6029E475D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E666B4B-A0CE-0363-5BB7-F9D2213C9C25}"/>
              </a:ext>
            </a:extLst>
          </p:cNvPr>
          <p:cNvSpPr/>
          <p:nvPr/>
        </p:nvSpPr>
        <p:spPr>
          <a:xfrm>
            <a:off x="0" y="5996619"/>
            <a:ext cx="12192000" cy="861381"/>
          </a:xfrm>
          <a:prstGeom prst="rect">
            <a:avLst/>
          </a:prstGeom>
          <a:solidFill>
            <a:srgbClr val="F0EAEB"/>
          </a:solidFill>
          <a:ln w="3175">
            <a:solidFill>
              <a:srgbClr val="F0EAED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6096E6A5-9375-9F00-C4F4-1394B4B6F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547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Importance of Social Group</a:t>
            </a:r>
            <a:endParaRPr lang="en-US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F4FF1877-B016-0715-977B-F5D61C99A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9368"/>
            <a:ext cx="5257800" cy="463429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A social group has a </a:t>
            </a:r>
            <a:r>
              <a:rPr lang="en-US" sz="3200" dirty="0">
                <a:solidFill>
                  <a:srgbClr val="C00000"/>
                </a:solidFill>
              </a:rPr>
              <a:t>purpose</a:t>
            </a:r>
            <a:r>
              <a:rPr lang="en-US" sz="3200" dirty="0"/>
              <a:t> and is therefore important to its members, who know how to tell an “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insider</a:t>
            </a:r>
            <a:r>
              <a:rPr lang="en-US" sz="3200" dirty="0"/>
              <a:t>” from an “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outsider</a:t>
            </a:r>
            <a:r>
              <a:rPr lang="en-US" sz="3200" dirty="0"/>
              <a:t>.”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AA69A6-2E1D-0645-4E1F-1796B54110AC}"/>
              </a:ext>
            </a:extLst>
          </p:cNvPr>
          <p:cNvCxnSpPr/>
          <p:nvPr/>
        </p:nvCxnSpPr>
        <p:spPr>
          <a:xfrm>
            <a:off x="0" y="5996619"/>
            <a:ext cx="12192000" cy="0"/>
          </a:xfrm>
          <a:prstGeom prst="line">
            <a:avLst/>
          </a:prstGeom>
          <a:ln w="28575">
            <a:solidFill>
              <a:srgbClr val="8521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333C398B-52C3-DB20-7CE7-1B435F6E3A0C}"/>
              </a:ext>
            </a:extLst>
          </p:cNvPr>
          <p:cNvGrpSpPr/>
          <p:nvPr/>
        </p:nvGrpSpPr>
        <p:grpSpPr>
          <a:xfrm>
            <a:off x="91747" y="5943219"/>
            <a:ext cx="12012834" cy="955124"/>
            <a:chOff x="91747" y="5943219"/>
            <a:chExt cx="12012834" cy="95512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26F045A-8E0E-E0E1-6BC0-5B7845A87CE8}"/>
                </a:ext>
              </a:extLst>
            </p:cNvPr>
            <p:cNvGrpSpPr/>
            <p:nvPr/>
          </p:nvGrpSpPr>
          <p:grpSpPr>
            <a:xfrm>
              <a:off x="91747" y="5943219"/>
              <a:ext cx="12012834" cy="955124"/>
              <a:chOff x="91747" y="5943219"/>
              <a:chExt cx="12012834" cy="955124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7DF98C95-CC37-91C2-415E-830CAE211D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47" y="5943219"/>
                <a:ext cx="1028579" cy="955124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43657B9-EB5F-DB98-2145-8D781031CBC2}"/>
                  </a:ext>
                </a:extLst>
              </p:cNvPr>
              <p:cNvSpPr txBox="1"/>
              <p:nvPr/>
            </p:nvSpPr>
            <p:spPr>
              <a:xfrm>
                <a:off x="931644" y="6120699"/>
                <a:ext cx="4147934" cy="600164"/>
              </a:xfrm>
              <a:prstGeom prst="rect">
                <a:avLst/>
              </a:prstGeom>
              <a:noFill/>
              <a:ln w="3175">
                <a:solidFill>
                  <a:srgbClr val="F0EAED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Tishk International University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Faculty of Administrative Sciences and Economics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Business and Management Department</a:t>
                </a:r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3697B5D2-96F9-A16A-6C70-E91E81D5432B}"/>
                  </a:ext>
                </a:extLst>
              </p:cNvPr>
              <p:cNvGrpSpPr/>
              <p:nvPr/>
            </p:nvGrpSpPr>
            <p:grpSpPr>
              <a:xfrm>
                <a:off x="7003779" y="6022181"/>
                <a:ext cx="5100802" cy="723530"/>
                <a:chOff x="6772175" y="5896130"/>
                <a:chExt cx="5100802" cy="723530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5F4EF9A6-E9D7-CEAA-682B-BED20A69EC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096" r="4560"/>
                <a:stretch>
                  <a:fillRect/>
                </a:stretch>
              </p:blipFill>
              <p:spPr>
                <a:xfrm>
                  <a:off x="8266795" y="5896130"/>
                  <a:ext cx="984985" cy="723530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625CCF79-3484-2895-4DB1-4ECA75BCE8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817" t="22563" r="14799" b="36822"/>
                <a:stretch>
                  <a:fillRect/>
                </a:stretch>
              </p:blipFill>
              <p:spPr>
                <a:xfrm>
                  <a:off x="9317183" y="6042088"/>
                  <a:ext cx="1310629" cy="399768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260747A0-4D17-9037-1505-BF648F83295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27812" y="5938407"/>
                  <a:ext cx="1245165" cy="656405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FF2EDCBF-1F21-C98B-C9D3-4429015CA5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72175" y="5920979"/>
                  <a:ext cx="656728" cy="673833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</p:grp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7138000-581B-490F-DD73-A3B7B1CAE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80" t="18990" r="29486" b="23782"/>
            <a:stretch>
              <a:fillRect/>
            </a:stretch>
          </p:blipFill>
          <p:spPr>
            <a:xfrm>
              <a:off x="7704882" y="6003853"/>
              <a:ext cx="728115" cy="80786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5FF7A4A2-D438-AD39-7190-620DFCAB42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4" t="12077" r="5059" b="11333"/>
          <a:stretch>
            <a:fillRect/>
          </a:stretch>
        </p:blipFill>
        <p:spPr>
          <a:xfrm>
            <a:off x="6225367" y="1400595"/>
            <a:ext cx="5531048" cy="3599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493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CA27E-F5FA-C66A-93DE-0045ECCB5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219599B-D6EB-3F3F-61A9-ED38FD1904D4}"/>
              </a:ext>
            </a:extLst>
          </p:cNvPr>
          <p:cNvSpPr/>
          <p:nvPr/>
        </p:nvSpPr>
        <p:spPr>
          <a:xfrm>
            <a:off x="0" y="5996619"/>
            <a:ext cx="12192000" cy="861381"/>
          </a:xfrm>
          <a:prstGeom prst="rect">
            <a:avLst/>
          </a:prstGeom>
          <a:solidFill>
            <a:srgbClr val="F0EAEB"/>
          </a:solidFill>
          <a:ln w="3175">
            <a:solidFill>
              <a:srgbClr val="F0EAED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973C63F4-8DF4-94BB-7B40-6EC4F4643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2069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Six Characteristics of Social Groups</a:t>
            </a:r>
            <a:endParaRPr lang="en-US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DC5D15BD-D06B-EA4D-FB1E-D8D4C5859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7194"/>
            <a:ext cx="10515600" cy="4638888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/>
              <a:t>Permanence beyond the meetings of members, that is, even when members are distributed,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/>
              <a:t>Means for identifying members,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/>
              <a:t>Mechanisms for recruiting new members,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/>
              <a:t>Goals or purposes,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/>
              <a:t>Social statuses and roles (usual behavior),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/>
              <a:t>Means for controlling members’ behavior.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529CBA6-43C8-451A-EE46-782894E0E556}"/>
              </a:ext>
            </a:extLst>
          </p:cNvPr>
          <p:cNvCxnSpPr/>
          <p:nvPr/>
        </p:nvCxnSpPr>
        <p:spPr>
          <a:xfrm>
            <a:off x="0" y="5996619"/>
            <a:ext cx="12192000" cy="0"/>
          </a:xfrm>
          <a:prstGeom prst="line">
            <a:avLst/>
          </a:prstGeom>
          <a:ln w="28575">
            <a:solidFill>
              <a:srgbClr val="8521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A9B6802F-0875-0B1A-6D7F-F10DFE17B2F5}"/>
              </a:ext>
            </a:extLst>
          </p:cNvPr>
          <p:cNvGrpSpPr/>
          <p:nvPr/>
        </p:nvGrpSpPr>
        <p:grpSpPr>
          <a:xfrm>
            <a:off x="91747" y="5943219"/>
            <a:ext cx="12012834" cy="955124"/>
            <a:chOff x="91747" y="5943219"/>
            <a:chExt cx="12012834" cy="95512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A20440B-D12A-60A8-AC4C-48226B3E244B}"/>
                </a:ext>
              </a:extLst>
            </p:cNvPr>
            <p:cNvGrpSpPr/>
            <p:nvPr/>
          </p:nvGrpSpPr>
          <p:grpSpPr>
            <a:xfrm>
              <a:off x="91747" y="5943219"/>
              <a:ext cx="12012834" cy="955124"/>
              <a:chOff x="91747" y="5943219"/>
              <a:chExt cx="12012834" cy="955124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89E46DC9-EE2E-A260-DA82-542AF838AD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47" y="5943219"/>
                <a:ext cx="1028579" cy="955124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9795EA7-1AE5-4A70-C2C9-835E9C3A240E}"/>
                  </a:ext>
                </a:extLst>
              </p:cNvPr>
              <p:cNvSpPr txBox="1"/>
              <p:nvPr/>
            </p:nvSpPr>
            <p:spPr>
              <a:xfrm>
                <a:off x="931644" y="6120699"/>
                <a:ext cx="4147934" cy="600164"/>
              </a:xfrm>
              <a:prstGeom prst="rect">
                <a:avLst/>
              </a:prstGeom>
              <a:noFill/>
              <a:ln w="3175">
                <a:solidFill>
                  <a:srgbClr val="F0EAED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Tishk International University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Faculty of Administrative Sciences and Economics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Business and Management Department</a:t>
                </a:r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0A9416F2-045A-601F-CDEE-A897C419CBCD}"/>
                  </a:ext>
                </a:extLst>
              </p:cNvPr>
              <p:cNvGrpSpPr/>
              <p:nvPr/>
            </p:nvGrpSpPr>
            <p:grpSpPr>
              <a:xfrm>
                <a:off x="7003779" y="6022181"/>
                <a:ext cx="5100802" cy="723530"/>
                <a:chOff x="6772175" y="5896130"/>
                <a:chExt cx="5100802" cy="723530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6647A4DF-B4FE-FB4B-6F7F-9854607B5A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096" r="4560"/>
                <a:stretch>
                  <a:fillRect/>
                </a:stretch>
              </p:blipFill>
              <p:spPr>
                <a:xfrm>
                  <a:off x="8266795" y="5896130"/>
                  <a:ext cx="984985" cy="723530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4DE3B42A-865C-0F6A-1F05-5C814A4191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817" t="22563" r="14799" b="36822"/>
                <a:stretch>
                  <a:fillRect/>
                </a:stretch>
              </p:blipFill>
              <p:spPr>
                <a:xfrm>
                  <a:off x="9317183" y="6042088"/>
                  <a:ext cx="1310629" cy="399768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E4EB820F-3DF8-6C03-8081-C5838D5ED0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27812" y="5938407"/>
                  <a:ext cx="1245165" cy="656405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06A939BD-BEF3-1049-E0A2-0C2EA23A278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72175" y="5920979"/>
                  <a:ext cx="656728" cy="673833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</p:grp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97907D3-2120-E206-304B-3FBF715BD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80" t="18990" r="29486" b="23782"/>
            <a:stretch>
              <a:fillRect/>
            </a:stretch>
          </p:blipFill>
          <p:spPr>
            <a:xfrm>
              <a:off x="7704882" y="6003853"/>
              <a:ext cx="728115" cy="8078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216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30E9BA-68AE-BB51-14D0-CEEAA353A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01" y="1873046"/>
            <a:ext cx="10121102" cy="22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36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95FDAB-34FD-6A5B-5AAF-69460C19B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83B63CF9-0626-28C4-671F-7F9F613B551C}"/>
              </a:ext>
            </a:extLst>
          </p:cNvPr>
          <p:cNvSpPr txBox="1"/>
          <p:nvPr/>
        </p:nvSpPr>
        <p:spPr>
          <a:xfrm>
            <a:off x="0" y="5908404"/>
            <a:ext cx="12192000" cy="949596"/>
          </a:xfrm>
          <a:prstGeom prst="rect">
            <a:avLst/>
          </a:prstGeom>
          <a:solidFill>
            <a:srgbClr val="F0EAEB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EB769E9-8BBE-4B6C-B437-AC095F9F333E}"/>
              </a:ext>
            </a:extLst>
          </p:cNvPr>
          <p:cNvGrpSpPr/>
          <p:nvPr/>
        </p:nvGrpSpPr>
        <p:grpSpPr>
          <a:xfrm>
            <a:off x="0" y="5908403"/>
            <a:ext cx="12192000" cy="903319"/>
            <a:chOff x="0" y="5908403"/>
            <a:chExt cx="12192000" cy="903319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AD813EA-71E4-516F-F524-CE565FA2FF08}"/>
                </a:ext>
              </a:extLst>
            </p:cNvPr>
            <p:cNvGrpSpPr/>
            <p:nvPr/>
          </p:nvGrpSpPr>
          <p:grpSpPr>
            <a:xfrm>
              <a:off x="6320902" y="5974671"/>
              <a:ext cx="5723522" cy="837051"/>
              <a:chOff x="7003779" y="6003853"/>
              <a:chExt cx="5100802" cy="807869"/>
            </a:xfrm>
          </p:grpSpPr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A1074D17-BC5A-97E1-5D28-873FF61CAF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96" r="4560"/>
              <a:stretch>
                <a:fillRect/>
              </a:stretch>
            </p:blipFill>
            <p:spPr>
              <a:xfrm>
                <a:off x="8498399" y="6022181"/>
                <a:ext cx="984985" cy="723530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53A45DAC-B4BF-4CE9-A0DC-6143A24705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817" t="22563" r="14799" b="36822"/>
              <a:stretch>
                <a:fillRect/>
              </a:stretch>
            </p:blipFill>
            <p:spPr>
              <a:xfrm>
                <a:off x="9548787" y="6168139"/>
                <a:ext cx="1310629" cy="399768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FC9FCEEA-621D-9193-7D11-1E5F17A2ED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59416" y="6064458"/>
                <a:ext cx="1245165" cy="656405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F64D4F5A-59BF-1EC2-CF85-707D4D24FB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03779" y="6047030"/>
                <a:ext cx="656728" cy="673833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9A16CE89-191B-F9DD-48A2-964216752A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280" t="18990" r="29486" b="23782"/>
              <a:stretch>
                <a:fillRect/>
              </a:stretch>
            </p:blipFill>
            <p:spPr>
              <a:xfrm>
                <a:off x="7704882" y="6003853"/>
                <a:ext cx="728115" cy="807869"/>
              </a:xfrm>
              <a:prstGeom prst="rect">
                <a:avLst/>
              </a:prstGeom>
            </p:spPr>
          </p:pic>
        </p:grp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9FF2815-C67C-69D0-E917-0A3A3E0E4945}"/>
                </a:ext>
              </a:extLst>
            </p:cNvPr>
            <p:cNvCxnSpPr/>
            <p:nvPr/>
          </p:nvCxnSpPr>
          <p:spPr>
            <a:xfrm>
              <a:off x="0" y="5908403"/>
              <a:ext cx="12192000" cy="0"/>
            </a:xfrm>
            <a:prstGeom prst="line">
              <a:avLst/>
            </a:prstGeom>
            <a:ln w="28575">
              <a:solidFill>
                <a:srgbClr val="8521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3A848652-ADBA-BD28-2713-0B8AD5FAAC6C}"/>
              </a:ext>
            </a:extLst>
          </p:cNvPr>
          <p:cNvSpPr txBox="1"/>
          <p:nvPr/>
        </p:nvSpPr>
        <p:spPr>
          <a:xfrm>
            <a:off x="0" y="0"/>
            <a:ext cx="12192000" cy="1266060"/>
          </a:xfrm>
          <a:prstGeom prst="rect">
            <a:avLst/>
          </a:prstGeom>
          <a:solidFill>
            <a:srgbClr val="F0EAEB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E38F4BC-8DB4-2A49-3B0D-3E201E1F1203}"/>
              </a:ext>
            </a:extLst>
          </p:cNvPr>
          <p:cNvGrpSpPr/>
          <p:nvPr/>
        </p:nvGrpSpPr>
        <p:grpSpPr>
          <a:xfrm>
            <a:off x="0" y="-127513"/>
            <a:ext cx="12192000" cy="1517499"/>
            <a:chOff x="0" y="-127513"/>
            <a:chExt cx="12192000" cy="1517499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4474BC36-2F76-BD94-CB43-A31473959902}"/>
                </a:ext>
              </a:extLst>
            </p:cNvPr>
            <p:cNvGrpSpPr/>
            <p:nvPr/>
          </p:nvGrpSpPr>
          <p:grpSpPr>
            <a:xfrm>
              <a:off x="0" y="-127513"/>
              <a:ext cx="5962650" cy="1517499"/>
              <a:chOff x="0" y="-127513"/>
              <a:chExt cx="5962650" cy="1517499"/>
            </a:xfrm>
          </p:grpSpPr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11983F77-D424-B068-CB67-31A6C2BCAB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-127513"/>
                <a:ext cx="1685925" cy="1517499"/>
              </a:xfrm>
              <a:prstGeom prst="rect">
                <a:avLst/>
              </a:prstGeom>
            </p:spPr>
          </p:pic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24754FF-815E-5BE0-B70D-5D4E32226D5D}"/>
                  </a:ext>
                </a:extLst>
              </p:cNvPr>
              <p:cNvSpPr txBox="1"/>
              <p:nvPr/>
            </p:nvSpPr>
            <p:spPr>
              <a:xfrm>
                <a:off x="1478616" y="308070"/>
                <a:ext cx="448403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852151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Tishk International University</a:t>
                </a:r>
              </a:p>
              <a:p>
                <a:r>
                  <a:rPr lang="en-US" sz="1200" dirty="0">
                    <a:solidFill>
                      <a:srgbClr val="852151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Faculty of Administrative Sciences and Economics</a:t>
                </a:r>
              </a:p>
              <a:p>
                <a:r>
                  <a:rPr lang="en-US" sz="1200" dirty="0">
                    <a:solidFill>
                      <a:srgbClr val="852151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Business and Management Department</a:t>
                </a:r>
              </a:p>
            </p:txBody>
          </p:sp>
        </p:grp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2DA48BA-9FDE-EFE3-FEF5-4E7F05CDC635}"/>
                </a:ext>
              </a:extLst>
            </p:cNvPr>
            <p:cNvCxnSpPr/>
            <p:nvPr/>
          </p:nvCxnSpPr>
          <p:spPr>
            <a:xfrm>
              <a:off x="0" y="1273698"/>
              <a:ext cx="12192000" cy="0"/>
            </a:xfrm>
            <a:prstGeom prst="line">
              <a:avLst/>
            </a:prstGeom>
            <a:ln w="28575">
              <a:solidFill>
                <a:srgbClr val="8521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25">
            <a:extLst>
              <a:ext uri="{FF2B5EF4-FFF2-40B4-BE49-F238E27FC236}">
                <a16:creationId xmlns:a16="http://schemas.microsoft.com/office/drawing/2014/main" id="{4FEF03DC-15BE-27E8-CA89-37D619D743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0650" y="2536725"/>
            <a:ext cx="9144000" cy="1739714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Chapter two</a:t>
            </a:r>
            <a:b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b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Group and Inter Group Relations</a:t>
            </a:r>
          </a:p>
        </p:txBody>
      </p:sp>
    </p:spTree>
    <p:extLst>
      <p:ext uri="{BB962C8B-B14F-4D97-AF65-F5344CB8AC3E}">
        <p14:creationId xmlns:p14="http://schemas.microsoft.com/office/powerpoint/2010/main" val="4290864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E7F98F-CC7B-C15E-5FCD-C255B4A5C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F880105-4A52-E633-E9A5-1D97E678E407}"/>
              </a:ext>
            </a:extLst>
          </p:cNvPr>
          <p:cNvSpPr/>
          <p:nvPr/>
        </p:nvSpPr>
        <p:spPr>
          <a:xfrm>
            <a:off x="0" y="5996619"/>
            <a:ext cx="12192000" cy="861381"/>
          </a:xfrm>
          <a:prstGeom prst="rect">
            <a:avLst/>
          </a:prstGeom>
          <a:solidFill>
            <a:srgbClr val="F0EAEB"/>
          </a:solidFill>
          <a:ln w="3175">
            <a:solidFill>
              <a:srgbClr val="F0EAED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53212E5D-D90D-F6CF-D53C-26790ECEC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Objectives…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8C874829-394E-9325-A2AF-AF57F1298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372903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Distinguish between primary and secondary groups,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Explain the functions of groups,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Understand the role of reference groups,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Know the influence of group size.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0F5C1D-9D5E-C4B0-A54C-F52CE99EC7DA}"/>
              </a:ext>
            </a:extLst>
          </p:cNvPr>
          <p:cNvCxnSpPr/>
          <p:nvPr/>
        </p:nvCxnSpPr>
        <p:spPr>
          <a:xfrm>
            <a:off x="0" y="5996619"/>
            <a:ext cx="12192000" cy="0"/>
          </a:xfrm>
          <a:prstGeom prst="line">
            <a:avLst/>
          </a:prstGeom>
          <a:ln w="28575">
            <a:solidFill>
              <a:srgbClr val="8521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7A30C2FD-798C-D5E3-CAAD-0A738A4CDC0D}"/>
              </a:ext>
            </a:extLst>
          </p:cNvPr>
          <p:cNvGrpSpPr/>
          <p:nvPr/>
        </p:nvGrpSpPr>
        <p:grpSpPr>
          <a:xfrm>
            <a:off x="91747" y="5943219"/>
            <a:ext cx="12012834" cy="955124"/>
            <a:chOff x="91747" y="5943219"/>
            <a:chExt cx="12012834" cy="95512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54960AF-33FD-D38D-1045-06ABD53E0E42}"/>
                </a:ext>
              </a:extLst>
            </p:cNvPr>
            <p:cNvGrpSpPr/>
            <p:nvPr/>
          </p:nvGrpSpPr>
          <p:grpSpPr>
            <a:xfrm>
              <a:off x="91747" y="5943219"/>
              <a:ext cx="12012834" cy="955124"/>
              <a:chOff x="91747" y="5943219"/>
              <a:chExt cx="12012834" cy="955124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C552D231-1471-3EEF-05C0-099AFFBFCC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47" y="5943219"/>
                <a:ext cx="1028579" cy="955124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AD2F059-797D-C56A-9BFD-950D882594B9}"/>
                  </a:ext>
                </a:extLst>
              </p:cNvPr>
              <p:cNvSpPr txBox="1"/>
              <p:nvPr/>
            </p:nvSpPr>
            <p:spPr>
              <a:xfrm>
                <a:off x="931644" y="6120699"/>
                <a:ext cx="4147934" cy="600164"/>
              </a:xfrm>
              <a:prstGeom prst="rect">
                <a:avLst/>
              </a:prstGeom>
              <a:noFill/>
              <a:ln w="3175">
                <a:solidFill>
                  <a:srgbClr val="F0EAED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Tishk International University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Faculty of Administrative Sciences and Economics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Business and Management Department</a:t>
                </a:r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24CCA6A7-DDAD-1427-2651-4C989D4086DF}"/>
                  </a:ext>
                </a:extLst>
              </p:cNvPr>
              <p:cNvGrpSpPr/>
              <p:nvPr/>
            </p:nvGrpSpPr>
            <p:grpSpPr>
              <a:xfrm>
                <a:off x="7003779" y="6022181"/>
                <a:ext cx="5100802" cy="723530"/>
                <a:chOff x="6772175" y="5896130"/>
                <a:chExt cx="5100802" cy="723530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5CFDF147-BB26-8100-0E30-A6E126A79C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096" r="4560"/>
                <a:stretch>
                  <a:fillRect/>
                </a:stretch>
              </p:blipFill>
              <p:spPr>
                <a:xfrm>
                  <a:off x="8266795" y="5896130"/>
                  <a:ext cx="984985" cy="723530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8FE3F4A2-FCA5-3A87-2156-38BFD2B13E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817" t="22563" r="14799" b="36822"/>
                <a:stretch>
                  <a:fillRect/>
                </a:stretch>
              </p:blipFill>
              <p:spPr>
                <a:xfrm>
                  <a:off x="9317183" y="6042088"/>
                  <a:ext cx="1310629" cy="399768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4382DFF7-5486-5152-A3D0-B510373010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27812" y="5938407"/>
                  <a:ext cx="1245165" cy="656405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D2438348-8643-9316-908A-B6F3F67FA7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72175" y="5920979"/>
                  <a:ext cx="656728" cy="673833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</p:grp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3FE7390-7C87-D0B6-73B3-02DB6272E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80" t="18990" r="29486" b="23782"/>
            <a:stretch>
              <a:fillRect/>
            </a:stretch>
          </p:blipFill>
          <p:spPr>
            <a:xfrm>
              <a:off x="7704882" y="6003853"/>
              <a:ext cx="728115" cy="8078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094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7341C0-FF98-A24A-B6C7-98110419E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BFC3E36-DF85-4264-1288-572596221FF6}"/>
              </a:ext>
            </a:extLst>
          </p:cNvPr>
          <p:cNvSpPr/>
          <p:nvPr/>
        </p:nvSpPr>
        <p:spPr>
          <a:xfrm>
            <a:off x="0" y="5996619"/>
            <a:ext cx="12192000" cy="861381"/>
          </a:xfrm>
          <a:prstGeom prst="rect">
            <a:avLst/>
          </a:prstGeom>
          <a:solidFill>
            <a:srgbClr val="F0EAEB"/>
          </a:solidFill>
          <a:ln w="3175">
            <a:solidFill>
              <a:srgbClr val="F0EAED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A39F8F69-8D50-04EA-DACF-56D2B69D4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54044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 Nature of Groups</a:t>
            </a:r>
            <a:endParaRPr lang="en-US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752CE540-676D-7FE5-62A7-4AD7D6505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5990303" cy="433492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Group is often used for almost any occasion </a:t>
            </a:r>
            <a:r>
              <a:rPr lang="en-US" dirty="0">
                <a:solidFill>
                  <a:srgbClr val="C00000"/>
                </a:solidFill>
              </a:rPr>
              <a:t>when two or more people come together</a:t>
            </a:r>
            <a:r>
              <a:rPr lang="en-US" dirty="0"/>
              <a:t>. In sociology, however, we use several terms for various collections of people, not all of which are considered groups.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DAC2FAD-188F-D887-3A14-3BE7A0C7E4FB}"/>
              </a:ext>
            </a:extLst>
          </p:cNvPr>
          <p:cNvCxnSpPr/>
          <p:nvPr/>
        </p:nvCxnSpPr>
        <p:spPr>
          <a:xfrm>
            <a:off x="0" y="5996619"/>
            <a:ext cx="12192000" cy="0"/>
          </a:xfrm>
          <a:prstGeom prst="line">
            <a:avLst/>
          </a:prstGeom>
          <a:ln w="28575">
            <a:solidFill>
              <a:srgbClr val="8521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E4A2D06-2112-2BAA-4890-1B62A530AB9B}"/>
              </a:ext>
            </a:extLst>
          </p:cNvPr>
          <p:cNvGrpSpPr/>
          <p:nvPr/>
        </p:nvGrpSpPr>
        <p:grpSpPr>
          <a:xfrm>
            <a:off x="91747" y="5943219"/>
            <a:ext cx="12012834" cy="955124"/>
            <a:chOff x="91747" y="5943219"/>
            <a:chExt cx="12012834" cy="95512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9F90440-98A1-B3B2-01E0-B8BBCA893892}"/>
                </a:ext>
              </a:extLst>
            </p:cNvPr>
            <p:cNvGrpSpPr/>
            <p:nvPr/>
          </p:nvGrpSpPr>
          <p:grpSpPr>
            <a:xfrm>
              <a:off x="91747" y="5943219"/>
              <a:ext cx="12012834" cy="955124"/>
              <a:chOff x="91747" y="5943219"/>
              <a:chExt cx="12012834" cy="955124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FA67182A-25E4-B758-FCE6-BB91EA874D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47" y="5943219"/>
                <a:ext cx="1028579" cy="955124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2158D4B-AE82-A431-8D87-8C0EFC8CCA93}"/>
                  </a:ext>
                </a:extLst>
              </p:cNvPr>
              <p:cNvSpPr txBox="1"/>
              <p:nvPr/>
            </p:nvSpPr>
            <p:spPr>
              <a:xfrm>
                <a:off x="931644" y="6120699"/>
                <a:ext cx="4147934" cy="600164"/>
              </a:xfrm>
              <a:prstGeom prst="rect">
                <a:avLst/>
              </a:prstGeom>
              <a:noFill/>
              <a:ln w="3175">
                <a:solidFill>
                  <a:srgbClr val="F0EAED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Tishk International University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Faculty of Administrative Sciences and Economics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Business and Management Department</a:t>
                </a:r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58904525-EF0E-CC25-8ED8-40D59E9E1F58}"/>
                  </a:ext>
                </a:extLst>
              </p:cNvPr>
              <p:cNvGrpSpPr/>
              <p:nvPr/>
            </p:nvGrpSpPr>
            <p:grpSpPr>
              <a:xfrm>
                <a:off x="7003779" y="6022181"/>
                <a:ext cx="5100802" cy="723530"/>
                <a:chOff x="6772175" y="5896130"/>
                <a:chExt cx="5100802" cy="723530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BC9D3AEE-F75F-2883-2828-23E73CEA8E0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096" r="4560"/>
                <a:stretch>
                  <a:fillRect/>
                </a:stretch>
              </p:blipFill>
              <p:spPr>
                <a:xfrm>
                  <a:off x="8266795" y="5896130"/>
                  <a:ext cx="984985" cy="723530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7829665B-33DE-C946-D5E6-EA62F1F3F6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817" t="22563" r="14799" b="36822"/>
                <a:stretch>
                  <a:fillRect/>
                </a:stretch>
              </p:blipFill>
              <p:spPr>
                <a:xfrm>
                  <a:off x="9317183" y="6042088"/>
                  <a:ext cx="1310629" cy="399768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CBD0A0EE-DC60-F6B7-1AC9-857AA3E900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27812" y="5938407"/>
                  <a:ext cx="1245165" cy="656405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E886535A-52AD-2812-6344-FA4AD69B747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72175" y="5920979"/>
                  <a:ext cx="656728" cy="673833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</p:grp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A8E21C0-B5E2-6E4C-A50B-5B75719BC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80" t="18990" r="29486" b="23782"/>
            <a:stretch>
              <a:fillRect/>
            </a:stretch>
          </p:blipFill>
          <p:spPr>
            <a:xfrm>
              <a:off x="7704882" y="6003853"/>
              <a:ext cx="728115" cy="80786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3709721D-5CC8-43A8-FF02-109A52B960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8" t="10753" r="3681" b="10060"/>
          <a:stretch>
            <a:fillRect/>
          </a:stretch>
        </p:blipFill>
        <p:spPr>
          <a:xfrm>
            <a:off x="7003779" y="1094975"/>
            <a:ext cx="4659777" cy="3699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199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0D3272-A190-D17F-2B9B-C69AEBE20B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21BB1BC-EBCD-43C3-BDEF-563AA800D6A3}"/>
              </a:ext>
            </a:extLst>
          </p:cNvPr>
          <p:cNvSpPr/>
          <p:nvPr/>
        </p:nvSpPr>
        <p:spPr>
          <a:xfrm>
            <a:off x="0" y="5996619"/>
            <a:ext cx="12192000" cy="861381"/>
          </a:xfrm>
          <a:prstGeom prst="rect">
            <a:avLst/>
          </a:prstGeom>
          <a:solidFill>
            <a:srgbClr val="F0EAEB"/>
          </a:solidFill>
          <a:ln w="3175">
            <a:solidFill>
              <a:srgbClr val="F0EAED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21283EF1-6E33-3131-6DF2-7EE4E3F5E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4185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What is Group?</a:t>
            </a:r>
            <a:endParaRPr lang="en-US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B7E8ACDC-8A68-6BCB-7623-7DDF034A4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094975"/>
            <a:ext cx="10857270" cy="4611551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The term group is when an </a:t>
            </a:r>
            <a:r>
              <a:rPr lang="en-US" dirty="0">
                <a:solidFill>
                  <a:srgbClr val="C00000"/>
                </a:solidFill>
              </a:rPr>
              <a:t>individual</a:t>
            </a:r>
            <a:r>
              <a:rPr lang="en-US" dirty="0"/>
              <a:t> can refer to a wide </a:t>
            </a:r>
            <a:r>
              <a:rPr lang="en-US" dirty="0">
                <a:solidFill>
                  <a:srgbClr val="C00000"/>
                </a:solidFill>
              </a:rPr>
              <a:t>variety of gatherings</a:t>
            </a:r>
            <a:r>
              <a:rPr lang="en-US" dirty="0"/>
              <a:t>, from just two people; a club, a regular gathering of friends, or people who work together or share a hobby.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In short, the term refers to any </a:t>
            </a:r>
            <a:r>
              <a:rPr lang="en-US" dirty="0">
                <a:solidFill>
                  <a:srgbClr val="C00000"/>
                </a:solidFill>
              </a:rPr>
              <a:t>collection</a:t>
            </a:r>
            <a:r>
              <a:rPr lang="en-US" dirty="0"/>
              <a:t> of at least two people who </a:t>
            </a:r>
            <a:r>
              <a:rPr lang="en-US" dirty="0">
                <a:solidFill>
                  <a:srgbClr val="C00000"/>
                </a:solidFill>
              </a:rPr>
              <a:t>interact</a:t>
            </a:r>
            <a:r>
              <a:rPr lang="en-US" dirty="0"/>
              <a:t> with some frequency and who </a:t>
            </a:r>
            <a:r>
              <a:rPr lang="en-US" dirty="0">
                <a:solidFill>
                  <a:srgbClr val="C00000"/>
                </a:solidFill>
              </a:rPr>
              <a:t>share a sense</a:t>
            </a:r>
            <a:r>
              <a:rPr lang="en-US" dirty="0"/>
              <a:t> that their identity is somehow aligned with the group.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However, whenever people are gathered it is not necessarily a group.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BBC09A5-C2A7-390D-2E6F-05C685959C50}"/>
              </a:ext>
            </a:extLst>
          </p:cNvPr>
          <p:cNvCxnSpPr/>
          <p:nvPr/>
        </p:nvCxnSpPr>
        <p:spPr>
          <a:xfrm>
            <a:off x="0" y="5996619"/>
            <a:ext cx="12192000" cy="0"/>
          </a:xfrm>
          <a:prstGeom prst="line">
            <a:avLst/>
          </a:prstGeom>
          <a:ln w="28575">
            <a:solidFill>
              <a:srgbClr val="8521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CF2CAD6F-5D29-B66F-9057-82943A5EAF9E}"/>
              </a:ext>
            </a:extLst>
          </p:cNvPr>
          <p:cNvGrpSpPr/>
          <p:nvPr/>
        </p:nvGrpSpPr>
        <p:grpSpPr>
          <a:xfrm>
            <a:off x="91747" y="5943219"/>
            <a:ext cx="12012834" cy="955124"/>
            <a:chOff x="91747" y="5943219"/>
            <a:chExt cx="12012834" cy="95512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BF82C56-1ACB-4945-58C5-9539B6E6FA10}"/>
                </a:ext>
              </a:extLst>
            </p:cNvPr>
            <p:cNvGrpSpPr/>
            <p:nvPr/>
          </p:nvGrpSpPr>
          <p:grpSpPr>
            <a:xfrm>
              <a:off x="91747" y="5943219"/>
              <a:ext cx="12012834" cy="955124"/>
              <a:chOff x="91747" y="5943219"/>
              <a:chExt cx="12012834" cy="955124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0B0E6B6D-836A-B9C8-B924-45FB9FA27E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47" y="5943219"/>
                <a:ext cx="1028579" cy="955124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F89E5A3-B453-3452-6A33-DE93264A8473}"/>
                  </a:ext>
                </a:extLst>
              </p:cNvPr>
              <p:cNvSpPr txBox="1"/>
              <p:nvPr/>
            </p:nvSpPr>
            <p:spPr>
              <a:xfrm>
                <a:off x="931644" y="6120699"/>
                <a:ext cx="4147934" cy="600164"/>
              </a:xfrm>
              <a:prstGeom prst="rect">
                <a:avLst/>
              </a:prstGeom>
              <a:noFill/>
              <a:ln w="3175">
                <a:solidFill>
                  <a:srgbClr val="F0EAED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Tishk International University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Faculty of Administrative Sciences and Economics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Business and Management Department</a:t>
                </a:r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A763F3CC-7D85-0C58-0D0B-7C5626705BE3}"/>
                  </a:ext>
                </a:extLst>
              </p:cNvPr>
              <p:cNvGrpSpPr/>
              <p:nvPr/>
            </p:nvGrpSpPr>
            <p:grpSpPr>
              <a:xfrm>
                <a:off x="7003779" y="6022181"/>
                <a:ext cx="5100802" cy="723530"/>
                <a:chOff x="6772175" y="5896130"/>
                <a:chExt cx="5100802" cy="723530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F8933CE7-902B-281F-794C-A4EBC80B0C4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096" r="4560"/>
                <a:stretch>
                  <a:fillRect/>
                </a:stretch>
              </p:blipFill>
              <p:spPr>
                <a:xfrm>
                  <a:off x="8266795" y="5896130"/>
                  <a:ext cx="984985" cy="723530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F359864A-21BD-BC9B-CB25-B648FDA7E9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817" t="22563" r="14799" b="36822"/>
                <a:stretch>
                  <a:fillRect/>
                </a:stretch>
              </p:blipFill>
              <p:spPr>
                <a:xfrm>
                  <a:off x="9317183" y="6042088"/>
                  <a:ext cx="1310629" cy="399768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A72F3352-749B-73D1-9EDA-5E7373ECAA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27812" y="5938407"/>
                  <a:ext cx="1245165" cy="656405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0AEC132E-497D-8D01-A5B2-18ED2F87869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72175" y="5920979"/>
                  <a:ext cx="656728" cy="673833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</p:grp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CC36D1F-23A4-5D6C-3D1C-72C6ACCB2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80" t="18990" r="29486" b="23782"/>
            <a:stretch>
              <a:fillRect/>
            </a:stretch>
          </p:blipFill>
          <p:spPr>
            <a:xfrm>
              <a:off x="7704882" y="6003853"/>
              <a:ext cx="728115" cy="8078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344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960164-A010-A441-408A-8D169E64E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D470F82-6DA8-9D71-A625-B2B5C1601164}"/>
              </a:ext>
            </a:extLst>
          </p:cNvPr>
          <p:cNvSpPr/>
          <p:nvPr/>
        </p:nvSpPr>
        <p:spPr>
          <a:xfrm>
            <a:off x="0" y="5996619"/>
            <a:ext cx="12192000" cy="861381"/>
          </a:xfrm>
          <a:prstGeom prst="rect">
            <a:avLst/>
          </a:prstGeom>
          <a:solidFill>
            <a:srgbClr val="F0EAEB"/>
          </a:solidFill>
          <a:ln w="3175">
            <a:solidFill>
              <a:srgbClr val="F0EAED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D71CEA25-D8ED-D2D0-B0B0-7B19173D7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4185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Types of Groups</a:t>
            </a:r>
            <a:endParaRPr lang="en-US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03F7E61B-C5F4-0CF1-738E-62348BD4E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094975"/>
            <a:ext cx="5887064" cy="461155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Sociologist Charles Horton Cooley (1864–1929) suggested that groups can broadly be divided into </a:t>
            </a:r>
            <a:r>
              <a:rPr lang="en-US" dirty="0">
                <a:solidFill>
                  <a:srgbClr val="C00000"/>
                </a:solidFill>
              </a:rPr>
              <a:t>two categories</a:t>
            </a:r>
            <a:r>
              <a:rPr lang="en-US" dirty="0"/>
              <a:t>;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primary groups and secondary groups </a:t>
            </a:r>
            <a:r>
              <a:rPr lang="en-US" dirty="0"/>
              <a:t>(Cooley 1909). According to Cooley, primary groups play the most critical role in our lives.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DB8830A-7868-49E4-6E0B-06DDCA57B112}"/>
              </a:ext>
            </a:extLst>
          </p:cNvPr>
          <p:cNvCxnSpPr/>
          <p:nvPr/>
        </p:nvCxnSpPr>
        <p:spPr>
          <a:xfrm>
            <a:off x="0" y="5996619"/>
            <a:ext cx="12192000" cy="0"/>
          </a:xfrm>
          <a:prstGeom prst="line">
            <a:avLst/>
          </a:prstGeom>
          <a:ln w="28575">
            <a:solidFill>
              <a:srgbClr val="8521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9120C56A-DAB3-2443-060E-B6EB1CEAB1D7}"/>
              </a:ext>
            </a:extLst>
          </p:cNvPr>
          <p:cNvGrpSpPr/>
          <p:nvPr/>
        </p:nvGrpSpPr>
        <p:grpSpPr>
          <a:xfrm>
            <a:off x="91747" y="5943219"/>
            <a:ext cx="12012834" cy="955124"/>
            <a:chOff x="91747" y="5943219"/>
            <a:chExt cx="12012834" cy="95512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EFB0AD8-BA6B-B9F8-2028-64EC9365F815}"/>
                </a:ext>
              </a:extLst>
            </p:cNvPr>
            <p:cNvGrpSpPr/>
            <p:nvPr/>
          </p:nvGrpSpPr>
          <p:grpSpPr>
            <a:xfrm>
              <a:off x="91747" y="5943219"/>
              <a:ext cx="12012834" cy="955124"/>
              <a:chOff x="91747" y="5943219"/>
              <a:chExt cx="12012834" cy="955124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67B80A80-5A96-5BB0-7470-A13EFD5E22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47" y="5943219"/>
                <a:ext cx="1028579" cy="955124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C6972CF-87EF-04F9-1E0A-B501E342BE2B}"/>
                  </a:ext>
                </a:extLst>
              </p:cNvPr>
              <p:cNvSpPr txBox="1"/>
              <p:nvPr/>
            </p:nvSpPr>
            <p:spPr>
              <a:xfrm>
                <a:off x="931644" y="6120699"/>
                <a:ext cx="4147934" cy="600164"/>
              </a:xfrm>
              <a:prstGeom prst="rect">
                <a:avLst/>
              </a:prstGeom>
              <a:noFill/>
              <a:ln w="3175">
                <a:solidFill>
                  <a:srgbClr val="F0EAED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Tishk International University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Faculty of Administrative Sciences and Economics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Business and Management Department</a:t>
                </a:r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F1721B40-4393-69C6-6D26-4CDCF11F4B95}"/>
                  </a:ext>
                </a:extLst>
              </p:cNvPr>
              <p:cNvGrpSpPr/>
              <p:nvPr/>
            </p:nvGrpSpPr>
            <p:grpSpPr>
              <a:xfrm>
                <a:off x="7003779" y="6022181"/>
                <a:ext cx="5100802" cy="723530"/>
                <a:chOff x="6772175" y="5896130"/>
                <a:chExt cx="5100802" cy="723530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AD0E5169-1C3B-B135-5436-89B7840538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096" r="4560"/>
                <a:stretch>
                  <a:fillRect/>
                </a:stretch>
              </p:blipFill>
              <p:spPr>
                <a:xfrm>
                  <a:off x="8266795" y="5896130"/>
                  <a:ext cx="984985" cy="723530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067E3D80-5128-3516-19CC-FD15CA47EB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817" t="22563" r="14799" b="36822"/>
                <a:stretch>
                  <a:fillRect/>
                </a:stretch>
              </p:blipFill>
              <p:spPr>
                <a:xfrm>
                  <a:off x="9317183" y="6042088"/>
                  <a:ext cx="1310629" cy="399768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9C4E13B3-8F1F-68A8-2828-22100C8775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27812" y="5938407"/>
                  <a:ext cx="1245165" cy="656405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9CD5FFB8-DFC8-F484-0AE2-36C983DDCA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72175" y="5920979"/>
                  <a:ext cx="656728" cy="673833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</p:grp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5CABA65-4F16-DE90-4613-2E25C1765A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80" t="18990" r="29486" b="23782"/>
            <a:stretch>
              <a:fillRect/>
            </a:stretch>
          </p:blipFill>
          <p:spPr>
            <a:xfrm>
              <a:off x="7704882" y="6003853"/>
              <a:ext cx="728115" cy="807869"/>
            </a:xfrm>
            <a:prstGeom prst="rect">
              <a:avLst/>
            </a:prstGeom>
          </p:spPr>
        </p:pic>
      </p:grp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4FD6ABD6-22ED-08C9-5960-06268F2A04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7524242"/>
              </p:ext>
            </p:extLst>
          </p:nvPr>
        </p:nvGraphicFramePr>
        <p:xfrm>
          <a:off x="6481437" y="547453"/>
          <a:ext cx="6003894" cy="4853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06734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76D545-96C0-71A7-8CCE-D41516077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201D9E0-EF5D-A7B5-CE27-B6806CFDB1B7}"/>
              </a:ext>
            </a:extLst>
          </p:cNvPr>
          <p:cNvSpPr/>
          <p:nvPr/>
        </p:nvSpPr>
        <p:spPr>
          <a:xfrm>
            <a:off x="0" y="5996619"/>
            <a:ext cx="12192000" cy="861381"/>
          </a:xfrm>
          <a:prstGeom prst="rect">
            <a:avLst/>
          </a:prstGeom>
          <a:solidFill>
            <a:srgbClr val="F0EAEB"/>
          </a:solidFill>
          <a:ln w="3175">
            <a:solidFill>
              <a:srgbClr val="F0EAED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5AFAABAA-0108-A972-5229-B86912AD8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4185"/>
          </a:xfrm>
        </p:spPr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Primary Group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09502EFA-D97E-B31F-CE58-5C10D0797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4975"/>
            <a:ext cx="11034251" cy="461155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000" dirty="0"/>
              <a:t>The primary group is usually </a:t>
            </a:r>
            <a:r>
              <a:rPr lang="en-US" sz="3000" dirty="0">
                <a:solidFill>
                  <a:srgbClr val="C00000"/>
                </a:solidFill>
              </a:rPr>
              <a:t>small</a:t>
            </a:r>
            <a:r>
              <a:rPr lang="en-US" sz="3000" dirty="0"/>
              <a:t> and is made up of individuals who generally </a:t>
            </a:r>
            <a:r>
              <a:rPr lang="en-US" sz="3000" dirty="0">
                <a:solidFill>
                  <a:srgbClr val="C00000"/>
                </a:solidFill>
              </a:rPr>
              <a:t>engage face-to-face in long-term emotional ways</a:t>
            </a:r>
            <a:r>
              <a:rPr lang="en-US" sz="3000" dirty="0"/>
              <a:t>. This group serves 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</a:rPr>
              <a:t>emotional needs: expressive functions rather than practical ones. </a:t>
            </a:r>
            <a:r>
              <a:rPr lang="en-US" sz="3000" dirty="0"/>
              <a:t>The primary group is related to those individuals who have the most impact on our socialization. The best example of a primary group is the 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</a:rPr>
              <a:t>family</a:t>
            </a:r>
            <a:r>
              <a:rPr lang="en-US" sz="3000" dirty="0"/>
              <a:t>.</a:t>
            </a:r>
            <a:endParaRPr lang="en-US" sz="30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E251F06-6148-AF40-6D0F-337C794A77E4}"/>
              </a:ext>
            </a:extLst>
          </p:cNvPr>
          <p:cNvCxnSpPr/>
          <p:nvPr/>
        </p:nvCxnSpPr>
        <p:spPr>
          <a:xfrm>
            <a:off x="0" y="5996619"/>
            <a:ext cx="12192000" cy="0"/>
          </a:xfrm>
          <a:prstGeom prst="line">
            <a:avLst/>
          </a:prstGeom>
          <a:ln w="28575">
            <a:solidFill>
              <a:srgbClr val="8521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F649EC9D-CAAE-8CFA-4676-A485CCE9A70D}"/>
              </a:ext>
            </a:extLst>
          </p:cNvPr>
          <p:cNvGrpSpPr/>
          <p:nvPr/>
        </p:nvGrpSpPr>
        <p:grpSpPr>
          <a:xfrm>
            <a:off x="91747" y="5943219"/>
            <a:ext cx="12012834" cy="955124"/>
            <a:chOff x="91747" y="5943219"/>
            <a:chExt cx="12012834" cy="95512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223B1E8-250B-61C2-8B9D-CD6EA8B5E484}"/>
                </a:ext>
              </a:extLst>
            </p:cNvPr>
            <p:cNvGrpSpPr/>
            <p:nvPr/>
          </p:nvGrpSpPr>
          <p:grpSpPr>
            <a:xfrm>
              <a:off x="91747" y="5943219"/>
              <a:ext cx="12012834" cy="955124"/>
              <a:chOff x="91747" y="5943219"/>
              <a:chExt cx="12012834" cy="955124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614DB592-3C52-8A80-666A-4CB62E0F2E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47" y="5943219"/>
                <a:ext cx="1028579" cy="955124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17A5C3C-A493-8B55-92E7-CC94AABB0A4D}"/>
                  </a:ext>
                </a:extLst>
              </p:cNvPr>
              <p:cNvSpPr txBox="1"/>
              <p:nvPr/>
            </p:nvSpPr>
            <p:spPr>
              <a:xfrm>
                <a:off x="931644" y="6120699"/>
                <a:ext cx="4147934" cy="600164"/>
              </a:xfrm>
              <a:prstGeom prst="rect">
                <a:avLst/>
              </a:prstGeom>
              <a:noFill/>
              <a:ln w="3175">
                <a:solidFill>
                  <a:srgbClr val="F0EAED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Tishk International University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Faculty of Administrative Sciences and Economics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Business and Management Department</a:t>
                </a:r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0ADCF364-2756-2DD0-E774-110B0B697194}"/>
                  </a:ext>
                </a:extLst>
              </p:cNvPr>
              <p:cNvGrpSpPr/>
              <p:nvPr/>
            </p:nvGrpSpPr>
            <p:grpSpPr>
              <a:xfrm>
                <a:off x="7003779" y="6022181"/>
                <a:ext cx="5100802" cy="723530"/>
                <a:chOff x="6772175" y="5896130"/>
                <a:chExt cx="5100802" cy="723530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DF21413E-EB24-D604-DCBD-C5D9EB5F12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096" r="4560"/>
                <a:stretch>
                  <a:fillRect/>
                </a:stretch>
              </p:blipFill>
              <p:spPr>
                <a:xfrm>
                  <a:off x="8266795" y="5896130"/>
                  <a:ext cx="984985" cy="723530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4BA217C9-9A16-FBAA-DA02-FE00852E3D7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817" t="22563" r="14799" b="36822"/>
                <a:stretch>
                  <a:fillRect/>
                </a:stretch>
              </p:blipFill>
              <p:spPr>
                <a:xfrm>
                  <a:off x="9317183" y="6042088"/>
                  <a:ext cx="1310629" cy="399768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71014791-DE5C-DDA7-B957-C74202E51EA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27812" y="5938407"/>
                  <a:ext cx="1245165" cy="656405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3E4A820D-9E99-D6F8-1BC6-44AE9FD8F0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72175" y="5920979"/>
                  <a:ext cx="656728" cy="673833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</p:grp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09E4B2F-E8A1-04CC-FA57-9AEE02169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80" t="18990" r="29486" b="23782"/>
            <a:stretch>
              <a:fillRect/>
            </a:stretch>
          </p:blipFill>
          <p:spPr>
            <a:xfrm>
              <a:off x="7704882" y="6003853"/>
              <a:ext cx="728115" cy="8078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298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895A38-350B-39A9-9A66-CFE01BC56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9032602-A064-4AA5-60B1-F5D9F1359432}"/>
              </a:ext>
            </a:extLst>
          </p:cNvPr>
          <p:cNvSpPr/>
          <p:nvPr/>
        </p:nvSpPr>
        <p:spPr>
          <a:xfrm>
            <a:off x="0" y="5996619"/>
            <a:ext cx="12192000" cy="861381"/>
          </a:xfrm>
          <a:prstGeom prst="rect">
            <a:avLst/>
          </a:prstGeom>
          <a:solidFill>
            <a:srgbClr val="F0EAEB"/>
          </a:solidFill>
          <a:ln w="3175">
            <a:solidFill>
              <a:srgbClr val="F0EAED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C99F3056-7C54-5630-6772-440EA4D87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4185"/>
          </a:xfrm>
        </p:spPr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Primary Group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45E12866-E832-4015-FFA8-B49590566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094975"/>
            <a:ext cx="6165578" cy="461155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Primary groups involve </a:t>
            </a:r>
            <a:r>
              <a:rPr lang="en-US" dirty="0">
                <a:solidFill>
                  <a:srgbClr val="C00000"/>
                </a:solidFill>
              </a:rPr>
              <a:t>interaction</a:t>
            </a:r>
            <a:r>
              <a:rPr lang="en-US" dirty="0"/>
              <a:t> among members who have an </a:t>
            </a:r>
            <a:r>
              <a:rPr lang="en-US" dirty="0">
                <a:solidFill>
                  <a:srgbClr val="C00000"/>
                </a:solidFill>
              </a:rPr>
              <a:t>emotional investment </a:t>
            </a:r>
            <a:r>
              <a:rPr lang="en-US" dirty="0"/>
              <a:t>in one another and in a situation, who know one another </a:t>
            </a:r>
            <a:r>
              <a:rPr lang="en-US" dirty="0">
                <a:solidFill>
                  <a:srgbClr val="C00000"/>
                </a:solidFill>
              </a:rPr>
              <a:t>intimately</a:t>
            </a:r>
            <a:r>
              <a:rPr lang="en-US" dirty="0"/>
              <a:t>, and who interact as total individuals rather than through specialized roles.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62E331-2C3D-6420-690B-FA2E1E7F2912}"/>
              </a:ext>
            </a:extLst>
          </p:cNvPr>
          <p:cNvCxnSpPr/>
          <p:nvPr/>
        </p:nvCxnSpPr>
        <p:spPr>
          <a:xfrm>
            <a:off x="0" y="5996619"/>
            <a:ext cx="12192000" cy="0"/>
          </a:xfrm>
          <a:prstGeom prst="line">
            <a:avLst/>
          </a:prstGeom>
          <a:ln w="28575">
            <a:solidFill>
              <a:srgbClr val="8521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5B11786-2128-740A-BB33-DEDE0007E200}"/>
              </a:ext>
            </a:extLst>
          </p:cNvPr>
          <p:cNvGrpSpPr/>
          <p:nvPr/>
        </p:nvGrpSpPr>
        <p:grpSpPr>
          <a:xfrm>
            <a:off x="91747" y="5943219"/>
            <a:ext cx="12012834" cy="955124"/>
            <a:chOff x="91747" y="5943219"/>
            <a:chExt cx="12012834" cy="95512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540F2ED-B5A5-DE32-EB9A-CB77CAFB006D}"/>
                </a:ext>
              </a:extLst>
            </p:cNvPr>
            <p:cNvGrpSpPr/>
            <p:nvPr/>
          </p:nvGrpSpPr>
          <p:grpSpPr>
            <a:xfrm>
              <a:off x="91747" y="5943219"/>
              <a:ext cx="12012834" cy="955124"/>
              <a:chOff x="91747" y="5943219"/>
              <a:chExt cx="12012834" cy="955124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664BAB69-87C8-010E-0C26-B2226C56E3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47" y="5943219"/>
                <a:ext cx="1028579" cy="955124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51C4A40-6F6E-FDFC-DA97-95972495DBEF}"/>
                  </a:ext>
                </a:extLst>
              </p:cNvPr>
              <p:cNvSpPr txBox="1"/>
              <p:nvPr/>
            </p:nvSpPr>
            <p:spPr>
              <a:xfrm>
                <a:off x="931644" y="6120699"/>
                <a:ext cx="4147934" cy="600164"/>
              </a:xfrm>
              <a:prstGeom prst="rect">
                <a:avLst/>
              </a:prstGeom>
              <a:noFill/>
              <a:ln w="3175">
                <a:solidFill>
                  <a:srgbClr val="F0EAED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Tishk International University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Faculty of Administrative Sciences and Economics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Business and Management Department</a:t>
                </a:r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BD3317B2-5AED-575A-86F0-1C22082924C8}"/>
                  </a:ext>
                </a:extLst>
              </p:cNvPr>
              <p:cNvGrpSpPr/>
              <p:nvPr/>
            </p:nvGrpSpPr>
            <p:grpSpPr>
              <a:xfrm>
                <a:off x="7003779" y="6022181"/>
                <a:ext cx="5100802" cy="723530"/>
                <a:chOff x="6772175" y="5896130"/>
                <a:chExt cx="5100802" cy="723530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A647639E-240A-9364-0B17-5E50E708D3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096" r="4560"/>
                <a:stretch>
                  <a:fillRect/>
                </a:stretch>
              </p:blipFill>
              <p:spPr>
                <a:xfrm>
                  <a:off x="8266795" y="5896130"/>
                  <a:ext cx="984985" cy="723530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BF63E95E-B9C9-0F93-3C6B-50EECE9827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817" t="22563" r="14799" b="36822"/>
                <a:stretch>
                  <a:fillRect/>
                </a:stretch>
              </p:blipFill>
              <p:spPr>
                <a:xfrm>
                  <a:off x="9317183" y="6042088"/>
                  <a:ext cx="1310629" cy="399768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D75A5838-5E0C-A25F-4727-16FAB95416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27812" y="5938407"/>
                  <a:ext cx="1245165" cy="656405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7DB1AB41-F4D6-D3FD-6A62-576394AE66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72175" y="5920979"/>
                  <a:ext cx="656728" cy="673833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</p:grp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D1F1F4B-855C-C3D4-F574-84E45CB8DB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80" t="18990" r="29486" b="23782"/>
            <a:stretch>
              <a:fillRect/>
            </a:stretch>
          </p:blipFill>
          <p:spPr>
            <a:xfrm>
              <a:off x="7704882" y="6003853"/>
              <a:ext cx="728115" cy="80786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3EFD79CE-E9C6-BEB9-D001-27AB4AB7FD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7" t="13268" r="7270"/>
          <a:stretch>
            <a:fillRect/>
          </a:stretch>
        </p:blipFill>
        <p:spPr>
          <a:xfrm>
            <a:off x="7166610" y="812218"/>
            <a:ext cx="4633547" cy="4731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2D05D0BD-59BE-AE03-8580-17171700B3A5}"/>
              </a:ext>
            </a:extLst>
          </p:cNvPr>
          <p:cNvSpPr/>
          <p:nvPr/>
        </p:nvSpPr>
        <p:spPr>
          <a:xfrm>
            <a:off x="8141110" y="663677"/>
            <a:ext cx="2861187" cy="621195"/>
          </a:xfrm>
          <a:prstGeom prst="ellipse">
            <a:avLst/>
          </a:prstGeom>
          <a:solidFill>
            <a:srgbClr val="F3E6F4"/>
          </a:solidFill>
          <a:ln>
            <a:solidFill>
              <a:srgbClr val="7F27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852151"/>
                </a:solidFill>
              </a:rPr>
              <a:t>Family </a:t>
            </a:r>
            <a:r>
              <a:rPr lang="en-US" sz="2800" b="1" dirty="0">
                <a:solidFill>
                  <a:srgbClr val="852151"/>
                </a:solidFill>
                <a:sym typeface="Wingdings" panose="05000000000000000000" pitchFamily="2" charset="2"/>
              </a:rPr>
              <a:t></a:t>
            </a:r>
            <a:endParaRPr lang="en-US" sz="2800" b="1" dirty="0">
              <a:solidFill>
                <a:srgbClr val="8521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04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F3764C-CC28-FA4E-B45F-531E4550B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3645EBE-986E-E315-801C-665C16D3952E}"/>
              </a:ext>
            </a:extLst>
          </p:cNvPr>
          <p:cNvSpPr/>
          <p:nvPr/>
        </p:nvSpPr>
        <p:spPr>
          <a:xfrm>
            <a:off x="0" y="5996619"/>
            <a:ext cx="12192000" cy="861381"/>
          </a:xfrm>
          <a:prstGeom prst="rect">
            <a:avLst/>
          </a:prstGeom>
          <a:solidFill>
            <a:srgbClr val="F0EAEB"/>
          </a:solidFill>
          <a:ln w="3175">
            <a:solidFill>
              <a:srgbClr val="F0EAED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F4D6AC6E-F875-D430-A16B-2F56A6BF5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4185"/>
          </a:xfrm>
        </p:spPr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Secondary Group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3CCCA494-7F8C-B415-7C24-C71D511A6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504" y="1123224"/>
            <a:ext cx="6822306" cy="461155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Secondary groups are often </a:t>
            </a:r>
            <a:r>
              <a:rPr lang="en-US" sz="2400" dirty="0">
                <a:solidFill>
                  <a:srgbClr val="C00000"/>
                </a:solidFill>
              </a:rPr>
              <a:t>larger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C00000"/>
                </a:solidFill>
              </a:rPr>
              <a:t>impersonal</a:t>
            </a:r>
            <a:r>
              <a:rPr lang="en-US" sz="2400" dirty="0"/>
              <a:t>. They may also be </a:t>
            </a:r>
            <a:r>
              <a:rPr lang="en-US" sz="2400" dirty="0">
                <a:solidFill>
                  <a:srgbClr val="C00000"/>
                </a:solidFill>
              </a:rPr>
              <a:t>task-focused and time-limited</a:t>
            </a:r>
            <a:r>
              <a:rPr lang="en-US" sz="2400" dirty="0"/>
              <a:t>. These groups serve a practical function rather than an expressive one, and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their role is more goal- or task-oriented than emotional.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Secondary group is characterized by much </a:t>
            </a:r>
            <a:r>
              <a:rPr lang="en-US" sz="2400" dirty="0">
                <a:solidFill>
                  <a:srgbClr val="C00000"/>
                </a:solidFill>
              </a:rPr>
              <a:t>less intimacy </a:t>
            </a:r>
            <a:r>
              <a:rPr lang="en-US" sz="2400" dirty="0"/>
              <a:t>among its members. It usually has specific goals which are formally organized.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4E34329-9B99-8DEB-9574-E45F94BC2FFC}"/>
              </a:ext>
            </a:extLst>
          </p:cNvPr>
          <p:cNvCxnSpPr/>
          <p:nvPr/>
        </p:nvCxnSpPr>
        <p:spPr>
          <a:xfrm>
            <a:off x="0" y="5996619"/>
            <a:ext cx="12192000" cy="0"/>
          </a:xfrm>
          <a:prstGeom prst="line">
            <a:avLst/>
          </a:prstGeom>
          <a:ln w="28575">
            <a:solidFill>
              <a:srgbClr val="8521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C7F8C41A-B837-500D-E3B8-FF5E66365EE9}"/>
              </a:ext>
            </a:extLst>
          </p:cNvPr>
          <p:cNvGrpSpPr/>
          <p:nvPr/>
        </p:nvGrpSpPr>
        <p:grpSpPr>
          <a:xfrm>
            <a:off x="91747" y="5943219"/>
            <a:ext cx="12012834" cy="955124"/>
            <a:chOff x="91747" y="5943219"/>
            <a:chExt cx="12012834" cy="95512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4649423-B795-89F3-4E4B-EF2C3F445B4E}"/>
                </a:ext>
              </a:extLst>
            </p:cNvPr>
            <p:cNvGrpSpPr/>
            <p:nvPr/>
          </p:nvGrpSpPr>
          <p:grpSpPr>
            <a:xfrm>
              <a:off x="91747" y="5943219"/>
              <a:ext cx="12012834" cy="955124"/>
              <a:chOff x="91747" y="5943219"/>
              <a:chExt cx="12012834" cy="955124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DB335784-6242-4DF7-EE81-085CA8F001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47" y="5943219"/>
                <a:ext cx="1028579" cy="955124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B0CB58A-D6B1-457F-E1E9-7FDB8F6F9B90}"/>
                  </a:ext>
                </a:extLst>
              </p:cNvPr>
              <p:cNvSpPr txBox="1"/>
              <p:nvPr/>
            </p:nvSpPr>
            <p:spPr>
              <a:xfrm>
                <a:off x="931644" y="6120699"/>
                <a:ext cx="4147934" cy="600164"/>
              </a:xfrm>
              <a:prstGeom prst="rect">
                <a:avLst/>
              </a:prstGeom>
              <a:noFill/>
              <a:ln w="3175">
                <a:solidFill>
                  <a:srgbClr val="F0EAED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Tishk International University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Faculty of Administrative Sciences and Economics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Business and Management Department</a:t>
                </a:r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F517E423-53BC-F5D9-DE91-83AFEC0CF4C6}"/>
                  </a:ext>
                </a:extLst>
              </p:cNvPr>
              <p:cNvGrpSpPr/>
              <p:nvPr/>
            </p:nvGrpSpPr>
            <p:grpSpPr>
              <a:xfrm>
                <a:off x="7003779" y="6022181"/>
                <a:ext cx="5100802" cy="723530"/>
                <a:chOff x="6772175" y="5896130"/>
                <a:chExt cx="5100802" cy="723530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BE89564D-F5A9-9B5F-A3EA-3BA18FD959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096" r="4560"/>
                <a:stretch>
                  <a:fillRect/>
                </a:stretch>
              </p:blipFill>
              <p:spPr>
                <a:xfrm>
                  <a:off x="8266795" y="5896130"/>
                  <a:ext cx="984985" cy="723530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821B66E9-5AC1-4460-AD6E-AD7925F1F2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817" t="22563" r="14799" b="36822"/>
                <a:stretch>
                  <a:fillRect/>
                </a:stretch>
              </p:blipFill>
              <p:spPr>
                <a:xfrm>
                  <a:off x="9317183" y="6042088"/>
                  <a:ext cx="1310629" cy="399768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ECED8F6A-3BB6-8019-1944-646866F3C9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27812" y="5938407"/>
                  <a:ext cx="1245165" cy="656405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194CE856-5886-6356-4E65-0330211319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72175" y="5920979"/>
                  <a:ext cx="656728" cy="673833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</p:grp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43DC9A2-1490-6B2B-A239-50E7B3792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80" t="18990" r="29486" b="23782"/>
            <a:stretch>
              <a:fillRect/>
            </a:stretch>
          </p:blipFill>
          <p:spPr>
            <a:xfrm>
              <a:off x="7704882" y="6003853"/>
              <a:ext cx="728115" cy="80786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C7AD0077-234E-C218-0438-858BE690A4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51"/>
          <a:stretch>
            <a:fillRect/>
          </a:stretch>
        </p:blipFill>
        <p:spPr>
          <a:xfrm>
            <a:off x="7332143" y="994116"/>
            <a:ext cx="4726453" cy="4273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021CBA78-3FFF-0366-8EA2-E8CB0F321D16}"/>
              </a:ext>
            </a:extLst>
          </p:cNvPr>
          <p:cNvSpPr/>
          <p:nvPr/>
        </p:nvSpPr>
        <p:spPr>
          <a:xfrm>
            <a:off x="7984519" y="472565"/>
            <a:ext cx="3369281" cy="621195"/>
          </a:xfrm>
          <a:prstGeom prst="ellipse">
            <a:avLst/>
          </a:prstGeom>
          <a:solidFill>
            <a:srgbClr val="F3E6F4"/>
          </a:solidFill>
          <a:ln>
            <a:solidFill>
              <a:srgbClr val="7F27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852151"/>
                </a:solidFill>
              </a:rPr>
              <a:t>Co-workers </a:t>
            </a:r>
            <a:r>
              <a:rPr lang="en-US" sz="2800" b="1" dirty="0">
                <a:solidFill>
                  <a:srgbClr val="852151"/>
                </a:solidFill>
                <a:sym typeface="Wingdings" panose="05000000000000000000" pitchFamily="2" charset="2"/>
              </a:rPr>
              <a:t></a:t>
            </a:r>
            <a:endParaRPr lang="en-US" sz="2800" b="1" dirty="0">
              <a:solidFill>
                <a:srgbClr val="8521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33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</TotalTime>
  <Words>775</Words>
  <Application>Microsoft Office PowerPoint</Application>
  <PresentationFormat>Widescreen</PresentationFormat>
  <Paragraphs>83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ADLaM Display</vt:lpstr>
      <vt:lpstr>Arial</vt:lpstr>
      <vt:lpstr>Calibri</vt:lpstr>
      <vt:lpstr>Calibri Light</vt:lpstr>
      <vt:lpstr>Cavolini</vt:lpstr>
      <vt:lpstr>Comic Sans MS</vt:lpstr>
      <vt:lpstr>Wingdings</vt:lpstr>
      <vt:lpstr>Office Theme</vt:lpstr>
      <vt:lpstr>Culture and Society</vt:lpstr>
      <vt:lpstr>Chapter two  Group and Inter Group Relations</vt:lpstr>
      <vt:lpstr>Objectives…</vt:lpstr>
      <vt:lpstr>The Nature of Groups</vt:lpstr>
      <vt:lpstr>What is Group?</vt:lpstr>
      <vt:lpstr>Types of Groups</vt:lpstr>
      <vt:lpstr>Primary Group</vt:lpstr>
      <vt:lpstr>Primary Group</vt:lpstr>
      <vt:lpstr>Secondary Group</vt:lpstr>
      <vt:lpstr>Secondary Group</vt:lpstr>
      <vt:lpstr>Social Group</vt:lpstr>
      <vt:lpstr>Importance of Social Group</vt:lpstr>
      <vt:lpstr>Six Characteristics of Social Groups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Thikra Mohammed</dc:creator>
  <cp:lastModifiedBy>Zainab Hassan</cp:lastModifiedBy>
  <cp:revision>60</cp:revision>
  <dcterms:created xsi:type="dcterms:W3CDTF">2025-09-14T12:25:09Z</dcterms:created>
  <dcterms:modified xsi:type="dcterms:W3CDTF">2026-01-11T06:26:36Z</dcterms:modified>
</cp:coreProperties>
</file>