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</p:sldIdLst>
  <p:sldSz cx="18288000" cy="10287000"/>
  <p:notesSz cx="6858000" cy="9144000"/>
  <p:embeddedFontLst>
    <p:embeddedFont>
      <p:font typeface="Open Sauce" pitchFamily="2" charset="77"/>
      <p:regular r:id="rId38"/>
    </p:embeddedFont>
    <p:embeddedFont>
      <p:font typeface="Open Sauce Bold" pitchFamily="2" charset="77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 autoAdjust="0"/>
    <p:restoredTop sz="94580" autoAdjust="0"/>
  </p:normalViewPr>
  <p:slideViewPr>
    <p:cSldViewPr>
      <p:cViewPr varScale="1">
        <p:scale>
          <a:sx n="70" d="100"/>
          <a:sy n="70" d="100"/>
        </p:scale>
        <p:origin x="21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4931F-09AC-A148-9791-05E3A89DAAEB}" type="datetimeFigureOut">
              <a:rPr lang="en-IQ" smtClean="0"/>
              <a:t>04/01/2026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EDB6-EDFF-8546-A996-F30091C8516E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6425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BEDB6-EDFF-8546-A996-F30091C8516E}" type="slidenum">
              <a:rPr lang="en-IQ" smtClean="0"/>
              <a:t>31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94606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adam.jalal@tiu.edu.i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9270" y="338655"/>
            <a:ext cx="3719199" cy="3066708"/>
            <a:chOff x="0" y="0"/>
            <a:chExt cx="5791200" cy="4775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1200" cy="4775200"/>
            </a:xfrm>
            <a:custGeom>
              <a:avLst/>
              <a:gdLst/>
              <a:ahLst/>
              <a:cxnLst/>
              <a:rect l="l" t="t" r="r" b="b"/>
              <a:pathLst>
                <a:path w="5791200" h="4775200">
                  <a:moveTo>
                    <a:pt x="0" y="0"/>
                  </a:moveTo>
                  <a:lnTo>
                    <a:pt x="5791200" y="0"/>
                  </a:lnTo>
                  <a:lnTo>
                    <a:pt x="5791200" y="4775200"/>
                  </a:lnTo>
                  <a:lnTo>
                    <a:pt x="0" y="477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579" b="-457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>
            <a:off x="3891919" y="5161535"/>
            <a:ext cx="10504157" cy="0"/>
          </a:xfrm>
          <a:prstGeom prst="line">
            <a:avLst/>
          </a:prstGeom>
          <a:ln w="28575" cap="rnd">
            <a:solidFill>
              <a:srgbClr val="7D154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4965529" y="3782585"/>
            <a:ext cx="8356942" cy="114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5"/>
              </a:lnSpc>
            </a:pPr>
            <a:r>
              <a:rPr lang="en-US" sz="8800" b="1" spc="-144" dirty="0">
                <a:solidFill>
                  <a:srgbClr val="7D154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Homeostasis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73953" y="7385050"/>
            <a:ext cx="7540085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Instructor: Adam Jalal Mohammed</a:t>
            </a:r>
          </a:p>
          <a:p>
            <a:pPr algn="ctr">
              <a:lnSpc>
                <a:spcPts val="4599"/>
              </a:lnSpc>
            </a:pPr>
            <a:r>
              <a:rPr lang="en-US" sz="2499" b="1" spc="249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Email: </a:t>
            </a:r>
            <a:r>
              <a:rPr lang="en-US" sz="2499" b="1" u="sng" spc="249" dirty="0">
                <a:solidFill>
                  <a:srgbClr val="211614"/>
                </a:solidFill>
                <a:latin typeface="Open Sauce Bold"/>
                <a:ea typeface="Open Sauce Bold"/>
                <a:cs typeface="Open Sauce Bold"/>
                <a:sym typeface="Open Sauce Bold"/>
                <a:hlinkClick r:id="rId7" tooltip="mailto:adam.jalal@tiu.edu.iq"/>
              </a:rPr>
              <a:t>adam.jalal@tiu.edu.iq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6531" y="1278071"/>
            <a:ext cx="6790409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41"/>
              </a:lnSpc>
              <a:spcBef>
                <a:spcPct val="0"/>
              </a:spcBef>
            </a:pPr>
            <a:r>
              <a:rPr lang="en-US" sz="2600" b="1" u="none" strike="noStrike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Tishk International University</a:t>
            </a:r>
          </a:p>
          <a:p>
            <a:pPr marL="0" lvl="0" indent="0" algn="ctr">
              <a:lnSpc>
                <a:spcPts val="3141"/>
              </a:lnSpc>
              <a:spcBef>
                <a:spcPct val="0"/>
              </a:spcBef>
            </a:pPr>
            <a:r>
              <a:rPr lang="en-US" sz="2600" b="1" u="none" strike="noStrike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Faculty of Applied Science</a:t>
            </a:r>
          </a:p>
          <a:p>
            <a:pPr marL="0" lvl="0" indent="0" algn="ctr">
              <a:lnSpc>
                <a:spcPts val="3141"/>
              </a:lnSpc>
              <a:spcBef>
                <a:spcPct val="0"/>
              </a:spcBef>
            </a:pPr>
            <a:r>
              <a:rPr lang="en-US" sz="2600" b="1" u="none" strike="noStrike" dirty="0">
                <a:solidFill>
                  <a:srgbClr val="112B3C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Nutrition and Dietetics Department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66669" y="5477680"/>
            <a:ext cx="1215465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Human Biology / 2</a:t>
            </a:r>
            <a:r>
              <a:rPr lang="en-US" sz="2499" b="1" spc="249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nd</a:t>
            </a: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Lecture</a:t>
            </a:r>
          </a:p>
          <a:p>
            <a:pPr algn="ctr">
              <a:lnSpc>
                <a:spcPts val="3500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  <a:r>
              <a:rPr lang="en-US" sz="2499" b="1" spc="249" baseline="30000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st</a:t>
            </a: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Grade / Fall Semester</a:t>
            </a:r>
          </a:p>
          <a:p>
            <a:pPr algn="ctr">
              <a:lnSpc>
                <a:spcPts val="3500"/>
              </a:lnSpc>
            </a:pPr>
            <a:r>
              <a:rPr lang="en-US" sz="2499" b="1" spc="249" dirty="0">
                <a:solidFill>
                  <a:srgbClr val="372A2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04.01.2026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67E80-DED9-A66D-7D34-4CB85E1715AD}"/>
              </a:ext>
            </a:extLst>
          </p:cNvPr>
          <p:cNvSpPr txBox="1"/>
          <p:nvPr/>
        </p:nvSpPr>
        <p:spPr>
          <a:xfrm>
            <a:off x="7859243" y="9662534"/>
            <a:ext cx="2569503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2025 - 2026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3A916-386B-9078-F9B5-C2DAE544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7614935-F342-D408-123B-E6E9E00ADE42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D096FF3-7081-209C-C446-B8AD66A62700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24237D4-4947-93C6-5170-1F2280CC6097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43A6E07-9E1A-8482-C7D5-64C3E4E71EF5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A13ED61-0786-5DE9-EC67-19918BD990E8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D48A745-D305-4146-5524-7F0ACFBAF5E0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B650AED-B66D-BD64-44FF-4A4747AA422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A772608-3E7E-56EB-7544-EAF355F572F9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D09F7CB-B215-B9A9-EEAA-C97B76A3AA9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4E75403-9420-AD6E-5FC9-7B016D4883C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E9BB182-4F14-4F81-0AA3-AEBEF39B1B1D}"/>
              </a:ext>
            </a:extLst>
          </p:cNvPr>
          <p:cNvGrpSpPr/>
          <p:nvPr/>
        </p:nvGrpSpPr>
        <p:grpSpPr>
          <a:xfrm>
            <a:off x="9525" y="237234"/>
            <a:ext cx="10048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0CF9A36-B349-DFD2-01DF-3C756138A044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2097A9C4-935E-75B1-963E-463F79EC6CF7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619A84-669C-CB98-15C6-30BAE5F4AFA3}"/>
              </a:ext>
            </a:extLst>
          </p:cNvPr>
          <p:cNvSpPr txBox="1"/>
          <p:nvPr/>
        </p:nvSpPr>
        <p:spPr>
          <a:xfrm>
            <a:off x="735256" y="425083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Why is homeostasis important?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8BD2F-F07E-928B-2B2A-616C4ACAEE4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334"/>
          <a:stretch>
            <a:fillRect/>
          </a:stretch>
        </p:blipFill>
        <p:spPr>
          <a:xfrm>
            <a:off x="308721" y="1661353"/>
            <a:ext cx="16252746" cy="7831744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95516A57-0909-B7C2-1EF6-351DF7870906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79483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21099-9A40-A463-9594-D9149E3D6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B694100-2953-E0D1-91DE-E4E6D9943A4E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C165CE4-157C-5BF0-E4A9-075A0972B1EB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604AC11-94F9-8DA7-E3CA-FB9D1B77E130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EC4EDE6-7077-9505-FA2B-FC62D90AFB24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8AF276C-BACC-EEC4-B4C9-EFCE852606A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FE5EB14-9E32-B0DD-3F2B-E97074801388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0D9DB38-BF0D-A931-5387-70C693F6E184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B595F83-1290-107E-4B25-4258AE37C429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926A81-8937-BEC3-202E-07319C4C7D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F0E190D-992B-DDED-0C5D-7B39412D2ABB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0B3B00A2-F44B-FD3C-A49C-357646C35D7F}"/>
              </a:ext>
            </a:extLst>
          </p:cNvPr>
          <p:cNvGrpSpPr/>
          <p:nvPr/>
        </p:nvGrpSpPr>
        <p:grpSpPr>
          <a:xfrm>
            <a:off x="9525" y="237234"/>
            <a:ext cx="10048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B288194-2428-EF50-83A8-1AB560B07706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2C3F2163-E1B2-16CF-6FB6-4075271DF56A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13A6F65-449D-39DA-F80D-7E53D2A15DD7}"/>
              </a:ext>
            </a:extLst>
          </p:cNvPr>
          <p:cNvSpPr txBox="1"/>
          <p:nvPr/>
        </p:nvSpPr>
        <p:spPr>
          <a:xfrm>
            <a:off x="381355" y="237234"/>
            <a:ext cx="93860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 </a:t>
            </a:r>
            <a:endParaRPr lang="en-US" sz="49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99EF11-4D85-3BE6-8C50-578DC57B8A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4809" b="9901"/>
          <a:stretch>
            <a:fillRect/>
          </a:stretch>
        </p:blipFill>
        <p:spPr>
          <a:xfrm>
            <a:off x="408249" y="2139607"/>
            <a:ext cx="16104944" cy="6820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21BB09-3F50-A3F4-E610-A7A4E63EFD59}"/>
              </a:ext>
            </a:extLst>
          </p:cNvPr>
          <p:cNvSpPr txBox="1"/>
          <p:nvPr/>
        </p:nvSpPr>
        <p:spPr>
          <a:xfrm>
            <a:off x="735256" y="425083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Why is homeostasis important?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208D9251-C506-6A0C-0C44-CE72B3B5E57F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35288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8EDA3-3C43-3F66-C68C-28100B8AE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87B721-A53E-853B-0E58-DF971C889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61" r="8824"/>
          <a:stretch>
            <a:fillRect/>
          </a:stretch>
        </p:blipFill>
        <p:spPr>
          <a:xfrm>
            <a:off x="777865" y="2056455"/>
            <a:ext cx="14394949" cy="7907368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DEEF63E7-061F-43CC-F49C-DE8D86C2DCBD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3A91487-4747-84AD-ABEA-A87B2A6E4C10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F28768C7-B8BD-06B6-AA61-481DE5813C4B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79FB2AF-7E43-7A4E-24C9-52B30D3F362E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6415B7F-E55C-117A-C0C5-AB72C799097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E23AF75C-4EA4-0628-7685-416B1049C169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BE33D29-1A13-7EC4-130D-EDBD8DDF8316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E73FE71-4F98-78B9-9E47-9B6A269794C5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D31B17A-02A4-85C8-4F26-788B26B3F0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7FC5B71-8DB3-1F98-8E6B-3F21A7B4F29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65739F05-A05E-6F79-E512-F3A8B21D0A72}"/>
              </a:ext>
            </a:extLst>
          </p:cNvPr>
          <p:cNvGrpSpPr/>
          <p:nvPr/>
        </p:nvGrpSpPr>
        <p:grpSpPr>
          <a:xfrm>
            <a:off x="9525" y="237234"/>
            <a:ext cx="106584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983CD75-4B70-85C0-0F14-17B4CD2D9299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80BEA131-89AE-BC8A-54EB-B9AD0310B791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5B18EA4-6C9F-1ED6-7798-424AE55FC11F}"/>
              </a:ext>
            </a:extLst>
          </p:cNvPr>
          <p:cNvSpPr txBox="1"/>
          <p:nvPr/>
        </p:nvSpPr>
        <p:spPr>
          <a:xfrm>
            <a:off x="777865" y="407216"/>
            <a:ext cx="9677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Important variables within the body: </a:t>
            </a:r>
            <a:endParaRPr lang="en-US" sz="199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318A0C75-199F-9DFF-3EB4-BCB015A5BDF4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46770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AC17E-B3BB-1BB1-D7E5-94A06FB97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7C40A84-E8F2-0467-4224-C1BD615EF5DA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0DB3F1F-4F99-DE9E-2EF3-F8E8EB909387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200AFE6-E1CB-8044-0350-EB32A9F8FAAC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4853159-46CF-79E2-D091-FFB4A87EC165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8E11533-0986-BD71-5326-DBF55D9F6100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8590B4A-8B74-E376-10E8-A3B0F433968B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A95F9EF-D9BF-528A-B3A8-9343432CE87C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1F4D127-4A39-E2A6-D48D-71C5C1B0689A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2409428-E568-7D4E-7F23-87F572936F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D749A0B-D33C-ACC6-97B9-20B0AED6DE6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1C0F6267-49B9-E821-A826-41083710BF8D}"/>
              </a:ext>
            </a:extLst>
          </p:cNvPr>
          <p:cNvGrpSpPr/>
          <p:nvPr/>
        </p:nvGrpSpPr>
        <p:grpSpPr>
          <a:xfrm>
            <a:off x="9525" y="237234"/>
            <a:ext cx="122586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D4E85D9-B393-2A35-B85C-F922FAD3673D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4F44D3EE-77F6-17BF-7D4B-247B822B0177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13ACA4-26D9-ECCB-9E88-1000591FC09A}"/>
              </a:ext>
            </a:extLst>
          </p:cNvPr>
          <p:cNvSpPr txBox="1"/>
          <p:nvPr/>
        </p:nvSpPr>
        <p:spPr>
          <a:xfrm>
            <a:off x="735256" y="407216"/>
            <a:ext cx="113442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Human controlling systems of Homeostasis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74A24D-73A0-51C9-B855-290D133418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1825" r="7843" b="18916"/>
          <a:stretch>
            <a:fillRect/>
          </a:stretch>
        </p:blipFill>
        <p:spPr>
          <a:xfrm>
            <a:off x="735256" y="2400300"/>
            <a:ext cx="13904259" cy="5029200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936373C6-BF31-20DE-A53E-50321E3A6B9A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88337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98598-A3E7-899E-B09D-9F0E8460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980DC7D-28CB-F4DD-B918-EC21A07FA252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7F54E37-E51B-8ADB-B733-9D929642F5B1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9007628-50AD-9DC1-D2D6-7E374AA5D09B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3A2D0BF-8135-C715-0505-A794B7D49598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8C5A808-8064-4262-98CC-DBB88166E18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36E66F3-020D-E4BB-DBA1-A38FC63F3C8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1863542-3809-669F-7C51-170D1F2E39A1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2A8459A-DDB6-764B-2CB5-646D7299647A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7CE5F9B-CC68-3B87-618B-1C0751ECDE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C0E5735-4D4F-5D73-BE31-5E5E1B9045F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EFC3E23-C3AE-EC97-385D-E5D3EE1F842C}"/>
              </a:ext>
            </a:extLst>
          </p:cNvPr>
          <p:cNvGrpSpPr/>
          <p:nvPr/>
        </p:nvGrpSpPr>
        <p:grpSpPr>
          <a:xfrm>
            <a:off x="9525" y="237234"/>
            <a:ext cx="5476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24E5434-6A84-DF93-3E79-ABAFDC867CAA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DAA59599-0504-F837-F1CA-448C15BBC62C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4537E0-8E36-C1D7-9BB4-C86963A64574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1-Autoregulation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1FD6D6-2316-863E-A122-DDC5D451C8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686"/>
          <a:stretch>
            <a:fillRect/>
          </a:stretch>
        </p:blipFill>
        <p:spPr>
          <a:xfrm>
            <a:off x="1219200" y="2277685"/>
            <a:ext cx="15186832" cy="7202579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6CAB2F02-8327-1525-6FE5-663099FBDDD7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60019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97470-0118-E9DD-2C04-2248C10EA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8A8A161-B38F-D031-333B-CE85987A2717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C650140-114A-576A-00F9-8A9E09E93820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1684CFC-4B76-3600-5B26-7C2A01C60859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2B54024-327F-0E98-7C69-6ADB97261F07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F800CEF-9F8A-89D6-86CA-3F6327E5FB60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A0BDAE7-AD19-D12F-DCAC-7CAAD70DE8BC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62F399D-2D99-C1D0-1BC5-DFAB91573451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8CDC9A2-E203-615B-83F6-AEB11546421F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33C8F1E-5BCB-515B-C0D0-46EB4D7E87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2039AB9-7E47-D81A-020A-B17FDD0CEF4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70EF0368-3324-1C8B-375C-6BD9861CD226}"/>
              </a:ext>
            </a:extLst>
          </p:cNvPr>
          <p:cNvGrpSpPr/>
          <p:nvPr/>
        </p:nvGrpSpPr>
        <p:grpSpPr>
          <a:xfrm>
            <a:off x="9525" y="237234"/>
            <a:ext cx="67722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37F61447-7269-B8C5-FAB7-13A577074A16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077088F5-3B31-F171-4FF1-4A58A086A7CE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3A1CF32-9987-1C6D-0C49-290C440BA26E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2- Extrinsic regulation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BC5861-4665-CDAC-F66B-984C67C11A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3943"/>
          <a:stretch>
            <a:fillRect/>
          </a:stretch>
        </p:blipFill>
        <p:spPr>
          <a:xfrm>
            <a:off x="1043769" y="1943093"/>
            <a:ext cx="14787902" cy="7158360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2694127C-D891-80B9-CC05-AD2086141F0B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408202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72FB5-4978-E5BE-726B-3C9E2FE7A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19E63AF-3D24-2143-0872-2F65A163DDE1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8861507-9DF7-2584-DDC2-BE8EF8A98424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B7DC9A2-8058-81B7-2724-BEA3DA0BBB84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39CD5AE-26F5-CDBA-4E15-D313E9AD178B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048AF00-7EA5-7E44-F720-078E3B12B7D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433447C-F88F-2F9A-D10A-FBEFC2A7A4C0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6ADFB1-7E6A-7F71-169D-D5ED40E7CE6C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3E9F165-BE54-7446-C6FF-3FF1743AD7B3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27D3238-9F68-1FD8-58D6-36426D5E5A2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8D66E2D-C95E-082B-D327-435C368F0C78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FE13F3FB-5BB6-BCFC-351E-86043AC3CBB7}"/>
              </a:ext>
            </a:extLst>
          </p:cNvPr>
          <p:cNvGrpSpPr/>
          <p:nvPr/>
        </p:nvGrpSpPr>
        <p:grpSpPr>
          <a:xfrm>
            <a:off x="9525" y="237234"/>
            <a:ext cx="10048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372696F-1B50-3008-8810-27AFB863ED52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856167B4-DB85-0A2D-DB20-7A0E0F09255E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3EBFD84-857D-3ECA-765B-B420E3BFA8E0}"/>
              </a:ext>
            </a:extLst>
          </p:cNvPr>
          <p:cNvSpPr txBox="1"/>
          <p:nvPr/>
        </p:nvSpPr>
        <p:spPr>
          <a:xfrm>
            <a:off x="739738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Hormonal regulation control system </a:t>
            </a:r>
            <a:endParaRPr lang="en-US" sz="199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535C70-ECDC-5E0E-BF3D-727A8C2A1B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939" t="20915" b="11111"/>
          <a:stretch>
            <a:fillRect/>
          </a:stretch>
        </p:blipFill>
        <p:spPr>
          <a:xfrm>
            <a:off x="1043769" y="2196250"/>
            <a:ext cx="15415431" cy="6266237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625C71E-794F-C059-E9CE-4390DB57D25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27863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69FF7-577C-AC11-795E-BBC9EDD5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EECAEA1-4131-3866-F4F6-84B66CA0566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2FCC648-674B-B8A1-170D-26396E8209EF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779E907-5274-8521-5DF2-497DDF8F4172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88DE91-A744-B935-EF10-2062D5921C66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A595884-54A9-11DE-39FD-6C9889410758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972D3393-8D32-8026-1341-8659611A39D7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F03FA0D-D337-C9C6-0E44-C15628E03230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21F5926-1E46-9142-9A05-3634AAFCDECB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1455AFD-C777-43B3-F044-D9C1EA9CCB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56A7082-F1A7-D590-9304-30C91079A87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8BD115DF-559E-2516-4885-A4C9AA402856}"/>
              </a:ext>
            </a:extLst>
          </p:cNvPr>
          <p:cNvGrpSpPr/>
          <p:nvPr/>
        </p:nvGrpSpPr>
        <p:grpSpPr>
          <a:xfrm>
            <a:off x="9525" y="237234"/>
            <a:ext cx="69246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2E4B7F1-39C9-6F9A-1BA2-9C07022C9DA7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669C7FB4-46D0-1DFE-FC32-BEF3CD8F7F8C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4D71F20-64AE-3D3E-493A-4BE536865F04}"/>
              </a:ext>
            </a:extLst>
          </p:cNvPr>
          <p:cNvSpPr txBox="1"/>
          <p:nvPr/>
        </p:nvSpPr>
        <p:spPr>
          <a:xfrm>
            <a:off x="739738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B-Hormonal regulation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A5E9FF-FB38-33CF-2896-F3313B401D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6144"/>
          <a:stretch>
            <a:fillRect/>
          </a:stretch>
        </p:blipFill>
        <p:spPr>
          <a:xfrm>
            <a:off x="735256" y="2212956"/>
            <a:ext cx="16329831" cy="6784069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2B4AB66B-8D2A-D74A-9216-C55807E26718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2315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762FA-4317-767C-8CA0-3BE6487D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95F091F-0193-7BFB-8CFF-2039751683D5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35A4D5A-55E5-328E-A0E3-D39B3F4B43DF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476409F-BD30-0861-101B-14CFDA857256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684B21A-BF1B-2EFF-A116-DF0D6CF60353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751E5B4-8A79-C29C-D5D4-BD415A3348E9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56E803A-EE2B-B20C-875D-1B496A9E6882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112B48D-8BC8-C0D8-9DC5-3CA3AFC5700B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3B6B008-1A63-BA71-5842-397EE11CE556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7B26D0A-F35B-577E-4F88-B4ED891940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A7DB153-C2EA-14D5-2140-CAFDB5E0324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CCDAA473-D1A2-2D1F-2259-6C02904493C1}"/>
              </a:ext>
            </a:extLst>
          </p:cNvPr>
          <p:cNvGrpSpPr/>
          <p:nvPr/>
        </p:nvGrpSpPr>
        <p:grpSpPr>
          <a:xfrm>
            <a:off x="9525" y="237234"/>
            <a:ext cx="13858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D7BB51-C9C9-CE50-0858-5ECEF0C5A82E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56EEE48A-9E1F-C94A-58B4-87A995FFE908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EA50D8-19C6-066B-8DF0-27473DE74D3A}"/>
              </a:ext>
            </a:extLst>
          </p:cNvPr>
          <p:cNvSpPr txBox="1"/>
          <p:nvPr/>
        </p:nvSpPr>
        <p:spPr>
          <a:xfrm>
            <a:off x="739588" y="407216"/>
            <a:ext cx="12420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Components of Homeostasis controlling systems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BD1CEC-B5AA-BF63-7C5B-7D480D4D9E0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883" t="26144" r="8824" b="7625"/>
          <a:stretch>
            <a:fillRect/>
          </a:stretch>
        </p:blipFill>
        <p:spPr>
          <a:xfrm>
            <a:off x="1098810" y="2208776"/>
            <a:ext cx="14445990" cy="6309743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7F13CDF9-28BD-66CB-6F24-F42BEA0115A8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25396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09C4E-B521-FF17-020E-ACEE48A25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5AEBA9-A8F8-0440-BC28-2D0F4158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8288000" cy="102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/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E7CC8849-7D66-1472-0CDE-198BAA2135AD}"/>
              </a:ext>
            </a:extLst>
          </p:cNvPr>
          <p:cNvGrpSpPr/>
          <p:nvPr/>
        </p:nvGrpSpPr>
        <p:grpSpPr>
          <a:xfrm>
            <a:off x="9525" y="237234"/>
            <a:ext cx="36480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65C10C3-FD70-AD1E-778E-7B4E329EA058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8D15C96D-A397-EE12-2753-953AC97FEEE8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4958F7-F2F9-9AB6-8A45-CC7C6A8F6CE7}"/>
              </a:ext>
            </a:extLst>
          </p:cNvPr>
          <p:cNvSpPr txBox="1"/>
          <p:nvPr/>
        </p:nvSpPr>
        <p:spPr>
          <a:xfrm>
            <a:off x="672354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CenturySchoolbook"/>
              </a:rPr>
              <a:t>Outline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4ABD0A-1D1C-93BF-80A8-B6572CFA52CC}"/>
              </a:ext>
            </a:extLst>
          </p:cNvPr>
          <p:cNvSpPr txBox="1"/>
          <p:nvPr/>
        </p:nvSpPr>
        <p:spPr>
          <a:xfrm>
            <a:off x="1600200" y="3086100"/>
            <a:ext cx="126402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effectLst/>
                <a:latin typeface="+mj-lt"/>
              </a:rPr>
              <a:t>Homeostasis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latin typeface="+mj-lt"/>
              </a:rPr>
              <a:t>Importance </a:t>
            </a:r>
            <a:r>
              <a:rPr lang="en-US" sz="4800" dirty="0">
                <a:effectLst/>
                <a:latin typeface="+mj-lt"/>
              </a:rPr>
              <a:t>of Homeostasis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effectLst/>
                <a:latin typeface="+mj-lt"/>
              </a:rPr>
              <a:t>Human controlling systems of Homeostasis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solidFill>
                  <a:srgbClr val="232323"/>
                </a:solidFill>
                <a:latin typeface="+mj-lt"/>
              </a:rPr>
              <a:t>Feedback</a:t>
            </a:r>
            <a:r>
              <a:rPr lang="en-US" sz="4800" dirty="0">
                <a:effectLst/>
                <a:latin typeface="+mj-lt"/>
              </a:rPr>
              <a:t> (Positive and Negative </a:t>
            </a:r>
            <a:r>
              <a:rPr lang="en-US" sz="4800" dirty="0">
                <a:latin typeface="+mj-lt"/>
              </a:rPr>
              <a:t>feedback)</a:t>
            </a:r>
            <a:endParaRPr lang="en-US" sz="4800" dirty="0">
              <a:solidFill>
                <a:srgbClr val="232323"/>
              </a:solidFill>
              <a:latin typeface="+mj-lt"/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en-US" sz="4800" dirty="0">
                <a:effectLst/>
                <a:latin typeface="+mj-lt"/>
              </a:rPr>
              <a:t>Thermoregulation 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C0ECDBC1-D7CE-1AEC-3C3C-49C990DB3510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24D69-1818-8122-D4B0-2039183EC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D430B39F-8D77-E4D6-6F6F-6D0EAD558CC5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25AE887-81A9-AA21-54C8-17E876473C4E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6BEF030-B748-07E5-87F5-8858ED414E40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C19C04F-21B8-1FFE-B257-4169041C4975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84BDDBC-64AF-EE7E-0D7E-6715F72F27C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464CC94-2A58-DEFC-06BB-D8097E1F3B51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46FD148-FAB4-CB48-8BF0-1EEB9D05A06D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19D663B-B655-B161-BF96-4D2A289D3931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446021E-9C04-A1D9-CD8A-B0F316E26B8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1428D63-2CB5-C0BB-93C0-213A9958E59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B8895EB-ADC8-5638-1B4D-F4B20083DDCB}"/>
              </a:ext>
            </a:extLst>
          </p:cNvPr>
          <p:cNvGrpSpPr/>
          <p:nvPr/>
        </p:nvGrpSpPr>
        <p:grpSpPr>
          <a:xfrm>
            <a:off x="9525" y="237234"/>
            <a:ext cx="4333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5F46CADE-DAB3-DE04-DBDD-3F91876ACA9A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2876C556-1C46-9CB2-D53E-57E9A9DD8F63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7024DE0-D019-1051-2C5D-91DA50C0D1F9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Feedbacks: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9D81EF-E090-3E6E-6CBB-9A6E4500F7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922" t="19172" r="4902" b="7625"/>
          <a:stretch>
            <a:fillRect/>
          </a:stretch>
        </p:blipFill>
        <p:spPr>
          <a:xfrm>
            <a:off x="1043769" y="1831258"/>
            <a:ext cx="14668499" cy="6624483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C75EE715-08E2-53E7-94EF-04F1CC19EA7A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469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B9A61-9C26-751A-ECE9-D5D354DFB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8FD3402-EE13-07A5-735F-BB68DA7EC807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9DB102E-EB05-8219-7D1D-47BDBCC8620D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6058399-F95C-44BD-9317-964DBEEA6EF0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02A9D14-8C75-7D6A-767B-7DAFCB90AB54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B93025B-7941-18C8-B408-A7A59F5F1507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14B3487-981B-F1BA-9979-366104EA1279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44EDDB3-D0F2-C63F-5762-948B13E04D89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A38A4CA-0FB7-8148-839A-D756F0ADD6C8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86BBE72-1F21-4C7A-EDA4-9AEE609EE1D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8E81865-3E87-E38D-EE3B-3A703790744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4DC6BCAC-5F40-5313-5AAF-7B5F5FE6D781}"/>
              </a:ext>
            </a:extLst>
          </p:cNvPr>
          <p:cNvGrpSpPr/>
          <p:nvPr/>
        </p:nvGrpSpPr>
        <p:grpSpPr>
          <a:xfrm>
            <a:off x="9525" y="237234"/>
            <a:ext cx="63912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1327ECA-7466-AC2F-6B23-823AD87E7AD4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0D20CC3E-336B-2D39-F063-1DF7FEDC6F8E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805C8DF-EF0A-703E-8FEE-9A0E021A54E8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Negative Feedback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FBE82D-81C2-41BB-18FF-E982B63F3B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02" t="22658" r="2941" b="35512"/>
          <a:stretch>
            <a:fillRect/>
          </a:stretch>
        </p:blipFill>
        <p:spPr>
          <a:xfrm>
            <a:off x="854925" y="2552700"/>
            <a:ext cx="16116300" cy="4114800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A9A50444-8DA0-ACB4-C4F9-8908A6FD8419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172821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CDFC0-FFB4-64FB-D5FD-D62AD0679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ostatis | PPT">
            <a:extLst>
              <a:ext uri="{FF2B5EF4-FFF2-40B4-BE49-F238E27FC236}">
                <a16:creationId xmlns:a16="http://schemas.microsoft.com/office/drawing/2014/main" id="{25DF081E-48E2-4295-2319-4FFD4B627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3333" r="2778" b="13703"/>
          <a:stretch>
            <a:fillRect/>
          </a:stretch>
        </p:blipFill>
        <p:spPr bwMode="auto">
          <a:xfrm>
            <a:off x="1790700" y="327303"/>
            <a:ext cx="14706600" cy="963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86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DA0F0-80F1-B132-32C6-361E36C8B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E4C2437-5822-88D0-7111-5AB911D968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23" r="17526" b="2818"/>
          <a:stretch>
            <a:fillRect/>
          </a:stretch>
        </p:blipFill>
        <p:spPr>
          <a:xfrm>
            <a:off x="4604925" y="339481"/>
            <a:ext cx="9078150" cy="96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19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DACDF-1CAF-73BB-D493-1AED65E3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13074059-9A79-D4AE-2B2E-468439087312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0D5A128-8E51-9208-2693-13D03F8D4738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6EA03A9-5F0E-5E75-AC79-5A87C921B53C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AD00FA7-6F67-CE5C-7284-E9CA60A24A2A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006CCD1-AA49-4D22-C7EF-73FFABF52B47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DB28DFE-D53C-ECCF-4980-3E0DC938FF41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5B5ACAC-FB52-645B-9AAB-93A517729C96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AF3AEFC-E763-7473-FA1B-B2666D002771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FAEF310-32AA-0308-57B6-682D72033F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E03378C-4BD5-DB6A-D127-19E648AE1E4A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98BCFA12-A66D-BDE0-822E-9C88CCB2118E}"/>
              </a:ext>
            </a:extLst>
          </p:cNvPr>
          <p:cNvGrpSpPr/>
          <p:nvPr/>
        </p:nvGrpSpPr>
        <p:grpSpPr>
          <a:xfrm>
            <a:off x="9525" y="237234"/>
            <a:ext cx="60864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344EF2B-A50B-F1ED-3AAC-C5B494084FB9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DD1D7244-8F2E-B6A9-EE18-15A95CAAC99B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AFE8C28-1314-DBB8-809A-93D0F6361D17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Thermoregulation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D8C745-33F1-6062-DCA1-2A6D3D52824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172" r="1961" b="16339"/>
          <a:stretch>
            <a:fillRect/>
          </a:stretch>
        </p:blipFill>
        <p:spPr>
          <a:xfrm>
            <a:off x="735256" y="2245021"/>
            <a:ext cx="14295360" cy="5289283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8F5FBE90-05E2-B2D0-FE83-B29C447EFC2B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68839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8F25D-CC1E-1B5A-2A9E-98B29E0B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9958FF4-A3AE-703A-1993-29ED36BD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3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2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21DF9-8392-35F2-BF3B-5F5AB5904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B249527-BF21-DD3B-6C9B-A8BC603A7180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EC65B31-B8BF-98E5-BF25-049F94CD12B6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A406C94-E145-03BE-D195-C3CC67537CB2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72324F9-3DEA-B3C6-37B8-E9D8ECBC3D15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37B027C-8DCE-FC64-2767-48B6323E5992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1D86E8F3-5D9A-6286-2843-042BEDD33E61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D4C3C50-A196-348A-2652-FC0C0DBB79FE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9278139-3556-E1A4-336E-649641D75B31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E594A3A-1429-1B0C-17F3-ACE99E84764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7410A2B-8925-79D6-A95B-581E8CFD69D2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5882B4CE-DF5F-D941-9A00-85867CE2E095}"/>
              </a:ext>
            </a:extLst>
          </p:cNvPr>
          <p:cNvGrpSpPr/>
          <p:nvPr/>
        </p:nvGrpSpPr>
        <p:grpSpPr>
          <a:xfrm>
            <a:off x="9525" y="237234"/>
            <a:ext cx="74580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BE6D98A-24B7-60C2-D434-0E00145D6948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4F183CFA-B5BD-5D3C-6568-06316F0D9778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AE54A5-D8C1-8321-F50F-9DC2E5C2386C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Response to Heat Stress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C9623E-D7CC-2464-F06D-11CFB8712F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935" t="16994" r="24634" b="4139"/>
          <a:stretch>
            <a:fillRect/>
          </a:stretch>
        </p:blipFill>
        <p:spPr>
          <a:xfrm>
            <a:off x="3886200" y="1514980"/>
            <a:ext cx="10515600" cy="7719403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3372B89A-6944-35C9-5392-310300979B46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788603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1E64C-127E-E6FE-284E-99B4EB766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11DBE8E-6717-910F-6C37-853B43A887D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BD12EC2-D20E-0F20-3764-651D661AFCF8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87064C3-E02F-978A-4044-68E9106BE378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3213575-70C5-B334-7BC9-03F84F5F58CB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1147F86-CEA0-8450-AF02-60CD2BE1B77A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BB26869F-7F90-14D3-FA51-4C52012A5E9C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221EF0B-F5B1-DC86-4716-0D74206CA24D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A9E7E88-08FA-F9D9-4807-87544E1814E7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B2AA0AB-5CEB-B2B6-5546-064B6FB6BB1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26663E0-E0C4-2AD0-A39C-574F8E56B22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360A2AC2-5D53-61AA-D864-0C2473BC9A0F}"/>
              </a:ext>
            </a:extLst>
          </p:cNvPr>
          <p:cNvGrpSpPr/>
          <p:nvPr/>
        </p:nvGrpSpPr>
        <p:grpSpPr>
          <a:xfrm>
            <a:off x="9525" y="237234"/>
            <a:ext cx="73056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E3A9788-BE48-B391-AEFB-3EAD4F5A4214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F0568E3A-0903-E72A-8BD9-7BEF33175A53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D90DB4-562F-3751-3523-64CB3CBA71FC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Response to Heat Stress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540F4C-A073-FB2F-5539-A79FB8D8BB3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686" t="15686" r="14706"/>
          <a:stretch>
            <a:fillRect/>
          </a:stretch>
        </p:blipFill>
        <p:spPr>
          <a:xfrm>
            <a:off x="3200400" y="1396190"/>
            <a:ext cx="11887200" cy="8099201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450E5B5F-DC7E-EA33-69E7-8267E111B96E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383935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D1FD6-D40B-ACE4-2410-0A9E07982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D1200A7-A98A-9990-E85A-0F79FF2FF305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71761C7-AAED-598C-C633-2D4077A4F736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8689638-7838-98FE-22B5-4BFA2A9FB998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0E33422-9AB1-35B3-7DCB-5E1D03FABCD8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A3BCB3F-009A-62BD-8450-243597D8F452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73072DC-EC39-10F7-BE66-164AA3950B7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E302D78-57F4-7C17-3568-8B380EA50E9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F6F2EF9-8FDC-34C6-63AF-EA2BFE1AD58B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C90863-2378-C55B-C2DB-45A914EAA20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0BF0FB1-98C3-A331-CCC1-E6598B41AEC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2715D5A8-E448-E18E-86DB-EA1031728A99}"/>
              </a:ext>
            </a:extLst>
          </p:cNvPr>
          <p:cNvGrpSpPr/>
          <p:nvPr/>
        </p:nvGrpSpPr>
        <p:grpSpPr>
          <a:xfrm>
            <a:off x="9525" y="237234"/>
            <a:ext cx="66960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14341C08-52F3-139D-E510-A86B31449F4B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1EE3D313-5988-3B9C-1C5C-28D4325EB217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ED8298E-B520-3E68-3544-DDA1B162ABD3}"/>
              </a:ext>
            </a:extLst>
          </p:cNvPr>
          <p:cNvSpPr txBox="1"/>
          <p:nvPr/>
        </p:nvSpPr>
        <p:spPr>
          <a:xfrm>
            <a:off x="372390" y="402824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Response to Heat Stress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77F3F6-448F-228B-62CB-8FD3AFCECE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764" t="24401" r="6863" b="16340"/>
          <a:stretch>
            <a:fillRect/>
          </a:stretch>
        </p:blipFill>
        <p:spPr>
          <a:xfrm>
            <a:off x="1070663" y="1963264"/>
            <a:ext cx="15034431" cy="6158683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E16DE173-0C25-7A51-42C9-EF251F5AA768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65587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8190A-EE24-1311-C76B-7004B594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379E58-421E-1778-F68B-70428E1E6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451" t="19173" r="13664" b="5882"/>
          <a:stretch>
            <a:fillRect/>
          </a:stretch>
        </p:blipFill>
        <p:spPr>
          <a:xfrm>
            <a:off x="3552023" y="1330546"/>
            <a:ext cx="11183954" cy="8006698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F19D3C75-298E-ADE8-7F1A-692F712E1EA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BA22A68-4A69-64C0-54BA-302F1BD3488F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B71684C-AE1C-DE01-2C3D-8708954B18C0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BDE3D02-ED79-A4F9-B0AD-5CEEAE6E7158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B9CAC79-D261-9C26-0C49-C9E4A683DCAA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89EC7E9-4648-68A3-9423-F532C364D7B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8D6CAA3-1938-0051-B078-E0EA2263F1A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6BE8B3A-AC21-A2C1-444F-8A740361F91F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D8B9416-F6BF-0891-7EA8-0A1208CB20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54C967B-F980-8A7E-712F-DAB9AAA0EFD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9935589D-D827-7CA5-610C-AE7C048A1567}"/>
              </a:ext>
            </a:extLst>
          </p:cNvPr>
          <p:cNvGrpSpPr/>
          <p:nvPr/>
        </p:nvGrpSpPr>
        <p:grpSpPr>
          <a:xfrm>
            <a:off x="9525" y="237234"/>
            <a:ext cx="72294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BB82D75-D261-3060-BE19-4074A15FB3A5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DC21B2B8-698E-1708-2517-DB15CB935C81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8809A5-5EA5-9201-F89F-5D7EF0B3B35F}"/>
              </a:ext>
            </a:extLst>
          </p:cNvPr>
          <p:cNvSpPr txBox="1"/>
          <p:nvPr/>
        </p:nvSpPr>
        <p:spPr>
          <a:xfrm>
            <a:off x="735256" y="402010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Response to Cold Stress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E5EA4A7-09C4-0905-D87F-BCE6FB004C15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7206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CF7317-4EC5-EC56-E95D-16F60FDD0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8954A12E-C0F6-B7CE-FB7B-64D29A5EBD08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368933A-54D0-3403-B2B8-F7AE6DD604E9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47F3C3E-4017-777A-AD96-8AB5F2D28C54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DE77BDA-EB7F-5650-58DD-5E88040BE8E1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34F2C96-87CA-AA66-F54B-4CBD0A991D7E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F84FADF7-4CE1-018E-8442-5E53B04AB48E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AD87358-67BC-C97C-15B9-2C45B06B14A2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F868CC0-9F01-6CD3-BEFF-ED7D3B39D5C6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F634777-A613-AFC5-5493-5EF29CE382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899E153-CC2E-013F-581C-87DEC5F7D229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7524E29-0557-268D-7409-46C3B108F79A}"/>
              </a:ext>
            </a:extLst>
          </p:cNvPr>
          <p:cNvSpPr txBox="1"/>
          <p:nvPr/>
        </p:nvSpPr>
        <p:spPr>
          <a:xfrm>
            <a:off x="1524000" y="1591894"/>
            <a:ext cx="14097000" cy="738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dirty="0"/>
              <a:t>Define Homeostasis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dirty="0"/>
              <a:t>Familiarize students with the importance of Homeostasis in our lives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dirty="0"/>
              <a:t>Understanding the controlling systems of homeostasis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dirty="0"/>
              <a:t>Understanding negative and positive feedback loops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dirty="0"/>
              <a:t>Explaining glucose homeostasis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 dirty="0"/>
              <a:t>Understanding the Homeostasis of body temperature during Hot and cold stresses </a:t>
            </a:r>
            <a:endParaRPr lang="en-US" sz="4000" dirty="0">
              <a:effectLst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A735FABB-5390-85F1-91B7-17376DB6961D}"/>
              </a:ext>
            </a:extLst>
          </p:cNvPr>
          <p:cNvGrpSpPr/>
          <p:nvPr/>
        </p:nvGrpSpPr>
        <p:grpSpPr>
          <a:xfrm>
            <a:off x="9525" y="237234"/>
            <a:ext cx="3648075" cy="1170962"/>
            <a:chOff x="0" y="0"/>
            <a:chExt cx="1946496" cy="308402"/>
          </a:xfrm>
        </p:grpSpPr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2CF8FBF3-4096-F352-7EDF-D1228BA86967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596E0AAA-78F5-F500-15A6-771C98825EEB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6B7001-AD88-6C77-1F3A-59BF9D25FF1C}"/>
              </a:ext>
            </a:extLst>
          </p:cNvPr>
          <p:cNvSpPr txBox="1"/>
          <p:nvPr/>
        </p:nvSpPr>
        <p:spPr>
          <a:xfrm>
            <a:off x="672354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>
                <a:solidFill>
                  <a:schemeClr val="bg1"/>
                </a:solidFill>
                <a:effectLst/>
                <a:latin typeface="CenturySchoolbook"/>
              </a:rPr>
              <a:t>Outline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663F219D-C5B4-B6A4-2E70-5A0F6D831B3B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68012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E9F32-1DC6-DE70-C8CE-EFE5808BE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85FDAD-7A96-A47A-F1A1-365EE959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52" r="9804"/>
          <a:stretch>
            <a:fillRect/>
          </a:stretch>
        </p:blipFill>
        <p:spPr>
          <a:xfrm>
            <a:off x="1048251" y="1451263"/>
            <a:ext cx="14086440" cy="8112729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1FD94A63-FD2D-E8A0-8C9A-535C418F02CB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F16D6F6-28C3-496B-95E9-3736BFF5C2CC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387755A-901D-946D-1C51-6C2385B8FA08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6B270FA-7FF3-925B-8485-70257E314A21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D82A96A-1C0B-2D8B-B214-EEE68336D0C2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29E8A5EC-5B49-16C6-B9A5-3846B4DB4FE0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534AD4F-9D5C-D374-CBBD-8F6E5B60E5A0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71FE66A-18DD-6CEA-E2A1-25935EE69848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586E532-414C-216A-8B33-AD52E9AC459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416A5A1B-2151-9866-8DD2-472E84839A5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10CC0A52-7B38-E489-7459-A78970803D79}"/>
              </a:ext>
            </a:extLst>
          </p:cNvPr>
          <p:cNvGrpSpPr/>
          <p:nvPr/>
        </p:nvGrpSpPr>
        <p:grpSpPr>
          <a:xfrm>
            <a:off x="9525" y="237234"/>
            <a:ext cx="70770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2C2C15C-41B2-BA06-7775-E51D25EB6188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255F8761-2C47-B44B-9DC6-7249CBD9CFB1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1D4AAAD-B75C-63A2-9F55-F56337E9CF82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Response to Cold Stress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ABDD346D-16AB-6044-2051-D481F859ECCF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936309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E8D37-FD4A-8C68-E896-E64136247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B3CF535-E9A7-803C-583C-2A533FAF3F2C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52B0B53-9B40-070E-E3F3-0A5A262CA83B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F6A2400-853A-AA7E-CC05-0B1BAAD97396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1541DB-BFF9-6446-5813-6B63AA996FCB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6DEB65A-435B-52FF-0EA7-213C1A61446E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DC6DD5BC-05C9-B7FF-F101-C2521E170AE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F8CB0FA-DAC5-9118-A139-D85371BC7C46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7675FDF-C850-38A0-E63A-D9CC9F4DF910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25CD139-6A56-9A4A-20B1-07F87E2380D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5C452CCA-D0A1-8C49-ECC6-137CB6AD859D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9745FEF5-0E76-2F3B-B6F1-3B0A8E4E007E}"/>
              </a:ext>
            </a:extLst>
          </p:cNvPr>
          <p:cNvGrpSpPr/>
          <p:nvPr/>
        </p:nvGrpSpPr>
        <p:grpSpPr>
          <a:xfrm>
            <a:off x="9525" y="237234"/>
            <a:ext cx="100488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74AF185-C0F5-1D34-B122-B6BA9DDA8CD0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89007D7B-4887-8CDF-53E6-51FA5D9883DC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CECCFFC-F66A-3EA0-CD44-81DCBCEB474F}"/>
              </a:ext>
            </a:extLst>
          </p:cNvPr>
          <p:cNvSpPr txBox="1"/>
          <p:nvPr/>
        </p:nvSpPr>
        <p:spPr>
          <a:xfrm>
            <a:off x="735256" y="421129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Summary of thermoregulation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448295-504B-926B-1C62-A94DB0B13C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7647" t="26280" r="17647" b="24880"/>
          <a:stretch>
            <a:fillRect/>
          </a:stretch>
        </p:blipFill>
        <p:spPr>
          <a:xfrm>
            <a:off x="2324100" y="2247900"/>
            <a:ext cx="13639800" cy="5791200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C9FD899E-124D-F403-BFB0-F21BB52821F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663971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5AE96-B63D-C3A8-C9AB-074C7CEE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A0E6F7F-5DD8-3A49-8251-3C58F0873A3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D689177-DF67-3329-9155-E9B684B38D1D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06CFCE9-4005-9066-4F2F-897EA89771A7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58626B8-C720-6D95-6834-2496B0FDFEB7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0E5814B-FEE3-765E-6F6E-196D60B44AB1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E57832A-764F-076B-4B88-66AFB433C07E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A899B98-DC53-4D80-F0C6-B33611D7F955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93E95AD-AB25-F1A6-411E-CE8F9A04E5E0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EB6F1EC-5834-6590-2A24-6BF2BE53C3C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73EDAED-6494-3AF1-5B0B-EA54DECB7E3C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EFD25DB7-7D97-1425-7022-565D99083C87}"/>
              </a:ext>
            </a:extLst>
          </p:cNvPr>
          <p:cNvGrpSpPr/>
          <p:nvPr/>
        </p:nvGrpSpPr>
        <p:grpSpPr>
          <a:xfrm>
            <a:off x="9525" y="237234"/>
            <a:ext cx="57816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0D735D3-54F8-E81A-2CE8-1CA26D3402EE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10CEA5B8-31A7-7423-231E-2DC0E98B3B8F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7E8156C-C7AB-C722-05AA-31D38A8A185C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Positive feedback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91675E-953C-EA14-67D4-C9353BF9F7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63" t="20915" r="5882" b="19826"/>
          <a:stretch>
            <a:fillRect/>
          </a:stretch>
        </p:blipFill>
        <p:spPr>
          <a:xfrm>
            <a:off x="1043769" y="1943093"/>
            <a:ext cx="15160550" cy="5791671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CFAB96FE-DBEE-60A2-2E4C-BE74400CD1BB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695793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0CEE1-52AD-5DD7-0620-77CA8A067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64756EA-395B-DDAC-D0A0-EF35BA1524D0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DA62B30-382C-B903-6927-D82CFC1B6AED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80C168E-AFB2-A745-77E2-574D4ECD1FEF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80810C1-A0FD-A930-1E1F-E3D386E08F36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5C1FA98C-F88D-C5FE-A7C9-128D5104AE39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88DAB33-BF64-DC6F-4A94-181539D8D9AD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3D4C349-2985-A06C-FF00-3877C9F1C9FF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232FB01-169D-1B3C-89D6-63C3C6D61217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69A9DA-742E-46CA-1622-11DA136A0D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AACB38BB-DA89-752F-140F-16D801D64247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86838AA1-8DAA-FF85-7289-26559E38650C}"/>
              </a:ext>
            </a:extLst>
          </p:cNvPr>
          <p:cNvGrpSpPr/>
          <p:nvPr/>
        </p:nvGrpSpPr>
        <p:grpSpPr>
          <a:xfrm>
            <a:off x="9525" y="237234"/>
            <a:ext cx="89820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C70CEFC-3A6A-691C-9DBC-BC643670E58F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0A658D49-3BAF-09D0-F4D9-94C653674DF0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4BAB03-4079-1171-EC26-C6AC75B9B732}"/>
              </a:ext>
            </a:extLst>
          </p:cNvPr>
          <p:cNvSpPr txBox="1"/>
          <p:nvPr/>
        </p:nvSpPr>
        <p:spPr>
          <a:xfrm>
            <a:off x="735256" y="402854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Positive Feedback in Childbirth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F1AB29-9290-1913-9BC8-88489043322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824" t="5973" r="16667" b="32527"/>
          <a:stretch>
            <a:fillRect/>
          </a:stretch>
        </p:blipFill>
        <p:spPr>
          <a:xfrm>
            <a:off x="1832887" y="1930844"/>
            <a:ext cx="14622225" cy="6788898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46A94715-0736-1431-3D2C-37FE3D68C667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5937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0F176-21A1-0D20-5EFF-798B110E9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2BB97E6-9938-37A3-63DE-AB5A089D8F4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87DC82B-1B10-9E29-162D-9BFFE6BABD71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E9816DF0-926E-2967-B476-BF9AC8D801E6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4E8E01D-B307-56CA-AAA3-E7A60D884BCE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E6713E5-02FD-E2C9-6ABB-B00E563F2EB3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75112A3-72BD-C367-8B82-F5DEED763C8B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C078447-5B3B-A66C-4240-95A2B8AC9B4A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66C7B48-95EE-9BB3-1F10-B5EBC6C31254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1FECC1D-93E3-29B5-7A38-BA0678E162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6991083-8768-369E-B639-129589076A0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C303FAF-341C-E1A3-741E-563B1F4310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02" t="17429" r="9805" b="9368"/>
          <a:stretch>
            <a:fillRect/>
          </a:stretch>
        </p:blipFill>
        <p:spPr>
          <a:xfrm>
            <a:off x="874642" y="1727088"/>
            <a:ext cx="15355959" cy="7413222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9C1832A1-9966-33CC-6D2A-F4D8D360E710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879937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4FA6-77DE-3A7E-A7A8-2655135A6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A290EAFE-C4BC-990E-AB18-9009515518D0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688A077-0704-5359-64B4-019632D2E93B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48D1ED8-38D9-479F-09FF-08E312C9AFAA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6E1A30-4332-9A24-EB86-1F749394A8EB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B8B0284-FCC2-21DE-D5AA-CCDFC22EFBD6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75597E39-9E33-FF75-BF35-01CB27F62755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2754619-5B24-74B8-9522-4826106BC5E9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454FA3F-C50B-88D8-0567-3467D545ECD4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BC7AD46-5B91-D6E4-1B68-D30EE618860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08F9F4A-BFD9-2839-4718-656AABF2F33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66255128-7B3F-C7FC-4FB5-946240FAC3DA}"/>
              </a:ext>
            </a:extLst>
          </p:cNvPr>
          <p:cNvGrpSpPr/>
          <p:nvPr/>
        </p:nvGrpSpPr>
        <p:grpSpPr>
          <a:xfrm>
            <a:off x="9525" y="237234"/>
            <a:ext cx="41052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60601AA2-E012-745E-A67E-B722727A0543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91C00B3D-6780-9CBF-98A4-3998FF366287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4EAD6F2-F8FB-55CA-89CC-C3BD38C4C8C5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References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A14D8F-C41C-17D0-89F5-32058201AF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842" t="34180" r="10785" b="27476"/>
          <a:stretch>
            <a:fillRect/>
          </a:stretch>
        </p:blipFill>
        <p:spPr>
          <a:xfrm>
            <a:off x="1043769" y="1943093"/>
            <a:ext cx="14455322" cy="3831531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4D97BC43-08BD-F9C5-A564-B4E6AB59A19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01487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1E050-39EE-CD38-AAB8-2E6843B4C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7617BC55-23FB-2577-DC26-C933124B78A8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E2BBA8-EDFE-AB51-4052-43E81648A28D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6B797A5-4EE4-01AD-7857-7B1B1A5AE3C3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78654CF-578F-271D-D0C1-E221B8E83B13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1AB956F-A250-1293-35DC-2B0A0A6F694E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5F261D91-93E0-8767-0CBA-CAF7E225AC45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8818700-8256-E09C-A3EA-1FBE9CA88ED8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C52A1A8-4C56-1BD2-5B51-96C6FBDD2531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DEE603-9860-22D2-8508-009566A9E1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E460F27-5595-F16C-FE47-6274A2F43D0E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7280CE1-146D-B01E-CAE8-518F7A88CD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603" t="21799" r="32799" b="19497"/>
          <a:stretch>
            <a:fillRect/>
          </a:stretch>
        </p:blipFill>
        <p:spPr>
          <a:xfrm>
            <a:off x="3933264" y="1543091"/>
            <a:ext cx="10421471" cy="7893198"/>
          </a:xfrm>
          <a:prstGeom prst="rect">
            <a:avLst/>
          </a:prstGeom>
        </p:spPr>
      </p:pic>
      <p:grpSp>
        <p:nvGrpSpPr>
          <p:cNvPr id="17" name="Group 21">
            <a:extLst>
              <a:ext uri="{FF2B5EF4-FFF2-40B4-BE49-F238E27FC236}">
                <a16:creationId xmlns:a16="http://schemas.microsoft.com/office/drawing/2014/main" id="{0BBFE189-80A7-4E46-BCBB-9529C782CDC0}"/>
              </a:ext>
            </a:extLst>
          </p:cNvPr>
          <p:cNvGrpSpPr/>
          <p:nvPr/>
        </p:nvGrpSpPr>
        <p:grpSpPr>
          <a:xfrm>
            <a:off x="9525" y="237234"/>
            <a:ext cx="4562475" cy="1170962"/>
            <a:chOff x="0" y="0"/>
            <a:chExt cx="1946496" cy="308402"/>
          </a:xfrm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9ACADA8C-CE92-AE60-664B-5CF60F9D1EBF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id="{B227837B-6873-0EDF-DB95-36346D3648F8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6E61E2C-BC0A-E3F5-2E4E-E8DAAFD68434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Homeostasis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B48CC1FC-2A51-C804-2FEC-DBA8DAE1AEAE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491593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289C0-74F0-173F-6FD7-7770EC09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A6A27E3-72E9-BF03-F5E2-BFAA6557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469"/>
          <a:stretch>
            <a:fillRect/>
          </a:stretch>
        </p:blipFill>
        <p:spPr>
          <a:xfrm>
            <a:off x="1509934" y="1171736"/>
            <a:ext cx="13638200" cy="8473893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DF328099-9D42-7A9F-4BE1-E697ADF5753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BA1EAC-B957-E798-B84F-510CF67E4E78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29B159EC-3A81-3D4F-0530-E8222F9D9B10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6041B48-4757-6CED-5188-94221E26CEA7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32B55DE-F92F-3407-6754-10B838071373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A1E72D9-4D96-91AF-BAD3-D952F1589839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D05548E-BF7B-1B28-3C24-40A1D3A37F3E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189458A-B59F-A873-1E63-289899712BEF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B673589-2897-02FA-A661-E00E7CF1551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7A7AB77-A639-64C5-06E3-2D2B92CDC0D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A1C9A98B-224C-68CF-0E61-2CA89781077E}"/>
              </a:ext>
            </a:extLst>
          </p:cNvPr>
          <p:cNvGrpSpPr/>
          <p:nvPr/>
        </p:nvGrpSpPr>
        <p:grpSpPr>
          <a:xfrm>
            <a:off x="9525" y="237234"/>
            <a:ext cx="4562475" cy="1170962"/>
            <a:chOff x="0" y="0"/>
            <a:chExt cx="1946496" cy="308402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0973A04-CE27-8189-03AD-403E17544F6A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0131A636-30B0-9C14-CFFC-D162B4B17989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AF2D910-6287-A7FA-964C-5A03F789163A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Homeostasis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59EEC58-C3F3-8A9A-DDCE-E2212D94F8D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199710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D88A3-37B2-E73A-348A-1421270E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F2F3D1D-4F8D-9492-B12F-08E7AC51EBC3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959A789-AFF6-5CEB-0AD5-4914705C0DB0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3DF2B45-E6D0-D25A-6835-5985A19AD00A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487C38C-9CC7-95D9-83FA-EDF4CA7D494C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1224094-4925-553F-247C-52C1A0650440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A6610B4D-C3F0-CB91-0AFB-46FB8349941B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B36C9C5-A2D5-9FED-2216-A2CB1FAB4FFC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34B889F-2BE9-8355-D4A5-EDA51FFC47E6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2F8513C-641E-B74E-E38E-68C96D34D9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296992A-06E8-7BF6-55D1-27DA55F711F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D024476D-1E1E-46D9-DCF1-3F64D2BB31F6}"/>
              </a:ext>
            </a:extLst>
          </p:cNvPr>
          <p:cNvGrpSpPr/>
          <p:nvPr/>
        </p:nvGrpSpPr>
        <p:grpSpPr>
          <a:xfrm>
            <a:off x="9525" y="237234"/>
            <a:ext cx="45624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3693FCD-72B0-7048-199D-BA76652A2084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998AEBB7-FF26-7FBB-7D12-3291E47BEADB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AAD744D-5591-0B09-DE33-EC62644955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389" r="4515" b="6910"/>
          <a:stretch>
            <a:fillRect/>
          </a:stretch>
        </p:blipFill>
        <p:spPr>
          <a:xfrm>
            <a:off x="761323" y="1943093"/>
            <a:ext cx="15800144" cy="72323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668C32-A8E1-B7AC-3A7D-B58A8AFBD672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Homeostasis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2559C31-3947-B95B-67DB-9F917C5E8CF3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45605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5C799-25D2-C5AD-8530-C323698EB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F5A5D4-7371-951B-034F-4185987A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36" y="1078741"/>
            <a:ext cx="15732327" cy="8849434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042D31F3-B75D-EB15-59CF-ACE70EF82269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74CAE6D-3E6E-57C1-99AA-FD0DAE46496B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2683707-41AE-8379-38C2-FDE9EB5DEB8E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DA1029B-20B3-F4D3-7615-017BFAC7ECD7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4F08F26-515D-9842-7113-0306EBDB50D6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68AD7DB0-F079-7A58-D277-B75B09A70331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EAE8E0C-823E-5DBC-9389-1471ED07129A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5C7CBFF-4552-1D2F-123D-15C2960604A3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0B4932E-1EB7-46AA-8E5C-3B302FBA29E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B9AE1F5-D5DC-244E-5FFF-9989116102B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75D3DE13-31D2-DF2A-FF1D-5DF67847C61C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227771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23C0B-EE21-C053-C053-5185054A6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D54157A-A95C-FDB5-00DF-C5215A339B2D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27DF32E-4FFB-FDA9-B381-5256CC867207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59069F74-F88C-FE7E-3D77-CCB8DC35FB07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B60E6B5-5B21-64AF-3931-97CA663F3B02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6CC985A-49BC-F008-179F-6469914051A0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C78AFE30-3707-0719-B30D-93B387B6A1B7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23B2F65-A0C8-993A-190E-9E26299D6B96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F0197A8-69EE-8587-1276-A8E012D50A68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9B09375-1629-E504-F25F-58C3CF7687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EE1CAB7-F7A2-FC5E-14B1-656AB4D9F98F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4232A6E-60E1-C51D-BE51-E4077BB338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049" b="21971"/>
          <a:stretch>
            <a:fillRect/>
          </a:stretch>
        </p:blipFill>
        <p:spPr>
          <a:xfrm>
            <a:off x="735256" y="2022655"/>
            <a:ext cx="16230245" cy="5749776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8E3C8F95-048C-49E9-B469-D764DCB9AC60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4002164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ADCBC-D944-82C7-EE54-8B1B34C61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1553FC9-C74E-5361-60BA-4DC9460EDA3A}"/>
              </a:ext>
            </a:extLst>
          </p:cNvPr>
          <p:cNvGrpSpPr/>
          <p:nvPr/>
        </p:nvGrpSpPr>
        <p:grpSpPr>
          <a:xfrm>
            <a:off x="16230601" y="15328"/>
            <a:ext cx="2094187" cy="1927773"/>
            <a:chOff x="0" y="0"/>
            <a:chExt cx="2792249" cy="25703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68FDA79-73F0-57FE-72BA-5D19ADEF01C2}"/>
                </a:ext>
              </a:extLst>
            </p:cNvPr>
            <p:cNvSpPr/>
            <p:nvPr/>
          </p:nvSpPr>
          <p:spPr>
            <a:xfrm>
              <a:off x="0" y="0"/>
              <a:ext cx="2792222" cy="2570353"/>
            </a:xfrm>
            <a:custGeom>
              <a:avLst/>
              <a:gdLst/>
              <a:ahLst/>
              <a:cxnLst/>
              <a:rect l="l" t="t" r="r" b="b"/>
              <a:pathLst>
                <a:path w="2792222" h="2570353">
                  <a:moveTo>
                    <a:pt x="0" y="0"/>
                  </a:moveTo>
                  <a:lnTo>
                    <a:pt x="2792222" y="0"/>
                  </a:lnTo>
                  <a:lnTo>
                    <a:pt x="2792222" y="2570353"/>
                  </a:lnTo>
                  <a:lnTo>
                    <a:pt x="0" y="2570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36" r="-1137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A2EA0A0-97D9-C665-EF98-8286C212FE32}"/>
              </a:ext>
            </a:extLst>
          </p:cNvPr>
          <p:cNvGrpSpPr/>
          <p:nvPr/>
        </p:nvGrpSpPr>
        <p:grpSpPr>
          <a:xfrm>
            <a:off x="1" y="9520045"/>
            <a:ext cx="18288000" cy="766955"/>
            <a:chOff x="0" y="0"/>
            <a:chExt cx="5145142" cy="20199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097D1A-C606-7168-3755-A1AF08F79613}"/>
                </a:ext>
              </a:extLst>
            </p:cNvPr>
            <p:cNvSpPr/>
            <p:nvPr/>
          </p:nvSpPr>
          <p:spPr>
            <a:xfrm>
              <a:off x="0" y="0"/>
              <a:ext cx="5145143" cy="201996"/>
            </a:xfrm>
            <a:custGeom>
              <a:avLst/>
              <a:gdLst/>
              <a:ahLst/>
              <a:cxnLst/>
              <a:rect l="l" t="t" r="r" b="b"/>
              <a:pathLst>
                <a:path w="5145143" h="201996">
                  <a:moveTo>
                    <a:pt x="0" y="0"/>
                  </a:moveTo>
                  <a:lnTo>
                    <a:pt x="5145143" y="0"/>
                  </a:lnTo>
                  <a:lnTo>
                    <a:pt x="5145143" y="201996"/>
                  </a:lnTo>
                  <a:lnTo>
                    <a:pt x="0" y="201996"/>
                  </a:lnTo>
                  <a:close/>
                </a:path>
              </a:pathLst>
            </a:custGeom>
            <a:solidFill>
              <a:srgbClr val="8215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7A380CEB-200B-3749-F747-5BAF22C0F210}"/>
                </a:ext>
              </a:extLst>
            </p:cNvPr>
            <p:cNvSpPr txBox="1"/>
            <p:nvPr/>
          </p:nvSpPr>
          <p:spPr>
            <a:xfrm>
              <a:off x="0" y="-66675"/>
              <a:ext cx="5145142" cy="268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3AC7ED0F-6D47-AD03-69AE-04F9805E6933}"/>
              </a:ext>
            </a:extLst>
          </p:cNvPr>
          <p:cNvSpPr/>
          <p:nvPr/>
        </p:nvSpPr>
        <p:spPr>
          <a:xfrm>
            <a:off x="15130209" y="9645896"/>
            <a:ext cx="2862516" cy="515253"/>
          </a:xfrm>
          <a:custGeom>
            <a:avLst/>
            <a:gdLst/>
            <a:ahLst/>
            <a:cxnLst/>
            <a:rect l="l" t="t" r="r" b="b"/>
            <a:pathLst>
              <a:path w="2862516" h="515253">
                <a:moveTo>
                  <a:pt x="0" y="0"/>
                </a:moveTo>
                <a:lnTo>
                  <a:pt x="2862516" y="0"/>
                </a:lnTo>
                <a:lnTo>
                  <a:pt x="2862516" y="515253"/>
                </a:lnTo>
                <a:lnTo>
                  <a:pt x="0" y="515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928DFD0-4D19-FFEB-432A-8A51E0E0FD1D}"/>
              </a:ext>
            </a:extLst>
          </p:cNvPr>
          <p:cNvSpPr/>
          <p:nvPr/>
        </p:nvSpPr>
        <p:spPr>
          <a:xfrm rot="5400000">
            <a:off x="-11087" y="9540657"/>
            <a:ext cx="766955" cy="725731"/>
          </a:xfrm>
          <a:custGeom>
            <a:avLst/>
            <a:gdLst/>
            <a:ahLst/>
            <a:cxnLst/>
            <a:rect l="l" t="t" r="r" b="b"/>
            <a:pathLst>
              <a:path w="766955" h="725731">
                <a:moveTo>
                  <a:pt x="0" y="0"/>
                </a:moveTo>
                <a:lnTo>
                  <a:pt x="766955" y="0"/>
                </a:lnTo>
                <a:lnTo>
                  <a:pt x="766955" y="725731"/>
                </a:lnTo>
                <a:lnTo>
                  <a:pt x="0" y="72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C6D5441-DD8E-CB45-2092-44E11C197B1D}"/>
              </a:ext>
            </a:extLst>
          </p:cNvPr>
          <p:cNvGrpSpPr/>
          <p:nvPr/>
        </p:nvGrpSpPr>
        <p:grpSpPr>
          <a:xfrm>
            <a:off x="14479770" y="9599607"/>
            <a:ext cx="607830" cy="607830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D15CC0-C315-BB80-E967-48A6AD69EA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24E9A6A-8C76-E217-6168-EEAB10CD94F3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7D154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2</a:t>
              </a:r>
            </a:p>
          </p:txBody>
        </p:sp>
      </p:grpSp>
      <p:grpSp>
        <p:nvGrpSpPr>
          <p:cNvPr id="25" name="Group 21">
            <a:extLst>
              <a:ext uri="{FF2B5EF4-FFF2-40B4-BE49-F238E27FC236}">
                <a16:creationId xmlns:a16="http://schemas.microsoft.com/office/drawing/2014/main" id="{B83A7C8A-72E8-C70D-A909-0154C3A20C4A}"/>
              </a:ext>
            </a:extLst>
          </p:cNvPr>
          <p:cNvGrpSpPr/>
          <p:nvPr/>
        </p:nvGrpSpPr>
        <p:grpSpPr>
          <a:xfrm>
            <a:off x="9525" y="237234"/>
            <a:ext cx="6543675" cy="1170962"/>
            <a:chOff x="0" y="0"/>
            <a:chExt cx="1946496" cy="308402"/>
          </a:xfrm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FB7DA97B-0D45-AFA7-BBCE-4041EF868C9C}"/>
                </a:ext>
              </a:extLst>
            </p:cNvPr>
            <p:cNvSpPr/>
            <p:nvPr/>
          </p:nvSpPr>
          <p:spPr>
            <a:xfrm>
              <a:off x="0" y="0"/>
              <a:ext cx="1946496" cy="308402"/>
            </a:xfrm>
            <a:custGeom>
              <a:avLst/>
              <a:gdLst/>
              <a:ahLst/>
              <a:cxnLst/>
              <a:rect l="l" t="t" r="r" b="b"/>
              <a:pathLst>
                <a:path w="1946496" h="308402">
                  <a:moveTo>
                    <a:pt x="53424" y="0"/>
                  </a:moveTo>
                  <a:lnTo>
                    <a:pt x="1893071" y="0"/>
                  </a:lnTo>
                  <a:cubicBezTo>
                    <a:pt x="1922577" y="0"/>
                    <a:pt x="1946496" y="23919"/>
                    <a:pt x="1946496" y="53424"/>
                  </a:cubicBezTo>
                  <a:lnTo>
                    <a:pt x="1946496" y="254977"/>
                  </a:lnTo>
                  <a:cubicBezTo>
                    <a:pt x="1946496" y="284483"/>
                    <a:pt x="1922577" y="308402"/>
                    <a:pt x="1893071" y="308402"/>
                  </a:cubicBezTo>
                  <a:lnTo>
                    <a:pt x="53424" y="308402"/>
                  </a:lnTo>
                  <a:cubicBezTo>
                    <a:pt x="39255" y="308402"/>
                    <a:pt x="25667" y="302773"/>
                    <a:pt x="15648" y="292754"/>
                  </a:cubicBezTo>
                  <a:cubicBezTo>
                    <a:pt x="5629" y="282735"/>
                    <a:pt x="0" y="269146"/>
                    <a:pt x="0" y="254977"/>
                  </a:cubicBezTo>
                  <a:lnTo>
                    <a:pt x="0" y="53424"/>
                  </a:lnTo>
                  <a:cubicBezTo>
                    <a:pt x="0" y="23919"/>
                    <a:pt x="23919" y="0"/>
                    <a:pt x="53424" y="0"/>
                  </a:cubicBezTo>
                  <a:close/>
                </a:path>
              </a:pathLst>
            </a:custGeom>
            <a:solidFill>
              <a:srgbClr val="7D154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E0D9AA99-15AC-D19E-813F-373D1A6CBDDA}"/>
                </a:ext>
              </a:extLst>
            </p:cNvPr>
            <p:cNvSpPr txBox="1"/>
            <p:nvPr/>
          </p:nvSpPr>
          <p:spPr>
            <a:xfrm>
              <a:off x="0" y="-47625"/>
              <a:ext cx="1946496" cy="3560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5354E54-479E-D04D-C8C5-7AAD13FA7C61}"/>
              </a:ext>
            </a:extLst>
          </p:cNvPr>
          <p:cNvSpPr txBox="1"/>
          <p:nvPr/>
        </p:nvSpPr>
        <p:spPr>
          <a:xfrm>
            <a:off x="735256" y="407216"/>
            <a:ext cx="9386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Dynamic equilibrium 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C182E4-70A5-41FC-AC5D-2CA3557D2E3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785" t="12201" r="21569" b="2397"/>
          <a:stretch>
            <a:fillRect/>
          </a:stretch>
        </p:blipFill>
        <p:spPr>
          <a:xfrm>
            <a:off x="4119562" y="1575421"/>
            <a:ext cx="10048875" cy="7136158"/>
          </a:xfrm>
          <a:prstGeom prst="rect">
            <a:avLst/>
          </a:prstGeom>
        </p:spPr>
      </p:pic>
      <p:sp>
        <p:nvSpPr>
          <p:cNvPr id="2" name="TextBox 15">
            <a:extLst>
              <a:ext uri="{FF2B5EF4-FFF2-40B4-BE49-F238E27FC236}">
                <a16:creationId xmlns:a16="http://schemas.microsoft.com/office/drawing/2014/main" id="{9D288363-1F9F-2E09-1274-0B65DF79A802}"/>
              </a:ext>
            </a:extLst>
          </p:cNvPr>
          <p:cNvSpPr txBox="1"/>
          <p:nvPr/>
        </p:nvSpPr>
        <p:spPr>
          <a:xfrm>
            <a:off x="1043769" y="9656348"/>
            <a:ext cx="3299631" cy="434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Human Biology</a:t>
            </a:r>
          </a:p>
        </p:txBody>
      </p:sp>
    </p:spTree>
    <p:extLst>
      <p:ext uri="{BB962C8B-B14F-4D97-AF65-F5344CB8AC3E}">
        <p14:creationId xmlns:p14="http://schemas.microsoft.com/office/powerpoint/2010/main" val="346428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12301</TotalTime>
  <Words>269</Words>
  <Application>Microsoft Macintosh PowerPoint</Application>
  <PresentationFormat>Custom</PresentationFormat>
  <Paragraphs>111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Calibri</vt:lpstr>
      <vt:lpstr>Open Sauce Bold</vt:lpstr>
      <vt:lpstr>Courier New</vt:lpstr>
      <vt:lpstr>CenturySchoolbook</vt:lpstr>
      <vt:lpstr>Open Sauce</vt:lpstr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creative modern medical clinic presentation  -  Repaired.pptx</dc:title>
  <cp:lastModifiedBy>Adam Jalal Mohammed</cp:lastModifiedBy>
  <cp:revision>22</cp:revision>
  <dcterms:created xsi:type="dcterms:W3CDTF">2006-08-16T00:00:00Z</dcterms:created>
  <dcterms:modified xsi:type="dcterms:W3CDTF">2026-01-04T10:06:42Z</dcterms:modified>
  <dc:identifier>DAG4-h_Norw</dc:identifier>
</cp:coreProperties>
</file>