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79" r:id="rId6"/>
    <p:sldId id="281" r:id="rId7"/>
    <p:sldId id="280" r:id="rId8"/>
    <p:sldId id="282" r:id="rId9"/>
    <p:sldId id="289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3BC04-A053-4E89-AEE7-E7D4D233E6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Three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DF3AB-CBC6-5D15-2F03-3A04A7F5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8" y="306832"/>
            <a:ext cx="8299704" cy="1481328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Staphylococcal Superantigen Toxins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05E4-DC84-190D-2A99-60A45E2E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576824" cy="4105824"/>
          </a:xfrm>
        </p:spPr>
        <p:txBody>
          <a:bodyPr anchor="t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superantigens (</a:t>
            </a:r>
            <a:r>
              <a:rPr lang="en-US" sz="19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SAgs</a:t>
            </a: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a family of secreted proteins that are able to stimulate a large fraction of T cells, irrespective of the specificity of the T cell receptor (TCR) for antigen.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not only bypasses the specificity of antigen processing but results in massive cytokine release due to the ability of these superantigens to activate up to 20% of the total T-cell pool.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staphylococcal superantigens are staphylococcal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enterotoxins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more recently discovered toxic shock syndrome toxin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(TSST-1).</a:t>
            </a:r>
          </a:p>
        </p:txBody>
      </p:sp>
      <p:pic>
        <p:nvPicPr>
          <p:cNvPr id="5" name="Picture 4" descr="Diagram of a cell cycle&#10;&#10;Description automatically generated with medium confidence">
            <a:extLst>
              <a:ext uri="{FF2B5EF4-FFF2-40B4-BE49-F238E27FC236}">
                <a16:creationId xmlns:a16="http://schemas.microsoft.com/office/drawing/2014/main" id="{25EDAFA3-E03A-1230-4C56-0EB083208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" b="41520"/>
          <a:stretch/>
        </p:blipFill>
        <p:spPr>
          <a:xfrm>
            <a:off x="6099048" y="1745488"/>
            <a:ext cx="5458968" cy="36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4C15E-410B-EBCA-501B-4DB4C11A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Superantigen Toxins: enterotoxins</a:t>
            </a:r>
            <a:endParaRPr lang="en-US" sz="460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 of a cell structure&#10;&#10;Description automatically generated">
            <a:extLst>
              <a:ext uri="{FF2B5EF4-FFF2-40B4-BE49-F238E27FC236}">
                <a16:creationId xmlns:a16="http://schemas.microsoft.com/office/drawing/2014/main" id="{EAEAE860-2BB2-6537-D676-133193331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r="2943"/>
          <a:stretch/>
        </p:blipFill>
        <p:spPr>
          <a:xfrm>
            <a:off x="0" y="2002056"/>
            <a:ext cx="4537988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EA28-89E8-3466-699D-B781AA1E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formed, these toxins are quite stable, still active even after boiling or exposure to gastric and jejunal enzymes</a:t>
            </a:r>
          </a:p>
          <a:p>
            <a:pPr algn="just">
              <a:lnSpc>
                <a:spcPct val="100000"/>
              </a:lnSpc>
            </a:pP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enterotoxins transit through mucus-expelling goblet cells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epithelial cells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intestinal epithelium to reach the </a:t>
            </a:r>
            <a:r>
              <a:rPr lang="en-US" sz="22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lamina propria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Here, the enterotoxins can </a:t>
            </a: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interact with mast cells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induce the release of serotonin precursor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interacts with the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nerve to cause an emetic response.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0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B031D-9507-484C-E226-2104D22B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F463-DFB7-1AF1-84F4-CDD36FDEC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504707" cy="4119172"/>
          </a:xfrm>
        </p:spPr>
        <p:txBody>
          <a:bodyPr anchor="t"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7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human habitat of </a:t>
            </a:r>
            <a:r>
              <a:rPr lang="en-US" sz="1700" b="0" i="1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7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nose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nasal site, the bacteria are shed to the exposed skin and clothing of the carrier and others with whom they are </a:t>
            </a:r>
            <a:r>
              <a:rPr lang="en-US" sz="17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direct contact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is augmented by </a:t>
            </a:r>
            <a:r>
              <a:rPr lang="en-US" sz="17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touching the face 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of course, nose picking. It is </a:t>
            </a:r>
            <a:r>
              <a:rPr lang="en-US" sz="17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blocked by handwashing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gain </a:t>
            </a:r>
            <a:r>
              <a:rPr lang="en-US" sz="17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access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either through </a:t>
            </a:r>
            <a:r>
              <a:rPr lang="en-US" sz="17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appendages or trauma </a:t>
            </a:r>
          </a:p>
          <a:p>
            <a:pPr algn="just">
              <a:lnSpc>
                <a:spcPct val="150000"/>
              </a:lnSpc>
            </a:pP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7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acquired in the community are </a:t>
            </a:r>
            <a:r>
              <a:rPr lang="en-US" sz="17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autoinfections.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many pathogenic bacteria, S aureus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survive periods of drying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for example, recurrent skin infections can result from use of clothing contaminated with pus from a previous infection.</a:t>
            </a:r>
          </a:p>
        </p:txBody>
      </p:sp>
      <p:pic>
        <p:nvPicPr>
          <p:cNvPr id="5" name="Picture 4" descr="Diagram of a human body&#10;&#10;Description automatically generated">
            <a:extLst>
              <a:ext uri="{FF2B5EF4-FFF2-40B4-BE49-F238E27FC236}">
                <a16:creationId xmlns:a16="http://schemas.microsoft.com/office/drawing/2014/main" id="{6BEB829D-C90A-9443-1303-02ED1CDA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2753" r="563" b="3"/>
          <a:stretch/>
        </p:blipFill>
        <p:spPr>
          <a:xfrm>
            <a:off x="8001152" y="1737296"/>
            <a:ext cx="4187800" cy="42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3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D39B-4623-78FC-0788-D1489FC2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yriad Pro"/>
              </a:rPr>
              <a:t>PATHOGENESIS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3C72-F98C-E2BF-2F82-7B423642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659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Infection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initial stages of attachment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mediated by a number of surface proteins ;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glycoprotein fibronectin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mediates adhesion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aureus </a:t>
            </a:r>
            <a:r>
              <a:rPr lang="en-US" sz="20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persist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sz="20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produce α-toxin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other cytolysins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20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injure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cell.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lesions become destructive and spread below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surface, other proteins that bind to collagen and other elements of the extracellular matrix may play a role.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stage, actions of on fibrinogen-binding, and the antiphagocytic effect of protein A binding to IgG, 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limit the effectiveness of host phagocytes. </a:t>
            </a:r>
            <a:endParaRPr lang="en-US" sz="2000" b="0" i="0" u="sng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inflammatory cells, fibrin, and other tissue components form a wall, which becomes the painfully familiar boil (A carbuncle 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iagram of blood cells&#10;&#10;Description automatically generated">
            <a:extLst>
              <a:ext uri="{FF2B5EF4-FFF2-40B4-BE49-F238E27FC236}">
                <a16:creationId xmlns:a16="http://schemas.microsoft.com/office/drawing/2014/main" id="{9AF99517-0ABF-DE9F-E9B9-2843FEFD6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2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35416-89FB-612F-45EF-59114F75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2.Toxin-mediated Disease 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78D3-FF1F-A14A-7842-3788F15E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2071316"/>
            <a:ext cx="7843519" cy="4634284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staphylococcal food poisoning, there is no infection at all. The contaminating bacteria produce </a:t>
            </a:r>
            <a:r>
              <a:rPr lang="en-US" sz="1800" b="0" i="0" u="none" strike="noStrike" baseline="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StaphSAg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(superantigens)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food, which can initiate its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enterotoxin action on the intestine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hours of its ingestion.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Exfoliative Toxin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at the infection site reaches its infant stratum granulosum binding site through the circulation causing widespread desquamation by its action on the keratinized epidermis as in the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scalded skin syndrome.</a:t>
            </a:r>
          </a:p>
          <a:p>
            <a:pPr algn="just">
              <a:lnSpc>
                <a:spcPct val="150000"/>
              </a:lnSpc>
            </a:pP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older children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exfoliative toxin-producing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strains may also cause a localized blister-like lesion called </a:t>
            </a:r>
            <a:r>
              <a:rPr lang="en-US" sz="18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bullous impetigo.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TSS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TSST-1 is produced during the course of a staphylococcal infection with systemic disease as a result of absorption of toxin from the local site. </a:t>
            </a:r>
            <a:endParaRPr lang="en-US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child's face with red spots&#10;&#10;Description automatically generated">
            <a:extLst>
              <a:ext uri="{FF2B5EF4-FFF2-40B4-BE49-F238E27FC236}">
                <a16:creationId xmlns:a16="http://schemas.microsoft.com/office/drawing/2014/main" id="{2C849AEF-9100-0F79-4FBE-F1D5B6B4C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3745"/>
          <a:stretch/>
        </p:blipFill>
        <p:spPr>
          <a:xfrm>
            <a:off x="8277352" y="1839976"/>
            <a:ext cx="3911600" cy="41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5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635B0-E065-EAA5-FDC1-6C31F9A72361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Menstruation-associated TSS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BA80B-4C1C-D007-86CA-2F175BA5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8302046" cy="41191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Menstruation-associated TSS requires a combination of improbable events.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one time, less than 15% of women carry S aureus in their vaginal flora, and less than 20% of these have the potential to produce TSST-1.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menstruation, the relatively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protein level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vagina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favor accelerated growth of these staphylococci.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such a strain, the combination of menstruation and the composition of high-absorbency tampons provide pH and ionic conditions that enhance both the growth of the staphylococci and the production of TSST-1.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 absorbed from the vagina can then circulate to produce the multiple effects of massive superantigen-mediated cytokine release</a:t>
            </a:r>
          </a:p>
        </p:txBody>
      </p:sp>
      <p:pic>
        <p:nvPicPr>
          <p:cNvPr id="5" name="Picture 4" descr="Diagram of a diagram showing the different types of vaginal sutures&#10;&#10;Description automatically generated with medium confidence">
            <a:extLst>
              <a:ext uri="{FF2B5EF4-FFF2-40B4-BE49-F238E27FC236}">
                <a16:creationId xmlns:a16="http://schemas.microsoft.com/office/drawing/2014/main" id="{1363E7AF-B31E-F791-75C0-1345BBF28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76" r="-2" b="2620"/>
          <a:stretch/>
        </p:blipFill>
        <p:spPr>
          <a:xfrm>
            <a:off x="8874538" y="1799272"/>
            <a:ext cx="3154902" cy="50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89428-9CDF-6F5B-1190-873E0F9A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288B-D331-FC29-3C18-0BFDF292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grow overnight on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blood agar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incubated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aerobically.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Catalase and coagulase tests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performed directly from the colonies are sufficient for identification.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In epidemiologic investigations,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molecular methods such as pulsed field gel electrophoresis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are now used to “fingerprint” the spread of virulent clones.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Antibiotic susceptibility tests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are indicated because of the emerging resistance to multiple antimicrobials, particularly methicillin-resistant </a:t>
            </a:r>
            <a:r>
              <a:rPr lang="en-US" sz="1900" b="0" i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(MRSA).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Deep staphylococcal infections such as osteomyelitis and deep abscesses present special diagnostic problems when the lesion cannot be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directly aspirated or surgically sampled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Blood cultures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are usually positive in conditions such as acute staphylococcal arthritis, osteomyelitis, and endocarditis, but less often in localized infection such as deep abscesses. </a:t>
            </a: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9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1761-FC5A-5C63-4F1B-9E8B8BF8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F188B-3973-1AB2-32AE-D5927197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boils and superficial staphylococcal abscesses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resolve spontaneously without antimicrobial therapy. </a:t>
            </a:r>
          </a:p>
          <a:p>
            <a:pPr algn="just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that are more extensive, deeper, or in vital organs require a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surgical drainage and antimicrobials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optimal outcome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6CFA-5DC7-5022-19AB-1E9912D7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RESISTANCE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9753-8E17-337D-5C7E-44E1E4CF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penicillin was introduced to the public after World War II, virtually all strains of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highly susceptible.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then, incidences of plasmid coding for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penicillinase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reported.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enzyme opens the β-lactam ring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making the drug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unable to bind with its target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vast majority of isolates are now penicillin resistant.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Most known resistance is the methicillin resistant staphylococcus aureus (MRSA).</a:t>
            </a:r>
          </a:p>
        </p:txBody>
      </p:sp>
    </p:spTree>
    <p:extLst>
      <p:ext uri="{BB962C8B-B14F-4D97-AF65-F5344CB8AC3E}">
        <p14:creationId xmlns:p14="http://schemas.microsoft.com/office/powerpoint/2010/main" val="106728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characteristics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Structure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Metabolism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Toxins and extracellular enzymes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Epidemiology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Diagnosis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Resistance in staphylococci</a:t>
            </a: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Introduce staphylococci and group characteristics.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staphylococci virulence factors and mechanisms.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Discuss staphylococcal infections epidemiology.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Examine staphylococcal infection diagnostic methods.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5. Discuss staphylococcal resistance.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2CD7F-7DE5-F484-FA46-5949BFCC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en-US" sz="3800" b="0" i="0" u="none" strike="noStrike" baseline="0">
                <a:latin typeface="Myriad Pro"/>
              </a:rPr>
            </a:br>
            <a:r>
              <a:rPr lang="en-US" sz="3800" b="1" i="0" u="none" strike="noStrike" baseline="0">
                <a:latin typeface="Myriad Pro"/>
              </a:rPr>
              <a:t>STAPHYLOCOCCI: GROUP CHARACTERISTICS </a:t>
            </a:r>
            <a:endParaRPr lang="en-US" sz="38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B038-386F-A03D-5D18-8589F0E0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have a marked tendency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clusters</a:t>
            </a:r>
          </a:p>
          <a:p>
            <a:pPr algn="just"/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have a typical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structure. </a:t>
            </a:r>
          </a:p>
          <a:p>
            <a:pPr algn="just"/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all medically important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cocci,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are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non-flagellate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nonmotile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non–spore-forming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streptococci, </a:t>
            </a:r>
            <a:r>
              <a:rPr lang="it-IT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produce catalase 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dozen species of staphylococci colonize humans; of these, </a:t>
            </a:r>
            <a:r>
              <a:rPr lang="en-US" sz="18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by far the most virulent. </a:t>
            </a: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form coagulase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it from other, less virulent species </a:t>
            </a: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several cells&#10;&#10;Description automatically generated">
            <a:extLst>
              <a:ext uri="{FF2B5EF4-FFF2-40B4-BE49-F238E27FC236}">
                <a16:creationId xmlns:a16="http://schemas.microsoft.com/office/drawing/2014/main" id="{C3FF14FA-5DD4-C714-ED03-04F535AF6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2148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08606-8432-C4E5-7CD7-E00244B4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Metabolism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B771-83C3-4888-2242-67FDD52FC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26243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overnight incubation on blood agar,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colonies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tend to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a color with time. 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laboratory test used to distinguish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other staphylococci is the production of </a:t>
            </a:r>
            <a:r>
              <a:rPr lang="en-US" sz="22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coagulase,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</a:t>
            </a: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enzyme which binds prothrombin in a manner that provides for the cleavage of fibrinogen to fibrin. 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demonstrated by incubating staphylococci in plasma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this produces a fibrin clot in a few hours.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052F479F-3CB1-486B-F78A-6384B061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8"/>
          <a:stretch/>
        </p:blipFill>
        <p:spPr>
          <a:xfrm>
            <a:off x="1513202" y="4968187"/>
            <a:ext cx="10009762" cy="18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126AF-6419-7839-8053-2617AE35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Toxins and Biologically Active  Extracellular Enzymes</a:t>
            </a:r>
          </a:p>
        </p:txBody>
      </p:sp>
      <p:pic>
        <p:nvPicPr>
          <p:cNvPr id="5" name="Picture 4" descr="Diagram of a diagram of a cell&#10;&#10;Description automatically generated">
            <a:extLst>
              <a:ext uri="{FF2B5EF4-FFF2-40B4-BE49-F238E27FC236}">
                <a16:creationId xmlns:a16="http://schemas.microsoft.com/office/drawing/2014/main" id="{49527301-3CD1-7762-D8F0-CD18DA749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39" y="591670"/>
            <a:ext cx="5914126" cy="2742004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2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B63BD-09BD-5BA2-856F-63834014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Toxins 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2EEDC-B251-9BFF-D989-17BD24B0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7" y="2091636"/>
            <a:ext cx="7651925" cy="4119172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number of named cytolytic toxins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(α, β, δ, γ), of which α-toxin is the most important.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α-Toxin,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protein secreted by almost all strains of </a:t>
            </a:r>
            <a:r>
              <a:rPr lang="en-US" sz="2400" b="0" i="1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pore-forming cytotoxin that lyses the cytoplasmic membranes by direct insertion into the lipid bilayer to form transmembrane pores. Leading to cell death.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pore-forming toxin is active 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neutrophils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thus long ago named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Panton-Valentine leukocidin (PVL).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 is also active against 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causes tissue necrosis.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 of a cell membrane&#10;&#10;Description automatically generated">
            <a:extLst>
              <a:ext uri="{FF2B5EF4-FFF2-40B4-BE49-F238E27FC236}">
                <a16:creationId xmlns:a16="http://schemas.microsoft.com/office/drawing/2014/main" id="{EE92F4CB-B76A-3B4A-36B8-04F6D50F2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14424" b="2"/>
          <a:stretch/>
        </p:blipFill>
        <p:spPr>
          <a:xfrm>
            <a:off x="7938172" y="1911493"/>
            <a:ext cx="4250780" cy="3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0822-B62A-011C-57B4-091E79AE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Exfoliatin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078B-9ABD-5C82-6C1D-853ABF75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Exfoliatin is produced by a small proportion of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strains. 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binds to a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cell membrane ganglioside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only in the </a:t>
            </a:r>
            <a:r>
              <a:rPr lang="en-US" sz="22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stratum granulosum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keratinized epidermis of the skin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it causes intercellular </a:t>
            </a:r>
            <a:r>
              <a:rPr lang="en-US" sz="2200" b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of the epidermis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stratum spinosum and stratum granulosum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presumably </a:t>
            </a:r>
            <a:r>
              <a:rPr lang="en-US" sz="22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 disruption of intercellular junctions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toxin itself is a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protease which acts on desmosomes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interkeratinocyte adhesion.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skin anatomy&#10;&#10;Description automatically generated">
            <a:extLst>
              <a:ext uri="{FF2B5EF4-FFF2-40B4-BE49-F238E27FC236}">
                <a16:creationId xmlns:a16="http://schemas.microsoft.com/office/drawing/2014/main" id="{0FE14929-811C-FC00-EC48-D69775F55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8" t="1" r="22974" b="3"/>
          <a:stretch/>
        </p:blipFill>
        <p:spPr>
          <a:xfrm>
            <a:off x="7680960" y="1648168"/>
            <a:ext cx="4368800" cy="43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2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uman skin&#10;&#10;Description automatically generated">
            <a:extLst>
              <a:ext uri="{FF2B5EF4-FFF2-40B4-BE49-F238E27FC236}">
                <a16:creationId xmlns:a16="http://schemas.microsoft.com/office/drawing/2014/main" id="{37B90CF3-C9B8-FF9F-C68D-780A09E88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" y="643466"/>
            <a:ext cx="107135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1358</Words>
  <Application>Microsoft Office PowerPoint</Application>
  <PresentationFormat>Widescreen</PresentationFormat>
  <Paragraphs>103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Garamond</vt:lpstr>
      <vt:lpstr>Myriad Pro</vt:lpstr>
      <vt:lpstr>Times New Roman</vt:lpstr>
      <vt:lpstr>Office Theme</vt:lpstr>
      <vt:lpstr>Staphylococci</vt:lpstr>
      <vt:lpstr>Outline</vt:lpstr>
      <vt:lpstr>Objectives</vt:lpstr>
      <vt:lpstr> STAPHYLOCOCCI: GROUP CHARACTERISTICS </vt:lpstr>
      <vt:lpstr>Metabolism</vt:lpstr>
      <vt:lpstr>Toxins and Biologically Active  Extracellular Enzymes</vt:lpstr>
      <vt:lpstr>Toxins </vt:lpstr>
      <vt:lpstr>Exfoliatin </vt:lpstr>
      <vt:lpstr>PowerPoint Presentation</vt:lpstr>
      <vt:lpstr>Staphylococcal Superantigen Toxins</vt:lpstr>
      <vt:lpstr>Staphylococcal Superantigen Toxins: enterotoxins</vt:lpstr>
      <vt:lpstr>EPIDEMIOLOGY </vt:lpstr>
      <vt:lpstr>PATHOGENESIS</vt:lpstr>
      <vt:lpstr>PowerPoint Presentation</vt:lpstr>
      <vt:lpstr>2.Toxin-mediated Disease </vt:lpstr>
      <vt:lpstr>PowerPoint Presentation</vt:lpstr>
      <vt:lpstr>Diagnosis</vt:lpstr>
      <vt:lpstr>TREATMENT </vt:lpstr>
      <vt:lpstr>STAPHYLOCOCCAL RESISTANCE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19</cp:revision>
  <dcterms:created xsi:type="dcterms:W3CDTF">2024-01-28T18:34:39Z</dcterms:created>
  <dcterms:modified xsi:type="dcterms:W3CDTF">2026-02-19T08:01:26Z</dcterms:modified>
</cp:coreProperties>
</file>